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0_0.xml" ContentType="application/vnd.ms-powerpoint.comments+xml"/>
  <Override PartName="/ppt/comments/modernComment_101_0.xml" ContentType="application/vnd.ms-powerpoint.comments+xml"/>
  <Override PartName="/ppt/comments/modernComment_102_0.xml" ContentType="application/vnd.ms-powerpoint.comments+xml"/>
  <Override PartName="/ppt/comments/modernComment_103_0.xml" ContentType="application/vnd.ms-powerpoint.comments+xml"/>
  <Override PartName="/ppt/comments/modernComment_104_0.xml" ContentType="application/vnd.ms-powerpoint.comments+xml"/>
  <Override PartName="/ppt/comments/modernComment_10E_28B2FEB.xml" ContentType="application/vnd.ms-powerpoint.comments+xml"/>
  <Override PartName="/ppt/comments/modernComment_105_0.xml" ContentType="application/vnd.ms-powerpoint.comments+xml"/>
  <Override PartName="/ppt/comments/modernComment_10D_920985E8.xml" ContentType="application/vnd.ms-powerpoint.comments+xml"/>
  <Override PartName="/ppt/comments/modernComment_10C_39EEB96A.xml" ContentType="application/vnd.ms-powerpoint.comments+xml"/>
  <Override PartName="/ppt/comments/modernComment_106_0.xml" ContentType="application/vnd.ms-powerpoint.comments+xml"/>
  <Override PartName="/ppt/comments/modernComment_107_0.xml" ContentType="application/vnd.ms-powerpoint.comments+xml"/>
  <Override PartName="/ppt/comments/modernComment_109_0.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70" r:id="rId7"/>
    <p:sldId id="261" r:id="rId8"/>
    <p:sldId id="269" r:id="rId9"/>
    <p:sldId id="268" r:id="rId10"/>
    <p:sldId id="262" r:id="rId11"/>
    <p:sldId id="263" r:id="rId12"/>
    <p:sldId id="265"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9D70D45-4CB5-5C14-A53C-F68FCCFC5A12}" name="Roland Magyar (2306046)" initials="RM" userId="S::2306046@student.uwtsd.ac.uk::7937f81c-89fd-433c-a57d-e9e3b87e67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napToObjects="1">
      <p:cViewPr varScale="1">
        <p:scale>
          <a:sx n="79" d="100"/>
          <a:sy n="79" d="100"/>
        </p:scale>
        <p:origin x="782"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modernComment_10C_39EEB96A.xml><?xml version="1.0" encoding="utf-8"?>
<p188:cmLst xmlns:a="http://schemas.openxmlformats.org/drawingml/2006/main" xmlns:r="http://schemas.openxmlformats.org/officeDocument/2006/relationships" xmlns:p188="http://schemas.microsoft.com/office/powerpoint/2018/8/main">
  <p188:cm id="{C19BC3C3-73AE-44FC-B97D-D260845F6F89}" authorId="{09D70D45-4CB5-5C14-A53C-F68FCCFC5A12}" created="2025-05-02T09:46:26.146">
    <pc:sldMkLst xmlns:pc="http://schemas.microsoft.com/office/powerpoint/2013/main/command">
      <pc:docMk/>
      <pc:sldMk cId="971946346" sldId="268"/>
    </pc:sldMkLst>
    <p188:txBody>
      <a:bodyPr/>
      <a:lstStyle/>
      <a:p>
        <a:r>
          <a:rPr lang="en-GB"/>
          <a:t>The changes done to get the fastest lap time around Pembrey can be seen with the lap time improvement followed by how these changes effect the car and therefore gave a quicker lap time.</a:t>
        </a:r>
      </a:p>
    </p188:txBody>
  </p188:cm>
</p188:cmLst>
</file>

<file path=ppt/comments/modernComment_10D_920985E8.xml><?xml version="1.0" encoding="utf-8"?>
<p188:cmLst xmlns:a="http://schemas.openxmlformats.org/drawingml/2006/main" xmlns:r="http://schemas.openxmlformats.org/officeDocument/2006/relationships" xmlns:p188="http://schemas.microsoft.com/office/powerpoint/2018/8/main">
  <p188:cm id="{89CE3C13-CCB5-4B18-A486-9C527E6D69ED}" authorId="{09D70D45-4CB5-5C14-A53C-F68FCCFC5A12}" created="2025-05-02T09:44:37.158">
    <ac:deMkLst xmlns:ac="http://schemas.microsoft.com/office/drawing/2013/main/command">
      <pc:docMk xmlns:pc="http://schemas.microsoft.com/office/powerpoint/2013/main/command"/>
      <pc:sldMk xmlns:pc="http://schemas.microsoft.com/office/powerpoint/2013/main/command" cId="2450097640" sldId="269"/>
      <ac:spMk id="7" creationId="{B5AA3B9C-D9D7-4CD0-1572-7416F51DD2F6}"/>
    </ac:deMkLst>
    <p188:txBody>
      <a:bodyPr/>
      <a:lstStyle/>
      <a:p>
        <a:r>
          <a:rPr lang="en-GB"/>
          <a:t>The same was done for Pembrey to show how the roll and yaw looked for the 5 fastest runs and give a visualisation for why run 16 was the quickest lap time with the changes being done to it shown in a later slide.</a:t>
        </a:r>
      </a:p>
    </p188:txBody>
  </p188:cm>
</p188:cmLst>
</file>

<file path=ppt/comments/modernComment_10E_28B2FEB.xml><?xml version="1.0" encoding="utf-8"?>
<p188:cmLst xmlns:a="http://schemas.openxmlformats.org/drawingml/2006/main" xmlns:r="http://schemas.openxmlformats.org/officeDocument/2006/relationships" xmlns:p188="http://schemas.microsoft.com/office/powerpoint/2018/8/main">
  <p188:cm id="{0B39C02C-760E-475B-9DBA-650899FC96F6}" authorId="{09D70D45-4CB5-5C14-A53C-F68FCCFC5A12}" created="2025-05-02T09:39:20.594">
    <pc:sldMkLst xmlns:pc="http://schemas.microsoft.com/office/powerpoint/2013/main/command">
      <pc:docMk/>
      <pc:sldMk cId="42676203" sldId="270"/>
    </pc:sldMkLst>
    <p188:txBody>
      <a:bodyPr/>
      <a:lstStyle/>
      <a:p>
        <a:r>
          <a:rPr lang="en-GB"/>
          <a:t>Showed the 5 fastest run on LLandow and made a comparison of how there roll and yaw looked as this helped show how each little change from spring rate, ARB and damper changes can effect the characteristics of a car and these graphs help give a better visual representation. This also helps show why a certain lap was faster then the other 4 due to this. </a:t>
        </a:r>
      </a:p>
    </p188:txBody>
  </p188:cm>
</p188:cmLst>
</file>

<file path=ppt/comments/modernComment_100_0.xml><?xml version="1.0" encoding="utf-8"?>
<p188:cmLst xmlns:a="http://schemas.openxmlformats.org/drawingml/2006/main" xmlns:r="http://schemas.openxmlformats.org/officeDocument/2006/relationships" xmlns:p188="http://schemas.microsoft.com/office/powerpoint/2018/8/main">
  <p188:cm id="{B2F9208D-E153-47B7-8ECC-05C942A51EDC}" authorId="{09D70D45-4CB5-5C14-A53C-F68FCCFC5A12}" created="2025-05-02T09:29:54.114">
    <pc:sldMkLst xmlns:pc="http://schemas.microsoft.com/office/powerpoint/2013/main/command">
      <pc:docMk/>
      <pc:sldMk cId="0" sldId="256"/>
    </pc:sldMkLst>
    <p188:txBody>
      <a:bodyPr/>
      <a:lstStyle/>
      <a:p>
        <a:r>
          <a:rPr lang="en-GB"/>
          <a:t>Will Start by introducing myself then followed by what the presentation will be about which in this instance it is vehicle optimisation.</a:t>
        </a:r>
      </a:p>
    </p188:txBody>
  </p188:cm>
</p188:cmLst>
</file>

<file path=ppt/comments/modernComment_101_0.xml><?xml version="1.0" encoding="utf-8"?>
<p188:cmLst xmlns:a="http://schemas.openxmlformats.org/drawingml/2006/main" xmlns:r="http://schemas.openxmlformats.org/officeDocument/2006/relationships" xmlns:p188="http://schemas.microsoft.com/office/powerpoint/2018/8/main">
  <p188:cm id="{C8C2C1FE-3880-494F-A944-D678FF8DC21A}" authorId="{09D70D45-4CB5-5C14-A53C-F68FCCFC5A12}" created="2025-05-02T09:31:09.370">
    <pc:sldMkLst xmlns:pc="http://schemas.microsoft.com/office/powerpoint/2013/main/command">
      <pc:docMk/>
      <pc:sldMk cId="0" sldId="257"/>
    </pc:sldMkLst>
    <p188:txBody>
      <a:bodyPr/>
      <a:lstStyle/>
      <a:p>
        <a:r>
          <a:rPr lang="en-GB"/>
          <a:t>Talk about the objectives and what is aimed to be achieved by using simulation to help show the behaviour of a cars dynamics. </a:t>
        </a:r>
      </a:p>
    </p188:txBody>
  </p188:cm>
</p188:cmLst>
</file>

<file path=ppt/comments/modernComment_102_0.xml><?xml version="1.0" encoding="utf-8"?>
<p188:cmLst xmlns:a="http://schemas.openxmlformats.org/drawingml/2006/main" xmlns:r="http://schemas.openxmlformats.org/officeDocument/2006/relationships" xmlns:p188="http://schemas.microsoft.com/office/powerpoint/2018/8/main">
  <p188:cm id="{A8E1CAF0-555F-4C12-A737-74471B173AB6}" authorId="{09D70D45-4CB5-5C14-A53C-F68FCCFC5A12}" created="2025-05-02T09:33:08.647">
    <pc:sldMkLst xmlns:pc="http://schemas.microsoft.com/office/powerpoint/2013/main/command">
      <pc:docMk/>
      <pc:sldMk cId="0" sldId="258"/>
    </pc:sldMkLst>
    <p188:txBody>
      <a:bodyPr/>
      <a:lstStyle/>
      <a:p>
        <a:r>
          <a:rPr lang="en-GB"/>
          <a:t>Talk about the software used and the circuits  used to do the comparison between setup changes and how they effect the car for each circuit.</a:t>
        </a:r>
      </a:p>
    </p188:txBody>
  </p188:cm>
</p188:cmLst>
</file>

<file path=ppt/comments/modernComment_103_0.xml><?xml version="1.0" encoding="utf-8"?>
<p188:cmLst xmlns:a="http://schemas.openxmlformats.org/drawingml/2006/main" xmlns:r="http://schemas.openxmlformats.org/officeDocument/2006/relationships" xmlns:p188="http://schemas.microsoft.com/office/powerpoint/2018/8/main">
  <p188:cm id="{E51A6ED8-AE2B-46B6-BE09-A6CD53AA60E3}" authorId="{09D70D45-4CB5-5C14-A53C-F68FCCFC5A12}" created="2025-05-02T09:34:40.077">
    <pc:sldMkLst xmlns:pc="http://schemas.microsoft.com/office/powerpoint/2013/main/command">
      <pc:docMk/>
      <pc:sldMk cId="0" sldId="259"/>
    </pc:sldMkLst>
    <p188:txBody>
      <a:bodyPr/>
      <a:lstStyle/>
      <a:p>
        <a:r>
          <a:rPr lang="en-GB"/>
          <a:t>The main point of this slide is a quick view of the bits of the car that where changed on the set up and being looked at and to see how these changes can effect a lap time for each circuit.</a:t>
        </a:r>
      </a:p>
    </p188:txBody>
  </p188:cm>
</p188:cmLst>
</file>

<file path=ppt/comments/modernComment_104_0.xml><?xml version="1.0" encoding="utf-8"?>
<p188:cmLst xmlns:a="http://schemas.openxmlformats.org/drawingml/2006/main" xmlns:r="http://schemas.openxmlformats.org/officeDocument/2006/relationships" xmlns:p188="http://schemas.microsoft.com/office/powerpoint/2018/8/main">
  <p188:cm id="{8A66E8F9-DFCB-4EDF-9A97-6917CCD935D2}" authorId="{09D70D45-4CB5-5C14-A53C-F68FCCFC5A12}" created="2025-05-02T09:36:39.561">
    <pc:sldMkLst xmlns:pc="http://schemas.microsoft.com/office/powerpoint/2013/main/command">
      <pc:docMk/>
      <pc:sldMk cId="0" sldId="260"/>
    </pc:sldMkLst>
    <p188:txBody>
      <a:bodyPr/>
      <a:lstStyle/>
      <a:p>
        <a:r>
          <a:rPr lang="en-GB"/>
          <a:t>You used DOE to evaluate how suspension variables effected lap time, roll angle, yaw rate this will be shown in a later slide, across circuits.</a:t>
        </a:r>
      </a:p>
    </p188:txBody>
  </p188:cm>
</p188:cmLst>
</file>

<file path=ppt/comments/modernComment_105_0.xml><?xml version="1.0" encoding="utf-8"?>
<p188:cmLst xmlns:a="http://schemas.openxmlformats.org/drawingml/2006/main" xmlns:r="http://schemas.openxmlformats.org/officeDocument/2006/relationships" xmlns:p188="http://schemas.microsoft.com/office/powerpoint/2018/8/main">
  <p188:cm id="{A2A12CB8-A737-4F24-BA72-9436D17B3D78}" authorId="{09D70D45-4CB5-5C14-A53C-F68FCCFC5A12}" created="2025-05-02T09:40:31.325">
    <ac:deMkLst xmlns:ac="http://schemas.microsoft.com/office/drawing/2013/main/command">
      <pc:docMk xmlns:pc="http://schemas.microsoft.com/office/powerpoint/2013/main/command"/>
      <pc:sldMk xmlns:pc="http://schemas.microsoft.com/office/powerpoint/2013/main/command" cId="0" sldId="261"/>
      <ac:spMk id="5" creationId="{15E0FD1E-6D8A-81AA-F246-4EF0DB2599F6}"/>
    </ac:deMkLst>
    <p188:txBody>
      <a:bodyPr/>
      <a:lstStyle/>
      <a:p>
        <a:r>
          <a:rPr lang="en-GB"/>
          <a:t>Showing the fastest run with the changes made but also showing the improvement from a base run without any changes and how set up change can improve lap times from that base set up.</a:t>
        </a:r>
      </a:p>
    </p188:txBody>
  </p188:cm>
</p188:cmLst>
</file>

<file path=ppt/comments/modernComment_106_0.xml><?xml version="1.0" encoding="utf-8"?>
<p188:cmLst xmlns:a="http://schemas.openxmlformats.org/drawingml/2006/main" xmlns:r="http://schemas.openxmlformats.org/officeDocument/2006/relationships" xmlns:p188="http://schemas.microsoft.com/office/powerpoint/2018/8/main">
  <p188:cm id="{A291CCC7-15A6-4B5D-90BE-1967D05C3F87}" authorId="{09D70D45-4CB5-5C14-A53C-F68FCCFC5A12}" created="2025-05-02T09:48:20.782">
    <pc:sldMkLst xmlns:pc="http://schemas.microsoft.com/office/powerpoint/2013/main/command">
      <pc:docMk/>
      <pc:sldMk cId="0" sldId="262"/>
    </pc:sldMkLst>
    <p188:txBody>
      <a:bodyPr/>
      <a:lstStyle/>
      <a:p>
        <a:r>
          <a:rPr lang="en-GB"/>
          <a:t>Final set up recommendation for both circuit combined to be as quick as possible on one set up this can be seen in the table but also reasoning below. This would be more spoken about and more indepth.</a:t>
        </a:r>
      </a:p>
    </p188:txBody>
  </p188:cm>
</p188:cmLst>
</file>

<file path=ppt/comments/modernComment_107_0.xml><?xml version="1.0" encoding="utf-8"?>
<p188:cmLst xmlns:a="http://schemas.openxmlformats.org/drawingml/2006/main" xmlns:r="http://schemas.openxmlformats.org/officeDocument/2006/relationships" xmlns:p188="http://schemas.microsoft.com/office/powerpoint/2018/8/main">
  <p188:cm id="{4150EAD4-6D07-41FA-A604-9266B78715DC}" authorId="{09D70D45-4CB5-5C14-A53C-F68FCCFC5A12}" created="2025-05-02T09:49:09.582">
    <pc:sldMkLst xmlns:pc="http://schemas.microsoft.com/office/powerpoint/2013/main/command">
      <pc:docMk/>
      <pc:sldMk cId="0" sldId="263"/>
    </pc:sldMkLst>
    <p188:txBody>
      <a:bodyPr/>
      <a:lstStyle/>
      <a:p>
        <a:r>
          <a:rPr lang="en-GB"/>
          <a:t>Evaluation of the conclusion and what could be added next time to help create a more accurate result and better findings maybe. </a:t>
        </a:r>
      </a:p>
    </p188:txBody>
  </p188:cm>
</p188:cmLst>
</file>

<file path=ppt/comments/modernComment_109_0.xml><?xml version="1.0" encoding="utf-8"?>
<p188:cmLst xmlns:a="http://schemas.openxmlformats.org/drawingml/2006/main" xmlns:r="http://schemas.openxmlformats.org/officeDocument/2006/relationships" xmlns:p188="http://schemas.microsoft.com/office/powerpoint/2018/8/main">
  <p188:cm id="{5B9ECE2F-3E78-47DE-A8E2-4C5B2F75F125}" authorId="{09D70D45-4CB5-5C14-A53C-F68FCCFC5A12}" created="2025-05-02T10:01:13.683">
    <pc:sldMkLst xmlns:pc="http://schemas.microsoft.com/office/powerpoint/2013/main/command">
      <pc:docMk/>
      <pc:sldMk cId="0" sldId="265"/>
    </pc:sldMkLst>
    <p188:txBody>
      <a:bodyPr/>
      <a:lstStyle/>
      <a:p>
        <a:r>
          <a:rPr lang="en-GB"/>
          <a:t>At this point ask if anyone has any questions and would answer them to the best of my abilities.</a:t>
        </a:r>
      </a:p>
    </p188:txBody>
  </p188:cm>
</p188: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5BCAD085-E8A6-8845-BD4E-CB4CCA059FC4}" type="datetimeFigureOut">
              <a:rPr lang="en-US" smtClean="0"/>
              <a:t>4/28/2025</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78619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08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4/28/2025</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89479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18960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4410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9575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99679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75141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02234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31296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29301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03419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5BCAD085-E8A6-8845-BD4E-CB4CCA059FC4}" type="datetimeFigureOut">
              <a:rPr lang="en-US" smtClean="0"/>
              <a:t>4/28/2025</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31784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4/28/2025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2951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4/28/2025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8647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4526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4/28/2025</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91612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4/28/2025</a:t>
            </a:fld>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53970136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microsoft.com/office/2018/10/relationships/comments" Target="../comments/modernComment_100_0.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0.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microsoft.com/office/2018/10/relationships/comments" Target="../comments/modernComment_102_0.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microsoft.com/office/2018/10/relationships/comments" Target="../comments/modernComment_103_0.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microsoft.com/office/2018/10/relationships/comments" Target="../comments/modernComment_104_0.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8/10/relationships/comments" Target="../comments/modernComment_10E_28B2FEB.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microsoft.com/office/2018/10/relationships/comments" Target="../comments/modernComment_105_0.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8/10/relationships/comments" Target="../comments/modernComment_10D_920985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microsoft.com/office/2018/10/relationships/comments" Target="../comments/modernComment_10C_39EEB96A.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106_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107_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microsoft.com/office/2018/10/relationships/comments" Target="../comments/modernComment_109_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metal dumbell">
            <a:extLst>
              <a:ext uri="{FF2B5EF4-FFF2-40B4-BE49-F238E27FC236}">
                <a16:creationId xmlns:a16="http://schemas.microsoft.com/office/drawing/2014/main" id="{2D784A5E-20EF-4AA7-4106-AF81D86AF4C9}"/>
              </a:ext>
            </a:extLst>
          </p:cNvPr>
          <p:cNvPicPr>
            <a:picLocks noChangeAspect="1"/>
          </p:cNvPicPr>
          <p:nvPr/>
        </p:nvPicPr>
        <p:blipFill>
          <a:blip r:embed="rId3">
            <a:alphaModFix amt="40000"/>
          </a:blip>
          <a:srcRect t="4095" b="19374"/>
          <a:stretch/>
        </p:blipFill>
        <p:spPr>
          <a:xfrm>
            <a:off x="20" y="10"/>
            <a:ext cx="9143980" cy="6857990"/>
          </a:xfrm>
          <a:prstGeom prst="rect">
            <a:avLst/>
          </a:prstGeom>
        </p:spPr>
      </p:pic>
      <p:sp>
        <p:nvSpPr>
          <p:cNvPr id="2" name="Title 1"/>
          <p:cNvSpPr>
            <a:spLocks noGrp="1"/>
          </p:cNvSpPr>
          <p:nvPr>
            <p:ph type="ctrTitle"/>
          </p:nvPr>
        </p:nvSpPr>
        <p:spPr>
          <a:xfrm>
            <a:off x="1028700" y="2237173"/>
            <a:ext cx="7086600" cy="2602062"/>
          </a:xfrm>
        </p:spPr>
        <p:txBody>
          <a:bodyPr>
            <a:normAutofit/>
          </a:bodyPr>
          <a:lstStyle/>
          <a:p>
            <a:r>
              <a:rPr lang="en-GB" noProof="0" dirty="0"/>
              <a:t>Vehicle Suspension Optimisation</a:t>
            </a:r>
          </a:p>
        </p:txBody>
      </p:sp>
      <p:sp>
        <p:nvSpPr>
          <p:cNvPr id="3" name="Subtitle 2"/>
          <p:cNvSpPr>
            <a:spLocks noGrp="1"/>
          </p:cNvSpPr>
          <p:nvPr>
            <p:ph type="subTitle" idx="1"/>
          </p:nvPr>
        </p:nvSpPr>
        <p:spPr>
          <a:xfrm>
            <a:off x="1028700" y="4842935"/>
            <a:ext cx="7086600" cy="685800"/>
          </a:xfrm>
        </p:spPr>
        <p:txBody>
          <a:bodyPr>
            <a:noAutofit/>
          </a:bodyPr>
          <a:lstStyle/>
          <a:p>
            <a:r>
              <a:rPr lang="en-GB" sz="1000" noProof="0" dirty="0"/>
              <a:t>Optimising Spring Rates, Damping, and Anti-Roll Bar Settings</a:t>
            </a:r>
          </a:p>
          <a:p>
            <a:r>
              <a:rPr lang="en-GB" sz="1000" noProof="0" dirty="0"/>
              <a:t>Using VI-Grade </a:t>
            </a:r>
            <a:r>
              <a:rPr lang="en-GB" sz="1000" noProof="0" dirty="0" err="1"/>
              <a:t>CarRealTime</a:t>
            </a:r>
            <a:endParaRPr lang="en-GB" sz="1000" noProof="0" dirty="0"/>
          </a:p>
          <a:p>
            <a:r>
              <a:rPr lang="en-GB" sz="1000" noProof="0" dirty="0"/>
              <a:t>Presented by: Roland Magyar, MSc Motorsport Engineering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noProof="0" dirty="0"/>
              <a:t>Project Objectives</a:t>
            </a:r>
          </a:p>
        </p:txBody>
      </p:sp>
      <p:sp>
        <p:nvSpPr>
          <p:cNvPr id="3" name="Subtitle 2"/>
          <p:cNvSpPr>
            <a:spLocks noGrp="1"/>
          </p:cNvSpPr>
          <p:nvPr>
            <p:ph type="subTitle" idx="1"/>
          </p:nvPr>
        </p:nvSpPr>
        <p:spPr/>
        <p:txBody>
          <a:bodyPr>
            <a:normAutofit fontScale="47500" lnSpcReduction="20000"/>
          </a:bodyPr>
          <a:lstStyle/>
          <a:p>
            <a:r>
              <a:rPr lang="en-GB" noProof="0" dirty="0"/>
              <a:t>Optimise vehicle suspension for improved handling</a:t>
            </a:r>
          </a:p>
          <a:p>
            <a:r>
              <a:rPr lang="en-GB" noProof="0" dirty="0"/>
              <a:t>Use simulation to evaluate dynamic behaviour</a:t>
            </a:r>
          </a:p>
          <a:p>
            <a:r>
              <a:rPr lang="en-GB" noProof="0" dirty="0"/>
              <a:t>Apply Design of Experiments (DoE) for parameter interaction</a:t>
            </a:r>
          </a:p>
        </p:txBody>
      </p:sp>
    </p:spTree>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noProof="0" dirty="0"/>
              <a:t>Simulation Software &amp; Circuit</a:t>
            </a:r>
          </a:p>
        </p:txBody>
      </p:sp>
      <p:sp>
        <p:nvSpPr>
          <p:cNvPr id="3" name="Subtitle 2"/>
          <p:cNvSpPr>
            <a:spLocks noGrp="1"/>
          </p:cNvSpPr>
          <p:nvPr>
            <p:ph type="subTitle" idx="1"/>
          </p:nvPr>
        </p:nvSpPr>
        <p:spPr/>
        <p:txBody>
          <a:bodyPr>
            <a:normAutofit fontScale="47500" lnSpcReduction="20000"/>
          </a:bodyPr>
          <a:lstStyle/>
          <a:p>
            <a:r>
              <a:rPr lang="en-GB" noProof="0" dirty="0"/>
              <a:t>Software: VI-Grade </a:t>
            </a:r>
            <a:r>
              <a:rPr lang="en-GB" noProof="0" dirty="0" err="1"/>
              <a:t>CarRealTime</a:t>
            </a:r>
            <a:endParaRPr lang="en-GB" noProof="0" dirty="0"/>
          </a:p>
          <a:p>
            <a:r>
              <a:rPr lang="en-GB" noProof="0" dirty="0"/>
              <a:t>Test Mode: </a:t>
            </a:r>
            <a:r>
              <a:rPr lang="en-GB" noProof="0" dirty="0" err="1"/>
              <a:t>MaxPerformance</a:t>
            </a:r>
            <a:endParaRPr lang="en-GB" noProof="0" dirty="0"/>
          </a:p>
          <a:p>
            <a:r>
              <a:rPr lang="en-GB" noProof="0" dirty="0"/>
              <a:t>Circuits: </a:t>
            </a:r>
            <a:r>
              <a:rPr lang="en-GB" noProof="0" dirty="0" err="1"/>
              <a:t>Llandow</a:t>
            </a:r>
            <a:r>
              <a:rPr lang="en-GB" noProof="0" dirty="0"/>
              <a:t> and </a:t>
            </a:r>
            <a:r>
              <a:rPr lang="en-GB" noProof="0" dirty="0" err="1"/>
              <a:t>Pembrey</a:t>
            </a:r>
            <a:endParaRPr lang="en-GB" noProof="0" dirty="0"/>
          </a:p>
        </p:txBody>
      </p:sp>
    </p:spTree>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noProof="0" dirty="0"/>
              <a:t>Parameters Under Investigation</a:t>
            </a:r>
          </a:p>
        </p:txBody>
      </p:sp>
      <p:sp>
        <p:nvSpPr>
          <p:cNvPr id="3" name="Subtitle 2"/>
          <p:cNvSpPr>
            <a:spLocks noGrp="1"/>
          </p:cNvSpPr>
          <p:nvPr>
            <p:ph type="subTitle" idx="1"/>
          </p:nvPr>
        </p:nvSpPr>
        <p:spPr/>
        <p:txBody>
          <a:bodyPr>
            <a:normAutofit fontScale="47500" lnSpcReduction="20000"/>
          </a:bodyPr>
          <a:lstStyle/>
          <a:p>
            <a:r>
              <a:rPr lang="en-GB" noProof="0" dirty="0"/>
              <a:t>Spring Rate (Front and Rear)</a:t>
            </a:r>
          </a:p>
          <a:p>
            <a:r>
              <a:rPr lang="en-GB" noProof="0" dirty="0"/>
              <a:t>Damping Characteristics (Bump/Rebound)</a:t>
            </a:r>
          </a:p>
          <a:p>
            <a:r>
              <a:rPr lang="en-GB" noProof="0" dirty="0"/>
              <a:t>Anti-Roll Bar Stiffness</a:t>
            </a:r>
          </a:p>
        </p:txBody>
      </p:sp>
    </p:spTree>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noProof="0" dirty="0"/>
              <a:t>Design of Experiments (DoE)</a:t>
            </a:r>
          </a:p>
        </p:txBody>
      </p:sp>
      <p:sp>
        <p:nvSpPr>
          <p:cNvPr id="3" name="Subtitle 2"/>
          <p:cNvSpPr>
            <a:spLocks noGrp="1"/>
          </p:cNvSpPr>
          <p:nvPr>
            <p:ph type="subTitle" idx="1"/>
          </p:nvPr>
        </p:nvSpPr>
        <p:spPr/>
        <p:txBody>
          <a:bodyPr>
            <a:normAutofit fontScale="47500" lnSpcReduction="20000"/>
          </a:bodyPr>
          <a:lstStyle/>
          <a:p>
            <a:r>
              <a:rPr lang="en-GB" noProof="0" dirty="0"/>
              <a:t>Used Box-Behnken design to reduce test count</a:t>
            </a:r>
          </a:p>
          <a:p>
            <a:r>
              <a:rPr lang="en-GB" noProof="0" dirty="0"/>
              <a:t>Mapped suspension interactions effectively</a:t>
            </a:r>
          </a:p>
          <a:p>
            <a:r>
              <a:rPr lang="en-GB" noProof="0" dirty="0"/>
              <a:t>Captured nonlinear response trends</a:t>
            </a:r>
          </a:p>
        </p:txBody>
      </p:sp>
    </p:spTree>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2F26A5-AD2B-E546-A830-54492B0C6353}"/>
              </a:ext>
            </a:extLst>
          </p:cNvPr>
          <p:cNvPicPr>
            <a:picLocks noChangeAspect="1"/>
          </p:cNvPicPr>
          <p:nvPr/>
        </p:nvPicPr>
        <p:blipFill>
          <a:blip r:embed="rId3"/>
          <a:stretch>
            <a:fillRect/>
          </a:stretch>
        </p:blipFill>
        <p:spPr>
          <a:xfrm>
            <a:off x="173572" y="301311"/>
            <a:ext cx="5653296" cy="2802895"/>
          </a:xfrm>
          <a:prstGeom prst="rect">
            <a:avLst/>
          </a:prstGeom>
        </p:spPr>
      </p:pic>
      <p:pic>
        <p:nvPicPr>
          <p:cNvPr id="6" name="Picture 5">
            <a:extLst>
              <a:ext uri="{FF2B5EF4-FFF2-40B4-BE49-F238E27FC236}">
                <a16:creationId xmlns:a16="http://schemas.microsoft.com/office/drawing/2014/main" id="{EF950B2C-3133-781D-4382-BFEC9CFE737A}"/>
              </a:ext>
            </a:extLst>
          </p:cNvPr>
          <p:cNvPicPr>
            <a:picLocks noChangeAspect="1"/>
          </p:cNvPicPr>
          <p:nvPr/>
        </p:nvPicPr>
        <p:blipFill>
          <a:blip r:embed="rId4"/>
          <a:stretch>
            <a:fillRect/>
          </a:stretch>
        </p:blipFill>
        <p:spPr>
          <a:xfrm>
            <a:off x="3401342" y="3793134"/>
            <a:ext cx="5573949" cy="2763555"/>
          </a:xfrm>
          <a:prstGeom prst="rect">
            <a:avLst/>
          </a:prstGeom>
        </p:spPr>
      </p:pic>
      <p:sp>
        <p:nvSpPr>
          <p:cNvPr id="7" name="Rectangle 1">
            <a:extLst>
              <a:ext uri="{FF2B5EF4-FFF2-40B4-BE49-F238E27FC236}">
                <a16:creationId xmlns:a16="http://schemas.microsoft.com/office/drawing/2014/main" id="{8439165C-4933-170E-79FD-624B143813C1}"/>
              </a:ext>
            </a:extLst>
          </p:cNvPr>
          <p:cNvSpPr>
            <a:spLocks noGrp="1" noChangeArrowheads="1"/>
          </p:cNvSpPr>
          <p:nvPr>
            <p:ph type="subTitle" idx="1"/>
          </p:nvPr>
        </p:nvSpPr>
        <p:spPr bwMode="auto">
          <a:xfrm>
            <a:off x="5904691" y="637418"/>
            <a:ext cx="3424136" cy="1277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i="0" u="none" strike="noStrike" cap="none" normalizeH="0" baseline="0" dirty="0">
                <a:ln>
                  <a:noFill/>
                </a:ln>
                <a:solidFill>
                  <a:schemeClr val="tx1"/>
                </a:solidFill>
                <a:effectLst/>
              </a:rPr>
              <a:t>All runs show more pronounced roll than </a:t>
            </a:r>
            <a:r>
              <a:rPr kumimoji="0" lang="en-US" altLang="en-US" sz="1100" i="0" u="none" strike="noStrike" cap="none" normalizeH="0" baseline="0" dirty="0" err="1">
                <a:ln>
                  <a:noFill/>
                </a:ln>
                <a:solidFill>
                  <a:schemeClr val="tx1"/>
                </a:solidFill>
                <a:effectLst/>
              </a:rPr>
              <a:t>Pembrey</a:t>
            </a:r>
            <a:r>
              <a:rPr kumimoji="0" lang="en-US" altLang="en-US" sz="1100" i="0" u="none" strike="noStrike" cap="none" normalizeH="0" baseline="0" dirty="0">
                <a:ln>
                  <a:noFill/>
                </a:ln>
                <a:solidFill>
                  <a:schemeClr val="tx1"/>
                </a:solidFill>
                <a:effectLst/>
              </a:rPr>
              <a:t> expected due to </a:t>
            </a:r>
            <a:r>
              <a:rPr kumimoji="0" lang="en-US" altLang="en-US" sz="1100" i="0" u="none" strike="noStrike" cap="none" normalizeH="0" baseline="0" dirty="0" err="1">
                <a:ln>
                  <a:noFill/>
                </a:ln>
                <a:solidFill>
                  <a:schemeClr val="tx1"/>
                </a:solidFill>
                <a:effectLst/>
              </a:rPr>
              <a:t>Llandow’s</a:t>
            </a:r>
            <a:r>
              <a:rPr kumimoji="0" lang="en-US" altLang="en-US" sz="1100" i="0" u="none" strike="noStrike" cap="none" normalizeH="0" baseline="0" dirty="0">
                <a:ln>
                  <a:noFill/>
                </a:ln>
                <a:solidFill>
                  <a:schemeClr val="tx1"/>
                </a:solidFill>
                <a:effectLst/>
              </a:rPr>
              <a:t> tighter layout.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Suggests a more compliant suspension and better weight transfer management.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Run 23 and 21 show slightly sharper peaks more abrupt cornering or stiffer setup.</a:t>
            </a:r>
          </a:p>
        </p:txBody>
      </p:sp>
      <p:sp>
        <p:nvSpPr>
          <p:cNvPr id="8" name="Rectangle 2">
            <a:extLst>
              <a:ext uri="{FF2B5EF4-FFF2-40B4-BE49-F238E27FC236}">
                <a16:creationId xmlns:a16="http://schemas.microsoft.com/office/drawing/2014/main" id="{BBDD6D37-6D88-3D45-CE9A-763FE70FE84F}"/>
              </a:ext>
            </a:extLst>
          </p:cNvPr>
          <p:cNvSpPr>
            <a:spLocks noChangeArrowheads="1"/>
          </p:cNvSpPr>
          <p:nvPr/>
        </p:nvSpPr>
        <p:spPr bwMode="auto">
          <a:xfrm>
            <a:off x="173573" y="4164939"/>
            <a:ext cx="2978190" cy="1723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More variability between runs than at </a:t>
            </a:r>
            <a:r>
              <a:rPr kumimoji="0" lang="en-US" altLang="en-US" sz="1100" b="0" i="0" u="none" strike="noStrike" cap="none" normalizeH="0" baseline="0" dirty="0" err="1">
                <a:ln>
                  <a:noFill/>
                </a:ln>
                <a:solidFill>
                  <a:schemeClr val="tx1"/>
                </a:solidFill>
                <a:effectLst/>
              </a:rPr>
              <a:t>Pembrey</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Indicates </a:t>
            </a:r>
            <a:r>
              <a:rPr kumimoji="0" lang="en-US" altLang="en-US" sz="1100" b="0" i="0" u="none" strike="noStrike" cap="none" normalizeH="0" baseline="0" dirty="0" err="1">
                <a:ln>
                  <a:noFill/>
                </a:ln>
                <a:solidFill>
                  <a:schemeClr val="tx1"/>
                </a:solidFill>
                <a:effectLst/>
              </a:rPr>
              <a:t>Llandow</a:t>
            </a:r>
            <a:r>
              <a:rPr kumimoji="0" lang="en-US" altLang="en-US" sz="1100" b="0" i="0" u="none" strike="noStrike" cap="none" normalizeH="0" baseline="0" dirty="0">
                <a:ln>
                  <a:noFill/>
                </a:ln>
                <a:solidFill>
                  <a:schemeClr val="tx1"/>
                </a:solidFill>
                <a:effectLst/>
              </a:rPr>
              <a:t> is more sensitive to setup differences.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Run 14 and 17 show smoother yaw transitions, hinting at more stable handling.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Some sharper spikes in Run 23 and 21 imply instability or oversteer moments</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42676203"/>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778213"/>
            <a:ext cx="7315200" cy="972850"/>
          </a:xfrm>
        </p:spPr>
        <p:txBody>
          <a:bodyPr/>
          <a:lstStyle/>
          <a:p>
            <a:r>
              <a:rPr lang="en-GB" noProof="0" dirty="0"/>
              <a:t>Results Summary</a:t>
            </a:r>
          </a:p>
        </p:txBody>
      </p:sp>
      <p:sp>
        <p:nvSpPr>
          <p:cNvPr id="3" name="Subtitle 2"/>
          <p:cNvSpPr>
            <a:spLocks noGrp="1"/>
          </p:cNvSpPr>
          <p:nvPr>
            <p:ph type="subTitle" idx="1"/>
          </p:nvPr>
        </p:nvSpPr>
        <p:spPr>
          <a:xfrm>
            <a:off x="914400" y="4603888"/>
            <a:ext cx="7315200" cy="685800"/>
          </a:xfrm>
        </p:spPr>
        <p:txBody>
          <a:bodyPr>
            <a:normAutofit fontScale="47500" lnSpcReduction="20000"/>
          </a:bodyPr>
          <a:lstStyle/>
          <a:p>
            <a:r>
              <a:rPr lang="en-GB" noProof="0" dirty="0"/>
              <a:t>Lap time reduction: 0.32 seconds or 0.88% </a:t>
            </a:r>
          </a:p>
          <a:p>
            <a:r>
              <a:rPr lang="en-GB" noProof="0" dirty="0"/>
              <a:t>Improved lateral grip and corner stability</a:t>
            </a:r>
          </a:p>
          <a:p>
            <a:r>
              <a:rPr lang="en-GB" noProof="0" dirty="0"/>
              <a:t>Balanced load transfer between axles</a:t>
            </a:r>
          </a:p>
        </p:txBody>
      </p:sp>
      <p:sp>
        <p:nvSpPr>
          <p:cNvPr id="5" name="TextBox 4">
            <a:extLst>
              <a:ext uri="{FF2B5EF4-FFF2-40B4-BE49-F238E27FC236}">
                <a16:creationId xmlns:a16="http://schemas.microsoft.com/office/drawing/2014/main" id="{15E0FD1E-6D8A-81AA-F246-4EF0DB2599F6}"/>
              </a:ext>
            </a:extLst>
          </p:cNvPr>
          <p:cNvSpPr txBox="1"/>
          <p:nvPr/>
        </p:nvSpPr>
        <p:spPr>
          <a:xfrm>
            <a:off x="914400" y="2712103"/>
            <a:ext cx="7091464" cy="1200329"/>
          </a:xfrm>
          <a:prstGeom prst="rect">
            <a:avLst/>
          </a:prstGeom>
          <a:noFill/>
        </p:spPr>
        <p:txBody>
          <a:bodyPr wrap="square">
            <a:spAutoFit/>
          </a:bodyPr>
          <a:lstStyle/>
          <a:p>
            <a:r>
              <a:rPr lang="en-GB" noProof="0" dirty="0" err="1"/>
              <a:t>Llandow</a:t>
            </a:r>
            <a:r>
              <a:rPr lang="en-GB" noProof="0" dirty="0"/>
              <a:t> (Run 14 - Softer Rear ARB)</a:t>
            </a:r>
          </a:p>
          <a:p>
            <a:r>
              <a:rPr lang="en-GB" noProof="0" dirty="0"/>
              <a:t>- Softer ARB Rear (16.65 Nm/</a:t>
            </a:r>
            <a:r>
              <a:rPr lang="en-GB" noProof="0" dirty="0" err="1"/>
              <a:t>deg</a:t>
            </a:r>
            <a:r>
              <a:rPr lang="en-GB" noProof="0" dirty="0"/>
              <a:t>)</a:t>
            </a:r>
          </a:p>
          <a:p>
            <a:r>
              <a:rPr lang="en-GB" noProof="0" dirty="0"/>
              <a:t>- More roll, smoother yaw rate</a:t>
            </a:r>
          </a:p>
          <a:p>
            <a:r>
              <a:rPr lang="en-GB" noProof="0" dirty="0"/>
              <a:t>- Better rear grip and stability in tight corners</a:t>
            </a:r>
          </a:p>
        </p:txBody>
      </p:sp>
    </p:spTree>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A0BC85-6FEC-B63B-59FA-F0B99FF57399}"/>
              </a:ext>
            </a:extLst>
          </p:cNvPr>
          <p:cNvPicPr>
            <a:picLocks noChangeAspect="1"/>
          </p:cNvPicPr>
          <p:nvPr/>
        </p:nvPicPr>
        <p:blipFill>
          <a:blip r:embed="rId3"/>
          <a:stretch>
            <a:fillRect/>
          </a:stretch>
        </p:blipFill>
        <p:spPr>
          <a:xfrm>
            <a:off x="3401124" y="3881336"/>
            <a:ext cx="5480229" cy="2718230"/>
          </a:xfrm>
          <a:prstGeom prst="rect">
            <a:avLst/>
          </a:prstGeom>
        </p:spPr>
      </p:pic>
      <p:pic>
        <p:nvPicPr>
          <p:cNvPr id="5" name="Picture 4">
            <a:extLst>
              <a:ext uri="{FF2B5EF4-FFF2-40B4-BE49-F238E27FC236}">
                <a16:creationId xmlns:a16="http://schemas.microsoft.com/office/drawing/2014/main" id="{2B4E578B-7831-607D-F02C-D7DBB1135D76}"/>
              </a:ext>
            </a:extLst>
          </p:cNvPr>
          <p:cNvPicPr>
            <a:picLocks noChangeAspect="1"/>
          </p:cNvPicPr>
          <p:nvPr/>
        </p:nvPicPr>
        <p:blipFill>
          <a:blip r:embed="rId4"/>
          <a:stretch>
            <a:fillRect/>
          </a:stretch>
        </p:blipFill>
        <p:spPr>
          <a:xfrm>
            <a:off x="262645" y="258434"/>
            <a:ext cx="5519451" cy="2737685"/>
          </a:xfrm>
          <a:prstGeom prst="rect">
            <a:avLst/>
          </a:prstGeom>
        </p:spPr>
      </p:pic>
      <p:sp>
        <p:nvSpPr>
          <p:cNvPr id="7" name="Rectangle 2">
            <a:extLst>
              <a:ext uri="{FF2B5EF4-FFF2-40B4-BE49-F238E27FC236}">
                <a16:creationId xmlns:a16="http://schemas.microsoft.com/office/drawing/2014/main" id="{B5AA3B9C-D9D7-4CD0-1572-7416F51DD2F6}"/>
              </a:ext>
            </a:extLst>
          </p:cNvPr>
          <p:cNvSpPr>
            <a:spLocks noGrp="1" noChangeArrowheads="1"/>
          </p:cNvSpPr>
          <p:nvPr>
            <p:ph type="subTitle" idx="1"/>
          </p:nvPr>
        </p:nvSpPr>
        <p:spPr bwMode="auto">
          <a:xfrm>
            <a:off x="5992238" y="365204"/>
            <a:ext cx="2840477"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Run 16 (fastest) generally shows </a:t>
            </a:r>
            <a:r>
              <a:rPr kumimoji="0" lang="en-US" altLang="en-US" sz="1100" i="0" u="none" strike="noStrike" cap="none" normalizeH="0" baseline="0" dirty="0">
                <a:ln>
                  <a:noFill/>
                </a:ln>
                <a:solidFill>
                  <a:schemeClr val="tx1"/>
                </a:solidFill>
                <a:effectLst/>
              </a:rPr>
              <a:t>less</a:t>
            </a:r>
            <a:r>
              <a:rPr kumimoji="0" lang="en-US" altLang="en-US" sz="1100" b="1" i="0" u="none" strike="noStrike" cap="none" normalizeH="0" baseline="0" dirty="0">
                <a:ln>
                  <a:noFill/>
                </a:ln>
                <a:solidFill>
                  <a:schemeClr val="tx1"/>
                </a:solidFill>
                <a:effectLst/>
              </a:rPr>
              <a:t> </a:t>
            </a:r>
            <a:r>
              <a:rPr kumimoji="0" lang="en-US" altLang="en-US" sz="1100" i="0" u="none" strike="noStrike" cap="none" normalizeH="0" baseline="0" dirty="0">
                <a:ln>
                  <a:noFill/>
                </a:ln>
                <a:solidFill>
                  <a:schemeClr val="tx1"/>
                </a:solidFill>
                <a:effectLst/>
              </a:rPr>
              <a:t>roll</a:t>
            </a:r>
            <a:r>
              <a:rPr kumimoji="0" lang="en-US" altLang="en-US" sz="1100" b="1" i="0" u="none" strike="noStrike" cap="none" normalizeH="0" baseline="0" dirty="0">
                <a:ln>
                  <a:noFill/>
                </a:ln>
                <a:solidFill>
                  <a:schemeClr val="tx1"/>
                </a:solidFill>
                <a:effectLst/>
              </a:rPr>
              <a:t> </a:t>
            </a:r>
            <a:r>
              <a:rPr kumimoji="0" lang="en-US" altLang="en-US" sz="1100" i="0" u="none" strike="noStrike" cap="none" normalizeH="0" baseline="0" dirty="0">
                <a:ln>
                  <a:noFill/>
                </a:ln>
                <a:solidFill>
                  <a:schemeClr val="tx1"/>
                </a:solidFill>
                <a:effectLst/>
              </a:rPr>
              <a:t>amplitude</a:t>
            </a:r>
            <a:r>
              <a:rPr kumimoji="0" lang="en-US" altLang="en-US" sz="1100" b="0" i="0" u="none" strike="noStrike" cap="none" normalizeH="0" baseline="0" dirty="0">
                <a:ln>
                  <a:noFill/>
                </a:ln>
                <a:solidFill>
                  <a:schemeClr val="tx1"/>
                </a:solidFill>
                <a:effectLst/>
              </a:rPr>
              <a:t> than others.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i="0" u="none" strike="noStrike" cap="none" normalizeH="0" baseline="0" dirty="0">
                <a:ln>
                  <a:noFill/>
                </a:ln>
                <a:solidFill>
                  <a:schemeClr val="tx1"/>
                </a:solidFill>
                <a:effectLst/>
              </a:rPr>
              <a:t>Indicates higher roll stiffness due to a stiffer rear ARB.</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rPr>
              <a:t>Less lateral body movement meant quicker direction change, ideal for </a:t>
            </a:r>
            <a:r>
              <a:rPr kumimoji="0" lang="en-US" altLang="en-US" sz="1100" b="0" i="0" u="none" strike="noStrike" cap="none" normalizeH="0" baseline="0" dirty="0" err="1">
                <a:ln>
                  <a:noFill/>
                </a:ln>
                <a:solidFill>
                  <a:schemeClr val="tx1"/>
                </a:solidFill>
                <a:effectLst/>
              </a:rPr>
              <a:t>Pembrey’s</a:t>
            </a:r>
            <a:r>
              <a:rPr kumimoji="0" lang="en-US" altLang="en-US" sz="1100" b="0" i="0" u="none" strike="noStrike" cap="none" normalizeH="0" baseline="0" dirty="0">
                <a:ln>
                  <a:noFill/>
                </a:ln>
                <a:solidFill>
                  <a:schemeClr val="tx1"/>
                </a:solidFill>
                <a:effectLst/>
              </a:rPr>
              <a:t> flow.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i="0" u="none" strike="noStrike" cap="none" normalizeH="0" baseline="0" dirty="0">
                <a:ln>
                  <a:noFill/>
                </a:ln>
                <a:solidFill>
                  <a:schemeClr val="tx1"/>
                </a:solidFill>
                <a:effectLst/>
              </a:rPr>
              <a:t>Runs 24 and 37 show higher peak roll, this shows a softer setups that may be more stable but slower in transitions.</a:t>
            </a:r>
          </a:p>
        </p:txBody>
      </p:sp>
      <p:sp>
        <p:nvSpPr>
          <p:cNvPr id="9" name="TextBox 8">
            <a:extLst>
              <a:ext uri="{FF2B5EF4-FFF2-40B4-BE49-F238E27FC236}">
                <a16:creationId xmlns:a16="http://schemas.microsoft.com/office/drawing/2014/main" id="{37E06845-AB6B-E125-3AE0-1A8C0AF3AB52}"/>
              </a:ext>
            </a:extLst>
          </p:cNvPr>
          <p:cNvSpPr txBox="1"/>
          <p:nvPr/>
        </p:nvSpPr>
        <p:spPr>
          <a:xfrm>
            <a:off x="107002" y="4011465"/>
            <a:ext cx="3138479" cy="1615827"/>
          </a:xfrm>
          <a:prstGeom prst="rect">
            <a:avLst/>
          </a:prstGeom>
          <a:noFill/>
        </p:spPr>
        <p:txBody>
          <a:bodyPr wrap="square">
            <a:spAutoFit/>
          </a:bodyPr>
          <a:lstStyle/>
          <a:p>
            <a:r>
              <a:rPr lang="en-GB" sz="1100" dirty="0"/>
              <a:t>All five runs (Run 16, 14, 38, 37, 24) follow a very consistent yaw profile, indicating: Precise vehicle balance and similar driver inputs. Minimal deviation in steering response or turning behaviour. Small differences in yaw spikes showing the slight setup variations (like ARB/damper differences). Sharper transitions in Run 16 and 38.</a:t>
            </a:r>
          </a:p>
        </p:txBody>
      </p:sp>
    </p:spTree>
    <p:extLst>
      <p:ext uri="{BB962C8B-B14F-4D97-AF65-F5344CB8AC3E}">
        <p14:creationId xmlns:p14="http://schemas.microsoft.com/office/powerpoint/2010/main" val="2450097640"/>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174B0-9EFB-64C5-2034-E60EE5F5B4FB}"/>
              </a:ext>
            </a:extLst>
          </p:cNvPr>
          <p:cNvSpPr>
            <a:spLocks noGrp="1"/>
          </p:cNvSpPr>
          <p:nvPr>
            <p:ph type="ctrTitle"/>
          </p:nvPr>
        </p:nvSpPr>
        <p:spPr>
          <a:xfrm>
            <a:off x="914400" y="593387"/>
            <a:ext cx="7315200" cy="1089582"/>
          </a:xfrm>
        </p:spPr>
        <p:txBody>
          <a:bodyPr/>
          <a:lstStyle/>
          <a:p>
            <a:r>
              <a:rPr lang="en-GB" noProof="0" dirty="0"/>
              <a:t>Results Summary </a:t>
            </a:r>
          </a:p>
        </p:txBody>
      </p:sp>
      <p:sp>
        <p:nvSpPr>
          <p:cNvPr id="3" name="Subtitle 2">
            <a:extLst>
              <a:ext uri="{FF2B5EF4-FFF2-40B4-BE49-F238E27FC236}">
                <a16:creationId xmlns:a16="http://schemas.microsoft.com/office/drawing/2014/main" id="{7AA28634-D52A-CEEE-6945-15C98D6E09A3}"/>
              </a:ext>
            </a:extLst>
          </p:cNvPr>
          <p:cNvSpPr>
            <a:spLocks noGrp="1"/>
          </p:cNvSpPr>
          <p:nvPr>
            <p:ph type="subTitle" idx="1"/>
          </p:nvPr>
        </p:nvSpPr>
        <p:spPr>
          <a:xfrm>
            <a:off x="914400" y="2446505"/>
            <a:ext cx="6653719" cy="1799617"/>
          </a:xfrm>
        </p:spPr>
        <p:txBody>
          <a:bodyPr>
            <a:normAutofit/>
          </a:bodyPr>
          <a:lstStyle/>
          <a:p>
            <a:r>
              <a:rPr lang="en-GB" sz="1800" noProof="0" dirty="0" err="1"/>
              <a:t>Pembrey</a:t>
            </a:r>
            <a:r>
              <a:rPr lang="en-GB" sz="1800" noProof="0" dirty="0"/>
              <a:t> (Run 16 - Stiffer Rear ARB)</a:t>
            </a:r>
          </a:p>
          <a:p>
            <a:r>
              <a:rPr lang="en-GB" sz="1800" noProof="0" dirty="0"/>
              <a:t>- Stiffer ARB Rear (49.95 Nm/</a:t>
            </a:r>
            <a:r>
              <a:rPr lang="en-GB" sz="1800" noProof="0" dirty="0" err="1"/>
              <a:t>deg</a:t>
            </a:r>
            <a:r>
              <a:rPr lang="en-GB" sz="1800" noProof="0" dirty="0"/>
              <a:t>)</a:t>
            </a:r>
          </a:p>
          <a:p>
            <a:r>
              <a:rPr lang="en-GB" sz="1800" noProof="0" dirty="0"/>
              <a:t>- Flatter body, quicker yaw response</a:t>
            </a:r>
          </a:p>
          <a:p>
            <a:r>
              <a:rPr lang="en-GB" sz="1800" noProof="0" dirty="0"/>
              <a:t>- Better direction change and high-speed rotation</a:t>
            </a:r>
          </a:p>
          <a:p>
            <a:endParaRPr lang="en-GB" noProof="0" dirty="0"/>
          </a:p>
        </p:txBody>
      </p:sp>
      <p:sp>
        <p:nvSpPr>
          <p:cNvPr id="5" name="TextBox 4">
            <a:extLst>
              <a:ext uri="{FF2B5EF4-FFF2-40B4-BE49-F238E27FC236}">
                <a16:creationId xmlns:a16="http://schemas.microsoft.com/office/drawing/2014/main" id="{B1E98DAA-1411-579E-7D7B-27A98A75DF96}"/>
              </a:ext>
            </a:extLst>
          </p:cNvPr>
          <p:cNvSpPr txBox="1"/>
          <p:nvPr/>
        </p:nvSpPr>
        <p:spPr>
          <a:xfrm>
            <a:off x="914400" y="4737285"/>
            <a:ext cx="7947498" cy="646331"/>
          </a:xfrm>
          <a:prstGeom prst="rect">
            <a:avLst/>
          </a:prstGeom>
          <a:noFill/>
        </p:spPr>
        <p:txBody>
          <a:bodyPr wrap="square">
            <a:spAutoFit/>
          </a:bodyPr>
          <a:lstStyle/>
          <a:p>
            <a:r>
              <a:rPr lang="en-GB" sz="1200" noProof="0" dirty="0"/>
              <a:t>Lap time reduction: 0.380 or 0.70%</a:t>
            </a:r>
          </a:p>
          <a:p>
            <a:r>
              <a:rPr lang="en-GB" sz="1200" noProof="0" dirty="0"/>
              <a:t>Improved lateral grip and corner stability</a:t>
            </a:r>
          </a:p>
          <a:p>
            <a:r>
              <a:rPr lang="en-GB" sz="1200" noProof="0" dirty="0"/>
              <a:t>Balanced load transfer between axles</a:t>
            </a:r>
          </a:p>
        </p:txBody>
      </p:sp>
    </p:spTree>
    <p:extLst>
      <p:ext uri="{BB962C8B-B14F-4D97-AF65-F5344CB8AC3E}">
        <p14:creationId xmlns:p14="http://schemas.microsoft.com/office/powerpoint/2010/main" val="971946346"/>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890857"/>
            <a:ext cx="7315200" cy="1825096"/>
          </a:xfrm>
        </p:spPr>
        <p:txBody>
          <a:bodyPr>
            <a:normAutofit fontScale="90000"/>
          </a:bodyPr>
          <a:lstStyle/>
          <a:p>
            <a:r>
              <a:rPr lang="en-GB" noProof="0" dirty="0"/>
              <a:t>Final Recommended Setup</a:t>
            </a:r>
          </a:p>
        </p:txBody>
      </p:sp>
      <p:sp>
        <p:nvSpPr>
          <p:cNvPr id="3" name="Subtitle 2"/>
          <p:cNvSpPr>
            <a:spLocks noGrp="1"/>
          </p:cNvSpPr>
          <p:nvPr>
            <p:ph type="subTitle" idx="1"/>
          </p:nvPr>
        </p:nvSpPr>
        <p:spPr>
          <a:xfrm>
            <a:off x="673640" y="5516159"/>
            <a:ext cx="7417340" cy="901968"/>
          </a:xfrm>
        </p:spPr>
        <p:txBody>
          <a:bodyPr>
            <a:normAutofit fontScale="47500" lnSpcReduction="20000"/>
          </a:bodyPr>
          <a:lstStyle/>
          <a:p>
            <a:r>
              <a:rPr lang="en-GB" noProof="0" dirty="0"/>
              <a:t>- ARB Rear: ~33 Nm/</a:t>
            </a:r>
            <a:r>
              <a:rPr lang="en-GB" noProof="0" dirty="0" err="1"/>
              <a:t>deg</a:t>
            </a:r>
            <a:r>
              <a:rPr lang="en-GB" noProof="0" dirty="0"/>
              <a:t> (midpoint for balance)</a:t>
            </a:r>
          </a:p>
          <a:p>
            <a:r>
              <a:rPr lang="en-GB" noProof="0" dirty="0"/>
              <a:t>- Damper Rear: Slightly stiffer to control roll rebound</a:t>
            </a:r>
          </a:p>
          <a:p>
            <a:r>
              <a:rPr lang="en-GB" noProof="0" dirty="0"/>
              <a:t>- Maintain Spring and ARB Front as baseline</a:t>
            </a:r>
          </a:p>
          <a:p>
            <a:r>
              <a:rPr lang="en-GB" noProof="0" dirty="0"/>
              <a:t>- Effective for both technical and high-speed circuits</a:t>
            </a:r>
          </a:p>
        </p:txBody>
      </p:sp>
      <p:graphicFrame>
        <p:nvGraphicFramePr>
          <p:cNvPr id="8" name="Table 7">
            <a:extLst>
              <a:ext uri="{FF2B5EF4-FFF2-40B4-BE49-F238E27FC236}">
                <a16:creationId xmlns:a16="http://schemas.microsoft.com/office/drawing/2014/main" id="{2073C1F5-1246-3020-0491-400F0A91A2C8}"/>
              </a:ext>
            </a:extLst>
          </p:cNvPr>
          <p:cNvGraphicFramePr>
            <a:graphicFrameLocks noGrp="1"/>
          </p:cNvGraphicFramePr>
          <p:nvPr>
            <p:extLst>
              <p:ext uri="{D42A27DB-BD31-4B8C-83A1-F6EECF244321}">
                <p14:modId xmlns:p14="http://schemas.microsoft.com/office/powerpoint/2010/main" val="2816188105"/>
              </p:ext>
            </p:extLst>
          </p:nvPr>
        </p:nvGraphicFramePr>
        <p:xfrm>
          <a:off x="607978" y="2715953"/>
          <a:ext cx="7928043" cy="2712720"/>
        </p:xfrm>
        <a:graphic>
          <a:graphicData uri="http://schemas.openxmlformats.org/drawingml/2006/table">
            <a:tbl>
              <a:tblPr firstRow="1" bandRow="1">
                <a:tableStyleId>{5C22544A-7EE6-4342-B048-85BDC9FD1C3A}</a:tableStyleId>
              </a:tblPr>
              <a:tblGrid>
                <a:gridCol w="549580">
                  <a:extLst>
                    <a:ext uri="{9D8B030D-6E8A-4147-A177-3AD203B41FA5}">
                      <a16:colId xmlns:a16="http://schemas.microsoft.com/office/drawing/2014/main" val="3977557157"/>
                    </a:ext>
                  </a:extLst>
                </a:gridCol>
                <a:gridCol w="1634280">
                  <a:extLst>
                    <a:ext uri="{9D8B030D-6E8A-4147-A177-3AD203B41FA5}">
                      <a16:colId xmlns:a16="http://schemas.microsoft.com/office/drawing/2014/main" val="169031152"/>
                    </a:ext>
                  </a:extLst>
                </a:gridCol>
                <a:gridCol w="1960344">
                  <a:extLst>
                    <a:ext uri="{9D8B030D-6E8A-4147-A177-3AD203B41FA5}">
                      <a16:colId xmlns:a16="http://schemas.microsoft.com/office/drawing/2014/main" val="2197003548"/>
                    </a:ext>
                  </a:extLst>
                </a:gridCol>
                <a:gridCol w="3783839">
                  <a:extLst>
                    <a:ext uri="{9D8B030D-6E8A-4147-A177-3AD203B41FA5}">
                      <a16:colId xmlns:a16="http://schemas.microsoft.com/office/drawing/2014/main" val="2613161118"/>
                    </a:ext>
                  </a:extLst>
                </a:gridCol>
              </a:tblGrid>
              <a:tr h="182614">
                <a:tc>
                  <a:txBody>
                    <a:bodyPr/>
                    <a:lstStyle/>
                    <a:p>
                      <a:endParaRPr lang="en-GB" noProof="0" dirty="0"/>
                    </a:p>
                  </a:txBody>
                  <a:tcPr/>
                </a:tc>
                <a:tc>
                  <a:txBody>
                    <a:bodyPr/>
                    <a:lstStyle/>
                    <a:p>
                      <a:r>
                        <a:rPr lang="en-GB" noProof="0" dirty="0"/>
                        <a:t>Component</a:t>
                      </a:r>
                    </a:p>
                  </a:txBody>
                  <a:tcPr/>
                </a:tc>
                <a:tc>
                  <a:txBody>
                    <a:bodyPr/>
                    <a:lstStyle/>
                    <a:p>
                      <a:r>
                        <a:rPr lang="en-GB" noProof="0" dirty="0"/>
                        <a:t>Compromise Value</a:t>
                      </a:r>
                    </a:p>
                  </a:txBody>
                  <a:tcPr/>
                </a:tc>
                <a:tc>
                  <a:txBody>
                    <a:bodyPr/>
                    <a:lstStyle/>
                    <a:p>
                      <a:r>
                        <a:rPr lang="en-GB" noProof="0" dirty="0"/>
                        <a:t>Rationale</a:t>
                      </a:r>
                    </a:p>
                  </a:txBody>
                  <a:tcPr/>
                </a:tc>
                <a:extLst>
                  <a:ext uri="{0D108BD9-81ED-4DB2-BD59-A6C34878D82A}">
                    <a16:rowId xmlns:a16="http://schemas.microsoft.com/office/drawing/2014/main" val="2383899185"/>
                  </a:ext>
                </a:extLst>
              </a:tr>
              <a:tr h="414256">
                <a:tc>
                  <a:txBody>
                    <a:bodyPr/>
                    <a:lstStyle/>
                    <a:p>
                      <a:r>
                        <a:rPr lang="en-GB" sz="1400" noProof="0" dirty="0"/>
                        <a:t>1</a:t>
                      </a:r>
                    </a:p>
                  </a:txBody>
                  <a:tcPr/>
                </a:tc>
                <a:tc>
                  <a:txBody>
                    <a:bodyPr/>
                    <a:lstStyle/>
                    <a:p>
                      <a:r>
                        <a:rPr lang="en-GB" sz="1400" noProof="0" dirty="0"/>
                        <a:t>Rear ARB</a:t>
                      </a:r>
                    </a:p>
                  </a:txBody>
                  <a:tcPr/>
                </a:tc>
                <a:tc>
                  <a:txBody>
                    <a:bodyPr/>
                    <a:lstStyle/>
                    <a:p>
                      <a:r>
                        <a:rPr lang="en-GB" sz="1400" noProof="0" dirty="0"/>
                        <a:t>33 Nm/</a:t>
                      </a:r>
                      <a:r>
                        <a:rPr lang="en-GB" sz="1400" noProof="0" dirty="0" err="1"/>
                        <a:t>deg</a:t>
                      </a:r>
                      <a:r>
                        <a:rPr lang="en-GB" sz="1400" noProof="0" dirty="0"/>
                        <a:t> (midpoint)</a:t>
                      </a:r>
                    </a:p>
                  </a:txBody>
                  <a:tcPr/>
                </a:tc>
                <a:tc>
                  <a:txBody>
                    <a:bodyPr/>
                    <a:lstStyle/>
                    <a:p>
                      <a:r>
                        <a:rPr lang="en-GB" sz="1400" noProof="0" dirty="0"/>
                        <a:t>Balances roll stiffness without destabilising either end</a:t>
                      </a:r>
                    </a:p>
                  </a:txBody>
                  <a:tcPr/>
                </a:tc>
                <a:extLst>
                  <a:ext uri="{0D108BD9-81ED-4DB2-BD59-A6C34878D82A}">
                    <a16:rowId xmlns:a16="http://schemas.microsoft.com/office/drawing/2014/main" val="3665697745"/>
                  </a:ext>
                </a:extLst>
              </a:tr>
              <a:tr h="391150">
                <a:tc>
                  <a:txBody>
                    <a:bodyPr/>
                    <a:lstStyle/>
                    <a:p>
                      <a:r>
                        <a:rPr lang="en-GB" sz="1400" noProof="0" dirty="0"/>
                        <a:t>2</a:t>
                      </a:r>
                    </a:p>
                  </a:txBody>
                  <a:tcPr/>
                </a:tc>
                <a:tc>
                  <a:txBody>
                    <a:bodyPr/>
                    <a:lstStyle/>
                    <a:p>
                      <a:r>
                        <a:rPr lang="en-GB" sz="1400" noProof="0" dirty="0"/>
                        <a:t>Front ARB</a:t>
                      </a:r>
                    </a:p>
                  </a:txBody>
                  <a:tcPr/>
                </a:tc>
                <a:tc>
                  <a:txBody>
                    <a:bodyPr/>
                    <a:lstStyle/>
                    <a:p>
                      <a:r>
                        <a:rPr lang="en-GB" sz="1400" noProof="0" dirty="0"/>
                        <a:t>Maintain Existing</a:t>
                      </a:r>
                    </a:p>
                  </a:txBody>
                  <a:tcPr/>
                </a:tc>
                <a:tc>
                  <a:txBody>
                    <a:bodyPr/>
                    <a:lstStyle/>
                    <a:p>
                      <a:r>
                        <a:rPr lang="en-GB" sz="1400" noProof="0" dirty="0"/>
                        <a:t>Stable baseline, minor impact on the track differences</a:t>
                      </a:r>
                    </a:p>
                  </a:txBody>
                  <a:tcPr/>
                </a:tc>
                <a:extLst>
                  <a:ext uri="{0D108BD9-81ED-4DB2-BD59-A6C34878D82A}">
                    <a16:rowId xmlns:a16="http://schemas.microsoft.com/office/drawing/2014/main" val="3849994030"/>
                  </a:ext>
                </a:extLst>
              </a:tr>
              <a:tr h="371507">
                <a:tc>
                  <a:txBody>
                    <a:bodyPr/>
                    <a:lstStyle/>
                    <a:p>
                      <a:r>
                        <a:rPr lang="en-GB" sz="1400" noProof="0" dirty="0"/>
                        <a:t>3</a:t>
                      </a:r>
                    </a:p>
                  </a:txBody>
                  <a:tcPr/>
                </a:tc>
                <a:tc>
                  <a:txBody>
                    <a:bodyPr/>
                    <a:lstStyle/>
                    <a:p>
                      <a:r>
                        <a:rPr lang="en-GB" sz="1400" noProof="0" dirty="0"/>
                        <a:t>Damper Settings</a:t>
                      </a:r>
                    </a:p>
                  </a:txBody>
                  <a:tcPr/>
                </a:tc>
                <a:tc>
                  <a:txBody>
                    <a:bodyPr/>
                    <a:lstStyle/>
                    <a:p>
                      <a:r>
                        <a:rPr lang="en-GB" sz="1400" noProof="0" dirty="0"/>
                        <a:t>Slightly Stiffer Rear</a:t>
                      </a:r>
                    </a:p>
                  </a:txBody>
                  <a:tcPr/>
                </a:tc>
                <a:tc>
                  <a:txBody>
                    <a:bodyPr/>
                    <a:lstStyle/>
                    <a:p>
                      <a:r>
                        <a:rPr lang="en-GB" sz="1400" noProof="0" dirty="0"/>
                        <a:t>Helps rear settle quicker without reducing grip too much</a:t>
                      </a:r>
                    </a:p>
                  </a:txBody>
                  <a:tcPr/>
                </a:tc>
                <a:extLst>
                  <a:ext uri="{0D108BD9-81ED-4DB2-BD59-A6C34878D82A}">
                    <a16:rowId xmlns:a16="http://schemas.microsoft.com/office/drawing/2014/main" val="102213331"/>
                  </a:ext>
                </a:extLst>
              </a:tr>
              <a:tr h="419556">
                <a:tc>
                  <a:txBody>
                    <a:bodyPr/>
                    <a:lstStyle/>
                    <a:p>
                      <a:r>
                        <a:rPr lang="en-GB" sz="1400" noProof="0" dirty="0"/>
                        <a:t>4</a:t>
                      </a:r>
                    </a:p>
                  </a:txBody>
                  <a:tcPr/>
                </a:tc>
                <a:tc>
                  <a:txBody>
                    <a:bodyPr/>
                    <a:lstStyle/>
                    <a:p>
                      <a:r>
                        <a:rPr lang="en-GB" sz="1400" noProof="0" dirty="0"/>
                        <a:t>Springs Rates</a:t>
                      </a:r>
                    </a:p>
                  </a:txBody>
                  <a:tcPr/>
                </a:tc>
                <a:tc>
                  <a:txBody>
                    <a:bodyPr/>
                    <a:lstStyle/>
                    <a:p>
                      <a:r>
                        <a:rPr lang="en-GB" sz="1400" noProof="0" dirty="0"/>
                        <a:t>Keep Current </a:t>
                      </a:r>
                    </a:p>
                  </a:txBody>
                  <a:tcPr/>
                </a:tc>
                <a:tc>
                  <a:txBody>
                    <a:bodyPr/>
                    <a:lstStyle/>
                    <a:p>
                      <a:r>
                        <a:rPr lang="en-GB" sz="1400" noProof="0" dirty="0"/>
                        <a:t>Already stiff changing might hurt traction at </a:t>
                      </a:r>
                      <a:r>
                        <a:rPr lang="en-GB" sz="1400" noProof="0" dirty="0" err="1"/>
                        <a:t>Llandow</a:t>
                      </a:r>
                      <a:endParaRPr lang="en-GB" sz="1400" noProof="0" dirty="0"/>
                    </a:p>
                  </a:txBody>
                  <a:tcPr/>
                </a:tc>
                <a:extLst>
                  <a:ext uri="{0D108BD9-81ED-4DB2-BD59-A6C34878D82A}">
                    <a16:rowId xmlns:a16="http://schemas.microsoft.com/office/drawing/2014/main" val="1672711809"/>
                  </a:ext>
                </a:extLst>
              </a:tr>
            </a:tbl>
          </a:graphicData>
        </a:graphic>
      </p:graphicFrame>
    </p:spTree>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noProof="0" dirty="0"/>
              <a:t>Critical Evaluation</a:t>
            </a:r>
          </a:p>
        </p:txBody>
      </p:sp>
      <p:sp>
        <p:nvSpPr>
          <p:cNvPr id="3" name="Subtitle 2"/>
          <p:cNvSpPr>
            <a:spLocks noGrp="1"/>
          </p:cNvSpPr>
          <p:nvPr>
            <p:ph type="subTitle" idx="1"/>
          </p:nvPr>
        </p:nvSpPr>
        <p:spPr/>
        <p:txBody>
          <a:bodyPr>
            <a:normAutofit fontScale="47500" lnSpcReduction="20000"/>
          </a:bodyPr>
          <a:lstStyle/>
          <a:p>
            <a:r>
              <a:rPr lang="en-GB" noProof="0" dirty="0"/>
              <a:t>Benefits: Predictive tuning, reduced track testing</a:t>
            </a:r>
          </a:p>
          <a:p>
            <a:r>
              <a:rPr lang="en-GB" noProof="0" dirty="0"/>
              <a:t>Limitations: Fixed aero model, no tyre wear modelling</a:t>
            </a:r>
          </a:p>
          <a:p>
            <a:r>
              <a:rPr lang="en-GB" noProof="0" dirty="0"/>
              <a:t>Future work: Incorporate real driver and weather data</a:t>
            </a:r>
          </a:p>
        </p:txBody>
      </p:sp>
    </p:spTree>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61380"/>
            <a:ext cx="7315200" cy="1825096"/>
          </a:xfrm>
        </p:spPr>
        <p:txBody>
          <a:bodyPr/>
          <a:lstStyle/>
          <a:p>
            <a:r>
              <a:rPr lang="en-GB" noProof="0" dirty="0"/>
              <a:t>Q&amp;A</a:t>
            </a:r>
          </a:p>
        </p:txBody>
      </p:sp>
      <p:sp>
        <p:nvSpPr>
          <p:cNvPr id="3" name="Subtitle 2"/>
          <p:cNvSpPr>
            <a:spLocks noGrp="1"/>
          </p:cNvSpPr>
          <p:nvPr>
            <p:ph type="subTitle" idx="1"/>
          </p:nvPr>
        </p:nvSpPr>
        <p:spPr>
          <a:xfrm>
            <a:off x="914400" y="2946401"/>
            <a:ext cx="7315200" cy="685800"/>
          </a:xfrm>
        </p:spPr>
        <p:txBody>
          <a:bodyPr/>
          <a:lstStyle/>
          <a:p>
            <a:r>
              <a:rPr lang="en-GB" noProof="0" dirty="0"/>
              <a:t>Any questions?</a:t>
            </a:r>
          </a:p>
        </p:txBody>
      </p:sp>
      <p:sp>
        <p:nvSpPr>
          <p:cNvPr id="5" name="TextBox 4">
            <a:extLst>
              <a:ext uri="{FF2B5EF4-FFF2-40B4-BE49-F238E27FC236}">
                <a16:creationId xmlns:a16="http://schemas.microsoft.com/office/drawing/2014/main" id="{610B0ED3-B503-F541-5E63-B9C45E5823F1}"/>
              </a:ext>
            </a:extLst>
          </p:cNvPr>
          <p:cNvSpPr txBox="1"/>
          <p:nvPr/>
        </p:nvSpPr>
        <p:spPr>
          <a:xfrm>
            <a:off x="150779" y="4046866"/>
            <a:ext cx="8993221" cy="2062103"/>
          </a:xfrm>
          <a:prstGeom prst="rect">
            <a:avLst/>
          </a:prstGeom>
          <a:noFill/>
        </p:spPr>
        <p:txBody>
          <a:bodyPr wrap="square" rtlCol="0">
            <a:spAutoFit/>
          </a:bodyPr>
          <a:lstStyle/>
          <a:p>
            <a:r>
              <a:rPr lang="en-GB" sz="2000" dirty="0"/>
              <a:t>References:</a:t>
            </a:r>
          </a:p>
          <a:p>
            <a:r>
              <a:rPr lang="en-GB" sz="1200" dirty="0"/>
              <a:t>Montgomery, D.C., 2017. Design and analysis of experiments. 9th ed. Hoboken, NJ: Wiley.</a:t>
            </a:r>
          </a:p>
          <a:p>
            <a:r>
              <a:rPr lang="en-GB" sz="1200" dirty="0" err="1"/>
              <a:t>Bendat</a:t>
            </a:r>
            <a:r>
              <a:rPr lang="en-GB" sz="1200" dirty="0"/>
              <a:t>, J.S. and Piersol, A.G., 2011. Random data: analysis and measurement procedures. 4th ed. Hoboken, NJ: Wiley</a:t>
            </a:r>
          </a:p>
          <a:p>
            <a:r>
              <a:rPr lang="en-GB" sz="1200" dirty="0" err="1"/>
              <a:t>Khoshnoudian</a:t>
            </a:r>
            <a:r>
              <a:rPr lang="en-GB" sz="1200" dirty="0"/>
              <a:t>, F. and Shariati, M., 2007. Optimisation of suspension parameters using design of experiments (DOE). International Journal of Vehicle Design, 45(1), pp.85–97.</a:t>
            </a:r>
          </a:p>
          <a:p>
            <a:r>
              <a:rPr lang="en-GB" sz="1200" dirty="0" err="1"/>
              <a:t>Reimpell</a:t>
            </a:r>
            <a:r>
              <a:rPr lang="en-GB" sz="1200" dirty="0"/>
              <a:t>, J. and Stoll, H., 2001. The automotive chassis: engineering principles. Warrendale, PA: SAE International.</a:t>
            </a:r>
          </a:p>
          <a:p>
            <a:r>
              <a:rPr lang="en-GB" sz="1200" dirty="0"/>
              <a:t>McPhee, J. and Zhang, Y., 2005. Use of design of experiments and optimisation for vehicle dynamics design. International Journal of Vehicle Autonomous Systems, 3(1), pp.87–104.</a:t>
            </a:r>
          </a:p>
          <a:p>
            <a:r>
              <a:rPr lang="en-GB" sz="1200" dirty="0"/>
              <a:t>SAE International, 2002. Application of Design of Experiments (DOE) for Chassis Tuning. SAE Technical Paper 2002-01-0827. </a:t>
            </a:r>
          </a:p>
        </p:txBody>
      </p:sp>
    </p:spTree>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6957</TotalTime>
  <Words>746</Words>
  <Application>Microsoft Office PowerPoint</Application>
  <PresentationFormat>On-screen Show (4:3)</PresentationFormat>
  <Paragraphs>85</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Vapor Trail</vt:lpstr>
      <vt:lpstr>Vehicle Suspension Optimisation</vt:lpstr>
      <vt:lpstr>Project Objectives</vt:lpstr>
      <vt:lpstr>Simulation Software &amp; Circuit</vt:lpstr>
      <vt:lpstr>Parameters Under Investigation</vt:lpstr>
      <vt:lpstr>Design of Experiments (DoE)</vt:lpstr>
      <vt:lpstr>PowerPoint Presentation</vt:lpstr>
      <vt:lpstr>Results Summary</vt:lpstr>
      <vt:lpstr>PowerPoint Presentation</vt:lpstr>
      <vt:lpstr>Results Summary </vt:lpstr>
      <vt:lpstr>Final Recommended Setup</vt:lpstr>
      <vt:lpstr>Critical Evaluation</vt:lpstr>
      <vt:lpstr>Q&amp;A</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Roland M</dc:creator>
  <cp:keywords/>
  <dc:description>generated using python-pptx</dc:description>
  <cp:lastModifiedBy>Roland Magyar (2306046)</cp:lastModifiedBy>
  <cp:revision>8</cp:revision>
  <dcterms:created xsi:type="dcterms:W3CDTF">2013-01-27T09:14:16Z</dcterms:created>
  <dcterms:modified xsi:type="dcterms:W3CDTF">2025-05-02T10:01:16Z</dcterms:modified>
  <cp:category/>
</cp:coreProperties>
</file>