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
  </p:notesMasterIdLst>
  <p:sldIdLst>
    <p:sldId id="256" r:id="rId2"/>
    <p:sldId id="258" r:id="rId3"/>
    <p:sldId id="263" r:id="rId4"/>
    <p:sldId id="265" r:id="rId5"/>
    <p:sldId id="268"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ne-Marie M" initials="AM" lastIdx="1" clrIdx="0">
    <p:extLst>
      <p:ext uri="{19B8F6BF-5375-455C-9EA6-DF929625EA0E}">
        <p15:presenceInfo xmlns:p15="http://schemas.microsoft.com/office/powerpoint/2012/main" userId="f4d186914f63629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54849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 /><Relationship Id="rId3" Type="http://schemas.openxmlformats.org/officeDocument/2006/relationships/slide" Target="slides/slide2.xml" /><Relationship Id="rId7" Type="http://schemas.openxmlformats.org/officeDocument/2006/relationships/notesMaster" Target="notesMasters/notesMaster1.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heme" Target="theme/theme1.xml" /><Relationship Id="rId5" Type="http://schemas.openxmlformats.org/officeDocument/2006/relationships/slide" Target="slides/slide4.xml" /><Relationship Id="rId10"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7B9B98-2418-854A-A119-3B5B6F6905E7}"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GB"/>
        </a:p>
      </dgm:t>
    </dgm:pt>
    <dgm:pt modelId="{BD30C271-6788-224F-B7A8-752D38393EF2}">
      <dgm:prSet phldrT="[Text]" phldr="0" custT="1"/>
      <dgm:spPr/>
      <dgm:t>
        <a:bodyPr/>
        <a:lstStyle/>
        <a:p>
          <a:r>
            <a:rPr lang="en-GB" sz="1400" b="1">
              <a:latin typeface="Arial" panose="020B0604020202020204" pitchFamily="34" charset="0"/>
              <a:cs typeface="Arial" panose="020B0604020202020204" pitchFamily="34" charset="0"/>
            </a:rPr>
            <a:t>Signs &amp; Symptoms</a:t>
          </a:r>
          <a:r>
            <a:rPr lang="en-GB" sz="1400">
              <a:latin typeface="Arial" panose="020B0604020202020204" pitchFamily="34" charset="0"/>
              <a:cs typeface="Arial" panose="020B0604020202020204" pitchFamily="34" charset="0"/>
            </a:rPr>
            <a:t>:</a:t>
          </a:r>
        </a:p>
      </dgm:t>
    </dgm:pt>
    <dgm:pt modelId="{06992777-21C7-164E-A14F-F332257CFF64}" type="parTrans" cxnId="{0D613108-24AB-FF4F-A884-9A34DCD34D67}">
      <dgm:prSet/>
      <dgm:spPr/>
      <dgm:t>
        <a:bodyPr/>
        <a:lstStyle/>
        <a:p>
          <a:endParaRPr lang="en-GB" sz="1200">
            <a:latin typeface="Arial" panose="020B0604020202020204" pitchFamily="34" charset="0"/>
            <a:cs typeface="Arial" panose="020B0604020202020204" pitchFamily="34" charset="0"/>
          </a:endParaRPr>
        </a:p>
      </dgm:t>
    </dgm:pt>
    <dgm:pt modelId="{3D3A17AA-6070-694C-B291-9656CFC42400}" type="sibTrans" cxnId="{0D613108-24AB-FF4F-A884-9A34DCD34D67}">
      <dgm:prSet custT="1"/>
      <dgm:spPr/>
      <dgm:t>
        <a:bodyPr/>
        <a:lstStyle/>
        <a:p>
          <a:endParaRPr lang="en-GB" sz="1200">
            <a:latin typeface="Arial" panose="020B0604020202020204" pitchFamily="34" charset="0"/>
            <a:cs typeface="Arial" panose="020B0604020202020204" pitchFamily="34" charset="0"/>
          </a:endParaRPr>
        </a:p>
      </dgm:t>
    </dgm:pt>
    <dgm:pt modelId="{E40850E1-AD3A-3F4D-9347-C81CBCFBB188}">
      <dgm:prSet phldrT="[Text]" phldr="0" custT="1"/>
      <dgm:spPr/>
      <dgm:t>
        <a:bodyPr/>
        <a:lstStyle/>
        <a:p>
          <a:r>
            <a:rPr lang="en-GB" sz="1600">
              <a:latin typeface="Arial" panose="020B0604020202020204" pitchFamily="34" charset="0"/>
              <a:cs typeface="Arial" panose="020B0604020202020204" pitchFamily="34" charset="0"/>
            </a:rPr>
            <a:t>Tiredness/fatigue</a:t>
          </a:r>
        </a:p>
      </dgm:t>
    </dgm:pt>
    <dgm:pt modelId="{34D20D69-5993-054D-9656-7D0FEAD17EB4}" type="parTrans" cxnId="{0BC3765C-0F80-9546-8156-0CAD8544E828}">
      <dgm:prSet/>
      <dgm:spPr/>
      <dgm:t>
        <a:bodyPr/>
        <a:lstStyle/>
        <a:p>
          <a:endParaRPr lang="en-GB" sz="1200">
            <a:latin typeface="Arial" panose="020B0604020202020204" pitchFamily="34" charset="0"/>
            <a:cs typeface="Arial" panose="020B0604020202020204" pitchFamily="34" charset="0"/>
          </a:endParaRPr>
        </a:p>
      </dgm:t>
    </dgm:pt>
    <dgm:pt modelId="{49919BED-1B46-7543-910D-B24849D9840C}" type="sibTrans" cxnId="{0BC3765C-0F80-9546-8156-0CAD8544E828}">
      <dgm:prSet/>
      <dgm:spPr/>
      <dgm:t>
        <a:bodyPr/>
        <a:lstStyle/>
        <a:p>
          <a:endParaRPr lang="en-GB" sz="1200">
            <a:latin typeface="Arial" panose="020B0604020202020204" pitchFamily="34" charset="0"/>
            <a:cs typeface="Arial" panose="020B0604020202020204" pitchFamily="34" charset="0"/>
          </a:endParaRPr>
        </a:p>
      </dgm:t>
    </dgm:pt>
    <dgm:pt modelId="{4BD1B3E3-EF54-6343-A3D6-0644B25488D7}">
      <dgm:prSet phldrT="[Text]" phldr="0" custT="1"/>
      <dgm:spPr/>
      <dgm:t>
        <a:bodyPr/>
        <a:lstStyle/>
        <a:p>
          <a:r>
            <a:rPr lang="en-GB" sz="1600">
              <a:latin typeface="Arial" panose="020B0604020202020204" pitchFamily="34" charset="0"/>
              <a:cs typeface="Arial" panose="020B0604020202020204" pitchFamily="34" charset="0"/>
            </a:rPr>
            <a:t>Diarrhoea</a:t>
          </a:r>
        </a:p>
      </dgm:t>
    </dgm:pt>
    <dgm:pt modelId="{7734E304-F0A8-CD49-8E2D-E1CBF9E3ACFB}" type="parTrans" cxnId="{0FC59FDB-388A-5147-A32F-27B9704B25D5}">
      <dgm:prSet/>
      <dgm:spPr/>
      <dgm:t>
        <a:bodyPr/>
        <a:lstStyle/>
        <a:p>
          <a:endParaRPr lang="en-GB" sz="1200">
            <a:latin typeface="Arial" panose="020B0604020202020204" pitchFamily="34" charset="0"/>
            <a:cs typeface="Arial" panose="020B0604020202020204" pitchFamily="34" charset="0"/>
          </a:endParaRPr>
        </a:p>
      </dgm:t>
    </dgm:pt>
    <dgm:pt modelId="{6CA7BB56-4214-8542-A0D6-6D9F578F3E2B}" type="sibTrans" cxnId="{0FC59FDB-388A-5147-A32F-27B9704B25D5}">
      <dgm:prSet custT="1"/>
      <dgm:spPr/>
      <dgm:t>
        <a:bodyPr/>
        <a:lstStyle/>
        <a:p>
          <a:endParaRPr lang="en-GB" sz="1200">
            <a:latin typeface="Arial" panose="020B0604020202020204" pitchFamily="34" charset="0"/>
            <a:cs typeface="Arial" panose="020B0604020202020204" pitchFamily="34" charset="0"/>
          </a:endParaRPr>
        </a:p>
      </dgm:t>
    </dgm:pt>
    <dgm:pt modelId="{0A5D1D41-FBD3-2843-8FEC-BE84A56272AA}">
      <dgm:prSet phldrT="[Text]" phldr="0" custT="1"/>
      <dgm:spPr/>
      <dgm:t>
        <a:bodyPr/>
        <a:lstStyle/>
        <a:p>
          <a:r>
            <a:rPr lang="en-GB" sz="1600">
              <a:latin typeface="Arial" panose="020B0604020202020204" pitchFamily="34" charset="0"/>
              <a:cs typeface="Arial" panose="020B0604020202020204" pitchFamily="34" charset="0"/>
            </a:rPr>
            <a:t>Weight loss</a:t>
          </a:r>
        </a:p>
      </dgm:t>
    </dgm:pt>
    <dgm:pt modelId="{9D18C397-1BEE-E34F-A713-9C9DEE5536BE}" type="parTrans" cxnId="{EFE78C4E-ECD0-1F4F-A857-02AB6222D5E0}">
      <dgm:prSet/>
      <dgm:spPr/>
      <dgm:t>
        <a:bodyPr/>
        <a:lstStyle/>
        <a:p>
          <a:endParaRPr lang="en-GB" sz="1200">
            <a:latin typeface="Arial" panose="020B0604020202020204" pitchFamily="34" charset="0"/>
            <a:cs typeface="Arial" panose="020B0604020202020204" pitchFamily="34" charset="0"/>
          </a:endParaRPr>
        </a:p>
      </dgm:t>
    </dgm:pt>
    <dgm:pt modelId="{156FD4D6-0717-8D46-ADFE-088A40E69294}" type="sibTrans" cxnId="{EFE78C4E-ECD0-1F4F-A857-02AB6222D5E0}">
      <dgm:prSet/>
      <dgm:spPr/>
      <dgm:t>
        <a:bodyPr/>
        <a:lstStyle/>
        <a:p>
          <a:endParaRPr lang="en-GB" sz="1200">
            <a:latin typeface="Arial" panose="020B0604020202020204" pitchFamily="34" charset="0"/>
            <a:cs typeface="Arial" panose="020B0604020202020204" pitchFamily="34" charset="0"/>
          </a:endParaRPr>
        </a:p>
      </dgm:t>
    </dgm:pt>
    <dgm:pt modelId="{5E7B587D-FBBB-F64A-947D-6D91690127D1}">
      <dgm:prSet phldrT="[Text]" phldr="0" custT="1"/>
      <dgm:spPr/>
      <dgm:t>
        <a:bodyPr/>
        <a:lstStyle/>
        <a:p>
          <a:r>
            <a:rPr lang="en-GB" sz="1600">
              <a:latin typeface="Arial" panose="020B0604020202020204" pitchFamily="34" charset="0"/>
              <a:cs typeface="Arial" panose="020B0604020202020204" pitchFamily="34" charset="0"/>
            </a:rPr>
            <a:t>Blood in stools</a:t>
          </a:r>
        </a:p>
      </dgm:t>
    </dgm:pt>
    <dgm:pt modelId="{EF183782-81C0-4944-996B-5278238D85F7}" type="parTrans" cxnId="{4F396904-210B-E642-B7CC-EEE05B385D80}">
      <dgm:prSet/>
      <dgm:spPr/>
      <dgm:t>
        <a:bodyPr/>
        <a:lstStyle/>
        <a:p>
          <a:endParaRPr lang="en-GB" sz="1200">
            <a:latin typeface="Arial" panose="020B0604020202020204" pitchFamily="34" charset="0"/>
            <a:cs typeface="Arial" panose="020B0604020202020204" pitchFamily="34" charset="0"/>
          </a:endParaRPr>
        </a:p>
      </dgm:t>
    </dgm:pt>
    <dgm:pt modelId="{634EA5B2-AA01-D449-93D5-844192D22A67}" type="sibTrans" cxnId="{4F396904-210B-E642-B7CC-EEE05B385D80}">
      <dgm:prSet/>
      <dgm:spPr/>
      <dgm:t>
        <a:bodyPr/>
        <a:lstStyle/>
        <a:p>
          <a:endParaRPr lang="en-GB" sz="1200">
            <a:latin typeface="Arial" panose="020B0604020202020204" pitchFamily="34" charset="0"/>
            <a:cs typeface="Arial" panose="020B0604020202020204" pitchFamily="34" charset="0"/>
          </a:endParaRPr>
        </a:p>
      </dgm:t>
    </dgm:pt>
    <dgm:pt modelId="{6B30AF41-92A5-174E-8F31-6F0A9EA92634}">
      <dgm:prSet phldrT="[Text]" phldr="0" custT="1"/>
      <dgm:spPr/>
      <dgm:t>
        <a:bodyPr/>
        <a:lstStyle/>
        <a:p>
          <a:r>
            <a:rPr lang="en-GB" sz="1600">
              <a:latin typeface="Arial" panose="020B0604020202020204" pitchFamily="34" charset="0"/>
              <a:cs typeface="Arial" panose="020B0604020202020204" pitchFamily="34" charset="0"/>
            </a:rPr>
            <a:t>Stomachaches &amp; cramps</a:t>
          </a:r>
        </a:p>
      </dgm:t>
    </dgm:pt>
    <dgm:pt modelId="{9550D02F-8DE4-2F46-BE7F-430D2BAB4EF3}" type="parTrans" cxnId="{AA6A4B9C-A5EE-154B-BE5D-FD6A5AE7D919}">
      <dgm:prSet/>
      <dgm:spPr/>
      <dgm:t>
        <a:bodyPr/>
        <a:lstStyle/>
        <a:p>
          <a:endParaRPr lang="en-GB" sz="1200">
            <a:latin typeface="Arial" panose="020B0604020202020204" pitchFamily="34" charset="0"/>
            <a:cs typeface="Arial" panose="020B0604020202020204" pitchFamily="34" charset="0"/>
          </a:endParaRPr>
        </a:p>
      </dgm:t>
    </dgm:pt>
    <dgm:pt modelId="{88DA8384-D83A-1149-A699-AB3F588857E1}" type="sibTrans" cxnId="{AA6A4B9C-A5EE-154B-BE5D-FD6A5AE7D919}">
      <dgm:prSet/>
      <dgm:spPr/>
      <dgm:t>
        <a:bodyPr/>
        <a:lstStyle/>
        <a:p>
          <a:endParaRPr lang="en-GB" sz="1200">
            <a:latin typeface="Arial" panose="020B0604020202020204" pitchFamily="34" charset="0"/>
            <a:cs typeface="Arial" panose="020B0604020202020204" pitchFamily="34" charset="0"/>
          </a:endParaRPr>
        </a:p>
      </dgm:t>
    </dgm:pt>
    <dgm:pt modelId="{026E15AA-573C-994F-86A2-B258BF9165CD}" type="pres">
      <dgm:prSet presAssocID="{977B9B98-2418-854A-A119-3B5B6F6905E7}" presName="linearFlow" presStyleCnt="0">
        <dgm:presLayoutVars>
          <dgm:dir/>
          <dgm:animLvl val="lvl"/>
          <dgm:resizeHandles val="exact"/>
        </dgm:presLayoutVars>
      </dgm:prSet>
      <dgm:spPr/>
    </dgm:pt>
    <dgm:pt modelId="{76C0B429-A0B6-1C46-9AC7-221248DD4499}" type="pres">
      <dgm:prSet presAssocID="{BD30C271-6788-224F-B7A8-752D38393EF2}" presName="composite" presStyleCnt="0"/>
      <dgm:spPr/>
    </dgm:pt>
    <dgm:pt modelId="{396D7B88-4885-FC44-AB97-74B908DC649C}" type="pres">
      <dgm:prSet presAssocID="{BD30C271-6788-224F-B7A8-752D38393EF2}" presName="parTx" presStyleLbl="node1" presStyleIdx="0" presStyleCnt="3">
        <dgm:presLayoutVars>
          <dgm:chMax val="0"/>
          <dgm:chPref val="0"/>
          <dgm:bulletEnabled val="1"/>
        </dgm:presLayoutVars>
      </dgm:prSet>
      <dgm:spPr/>
    </dgm:pt>
    <dgm:pt modelId="{AF61E637-9003-8C4F-8ECA-46FEF4F8F78D}" type="pres">
      <dgm:prSet presAssocID="{BD30C271-6788-224F-B7A8-752D38393EF2}" presName="parSh" presStyleLbl="node1" presStyleIdx="0" presStyleCnt="3"/>
      <dgm:spPr/>
    </dgm:pt>
    <dgm:pt modelId="{2474346B-87B3-4D4A-AF82-6E3F3EB5E72A}" type="pres">
      <dgm:prSet presAssocID="{BD30C271-6788-224F-B7A8-752D38393EF2}" presName="desTx" presStyleLbl="fgAcc1" presStyleIdx="0" presStyleCnt="3">
        <dgm:presLayoutVars>
          <dgm:bulletEnabled val="1"/>
        </dgm:presLayoutVars>
      </dgm:prSet>
      <dgm:spPr/>
    </dgm:pt>
    <dgm:pt modelId="{2F6B1FF2-36BE-F241-B017-374B42F805B0}" type="pres">
      <dgm:prSet presAssocID="{3D3A17AA-6070-694C-B291-9656CFC42400}" presName="sibTrans" presStyleLbl="sibTrans2D1" presStyleIdx="0" presStyleCnt="2"/>
      <dgm:spPr/>
    </dgm:pt>
    <dgm:pt modelId="{305B1B02-C830-8B46-A0BC-D22A8F1224FC}" type="pres">
      <dgm:prSet presAssocID="{3D3A17AA-6070-694C-B291-9656CFC42400}" presName="connTx" presStyleLbl="sibTrans2D1" presStyleIdx="0" presStyleCnt="2"/>
      <dgm:spPr/>
    </dgm:pt>
    <dgm:pt modelId="{E7F87B64-F267-4745-B8B3-CB4A7412A0F5}" type="pres">
      <dgm:prSet presAssocID="{4BD1B3E3-EF54-6343-A3D6-0644B25488D7}" presName="composite" presStyleCnt="0"/>
      <dgm:spPr/>
    </dgm:pt>
    <dgm:pt modelId="{F350C89F-7335-4040-8314-290904BB5DB2}" type="pres">
      <dgm:prSet presAssocID="{4BD1B3E3-EF54-6343-A3D6-0644B25488D7}" presName="parTx" presStyleLbl="node1" presStyleIdx="0" presStyleCnt="3">
        <dgm:presLayoutVars>
          <dgm:chMax val="0"/>
          <dgm:chPref val="0"/>
          <dgm:bulletEnabled val="1"/>
        </dgm:presLayoutVars>
      </dgm:prSet>
      <dgm:spPr/>
    </dgm:pt>
    <dgm:pt modelId="{96D81DFE-6E98-3240-AEC9-05AF68CBE1F3}" type="pres">
      <dgm:prSet presAssocID="{4BD1B3E3-EF54-6343-A3D6-0644B25488D7}" presName="parSh" presStyleLbl="node1" presStyleIdx="1" presStyleCnt="3"/>
      <dgm:spPr/>
    </dgm:pt>
    <dgm:pt modelId="{C563E1AE-3076-1A43-AE0F-4E229DA544A7}" type="pres">
      <dgm:prSet presAssocID="{4BD1B3E3-EF54-6343-A3D6-0644B25488D7}" presName="desTx" presStyleLbl="fgAcc1" presStyleIdx="1" presStyleCnt="3">
        <dgm:presLayoutVars>
          <dgm:bulletEnabled val="1"/>
        </dgm:presLayoutVars>
      </dgm:prSet>
      <dgm:spPr/>
    </dgm:pt>
    <dgm:pt modelId="{B846D87F-D407-F344-AEFA-42250CDB00C2}" type="pres">
      <dgm:prSet presAssocID="{6CA7BB56-4214-8542-A0D6-6D9F578F3E2B}" presName="sibTrans" presStyleLbl="sibTrans2D1" presStyleIdx="1" presStyleCnt="2"/>
      <dgm:spPr/>
    </dgm:pt>
    <dgm:pt modelId="{8CEED34E-5AE7-F54F-84B6-086B63401B63}" type="pres">
      <dgm:prSet presAssocID="{6CA7BB56-4214-8542-A0D6-6D9F578F3E2B}" presName="connTx" presStyleLbl="sibTrans2D1" presStyleIdx="1" presStyleCnt="2"/>
      <dgm:spPr/>
    </dgm:pt>
    <dgm:pt modelId="{F6853B80-A5DE-3148-AB59-67B77036DF31}" type="pres">
      <dgm:prSet presAssocID="{5E7B587D-FBBB-F64A-947D-6D91690127D1}" presName="composite" presStyleCnt="0"/>
      <dgm:spPr/>
    </dgm:pt>
    <dgm:pt modelId="{A1C1C7F4-6C69-D34A-832E-C03AE4515441}" type="pres">
      <dgm:prSet presAssocID="{5E7B587D-FBBB-F64A-947D-6D91690127D1}" presName="parTx" presStyleLbl="node1" presStyleIdx="1" presStyleCnt="3">
        <dgm:presLayoutVars>
          <dgm:chMax val="0"/>
          <dgm:chPref val="0"/>
          <dgm:bulletEnabled val="1"/>
        </dgm:presLayoutVars>
      </dgm:prSet>
      <dgm:spPr/>
    </dgm:pt>
    <dgm:pt modelId="{EE4FB590-8B2E-7B4D-911B-7376D5B39546}" type="pres">
      <dgm:prSet presAssocID="{5E7B587D-FBBB-F64A-947D-6D91690127D1}" presName="parSh" presStyleLbl="node1" presStyleIdx="2" presStyleCnt="3"/>
      <dgm:spPr/>
    </dgm:pt>
    <dgm:pt modelId="{5A3BAB14-9073-184E-B07D-DDD03E662DE1}" type="pres">
      <dgm:prSet presAssocID="{5E7B587D-FBBB-F64A-947D-6D91690127D1}" presName="desTx" presStyleLbl="fgAcc1" presStyleIdx="2" presStyleCnt="3">
        <dgm:presLayoutVars>
          <dgm:bulletEnabled val="1"/>
        </dgm:presLayoutVars>
      </dgm:prSet>
      <dgm:spPr/>
    </dgm:pt>
  </dgm:ptLst>
  <dgm:cxnLst>
    <dgm:cxn modelId="{4F396904-210B-E642-B7CC-EEE05B385D80}" srcId="{977B9B98-2418-854A-A119-3B5B6F6905E7}" destId="{5E7B587D-FBBB-F64A-947D-6D91690127D1}" srcOrd="2" destOrd="0" parTransId="{EF183782-81C0-4944-996B-5278238D85F7}" sibTransId="{634EA5B2-AA01-D449-93D5-844192D22A67}"/>
    <dgm:cxn modelId="{0D613108-24AB-FF4F-A884-9A34DCD34D67}" srcId="{977B9B98-2418-854A-A119-3B5B6F6905E7}" destId="{BD30C271-6788-224F-B7A8-752D38393EF2}" srcOrd="0" destOrd="0" parTransId="{06992777-21C7-164E-A14F-F332257CFF64}" sibTransId="{3D3A17AA-6070-694C-B291-9656CFC42400}"/>
    <dgm:cxn modelId="{0BC3765C-0F80-9546-8156-0CAD8544E828}" srcId="{BD30C271-6788-224F-B7A8-752D38393EF2}" destId="{E40850E1-AD3A-3F4D-9347-C81CBCFBB188}" srcOrd="0" destOrd="0" parTransId="{34D20D69-5993-054D-9656-7D0FEAD17EB4}" sibTransId="{49919BED-1B46-7543-910D-B24849D9840C}"/>
    <dgm:cxn modelId="{DB44A35D-19C6-5240-BF8E-4BCD4E87DF96}" type="presOf" srcId="{0A5D1D41-FBD3-2843-8FEC-BE84A56272AA}" destId="{C563E1AE-3076-1A43-AE0F-4E229DA544A7}" srcOrd="0" destOrd="0" presId="urn:microsoft.com/office/officeart/2005/8/layout/process3"/>
    <dgm:cxn modelId="{ADE8B169-9DD8-A443-9DEA-4A8F89B2785B}" type="presOf" srcId="{977B9B98-2418-854A-A119-3B5B6F6905E7}" destId="{026E15AA-573C-994F-86A2-B258BF9165CD}" srcOrd="0" destOrd="0" presId="urn:microsoft.com/office/officeart/2005/8/layout/process3"/>
    <dgm:cxn modelId="{FC72306A-A0A1-F747-9AC8-FE60255BE61F}" type="presOf" srcId="{5E7B587D-FBBB-F64A-947D-6D91690127D1}" destId="{EE4FB590-8B2E-7B4D-911B-7376D5B39546}" srcOrd="1" destOrd="0" presId="urn:microsoft.com/office/officeart/2005/8/layout/process3"/>
    <dgm:cxn modelId="{EFE78C4E-ECD0-1F4F-A857-02AB6222D5E0}" srcId="{4BD1B3E3-EF54-6343-A3D6-0644B25488D7}" destId="{0A5D1D41-FBD3-2843-8FEC-BE84A56272AA}" srcOrd="0" destOrd="0" parTransId="{9D18C397-1BEE-E34F-A713-9C9DEE5536BE}" sibTransId="{156FD4D6-0717-8D46-ADFE-088A40E69294}"/>
    <dgm:cxn modelId="{0E35EC6E-E591-4548-8968-E1EF72306DEC}" type="presOf" srcId="{6CA7BB56-4214-8542-A0D6-6D9F578F3E2B}" destId="{8CEED34E-5AE7-F54F-84B6-086B63401B63}" srcOrd="1" destOrd="0" presId="urn:microsoft.com/office/officeart/2005/8/layout/process3"/>
    <dgm:cxn modelId="{AC4FEA51-8FD1-EC4A-83CC-7E181FA0AD4E}" type="presOf" srcId="{6B30AF41-92A5-174E-8F31-6F0A9EA92634}" destId="{5A3BAB14-9073-184E-B07D-DDD03E662DE1}" srcOrd="0" destOrd="0" presId="urn:microsoft.com/office/officeart/2005/8/layout/process3"/>
    <dgm:cxn modelId="{0BAB9579-638F-BA46-B114-8C2335EB8176}" type="presOf" srcId="{BD30C271-6788-224F-B7A8-752D38393EF2}" destId="{AF61E637-9003-8C4F-8ECA-46FEF4F8F78D}" srcOrd="1" destOrd="0" presId="urn:microsoft.com/office/officeart/2005/8/layout/process3"/>
    <dgm:cxn modelId="{C0E0C18A-3AB6-0640-B4EC-829801367ED3}" type="presOf" srcId="{E40850E1-AD3A-3F4D-9347-C81CBCFBB188}" destId="{2474346B-87B3-4D4A-AF82-6E3F3EB5E72A}" srcOrd="0" destOrd="0" presId="urn:microsoft.com/office/officeart/2005/8/layout/process3"/>
    <dgm:cxn modelId="{997E1C91-8925-2B46-A8BF-6DBC10AA7B2D}" type="presOf" srcId="{3D3A17AA-6070-694C-B291-9656CFC42400}" destId="{2F6B1FF2-36BE-F241-B017-374B42F805B0}" srcOrd="0" destOrd="0" presId="urn:microsoft.com/office/officeart/2005/8/layout/process3"/>
    <dgm:cxn modelId="{966B2296-2093-234A-AAA0-37D088BF5DA2}" type="presOf" srcId="{4BD1B3E3-EF54-6343-A3D6-0644B25488D7}" destId="{96D81DFE-6E98-3240-AEC9-05AF68CBE1F3}" srcOrd="1" destOrd="0" presId="urn:microsoft.com/office/officeart/2005/8/layout/process3"/>
    <dgm:cxn modelId="{AA6A4B9C-A5EE-154B-BE5D-FD6A5AE7D919}" srcId="{5E7B587D-FBBB-F64A-947D-6D91690127D1}" destId="{6B30AF41-92A5-174E-8F31-6F0A9EA92634}" srcOrd="0" destOrd="0" parTransId="{9550D02F-8DE4-2F46-BE7F-430D2BAB4EF3}" sibTransId="{88DA8384-D83A-1149-A699-AB3F588857E1}"/>
    <dgm:cxn modelId="{4345FFA5-83CB-6F4A-ADB7-E59483FAB54E}" type="presOf" srcId="{5E7B587D-FBBB-F64A-947D-6D91690127D1}" destId="{A1C1C7F4-6C69-D34A-832E-C03AE4515441}" srcOrd="0" destOrd="0" presId="urn:microsoft.com/office/officeart/2005/8/layout/process3"/>
    <dgm:cxn modelId="{0FC59FDB-388A-5147-A32F-27B9704B25D5}" srcId="{977B9B98-2418-854A-A119-3B5B6F6905E7}" destId="{4BD1B3E3-EF54-6343-A3D6-0644B25488D7}" srcOrd="1" destOrd="0" parTransId="{7734E304-F0A8-CD49-8E2D-E1CBF9E3ACFB}" sibTransId="{6CA7BB56-4214-8542-A0D6-6D9F578F3E2B}"/>
    <dgm:cxn modelId="{76A9F1DF-BD76-F54D-BF9B-93A0D5E70DFE}" type="presOf" srcId="{BD30C271-6788-224F-B7A8-752D38393EF2}" destId="{396D7B88-4885-FC44-AB97-74B908DC649C}" srcOrd="0" destOrd="0" presId="urn:microsoft.com/office/officeart/2005/8/layout/process3"/>
    <dgm:cxn modelId="{1EC22CEA-C8D1-6F4B-AE52-25A299E89885}" type="presOf" srcId="{4BD1B3E3-EF54-6343-A3D6-0644B25488D7}" destId="{F350C89F-7335-4040-8314-290904BB5DB2}" srcOrd="0" destOrd="0" presId="urn:microsoft.com/office/officeart/2005/8/layout/process3"/>
    <dgm:cxn modelId="{F65129EB-FE57-0D49-946C-1971A34D5853}" type="presOf" srcId="{6CA7BB56-4214-8542-A0D6-6D9F578F3E2B}" destId="{B846D87F-D407-F344-AEFA-42250CDB00C2}" srcOrd="0" destOrd="0" presId="urn:microsoft.com/office/officeart/2005/8/layout/process3"/>
    <dgm:cxn modelId="{5227FCEE-24E9-6D41-9011-EC3EA98681E9}" type="presOf" srcId="{3D3A17AA-6070-694C-B291-9656CFC42400}" destId="{305B1B02-C830-8B46-A0BC-D22A8F1224FC}" srcOrd="1" destOrd="0" presId="urn:microsoft.com/office/officeart/2005/8/layout/process3"/>
    <dgm:cxn modelId="{4C13306E-DCAB-BE4B-9D4E-9262E4B92633}" type="presParOf" srcId="{026E15AA-573C-994F-86A2-B258BF9165CD}" destId="{76C0B429-A0B6-1C46-9AC7-221248DD4499}" srcOrd="0" destOrd="0" presId="urn:microsoft.com/office/officeart/2005/8/layout/process3"/>
    <dgm:cxn modelId="{064E49A5-8468-6848-A3B7-B0CCCB50263D}" type="presParOf" srcId="{76C0B429-A0B6-1C46-9AC7-221248DD4499}" destId="{396D7B88-4885-FC44-AB97-74B908DC649C}" srcOrd="0" destOrd="0" presId="urn:microsoft.com/office/officeart/2005/8/layout/process3"/>
    <dgm:cxn modelId="{A448BB13-43F3-EE4E-B27E-FFEB453A6981}" type="presParOf" srcId="{76C0B429-A0B6-1C46-9AC7-221248DD4499}" destId="{AF61E637-9003-8C4F-8ECA-46FEF4F8F78D}" srcOrd="1" destOrd="0" presId="urn:microsoft.com/office/officeart/2005/8/layout/process3"/>
    <dgm:cxn modelId="{0FDAD287-3063-3746-9898-36F0F3890144}" type="presParOf" srcId="{76C0B429-A0B6-1C46-9AC7-221248DD4499}" destId="{2474346B-87B3-4D4A-AF82-6E3F3EB5E72A}" srcOrd="2" destOrd="0" presId="urn:microsoft.com/office/officeart/2005/8/layout/process3"/>
    <dgm:cxn modelId="{EFAB90B2-C523-6D47-B9A8-2F7BD993D2C3}" type="presParOf" srcId="{026E15AA-573C-994F-86A2-B258BF9165CD}" destId="{2F6B1FF2-36BE-F241-B017-374B42F805B0}" srcOrd="1" destOrd="0" presId="urn:microsoft.com/office/officeart/2005/8/layout/process3"/>
    <dgm:cxn modelId="{01F61F00-2D1D-E742-81D6-26A2934486EA}" type="presParOf" srcId="{2F6B1FF2-36BE-F241-B017-374B42F805B0}" destId="{305B1B02-C830-8B46-A0BC-D22A8F1224FC}" srcOrd="0" destOrd="0" presId="urn:microsoft.com/office/officeart/2005/8/layout/process3"/>
    <dgm:cxn modelId="{A603B636-6FF5-AC45-A017-904C8E2F35F3}" type="presParOf" srcId="{026E15AA-573C-994F-86A2-B258BF9165CD}" destId="{E7F87B64-F267-4745-B8B3-CB4A7412A0F5}" srcOrd="2" destOrd="0" presId="urn:microsoft.com/office/officeart/2005/8/layout/process3"/>
    <dgm:cxn modelId="{191CBE26-CB33-ED4B-9979-FBB0A4F425F9}" type="presParOf" srcId="{E7F87B64-F267-4745-B8B3-CB4A7412A0F5}" destId="{F350C89F-7335-4040-8314-290904BB5DB2}" srcOrd="0" destOrd="0" presId="urn:microsoft.com/office/officeart/2005/8/layout/process3"/>
    <dgm:cxn modelId="{1ED7A938-5B06-EB4E-974D-58DB452568DD}" type="presParOf" srcId="{E7F87B64-F267-4745-B8B3-CB4A7412A0F5}" destId="{96D81DFE-6E98-3240-AEC9-05AF68CBE1F3}" srcOrd="1" destOrd="0" presId="urn:microsoft.com/office/officeart/2005/8/layout/process3"/>
    <dgm:cxn modelId="{593C239D-8FFA-2740-A081-B3C5866C16B6}" type="presParOf" srcId="{E7F87B64-F267-4745-B8B3-CB4A7412A0F5}" destId="{C563E1AE-3076-1A43-AE0F-4E229DA544A7}" srcOrd="2" destOrd="0" presId="urn:microsoft.com/office/officeart/2005/8/layout/process3"/>
    <dgm:cxn modelId="{2C177E5B-87F8-A543-87A5-B241822F8F3E}" type="presParOf" srcId="{026E15AA-573C-994F-86A2-B258BF9165CD}" destId="{B846D87F-D407-F344-AEFA-42250CDB00C2}" srcOrd="3" destOrd="0" presId="urn:microsoft.com/office/officeart/2005/8/layout/process3"/>
    <dgm:cxn modelId="{8EFE5CA8-2788-9641-ACD3-0C8B89E00A88}" type="presParOf" srcId="{B846D87F-D407-F344-AEFA-42250CDB00C2}" destId="{8CEED34E-5AE7-F54F-84B6-086B63401B63}" srcOrd="0" destOrd="0" presId="urn:microsoft.com/office/officeart/2005/8/layout/process3"/>
    <dgm:cxn modelId="{45B72905-ACE4-8543-9611-D420D8504075}" type="presParOf" srcId="{026E15AA-573C-994F-86A2-B258BF9165CD}" destId="{F6853B80-A5DE-3148-AB59-67B77036DF31}" srcOrd="4" destOrd="0" presId="urn:microsoft.com/office/officeart/2005/8/layout/process3"/>
    <dgm:cxn modelId="{80A81155-D5F3-D245-8FFC-5AFD9C01A093}" type="presParOf" srcId="{F6853B80-A5DE-3148-AB59-67B77036DF31}" destId="{A1C1C7F4-6C69-D34A-832E-C03AE4515441}" srcOrd="0" destOrd="0" presId="urn:microsoft.com/office/officeart/2005/8/layout/process3"/>
    <dgm:cxn modelId="{51429F25-08D2-9542-A5AA-91E1FDDF51B1}" type="presParOf" srcId="{F6853B80-A5DE-3148-AB59-67B77036DF31}" destId="{EE4FB590-8B2E-7B4D-911B-7376D5B39546}" srcOrd="1" destOrd="0" presId="urn:microsoft.com/office/officeart/2005/8/layout/process3"/>
    <dgm:cxn modelId="{0A05DCC0-9770-484D-BF08-4A0BD761CEFC}" type="presParOf" srcId="{F6853B80-A5DE-3148-AB59-67B77036DF31}" destId="{5A3BAB14-9073-184E-B07D-DDD03E662DE1}" srcOrd="2" destOrd="0" presId="urn:microsoft.com/office/officeart/2005/8/layout/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1D772E-546F-B641-B09A-0A23FCA3D0FF}" type="doc">
      <dgm:prSet loTypeId="urn:microsoft.com/office/officeart/2005/8/layout/cycle4" loCatId="matrix" qsTypeId="urn:microsoft.com/office/officeart/2005/8/quickstyle/3d3" qsCatId="3D" csTypeId="urn:microsoft.com/office/officeart/2005/8/colors/accent1_2" csCatId="accent1" phldr="1"/>
      <dgm:spPr/>
      <dgm:t>
        <a:bodyPr/>
        <a:lstStyle/>
        <a:p>
          <a:endParaRPr lang="en-GB"/>
        </a:p>
      </dgm:t>
    </dgm:pt>
    <dgm:pt modelId="{849C8522-F71E-F249-93EE-8B7D6AEEEB6E}">
      <dgm:prSet phldrT="[Text]" phldr="0" custT="1"/>
      <dgm:spPr/>
      <dgm:t>
        <a:bodyPr/>
        <a:lstStyle/>
        <a:p>
          <a:r>
            <a:rPr lang="en-GB" sz="1000">
              <a:latin typeface="Arial" panose="020B0604020202020204" pitchFamily="34" charset="0"/>
              <a:cs typeface="Arial" panose="020B0604020202020204" pitchFamily="34" charset="0"/>
            </a:rPr>
            <a:t>Consult doctor/Dieticianbefore going on any diet.</a:t>
          </a:r>
        </a:p>
        <a:p>
          <a:r>
            <a:rPr lang="en-GB" sz="1000">
              <a:latin typeface="Arial" panose="020B0604020202020204" pitchFamily="34" charset="0"/>
              <a:cs typeface="Arial" panose="020B0604020202020204" pitchFamily="34" charset="0"/>
            </a:rPr>
            <a:t>Fibre-rich foods i.e., :Oat bran, beans,barley, nuts.</a:t>
          </a:r>
        </a:p>
      </dgm:t>
    </dgm:pt>
    <dgm:pt modelId="{62A19E76-89B9-454E-B154-F7C05DE0F44E}" type="parTrans" cxnId="{28EB9F89-01C5-D747-88AF-76FFE4DF7608}">
      <dgm:prSet/>
      <dgm:spPr/>
      <dgm:t>
        <a:bodyPr/>
        <a:lstStyle/>
        <a:p>
          <a:endParaRPr lang="en-GB" sz="1000"/>
        </a:p>
      </dgm:t>
    </dgm:pt>
    <dgm:pt modelId="{B070DC3D-1D23-1047-9B36-2CD1D411EB63}" type="sibTrans" cxnId="{28EB9F89-01C5-D747-88AF-76FFE4DF7608}">
      <dgm:prSet custT="1"/>
      <dgm:spPr/>
      <dgm:t>
        <a:bodyPr/>
        <a:lstStyle/>
        <a:p>
          <a:endParaRPr lang="en-GB" sz="1000"/>
        </a:p>
      </dgm:t>
    </dgm:pt>
    <dgm:pt modelId="{D9A2C038-EB05-304E-8F08-FFF26C104C08}">
      <dgm:prSet phldrT="[Text]" phldr="0" custT="1"/>
      <dgm:spPr/>
      <dgm:t>
        <a:bodyPr/>
        <a:lstStyle/>
        <a:p>
          <a:r>
            <a:rPr lang="en-GB" sz="1000">
              <a:latin typeface="Arial" panose="020B0604020202020204" pitchFamily="34" charset="0"/>
              <a:cs typeface="Arial" panose="020B0604020202020204" pitchFamily="34" charset="0"/>
            </a:rPr>
            <a:t>Protein: Fish, eggs, nuts, lean meat; (chicken, pork) tofu</a:t>
          </a:r>
        </a:p>
        <a:p>
          <a:r>
            <a:rPr lang="en-GB" sz="1000">
              <a:latin typeface="Arial" panose="020B0604020202020204" pitchFamily="34" charset="0"/>
              <a:cs typeface="Arial" panose="020B0604020202020204" pitchFamily="34" charset="0"/>
            </a:rPr>
            <a:t>Food with pro-biotics:</a:t>
          </a:r>
        </a:p>
        <a:p>
          <a:r>
            <a:rPr lang="en-GB" sz="1000">
              <a:latin typeface="Arial" panose="020B0604020202020204" pitchFamily="34" charset="0"/>
              <a:cs typeface="Arial" panose="020B0604020202020204" pitchFamily="34" charset="0"/>
            </a:rPr>
            <a:t>(Yoghart)</a:t>
          </a:r>
        </a:p>
      </dgm:t>
    </dgm:pt>
    <dgm:pt modelId="{97AE09EB-3C95-F845-B409-E31A72535460}" type="parTrans" cxnId="{688BC557-A9AA-C84A-98DD-5F2136045AA5}">
      <dgm:prSet/>
      <dgm:spPr/>
      <dgm:t>
        <a:bodyPr/>
        <a:lstStyle/>
        <a:p>
          <a:endParaRPr lang="en-GB" sz="1000"/>
        </a:p>
      </dgm:t>
    </dgm:pt>
    <dgm:pt modelId="{4FC80002-86C9-984A-AE58-A1407E011A01}" type="sibTrans" cxnId="{688BC557-A9AA-C84A-98DD-5F2136045AA5}">
      <dgm:prSet custT="1"/>
      <dgm:spPr/>
      <dgm:t>
        <a:bodyPr/>
        <a:lstStyle/>
        <a:p>
          <a:endParaRPr lang="en-GB" sz="1000"/>
        </a:p>
      </dgm:t>
    </dgm:pt>
    <dgm:pt modelId="{149E7F3B-5EA1-4543-BFE5-259F9748077F}">
      <dgm:prSet phldrT="[Text]" phldr="0" custT="1"/>
      <dgm:spPr/>
      <dgm:t>
        <a:bodyPr/>
        <a:lstStyle/>
        <a:p>
          <a:r>
            <a:rPr lang="en-GB" sz="1000">
              <a:latin typeface="Arial" panose="020B0604020202020204" pitchFamily="34" charset="0"/>
              <a:cs typeface="Arial" panose="020B0604020202020204" pitchFamily="34" charset="0"/>
            </a:rPr>
            <a:t>Keep Hydrated:</a:t>
          </a:r>
        </a:p>
        <a:p>
          <a:r>
            <a:rPr lang="en-GB" sz="1000">
              <a:latin typeface="Arial" panose="020B0604020202020204" pitchFamily="34" charset="0"/>
              <a:cs typeface="Arial" panose="020B0604020202020204" pitchFamily="34" charset="0"/>
            </a:rPr>
            <a:t>Drink plenty of water (slowly)</a:t>
          </a:r>
        </a:p>
        <a:p>
          <a:r>
            <a:rPr lang="en-GB" sz="1000">
              <a:latin typeface="Arial" panose="020B0604020202020204" pitchFamily="34" charset="0"/>
              <a:cs typeface="Arial" panose="020B0604020202020204" pitchFamily="34" charset="0"/>
            </a:rPr>
            <a:t>(Urijne should be straw like yellow to clear)  </a:t>
          </a:r>
        </a:p>
      </dgm:t>
    </dgm:pt>
    <dgm:pt modelId="{56E5C201-83F4-7143-A529-B8573D250348}" type="parTrans" cxnId="{B679644B-7ED0-2646-B005-CD9935B0A75A}">
      <dgm:prSet/>
      <dgm:spPr/>
      <dgm:t>
        <a:bodyPr/>
        <a:lstStyle/>
        <a:p>
          <a:endParaRPr lang="en-GB" sz="1000"/>
        </a:p>
      </dgm:t>
    </dgm:pt>
    <dgm:pt modelId="{F67C12A8-FF46-7741-AC91-BAA445A34F25}" type="sibTrans" cxnId="{B679644B-7ED0-2646-B005-CD9935B0A75A}">
      <dgm:prSet custT="1"/>
      <dgm:spPr/>
      <dgm:t>
        <a:bodyPr/>
        <a:lstStyle/>
        <a:p>
          <a:endParaRPr lang="en-GB" sz="1000"/>
        </a:p>
      </dgm:t>
    </dgm:pt>
    <dgm:pt modelId="{6A35C6D6-9457-F24D-B24B-D54981F3023C}">
      <dgm:prSet phldrT="[Text]" phldr="0" custT="1"/>
      <dgm:spPr/>
      <dgm:t>
        <a:bodyPr/>
        <a:lstStyle/>
        <a:p>
          <a:r>
            <a:rPr lang="en-GB" sz="1000">
              <a:latin typeface="Arial" panose="020B0604020202020204" pitchFamily="34" charset="0"/>
              <a:cs typeface="Arial" panose="020B0604020202020204" pitchFamily="34" charset="0"/>
            </a:rPr>
            <a:t>Keep a food journal to keep track of food eaten and of any symptoms experienced</a:t>
          </a:r>
        </a:p>
      </dgm:t>
    </dgm:pt>
    <dgm:pt modelId="{2F89D34B-914B-6C48-9EBA-C77FB3411233}" type="parTrans" cxnId="{48FDEA7E-0A9B-0D4F-8CB8-765CA5680688}">
      <dgm:prSet/>
      <dgm:spPr/>
      <dgm:t>
        <a:bodyPr/>
        <a:lstStyle/>
        <a:p>
          <a:endParaRPr lang="en-GB" sz="1000"/>
        </a:p>
      </dgm:t>
    </dgm:pt>
    <dgm:pt modelId="{6BC3A37F-7FAF-C24E-A242-123CEA22FE45}" type="sibTrans" cxnId="{48FDEA7E-0A9B-0D4F-8CB8-765CA5680688}">
      <dgm:prSet custT="1"/>
      <dgm:spPr/>
      <dgm:t>
        <a:bodyPr/>
        <a:lstStyle/>
        <a:p>
          <a:endParaRPr lang="en-GB" sz="1000"/>
        </a:p>
      </dgm:t>
    </dgm:pt>
    <dgm:pt modelId="{4FBAB9E7-9B82-C945-B79C-54ADB05BA171}">
      <dgm:prSet phldrT="[Text]" phldr="0" custT="1"/>
      <dgm:spPr/>
      <dgm:t>
        <a:bodyPr/>
        <a:lstStyle/>
        <a:p>
          <a:endParaRPr lang="en-GB"/>
        </a:p>
      </dgm:t>
    </dgm:pt>
    <dgm:pt modelId="{20F9FA2B-8367-0D48-975B-A49AE31C7A38}" type="parTrans" cxnId="{503A2C07-44A2-FE44-A2C7-EFEA12A54098}">
      <dgm:prSet/>
      <dgm:spPr/>
      <dgm:t>
        <a:bodyPr/>
        <a:lstStyle/>
        <a:p>
          <a:endParaRPr lang="en-GB" sz="1000"/>
        </a:p>
      </dgm:t>
    </dgm:pt>
    <dgm:pt modelId="{11D56DB4-BA97-774B-8E2F-48152C6815FD}" type="sibTrans" cxnId="{503A2C07-44A2-FE44-A2C7-EFEA12A54098}">
      <dgm:prSet custT="1"/>
      <dgm:spPr/>
      <dgm:t>
        <a:bodyPr/>
        <a:lstStyle/>
        <a:p>
          <a:endParaRPr lang="en-GB" sz="1000"/>
        </a:p>
      </dgm:t>
    </dgm:pt>
    <dgm:pt modelId="{09DA456F-4E90-3942-AF87-92EBFE3C35B5}" type="pres">
      <dgm:prSet presAssocID="{571D772E-546F-B641-B09A-0A23FCA3D0FF}" presName="cycleMatrixDiagram" presStyleCnt="0">
        <dgm:presLayoutVars>
          <dgm:chMax val="1"/>
          <dgm:dir/>
          <dgm:animLvl val="lvl"/>
          <dgm:resizeHandles val="exact"/>
        </dgm:presLayoutVars>
      </dgm:prSet>
      <dgm:spPr/>
    </dgm:pt>
    <dgm:pt modelId="{8FDD3DA7-7C44-7A41-8B3C-3D5BA38E0015}" type="pres">
      <dgm:prSet presAssocID="{571D772E-546F-B641-B09A-0A23FCA3D0FF}" presName="children" presStyleCnt="0"/>
      <dgm:spPr/>
    </dgm:pt>
    <dgm:pt modelId="{9EBC48E0-46B7-E143-9C86-E9E8A7E2C51E}" type="pres">
      <dgm:prSet presAssocID="{571D772E-546F-B641-B09A-0A23FCA3D0FF}" presName="childPlaceholder" presStyleCnt="0"/>
      <dgm:spPr/>
    </dgm:pt>
    <dgm:pt modelId="{217E24D9-A0A1-B541-8173-66E56A2731C5}" type="pres">
      <dgm:prSet presAssocID="{571D772E-546F-B641-B09A-0A23FCA3D0FF}" presName="circle" presStyleCnt="0"/>
      <dgm:spPr/>
    </dgm:pt>
    <dgm:pt modelId="{6A59AC2C-42F4-C846-B6A7-01FFC778ED7D}" type="pres">
      <dgm:prSet presAssocID="{571D772E-546F-B641-B09A-0A23FCA3D0FF}" presName="quadrant1" presStyleLbl="node1" presStyleIdx="0" presStyleCnt="4">
        <dgm:presLayoutVars>
          <dgm:chMax val="1"/>
          <dgm:bulletEnabled val="1"/>
        </dgm:presLayoutVars>
      </dgm:prSet>
      <dgm:spPr/>
    </dgm:pt>
    <dgm:pt modelId="{81CDF477-1DD2-224D-8B90-253FA829C7A3}" type="pres">
      <dgm:prSet presAssocID="{571D772E-546F-B641-B09A-0A23FCA3D0FF}" presName="quadrant2" presStyleLbl="node1" presStyleIdx="1" presStyleCnt="4">
        <dgm:presLayoutVars>
          <dgm:chMax val="1"/>
          <dgm:bulletEnabled val="1"/>
        </dgm:presLayoutVars>
      </dgm:prSet>
      <dgm:spPr/>
    </dgm:pt>
    <dgm:pt modelId="{07133B9E-A542-954B-B95E-DDA50B25AC3F}" type="pres">
      <dgm:prSet presAssocID="{571D772E-546F-B641-B09A-0A23FCA3D0FF}" presName="quadrant3" presStyleLbl="node1" presStyleIdx="2" presStyleCnt="4">
        <dgm:presLayoutVars>
          <dgm:chMax val="1"/>
          <dgm:bulletEnabled val="1"/>
        </dgm:presLayoutVars>
      </dgm:prSet>
      <dgm:spPr/>
    </dgm:pt>
    <dgm:pt modelId="{A25EA6EC-8B85-D143-839C-DB68BDD1A12F}" type="pres">
      <dgm:prSet presAssocID="{571D772E-546F-B641-B09A-0A23FCA3D0FF}" presName="quadrant4" presStyleLbl="node1" presStyleIdx="3" presStyleCnt="4">
        <dgm:presLayoutVars>
          <dgm:chMax val="1"/>
          <dgm:bulletEnabled val="1"/>
        </dgm:presLayoutVars>
      </dgm:prSet>
      <dgm:spPr/>
    </dgm:pt>
    <dgm:pt modelId="{6B1FCCF9-C1CC-5C4D-AD56-0B7CD551EA6D}" type="pres">
      <dgm:prSet presAssocID="{571D772E-546F-B641-B09A-0A23FCA3D0FF}" presName="quadrantPlaceholder" presStyleCnt="0"/>
      <dgm:spPr/>
    </dgm:pt>
    <dgm:pt modelId="{3D08A4AD-94A1-4942-BDF4-2993B7D42647}" type="pres">
      <dgm:prSet presAssocID="{571D772E-546F-B641-B09A-0A23FCA3D0FF}" presName="center1" presStyleLbl="fgShp" presStyleIdx="0" presStyleCnt="2"/>
      <dgm:spPr/>
    </dgm:pt>
    <dgm:pt modelId="{F650B6CB-69C3-F74B-AA48-EDB2BD0A4277}" type="pres">
      <dgm:prSet presAssocID="{571D772E-546F-B641-B09A-0A23FCA3D0FF}" presName="center2" presStyleLbl="fgShp" presStyleIdx="1" presStyleCnt="2"/>
      <dgm:spPr/>
    </dgm:pt>
  </dgm:ptLst>
  <dgm:cxnLst>
    <dgm:cxn modelId="{503A2C07-44A2-FE44-A2C7-EFEA12A54098}" srcId="{571D772E-546F-B641-B09A-0A23FCA3D0FF}" destId="{4FBAB9E7-9B82-C945-B79C-54ADB05BA171}" srcOrd="4" destOrd="0" parTransId="{20F9FA2B-8367-0D48-975B-A49AE31C7A38}" sibTransId="{11D56DB4-BA97-774B-8E2F-48152C6815FD}"/>
    <dgm:cxn modelId="{2E296428-51CB-4145-BBE9-4FC89E6548C0}" type="presOf" srcId="{D9A2C038-EB05-304E-8F08-FFF26C104C08}" destId="{81CDF477-1DD2-224D-8B90-253FA829C7A3}" srcOrd="0" destOrd="0" presId="urn:microsoft.com/office/officeart/2005/8/layout/cycle4"/>
    <dgm:cxn modelId="{3ED85043-4DB8-EE42-B5D8-F2503B62A0F2}" type="presOf" srcId="{6A35C6D6-9457-F24D-B24B-D54981F3023C}" destId="{A25EA6EC-8B85-D143-839C-DB68BDD1A12F}" srcOrd="0" destOrd="0" presId="urn:microsoft.com/office/officeart/2005/8/layout/cycle4"/>
    <dgm:cxn modelId="{B679644B-7ED0-2646-B005-CD9935B0A75A}" srcId="{571D772E-546F-B641-B09A-0A23FCA3D0FF}" destId="{149E7F3B-5EA1-4543-BFE5-259F9748077F}" srcOrd="2" destOrd="0" parTransId="{56E5C201-83F4-7143-A529-B8573D250348}" sibTransId="{F67C12A8-FF46-7741-AC91-BAA445A34F25}"/>
    <dgm:cxn modelId="{022A1451-492F-D344-B0A2-B33E03E44994}" type="presOf" srcId="{849C8522-F71E-F249-93EE-8B7D6AEEEB6E}" destId="{6A59AC2C-42F4-C846-B6A7-01FFC778ED7D}" srcOrd="0" destOrd="0" presId="urn:microsoft.com/office/officeart/2005/8/layout/cycle4"/>
    <dgm:cxn modelId="{688BC557-A9AA-C84A-98DD-5F2136045AA5}" srcId="{571D772E-546F-B641-B09A-0A23FCA3D0FF}" destId="{D9A2C038-EB05-304E-8F08-FFF26C104C08}" srcOrd="1" destOrd="0" parTransId="{97AE09EB-3C95-F845-B409-E31A72535460}" sibTransId="{4FC80002-86C9-984A-AE58-A1407E011A01}"/>
    <dgm:cxn modelId="{13364B5A-443F-CD4B-9151-55DDCDD668D8}" type="presOf" srcId="{149E7F3B-5EA1-4543-BFE5-259F9748077F}" destId="{07133B9E-A542-954B-B95E-DDA50B25AC3F}" srcOrd="0" destOrd="0" presId="urn:microsoft.com/office/officeart/2005/8/layout/cycle4"/>
    <dgm:cxn modelId="{48FDEA7E-0A9B-0D4F-8CB8-765CA5680688}" srcId="{571D772E-546F-B641-B09A-0A23FCA3D0FF}" destId="{6A35C6D6-9457-F24D-B24B-D54981F3023C}" srcOrd="3" destOrd="0" parTransId="{2F89D34B-914B-6C48-9EBA-C77FB3411233}" sibTransId="{6BC3A37F-7FAF-C24E-A242-123CEA22FE45}"/>
    <dgm:cxn modelId="{28EB9F89-01C5-D747-88AF-76FFE4DF7608}" srcId="{571D772E-546F-B641-B09A-0A23FCA3D0FF}" destId="{849C8522-F71E-F249-93EE-8B7D6AEEEB6E}" srcOrd="0" destOrd="0" parTransId="{62A19E76-89B9-454E-B154-F7C05DE0F44E}" sibTransId="{B070DC3D-1D23-1047-9B36-2CD1D411EB63}"/>
    <dgm:cxn modelId="{F24678A1-367F-EC4C-B20E-1A4C1FCC0266}" type="presOf" srcId="{571D772E-546F-B641-B09A-0A23FCA3D0FF}" destId="{09DA456F-4E90-3942-AF87-92EBFE3C35B5}" srcOrd="0" destOrd="0" presId="urn:microsoft.com/office/officeart/2005/8/layout/cycle4"/>
    <dgm:cxn modelId="{F61E2D39-3540-4349-A1A2-67B6FAFB6E57}" type="presParOf" srcId="{09DA456F-4E90-3942-AF87-92EBFE3C35B5}" destId="{8FDD3DA7-7C44-7A41-8B3C-3D5BA38E0015}" srcOrd="0" destOrd="0" presId="urn:microsoft.com/office/officeart/2005/8/layout/cycle4"/>
    <dgm:cxn modelId="{5C7246D8-135B-7541-A325-7D7843125C2C}" type="presParOf" srcId="{8FDD3DA7-7C44-7A41-8B3C-3D5BA38E0015}" destId="{9EBC48E0-46B7-E143-9C86-E9E8A7E2C51E}" srcOrd="0" destOrd="0" presId="urn:microsoft.com/office/officeart/2005/8/layout/cycle4"/>
    <dgm:cxn modelId="{60D3E594-7D12-4747-B380-2AE7ABA1CDC4}" type="presParOf" srcId="{09DA456F-4E90-3942-AF87-92EBFE3C35B5}" destId="{217E24D9-A0A1-B541-8173-66E56A2731C5}" srcOrd="1" destOrd="0" presId="urn:microsoft.com/office/officeart/2005/8/layout/cycle4"/>
    <dgm:cxn modelId="{CD24E09B-3C1B-9C47-922F-79D61DA8035A}" type="presParOf" srcId="{217E24D9-A0A1-B541-8173-66E56A2731C5}" destId="{6A59AC2C-42F4-C846-B6A7-01FFC778ED7D}" srcOrd="0" destOrd="0" presId="urn:microsoft.com/office/officeart/2005/8/layout/cycle4"/>
    <dgm:cxn modelId="{A2170ED4-6E99-D84A-9197-4980615B014F}" type="presParOf" srcId="{217E24D9-A0A1-B541-8173-66E56A2731C5}" destId="{81CDF477-1DD2-224D-8B90-253FA829C7A3}" srcOrd="1" destOrd="0" presId="urn:microsoft.com/office/officeart/2005/8/layout/cycle4"/>
    <dgm:cxn modelId="{8A92EE8B-15C1-AF4C-8A5F-53C1AF2B28D0}" type="presParOf" srcId="{217E24D9-A0A1-B541-8173-66E56A2731C5}" destId="{07133B9E-A542-954B-B95E-DDA50B25AC3F}" srcOrd="2" destOrd="0" presId="urn:microsoft.com/office/officeart/2005/8/layout/cycle4"/>
    <dgm:cxn modelId="{16D78176-F7E1-7744-849A-A9137DE7542A}" type="presParOf" srcId="{217E24D9-A0A1-B541-8173-66E56A2731C5}" destId="{A25EA6EC-8B85-D143-839C-DB68BDD1A12F}" srcOrd="3" destOrd="0" presId="urn:microsoft.com/office/officeart/2005/8/layout/cycle4"/>
    <dgm:cxn modelId="{1ABD99C7-3DD2-714D-A58D-20DCABA543B9}" type="presParOf" srcId="{217E24D9-A0A1-B541-8173-66E56A2731C5}" destId="{6B1FCCF9-C1CC-5C4D-AD56-0B7CD551EA6D}" srcOrd="4" destOrd="0" presId="urn:microsoft.com/office/officeart/2005/8/layout/cycle4"/>
    <dgm:cxn modelId="{9B09009E-4B37-8F46-8F8B-D00DC7A53441}" type="presParOf" srcId="{09DA456F-4E90-3942-AF87-92EBFE3C35B5}" destId="{3D08A4AD-94A1-4942-BDF4-2993B7D42647}" srcOrd="2" destOrd="0" presId="urn:microsoft.com/office/officeart/2005/8/layout/cycle4"/>
    <dgm:cxn modelId="{E2C3AF91-5300-5942-B48D-17842841DA7B}" type="presParOf" srcId="{09DA456F-4E90-3942-AF87-92EBFE3C35B5}" destId="{F650B6CB-69C3-F74B-AA48-EDB2BD0A4277}"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245EC7-7129-484A-AB48-14D56B00E8BC}" type="doc">
      <dgm:prSet loTypeId="urn:microsoft.com/office/officeart/2005/8/layout/cycle2" loCatId="convert" qsTypeId="urn:microsoft.com/office/officeart/2005/8/quickstyle/simple1" qsCatId="simple" csTypeId="urn:microsoft.com/office/officeart/2005/8/colors/accent1_2" csCatId="accent1"/>
      <dgm:spPr/>
      <dgm:t>
        <a:bodyPr/>
        <a:lstStyle/>
        <a:p>
          <a:endParaRPr lang="en-GB"/>
        </a:p>
      </dgm:t>
    </dgm:pt>
    <dgm:pt modelId="{12F8B0CB-109A-9643-9B6A-1C3909BD703D}" type="pres">
      <dgm:prSet presAssocID="{1A245EC7-7129-484A-AB48-14D56B00E8BC}" presName="cycle" presStyleCnt="0">
        <dgm:presLayoutVars>
          <dgm:dir/>
          <dgm:resizeHandles val="exact"/>
        </dgm:presLayoutVars>
      </dgm:prSet>
      <dgm:spPr/>
    </dgm:pt>
  </dgm:ptLst>
  <dgm:cxnLst>
    <dgm:cxn modelId="{A62D86F5-DC34-E449-8CB3-D39E0E08770D}" type="presOf" srcId="{1A245EC7-7129-484A-AB48-14D56B00E8BC}" destId="{12F8B0CB-109A-9643-9B6A-1C3909BD703D}" srcOrd="0" destOrd="0" presId="urn:microsoft.com/office/officeart/2005/8/layout/cycle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122282D-2C45-F244-A330-ACA753559033}" type="doc">
      <dgm:prSet loTypeId="urn:microsoft.com/office/officeart/2005/8/layout/cycle8" loCatId="cycle" qsTypeId="urn:microsoft.com/office/officeart/2005/8/quickstyle/3d3" qsCatId="3D" csTypeId="urn:microsoft.com/office/officeart/2005/8/colors/accent1_2" csCatId="accent1" phldr="1"/>
      <dgm:spPr/>
      <dgm:t>
        <a:bodyPr/>
        <a:lstStyle/>
        <a:p>
          <a:endParaRPr lang="en-GB"/>
        </a:p>
      </dgm:t>
    </dgm:pt>
    <dgm:pt modelId="{199ACFB3-BD8D-D649-85D7-1BF2B78C0EB4}">
      <dgm:prSet phldrT="[Text]" phldr="0" custT="1"/>
      <dgm:spPr/>
      <dgm:t>
        <a:bodyPr/>
        <a:lstStyle/>
        <a:p>
          <a:r>
            <a:rPr lang="en-GB" sz="1000">
              <a:latin typeface="Arial" panose="020B0604020202020204" pitchFamily="34" charset="0"/>
              <a:cs typeface="Arial" panose="020B0604020202020204" pitchFamily="34" charset="0"/>
            </a:rPr>
            <a:t>Bread</a:t>
          </a:r>
        </a:p>
        <a:p>
          <a:r>
            <a:rPr lang="en-GB" sz="1000">
              <a:latin typeface="Arial" panose="020B0604020202020204" pitchFamily="34" charset="0"/>
              <a:cs typeface="Arial" panose="020B0604020202020204" pitchFamily="34" charset="0"/>
            </a:rPr>
            <a:t>Whole wheat pasta</a:t>
          </a:r>
        </a:p>
        <a:p>
          <a:r>
            <a:rPr lang="en-GB" sz="1000">
              <a:latin typeface="Arial" panose="020B0604020202020204" pitchFamily="34" charset="0"/>
              <a:cs typeface="Arial" panose="020B0604020202020204" pitchFamily="34" charset="0"/>
            </a:rPr>
            <a:t>Beans</a:t>
          </a:r>
        </a:p>
        <a:p>
          <a:r>
            <a:rPr lang="en-GB" sz="1000">
              <a:latin typeface="Arial" panose="020B0604020202020204" pitchFamily="34" charset="0"/>
              <a:cs typeface="Arial" panose="020B0604020202020204" pitchFamily="34" charset="0"/>
            </a:rPr>
            <a:t>Foods with gluten</a:t>
          </a:r>
        </a:p>
      </dgm:t>
    </dgm:pt>
    <dgm:pt modelId="{3E4B1277-B19A-8B43-8D18-CF714C543287}" type="parTrans" cxnId="{0651E4F1-3E99-BC41-9523-4AFF2FA72905}">
      <dgm:prSet/>
      <dgm:spPr/>
      <dgm:t>
        <a:bodyPr/>
        <a:lstStyle/>
        <a:p>
          <a:endParaRPr lang="en-GB"/>
        </a:p>
      </dgm:t>
    </dgm:pt>
    <dgm:pt modelId="{7206761F-5701-6444-BD07-CD466E9DC0D4}" type="sibTrans" cxnId="{0651E4F1-3E99-BC41-9523-4AFF2FA72905}">
      <dgm:prSet/>
      <dgm:spPr/>
      <dgm:t>
        <a:bodyPr/>
        <a:lstStyle/>
        <a:p>
          <a:endParaRPr lang="en-GB"/>
        </a:p>
      </dgm:t>
    </dgm:pt>
    <dgm:pt modelId="{701175B5-9E91-4E4D-ADBC-57094F7116E6}">
      <dgm:prSet phldrT="[Text]" phldr="0" custT="1"/>
      <dgm:spPr/>
      <dgm:t>
        <a:bodyPr/>
        <a:lstStyle/>
        <a:p>
          <a:r>
            <a:rPr lang="en-GB" sz="1000">
              <a:latin typeface="Arial" panose="020B0604020202020204" pitchFamily="34" charset="0"/>
              <a:cs typeface="Arial" panose="020B0604020202020204" pitchFamily="34" charset="0"/>
            </a:rPr>
            <a:t>Dairy products, cheese, fats</a:t>
          </a:r>
          <a:r>
            <a:rPr lang="en-GB" sz="1000"/>
            <a:t> </a:t>
          </a:r>
        </a:p>
        <a:p>
          <a:r>
            <a:rPr lang="en-GB" sz="1000">
              <a:latin typeface="Arial" panose="020B0604020202020204" pitchFamily="34" charset="0"/>
              <a:cs typeface="Arial" panose="020B0604020202020204" pitchFamily="34" charset="0"/>
            </a:rPr>
            <a:t>Fried eggs</a:t>
          </a:r>
        </a:p>
      </dgm:t>
    </dgm:pt>
    <dgm:pt modelId="{91C8B999-48E2-D54B-BCCC-656DAF0C724E}" type="parTrans" cxnId="{5B9D7E50-7C93-3649-B453-6E39C6F0CAD7}">
      <dgm:prSet/>
      <dgm:spPr/>
      <dgm:t>
        <a:bodyPr/>
        <a:lstStyle/>
        <a:p>
          <a:endParaRPr lang="en-GB"/>
        </a:p>
      </dgm:t>
    </dgm:pt>
    <dgm:pt modelId="{F46145C6-2678-6E40-9B9D-C5EAFC5DE216}" type="sibTrans" cxnId="{5B9D7E50-7C93-3649-B453-6E39C6F0CAD7}">
      <dgm:prSet/>
      <dgm:spPr/>
      <dgm:t>
        <a:bodyPr/>
        <a:lstStyle/>
        <a:p>
          <a:endParaRPr lang="en-GB"/>
        </a:p>
      </dgm:t>
    </dgm:pt>
    <dgm:pt modelId="{D93F57B1-9238-7E40-A244-3CB2EECD7EED}">
      <dgm:prSet phldrT="[Text]" phldr="0" custT="1"/>
      <dgm:spPr/>
      <dgm:t>
        <a:bodyPr/>
        <a:lstStyle/>
        <a:p>
          <a:r>
            <a:rPr lang="en-GB" sz="1000">
              <a:latin typeface="Arial" panose="020B0604020202020204" pitchFamily="34" charset="0"/>
              <a:cs typeface="Arial" panose="020B0604020202020204" pitchFamily="34" charset="0"/>
            </a:rPr>
            <a:t>Alcohol</a:t>
          </a:r>
        </a:p>
        <a:p>
          <a:r>
            <a:rPr lang="en-GB" sz="1000">
              <a:latin typeface="Arial" panose="020B0604020202020204" pitchFamily="34" charset="0"/>
              <a:cs typeface="Arial" panose="020B0604020202020204" pitchFamily="34" charset="0"/>
            </a:rPr>
            <a:t>Raw fruits, spices,</a:t>
          </a:r>
        </a:p>
        <a:p>
          <a:r>
            <a:rPr lang="en-GB" sz="1000">
              <a:latin typeface="Arial" panose="020B0604020202020204" pitchFamily="34" charset="0"/>
              <a:cs typeface="Arial" panose="020B0604020202020204" pitchFamily="34" charset="0"/>
            </a:rPr>
            <a:t>popcorn</a:t>
          </a:r>
        </a:p>
      </dgm:t>
    </dgm:pt>
    <dgm:pt modelId="{45BF6CA5-B495-E446-BFB7-2BE397025F9F}" type="parTrans" cxnId="{125EA942-9F51-7F47-BA64-5EE1FD7E6639}">
      <dgm:prSet/>
      <dgm:spPr/>
      <dgm:t>
        <a:bodyPr/>
        <a:lstStyle/>
        <a:p>
          <a:endParaRPr lang="en-GB"/>
        </a:p>
      </dgm:t>
    </dgm:pt>
    <dgm:pt modelId="{C5BF9EAD-1F1D-2547-B6BF-6414A36B70C6}" type="sibTrans" cxnId="{125EA942-9F51-7F47-BA64-5EE1FD7E6639}">
      <dgm:prSet/>
      <dgm:spPr/>
      <dgm:t>
        <a:bodyPr/>
        <a:lstStyle/>
        <a:p>
          <a:endParaRPr lang="en-GB"/>
        </a:p>
      </dgm:t>
    </dgm:pt>
    <dgm:pt modelId="{711C3161-FAC2-6944-AE5F-B4932C7198F1}" type="pres">
      <dgm:prSet presAssocID="{6122282D-2C45-F244-A330-ACA753559033}" presName="compositeShape" presStyleCnt="0">
        <dgm:presLayoutVars>
          <dgm:chMax val="7"/>
          <dgm:dir/>
          <dgm:resizeHandles val="exact"/>
        </dgm:presLayoutVars>
      </dgm:prSet>
      <dgm:spPr/>
    </dgm:pt>
    <dgm:pt modelId="{47A8CE66-61C4-C542-83C6-DA4FF73F92CB}" type="pres">
      <dgm:prSet presAssocID="{6122282D-2C45-F244-A330-ACA753559033}" presName="wedge1" presStyleLbl="node1" presStyleIdx="0" presStyleCnt="3"/>
      <dgm:spPr/>
    </dgm:pt>
    <dgm:pt modelId="{5F18722D-937E-0149-A660-71A4A1727807}" type="pres">
      <dgm:prSet presAssocID="{6122282D-2C45-F244-A330-ACA753559033}" presName="dummy1a" presStyleCnt="0"/>
      <dgm:spPr/>
    </dgm:pt>
    <dgm:pt modelId="{282AF310-C7CA-4C4D-A917-C4B4D90AFCF6}" type="pres">
      <dgm:prSet presAssocID="{6122282D-2C45-F244-A330-ACA753559033}" presName="dummy1b" presStyleCnt="0"/>
      <dgm:spPr/>
    </dgm:pt>
    <dgm:pt modelId="{C30635F4-7D7B-9E4B-AC6C-9CB365F96BA7}" type="pres">
      <dgm:prSet presAssocID="{6122282D-2C45-F244-A330-ACA753559033}" presName="wedge1Tx" presStyleLbl="node1" presStyleIdx="0" presStyleCnt="3">
        <dgm:presLayoutVars>
          <dgm:chMax val="0"/>
          <dgm:chPref val="0"/>
          <dgm:bulletEnabled val="1"/>
        </dgm:presLayoutVars>
      </dgm:prSet>
      <dgm:spPr/>
    </dgm:pt>
    <dgm:pt modelId="{88F24442-D3B3-3D42-9941-666FB1A44DD0}" type="pres">
      <dgm:prSet presAssocID="{6122282D-2C45-F244-A330-ACA753559033}" presName="wedge2" presStyleLbl="node1" presStyleIdx="1" presStyleCnt="3"/>
      <dgm:spPr/>
    </dgm:pt>
    <dgm:pt modelId="{AA363CD0-1E57-1948-BABC-45BF1064A916}" type="pres">
      <dgm:prSet presAssocID="{6122282D-2C45-F244-A330-ACA753559033}" presName="dummy2a" presStyleCnt="0"/>
      <dgm:spPr/>
    </dgm:pt>
    <dgm:pt modelId="{B67C30E0-2AD5-4341-978E-B8C3BE496A8C}" type="pres">
      <dgm:prSet presAssocID="{6122282D-2C45-F244-A330-ACA753559033}" presName="dummy2b" presStyleCnt="0"/>
      <dgm:spPr/>
    </dgm:pt>
    <dgm:pt modelId="{93FCBEE6-67D9-E94D-A9BE-21980C9F5E9C}" type="pres">
      <dgm:prSet presAssocID="{6122282D-2C45-F244-A330-ACA753559033}" presName="wedge2Tx" presStyleLbl="node1" presStyleIdx="1" presStyleCnt="3">
        <dgm:presLayoutVars>
          <dgm:chMax val="0"/>
          <dgm:chPref val="0"/>
          <dgm:bulletEnabled val="1"/>
        </dgm:presLayoutVars>
      </dgm:prSet>
      <dgm:spPr/>
    </dgm:pt>
    <dgm:pt modelId="{B076DBFF-5C29-C84B-9283-9C0D37C00926}" type="pres">
      <dgm:prSet presAssocID="{6122282D-2C45-F244-A330-ACA753559033}" presName="wedge3" presStyleLbl="node1" presStyleIdx="2" presStyleCnt="3"/>
      <dgm:spPr/>
    </dgm:pt>
    <dgm:pt modelId="{06F1BB17-5DC0-B947-A837-9CA7F881869C}" type="pres">
      <dgm:prSet presAssocID="{6122282D-2C45-F244-A330-ACA753559033}" presName="dummy3a" presStyleCnt="0"/>
      <dgm:spPr/>
    </dgm:pt>
    <dgm:pt modelId="{4E189904-0E74-C248-8DF8-30DE2306C1BC}" type="pres">
      <dgm:prSet presAssocID="{6122282D-2C45-F244-A330-ACA753559033}" presName="dummy3b" presStyleCnt="0"/>
      <dgm:spPr/>
    </dgm:pt>
    <dgm:pt modelId="{2471A4E4-9A0C-684D-8CB4-330E6067D51C}" type="pres">
      <dgm:prSet presAssocID="{6122282D-2C45-F244-A330-ACA753559033}" presName="wedge3Tx" presStyleLbl="node1" presStyleIdx="2" presStyleCnt="3">
        <dgm:presLayoutVars>
          <dgm:chMax val="0"/>
          <dgm:chPref val="0"/>
          <dgm:bulletEnabled val="1"/>
        </dgm:presLayoutVars>
      </dgm:prSet>
      <dgm:spPr/>
    </dgm:pt>
    <dgm:pt modelId="{9FDADBC9-063B-A943-AAC4-D3596F7ABB23}" type="pres">
      <dgm:prSet presAssocID="{7206761F-5701-6444-BD07-CD466E9DC0D4}" presName="arrowWedge1" presStyleLbl="fgSibTrans2D1" presStyleIdx="0" presStyleCnt="3"/>
      <dgm:spPr/>
    </dgm:pt>
    <dgm:pt modelId="{024B3260-302F-7646-A491-D0CF586E2647}" type="pres">
      <dgm:prSet presAssocID="{F46145C6-2678-6E40-9B9D-C5EAFC5DE216}" presName="arrowWedge2" presStyleLbl="fgSibTrans2D1" presStyleIdx="1" presStyleCnt="3"/>
      <dgm:spPr/>
    </dgm:pt>
    <dgm:pt modelId="{5A92F77A-82E2-8F4F-8162-F1D5B954F8EB}" type="pres">
      <dgm:prSet presAssocID="{C5BF9EAD-1F1D-2547-B6BF-6414A36B70C6}" presName="arrowWedge3" presStyleLbl="fgSibTrans2D1" presStyleIdx="2" presStyleCnt="3"/>
      <dgm:spPr/>
    </dgm:pt>
  </dgm:ptLst>
  <dgm:cxnLst>
    <dgm:cxn modelId="{125EA942-9F51-7F47-BA64-5EE1FD7E6639}" srcId="{6122282D-2C45-F244-A330-ACA753559033}" destId="{D93F57B1-9238-7E40-A244-3CB2EECD7EED}" srcOrd="2" destOrd="0" parTransId="{45BF6CA5-B495-E446-BFB7-2BE397025F9F}" sibTransId="{C5BF9EAD-1F1D-2547-B6BF-6414A36B70C6}"/>
    <dgm:cxn modelId="{38A4284D-1B83-5146-B0E2-41C2B721DFDA}" type="presOf" srcId="{D93F57B1-9238-7E40-A244-3CB2EECD7EED}" destId="{2471A4E4-9A0C-684D-8CB4-330E6067D51C}" srcOrd="1" destOrd="0" presId="urn:microsoft.com/office/officeart/2005/8/layout/cycle8"/>
    <dgm:cxn modelId="{5B9D7E50-7C93-3649-B453-6E39C6F0CAD7}" srcId="{6122282D-2C45-F244-A330-ACA753559033}" destId="{701175B5-9E91-4E4D-ADBC-57094F7116E6}" srcOrd="1" destOrd="0" parTransId="{91C8B999-48E2-D54B-BCCC-656DAF0C724E}" sibTransId="{F46145C6-2678-6E40-9B9D-C5EAFC5DE216}"/>
    <dgm:cxn modelId="{BECE097A-CA97-7D4A-9ABB-2E62AC0D66DE}" type="presOf" srcId="{701175B5-9E91-4E4D-ADBC-57094F7116E6}" destId="{88F24442-D3B3-3D42-9941-666FB1A44DD0}" srcOrd="0" destOrd="0" presId="urn:microsoft.com/office/officeart/2005/8/layout/cycle8"/>
    <dgm:cxn modelId="{6F726F7D-01AB-B242-AD89-AEB448ACF886}" type="presOf" srcId="{6122282D-2C45-F244-A330-ACA753559033}" destId="{711C3161-FAC2-6944-AE5F-B4932C7198F1}" srcOrd="0" destOrd="0" presId="urn:microsoft.com/office/officeart/2005/8/layout/cycle8"/>
    <dgm:cxn modelId="{34F37DD1-DB5E-5C4D-9CE0-DF6ACCD39D95}" type="presOf" srcId="{701175B5-9E91-4E4D-ADBC-57094F7116E6}" destId="{93FCBEE6-67D9-E94D-A9BE-21980C9F5E9C}" srcOrd="1" destOrd="0" presId="urn:microsoft.com/office/officeart/2005/8/layout/cycle8"/>
    <dgm:cxn modelId="{5981B3D6-9325-EB45-AA53-09C9595957FB}" type="presOf" srcId="{D93F57B1-9238-7E40-A244-3CB2EECD7EED}" destId="{B076DBFF-5C29-C84B-9283-9C0D37C00926}" srcOrd="0" destOrd="0" presId="urn:microsoft.com/office/officeart/2005/8/layout/cycle8"/>
    <dgm:cxn modelId="{371C53E6-C5B1-FB4C-B892-14F22F5D8280}" type="presOf" srcId="{199ACFB3-BD8D-D649-85D7-1BF2B78C0EB4}" destId="{47A8CE66-61C4-C542-83C6-DA4FF73F92CB}" srcOrd="0" destOrd="0" presId="urn:microsoft.com/office/officeart/2005/8/layout/cycle8"/>
    <dgm:cxn modelId="{1CD887E7-8737-8D4C-9FBD-BD9B8F386104}" type="presOf" srcId="{199ACFB3-BD8D-D649-85D7-1BF2B78C0EB4}" destId="{C30635F4-7D7B-9E4B-AC6C-9CB365F96BA7}" srcOrd="1" destOrd="0" presId="urn:microsoft.com/office/officeart/2005/8/layout/cycle8"/>
    <dgm:cxn modelId="{0651E4F1-3E99-BC41-9523-4AFF2FA72905}" srcId="{6122282D-2C45-F244-A330-ACA753559033}" destId="{199ACFB3-BD8D-D649-85D7-1BF2B78C0EB4}" srcOrd="0" destOrd="0" parTransId="{3E4B1277-B19A-8B43-8D18-CF714C543287}" sibTransId="{7206761F-5701-6444-BD07-CD466E9DC0D4}"/>
    <dgm:cxn modelId="{29493881-9EA5-9942-AF7B-6C8BC2AB4D89}" type="presParOf" srcId="{711C3161-FAC2-6944-AE5F-B4932C7198F1}" destId="{47A8CE66-61C4-C542-83C6-DA4FF73F92CB}" srcOrd="0" destOrd="0" presId="urn:microsoft.com/office/officeart/2005/8/layout/cycle8"/>
    <dgm:cxn modelId="{90848D61-228E-554D-AC8E-9422B5EDEBC5}" type="presParOf" srcId="{711C3161-FAC2-6944-AE5F-B4932C7198F1}" destId="{5F18722D-937E-0149-A660-71A4A1727807}" srcOrd="1" destOrd="0" presId="urn:microsoft.com/office/officeart/2005/8/layout/cycle8"/>
    <dgm:cxn modelId="{A443B8DB-6C76-EE42-8463-6503B983D06C}" type="presParOf" srcId="{711C3161-FAC2-6944-AE5F-B4932C7198F1}" destId="{282AF310-C7CA-4C4D-A917-C4B4D90AFCF6}" srcOrd="2" destOrd="0" presId="urn:microsoft.com/office/officeart/2005/8/layout/cycle8"/>
    <dgm:cxn modelId="{9A2360D3-E625-B34B-B087-891200AE9BBF}" type="presParOf" srcId="{711C3161-FAC2-6944-AE5F-B4932C7198F1}" destId="{C30635F4-7D7B-9E4B-AC6C-9CB365F96BA7}" srcOrd="3" destOrd="0" presId="urn:microsoft.com/office/officeart/2005/8/layout/cycle8"/>
    <dgm:cxn modelId="{A5F57A77-B36E-7D40-BBD0-60D89FF39A05}" type="presParOf" srcId="{711C3161-FAC2-6944-AE5F-B4932C7198F1}" destId="{88F24442-D3B3-3D42-9941-666FB1A44DD0}" srcOrd="4" destOrd="0" presId="urn:microsoft.com/office/officeart/2005/8/layout/cycle8"/>
    <dgm:cxn modelId="{0D1EE447-D07E-854E-8E57-0BB90CA60F61}" type="presParOf" srcId="{711C3161-FAC2-6944-AE5F-B4932C7198F1}" destId="{AA363CD0-1E57-1948-BABC-45BF1064A916}" srcOrd="5" destOrd="0" presId="urn:microsoft.com/office/officeart/2005/8/layout/cycle8"/>
    <dgm:cxn modelId="{95C4305B-1166-8F43-8F61-40792770424E}" type="presParOf" srcId="{711C3161-FAC2-6944-AE5F-B4932C7198F1}" destId="{B67C30E0-2AD5-4341-978E-B8C3BE496A8C}" srcOrd="6" destOrd="0" presId="urn:microsoft.com/office/officeart/2005/8/layout/cycle8"/>
    <dgm:cxn modelId="{414D2510-43F9-024E-81A3-8AF96E3CA4C5}" type="presParOf" srcId="{711C3161-FAC2-6944-AE5F-B4932C7198F1}" destId="{93FCBEE6-67D9-E94D-A9BE-21980C9F5E9C}" srcOrd="7" destOrd="0" presId="urn:microsoft.com/office/officeart/2005/8/layout/cycle8"/>
    <dgm:cxn modelId="{0F25018C-789A-4640-A4A6-E60DBFBF9D4B}" type="presParOf" srcId="{711C3161-FAC2-6944-AE5F-B4932C7198F1}" destId="{B076DBFF-5C29-C84B-9283-9C0D37C00926}" srcOrd="8" destOrd="0" presId="urn:microsoft.com/office/officeart/2005/8/layout/cycle8"/>
    <dgm:cxn modelId="{3D0568AC-C325-8349-A00C-A9B7C6B170CC}" type="presParOf" srcId="{711C3161-FAC2-6944-AE5F-B4932C7198F1}" destId="{06F1BB17-5DC0-B947-A837-9CA7F881869C}" srcOrd="9" destOrd="0" presId="urn:microsoft.com/office/officeart/2005/8/layout/cycle8"/>
    <dgm:cxn modelId="{53995917-B96C-1E4B-B94D-A5FC3A839B04}" type="presParOf" srcId="{711C3161-FAC2-6944-AE5F-B4932C7198F1}" destId="{4E189904-0E74-C248-8DF8-30DE2306C1BC}" srcOrd="10" destOrd="0" presId="urn:microsoft.com/office/officeart/2005/8/layout/cycle8"/>
    <dgm:cxn modelId="{281C7E2D-C52B-5D46-ABF4-EBBAA5628935}" type="presParOf" srcId="{711C3161-FAC2-6944-AE5F-B4932C7198F1}" destId="{2471A4E4-9A0C-684D-8CB4-330E6067D51C}" srcOrd="11" destOrd="0" presId="urn:microsoft.com/office/officeart/2005/8/layout/cycle8"/>
    <dgm:cxn modelId="{80A196A6-E3F2-0447-86BA-5823F992B9F3}" type="presParOf" srcId="{711C3161-FAC2-6944-AE5F-B4932C7198F1}" destId="{9FDADBC9-063B-A943-AAC4-D3596F7ABB23}" srcOrd="12" destOrd="0" presId="urn:microsoft.com/office/officeart/2005/8/layout/cycle8"/>
    <dgm:cxn modelId="{BB2C101B-66DF-C642-A16D-114C6E4E7633}" type="presParOf" srcId="{711C3161-FAC2-6944-AE5F-B4932C7198F1}" destId="{024B3260-302F-7646-A491-D0CF586E2647}" srcOrd="13" destOrd="0" presId="urn:microsoft.com/office/officeart/2005/8/layout/cycle8"/>
    <dgm:cxn modelId="{49496877-9901-CC4E-BDB8-6AD3F937FBE6}" type="presParOf" srcId="{711C3161-FAC2-6944-AE5F-B4932C7198F1}" destId="{5A92F77A-82E2-8F4F-8162-F1D5B954F8EB}" srcOrd="14" destOrd="0" presId="urn:microsoft.com/office/officeart/2005/8/layout/cycle8"/>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61E637-9003-8C4F-8ECA-46FEF4F8F78D}">
      <dsp:nvSpPr>
        <dsp:cNvPr id="0" name=""/>
        <dsp:cNvSpPr/>
      </dsp:nvSpPr>
      <dsp:spPr>
        <a:xfrm>
          <a:off x="5768" y="14063"/>
          <a:ext cx="2622630" cy="58434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53340" numCol="1" spcCol="1270" anchor="t" anchorCtr="0">
          <a:noAutofit/>
        </a:bodyPr>
        <a:lstStyle/>
        <a:p>
          <a:pPr marL="0" lvl="0" indent="0" algn="l" defTabSz="6223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Signs &amp; Symptoms</a:t>
          </a:r>
          <a:r>
            <a:rPr lang="en-GB" sz="1400" kern="1200">
              <a:latin typeface="Arial" panose="020B0604020202020204" pitchFamily="34" charset="0"/>
              <a:cs typeface="Arial" panose="020B0604020202020204" pitchFamily="34" charset="0"/>
            </a:rPr>
            <a:t>:</a:t>
          </a:r>
        </a:p>
      </dsp:txBody>
      <dsp:txXfrm>
        <a:off x="5768" y="14063"/>
        <a:ext cx="2622630" cy="389565"/>
      </dsp:txXfrm>
    </dsp:sp>
    <dsp:sp modelId="{2474346B-87B3-4D4A-AF82-6E3F3EB5E72A}">
      <dsp:nvSpPr>
        <dsp:cNvPr id="0" name=""/>
        <dsp:cNvSpPr/>
      </dsp:nvSpPr>
      <dsp:spPr>
        <a:xfrm>
          <a:off x="542933" y="403629"/>
          <a:ext cx="2622630" cy="69120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a:latin typeface="Arial" panose="020B0604020202020204" pitchFamily="34" charset="0"/>
              <a:cs typeface="Arial" panose="020B0604020202020204" pitchFamily="34" charset="0"/>
            </a:rPr>
            <a:t>Tiredness/fatigue</a:t>
          </a:r>
        </a:p>
      </dsp:txBody>
      <dsp:txXfrm>
        <a:off x="563178" y="423874"/>
        <a:ext cx="2582140" cy="650710"/>
      </dsp:txXfrm>
    </dsp:sp>
    <dsp:sp modelId="{2F6B1FF2-36BE-F241-B017-374B42F805B0}">
      <dsp:nvSpPr>
        <dsp:cNvPr id="0" name=""/>
        <dsp:cNvSpPr/>
      </dsp:nvSpPr>
      <dsp:spPr>
        <a:xfrm>
          <a:off x="3025979" y="-117633"/>
          <a:ext cx="842872" cy="6529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dsp:txBody>
      <dsp:txXfrm>
        <a:off x="3025979" y="12959"/>
        <a:ext cx="646984" cy="391775"/>
      </dsp:txXfrm>
    </dsp:sp>
    <dsp:sp modelId="{96D81DFE-6E98-3240-AEC9-05AF68CBE1F3}">
      <dsp:nvSpPr>
        <dsp:cNvPr id="0" name=""/>
        <dsp:cNvSpPr/>
      </dsp:nvSpPr>
      <dsp:spPr>
        <a:xfrm>
          <a:off x="4218723" y="14063"/>
          <a:ext cx="2622630" cy="58434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Diarrhoea</a:t>
          </a:r>
        </a:p>
      </dsp:txBody>
      <dsp:txXfrm>
        <a:off x="4218723" y="14063"/>
        <a:ext cx="2622630" cy="389565"/>
      </dsp:txXfrm>
    </dsp:sp>
    <dsp:sp modelId="{C563E1AE-3076-1A43-AE0F-4E229DA544A7}">
      <dsp:nvSpPr>
        <dsp:cNvPr id="0" name=""/>
        <dsp:cNvSpPr/>
      </dsp:nvSpPr>
      <dsp:spPr>
        <a:xfrm>
          <a:off x="4755888" y="403629"/>
          <a:ext cx="2622630" cy="69120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a:latin typeface="Arial" panose="020B0604020202020204" pitchFamily="34" charset="0"/>
              <a:cs typeface="Arial" panose="020B0604020202020204" pitchFamily="34" charset="0"/>
            </a:rPr>
            <a:t>Weight loss</a:t>
          </a:r>
        </a:p>
      </dsp:txBody>
      <dsp:txXfrm>
        <a:off x="4776133" y="423874"/>
        <a:ext cx="2582140" cy="650710"/>
      </dsp:txXfrm>
    </dsp:sp>
    <dsp:sp modelId="{B846D87F-D407-F344-AEFA-42250CDB00C2}">
      <dsp:nvSpPr>
        <dsp:cNvPr id="0" name=""/>
        <dsp:cNvSpPr/>
      </dsp:nvSpPr>
      <dsp:spPr>
        <a:xfrm>
          <a:off x="7238934" y="-117633"/>
          <a:ext cx="842872" cy="65295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dsp:txBody>
      <dsp:txXfrm>
        <a:off x="7238934" y="12959"/>
        <a:ext cx="646984" cy="391775"/>
      </dsp:txXfrm>
    </dsp:sp>
    <dsp:sp modelId="{EE4FB590-8B2E-7B4D-911B-7376D5B39546}">
      <dsp:nvSpPr>
        <dsp:cNvPr id="0" name=""/>
        <dsp:cNvSpPr/>
      </dsp:nvSpPr>
      <dsp:spPr>
        <a:xfrm>
          <a:off x="8431678" y="14063"/>
          <a:ext cx="2622630" cy="58434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6096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Blood in stools</a:t>
          </a:r>
        </a:p>
      </dsp:txBody>
      <dsp:txXfrm>
        <a:off x="8431678" y="14063"/>
        <a:ext cx="2622630" cy="389565"/>
      </dsp:txXfrm>
    </dsp:sp>
    <dsp:sp modelId="{5A3BAB14-9073-184E-B07D-DDD03E662DE1}">
      <dsp:nvSpPr>
        <dsp:cNvPr id="0" name=""/>
        <dsp:cNvSpPr/>
      </dsp:nvSpPr>
      <dsp:spPr>
        <a:xfrm>
          <a:off x="8968843" y="403629"/>
          <a:ext cx="2622630" cy="69120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a:latin typeface="Arial" panose="020B0604020202020204" pitchFamily="34" charset="0"/>
              <a:cs typeface="Arial" panose="020B0604020202020204" pitchFamily="34" charset="0"/>
            </a:rPr>
            <a:t>Stomachaches &amp; cramps</a:t>
          </a:r>
        </a:p>
      </dsp:txBody>
      <dsp:txXfrm>
        <a:off x="8989088" y="423874"/>
        <a:ext cx="2582140" cy="6507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59AC2C-42F4-C846-B6A7-01FFC778ED7D}">
      <dsp:nvSpPr>
        <dsp:cNvPr id="0" name=""/>
        <dsp:cNvSpPr/>
      </dsp:nvSpPr>
      <dsp:spPr>
        <a:xfrm>
          <a:off x="1315290" y="224154"/>
          <a:ext cx="1702790" cy="1702790"/>
        </a:xfrm>
        <a:prstGeom prst="pieWedge">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Consult doctor/Dieticianbefore going on any diet.</a:t>
          </a:r>
        </a:p>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Fibre-rich foods i.e., :Oat bran, beans,barley, nuts.</a:t>
          </a:r>
        </a:p>
      </dsp:txBody>
      <dsp:txXfrm>
        <a:off x="1814026" y="722890"/>
        <a:ext cx="1204054" cy="1204054"/>
      </dsp:txXfrm>
    </dsp:sp>
    <dsp:sp modelId="{81CDF477-1DD2-224D-8B90-253FA829C7A3}">
      <dsp:nvSpPr>
        <dsp:cNvPr id="0" name=""/>
        <dsp:cNvSpPr/>
      </dsp:nvSpPr>
      <dsp:spPr>
        <a:xfrm rot="5400000">
          <a:off x="3096732" y="224154"/>
          <a:ext cx="1702790" cy="1702790"/>
        </a:xfrm>
        <a:prstGeom prst="pieWedge">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Protein: Fish, eggs, nuts, lean meat; (chicken, pork) tofu</a:t>
          </a:r>
        </a:p>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Food with pro-biotics:</a:t>
          </a:r>
        </a:p>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(Yoghart)</a:t>
          </a:r>
        </a:p>
      </dsp:txBody>
      <dsp:txXfrm rot="-5400000">
        <a:off x="3096732" y="722890"/>
        <a:ext cx="1204054" cy="1204054"/>
      </dsp:txXfrm>
    </dsp:sp>
    <dsp:sp modelId="{07133B9E-A542-954B-B95E-DDA50B25AC3F}">
      <dsp:nvSpPr>
        <dsp:cNvPr id="0" name=""/>
        <dsp:cNvSpPr/>
      </dsp:nvSpPr>
      <dsp:spPr>
        <a:xfrm rot="10800000">
          <a:off x="3096732" y="2005596"/>
          <a:ext cx="1702790" cy="1702790"/>
        </a:xfrm>
        <a:prstGeom prst="pieWedge">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Keep Hydrated:</a:t>
          </a:r>
        </a:p>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Drink plenty of water (slowly)</a:t>
          </a:r>
        </a:p>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(Urijne should be straw like yellow to clear)  </a:t>
          </a:r>
        </a:p>
      </dsp:txBody>
      <dsp:txXfrm rot="10800000">
        <a:off x="3096732" y="2005596"/>
        <a:ext cx="1204054" cy="1204054"/>
      </dsp:txXfrm>
    </dsp:sp>
    <dsp:sp modelId="{A25EA6EC-8B85-D143-839C-DB68BDD1A12F}">
      <dsp:nvSpPr>
        <dsp:cNvPr id="0" name=""/>
        <dsp:cNvSpPr/>
      </dsp:nvSpPr>
      <dsp:spPr>
        <a:xfrm rot="16200000">
          <a:off x="1315290" y="2005596"/>
          <a:ext cx="1702790" cy="1702790"/>
        </a:xfrm>
        <a:prstGeom prst="pieWedge">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Keep a food journal to keep track of food eaten and of any symptoms experienced</a:t>
          </a:r>
        </a:p>
      </dsp:txBody>
      <dsp:txXfrm rot="5400000">
        <a:off x="1814026" y="2005596"/>
        <a:ext cx="1204054" cy="1204054"/>
      </dsp:txXfrm>
    </dsp:sp>
    <dsp:sp modelId="{3D08A4AD-94A1-4942-BDF4-2993B7D42647}">
      <dsp:nvSpPr>
        <dsp:cNvPr id="0" name=""/>
        <dsp:cNvSpPr/>
      </dsp:nvSpPr>
      <dsp:spPr>
        <a:xfrm>
          <a:off x="2763449" y="1612342"/>
          <a:ext cx="587915" cy="511230"/>
        </a:xfrm>
        <a:prstGeom prst="circularArrow">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F650B6CB-69C3-F74B-AA48-EDB2BD0A4277}">
      <dsp:nvSpPr>
        <dsp:cNvPr id="0" name=""/>
        <dsp:cNvSpPr/>
      </dsp:nvSpPr>
      <dsp:spPr>
        <a:xfrm rot="10800000">
          <a:off x="2763449" y="1808969"/>
          <a:ext cx="587915" cy="511230"/>
        </a:xfrm>
        <a:prstGeom prst="circularArrow">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A8CE66-61C4-C542-83C6-DA4FF73F92CB}">
      <dsp:nvSpPr>
        <dsp:cNvPr id="0" name=""/>
        <dsp:cNvSpPr/>
      </dsp:nvSpPr>
      <dsp:spPr>
        <a:xfrm>
          <a:off x="933983" y="248431"/>
          <a:ext cx="3210493" cy="3210493"/>
        </a:xfrm>
        <a:prstGeom prst="pie">
          <a:avLst>
            <a:gd name="adj1" fmla="val 16200000"/>
            <a:gd name="adj2" fmla="val 1800000"/>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Bread</a:t>
          </a:r>
        </a:p>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Whole wheat pasta</a:t>
          </a:r>
        </a:p>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Beans</a:t>
          </a:r>
        </a:p>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Foods with gluten</a:t>
          </a:r>
        </a:p>
      </dsp:txBody>
      <dsp:txXfrm>
        <a:off x="2625990" y="928749"/>
        <a:ext cx="1146604" cy="955504"/>
      </dsp:txXfrm>
    </dsp:sp>
    <dsp:sp modelId="{88F24442-D3B3-3D42-9941-666FB1A44DD0}">
      <dsp:nvSpPr>
        <dsp:cNvPr id="0" name=""/>
        <dsp:cNvSpPr/>
      </dsp:nvSpPr>
      <dsp:spPr>
        <a:xfrm>
          <a:off x="867862" y="363091"/>
          <a:ext cx="3210493" cy="3210493"/>
        </a:xfrm>
        <a:prstGeom prst="pie">
          <a:avLst>
            <a:gd name="adj1" fmla="val 1800000"/>
            <a:gd name="adj2" fmla="val 9000000"/>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Dairy products, cheese, fats</a:t>
          </a:r>
          <a:r>
            <a:rPr lang="en-GB" sz="1000" kern="1200"/>
            <a:t> </a:t>
          </a:r>
        </a:p>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Fried eggs</a:t>
          </a:r>
        </a:p>
      </dsp:txBody>
      <dsp:txXfrm>
        <a:off x="1632265" y="2446090"/>
        <a:ext cx="1719907" cy="840843"/>
      </dsp:txXfrm>
    </dsp:sp>
    <dsp:sp modelId="{B076DBFF-5C29-C84B-9283-9C0D37C00926}">
      <dsp:nvSpPr>
        <dsp:cNvPr id="0" name=""/>
        <dsp:cNvSpPr/>
      </dsp:nvSpPr>
      <dsp:spPr>
        <a:xfrm>
          <a:off x="801741" y="248431"/>
          <a:ext cx="3210493" cy="3210493"/>
        </a:xfrm>
        <a:prstGeom prst="pie">
          <a:avLst>
            <a:gd name="adj1" fmla="val 9000000"/>
            <a:gd name="adj2" fmla="val 16200000"/>
          </a:avLst>
        </a:prstGeom>
        <a:solidFill>
          <a:schemeClr val="accent1">
            <a:hueOff val="0"/>
            <a:satOff val="0"/>
            <a:lumOff val="0"/>
            <a:alphaOff val="0"/>
          </a:schemeClr>
        </a:solidFill>
        <a:ln>
          <a:noFill/>
        </a:ln>
        <a:effectLst>
          <a:outerShdw blurRad="38100" dist="25400" dir="5400000" rotWithShape="0">
            <a:srgbClr val="000000">
              <a:alpha val="4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Alcohol</a:t>
          </a:r>
        </a:p>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Raw fruits, spices,</a:t>
          </a:r>
        </a:p>
        <a:p>
          <a:pPr marL="0" lvl="0" indent="0" algn="ctr" defTabSz="444500">
            <a:lnSpc>
              <a:spcPct val="90000"/>
            </a:lnSpc>
            <a:spcBef>
              <a:spcPct val="0"/>
            </a:spcBef>
            <a:spcAft>
              <a:spcPct val="35000"/>
            </a:spcAft>
            <a:buNone/>
          </a:pPr>
          <a:r>
            <a:rPr lang="en-GB" sz="1000" kern="1200">
              <a:latin typeface="Arial" panose="020B0604020202020204" pitchFamily="34" charset="0"/>
              <a:cs typeface="Arial" panose="020B0604020202020204" pitchFamily="34" charset="0"/>
            </a:rPr>
            <a:t>popcorn</a:t>
          </a:r>
        </a:p>
      </dsp:txBody>
      <dsp:txXfrm>
        <a:off x="1173624" y="928749"/>
        <a:ext cx="1146604" cy="955504"/>
      </dsp:txXfrm>
    </dsp:sp>
    <dsp:sp modelId="{9FDADBC9-063B-A943-AAC4-D3596F7ABB23}">
      <dsp:nvSpPr>
        <dsp:cNvPr id="0" name=""/>
        <dsp:cNvSpPr/>
      </dsp:nvSpPr>
      <dsp:spPr>
        <a:xfrm>
          <a:off x="735503" y="49686"/>
          <a:ext cx="3607983" cy="3607983"/>
        </a:xfrm>
        <a:prstGeom prst="circularArrow">
          <a:avLst>
            <a:gd name="adj1" fmla="val 5085"/>
            <a:gd name="adj2" fmla="val 327528"/>
            <a:gd name="adj3" fmla="val 1472472"/>
            <a:gd name="adj4" fmla="val 16199432"/>
            <a:gd name="adj5" fmla="val 5932"/>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024B3260-302F-7646-A491-D0CF586E2647}">
      <dsp:nvSpPr>
        <dsp:cNvPr id="0" name=""/>
        <dsp:cNvSpPr/>
      </dsp:nvSpPr>
      <dsp:spPr>
        <a:xfrm>
          <a:off x="669117" y="164143"/>
          <a:ext cx="3607983" cy="3607983"/>
        </a:xfrm>
        <a:prstGeom prst="circularArrow">
          <a:avLst>
            <a:gd name="adj1" fmla="val 5085"/>
            <a:gd name="adj2" fmla="val 327528"/>
            <a:gd name="adj3" fmla="val 8671970"/>
            <a:gd name="adj4" fmla="val 1800502"/>
            <a:gd name="adj5" fmla="val 5932"/>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5A92F77A-82E2-8F4F-8162-F1D5B954F8EB}">
      <dsp:nvSpPr>
        <dsp:cNvPr id="0" name=""/>
        <dsp:cNvSpPr/>
      </dsp:nvSpPr>
      <dsp:spPr>
        <a:xfrm>
          <a:off x="602732" y="49686"/>
          <a:ext cx="3607983" cy="3607983"/>
        </a:xfrm>
        <a:prstGeom prst="circularArrow">
          <a:avLst>
            <a:gd name="adj1" fmla="val 5085"/>
            <a:gd name="adj2" fmla="val 327528"/>
            <a:gd name="adj3" fmla="val 15873039"/>
            <a:gd name="adj4" fmla="val 9000000"/>
            <a:gd name="adj5" fmla="val 5932"/>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114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B9C16F-389A-ED40-87E7-EDF473D3B84B}" type="datetimeFigureOut">
              <a:rPr lang="en-US" smtClean="0"/>
              <a:t>3/24/2022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007908-210E-3E4F-B486-F5423A165DAD}" type="slidenum">
              <a:rPr lang="en-US" smtClean="0"/>
              <a:t>‹#›</a:t>
            </a:fld>
            <a:endParaRPr lang="en-US"/>
          </a:p>
        </p:txBody>
      </p:sp>
    </p:spTree>
    <p:extLst>
      <p:ext uri="{BB962C8B-B14F-4D97-AF65-F5344CB8AC3E}">
        <p14:creationId xmlns:p14="http://schemas.microsoft.com/office/powerpoint/2010/main" val="3318197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a:t>The Digestive System: Purpose &amp; Processes.</a:t>
            </a:r>
          </a:p>
          <a:p>
            <a:pPr algn="l"/>
            <a:endParaRPr lang="en-GB"/>
          </a:p>
          <a:p>
            <a:pPr algn="l"/>
            <a:endParaRPr lang="en-US"/>
          </a:p>
        </p:txBody>
      </p:sp>
      <p:sp>
        <p:nvSpPr>
          <p:cNvPr id="4" name="Slide Number Placeholder 3"/>
          <p:cNvSpPr>
            <a:spLocks noGrp="1"/>
          </p:cNvSpPr>
          <p:nvPr>
            <p:ph type="sldNum" sz="quarter" idx="5"/>
          </p:nvPr>
        </p:nvSpPr>
        <p:spPr/>
        <p:txBody>
          <a:bodyPr/>
          <a:lstStyle/>
          <a:p>
            <a:fld id="{64007908-210E-3E4F-B486-F5423A165DAD}" type="slidenum">
              <a:rPr lang="en-US" smtClean="0"/>
              <a:t>1</a:t>
            </a:fld>
            <a:endParaRPr lang="en-US"/>
          </a:p>
        </p:txBody>
      </p:sp>
    </p:spTree>
    <p:extLst>
      <p:ext uri="{BB962C8B-B14F-4D97-AF65-F5344CB8AC3E}">
        <p14:creationId xmlns:p14="http://schemas.microsoft.com/office/powerpoint/2010/main" val="1843911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1"/>
              <a:t>Mouth: </a:t>
            </a:r>
            <a:r>
              <a:rPr lang="en-GB"/>
              <a:t>This is the start of the digestive system, along with the sensations/ stimulatus of sight and smell of the food, triggers the saliva to wet or moisten the food. </a:t>
            </a:r>
          </a:p>
          <a:p>
            <a:pPr algn="l"/>
            <a:r>
              <a:rPr lang="en-GB" b="0" i="1"/>
              <a:t>(Food Bolus)  </a:t>
            </a:r>
          </a:p>
          <a:p>
            <a:pPr algn="l"/>
            <a:endParaRPr lang="en-GB"/>
          </a:p>
          <a:p>
            <a:pPr algn="l"/>
            <a:r>
              <a:rPr lang="en-GB" b="1"/>
              <a:t>Oesophagus/Gullet</a:t>
            </a:r>
            <a:r>
              <a:rPr lang="en-GB"/>
              <a:t>: This is the pipe that connects to the stomach.  </a:t>
            </a:r>
          </a:p>
          <a:p>
            <a:pPr algn="l"/>
            <a:endParaRPr lang="en-GB"/>
          </a:p>
          <a:p>
            <a:pPr algn="l"/>
            <a:endParaRPr lang="en-GB"/>
          </a:p>
          <a:p>
            <a:pPr algn="l"/>
            <a:endParaRPr lang="en-GB"/>
          </a:p>
          <a:p>
            <a:pPr algn="l"/>
            <a:endParaRPr lang="en-GB"/>
          </a:p>
          <a:p>
            <a:pPr algn="l"/>
            <a:endParaRPr lang="en-GB"/>
          </a:p>
          <a:p>
            <a:pPr algn="l"/>
            <a:endParaRPr lang="en-GB"/>
          </a:p>
          <a:p>
            <a:pPr algn="l"/>
            <a:endParaRPr lang="en-GB"/>
          </a:p>
          <a:p>
            <a:pPr algn="l"/>
            <a:r>
              <a:rPr lang="en-GB" b="1"/>
              <a:t>Stomach</a:t>
            </a:r>
          </a:p>
          <a:p>
            <a:pPr algn="l"/>
            <a:r>
              <a:rPr lang="en-GB" b="0"/>
              <a:t>The stomach is acidic and produces Hydrochloric acid.</a:t>
            </a:r>
          </a:p>
          <a:p>
            <a:pPr algn="l"/>
            <a:r>
              <a:rPr lang="en-GB" b="0"/>
              <a:t>Chyme is produced here.</a:t>
            </a:r>
          </a:p>
          <a:p>
            <a:pPr algn="l"/>
            <a:endParaRPr lang="en-GB" b="1"/>
          </a:p>
          <a:p>
            <a:pPr algn="l"/>
            <a:endParaRPr lang="en-GB"/>
          </a:p>
          <a:p>
            <a:pPr algn="l"/>
            <a:r>
              <a:rPr lang="en-GB" b="1"/>
              <a:t>Liver</a:t>
            </a:r>
          </a:p>
          <a:p>
            <a:pPr algn="l"/>
            <a:r>
              <a:rPr lang="en-GB"/>
              <a:t>The Liver’s purpose in the digestive process is to absorb the nutrients from the Small intestine.  It digests fats, vitamins.</a:t>
            </a:r>
          </a:p>
          <a:p>
            <a:pPr algn="l"/>
            <a:endParaRPr lang="en-GB"/>
          </a:p>
          <a:p>
            <a:pPr algn="l"/>
            <a:r>
              <a:rPr lang="en-GB"/>
              <a:t>Accessory organs are: </a:t>
            </a:r>
          </a:p>
          <a:p>
            <a:pPr algn="l"/>
            <a:endParaRPr lang="en-GB"/>
          </a:p>
          <a:p>
            <a:r>
              <a:rPr lang="en-GB" b="0" i="0">
                <a:solidFill>
                  <a:srgbClr val="505050"/>
                </a:solidFill>
                <a:effectLst/>
                <a:latin typeface="-apple-system"/>
              </a:rPr>
              <a:t>The tongue, salivary glands, pancreas, liver, and gallbladder.</a:t>
            </a:r>
          </a:p>
          <a:p>
            <a:endParaRPr lang="en-GB" b="0" i="0">
              <a:solidFill>
                <a:srgbClr val="505050"/>
              </a:solidFill>
              <a:effectLst/>
              <a:latin typeface="-apple-system"/>
            </a:endParaRPr>
          </a:p>
          <a:p>
            <a:pPr algn="l"/>
            <a:endParaRPr lang="en-US"/>
          </a:p>
        </p:txBody>
      </p:sp>
      <p:sp>
        <p:nvSpPr>
          <p:cNvPr id="4" name="Slide Number Placeholder 3"/>
          <p:cNvSpPr>
            <a:spLocks noGrp="1"/>
          </p:cNvSpPr>
          <p:nvPr>
            <p:ph type="sldNum" sz="quarter" idx="5"/>
          </p:nvPr>
        </p:nvSpPr>
        <p:spPr/>
        <p:txBody>
          <a:bodyPr/>
          <a:lstStyle/>
          <a:p>
            <a:fld id="{64007908-210E-3E4F-B486-F5423A165DAD}" type="slidenum">
              <a:rPr lang="en-US" smtClean="0"/>
              <a:t>2</a:t>
            </a:fld>
            <a:endParaRPr lang="en-US"/>
          </a:p>
        </p:txBody>
      </p:sp>
    </p:spTree>
    <p:extLst>
      <p:ext uri="{BB962C8B-B14F-4D97-AF65-F5344CB8AC3E}">
        <p14:creationId xmlns:p14="http://schemas.microsoft.com/office/powerpoint/2010/main" val="1152701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a:effectLst/>
                <a:latin typeface="Arial" panose="020B0604020202020204" pitchFamily="34" charset="0"/>
                <a:cs typeface="Arial" panose="020B0604020202020204" pitchFamily="34" charset="0"/>
              </a:rPr>
              <a:t>Defects in either mechanical digestion or chemical digestion can lead to nutritional deficiencies and gastrointestinal pathologies.</a:t>
            </a:r>
          </a:p>
          <a:p>
            <a:pPr algn="l"/>
            <a:r>
              <a:rPr lang="en-GB" sz="1200" b="0" i="0">
                <a:effectLst/>
                <a:latin typeface="Arial" panose="020B0604020202020204" pitchFamily="34" charset="0"/>
                <a:cs typeface="Arial" panose="020B0604020202020204" pitchFamily="34" charset="0"/>
              </a:rPr>
              <a:t>i.e. </a:t>
            </a:r>
            <a:r>
              <a:rPr lang="en-GB" sz="1200" b="0" i="0" err="1">
                <a:effectLst/>
                <a:latin typeface="Arial" panose="020B0604020202020204" pitchFamily="34" charset="0"/>
                <a:cs typeface="Arial" panose="020B0604020202020204" pitchFamily="34" charset="0"/>
              </a:rPr>
              <a:t>Crohns</a:t>
            </a:r>
            <a:r>
              <a:rPr lang="en-GB" sz="1200" b="0" i="0">
                <a:effectLst/>
                <a:latin typeface="Arial" panose="020B0604020202020204" pitchFamily="34" charset="0"/>
                <a:cs typeface="Arial" panose="020B0604020202020204" pitchFamily="34" charset="0"/>
              </a:rPr>
              <a:t> Disease</a:t>
            </a:r>
          </a:p>
          <a:p>
            <a:r>
              <a:rPr lang="en-GB" sz="1200" b="0" i="0">
                <a:effectLst/>
                <a:latin typeface="Arial" panose="020B0604020202020204" pitchFamily="34" charset="0"/>
                <a:cs typeface="Arial" panose="020B0604020202020204" pitchFamily="34" charset="0"/>
              </a:rPr>
              <a:t>Effective digestion involves both of these processes.</a:t>
            </a:r>
            <a:endParaRPr lang="en-US" sz="1200">
              <a:latin typeface="Arial" panose="020B0604020202020204" pitchFamily="34" charset="0"/>
              <a:cs typeface="Arial" panose="020B0604020202020204" pitchFamily="34" charset="0"/>
            </a:endParaRPr>
          </a:p>
          <a:p>
            <a:r>
              <a:rPr lang="en-GB"/>
              <a:t>Anaemia is also a symptom</a:t>
            </a:r>
          </a:p>
          <a:p>
            <a:r>
              <a:rPr lang="en-GB"/>
              <a:t>Fever, joint pain, eye redness/pain.</a:t>
            </a:r>
          </a:p>
          <a:p>
            <a:r>
              <a:rPr lang="en-GB"/>
              <a:t>Auto-immune reaction:  </a:t>
            </a:r>
          </a:p>
          <a:p>
            <a:r>
              <a:rPr lang="en-GB"/>
              <a:t>This is when your immune system attacks healthy cells in your body.  Immune system response causes inflammation which leads onto Crohn’s disease</a:t>
            </a:r>
          </a:p>
          <a:p>
            <a:r>
              <a:rPr lang="en-GB"/>
              <a:t>It can be hereditary via parent or siblings.</a:t>
            </a:r>
            <a:endParaRPr lang="en-US"/>
          </a:p>
        </p:txBody>
      </p:sp>
      <p:sp>
        <p:nvSpPr>
          <p:cNvPr id="4" name="Slide Number Placeholder 3"/>
          <p:cNvSpPr>
            <a:spLocks noGrp="1"/>
          </p:cNvSpPr>
          <p:nvPr>
            <p:ph type="sldNum" sz="quarter" idx="5"/>
          </p:nvPr>
        </p:nvSpPr>
        <p:spPr/>
        <p:txBody>
          <a:bodyPr/>
          <a:lstStyle/>
          <a:p>
            <a:fld id="{64007908-210E-3E4F-B486-F5423A165DAD}" type="slidenum">
              <a:rPr lang="en-US" smtClean="0"/>
              <a:t>3</a:t>
            </a:fld>
            <a:endParaRPr lang="en-US"/>
          </a:p>
        </p:txBody>
      </p:sp>
    </p:spTree>
    <p:extLst>
      <p:ext uri="{BB962C8B-B14F-4D97-AF65-F5344CB8AC3E}">
        <p14:creationId xmlns:p14="http://schemas.microsoft.com/office/powerpoint/2010/main" val="2689559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Lifestyle changes: Always consult your doctor/ dietician. </a:t>
            </a:r>
          </a:p>
          <a:p>
            <a:r>
              <a:rPr lang="en-GB"/>
              <a:t>Don’t smoke</a:t>
            </a:r>
          </a:p>
          <a:p>
            <a:r>
              <a:rPr lang="en-GB"/>
              <a:t>Family history</a:t>
            </a:r>
          </a:p>
          <a:p>
            <a:r>
              <a:rPr lang="en-GB"/>
              <a:t>(One size does not fit all.)</a:t>
            </a:r>
          </a:p>
          <a:p>
            <a:r>
              <a:rPr lang="en-GB"/>
              <a:t>Minimising stress.</a:t>
            </a:r>
          </a:p>
          <a:p>
            <a:endParaRPr lang="en-GB"/>
          </a:p>
          <a:p>
            <a:endParaRPr lang="en-US"/>
          </a:p>
        </p:txBody>
      </p:sp>
      <p:sp>
        <p:nvSpPr>
          <p:cNvPr id="4" name="Slide Number Placeholder 3"/>
          <p:cNvSpPr>
            <a:spLocks noGrp="1"/>
          </p:cNvSpPr>
          <p:nvPr>
            <p:ph type="sldNum" sz="quarter" idx="5"/>
          </p:nvPr>
        </p:nvSpPr>
        <p:spPr/>
        <p:txBody>
          <a:bodyPr/>
          <a:lstStyle/>
          <a:p>
            <a:fld id="{64007908-210E-3E4F-B486-F5423A165DAD}" type="slidenum">
              <a:rPr lang="en-US" smtClean="0"/>
              <a:t>4</a:t>
            </a:fld>
            <a:endParaRPr lang="en-US"/>
          </a:p>
        </p:txBody>
      </p:sp>
    </p:spTree>
    <p:extLst>
      <p:ext uri="{BB962C8B-B14F-4D97-AF65-F5344CB8AC3E}">
        <p14:creationId xmlns:p14="http://schemas.microsoft.com/office/powerpoint/2010/main" val="36413179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AEDF8BC-255F-4BA8-BFA8-EB9F64A6CE52}"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5CCB3-4C97-4019-90D1-789AD8DAB74E}" type="slidenum">
              <a:rPr lang="en-GB" smtClean="0"/>
              <a:t>‹#›</a:t>
            </a:fld>
            <a:endParaRPr lang="en-GB"/>
          </a:p>
        </p:txBody>
      </p:sp>
    </p:spTree>
    <p:extLst>
      <p:ext uri="{BB962C8B-B14F-4D97-AF65-F5344CB8AC3E}">
        <p14:creationId xmlns:p14="http://schemas.microsoft.com/office/powerpoint/2010/main" val="2596407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CAEDF8BC-255F-4BA8-BFA8-EB9F64A6CE52}"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5CCB3-4C97-4019-90D1-789AD8DAB74E}" type="slidenum">
              <a:rPr lang="en-GB" smtClean="0"/>
              <a:t>‹#›</a:t>
            </a:fld>
            <a:endParaRPr lang="en-GB"/>
          </a:p>
        </p:txBody>
      </p:sp>
    </p:spTree>
    <p:extLst>
      <p:ext uri="{BB962C8B-B14F-4D97-AF65-F5344CB8AC3E}">
        <p14:creationId xmlns:p14="http://schemas.microsoft.com/office/powerpoint/2010/main" val="2118173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EDF8BC-255F-4BA8-BFA8-EB9F64A6CE52}"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5CCB3-4C97-4019-90D1-789AD8DAB74E}" type="slidenum">
              <a:rPr lang="en-GB" smtClean="0"/>
              <a:t>‹#›</a:t>
            </a:fld>
            <a:endParaRPr lang="en-GB"/>
          </a:p>
        </p:txBody>
      </p:sp>
    </p:spTree>
    <p:extLst>
      <p:ext uri="{BB962C8B-B14F-4D97-AF65-F5344CB8AC3E}">
        <p14:creationId xmlns:p14="http://schemas.microsoft.com/office/powerpoint/2010/main" val="3653311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EDF8BC-255F-4BA8-BFA8-EB9F64A6CE52}" type="datetimeFigureOut">
              <a:rPr lang="en-GB" smtClean="0"/>
              <a:t>24/03/2022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E5CCB3-4C97-4019-90D1-789AD8DAB74E}" type="slidenum">
              <a:rPr lang="en-GB" smtClean="0"/>
              <a:t>‹#›</a:t>
            </a:fld>
            <a:endParaRPr lang="en-GB"/>
          </a:p>
        </p:txBody>
      </p:sp>
    </p:spTree>
    <p:extLst>
      <p:ext uri="{BB962C8B-B14F-4D97-AF65-F5344CB8AC3E}">
        <p14:creationId xmlns:p14="http://schemas.microsoft.com/office/powerpoint/2010/main" val="1224901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AEDF8BC-255F-4BA8-BFA8-EB9F64A6CE52}" type="datetimeFigureOut">
              <a:rPr lang="en-GB" smtClean="0"/>
              <a:t>24/03/2022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E5CCB3-4C97-4019-90D1-789AD8DAB74E}" type="slidenum">
              <a:rPr lang="en-GB" smtClean="0"/>
              <a:t>‹#›</a:t>
            </a:fld>
            <a:endParaRPr lang="en-GB"/>
          </a:p>
        </p:txBody>
      </p:sp>
    </p:spTree>
    <p:extLst>
      <p:ext uri="{BB962C8B-B14F-4D97-AF65-F5344CB8AC3E}">
        <p14:creationId xmlns:p14="http://schemas.microsoft.com/office/powerpoint/2010/main" val="3488084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CAEDF8BC-255F-4BA8-BFA8-EB9F64A6CE52}" type="datetimeFigureOut">
              <a:rPr lang="en-GB" smtClean="0"/>
              <a:t>24/03/2022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02E5CCB3-4C97-4019-90D1-789AD8DAB74E}" type="slidenum">
              <a:rPr lang="en-GB" smtClean="0"/>
              <a:t>‹#›</a:t>
            </a:fld>
            <a:endParaRPr lang="en-GB"/>
          </a:p>
        </p:txBody>
      </p:sp>
    </p:spTree>
    <p:extLst>
      <p:ext uri="{BB962C8B-B14F-4D97-AF65-F5344CB8AC3E}">
        <p14:creationId xmlns:p14="http://schemas.microsoft.com/office/powerpoint/2010/main" val="2289845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AEDF8BC-255F-4BA8-BFA8-EB9F64A6CE52}" type="datetimeFigureOut">
              <a:rPr lang="en-GB" smtClean="0"/>
              <a:t>24/03/2022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02E5CCB3-4C97-4019-90D1-789AD8DAB74E}" type="slidenum">
              <a:rPr lang="en-GB" smtClean="0"/>
              <a:t>‹#›</a:t>
            </a:fld>
            <a:endParaRPr lang="en-GB"/>
          </a:p>
        </p:txBody>
      </p:sp>
    </p:spTree>
    <p:extLst>
      <p:ext uri="{BB962C8B-B14F-4D97-AF65-F5344CB8AC3E}">
        <p14:creationId xmlns:p14="http://schemas.microsoft.com/office/powerpoint/2010/main" val="2809605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CAEDF8BC-255F-4BA8-BFA8-EB9F64A6CE52}" type="datetimeFigureOut">
              <a:rPr lang="en-GB" smtClean="0"/>
              <a:t>24/03/2022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02E5CCB3-4C97-4019-90D1-789AD8DAB74E}" type="slidenum">
              <a:rPr lang="en-GB" smtClean="0"/>
              <a:t>‹#›</a:t>
            </a:fld>
            <a:endParaRPr lang="en-GB"/>
          </a:p>
        </p:txBody>
      </p:sp>
    </p:spTree>
    <p:extLst>
      <p:ext uri="{BB962C8B-B14F-4D97-AF65-F5344CB8AC3E}">
        <p14:creationId xmlns:p14="http://schemas.microsoft.com/office/powerpoint/2010/main" val="3349670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AEDF8BC-255F-4BA8-BFA8-EB9F64A6CE52}" type="datetimeFigureOut">
              <a:rPr lang="en-GB" smtClean="0"/>
              <a:t>24/03/2022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E5CCB3-4C97-4019-90D1-789AD8DAB74E}" type="slidenum">
              <a:rPr lang="en-GB" smtClean="0"/>
              <a:t>‹#›</a:t>
            </a:fld>
            <a:endParaRPr lang="en-GB"/>
          </a:p>
        </p:txBody>
      </p:sp>
    </p:spTree>
    <p:extLst>
      <p:ext uri="{BB962C8B-B14F-4D97-AF65-F5344CB8AC3E}">
        <p14:creationId xmlns:p14="http://schemas.microsoft.com/office/powerpoint/2010/main" val="3556420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AEDF8BC-255F-4BA8-BFA8-EB9F64A6CE52}" type="datetimeFigureOut">
              <a:rPr lang="en-GB" smtClean="0"/>
              <a:t>24/03/2022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E5CCB3-4C97-4019-90D1-789AD8DAB74E}" type="slidenum">
              <a:rPr lang="en-GB" smtClean="0"/>
              <a:t>‹#›</a:t>
            </a:fld>
            <a:endParaRPr lang="en-GB"/>
          </a:p>
        </p:txBody>
      </p:sp>
    </p:spTree>
    <p:extLst>
      <p:ext uri="{BB962C8B-B14F-4D97-AF65-F5344CB8AC3E}">
        <p14:creationId xmlns:p14="http://schemas.microsoft.com/office/powerpoint/2010/main" val="1085962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AEDF8BC-255F-4BA8-BFA8-EB9F64A6CE52}"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5CCB3-4C97-4019-90D1-789AD8DAB74E}" type="slidenum">
              <a:rPr lang="en-GB" smtClean="0"/>
              <a:t>‹#›</a:t>
            </a:fld>
            <a:endParaRPr lang="en-GB"/>
          </a:p>
        </p:txBody>
      </p:sp>
    </p:spTree>
    <p:extLst>
      <p:ext uri="{BB962C8B-B14F-4D97-AF65-F5344CB8AC3E}">
        <p14:creationId xmlns:p14="http://schemas.microsoft.com/office/powerpoint/2010/main" val="2546192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CAEDF8BC-255F-4BA8-BFA8-EB9F64A6CE52}"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5CCB3-4C97-4019-90D1-789AD8DAB74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2596316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EDF8BC-255F-4BA8-BFA8-EB9F64A6CE52}"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5CCB3-4C97-4019-90D1-789AD8DAB74E}" type="slidenum">
              <a:rPr lang="en-GB" smtClean="0"/>
              <a:t>‹#›</a:t>
            </a:fld>
            <a:endParaRPr lang="en-GB"/>
          </a:p>
        </p:txBody>
      </p:sp>
    </p:spTree>
    <p:extLst>
      <p:ext uri="{BB962C8B-B14F-4D97-AF65-F5344CB8AC3E}">
        <p14:creationId xmlns:p14="http://schemas.microsoft.com/office/powerpoint/2010/main" val="23940207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AEDF8BC-255F-4BA8-BFA8-EB9F64A6CE52}" type="datetimeFigureOut">
              <a:rPr lang="en-GB" smtClean="0"/>
              <a:t>24/03/2022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5CCB3-4C97-4019-90D1-789AD8DAB74E}" type="slidenum">
              <a:rPr lang="en-GB" smtClean="0"/>
              <a:t>‹#›</a:t>
            </a:fld>
            <a:endParaRPr lang="en-GB"/>
          </a:p>
        </p:txBody>
      </p:sp>
    </p:spTree>
    <p:extLst>
      <p:ext uri="{BB962C8B-B14F-4D97-AF65-F5344CB8AC3E}">
        <p14:creationId xmlns:p14="http://schemas.microsoft.com/office/powerpoint/2010/main" val="7359971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AEDF8BC-255F-4BA8-BFA8-EB9F64A6CE52}" type="datetimeFigureOut">
              <a:rPr lang="en-GB" smtClean="0"/>
              <a:t>24/03/2022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5CCB3-4C97-4019-90D1-789AD8DAB74E}" type="slidenum">
              <a:rPr lang="en-GB" smtClean="0"/>
              <a:t>‹#›</a:t>
            </a:fld>
            <a:endParaRPr lang="en-GB"/>
          </a:p>
        </p:txBody>
      </p:sp>
    </p:spTree>
    <p:extLst>
      <p:ext uri="{BB962C8B-B14F-4D97-AF65-F5344CB8AC3E}">
        <p14:creationId xmlns:p14="http://schemas.microsoft.com/office/powerpoint/2010/main" val="41571742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AEDF8BC-255F-4BA8-BFA8-EB9F64A6CE52}"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5CCB3-4C97-4019-90D1-789AD8DAB74E}" type="slidenum">
              <a:rPr lang="en-GB" smtClean="0"/>
              <a:t>‹#›</a:t>
            </a:fld>
            <a:endParaRPr lang="en-GB"/>
          </a:p>
        </p:txBody>
      </p:sp>
    </p:spTree>
    <p:extLst>
      <p:ext uri="{BB962C8B-B14F-4D97-AF65-F5344CB8AC3E}">
        <p14:creationId xmlns:p14="http://schemas.microsoft.com/office/powerpoint/2010/main" val="8931389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AEDF8BC-255F-4BA8-BFA8-EB9F64A6CE52}"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5CCB3-4C97-4019-90D1-789AD8DAB74E}" type="slidenum">
              <a:rPr lang="en-GB" smtClean="0"/>
              <a:t>‹#›</a:t>
            </a:fld>
            <a:endParaRPr lang="en-GB"/>
          </a:p>
        </p:txBody>
      </p:sp>
    </p:spTree>
    <p:extLst>
      <p:ext uri="{BB962C8B-B14F-4D97-AF65-F5344CB8AC3E}">
        <p14:creationId xmlns:p14="http://schemas.microsoft.com/office/powerpoint/2010/main" val="22804981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AEDF8BC-255F-4BA8-BFA8-EB9F64A6CE52}" type="datetimeFigureOut">
              <a:rPr lang="en-GB" smtClean="0"/>
              <a:t>24/03/2022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2E5CCB3-4C97-4019-90D1-789AD8DAB74E}" type="slidenum">
              <a:rPr lang="en-GB" smtClean="0"/>
              <a:t>‹#›</a:t>
            </a:fld>
            <a:endParaRPr lang="en-GB"/>
          </a:p>
        </p:txBody>
      </p:sp>
    </p:spTree>
    <p:extLst>
      <p:ext uri="{BB962C8B-B14F-4D97-AF65-F5344CB8AC3E}">
        <p14:creationId xmlns:p14="http://schemas.microsoft.com/office/powerpoint/2010/main" val="332531705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2.xml" /><Relationship Id="rId1" Type="http://schemas.openxmlformats.org/officeDocument/2006/relationships/slideLayout" Target="../slideLayouts/slideLayout7.xml" /><Relationship Id="rId4" Type="http://schemas.openxmlformats.org/officeDocument/2006/relationships/hyperlink" Target="https://www.hiclipart.com/free-transparent-background-png-clipart-skucw" TargetMode="External" /></Relationships>
</file>

<file path=ppt/slides/_rels/slide3.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8.jpeg" /><Relationship Id="rId7" Type="http://schemas.openxmlformats.org/officeDocument/2006/relationships/diagramColors" Target="../diagrams/colors1.xml" /><Relationship Id="rId2" Type="http://schemas.openxmlformats.org/officeDocument/2006/relationships/notesSlide" Target="../notesSlides/notesSlide3.xml" /><Relationship Id="rId1" Type="http://schemas.openxmlformats.org/officeDocument/2006/relationships/slideLayout" Target="../slideLayouts/slideLayout7.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3.xml" /><Relationship Id="rId13" Type="http://schemas.openxmlformats.org/officeDocument/2006/relationships/diagramData" Target="../diagrams/data4.xml" /><Relationship Id="rId3" Type="http://schemas.openxmlformats.org/officeDocument/2006/relationships/diagramData" Target="../diagrams/data2.xml" /><Relationship Id="rId7" Type="http://schemas.microsoft.com/office/2007/relationships/diagramDrawing" Target="../diagrams/drawing2.xml" /><Relationship Id="rId12" Type="http://schemas.microsoft.com/office/2007/relationships/diagramDrawing" Target="../diagrams/drawing3.xml" /><Relationship Id="rId17" Type="http://schemas.microsoft.com/office/2007/relationships/diagramDrawing" Target="../diagrams/drawing4.xml" /><Relationship Id="rId2" Type="http://schemas.openxmlformats.org/officeDocument/2006/relationships/notesSlide" Target="../notesSlides/notesSlide4.xml" /><Relationship Id="rId16" Type="http://schemas.openxmlformats.org/officeDocument/2006/relationships/diagramColors" Target="../diagrams/colors4.xml" /><Relationship Id="rId1" Type="http://schemas.openxmlformats.org/officeDocument/2006/relationships/slideLayout" Target="../slideLayouts/slideLayout7.xml" /><Relationship Id="rId6" Type="http://schemas.openxmlformats.org/officeDocument/2006/relationships/diagramColors" Target="../diagrams/colors2.xml" /><Relationship Id="rId11" Type="http://schemas.openxmlformats.org/officeDocument/2006/relationships/diagramColors" Target="../diagrams/colors3.xml" /><Relationship Id="rId5" Type="http://schemas.openxmlformats.org/officeDocument/2006/relationships/diagramQuickStyle" Target="../diagrams/quickStyle2.xml" /><Relationship Id="rId15" Type="http://schemas.openxmlformats.org/officeDocument/2006/relationships/diagramQuickStyle" Target="../diagrams/quickStyle4.xml" /><Relationship Id="rId10" Type="http://schemas.openxmlformats.org/officeDocument/2006/relationships/diagramQuickStyle" Target="../diagrams/quickStyle3.xml" /><Relationship Id="rId4" Type="http://schemas.openxmlformats.org/officeDocument/2006/relationships/diagramLayout" Target="../diagrams/layout2.xml" /><Relationship Id="rId9" Type="http://schemas.openxmlformats.org/officeDocument/2006/relationships/diagramLayout" Target="../diagrams/layout3.xml" /><Relationship Id="rId14" Type="http://schemas.openxmlformats.org/officeDocument/2006/relationships/diagramLayout" Target="../diagrams/layout4.xml" /></Relationships>
</file>

<file path=ppt/slides/_rels/slide5.xml.rels><?xml version="1.0" encoding="UTF-8" standalone="yes"?>
<Relationships xmlns="http://schemas.openxmlformats.org/package/2006/relationships"><Relationship Id="rId3" Type="http://schemas.openxmlformats.org/officeDocument/2006/relationships/hyperlink" Target="https://www.parotidsurgerymd.com/education/articles/parotid-salivary-gland-info/" TargetMode="External" /><Relationship Id="rId2" Type="http://schemas.openxmlformats.org/officeDocument/2006/relationships/hyperlink" Target="http://parotidsurgerymd.com/" TargetMode="External" /><Relationship Id="rId1" Type="http://schemas.openxmlformats.org/officeDocument/2006/relationships/slideLayout" Target="../slideLayouts/slideLayout2.xml" /><Relationship Id="rId4" Type="http://schemas.openxmlformats.org/officeDocument/2006/relationships/hyperlink" Target="https://www.seereadshare.com/crohns-disease-causes-and-symptoms-you-need-to-know/"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4800" y="1125416"/>
            <a:ext cx="10145486" cy="619613"/>
          </a:xfrm>
        </p:spPr>
        <p:txBody>
          <a:bodyPr>
            <a:normAutofit fontScale="90000"/>
          </a:bodyPr>
          <a:lstStyle/>
          <a:p>
            <a:r>
              <a:rPr lang="en-US" sz="4000">
                <a:latin typeface="Arial" panose="020B0604020202020204" pitchFamily="34" charset="0"/>
                <a:cs typeface="Arial" panose="020B0604020202020204" pitchFamily="34" charset="0"/>
              </a:rPr>
              <a:t>AN INTRODUCTION TO PHYSIOLOGY</a:t>
            </a:r>
            <a:br>
              <a:rPr lang="en-US" sz="4000">
                <a:latin typeface="Arial" panose="020B0604020202020204" pitchFamily="34" charset="0"/>
                <a:cs typeface="Arial" panose="020B0604020202020204" pitchFamily="34" charset="0"/>
              </a:rPr>
            </a:br>
            <a:r>
              <a:rPr lang="en-US" sz="4000">
                <a:latin typeface="Arial" panose="020B0604020202020204" pitchFamily="34" charset="0"/>
                <a:cs typeface="Arial" panose="020B0604020202020204" pitchFamily="34" charset="0"/>
              </a:rPr>
              <a:t>(BMHP5003</a:t>
            </a:r>
            <a:r>
              <a:rPr lang="en-GB" sz="4000">
                <a:latin typeface="Arial" panose="020B0604020202020204" pitchFamily="34" charset="0"/>
                <a:cs typeface="Arial" panose="020B0604020202020204" pitchFamily="34" charset="0"/>
              </a:rPr>
              <a:t>-</a:t>
            </a:r>
            <a:r>
              <a:rPr lang="en-US" sz="4000">
                <a:latin typeface="Arial" panose="020B0604020202020204" pitchFamily="34" charset="0"/>
                <a:cs typeface="Arial" panose="020B0604020202020204" pitchFamily="34" charset="0"/>
              </a:rPr>
              <a:t>BIRM)</a:t>
            </a:r>
            <a:endParaRPr lang="en-GB" sz="400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21512" y="4779818"/>
            <a:ext cx="9759101" cy="1918694"/>
          </a:xfrm>
        </p:spPr>
        <p:txBody>
          <a:bodyPr>
            <a:normAutofit fontScale="25000" lnSpcReduction="20000"/>
          </a:bodyPr>
          <a:lstStyle/>
          <a:p>
            <a:r>
              <a:rPr lang="en-GB" sz="11200">
                <a:latin typeface="Arial" panose="020B0604020202020204" pitchFamily="34" charset="0"/>
                <a:cs typeface="Arial" panose="020B0604020202020204" pitchFamily="34" charset="0"/>
              </a:rPr>
              <a:t>STuDENT </a:t>
            </a:r>
            <a:r>
              <a:rPr lang="en-US" sz="11200">
                <a:latin typeface="Arial" panose="020B0604020202020204" pitchFamily="34" charset="0"/>
                <a:cs typeface="Arial" panose="020B0604020202020204" pitchFamily="34" charset="0"/>
              </a:rPr>
              <a:t>1908085</a:t>
            </a:r>
            <a:r>
              <a:rPr lang="en-GB" sz="11200">
                <a:latin typeface="Arial" panose="020B0604020202020204" pitchFamily="34" charset="0"/>
                <a:cs typeface="Arial" panose="020B0604020202020204" pitchFamily="34" charset="0"/>
              </a:rPr>
              <a:t>; </a:t>
            </a:r>
            <a:r>
              <a:rPr lang="en-US" sz="11200">
                <a:latin typeface="Arial" panose="020B0604020202020204" pitchFamily="34" charset="0"/>
                <a:cs typeface="Arial" panose="020B0604020202020204" pitchFamily="34" charset="0"/>
              </a:rPr>
              <a:t>ANNE-MARIE MCDONALD</a:t>
            </a:r>
          </a:p>
          <a:p>
            <a:r>
              <a:rPr lang="en-US" sz="11200">
                <a:latin typeface="Arial" panose="020B0604020202020204" pitchFamily="34" charset="0"/>
                <a:cs typeface="Arial" panose="020B0604020202020204" pitchFamily="34" charset="0"/>
              </a:rPr>
              <a:t>LECTURER: MUMTAZ </a:t>
            </a:r>
            <a:r>
              <a:rPr lang="en-GB" sz="11200">
                <a:latin typeface="Arial" panose="020B0604020202020204" pitchFamily="34" charset="0"/>
                <a:cs typeface="Arial" panose="020B0604020202020204" pitchFamily="34" charset="0"/>
              </a:rPr>
              <a:t>GOOLAM  </a:t>
            </a:r>
          </a:p>
          <a:p>
            <a:r>
              <a:rPr lang="en-US" sz="11200">
                <a:latin typeface="Arial" panose="020B0604020202020204" pitchFamily="34" charset="0"/>
                <a:cs typeface="Arial" panose="020B0604020202020204" pitchFamily="34" charset="0"/>
              </a:rPr>
              <a:t>THE DIGESTIVE SYSTEM, ACADEMIC POSTER </a:t>
            </a:r>
          </a:p>
          <a:p>
            <a:r>
              <a:rPr lang="en-US" sz="11200">
                <a:latin typeface="Arial" panose="020B0604020202020204" pitchFamily="34" charset="0"/>
                <a:cs typeface="Arial" panose="020B0604020202020204" pitchFamily="34" charset="0"/>
              </a:rPr>
              <a:t>Friday 18</a:t>
            </a:r>
            <a:r>
              <a:rPr lang="en-US" sz="11200" baseline="30000">
                <a:latin typeface="Arial" panose="020B0604020202020204" pitchFamily="34" charset="0"/>
                <a:cs typeface="Arial" panose="020B0604020202020204" pitchFamily="34" charset="0"/>
              </a:rPr>
              <a:t>th</a:t>
            </a:r>
            <a:r>
              <a:rPr lang="en-US" sz="11200">
                <a:latin typeface="Arial" panose="020B0604020202020204" pitchFamily="34" charset="0"/>
                <a:cs typeface="Arial" panose="020B0604020202020204" pitchFamily="34" charset="0"/>
              </a:rPr>
              <a:t>  MARCH 2022</a:t>
            </a:r>
          </a:p>
          <a:p>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598F5C7-067F-1744-9835-1D06A685293F}"/>
              </a:ext>
            </a:extLst>
          </p:cNvPr>
          <p:cNvSpPr txBox="1"/>
          <p:nvPr/>
        </p:nvSpPr>
        <p:spPr>
          <a:xfrm>
            <a:off x="5181600" y="2505739"/>
            <a:ext cx="1828800" cy="1828800"/>
          </a:xfrm>
          <a:prstGeom prst="rect">
            <a:avLst/>
          </a:prstGeom>
          <a:noFill/>
        </p:spPr>
        <p:txBody>
          <a:bodyPr wrap="square" rtlCol="0">
            <a:spAutoFit/>
          </a:bodyPr>
          <a:lstStyle/>
          <a:p>
            <a:pPr algn="l"/>
            <a:endParaRPr lang="en-US"/>
          </a:p>
        </p:txBody>
      </p:sp>
      <p:pic>
        <p:nvPicPr>
          <p:cNvPr id="6" name="Picture 5">
            <a:extLst>
              <a:ext uri="{FF2B5EF4-FFF2-40B4-BE49-F238E27FC236}">
                <a16:creationId xmlns:a16="http://schemas.microsoft.com/office/drawing/2014/main" id="{C20EF0BE-17F3-364F-A29B-B218722E86F6}"/>
              </a:ext>
            </a:extLst>
          </p:cNvPr>
          <p:cNvPicPr>
            <a:picLocks noChangeAspect="1"/>
          </p:cNvPicPr>
          <p:nvPr/>
        </p:nvPicPr>
        <p:blipFill>
          <a:blip r:embed="rId3"/>
          <a:stretch>
            <a:fillRect/>
          </a:stretch>
        </p:blipFill>
        <p:spPr>
          <a:xfrm>
            <a:off x="2170814" y="2078182"/>
            <a:ext cx="6679019" cy="2144233"/>
          </a:xfrm>
          <a:prstGeom prst="rect">
            <a:avLst/>
          </a:prstGeom>
        </p:spPr>
      </p:pic>
      <p:sp>
        <p:nvSpPr>
          <p:cNvPr id="7" name="TextBox 6">
            <a:extLst>
              <a:ext uri="{FF2B5EF4-FFF2-40B4-BE49-F238E27FC236}">
                <a16:creationId xmlns:a16="http://schemas.microsoft.com/office/drawing/2014/main" id="{C74C13A7-33E4-B24C-9BBE-F318859F027E}"/>
              </a:ext>
            </a:extLst>
          </p:cNvPr>
          <p:cNvSpPr txBox="1"/>
          <p:nvPr/>
        </p:nvSpPr>
        <p:spPr>
          <a:xfrm>
            <a:off x="2329543" y="3976194"/>
            <a:ext cx="6096000" cy="246221"/>
          </a:xfrm>
          <a:prstGeom prst="rect">
            <a:avLst/>
          </a:prstGeom>
          <a:noFill/>
        </p:spPr>
        <p:txBody>
          <a:bodyPr wrap="square" rtlCol="0">
            <a:spAutoFit/>
          </a:bodyPr>
          <a:lstStyle/>
          <a:p>
            <a:pPr algn="l"/>
            <a:r>
              <a:rPr lang="en-GB" sz="1000">
                <a:latin typeface="Arial" panose="020B0604020202020204" pitchFamily="34" charset="0"/>
                <a:cs typeface="Arial" panose="020B0604020202020204" pitchFamily="34" charset="0"/>
              </a:rPr>
              <a:t>https://librepathology.org/w/images/thumb/6/67/ResectedIleum.jpg/120px-ResectedIleum.jpg </a:t>
            </a:r>
            <a:endParaRPr lang="en-US" sz="1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7947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233332" y="2935111"/>
            <a:ext cx="857955" cy="369332"/>
          </a:xfrm>
          <a:prstGeom prst="rect">
            <a:avLst/>
          </a:prstGeom>
          <a:noFill/>
        </p:spPr>
        <p:txBody>
          <a:bodyPr wrap="square" rtlCol="0">
            <a:spAutoFit/>
          </a:bodyPr>
          <a:lstStyle/>
          <a:p>
            <a:r>
              <a:rPr lang="en-US">
                <a:solidFill>
                  <a:schemeClr val="bg1"/>
                </a:solidFill>
              </a:rPr>
              <a:t> </a:t>
            </a:r>
            <a:endParaRPr lang="en-GB">
              <a:solidFill>
                <a:schemeClr val="bg1"/>
              </a:solidFill>
            </a:endParaRPr>
          </a:p>
        </p:txBody>
      </p:sp>
      <p:sp>
        <p:nvSpPr>
          <p:cNvPr id="3" name="TextBox 2">
            <a:extLst>
              <a:ext uri="{FF2B5EF4-FFF2-40B4-BE49-F238E27FC236}">
                <a16:creationId xmlns:a16="http://schemas.microsoft.com/office/drawing/2014/main" id="{DB7B9289-1676-2145-8BB7-FA573A056E1D}"/>
              </a:ext>
            </a:extLst>
          </p:cNvPr>
          <p:cNvSpPr txBox="1"/>
          <p:nvPr/>
        </p:nvSpPr>
        <p:spPr>
          <a:xfrm>
            <a:off x="4262146" y="956124"/>
            <a:ext cx="3363494" cy="369332"/>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1F2C55D1-8972-6047-823A-C44C71C154F5}"/>
              </a:ext>
            </a:extLst>
          </p:cNvPr>
          <p:cNvSpPr txBox="1"/>
          <p:nvPr/>
        </p:nvSpPr>
        <p:spPr>
          <a:xfrm>
            <a:off x="360219" y="-457200"/>
            <a:ext cx="10723418" cy="830997"/>
          </a:xfrm>
          <a:prstGeom prst="rect">
            <a:avLst/>
          </a:prstGeom>
          <a:noFill/>
        </p:spPr>
        <p:txBody>
          <a:bodyPr wrap="square" rtlCol="0">
            <a:spAutoFit/>
          </a:bodyPr>
          <a:lstStyle/>
          <a:p>
            <a:pPr algn="l"/>
            <a:endParaRPr lang="en-US" sz="4800"/>
          </a:p>
        </p:txBody>
      </p:sp>
      <p:sp>
        <p:nvSpPr>
          <p:cNvPr id="13" name="Rectangle 12"/>
          <p:cNvSpPr/>
          <p:nvPr/>
        </p:nvSpPr>
        <p:spPr>
          <a:xfrm>
            <a:off x="-1506279" y="417403"/>
            <a:ext cx="13910930" cy="1792796"/>
          </a:xfrm>
          <a:prstGeom prst="rect">
            <a:avLst/>
          </a:prstGeom>
          <a:noFill/>
        </p:spPr>
        <p:txBody>
          <a:bodyPr wrap="square" lIns="91440" tIns="45720" rIns="91440" bIns="45720">
            <a:prstTxWarp prst="textArchUp">
              <a:avLst>
                <a:gd name="adj" fmla="val 11062664"/>
              </a:avLst>
            </a:prstTxWarp>
            <a:spAutoFit/>
            <a:scene3d>
              <a:camera prst="perspectiveRelaxed"/>
              <a:lightRig rig="threePt" dir="t"/>
            </a:scene3d>
            <a:sp3d extrusionH="57150">
              <a:bevelT w="38100" h="38100" prst="relaxedInset"/>
            </a:sp3d>
          </a:bodyPr>
          <a:lstStyle/>
          <a:p>
            <a:pPr algn="ctr"/>
            <a:r>
              <a:rPr lang="en-US" sz="6000" b="1">
                <a:ln w="10160">
                  <a:solidFill>
                    <a:schemeClr val="accent5"/>
                  </a:solidFill>
                  <a:prstDash val="solid"/>
                </a:ln>
                <a:solidFill>
                  <a:srgbClr val="FFFFFF"/>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rPr>
              <a:t>THE DIGESTIVE SYSTEM</a:t>
            </a:r>
            <a:endParaRPr lang="en-US" sz="6000" b="1" cap="none" spc="0">
              <a:ln w="10160">
                <a:solidFill>
                  <a:schemeClr val="accent5"/>
                </a:solidFill>
                <a:prstDash val="solid"/>
              </a:ln>
              <a:solidFill>
                <a:srgbClr val="FFFFFF"/>
              </a:solidFill>
              <a:effectLst>
                <a:outerShdw blurRad="50800" dist="38100" dir="2700000" algn="tl" rotWithShape="0">
                  <a:prstClr val="black">
                    <a:alpha val="40000"/>
                  </a:prstClr>
                </a:outerShdw>
              </a:effectLst>
              <a:latin typeface="Arial" panose="020B0604020202020204" pitchFamily="34" charset="0"/>
              <a:cs typeface="Arial" panose="020B0604020202020204" pitchFamily="34" charset="0"/>
            </a:endParaRPr>
          </a:p>
        </p:txBody>
      </p:sp>
      <p:sp>
        <p:nvSpPr>
          <p:cNvPr id="14" name="Rectangle 13"/>
          <p:cNvSpPr/>
          <p:nvPr/>
        </p:nvSpPr>
        <p:spPr>
          <a:xfrm>
            <a:off x="6003634" y="2967335"/>
            <a:ext cx="184731" cy="923330"/>
          </a:xfrm>
          <a:prstGeom prst="rect">
            <a:avLst/>
          </a:prstGeom>
          <a:noFill/>
        </p:spPr>
        <p:txBody>
          <a:bodyPr wrap="none" lIns="91440" tIns="45720" rIns="91440" bIns="45720">
            <a:spAutoFit/>
          </a:bodyPr>
          <a:lstStyle/>
          <a:p>
            <a:pPr algn="ctr"/>
            <a:endParaRPr lang="en-US" sz="5400" b="0" cap="none" spc="0">
              <a:ln w="0"/>
              <a:gradFill>
                <a:gsLst>
                  <a:gs pos="21000">
                    <a:srgbClr val="53575C"/>
                  </a:gs>
                  <a:gs pos="88000">
                    <a:srgbClr val="C5C7CA"/>
                  </a:gs>
                </a:gsLst>
                <a:lin ang="5400000"/>
              </a:gradFill>
              <a:effectLst>
                <a:outerShdw blurRad="50800" dist="38100" dir="2700000" algn="tl" rotWithShape="0">
                  <a:prstClr val="black">
                    <a:alpha val="40000"/>
                  </a:prstClr>
                </a:outerShdw>
              </a:effectLst>
            </a:endParaRPr>
          </a:p>
        </p:txBody>
      </p:sp>
      <p:sp>
        <p:nvSpPr>
          <p:cNvPr id="18" name="Rectangle 17"/>
          <p:cNvSpPr/>
          <p:nvPr/>
        </p:nvSpPr>
        <p:spPr>
          <a:xfrm>
            <a:off x="1513223" y="2026361"/>
            <a:ext cx="1898074" cy="2556164"/>
          </a:xfrm>
          <a:prstGeom prst="rect">
            <a:avLst/>
          </a:prstGeom>
          <a:noFill/>
        </p:spPr>
        <p:txBody>
          <a:bodyPr wrap="square" lIns="91440" tIns="45720" rIns="91440" bIns="45720">
            <a:prstTxWarp prst="textArchDown">
              <a:avLst/>
            </a:prstTxWarp>
            <a:spAutoFit/>
            <a:scene3d>
              <a:camera prst="isometricOffAxis1Right"/>
              <a:lightRig rig="threePt" dir="t"/>
            </a:scene3d>
            <a:sp3d extrusionH="57150">
              <a:bevelT w="38100" h="38100" prst="relaxedInset"/>
            </a:sp3d>
          </a:bodyPr>
          <a:lstStyle/>
          <a:p>
            <a:pPr algn="ctr"/>
            <a:r>
              <a:rPr lang="en-US" sz="4400" b="1" cap="none" spc="0">
                <a:ln w="10160">
                  <a:solidFill>
                    <a:srgbClr val="54849A"/>
                  </a:solidFill>
                  <a:prstDash val="solid"/>
                </a:ln>
                <a:solidFill>
                  <a:srgbClr val="FFFFFF"/>
                </a:solidFill>
                <a:effectLst>
                  <a:outerShdw blurRad="38100" dist="22860" dir="5400000" algn="tl" rotWithShape="0">
                    <a:srgbClr val="000000">
                      <a:alpha val="30000"/>
                    </a:srgbClr>
                  </a:outerShdw>
                </a:effectLst>
                <a:latin typeface="Arial" panose="020B0604020202020204" pitchFamily="34" charset="0"/>
                <a:cs typeface="Arial" panose="020B0604020202020204" pitchFamily="34" charset="0"/>
              </a:rPr>
              <a:t> </a:t>
            </a:r>
          </a:p>
        </p:txBody>
      </p:sp>
      <p:sp>
        <p:nvSpPr>
          <p:cNvPr id="2" name="TextBox 1">
            <a:extLst>
              <a:ext uri="{FF2B5EF4-FFF2-40B4-BE49-F238E27FC236}">
                <a16:creationId xmlns:a16="http://schemas.microsoft.com/office/drawing/2014/main" id="{3E92C766-8EB9-064C-84DC-4246ACC8B0DF}"/>
              </a:ext>
            </a:extLst>
          </p:cNvPr>
          <p:cNvSpPr txBox="1"/>
          <p:nvPr/>
        </p:nvSpPr>
        <p:spPr>
          <a:xfrm>
            <a:off x="7010400" y="4171924"/>
            <a:ext cx="2051192" cy="710172"/>
          </a:xfrm>
          <a:prstGeom prst="rect">
            <a:avLst/>
          </a:prstGeom>
          <a:noFill/>
        </p:spPr>
        <p:txBody>
          <a:bodyPr wrap="square" rtlCol="0">
            <a:spAutoFit/>
          </a:bodyPr>
          <a:lstStyle/>
          <a:p>
            <a:pPr algn="l"/>
            <a:endParaRPr lang="en-US"/>
          </a:p>
        </p:txBody>
      </p:sp>
      <p:pic>
        <p:nvPicPr>
          <p:cNvPr id="6" name="Picture 5">
            <a:extLst>
              <a:ext uri="{FF2B5EF4-FFF2-40B4-BE49-F238E27FC236}">
                <a16:creationId xmlns:a16="http://schemas.microsoft.com/office/drawing/2014/main" id="{BE9FBA42-52A6-6646-AEFF-34536DEAD909}"/>
              </a:ext>
            </a:extLst>
          </p:cNvPr>
          <p:cNvPicPr>
            <a:picLocks noChangeAspect="1"/>
          </p:cNvPicPr>
          <p:nvPr/>
        </p:nvPicPr>
        <p:blipFill>
          <a:blip r:embed="rId3"/>
          <a:stretch>
            <a:fillRect/>
          </a:stretch>
        </p:blipFill>
        <p:spPr>
          <a:xfrm>
            <a:off x="3189109" y="1038556"/>
            <a:ext cx="3301762" cy="4546578"/>
          </a:xfrm>
          <a:prstGeom prst="rect">
            <a:avLst/>
          </a:prstGeom>
        </p:spPr>
      </p:pic>
      <p:cxnSp>
        <p:nvCxnSpPr>
          <p:cNvPr id="42" name="Straight Arrow Connector 41">
            <a:extLst>
              <a:ext uri="{FF2B5EF4-FFF2-40B4-BE49-F238E27FC236}">
                <a16:creationId xmlns:a16="http://schemas.microsoft.com/office/drawing/2014/main" id="{81ADD976-F808-8343-8524-C8B18CB82895}"/>
              </a:ext>
            </a:extLst>
          </p:cNvPr>
          <p:cNvCxnSpPr>
            <a:cxnSpLocks/>
            <a:stCxn id="15" idx="1"/>
            <a:endCxn id="9" idx="1"/>
          </p:cNvCxnSpPr>
          <p:nvPr/>
        </p:nvCxnSpPr>
        <p:spPr>
          <a:xfrm flipV="1">
            <a:off x="4534786" y="1509408"/>
            <a:ext cx="2201626" cy="556875"/>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C8304624-607C-2540-97D7-46AEA3BA912B}"/>
              </a:ext>
            </a:extLst>
          </p:cNvPr>
          <p:cNvCxnSpPr>
            <a:cxnSpLocks/>
          </p:cNvCxnSpPr>
          <p:nvPr/>
        </p:nvCxnSpPr>
        <p:spPr>
          <a:xfrm flipV="1">
            <a:off x="4835613" y="1334263"/>
            <a:ext cx="2790027" cy="366805"/>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872F01BF-A6FF-434B-9042-109605E03344}"/>
              </a:ext>
            </a:extLst>
          </p:cNvPr>
          <p:cNvSpPr txBox="1"/>
          <p:nvPr/>
        </p:nvSpPr>
        <p:spPr>
          <a:xfrm>
            <a:off x="6736412" y="1232409"/>
            <a:ext cx="5298706" cy="553998"/>
          </a:xfrm>
          <a:prstGeom prst="rect">
            <a:avLst/>
          </a:prstGeom>
          <a:noFill/>
          <a:ln>
            <a:solidFill>
              <a:srgbClr val="C00000"/>
            </a:solidFill>
          </a:ln>
        </p:spPr>
        <p:txBody>
          <a:bodyPr wrap="square" rtlCol="0">
            <a:spAutoFit/>
          </a:bodyPr>
          <a:lstStyle/>
          <a:p>
            <a:pPr algn="l"/>
            <a:r>
              <a:rPr lang="en-GB" sz="1000" b="1">
                <a:latin typeface="Arial" panose="020B0604020202020204" pitchFamily="34" charset="0"/>
                <a:cs typeface="Arial" panose="020B0604020202020204" pitchFamily="34" charset="0"/>
              </a:rPr>
              <a:t>Salivary </a:t>
            </a:r>
            <a:r>
              <a:rPr lang="en-GB" sz="1000" b="1" err="1">
                <a:latin typeface="Arial" panose="020B0604020202020204" pitchFamily="34" charset="0"/>
                <a:cs typeface="Arial" panose="020B0604020202020204" pitchFamily="34" charset="0"/>
              </a:rPr>
              <a:t>Gands</a:t>
            </a:r>
            <a:r>
              <a:rPr lang="en-GB" sz="1000" b="1">
                <a:latin typeface="Arial" panose="020B0604020202020204" pitchFamily="34" charset="0"/>
                <a:cs typeface="Arial" panose="020B0604020202020204" pitchFamily="34" charset="0"/>
              </a:rPr>
              <a:t>: </a:t>
            </a:r>
            <a:r>
              <a:rPr lang="en-GB" sz="1000" b="1" err="1">
                <a:latin typeface="Arial" panose="020B0604020202020204" pitchFamily="34" charset="0"/>
                <a:cs typeface="Arial" panose="020B0604020202020204" pitchFamily="34" charset="0"/>
              </a:rPr>
              <a:t>Parotoid</a:t>
            </a:r>
            <a:r>
              <a:rPr lang="en-GB" sz="1000" b="1">
                <a:latin typeface="Arial" panose="020B0604020202020204" pitchFamily="34" charset="0"/>
                <a:cs typeface="Arial" panose="020B0604020202020204" pitchFamily="34" charset="0"/>
              </a:rPr>
              <a:t>, Sublingual, </a:t>
            </a:r>
            <a:r>
              <a:rPr lang="en-GB" sz="1000" b="1" err="1">
                <a:latin typeface="Arial" panose="020B0604020202020204" pitchFamily="34" charset="0"/>
                <a:cs typeface="Arial" panose="020B0604020202020204" pitchFamily="34" charset="0"/>
              </a:rPr>
              <a:t>Sumandibular</a:t>
            </a:r>
            <a:r>
              <a:rPr lang="en-GB" sz="1000" b="1">
                <a:latin typeface="Arial" panose="020B0604020202020204" pitchFamily="34" charset="0"/>
                <a:cs typeface="Arial" panose="020B0604020202020204" pitchFamily="34" charset="0"/>
              </a:rPr>
              <a:t>: </a:t>
            </a:r>
            <a:r>
              <a:rPr lang="en-GB" sz="1000">
                <a:latin typeface="Arial" panose="020B0604020202020204" pitchFamily="34" charset="0"/>
                <a:cs typeface="Arial" panose="020B0604020202020204" pitchFamily="34" charset="0"/>
              </a:rPr>
              <a:t>These glands produce Saliva and secrete enzymes (Amylase) moistens and breaks down drink/ food eaten.  (Anatomy of the Parotoid &amp; Subandibular glands &amp;  ducts, Dr Larian,  2022)</a:t>
            </a:r>
            <a:endParaRPr lang="en-US" sz="1000">
              <a:latin typeface="Arial" panose="020B0604020202020204" pitchFamily="34" charset="0"/>
              <a:cs typeface="Arial" panose="020B0604020202020204" pitchFamily="34" charset="0"/>
            </a:endParaRPr>
          </a:p>
        </p:txBody>
      </p:sp>
      <p:cxnSp>
        <p:nvCxnSpPr>
          <p:cNvPr id="11" name="Straight Arrow Connector 10">
            <a:extLst>
              <a:ext uri="{FF2B5EF4-FFF2-40B4-BE49-F238E27FC236}">
                <a16:creationId xmlns:a16="http://schemas.microsoft.com/office/drawing/2014/main" id="{97E322FF-06CE-204F-9E75-0A2A1B3254F4}"/>
              </a:ext>
            </a:extLst>
          </p:cNvPr>
          <p:cNvCxnSpPr>
            <a:cxnSpLocks/>
          </p:cNvCxnSpPr>
          <p:nvPr/>
        </p:nvCxnSpPr>
        <p:spPr>
          <a:xfrm flipH="1" flipV="1">
            <a:off x="2644199" y="1835049"/>
            <a:ext cx="1548276" cy="69951"/>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3A1B4D5D-5D0D-5A42-A65A-BD551BFA822A}"/>
              </a:ext>
            </a:extLst>
          </p:cNvPr>
          <p:cNvSpPr txBox="1"/>
          <p:nvPr/>
        </p:nvSpPr>
        <p:spPr>
          <a:xfrm rot="10800000" flipV="1">
            <a:off x="102350" y="1050894"/>
            <a:ext cx="2740935" cy="1323439"/>
          </a:xfrm>
          <a:prstGeom prst="rect">
            <a:avLst/>
          </a:prstGeom>
          <a:noFill/>
          <a:ln>
            <a:solidFill>
              <a:srgbClr val="C00000"/>
            </a:solidFill>
          </a:ln>
        </p:spPr>
        <p:txBody>
          <a:bodyPr wrap="square" rtlCol="0">
            <a:spAutoFit/>
          </a:bodyPr>
          <a:lstStyle/>
          <a:p>
            <a:r>
              <a:rPr lang="en-GB" sz="1000" b="1">
                <a:latin typeface="Arial" panose="020B0604020202020204" pitchFamily="34" charset="0"/>
                <a:cs typeface="Arial" panose="020B0604020202020204" pitchFamily="34" charset="0"/>
              </a:rPr>
              <a:t>Mouth: </a:t>
            </a:r>
            <a:r>
              <a:rPr lang="en-GB" sz="1000">
                <a:latin typeface="Arial" panose="020B0604020202020204" pitchFamily="34" charset="0"/>
                <a:cs typeface="Arial" panose="020B0604020202020204" pitchFamily="34" charset="0"/>
              </a:rPr>
              <a:t>This</a:t>
            </a:r>
            <a:r>
              <a:rPr lang="en-GB" sz="1000" b="1">
                <a:latin typeface="Arial" panose="020B0604020202020204" pitchFamily="34" charset="0"/>
                <a:cs typeface="Arial" panose="020B0604020202020204" pitchFamily="34" charset="0"/>
              </a:rPr>
              <a:t> </a:t>
            </a:r>
            <a:r>
              <a:rPr lang="en-GB" sz="1000">
                <a:latin typeface="Arial" panose="020B0604020202020204" pitchFamily="34" charset="0"/>
                <a:cs typeface="Arial" panose="020B0604020202020204" pitchFamily="34" charset="0"/>
              </a:rPr>
              <a:t>is the entrance of the digestive tract, also known as the oral cavity, that allows food and air to enter the body. The mouth contains many other organs - such as the teeth, tongue, and the ducts of the salivary glands that work together to assist in the process.  </a:t>
            </a:r>
            <a:endParaRPr lang="en-GB" sz="1000" b="1">
              <a:latin typeface="Arial" panose="020B0604020202020204" pitchFamily="34" charset="0"/>
              <a:cs typeface="Arial" panose="020B0604020202020204" pitchFamily="34" charset="0"/>
            </a:endParaRPr>
          </a:p>
          <a:p>
            <a:pPr algn="l"/>
            <a:r>
              <a:rPr lang="en-GB" sz="1000">
                <a:latin typeface="Arial" panose="020B0604020202020204" pitchFamily="34" charset="0"/>
                <a:cs typeface="Arial" panose="020B0604020202020204" pitchFamily="34" charset="0"/>
              </a:rPr>
              <a:t>(Rogers,2010)</a:t>
            </a:r>
          </a:p>
        </p:txBody>
      </p:sp>
      <p:cxnSp>
        <p:nvCxnSpPr>
          <p:cNvPr id="36" name="Straight Arrow Connector 35">
            <a:extLst>
              <a:ext uri="{FF2B5EF4-FFF2-40B4-BE49-F238E27FC236}">
                <a16:creationId xmlns:a16="http://schemas.microsoft.com/office/drawing/2014/main" id="{E31B07BB-A653-8B4B-ABF3-C85945633DF8}"/>
              </a:ext>
            </a:extLst>
          </p:cNvPr>
          <p:cNvCxnSpPr>
            <a:cxnSpLocks/>
            <a:endCxn id="40" idx="1"/>
          </p:cNvCxnSpPr>
          <p:nvPr/>
        </p:nvCxnSpPr>
        <p:spPr>
          <a:xfrm flipV="1">
            <a:off x="4855799" y="2269216"/>
            <a:ext cx="1894061" cy="203212"/>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1990982C-E523-514D-89C7-EB92FB890896}"/>
              </a:ext>
            </a:extLst>
          </p:cNvPr>
          <p:cNvSpPr txBox="1"/>
          <p:nvPr/>
        </p:nvSpPr>
        <p:spPr>
          <a:xfrm>
            <a:off x="6749860" y="1838329"/>
            <a:ext cx="5285258" cy="861774"/>
          </a:xfrm>
          <a:prstGeom prst="rect">
            <a:avLst/>
          </a:prstGeom>
          <a:noFill/>
          <a:ln>
            <a:solidFill>
              <a:srgbClr val="C00000"/>
            </a:solidFill>
          </a:ln>
        </p:spPr>
        <p:txBody>
          <a:bodyPr wrap="square" rtlCol="0">
            <a:spAutoFit/>
          </a:bodyPr>
          <a:lstStyle/>
          <a:p>
            <a:pPr algn="l"/>
            <a:r>
              <a:rPr lang="en-GB" sz="1000" b="1">
                <a:latin typeface="Arial" panose="020B0604020202020204" pitchFamily="34" charset="0"/>
                <a:cs typeface="Arial" panose="020B0604020202020204" pitchFamily="34" charset="0"/>
              </a:rPr>
              <a:t>Oesophagus</a:t>
            </a:r>
            <a:r>
              <a:rPr lang="en-GB" sz="1000">
                <a:latin typeface="Arial" panose="020B0604020202020204" pitchFamily="34" charset="0"/>
                <a:cs typeface="Arial" panose="020B0604020202020204" pitchFamily="34" charset="0"/>
              </a:rPr>
              <a:t>:  Is a muscular tube that  connects your mouth to your stomach. </a:t>
            </a:r>
            <a:r>
              <a:rPr lang="en-GB" sz="1000" i="0">
                <a:effectLst/>
                <a:latin typeface="Arial" panose="020B0604020202020204" pitchFamily="34" charset="0"/>
                <a:cs typeface="Arial" panose="020B0604020202020204" pitchFamily="34" charset="0"/>
              </a:rPr>
              <a:t>The </a:t>
            </a:r>
            <a:r>
              <a:rPr lang="en-GB" sz="1000">
                <a:latin typeface="Arial" panose="020B0604020202020204" pitchFamily="34" charset="0"/>
                <a:cs typeface="Arial" panose="020B0604020202020204" pitchFamily="34" charset="0"/>
              </a:rPr>
              <a:t>main</a:t>
            </a:r>
            <a:r>
              <a:rPr lang="en-GB" sz="1000" i="0">
                <a:effectLst/>
                <a:latin typeface="Arial" panose="020B0604020202020204" pitchFamily="34" charset="0"/>
                <a:cs typeface="Arial" panose="020B0604020202020204" pitchFamily="34" charset="0"/>
              </a:rPr>
              <a:t> function of  the Oesophagus is to </a:t>
            </a:r>
            <a:r>
              <a:rPr lang="en-GB" sz="1000">
                <a:latin typeface="Arial" panose="020B0604020202020204" pitchFamily="34" charset="0"/>
                <a:cs typeface="Arial" panose="020B0604020202020204" pitchFamily="34" charset="0"/>
              </a:rPr>
              <a:t>carry</a:t>
            </a:r>
            <a:r>
              <a:rPr lang="en-GB" sz="1000" i="0">
                <a:effectLst/>
                <a:latin typeface="Arial" panose="020B0604020202020204" pitchFamily="34" charset="0"/>
                <a:cs typeface="Arial" panose="020B0604020202020204" pitchFamily="34" charset="0"/>
              </a:rPr>
              <a:t> the  food and liquid from your mouth </a:t>
            </a:r>
            <a:r>
              <a:rPr lang="en-GB" sz="1000">
                <a:latin typeface="Arial" panose="020B0604020202020204" pitchFamily="34" charset="0"/>
                <a:cs typeface="Arial" panose="020B0604020202020204" pitchFamily="34" charset="0"/>
              </a:rPr>
              <a:t>to your stomach.  </a:t>
            </a:r>
            <a:r>
              <a:rPr lang="en-GB" sz="1000" i="0">
                <a:effectLst/>
                <a:latin typeface="Arial" panose="020B0604020202020204" pitchFamily="34" charset="0"/>
                <a:cs typeface="Arial" panose="020B0604020202020204" pitchFamily="34" charset="0"/>
              </a:rPr>
              <a:t>When you swallow food and liquid </a:t>
            </a:r>
            <a:r>
              <a:rPr lang="en-GB" sz="1000">
                <a:latin typeface="Arial" panose="020B0604020202020204" pitchFamily="34" charset="0"/>
                <a:cs typeface="Arial" panose="020B0604020202020204" pitchFamily="34" charset="0"/>
              </a:rPr>
              <a:t>it</a:t>
            </a:r>
            <a:r>
              <a:rPr lang="en-GB" sz="1000" i="0">
                <a:effectLst/>
                <a:latin typeface="Arial" panose="020B0604020202020204" pitchFamily="34" charset="0"/>
                <a:cs typeface="Arial" panose="020B0604020202020204" pitchFamily="34" charset="0"/>
              </a:rPr>
              <a:t> moves from your mouth to your throat (pharynx).  Through a process called Peristalsis. </a:t>
            </a:r>
            <a:r>
              <a:rPr lang="en-GB" sz="1000" b="0" i="0">
                <a:effectLst/>
                <a:latin typeface="Arial" panose="020B0604020202020204" pitchFamily="34" charset="0"/>
                <a:cs typeface="Arial" panose="020B0604020202020204" pitchFamily="34" charset="0"/>
              </a:rPr>
              <a:t>(Esophagus: Anatomy, Function &amp; Conditions, 2022)</a:t>
            </a:r>
            <a:endParaRPr lang="en-US" sz="1000">
              <a:latin typeface="Arial" panose="020B0604020202020204" pitchFamily="34" charset="0"/>
              <a:cs typeface="Arial" panose="020B0604020202020204" pitchFamily="34" charset="0"/>
            </a:endParaRPr>
          </a:p>
        </p:txBody>
      </p:sp>
      <p:cxnSp>
        <p:nvCxnSpPr>
          <p:cNvPr id="4" name="Straight Arrow Connector 3">
            <a:extLst>
              <a:ext uri="{FF2B5EF4-FFF2-40B4-BE49-F238E27FC236}">
                <a16:creationId xmlns:a16="http://schemas.microsoft.com/office/drawing/2014/main" id="{6414CA6B-B8A9-3546-8969-A23A2F1BABC4}"/>
              </a:ext>
            </a:extLst>
          </p:cNvPr>
          <p:cNvCxnSpPr>
            <a:cxnSpLocks/>
            <a:stCxn id="27" idx="1"/>
          </p:cNvCxnSpPr>
          <p:nvPr/>
        </p:nvCxnSpPr>
        <p:spPr>
          <a:xfrm flipV="1">
            <a:off x="2915728" y="3697896"/>
            <a:ext cx="1574957" cy="392563"/>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FD5C19B0-8CC6-6849-8620-AD620E26A14F}"/>
              </a:ext>
            </a:extLst>
          </p:cNvPr>
          <p:cNvSpPr txBox="1"/>
          <p:nvPr/>
        </p:nvSpPr>
        <p:spPr>
          <a:xfrm>
            <a:off x="121865" y="2464128"/>
            <a:ext cx="2808157" cy="1331134"/>
          </a:xfrm>
          <a:prstGeom prst="rect">
            <a:avLst/>
          </a:prstGeom>
          <a:noFill/>
          <a:ln>
            <a:solidFill>
              <a:srgbClr val="C00000"/>
            </a:solidFill>
          </a:ln>
        </p:spPr>
        <p:txBody>
          <a:bodyPr wrap="square" rtlCol="0">
            <a:spAutoFit/>
          </a:bodyPr>
          <a:lstStyle/>
          <a:p>
            <a:r>
              <a:rPr lang="en-GB" sz="1000" b="1">
                <a:latin typeface="Roboto" panose="02000000000000000000" pitchFamily="2" charset="0"/>
                <a:ea typeface="Times New Roman" panose="02020603050405020304" pitchFamily="18" charset="0"/>
                <a:cs typeface="Times New Roman" panose="02020603050405020304" pitchFamily="18" charset="0"/>
              </a:rPr>
              <a:t>L</a:t>
            </a:r>
            <a:r>
              <a:rPr lang="en-GB" sz="1000" b="1">
                <a:effectLst/>
                <a:latin typeface="Roboto" panose="02000000000000000000" pitchFamily="2" charset="0"/>
                <a:ea typeface="Times New Roman" panose="02020603050405020304" pitchFamily="18" charset="0"/>
                <a:cs typeface="Times New Roman" panose="02020603050405020304" pitchFamily="18" charset="0"/>
              </a:rPr>
              <a:t>iver</a:t>
            </a:r>
            <a:r>
              <a:rPr lang="en-GB" sz="1000" b="1">
                <a:effectLst/>
                <a:latin typeface="Arial" panose="020B0604020202020204" pitchFamily="34" charset="0"/>
                <a:ea typeface="Times New Roman" panose="02020603050405020304" pitchFamily="18" charset="0"/>
                <a:cs typeface="Arial" panose="020B0604020202020204" pitchFamily="34" charset="0"/>
              </a:rPr>
              <a:t>:</a:t>
            </a:r>
            <a:r>
              <a:rPr lang="en-GB" sz="1000">
                <a:effectLst/>
                <a:latin typeface="Arial" panose="020B0604020202020204" pitchFamily="34" charset="0"/>
                <a:ea typeface="Times New Roman" panose="02020603050405020304" pitchFamily="18" charset="0"/>
                <a:cs typeface="Arial" panose="020B0604020202020204" pitchFamily="34" charset="0"/>
              </a:rPr>
              <a:t> The liver is your body's chemical plant.</a:t>
            </a:r>
          </a:p>
          <a:p>
            <a:r>
              <a:rPr lang="en-GB" sz="1000">
                <a:latin typeface="Arial" panose="020B0604020202020204" pitchFamily="34" charset="0"/>
                <a:ea typeface="Times New Roman" panose="02020603050405020304" pitchFamily="18" charset="0"/>
                <a:cs typeface="Arial" panose="020B0604020202020204" pitchFamily="34" charset="0"/>
              </a:rPr>
              <a:t>It</a:t>
            </a:r>
            <a:r>
              <a:rPr lang="en-GB" sz="1000">
                <a:effectLst/>
                <a:latin typeface="Arial" panose="020B0604020202020204" pitchFamily="34" charset="0"/>
                <a:ea typeface="Times New Roman" panose="02020603050405020304" pitchFamily="18" charset="0"/>
                <a:cs typeface="Arial" panose="020B0604020202020204" pitchFamily="34" charset="0"/>
              </a:rPr>
              <a:t> has many functions, but its main job within the digestive system is to process the nutrients absorbed from the small intestine. Bile from the liver is secreted into the small intestine, i</a:t>
            </a:r>
            <a:r>
              <a:rPr lang="en-GB" sz="1000">
                <a:latin typeface="Arial" panose="020B0604020202020204" pitchFamily="34" charset="0"/>
                <a:ea typeface="Times New Roman" panose="02020603050405020304" pitchFamily="18" charset="0"/>
                <a:cs typeface="Arial" panose="020B0604020202020204" pitchFamily="34" charset="0"/>
              </a:rPr>
              <a:t>t</a:t>
            </a:r>
            <a:r>
              <a:rPr lang="en-GB" sz="1000">
                <a:effectLst/>
                <a:latin typeface="Arial" panose="020B0604020202020204" pitchFamily="34" charset="0"/>
                <a:ea typeface="Times New Roman" panose="02020603050405020304" pitchFamily="18" charset="0"/>
                <a:cs typeface="Arial" panose="020B0604020202020204" pitchFamily="34" charset="0"/>
              </a:rPr>
              <a:t> plays an important role in digesting fat and some vitamins. </a:t>
            </a:r>
          </a:p>
          <a:p>
            <a:pPr algn="l"/>
            <a:r>
              <a:rPr lang="en-GB" sz="1050">
                <a:latin typeface="Arial" panose="020B0604020202020204" pitchFamily="34" charset="0"/>
                <a:cs typeface="Arial" panose="020B0604020202020204" pitchFamily="34" charset="0"/>
              </a:rPr>
              <a:t>(Hopkins,2022)</a:t>
            </a:r>
            <a:endParaRPr lang="en-US" sz="1050">
              <a:latin typeface="Arial" panose="020B0604020202020204" pitchFamily="34" charset="0"/>
              <a:cs typeface="Arial" panose="020B0604020202020204" pitchFamily="34" charset="0"/>
            </a:endParaRPr>
          </a:p>
        </p:txBody>
      </p:sp>
      <p:cxnSp>
        <p:nvCxnSpPr>
          <p:cNvPr id="22" name="Straight Arrow Connector 21">
            <a:extLst>
              <a:ext uri="{FF2B5EF4-FFF2-40B4-BE49-F238E27FC236}">
                <a16:creationId xmlns:a16="http://schemas.microsoft.com/office/drawing/2014/main" id="{9952A50F-552F-C449-BC79-E056290C6F3F}"/>
              </a:ext>
            </a:extLst>
          </p:cNvPr>
          <p:cNvCxnSpPr>
            <a:cxnSpLocks/>
            <a:endCxn id="21" idx="3"/>
          </p:cNvCxnSpPr>
          <p:nvPr/>
        </p:nvCxnSpPr>
        <p:spPr>
          <a:xfrm flipH="1" flipV="1">
            <a:off x="2930022" y="3129695"/>
            <a:ext cx="1829421" cy="329851"/>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949BC30-3616-EF43-B0C9-1C0A4B5B46F7}"/>
              </a:ext>
            </a:extLst>
          </p:cNvPr>
          <p:cNvSpPr txBox="1"/>
          <p:nvPr/>
        </p:nvSpPr>
        <p:spPr>
          <a:xfrm rot="10800000" flipV="1">
            <a:off x="107571" y="3813460"/>
            <a:ext cx="2808157" cy="553998"/>
          </a:xfrm>
          <a:prstGeom prst="rect">
            <a:avLst/>
          </a:prstGeom>
          <a:noFill/>
          <a:ln>
            <a:solidFill>
              <a:srgbClr val="C00000"/>
            </a:solidFill>
          </a:ln>
        </p:spPr>
        <p:txBody>
          <a:bodyPr wrap="square" rtlCol="0">
            <a:spAutoFit/>
          </a:bodyPr>
          <a:lstStyle/>
          <a:p>
            <a:pPr algn="l"/>
            <a:r>
              <a:rPr lang="en-GB" sz="1000" b="1">
                <a:latin typeface="Arial" panose="020B0604020202020204" pitchFamily="34" charset="0"/>
                <a:cs typeface="Arial" panose="020B0604020202020204" pitchFamily="34" charset="0"/>
              </a:rPr>
              <a:t>Gall Bladder</a:t>
            </a:r>
            <a:r>
              <a:rPr lang="en-GB" sz="1000">
                <a:latin typeface="Arial" panose="020B0604020202020204" pitchFamily="34" charset="0"/>
                <a:cs typeface="Arial" panose="020B0604020202020204" pitchFamily="34" charset="0"/>
              </a:rPr>
              <a:t>: This organ stores the Bile that is produced by the Liver. It assists in the digestion of fats. </a:t>
            </a:r>
            <a:r>
              <a:rPr lang="en-GB" sz="1000" b="0" i="0">
                <a:effectLst/>
                <a:latin typeface="Arial" panose="020B0604020202020204" pitchFamily="34" charset="0"/>
                <a:cs typeface="Arial" panose="020B0604020202020204" pitchFamily="34" charset="0"/>
              </a:rPr>
              <a:t>(Saha, 2022)</a:t>
            </a:r>
            <a:endParaRPr lang="en-US" sz="1000">
              <a:latin typeface="Arial" panose="020B0604020202020204" pitchFamily="34" charset="0"/>
              <a:cs typeface="Arial" panose="020B0604020202020204" pitchFamily="34" charset="0"/>
            </a:endParaRPr>
          </a:p>
        </p:txBody>
      </p:sp>
      <p:cxnSp>
        <p:nvCxnSpPr>
          <p:cNvPr id="33" name="Straight Arrow Connector 32">
            <a:extLst>
              <a:ext uri="{FF2B5EF4-FFF2-40B4-BE49-F238E27FC236}">
                <a16:creationId xmlns:a16="http://schemas.microsoft.com/office/drawing/2014/main" id="{D8A915D5-05B9-1C41-8AE2-26EDF689CD6C}"/>
              </a:ext>
            </a:extLst>
          </p:cNvPr>
          <p:cNvCxnSpPr>
            <a:cxnSpLocks/>
            <a:endCxn id="47" idx="3"/>
          </p:cNvCxnSpPr>
          <p:nvPr/>
        </p:nvCxnSpPr>
        <p:spPr>
          <a:xfrm flipV="1">
            <a:off x="5380509" y="3276619"/>
            <a:ext cx="1369351" cy="475306"/>
          </a:xfrm>
          <a:prstGeom prst="straightConnector1">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4BEC1F1C-83AB-9D48-8380-EEFE78763878}"/>
              </a:ext>
            </a:extLst>
          </p:cNvPr>
          <p:cNvCxnSpPr>
            <a:cxnSpLocks/>
            <a:endCxn id="8" idx="1"/>
          </p:cNvCxnSpPr>
          <p:nvPr/>
        </p:nvCxnSpPr>
        <p:spPr>
          <a:xfrm>
            <a:off x="4849158" y="4150720"/>
            <a:ext cx="1900800" cy="18092"/>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48426C0B-FE60-394E-B9FE-0921B3278ADA}"/>
              </a:ext>
            </a:extLst>
          </p:cNvPr>
          <p:cNvSpPr txBox="1"/>
          <p:nvPr/>
        </p:nvSpPr>
        <p:spPr>
          <a:xfrm rot="10800000" flipV="1">
            <a:off x="6749860" y="2845732"/>
            <a:ext cx="5343647" cy="861774"/>
          </a:xfrm>
          <a:prstGeom prst="rect">
            <a:avLst/>
          </a:prstGeom>
          <a:noFill/>
          <a:ln>
            <a:solidFill>
              <a:srgbClr val="C00000"/>
            </a:solidFill>
          </a:ln>
        </p:spPr>
        <p:txBody>
          <a:bodyPr wrap="square" rtlCol="0">
            <a:spAutoFit/>
          </a:bodyPr>
          <a:lstStyle/>
          <a:p>
            <a:pPr algn="l"/>
            <a:r>
              <a:rPr lang="en-GB" sz="1000" b="1">
                <a:latin typeface="Arial" panose="020B0604020202020204" pitchFamily="34" charset="0"/>
                <a:cs typeface="Arial" panose="020B0604020202020204" pitchFamily="34" charset="0"/>
              </a:rPr>
              <a:t>Stomach</a:t>
            </a:r>
            <a:r>
              <a:rPr lang="en-GB" sz="1000">
                <a:latin typeface="Arial" panose="020B0604020202020204" pitchFamily="34" charset="0"/>
                <a:cs typeface="Arial" panose="020B0604020202020204" pitchFamily="34" charset="0"/>
              </a:rPr>
              <a:t>: It</a:t>
            </a:r>
            <a:r>
              <a:rPr lang="en-GB" sz="1000" i="0">
                <a:effectLst/>
                <a:latin typeface="Arial" panose="020B0604020202020204" pitchFamily="34" charset="0"/>
                <a:cs typeface="Arial" panose="020B0604020202020204" pitchFamily="34" charset="0"/>
              </a:rPr>
              <a:t> is</a:t>
            </a:r>
            <a:r>
              <a:rPr lang="en-GB" sz="1000" i="0">
                <a:effectLst/>
                <a:latin typeface="Arial" panose="020B0604020202020204" pitchFamily="34" charset="0"/>
                <a:ea typeface="Segoe UI Historic" panose="020B0502040204020203" pitchFamily="34" charset="0"/>
                <a:cs typeface="Arial" panose="020B0604020202020204" pitchFamily="34" charset="0"/>
              </a:rPr>
              <a:t> a muscular organ that digests food</a:t>
            </a:r>
            <a:r>
              <a:rPr lang="en-GB" sz="1000">
                <a:latin typeface="Arial" panose="020B0604020202020204" pitchFamily="34" charset="0"/>
                <a:ea typeface="Segoe UI Historic" panose="020B0502040204020203" pitchFamily="34" charset="0"/>
                <a:cs typeface="Arial" panose="020B0604020202020204" pitchFamily="34" charset="0"/>
              </a:rPr>
              <a:t>.  </a:t>
            </a:r>
            <a:r>
              <a:rPr lang="en-GB" sz="1000" i="0">
                <a:effectLst/>
                <a:latin typeface="Arial" panose="020B0604020202020204" pitchFamily="34" charset="0"/>
                <a:ea typeface="Segoe UI Historic" panose="020B0502040204020203" pitchFamily="34" charset="0"/>
                <a:cs typeface="Arial" panose="020B0604020202020204" pitchFamily="34" charset="0"/>
              </a:rPr>
              <a:t>It is part of your gastrointestinal tract.  When your stomach receives food, it contracts and expands to accommodate the amount of food it contains.  It goes through a process and mixes with acids and enzymes that break down food.  It is then processed into a substance called Chyme, a thick semi-liquid paste and then it is passed on to the small intestine.  (Rose,2019)</a:t>
            </a:r>
            <a:endParaRPr lang="en-US" sz="1000">
              <a:latin typeface="Arial" panose="020B0604020202020204" pitchFamily="34" charset="0"/>
              <a:ea typeface="Segoe UI Historic" panose="020B0502040204020203" pitchFamily="34" charset="0"/>
              <a:cs typeface="Arial" panose="020B0604020202020204" pitchFamily="34" charset="0"/>
            </a:endParaRPr>
          </a:p>
        </p:txBody>
      </p:sp>
      <p:sp>
        <p:nvSpPr>
          <p:cNvPr id="8" name="TextBox 7">
            <a:extLst>
              <a:ext uri="{FF2B5EF4-FFF2-40B4-BE49-F238E27FC236}">
                <a16:creationId xmlns:a16="http://schemas.microsoft.com/office/drawing/2014/main" id="{E901C6A2-A5D5-024D-9C26-8DED5217D7D8}"/>
              </a:ext>
            </a:extLst>
          </p:cNvPr>
          <p:cNvSpPr txBox="1"/>
          <p:nvPr/>
        </p:nvSpPr>
        <p:spPr>
          <a:xfrm>
            <a:off x="6749958" y="3814869"/>
            <a:ext cx="5337166" cy="707886"/>
          </a:xfrm>
          <a:prstGeom prst="rect">
            <a:avLst/>
          </a:prstGeom>
          <a:noFill/>
          <a:ln>
            <a:solidFill>
              <a:srgbClr val="C00000"/>
            </a:solidFill>
          </a:ln>
        </p:spPr>
        <p:txBody>
          <a:bodyPr wrap="square" rtlCol="0">
            <a:spAutoFit/>
          </a:bodyPr>
          <a:lstStyle/>
          <a:p>
            <a:pPr algn="l"/>
            <a:r>
              <a:rPr lang="en-GB" sz="1000" b="1">
                <a:latin typeface="Arial" panose="020B0604020202020204" pitchFamily="34" charset="0"/>
                <a:cs typeface="Arial" panose="020B0604020202020204" pitchFamily="34" charset="0"/>
              </a:rPr>
              <a:t>Pancreas: </a:t>
            </a:r>
            <a:r>
              <a:rPr lang="en-GB" sz="1000">
                <a:latin typeface="Arial" panose="020B0604020202020204" pitchFamily="34" charset="0"/>
                <a:cs typeface="Arial" panose="020B0604020202020204" pitchFamily="34" charset="0"/>
              </a:rPr>
              <a:t>During digestion, your pancreas makes pancreatic juices called enzymes. These enzymes break down sugars, fats, and starches. Your pancreas also helps your digestive system by making hormones. These are chemical messengers that travel through your blood.  (Hopkins, 2022)</a:t>
            </a:r>
            <a:endParaRPr lang="en-US" sz="1000">
              <a:latin typeface="Arial" panose="020B0604020202020204" pitchFamily="34" charset="0"/>
              <a:cs typeface="Arial" panose="020B0604020202020204" pitchFamily="34" charset="0"/>
            </a:endParaRPr>
          </a:p>
        </p:txBody>
      </p:sp>
      <p:cxnSp>
        <p:nvCxnSpPr>
          <p:cNvPr id="10" name="Straight Arrow Connector 9">
            <a:extLst>
              <a:ext uri="{FF2B5EF4-FFF2-40B4-BE49-F238E27FC236}">
                <a16:creationId xmlns:a16="http://schemas.microsoft.com/office/drawing/2014/main" id="{FA35A5E6-6673-7F48-8FDB-BC414F49F7B5}"/>
              </a:ext>
            </a:extLst>
          </p:cNvPr>
          <p:cNvCxnSpPr>
            <a:cxnSpLocks/>
          </p:cNvCxnSpPr>
          <p:nvPr/>
        </p:nvCxnSpPr>
        <p:spPr>
          <a:xfrm flipH="1" flipV="1">
            <a:off x="4759443" y="5325425"/>
            <a:ext cx="14405" cy="65055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4AA609A-182D-F143-A5FD-F52BECBBBA92}"/>
              </a:ext>
            </a:extLst>
          </p:cNvPr>
          <p:cNvCxnSpPr>
            <a:cxnSpLocks/>
          </p:cNvCxnSpPr>
          <p:nvPr/>
        </p:nvCxnSpPr>
        <p:spPr>
          <a:xfrm flipH="1">
            <a:off x="2747162" y="5006163"/>
            <a:ext cx="1514984" cy="889867"/>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CB9B04AC-039F-7E4E-8663-246EEC903DDE}"/>
              </a:ext>
            </a:extLst>
          </p:cNvPr>
          <p:cNvSpPr txBox="1"/>
          <p:nvPr/>
        </p:nvSpPr>
        <p:spPr>
          <a:xfrm>
            <a:off x="4534786" y="1139036"/>
            <a:ext cx="1828800" cy="920092"/>
          </a:xfrm>
          <a:prstGeom prst="rect">
            <a:avLst/>
          </a:prstGeom>
          <a:noFill/>
        </p:spPr>
        <p:txBody>
          <a:bodyPr wrap="square" rtlCol="0">
            <a:spAutoFit/>
          </a:bodyPr>
          <a:lstStyle/>
          <a:p>
            <a:pPr algn="l"/>
            <a:endParaRPr lang="en-US"/>
          </a:p>
        </p:txBody>
      </p:sp>
      <p:sp>
        <p:nvSpPr>
          <p:cNvPr id="16" name="TextBox 15">
            <a:extLst>
              <a:ext uri="{FF2B5EF4-FFF2-40B4-BE49-F238E27FC236}">
                <a16:creationId xmlns:a16="http://schemas.microsoft.com/office/drawing/2014/main" id="{318CDCE2-AB0B-B347-A3E4-6C6B44FE4575}"/>
              </a:ext>
            </a:extLst>
          </p:cNvPr>
          <p:cNvSpPr txBox="1"/>
          <p:nvPr/>
        </p:nvSpPr>
        <p:spPr>
          <a:xfrm rot="10800000" flipV="1">
            <a:off x="88902" y="5562289"/>
            <a:ext cx="2802216" cy="1169551"/>
          </a:xfrm>
          <a:prstGeom prst="rect">
            <a:avLst/>
          </a:prstGeom>
          <a:noFill/>
          <a:ln>
            <a:solidFill>
              <a:srgbClr val="C00000"/>
            </a:solidFill>
          </a:ln>
        </p:spPr>
        <p:txBody>
          <a:bodyPr wrap="square" rtlCol="0">
            <a:spAutoFit/>
          </a:bodyPr>
          <a:lstStyle/>
          <a:p>
            <a:pPr algn="l"/>
            <a:r>
              <a:rPr lang="en-GB" sz="1000" b="1">
                <a:latin typeface="Arial" panose="020B0604020202020204" pitchFamily="34" charset="0"/>
                <a:cs typeface="Arial" panose="020B0604020202020204" pitchFamily="34" charset="0"/>
              </a:rPr>
              <a:t>Appendix: </a:t>
            </a:r>
            <a:r>
              <a:rPr lang="en-GB" sz="1000">
                <a:latin typeface="Arial" panose="020B0604020202020204" pitchFamily="34" charset="0"/>
                <a:cs typeface="Arial" panose="020B0604020202020204" pitchFamily="34" charset="0"/>
              </a:rPr>
              <a:t>The addendum is a little, tube-formed pocket joined to your digestive organ. It's situated in the lower right half of your midsection. The specific reason for this isn't known.  To stop irritation, and contaminations of the little and digestive organs.</a:t>
            </a:r>
          </a:p>
          <a:p>
            <a:pPr algn="l"/>
            <a:r>
              <a:rPr lang="en-GB" sz="1000" b="0" i="0">
                <a:effectLst/>
                <a:latin typeface="Arial" panose="020B0604020202020204" pitchFamily="34" charset="0"/>
                <a:cs typeface="Arial" panose="020B0604020202020204" pitchFamily="34" charset="0"/>
              </a:rPr>
              <a:t>(Works, 2022)</a:t>
            </a:r>
            <a:endParaRPr lang="en-US" sz="100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0D8C6BEA-C217-5145-AE01-7CEB60676915}"/>
              </a:ext>
            </a:extLst>
          </p:cNvPr>
          <p:cNvSpPr txBox="1"/>
          <p:nvPr/>
        </p:nvSpPr>
        <p:spPr>
          <a:xfrm flipV="1">
            <a:off x="4534786" y="1835049"/>
            <a:ext cx="911812" cy="462469"/>
          </a:xfrm>
          <a:prstGeom prst="rect">
            <a:avLst/>
          </a:prstGeom>
          <a:noFill/>
        </p:spPr>
        <p:txBody>
          <a:bodyPr wrap="square" rtlCol="0">
            <a:spAutoFit/>
          </a:bodyPr>
          <a:lstStyle/>
          <a:p>
            <a:pPr algn="l"/>
            <a:endParaRPr lang="en-US">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145A90AF-A2F6-8142-BCED-2CB4C11B7CC5}"/>
              </a:ext>
            </a:extLst>
          </p:cNvPr>
          <p:cNvSpPr txBox="1"/>
          <p:nvPr/>
        </p:nvSpPr>
        <p:spPr>
          <a:xfrm rot="10800000" flipV="1">
            <a:off x="6928883" y="5953181"/>
            <a:ext cx="5092788" cy="707886"/>
          </a:xfrm>
          <a:prstGeom prst="rect">
            <a:avLst/>
          </a:prstGeom>
          <a:noFill/>
          <a:ln>
            <a:solidFill>
              <a:srgbClr val="C00000"/>
            </a:solidFill>
          </a:ln>
        </p:spPr>
        <p:txBody>
          <a:bodyPr wrap="square" rtlCol="0">
            <a:spAutoFit/>
          </a:bodyPr>
          <a:lstStyle/>
          <a:p>
            <a:pPr algn="l"/>
            <a:r>
              <a:rPr lang="en-GB" sz="1000" b="1">
                <a:latin typeface="Arial" panose="020B0604020202020204" pitchFamily="34" charset="0"/>
                <a:cs typeface="Arial" panose="020B0604020202020204" pitchFamily="34" charset="0"/>
              </a:rPr>
              <a:t>Rectum</a:t>
            </a:r>
            <a:r>
              <a:rPr lang="en-GB" sz="1000">
                <a:latin typeface="Arial" panose="020B0604020202020204" pitchFamily="34" charset="0"/>
                <a:cs typeface="Arial" panose="020B0604020202020204" pitchFamily="34" charset="0"/>
              </a:rPr>
              <a:t>: The rectum is a straight, 8-inch chamber that interfaces the colon to the bottom.. The rectum &amp; anus’s responsibility is to get stool from the colon, it signals to you that there is a stool to be emptied (excreted out) and to hold the stool until clearing happens. </a:t>
            </a:r>
            <a:r>
              <a:rPr lang="en-GB" sz="1000" b="0" i="0">
                <a:effectLst/>
                <a:latin typeface="Open Sans" panose="020B0606030504020204" pitchFamily="34" charset="0"/>
              </a:rPr>
              <a:t>(</a:t>
            </a:r>
            <a:r>
              <a:rPr lang="en-GB" sz="1000" b="0" i="0">
                <a:effectLst/>
                <a:latin typeface="Arial" panose="020B0604020202020204" pitchFamily="34" charset="0"/>
                <a:cs typeface="Arial" panose="020B0604020202020204" pitchFamily="34" charset="0"/>
              </a:rPr>
              <a:t>Us et al., 2022)</a:t>
            </a:r>
            <a:endParaRPr lang="en-GB" sz="1000">
              <a:latin typeface="Arial" panose="020B0604020202020204" pitchFamily="34" charset="0"/>
              <a:cs typeface="Arial" panose="020B0604020202020204" pitchFamily="34" charset="0"/>
            </a:endParaRPr>
          </a:p>
        </p:txBody>
      </p:sp>
      <p:cxnSp>
        <p:nvCxnSpPr>
          <p:cNvPr id="25" name="Straight Arrow Connector 24">
            <a:extLst>
              <a:ext uri="{FF2B5EF4-FFF2-40B4-BE49-F238E27FC236}">
                <a16:creationId xmlns:a16="http://schemas.microsoft.com/office/drawing/2014/main" id="{CDB86FEE-C5DB-B747-9B92-368FE0C067A0}"/>
              </a:ext>
            </a:extLst>
          </p:cNvPr>
          <p:cNvCxnSpPr>
            <a:cxnSpLocks/>
          </p:cNvCxnSpPr>
          <p:nvPr/>
        </p:nvCxnSpPr>
        <p:spPr>
          <a:xfrm>
            <a:off x="4773848" y="5183372"/>
            <a:ext cx="2384193" cy="792611"/>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803AF1B-7CFF-E44A-886E-3075AA94F577}"/>
              </a:ext>
            </a:extLst>
          </p:cNvPr>
          <p:cNvCxnSpPr>
            <a:cxnSpLocks/>
            <a:endCxn id="20" idx="3"/>
          </p:cNvCxnSpPr>
          <p:nvPr/>
        </p:nvCxnSpPr>
        <p:spPr>
          <a:xfrm flipH="1">
            <a:off x="2870803" y="4385786"/>
            <a:ext cx="1405652" cy="630942"/>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AFBB0DF2-DEF8-8B42-AB87-5A27AB09DD6E}"/>
              </a:ext>
            </a:extLst>
          </p:cNvPr>
          <p:cNvSpPr txBox="1"/>
          <p:nvPr/>
        </p:nvSpPr>
        <p:spPr>
          <a:xfrm>
            <a:off x="3189109" y="5652928"/>
            <a:ext cx="3540824" cy="1169551"/>
          </a:xfrm>
          <a:prstGeom prst="rect">
            <a:avLst/>
          </a:prstGeom>
          <a:noFill/>
          <a:ln>
            <a:solidFill>
              <a:srgbClr val="C00000"/>
            </a:solidFill>
          </a:ln>
        </p:spPr>
        <p:txBody>
          <a:bodyPr wrap="square" rtlCol="0">
            <a:spAutoFit/>
          </a:bodyPr>
          <a:lstStyle/>
          <a:p>
            <a:pPr algn="l"/>
            <a:r>
              <a:rPr lang="en-GB" sz="1000" b="1">
                <a:latin typeface="Arial" panose="020B0604020202020204" pitchFamily="34" charset="0"/>
                <a:cs typeface="Arial" panose="020B0604020202020204" pitchFamily="34" charset="0"/>
              </a:rPr>
              <a:t>Anus: </a:t>
            </a:r>
            <a:r>
              <a:rPr lang="en-GB" sz="1000">
                <a:latin typeface="Arial" panose="020B0604020202020204" pitchFamily="34" charset="0"/>
                <a:cs typeface="Arial" panose="020B0604020202020204" pitchFamily="34" charset="0"/>
              </a:rPr>
              <a:t>The anus is the last part of the digestive tract. At the end of the rectum. It is  where stool comes out of the body. It has a sphincter, a muscular ring that opens during a bowel movement to allow faeces to pass through, as well as flat cells that line the inside of the anus.  </a:t>
            </a:r>
            <a:r>
              <a:rPr lang="en-GB" sz="1000" b="0" i="0">
                <a:effectLst/>
                <a:latin typeface="Arial" panose="020B0604020202020204" pitchFamily="34" charset="0"/>
                <a:cs typeface="Arial" panose="020B0604020202020204" pitchFamily="34" charset="0"/>
              </a:rPr>
              <a:t>(Anatomy of the Anus - Health Encyclopedia – University of Rochester Medical Center, 2022)</a:t>
            </a:r>
            <a:endParaRPr lang="en-US" sz="1000">
              <a:latin typeface="Arial" panose="020B0604020202020204" pitchFamily="34" charset="0"/>
              <a:cs typeface="Arial" panose="020B0604020202020204" pitchFamily="34" charset="0"/>
            </a:endParaRPr>
          </a:p>
        </p:txBody>
      </p:sp>
      <p:cxnSp>
        <p:nvCxnSpPr>
          <p:cNvPr id="19" name="Straight Arrow Connector 18">
            <a:extLst>
              <a:ext uri="{FF2B5EF4-FFF2-40B4-BE49-F238E27FC236}">
                <a16:creationId xmlns:a16="http://schemas.microsoft.com/office/drawing/2014/main" id="{1D81A3F6-A2D8-8E45-BCBE-D988DE7D10A0}"/>
              </a:ext>
            </a:extLst>
          </p:cNvPr>
          <p:cNvCxnSpPr>
            <a:cxnSpLocks/>
          </p:cNvCxnSpPr>
          <p:nvPr/>
        </p:nvCxnSpPr>
        <p:spPr>
          <a:xfrm flipH="1" flipV="1">
            <a:off x="4984796" y="4494635"/>
            <a:ext cx="1880385" cy="387461"/>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928E198B-EAB8-164B-9473-1DD6A54CDF7F}"/>
              </a:ext>
            </a:extLst>
          </p:cNvPr>
          <p:cNvSpPr txBox="1"/>
          <p:nvPr/>
        </p:nvSpPr>
        <p:spPr>
          <a:xfrm>
            <a:off x="6729933" y="4628356"/>
            <a:ext cx="5337166" cy="869469"/>
          </a:xfrm>
          <a:prstGeom prst="rect">
            <a:avLst/>
          </a:prstGeom>
          <a:noFill/>
          <a:ln>
            <a:solidFill>
              <a:srgbClr val="C00000"/>
            </a:solidFill>
          </a:ln>
        </p:spPr>
        <p:txBody>
          <a:bodyPr wrap="square" rtlCol="0">
            <a:spAutoFit/>
          </a:bodyPr>
          <a:lstStyle/>
          <a:p>
            <a:pPr algn="l"/>
            <a:r>
              <a:rPr lang="en-GB" sz="1000" b="1">
                <a:latin typeface="Arial" panose="020B0604020202020204" pitchFamily="34" charset="0"/>
                <a:cs typeface="Arial" panose="020B0604020202020204" pitchFamily="34" charset="0"/>
              </a:rPr>
              <a:t>Small </a:t>
            </a:r>
            <a:r>
              <a:rPr lang="en-GB" sz="1000" b="1" err="1">
                <a:latin typeface="Arial" panose="020B0604020202020204" pitchFamily="34" charset="0"/>
                <a:cs typeface="Arial" panose="020B0604020202020204" pitchFamily="34" charset="0"/>
              </a:rPr>
              <a:t>Intestine</a:t>
            </a:r>
            <a:r>
              <a:rPr lang="en-GB" sz="1000">
                <a:latin typeface="Arial" panose="020B0604020202020204" pitchFamily="34" charset="0"/>
                <a:cs typeface="Arial" panose="020B0604020202020204" pitchFamily="34" charset="0"/>
              </a:rPr>
              <a:t>:  The small intestine has three parts: the duodenum, jejunum, and ileum. It helps to further digest food coming from the stomach. It absorbs nutrients (vitamins, minerals, carbohydrates, fats, proteins) and water from food so they can be used by the body. </a:t>
            </a:r>
            <a:endParaRPr lang="en-GB" sz="1000">
              <a:latin typeface="Arial" panose="020B0604020202020204" pitchFamily="34" charset="0"/>
            </a:endParaRPr>
          </a:p>
          <a:p>
            <a:r>
              <a:rPr lang="en-GB" sz="1000" b="0" i="0">
                <a:effectLst/>
                <a:latin typeface="Open Sans" panose="02000000000000000000" pitchFamily="2" charset="0"/>
              </a:rPr>
              <a:t>(</a:t>
            </a:r>
            <a:r>
              <a:rPr lang="en-GB" sz="1000" b="0" i="0">
                <a:effectLst/>
                <a:latin typeface="Arial" panose="020B0604020202020204" pitchFamily="34" charset="0"/>
                <a:cs typeface="Arial" panose="020B0604020202020204" pitchFamily="34" charset="0"/>
              </a:rPr>
              <a:t>NCI Dictionary of Cancer Terms, 2022)</a:t>
            </a:r>
            <a:endParaRPr lang="en-US" sz="100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C0F7127E-F5F9-FF49-8632-81F001694FC6}"/>
              </a:ext>
            </a:extLst>
          </p:cNvPr>
          <p:cNvSpPr txBox="1"/>
          <p:nvPr/>
        </p:nvSpPr>
        <p:spPr>
          <a:xfrm>
            <a:off x="102349" y="4431952"/>
            <a:ext cx="2768454" cy="1169551"/>
          </a:xfrm>
          <a:prstGeom prst="rect">
            <a:avLst/>
          </a:prstGeom>
          <a:noFill/>
          <a:ln>
            <a:solidFill>
              <a:schemeClr val="accent1"/>
            </a:solidFill>
          </a:ln>
        </p:spPr>
        <p:txBody>
          <a:bodyPr wrap="square" rtlCol="0">
            <a:spAutoFit/>
          </a:bodyPr>
          <a:lstStyle/>
          <a:p>
            <a:pPr algn="l"/>
            <a:r>
              <a:rPr lang="en-GB" sz="1000" b="1">
                <a:latin typeface="Arial" panose="020B0604020202020204" pitchFamily="34" charset="0"/>
                <a:cs typeface="Arial" panose="020B0604020202020204" pitchFamily="34" charset="0"/>
              </a:rPr>
              <a:t>Large Intestine: </a:t>
            </a:r>
            <a:r>
              <a:rPr lang="en-GB" sz="1000">
                <a:latin typeface="Arial" panose="020B0604020202020204" pitchFamily="34" charset="0"/>
                <a:cs typeface="Arial" panose="020B0604020202020204" pitchFamily="34" charset="0"/>
              </a:rPr>
              <a:t>The large intestine is the portion of the digestive system most responsible for absorption of water from the indigestible residue of food. The </a:t>
            </a:r>
            <a:r>
              <a:rPr lang="en-GB" sz="1000" err="1">
                <a:latin typeface="Arial" panose="020B0604020202020204" pitchFamily="34" charset="0"/>
                <a:cs typeface="Arial" panose="020B0604020202020204" pitchFamily="34" charset="0"/>
              </a:rPr>
              <a:t>ileocecalt</a:t>
            </a:r>
            <a:r>
              <a:rPr lang="en-GB" sz="1000">
                <a:latin typeface="Arial" panose="020B0604020202020204" pitchFamily="34" charset="0"/>
                <a:cs typeface="Arial" panose="020B0604020202020204" pitchFamily="34" charset="0"/>
              </a:rPr>
              <a:t> valve of the ileum (small intestine) passes material into the large intestine at the cecum</a:t>
            </a:r>
          </a:p>
          <a:p>
            <a:pPr algn="l"/>
            <a:r>
              <a:rPr lang="en-GB" sz="1000" b="0" i="0">
                <a:effectLst/>
                <a:latin typeface="Open Sans" panose="020B0606030504020204" pitchFamily="34" charset="0"/>
              </a:rPr>
              <a:t>(</a:t>
            </a:r>
            <a:r>
              <a:rPr lang="en-GB" sz="1000" b="0" i="0">
                <a:effectLst/>
                <a:latin typeface="Arial" panose="020B0604020202020204" pitchFamily="34" charset="0"/>
                <a:cs typeface="Arial" panose="020B0604020202020204" pitchFamily="34" charset="0"/>
              </a:rPr>
              <a:t>Encyclopedia and (colon), 2022)</a:t>
            </a:r>
            <a:r>
              <a:rPr lang="en-GB" sz="1000">
                <a:latin typeface="Arial" panose="020B0604020202020204" pitchFamily="34" charset="0"/>
                <a:cs typeface="Arial" panose="020B0604020202020204" pitchFamily="34" charset="0"/>
              </a:rPr>
              <a:t>.</a:t>
            </a:r>
            <a:endParaRPr lang="en-US" sz="1000">
              <a:latin typeface="Arial" panose="020B0604020202020204" pitchFamily="34" charset="0"/>
              <a:cs typeface="Arial" panose="020B0604020202020204" pitchFamily="34" charset="0"/>
            </a:endParaRPr>
          </a:p>
        </p:txBody>
      </p:sp>
      <p:cxnSp>
        <p:nvCxnSpPr>
          <p:cNvPr id="51" name="Straight Arrow Connector 50">
            <a:extLst>
              <a:ext uri="{FF2B5EF4-FFF2-40B4-BE49-F238E27FC236}">
                <a16:creationId xmlns:a16="http://schemas.microsoft.com/office/drawing/2014/main" id="{12975699-8D08-4149-A9F8-09F559DCB7C4}"/>
              </a:ext>
            </a:extLst>
          </p:cNvPr>
          <p:cNvCxnSpPr>
            <a:cxnSpLocks/>
            <a:endCxn id="9" idx="1"/>
          </p:cNvCxnSpPr>
          <p:nvPr/>
        </p:nvCxnSpPr>
        <p:spPr>
          <a:xfrm flipV="1">
            <a:off x="4192475" y="1509408"/>
            <a:ext cx="2543937" cy="540960"/>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738D69B1-0CE5-134E-BDAB-5E8A18E493EE}"/>
              </a:ext>
            </a:extLst>
          </p:cNvPr>
          <p:cNvSpPr txBox="1"/>
          <p:nvPr/>
        </p:nvSpPr>
        <p:spPr>
          <a:xfrm>
            <a:off x="3161184" y="1038267"/>
            <a:ext cx="3363493" cy="400110"/>
          </a:xfrm>
          <a:prstGeom prst="rect">
            <a:avLst/>
          </a:prstGeom>
          <a:noFill/>
        </p:spPr>
        <p:txBody>
          <a:bodyPr wrap="square" rtlCol="0">
            <a:spAutoFit/>
          </a:bodyPr>
          <a:lstStyle/>
          <a:p>
            <a:pPr algn="l"/>
            <a:r>
              <a:rPr lang="en-GB" sz="1000" b="0" i="0" u="sng">
                <a:solidFill>
                  <a:srgbClr val="1558D6"/>
                </a:solidFill>
                <a:effectLst/>
                <a:latin typeface="Arial" panose="020B0604020202020204" pitchFamily="34" charset="0"/>
                <a:cs typeface="Arial" panose="020B0604020202020204" pitchFamily="34" charset="0"/>
                <a:hlinkClick r:id="rId4"/>
              </a:rPr>
              <a:t>https://www.hiclipart.com/free-transparent-background-png-clipart-skucw</a:t>
            </a:r>
            <a:endParaRPr lang="en-US" sz="10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130484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670FB69-0EE7-2342-8BEA-9203B930C986}"/>
              </a:ext>
            </a:extLst>
          </p:cNvPr>
          <p:cNvSpPr txBox="1"/>
          <p:nvPr/>
        </p:nvSpPr>
        <p:spPr>
          <a:xfrm>
            <a:off x="5181599" y="2505739"/>
            <a:ext cx="3368749" cy="45719"/>
          </a:xfrm>
          <a:prstGeom prst="rect">
            <a:avLst/>
          </a:prstGeom>
          <a:noFill/>
        </p:spPr>
        <p:txBody>
          <a:bodyPr wrap="square" rtlCol="0">
            <a:spAutoFit/>
          </a:bodyPr>
          <a:lstStyle/>
          <a:p>
            <a:pPr algn="l"/>
            <a:endParaRPr lang="en-US" sz="12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1F39573-200A-0643-B074-9225020B1EC0}"/>
              </a:ext>
            </a:extLst>
          </p:cNvPr>
          <p:cNvSpPr txBox="1"/>
          <p:nvPr/>
        </p:nvSpPr>
        <p:spPr>
          <a:xfrm flipH="1">
            <a:off x="1692349" y="-3087"/>
            <a:ext cx="8550346" cy="646331"/>
          </a:xfrm>
          <a:prstGeom prst="rect">
            <a:avLst/>
          </a:prstGeom>
          <a:noFill/>
        </p:spPr>
        <p:txBody>
          <a:bodyPr wrap="square" rtlCol="0">
            <a:spAutoFit/>
          </a:bodyPr>
          <a:lstStyle/>
          <a:p>
            <a:pPr algn="ctr"/>
            <a:endParaRPr lang="en-GB" b="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algn="ctr"/>
            <a:r>
              <a:rPr lang="en-GB" b="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DISEASE OF THE DIGESTIVE SYSTEM:CROHN’S DISEASE</a:t>
            </a:r>
          </a:p>
        </p:txBody>
      </p:sp>
      <p:sp>
        <p:nvSpPr>
          <p:cNvPr id="2" name="TextBox 1">
            <a:extLst>
              <a:ext uri="{FF2B5EF4-FFF2-40B4-BE49-F238E27FC236}">
                <a16:creationId xmlns:a16="http://schemas.microsoft.com/office/drawing/2014/main" id="{51CDE904-706B-8A4F-AFA0-772F993CFE3A}"/>
              </a:ext>
            </a:extLst>
          </p:cNvPr>
          <p:cNvSpPr txBox="1"/>
          <p:nvPr/>
        </p:nvSpPr>
        <p:spPr>
          <a:xfrm>
            <a:off x="141768" y="1151860"/>
            <a:ext cx="11916218" cy="6709529"/>
          </a:xfrm>
          <a:prstGeom prst="rect">
            <a:avLst/>
          </a:prstGeom>
          <a:noFill/>
        </p:spPr>
        <p:txBody>
          <a:bodyPr wrap="square" rtlCol="0">
            <a:spAutoFit/>
          </a:bodyPr>
          <a:lstStyle/>
          <a:p>
            <a:pPr algn="l"/>
            <a:r>
              <a:rPr lang="en-GB" b="1">
                <a:latin typeface="Arial" panose="020B0604020202020204" pitchFamily="34" charset="0"/>
                <a:cs typeface="Arial" panose="020B0604020202020204" pitchFamily="34" charset="0"/>
              </a:rPr>
              <a:t>Crohn’s disease</a:t>
            </a:r>
            <a:r>
              <a:rPr lang="en-GB">
                <a:latin typeface="Arial" panose="020B0604020202020204" pitchFamily="34" charset="0"/>
                <a:cs typeface="Arial" panose="020B0604020202020204" pitchFamily="34" charset="0"/>
              </a:rPr>
              <a:t> is an </a:t>
            </a:r>
            <a:r>
              <a:rPr lang="en-GB" b="1">
                <a:latin typeface="Arial" panose="020B0604020202020204" pitchFamily="34" charset="0"/>
                <a:cs typeface="Arial" panose="020B0604020202020204" pitchFamily="34" charset="0"/>
              </a:rPr>
              <a:t>Inflammatory Bowel Disease</a:t>
            </a:r>
            <a:r>
              <a:rPr lang="en-GB">
                <a:latin typeface="Arial" panose="020B0604020202020204" pitchFamily="34" charset="0"/>
                <a:cs typeface="Arial" panose="020B0604020202020204" pitchFamily="34" charset="0"/>
              </a:rPr>
              <a:t>, an </a:t>
            </a:r>
            <a:r>
              <a:rPr lang="en-GB" b="1">
                <a:latin typeface="Arial" panose="020B0604020202020204" pitchFamily="34" charset="0"/>
                <a:cs typeface="Arial" panose="020B0604020202020204" pitchFamily="34" charset="0"/>
              </a:rPr>
              <a:t>Auto-immune System disorder </a:t>
            </a:r>
            <a:r>
              <a:rPr lang="en-GB">
                <a:latin typeface="Arial" panose="020B0604020202020204" pitchFamily="34" charset="0"/>
                <a:cs typeface="Arial" panose="020B0604020202020204" pitchFamily="34" charset="0"/>
              </a:rPr>
              <a:t>that </a:t>
            </a:r>
          </a:p>
          <a:p>
            <a:pPr algn="l"/>
            <a:r>
              <a:rPr lang="en-GB">
                <a:latin typeface="Arial" panose="020B0604020202020204" pitchFamily="34" charset="0"/>
                <a:cs typeface="Arial" panose="020B0604020202020204" pitchFamily="34" charset="0"/>
              </a:rPr>
              <a:t>causes inflammation to occur it can affect any part of the Digestive tract.</a:t>
            </a:r>
          </a:p>
          <a:p>
            <a:pPr algn="l"/>
            <a:r>
              <a:rPr lang="en-GB" b="0" i="0">
                <a:effectLst/>
                <a:latin typeface="Arial" panose="020B0604020202020204" pitchFamily="34" charset="0"/>
                <a:cs typeface="Arial" panose="020B0604020202020204" pitchFamily="34" charset="0"/>
              </a:rPr>
              <a:t>(Roda et al., 2020)</a:t>
            </a:r>
          </a:p>
          <a:p>
            <a:pPr algn="l"/>
            <a:endParaRPr lang="en-GB">
              <a:latin typeface="Arial" panose="020B0604020202020204" pitchFamily="34" charset="0"/>
              <a:cs typeface="Arial" panose="020B0604020202020204" pitchFamily="34" charset="0"/>
            </a:endParaRPr>
          </a:p>
          <a:p>
            <a:pPr algn="l"/>
            <a:endParaRPr lang="en-GB" b="0" i="0">
              <a:effectLst/>
              <a:latin typeface="Arial" panose="020B0604020202020204" pitchFamily="34" charset="0"/>
              <a:cs typeface="Arial" panose="020B0604020202020204" pitchFamily="34" charset="0"/>
            </a:endParaRPr>
          </a:p>
          <a:p>
            <a:pPr algn="l"/>
            <a:endParaRPr lang="en-GB">
              <a:latin typeface="Arial" panose="020B0604020202020204" pitchFamily="34" charset="0"/>
              <a:cs typeface="Arial" panose="020B0604020202020204" pitchFamily="34" charset="0"/>
            </a:endParaRPr>
          </a:p>
          <a:p>
            <a:endParaRPr lang="en-GB" sz="1800">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sz="1800">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            </a:t>
            </a:r>
          </a:p>
          <a:p>
            <a:r>
              <a:rPr lang="en-GB" sz="1400">
                <a:latin typeface="Arial" panose="020B0604020202020204" pitchFamily="34" charset="0"/>
                <a:cs typeface="Arial" panose="020B0604020202020204" pitchFamily="34" charset="0"/>
              </a:rPr>
              <a:t> </a:t>
            </a:r>
          </a:p>
          <a:p>
            <a:r>
              <a:rPr lang="en-GB" sz="1400">
                <a:latin typeface="Arial" panose="020B0604020202020204" pitchFamily="34" charset="0"/>
                <a:cs typeface="Arial" panose="020B0604020202020204" pitchFamily="34" charset="0"/>
              </a:rPr>
              <a:t>Th</a:t>
            </a:r>
            <a:r>
              <a:rPr lang="en-GB" sz="1400" b="0" i="0">
                <a:effectLst/>
                <a:latin typeface="Arial" panose="020B0604020202020204" pitchFamily="34" charset="0"/>
                <a:cs typeface="Arial" panose="020B0604020202020204" pitchFamily="34" charset="0"/>
              </a:rPr>
              <a:t>e symptoms can manifest i</a:t>
            </a:r>
            <a:r>
              <a:rPr lang="en-GB" sz="1400">
                <a:latin typeface="Arial" panose="020B0604020202020204" pitchFamily="34" charset="0"/>
                <a:cs typeface="Arial" panose="020B0604020202020204" pitchFamily="34" charset="0"/>
              </a:rPr>
              <a:t>tself at the </a:t>
            </a:r>
            <a:r>
              <a:rPr lang="en-GB" sz="1400" b="0" i="0">
                <a:effectLst/>
                <a:latin typeface="Arial" panose="020B0604020202020204" pitchFamily="34" charset="0"/>
                <a:cs typeface="Arial" panose="020B0604020202020204" pitchFamily="34" charset="0"/>
              </a:rPr>
              <a:t>start of childhood/adulthood</a:t>
            </a:r>
            <a:r>
              <a:rPr lang="en-GB" sz="1400">
                <a:latin typeface="Arial" panose="020B0604020202020204" pitchFamily="34" charset="0"/>
                <a:cs typeface="Arial" panose="020B0604020202020204" pitchFamily="34" charset="0"/>
              </a:rPr>
              <a:t> and it affects pe</a:t>
            </a:r>
            <a:r>
              <a:rPr lang="en-GB" sz="1400" b="0" i="0">
                <a:effectLst/>
                <a:latin typeface="Arial" panose="020B0604020202020204" pitchFamily="34" charset="0"/>
                <a:cs typeface="Arial" panose="020B0604020202020204" pitchFamily="34" charset="0"/>
              </a:rPr>
              <a:t>ople of all ages.</a:t>
            </a:r>
            <a:r>
              <a:rPr lang="en-GB" sz="1400">
                <a:latin typeface="Arial" panose="020B0604020202020204" pitchFamily="34" charset="0"/>
                <a:cs typeface="Arial" panose="020B0604020202020204" pitchFamily="34" charset="0"/>
              </a:rPr>
              <a:t> Caucasians are prone to this, sometimes it can be hereditary. (Parents &amp; Siblings)</a:t>
            </a:r>
            <a:endParaRPr lang="en-GB" sz="1800" b="1">
              <a:latin typeface="Arial" panose="020B0604020202020204" pitchFamily="34" charset="0"/>
              <a:cs typeface="Arial" panose="020B0604020202020204" pitchFamily="34" charset="0"/>
            </a:endParaRPr>
          </a:p>
          <a:p>
            <a:pPr algn="l"/>
            <a:endParaRPr lang="en-GB">
              <a:latin typeface="Arial" panose="020B0604020202020204" pitchFamily="34" charset="0"/>
              <a:cs typeface="Arial" panose="020B0604020202020204" pitchFamily="34" charset="0"/>
            </a:endParaRPr>
          </a:p>
          <a:p>
            <a:pPr algn="l"/>
            <a:endParaRPr lang="en-GB">
              <a:latin typeface="Arial" panose="020B0604020202020204" pitchFamily="34" charset="0"/>
              <a:cs typeface="Arial" panose="020B0604020202020204" pitchFamily="34" charset="0"/>
            </a:endParaRPr>
          </a:p>
          <a:p>
            <a:pPr algn="l"/>
            <a:endParaRPr lang="en-GB">
              <a:latin typeface="Arial" panose="020B0604020202020204" pitchFamily="34" charset="0"/>
              <a:cs typeface="Arial" panose="020B0604020202020204" pitchFamily="34" charset="0"/>
            </a:endParaRPr>
          </a:p>
          <a:p>
            <a:pPr algn="l"/>
            <a:endParaRPr lang="en-GB">
              <a:latin typeface="Arial" panose="020B0604020202020204" pitchFamily="34" charset="0"/>
              <a:cs typeface="Arial" panose="020B0604020202020204" pitchFamily="34" charset="0"/>
            </a:endParaRPr>
          </a:p>
          <a:p>
            <a:pPr algn="l"/>
            <a:endParaRPr lang="en-GB">
              <a:latin typeface="Arial" panose="020B0604020202020204" pitchFamily="34" charset="0"/>
              <a:cs typeface="Arial" panose="020B0604020202020204" pitchFamily="34" charset="0"/>
            </a:endParaRPr>
          </a:p>
          <a:p>
            <a:pPr algn="l"/>
            <a:endParaRPr lang="en-GB">
              <a:latin typeface="Arial" panose="020B0604020202020204" pitchFamily="34" charset="0"/>
              <a:cs typeface="Arial" panose="020B0604020202020204" pitchFamily="34" charset="0"/>
            </a:endParaRPr>
          </a:p>
          <a:p>
            <a:pPr algn="l"/>
            <a:endParaRPr lang="en-GB">
              <a:latin typeface="Arial" panose="020B0604020202020204" pitchFamily="34" charset="0"/>
              <a:cs typeface="Arial" panose="020B0604020202020204" pitchFamily="34" charset="0"/>
            </a:endParaRPr>
          </a:p>
          <a:p>
            <a:pPr algn="l"/>
            <a:endParaRPr lang="en-GB">
              <a:latin typeface="Arial" panose="020B0604020202020204" pitchFamily="34" charset="0"/>
              <a:cs typeface="Arial" panose="020B0604020202020204" pitchFamily="34" charset="0"/>
            </a:endParaRPr>
          </a:p>
          <a:p>
            <a:pPr algn="l"/>
            <a:endParaRPr lang="en-GB">
              <a:latin typeface="Arial" panose="020B0604020202020204" pitchFamily="34" charset="0"/>
              <a:cs typeface="Arial" panose="020B0604020202020204" pitchFamily="34" charset="0"/>
            </a:endParaRPr>
          </a:p>
          <a:p>
            <a:pPr algn="l"/>
            <a:endParaRPr lang="en-US">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50E962F-0DCB-7E4B-9CF7-BC74880288EA}"/>
              </a:ext>
            </a:extLst>
          </p:cNvPr>
          <p:cNvSpPr txBox="1"/>
          <p:nvPr/>
        </p:nvSpPr>
        <p:spPr>
          <a:xfrm>
            <a:off x="460745" y="806303"/>
            <a:ext cx="10780973" cy="1384995"/>
          </a:xfrm>
          <a:prstGeom prst="rect">
            <a:avLst/>
          </a:prstGeom>
          <a:noFill/>
        </p:spPr>
        <p:txBody>
          <a:bodyPr wrap="square" rtlCol="0">
            <a:spAutoFit/>
          </a:bodyPr>
          <a:lstStyle/>
          <a:p>
            <a:pPr algn="l"/>
            <a:endParaRPr lang="en-GB" sz="1200" b="1">
              <a:latin typeface="Arial" panose="020B0604020202020204" pitchFamily="34" charset="0"/>
              <a:cs typeface="Arial" panose="020B0604020202020204" pitchFamily="34" charset="0"/>
            </a:endParaRPr>
          </a:p>
          <a:p>
            <a:endParaRPr lang="en-GB" sz="1200" b="1">
              <a:latin typeface="Arial" panose="020B0604020202020204" pitchFamily="34" charset="0"/>
              <a:cs typeface="Arial" panose="020B0604020202020204" pitchFamily="34" charset="0"/>
            </a:endParaRPr>
          </a:p>
          <a:p>
            <a:r>
              <a:rPr lang="en-GB" sz="1200" b="1">
                <a:latin typeface="Arial" panose="020B0604020202020204" pitchFamily="34" charset="0"/>
                <a:cs typeface="Arial" panose="020B0604020202020204" pitchFamily="34" charset="0"/>
              </a:rPr>
              <a:t>                 </a:t>
            </a:r>
          </a:p>
          <a:p>
            <a:endParaRPr lang="en-GB" sz="1200" b="1" i="0">
              <a:effectLst/>
              <a:latin typeface="Arial" panose="020B0604020202020204" pitchFamily="34" charset="0"/>
              <a:cs typeface="Arial" panose="020B0604020202020204" pitchFamily="34" charset="0"/>
            </a:endParaRPr>
          </a:p>
          <a:p>
            <a:endParaRPr lang="en-GB" sz="1200" b="1">
              <a:latin typeface="Arial" panose="020B0604020202020204" pitchFamily="34" charset="0"/>
              <a:cs typeface="Arial" panose="020B0604020202020204" pitchFamily="34" charset="0"/>
            </a:endParaRPr>
          </a:p>
          <a:p>
            <a:endParaRPr lang="en-GB" sz="1200">
              <a:effectLst/>
            </a:endParaRPr>
          </a:p>
          <a:p>
            <a:endParaRPr lang="en-GB" sz="1200" b="1" i="0">
              <a:effectLst/>
              <a:latin typeface="Arial" panose="020B0604020202020204" pitchFamily="34" charset="0"/>
              <a:cs typeface="Arial" panose="020B0604020202020204" pitchFamily="34" charset="0"/>
            </a:endParaRPr>
          </a:p>
        </p:txBody>
      </p:sp>
      <p:pic>
        <p:nvPicPr>
          <p:cNvPr id="3" name="Picture 2" descr="Image result for crohn's disease pictures">
            <a:extLst>
              <a:ext uri="{FF2B5EF4-FFF2-40B4-BE49-F238E27FC236}">
                <a16:creationId xmlns:a16="http://schemas.microsoft.com/office/drawing/2014/main" id="{3336C779-804B-E54C-A3F6-D909C66B07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59" r="14087"/>
          <a:stretch/>
        </p:blipFill>
        <p:spPr bwMode="auto">
          <a:xfrm>
            <a:off x="4368638" y="2301922"/>
            <a:ext cx="3180047" cy="2165880"/>
          </a:xfrm>
          <a:prstGeom prst="rect">
            <a:avLst/>
          </a:prstGeom>
          <a:noFill/>
          <a:ln>
            <a:solidFill>
              <a:schemeClr val="accent1"/>
            </a:solidFill>
          </a:ln>
          <a:effectLst>
            <a:outerShdw blurRad="50800" dist="38100" dir="13500000" algn="br" rotWithShape="0">
              <a:prstClr val="black">
                <a:alpha val="40000"/>
              </a:prstClr>
            </a:outerShdw>
          </a:effectLst>
          <a:extLst>
            <a:ext uri="{909E8E84-426E-40DD-AFC4-6F175D3DCCD1}">
              <a14:hiddenFill xmlns:a14="http://schemas.microsoft.com/office/drawing/2010/main">
                <a:solidFill>
                  <a:srgbClr val="FFFFFF"/>
                </a:solidFill>
              </a14:hiddenFill>
            </a:ext>
          </a:extLst>
        </p:spPr>
      </p:pic>
      <p:graphicFrame>
        <p:nvGraphicFramePr>
          <p:cNvPr id="11" name="Diagram 10">
            <a:extLst>
              <a:ext uri="{FF2B5EF4-FFF2-40B4-BE49-F238E27FC236}">
                <a16:creationId xmlns:a16="http://schemas.microsoft.com/office/drawing/2014/main" id="{151FB682-0C84-6345-A609-AC1235160AF6}"/>
              </a:ext>
            </a:extLst>
          </p:cNvPr>
          <p:cNvGraphicFramePr/>
          <p:nvPr>
            <p:extLst>
              <p:ext uri="{D42A27DB-BD31-4B8C-83A1-F6EECF244321}">
                <p14:modId xmlns:p14="http://schemas.microsoft.com/office/powerpoint/2010/main" val="1497828423"/>
              </p:ext>
            </p:extLst>
          </p:nvPr>
        </p:nvGraphicFramePr>
        <p:xfrm>
          <a:off x="355526" y="5384412"/>
          <a:ext cx="11597242" cy="11088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8D3E1BE8-D0CB-4449-B850-677291F41CC3}"/>
              </a:ext>
            </a:extLst>
          </p:cNvPr>
          <p:cNvSpPr txBox="1"/>
          <p:nvPr/>
        </p:nvSpPr>
        <p:spPr>
          <a:xfrm>
            <a:off x="5181600" y="3006356"/>
            <a:ext cx="1828800" cy="1828800"/>
          </a:xfrm>
          <a:prstGeom prst="rect">
            <a:avLst/>
          </a:prstGeom>
          <a:noFill/>
        </p:spPr>
        <p:txBody>
          <a:bodyPr wrap="square" rtlCol="0">
            <a:spAutoFit/>
          </a:bodyPr>
          <a:lstStyle/>
          <a:p>
            <a:pPr algn="l"/>
            <a:endParaRPr lang="en-US"/>
          </a:p>
        </p:txBody>
      </p:sp>
      <p:sp>
        <p:nvSpPr>
          <p:cNvPr id="8" name="TextBox 7">
            <a:extLst>
              <a:ext uri="{FF2B5EF4-FFF2-40B4-BE49-F238E27FC236}">
                <a16:creationId xmlns:a16="http://schemas.microsoft.com/office/drawing/2014/main" id="{74FE4E50-4076-A64A-AA9B-F5D7B9A52B22}"/>
              </a:ext>
            </a:extLst>
          </p:cNvPr>
          <p:cNvSpPr txBox="1"/>
          <p:nvPr/>
        </p:nvSpPr>
        <p:spPr>
          <a:xfrm>
            <a:off x="4509977" y="4016328"/>
            <a:ext cx="2923953" cy="400110"/>
          </a:xfrm>
          <a:prstGeom prst="rect">
            <a:avLst/>
          </a:prstGeom>
          <a:noFill/>
        </p:spPr>
        <p:txBody>
          <a:bodyPr wrap="square" rtlCol="0">
            <a:spAutoFit/>
          </a:bodyPr>
          <a:lstStyle/>
          <a:p>
            <a:pPr algn="l"/>
            <a:r>
              <a:rPr lang="en-GB" sz="1000">
                <a:latin typeface="Arial" panose="020B0604020202020204" pitchFamily="34" charset="0"/>
                <a:cs typeface="Arial" panose="020B0604020202020204" pitchFamily="34" charset="0"/>
              </a:rPr>
              <a:t>(Crohn’s Disease Causes and Symptoms You Need to Know| SeeReadShare, 2022)</a:t>
            </a:r>
            <a:endParaRPr lang="en-US" sz="1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5546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32BC83-E1CC-2B4A-85AA-96C23204C60A}"/>
              </a:ext>
            </a:extLst>
          </p:cNvPr>
          <p:cNvSpPr txBox="1"/>
          <p:nvPr/>
        </p:nvSpPr>
        <p:spPr>
          <a:xfrm flipH="1">
            <a:off x="850306" y="413287"/>
            <a:ext cx="3555632" cy="367921"/>
          </a:xfrm>
          <a:prstGeom prst="rect">
            <a:avLst/>
          </a:prstGeom>
          <a:noFill/>
        </p:spPr>
        <p:txBody>
          <a:bodyPr wrap="square" rtlCol="0">
            <a:spAutoFit/>
          </a:bodyPr>
          <a:lstStyle/>
          <a:p>
            <a:endParaRPr lang="en-GB">
              <a:ln w="0"/>
              <a:effectLst>
                <a:outerShdw blurRad="38100" dist="19050" dir="2700000" algn="tl" rotWithShape="0">
                  <a:schemeClr val="dk1">
                    <a:alpha val="40000"/>
                  </a:schemeClr>
                </a:outerShdw>
              </a:effectLst>
            </a:endParaRPr>
          </a:p>
        </p:txBody>
      </p:sp>
      <p:sp>
        <p:nvSpPr>
          <p:cNvPr id="6" name="TextBox 5">
            <a:extLst>
              <a:ext uri="{FF2B5EF4-FFF2-40B4-BE49-F238E27FC236}">
                <a16:creationId xmlns:a16="http://schemas.microsoft.com/office/drawing/2014/main" id="{D5E46545-602B-034D-946F-FEAECD5E3E8E}"/>
              </a:ext>
            </a:extLst>
          </p:cNvPr>
          <p:cNvSpPr txBox="1"/>
          <p:nvPr/>
        </p:nvSpPr>
        <p:spPr>
          <a:xfrm>
            <a:off x="-1337930" y="197414"/>
            <a:ext cx="13722747" cy="400110"/>
          </a:xfrm>
          <a:prstGeom prst="rect">
            <a:avLst/>
          </a:prstGeom>
          <a:noFill/>
        </p:spPr>
        <p:txBody>
          <a:bodyPr wrap="square">
            <a:spAutoFit/>
          </a:bodyPr>
          <a:lstStyle/>
          <a:p>
            <a:pPr marL="0" algn="ctr" rtl="0" eaLnBrk="1" fontAlgn="t" latinLnBrk="0" hangingPunct="1">
              <a:spcBef>
                <a:spcPts val="0"/>
              </a:spcBef>
              <a:spcAft>
                <a:spcPts val="0"/>
              </a:spcAft>
            </a:pPr>
            <a:r>
              <a:rPr lang="en-GB" sz="2000" b="0" i="0" u="none" strike="noStrike">
                <a:effectLst/>
                <a:latin typeface="Arial" panose="020B0604020202020204" pitchFamily="34" charset="0"/>
              </a:rPr>
              <a:t>     Recommendations</a:t>
            </a:r>
          </a:p>
        </p:txBody>
      </p:sp>
      <p:sp>
        <p:nvSpPr>
          <p:cNvPr id="8" name="TextBox 7">
            <a:extLst>
              <a:ext uri="{FF2B5EF4-FFF2-40B4-BE49-F238E27FC236}">
                <a16:creationId xmlns:a16="http://schemas.microsoft.com/office/drawing/2014/main" id="{1EE1AAE6-C72A-0142-89A7-C21F3EE2226C}"/>
              </a:ext>
            </a:extLst>
          </p:cNvPr>
          <p:cNvSpPr txBox="1"/>
          <p:nvPr/>
        </p:nvSpPr>
        <p:spPr>
          <a:xfrm flipH="1">
            <a:off x="142381" y="889549"/>
            <a:ext cx="7877257" cy="230722"/>
          </a:xfrm>
          <a:prstGeom prst="rect">
            <a:avLst/>
          </a:prstGeom>
          <a:noFill/>
        </p:spPr>
        <p:txBody>
          <a:bodyPr wrap="square" rtlCol="0">
            <a:spAutoFit/>
          </a:bodyPr>
          <a:lstStyle/>
          <a:p>
            <a:endParaRPr lang="en-GB">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B77EB2A0-9C91-5648-8F4B-DB2D2328F749}"/>
              </a:ext>
            </a:extLst>
          </p:cNvPr>
          <p:cNvSpPr txBox="1"/>
          <p:nvPr/>
        </p:nvSpPr>
        <p:spPr>
          <a:xfrm>
            <a:off x="6980365" y="2951220"/>
            <a:ext cx="2136168" cy="1828800"/>
          </a:xfrm>
          <a:prstGeom prst="rect">
            <a:avLst/>
          </a:prstGeom>
          <a:noFill/>
        </p:spPr>
        <p:txBody>
          <a:bodyPr wrap="square" rtlCol="0">
            <a:spAutoFit/>
          </a:bodyPr>
          <a:lstStyle/>
          <a:p>
            <a:pPr algn="l"/>
            <a:endParaRPr lang="en-US"/>
          </a:p>
        </p:txBody>
      </p:sp>
      <p:graphicFrame>
        <p:nvGraphicFramePr>
          <p:cNvPr id="5" name="Diagram 4">
            <a:extLst>
              <a:ext uri="{FF2B5EF4-FFF2-40B4-BE49-F238E27FC236}">
                <a16:creationId xmlns:a16="http://schemas.microsoft.com/office/drawing/2014/main" id="{23BC77E5-4C4E-8D40-96F3-126CA448A5EF}"/>
              </a:ext>
            </a:extLst>
          </p:cNvPr>
          <p:cNvGraphicFramePr/>
          <p:nvPr>
            <p:extLst>
              <p:ext uri="{D42A27DB-BD31-4B8C-83A1-F6EECF244321}">
                <p14:modId xmlns:p14="http://schemas.microsoft.com/office/powerpoint/2010/main" val="2788460092"/>
              </p:ext>
            </p:extLst>
          </p:nvPr>
        </p:nvGraphicFramePr>
        <p:xfrm>
          <a:off x="-141766" y="2512171"/>
          <a:ext cx="6114814" cy="39325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6F6A6591-5F00-124B-A8BD-22C89F49A74C}"/>
              </a:ext>
            </a:extLst>
          </p:cNvPr>
          <p:cNvSpPr txBox="1"/>
          <p:nvPr/>
        </p:nvSpPr>
        <p:spPr>
          <a:xfrm>
            <a:off x="2064489" y="1107615"/>
            <a:ext cx="2463209" cy="923330"/>
          </a:xfrm>
          <a:prstGeom prst="rect">
            <a:avLst/>
          </a:prstGeom>
          <a:noFill/>
        </p:spPr>
        <p:txBody>
          <a:bodyPr wrap="square" rtlCol="0">
            <a:spAutoFit/>
          </a:bodyPr>
          <a:lstStyle/>
          <a:p>
            <a:pPr algn="l"/>
            <a:r>
              <a:rPr lang="en-GB">
                <a:latin typeface="Arial" panose="020B0604020202020204" pitchFamily="34" charset="0"/>
                <a:cs typeface="Arial" panose="020B0604020202020204" pitchFamily="34" charset="0"/>
              </a:rPr>
              <a:t>Crohn’s Disease</a:t>
            </a:r>
          </a:p>
          <a:p>
            <a:pPr algn="l"/>
            <a:r>
              <a:rPr lang="en-GB">
                <a:latin typeface="Arial" panose="020B0604020202020204" pitchFamily="34" charset="0"/>
                <a:cs typeface="Arial" panose="020B0604020202020204" pitchFamily="34" charset="0"/>
              </a:rPr>
              <a:t>Foods to include</a:t>
            </a:r>
          </a:p>
          <a:p>
            <a:pPr algn="l"/>
            <a:r>
              <a:rPr lang="en-GB">
                <a:latin typeface="Arial" panose="020B0604020202020204" pitchFamily="34" charset="0"/>
                <a:cs typeface="Arial" panose="020B0604020202020204" pitchFamily="34" charset="0"/>
              </a:rPr>
              <a:t>In your diet.</a:t>
            </a:r>
            <a:endParaRPr lang="en-US">
              <a:latin typeface="Arial" panose="020B0604020202020204" pitchFamily="34" charset="0"/>
              <a:cs typeface="Arial" panose="020B0604020202020204" pitchFamily="34" charset="0"/>
            </a:endParaRPr>
          </a:p>
        </p:txBody>
      </p:sp>
      <p:graphicFrame>
        <p:nvGraphicFramePr>
          <p:cNvPr id="9" name="Diagram 9">
            <a:extLst>
              <a:ext uri="{FF2B5EF4-FFF2-40B4-BE49-F238E27FC236}">
                <a16:creationId xmlns:a16="http://schemas.microsoft.com/office/drawing/2014/main" id="{4F68FBE4-4FFD-3244-8169-E09E69E3D3D5}"/>
              </a:ext>
            </a:extLst>
          </p:cNvPr>
          <p:cNvGraphicFramePr/>
          <p:nvPr>
            <p:extLst>
              <p:ext uri="{D42A27DB-BD31-4B8C-83A1-F6EECF244321}">
                <p14:modId xmlns:p14="http://schemas.microsoft.com/office/powerpoint/2010/main" val="1982139390"/>
              </p:ext>
            </p:extLst>
          </p:nvPr>
        </p:nvGraphicFramePr>
        <p:xfrm>
          <a:off x="7664303" y="1789813"/>
          <a:ext cx="3730256" cy="182879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1" name="TextBox 10">
            <a:extLst>
              <a:ext uri="{FF2B5EF4-FFF2-40B4-BE49-F238E27FC236}">
                <a16:creationId xmlns:a16="http://schemas.microsoft.com/office/drawing/2014/main" id="{D3AE7C3C-7470-D343-BCA9-BCF5F2D445C8}"/>
              </a:ext>
            </a:extLst>
          </p:cNvPr>
          <p:cNvSpPr txBox="1"/>
          <p:nvPr/>
        </p:nvSpPr>
        <p:spPr>
          <a:xfrm>
            <a:off x="7664303" y="1228612"/>
            <a:ext cx="2567812" cy="957750"/>
          </a:xfrm>
          <a:prstGeom prst="rect">
            <a:avLst/>
          </a:prstGeom>
          <a:noFill/>
        </p:spPr>
        <p:txBody>
          <a:bodyPr wrap="square" rtlCol="0">
            <a:spAutoFit/>
          </a:bodyPr>
          <a:lstStyle/>
          <a:p>
            <a:pPr algn="l"/>
            <a:r>
              <a:rPr lang="en-GB">
                <a:latin typeface="Arial" panose="020B0604020202020204" pitchFamily="34" charset="0"/>
                <a:cs typeface="Arial" panose="020B0604020202020204" pitchFamily="34" charset="0"/>
              </a:rPr>
              <a:t>Crohn’s Disease</a:t>
            </a:r>
          </a:p>
          <a:p>
            <a:pPr algn="l"/>
            <a:r>
              <a:rPr lang="en-GB">
                <a:latin typeface="Arial" panose="020B0604020202020204" pitchFamily="34" charset="0"/>
                <a:cs typeface="Arial" panose="020B0604020202020204" pitchFamily="34" charset="0"/>
              </a:rPr>
              <a:t>Foods to avoid in your diet.</a:t>
            </a:r>
            <a:endParaRPr lang="en-US">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A9D3ACBA-22AC-1841-A7E5-C47834B26FD6}"/>
              </a:ext>
            </a:extLst>
          </p:cNvPr>
          <p:cNvSpPr txBox="1"/>
          <p:nvPr/>
        </p:nvSpPr>
        <p:spPr>
          <a:xfrm>
            <a:off x="7147226" y="2951220"/>
            <a:ext cx="3531898" cy="1828800"/>
          </a:xfrm>
          <a:prstGeom prst="rect">
            <a:avLst/>
          </a:prstGeom>
          <a:noFill/>
        </p:spPr>
        <p:txBody>
          <a:bodyPr wrap="square" rtlCol="0">
            <a:spAutoFit/>
          </a:bodyPr>
          <a:lstStyle/>
          <a:p>
            <a:pPr algn="l"/>
            <a:endParaRPr lang="en-US"/>
          </a:p>
        </p:txBody>
      </p:sp>
      <p:graphicFrame>
        <p:nvGraphicFramePr>
          <p:cNvPr id="16" name="Diagram 15">
            <a:extLst>
              <a:ext uri="{FF2B5EF4-FFF2-40B4-BE49-F238E27FC236}">
                <a16:creationId xmlns:a16="http://schemas.microsoft.com/office/drawing/2014/main" id="{950D4D4E-D007-F940-8339-48C4AC019C91}"/>
              </a:ext>
            </a:extLst>
          </p:cNvPr>
          <p:cNvGraphicFramePr/>
          <p:nvPr>
            <p:extLst>
              <p:ext uri="{D42A27DB-BD31-4B8C-83A1-F6EECF244321}">
                <p14:modId xmlns:p14="http://schemas.microsoft.com/office/powerpoint/2010/main" val="1922655179"/>
              </p:ext>
            </p:extLst>
          </p:nvPr>
        </p:nvGraphicFramePr>
        <p:xfrm>
          <a:off x="6528082" y="2622697"/>
          <a:ext cx="4946219" cy="3822016"/>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1044382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C608DD-F3CB-464D-9256-738BCFE8381F}"/>
              </a:ext>
            </a:extLst>
          </p:cNvPr>
          <p:cNvSpPr>
            <a:spLocks noGrp="1"/>
          </p:cNvSpPr>
          <p:nvPr>
            <p:ph idx="1"/>
          </p:nvPr>
        </p:nvSpPr>
        <p:spPr>
          <a:xfrm>
            <a:off x="0" y="753140"/>
            <a:ext cx="11598348" cy="1940442"/>
          </a:xfrm>
        </p:spPr>
        <p:txBody>
          <a:bodyPr>
            <a:noAutofit/>
          </a:bodyPr>
          <a:lstStyle/>
          <a:p>
            <a:pPr marL="0" indent="0">
              <a:buNone/>
            </a:pPr>
            <a:r>
              <a:rPr lang="en-GB" sz="1200" b="0" i="0">
                <a:effectLst/>
                <a:latin typeface="Arial" panose="020B0604020202020204" pitchFamily="34" charset="0"/>
                <a:cs typeface="Arial" panose="020B0604020202020204" pitchFamily="34" charset="0"/>
              </a:rPr>
              <a:t>Cleveland Clinic. 2022. </a:t>
            </a:r>
            <a:r>
              <a:rPr lang="en-GB" sz="1200" b="0" i="1">
                <a:effectLst/>
                <a:latin typeface="Arial" panose="020B0604020202020204" pitchFamily="34" charset="0"/>
                <a:cs typeface="Arial" panose="020B0604020202020204" pitchFamily="34" charset="0"/>
              </a:rPr>
              <a:t>Esophagus: Anatomy, Function &amp; Conditions</a:t>
            </a:r>
            <a:r>
              <a:rPr lang="en-GB" sz="1200" b="0" i="0">
                <a:effectLst/>
                <a:latin typeface="Arial" panose="020B0604020202020204" pitchFamily="34" charset="0"/>
                <a:cs typeface="Arial" panose="020B0604020202020204" pitchFamily="34" charset="0"/>
              </a:rPr>
              <a:t>. [online] Available at: &lt;https://my.clevelandclinic.org/health/body/21728-esophagus&gt; [Accessed 23 March 2022].</a:t>
            </a:r>
          </a:p>
          <a:p>
            <a:pPr marL="0" indent="0">
              <a:buNone/>
            </a:pPr>
            <a:r>
              <a:rPr lang="en-GB" sz="120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Crohn’s &amp; Colitis Foundation.2022. What is Crohn’s disease?. [online] Available at: ccessedhttps://www.crohnscolitisfoundation.org/what- is- Crohns disease&gt;[Accessed 18</a:t>
            </a:r>
            <a:r>
              <a:rPr lang="en-GB" sz="1200" baseline="3000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th</a:t>
            </a:r>
            <a:r>
              <a:rPr lang="en-GB" sz="120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March 2022]</a:t>
            </a:r>
          </a:p>
          <a:p>
            <a:pPr marL="0" indent="0">
              <a:buNone/>
            </a:pPr>
            <a:r>
              <a:rPr lang="en-GB" sz="1200" b="0" i="0">
                <a:effectLst/>
                <a:latin typeface="Arial" panose="020B0604020202020204" pitchFamily="34" charset="0"/>
                <a:cs typeface="Arial" panose="020B0604020202020204" pitchFamily="34" charset="0"/>
              </a:rPr>
              <a:t>Encyclopedia, M. and (colon), L., 2022. </a:t>
            </a:r>
            <a:r>
              <a:rPr lang="en-GB" sz="1200" b="0" i="1">
                <a:effectLst/>
                <a:latin typeface="Arial" panose="020B0604020202020204" pitchFamily="34" charset="0"/>
                <a:cs typeface="Arial" panose="020B0604020202020204" pitchFamily="34" charset="0"/>
              </a:rPr>
              <a:t>Large intestine (colon): MedlinePlus Medical Encyclopedia Image</a:t>
            </a:r>
            <a:r>
              <a:rPr lang="en-GB" sz="1200" b="0" i="0">
                <a:effectLst/>
                <a:latin typeface="Arial" panose="020B0604020202020204" pitchFamily="34" charset="0"/>
                <a:cs typeface="Arial" panose="020B0604020202020204" pitchFamily="34" charset="0"/>
              </a:rPr>
              <a:t>. [online] Medlineplus.gov. Available at: &lt;https://medlineplus.gov/ency/imagepages/19220.htm&gt; [Accessed 23 March 2022].</a:t>
            </a:r>
          </a:p>
          <a:p>
            <a:pPr marL="0" indent="0">
              <a:buNone/>
            </a:pPr>
            <a:r>
              <a:rPr lang="en-GB" sz="1200" b="0" i="0">
                <a:effectLst/>
                <a:latin typeface="Arial" panose="020B0604020202020204" pitchFamily="34" charset="0"/>
                <a:cs typeface="Arial" panose="020B0604020202020204" pitchFamily="34" charset="0"/>
              </a:rPr>
              <a:t>Hopkinsmedicine.org. 2022. </a:t>
            </a:r>
            <a:r>
              <a:rPr lang="en-GB" sz="1200" b="0" i="1">
                <a:effectLst/>
                <a:latin typeface="Arial" panose="020B0604020202020204" pitchFamily="34" charset="0"/>
                <a:cs typeface="Arial" panose="020B0604020202020204" pitchFamily="34" charset="0"/>
              </a:rPr>
              <a:t>The Digestive Process: What Is the Role of Your Pancreas in Digestion?</a:t>
            </a:r>
            <a:r>
              <a:rPr lang="en-GB" sz="1200" b="0" i="0">
                <a:effectLst/>
                <a:latin typeface="Arial" panose="020B0604020202020204" pitchFamily="34" charset="0"/>
                <a:cs typeface="Arial" panose="020B0604020202020204" pitchFamily="34" charset="0"/>
              </a:rPr>
              <a:t>. [online] Available at: &lt;https://www.hopkinsmedicine.org/health/conditions-and-diseases/the-digestive-process-what-is-the-role-of-your-pancreas-in-digestion&gt; [Accessed 15 March 2022]</a:t>
            </a:r>
          </a:p>
          <a:p>
            <a:pPr marL="0" indent="0">
              <a:buNone/>
            </a:pPr>
            <a:r>
              <a:rPr lang="en-GB" sz="1200" b="0" i="0">
                <a:effectLst/>
                <a:latin typeface="Arial" panose="020B0604020202020204" pitchFamily="34" charset="0"/>
                <a:cs typeface="Arial" panose="020B0604020202020204" pitchFamily="34" charset="0"/>
              </a:rPr>
              <a:t>Hiclipart.com. 2022. </a:t>
            </a:r>
            <a:r>
              <a:rPr lang="en-GB" sz="1200" b="0" i="1">
                <a:effectLst/>
                <a:latin typeface="Arial" panose="020B0604020202020204" pitchFamily="34" charset="0"/>
                <a:cs typeface="Arial" panose="020B0604020202020204" pitchFamily="34" charset="0"/>
              </a:rPr>
              <a:t>Human body digestive system illustration, Human digestive system Human body Organ system Gastrointestinal tract, digestive system transparent background PNG clipart | HiClipart</a:t>
            </a:r>
            <a:r>
              <a:rPr lang="en-GB" sz="1200" b="0" i="0">
                <a:effectLst/>
                <a:latin typeface="Arial" panose="020B0604020202020204" pitchFamily="34" charset="0"/>
                <a:cs typeface="Arial" panose="020B0604020202020204" pitchFamily="34" charset="0"/>
              </a:rPr>
              <a:t>. [online] Available at: &lt;https://www.hiclipart.com/free-transparent-background-png-clipart-skucw&gt; [Accessed 23 March 2022].</a:t>
            </a:r>
          </a:p>
          <a:p>
            <a:pPr marL="0" indent="0">
              <a:buNone/>
            </a:pPr>
            <a:r>
              <a:rPr lang="en-GB" sz="1200">
                <a:latin typeface="Arial" panose="020B0604020202020204" pitchFamily="34" charset="0"/>
                <a:cs typeface="Arial" panose="020B0604020202020204" pitchFamily="34" charset="0"/>
              </a:rPr>
              <a:t>https://librepathology.org/w/images/thumb/6/67/ResectedIleum.jpg/120px-ResectedIleum.jpg </a:t>
            </a:r>
          </a:p>
          <a:p>
            <a:pPr marL="0" indent="0">
              <a:buNone/>
            </a:pPr>
            <a:r>
              <a:rPr lang="en-GB" sz="1200" b="0" i="0">
                <a:effectLst/>
                <a:latin typeface="Arial" panose="020B0604020202020204" pitchFamily="34" charset="0"/>
                <a:cs typeface="Arial" panose="020B0604020202020204" pitchFamily="34" charset="0"/>
              </a:rPr>
              <a:t>National Cancer Institute. 2022. </a:t>
            </a:r>
            <a:r>
              <a:rPr lang="en-GB" sz="1200" b="0" i="1">
                <a:effectLst/>
                <a:latin typeface="Arial" panose="020B0604020202020204" pitchFamily="34" charset="0"/>
                <a:cs typeface="Arial" panose="020B0604020202020204" pitchFamily="34" charset="0"/>
              </a:rPr>
              <a:t>NCI Dictionary of Cancer Terms</a:t>
            </a:r>
            <a:r>
              <a:rPr lang="en-GB" sz="1200" b="0" i="0">
                <a:effectLst/>
                <a:latin typeface="Arial" panose="020B0604020202020204" pitchFamily="34" charset="0"/>
                <a:cs typeface="Arial" panose="020B0604020202020204" pitchFamily="34" charset="0"/>
              </a:rPr>
              <a:t>. [online] Available at: &lt;https://www.cancer.gov/publications/dictionaries/cancer-terms&gt; [Accessed 23 March 2022].</a:t>
            </a:r>
            <a:r>
              <a:rPr lang="en-GB" sz="1200">
                <a:latin typeface="Arial" panose="020B0604020202020204" pitchFamily="34" charset="0"/>
                <a:cs typeface="Arial" panose="020B0604020202020204" pitchFamily="34" charset="0"/>
              </a:rPr>
              <a:t>  </a:t>
            </a:r>
          </a:p>
          <a:p>
            <a:pPr marL="0" indent="0">
              <a:buNone/>
            </a:pPr>
            <a:r>
              <a:rPr lang="en-GB" sz="1200" b="0" i="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Parotidsurgerymd.com</a:t>
            </a:r>
            <a:r>
              <a:rPr lang="en-GB" sz="1200" b="0" i="0">
                <a:effectLst/>
                <a:latin typeface="Arial" panose="020B0604020202020204" pitchFamily="34" charset="0"/>
                <a:cs typeface="Arial" panose="020B0604020202020204" pitchFamily="34" charset="0"/>
              </a:rPr>
              <a:t>. 2022. </a:t>
            </a:r>
            <a:r>
              <a:rPr lang="en-GB" sz="1200" b="0" i="1">
                <a:effectLst/>
                <a:latin typeface="Arial" panose="020B0604020202020204" pitchFamily="34" charset="0"/>
                <a:cs typeface="Arial" panose="020B0604020202020204" pitchFamily="34" charset="0"/>
              </a:rPr>
              <a:t>Anatomy Of The Parotid &amp; Submandibular Glands &amp; Ducts | Dr. Larian</a:t>
            </a:r>
            <a:r>
              <a:rPr lang="en-GB" sz="1200" b="0" i="0">
                <a:effectLst/>
                <a:latin typeface="Arial" panose="020B0604020202020204" pitchFamily="34" charset="0"/>
                <a:cs typeface="Arial" panose="020B0604020202020204" pitchFamily="34" charset="0"/>
              </a:rPr>
              <a:t>. [online] Available at: &lt;</a:t>
            </a:r>
            <a:r>
              <a:rPr lang="en-GB" sz="1200" b="0" i="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https://www.parotidsurgerymd.com/education/articles/parotid-salivary-gland-info/</a:t>
            </a:r>
            <a:r>
              <a:rPr lang="en-GB" sz="1200" b="0" i="0">
                <a:effectLst/>
                <a:latin typeface="Arial" panose="020B0604020202020204" pitchFamily="34" charset="0"/>
                <a:cs typeface="Arial" panose="020B0604020202020204" pitchFamily="34" charset="0"/>
              </a:rPr>
              <a:t>&gt; [Accessed 24 March 2022].</a:t>
            </a:r>
            <a:endParaRPr lang="en-GB" sz="1200">
              <a:latin typeface="Arial" panose="020B0604020202020204" pitchFamily="34" charset="0"/>
              <a:cs typeface="Arial" panose="020B0604020202020204" pitchFamily="34" charset="0"/>
            </a:endParaRPr>
          </a:p>
          <a:p>
            <a:pPr marL="0" indent="0">
              <a:buNone/>
            </a:pPr>
            <a:r>
              <a:rPr lang="en-GB" sz="1200" b="0" i="0">
                <a:effectLst/>
                <a:latin typeface="Arial" panose="020B0604020202020204" pitchFamily="34" charset="0"/>
                <a:cs typeface="Arial" panose="020B0604020202020204" pitchFamily="34" charset="0"/>
              </a:rPr>
              <a:t>Roda, G., Chien Ng, S., Kotze, P., Argollo, M., Panaccione, R., Spinelli, A., Kaser, A., Peyrin-Biroulet, L. and Danese, S., 2022. </a:t>
            </a:r>
            <a:r>
              <a:rPr lang="en-GB" sz="1200" b="0" i="1">
                <a:effectLst/>
                <a:latin typeface="Arial" panose="020B0604020202020204" pitchFamily="34" charset="0"/>
                <a:cs typeface="Arial" panose="020B0604020202020204" pitchFamily="34" charset="0"/>
              </a:rPr>
              <a:t>Crohn’s disease</a:t>
            </a:r>
            <a:r>
              <a:rPr lang="en-GB" sz="1200" b="0" i="0">
                <a:effectLst/>
                <a:latin typeface="Arial" panose="020B0604020202020204" pitchFamily="34" charset="0"/>
                <a:cs typeface="Arial" panose="020B0604020202020204" pitchFamily="34" charset="0"/>
              </a:rPr>
              <a:t>.  </a:t>
            </a:r>
          </a:p>
          <a:p>
            <a:pPr marL="0" indent="0">
              <a:buNone/>
            </a:pPr>
            <a:r>
              <a:rPr lang="en-GB" sz="1200" b="0" i="0">
                <a:effectLst/>
                <a:latin typeface="Arial" panose="020B0604020202020204" pitchFamily="34" charset="0"/>
                <a:cs typeface="Arial" panose="020B0604020202020204" pitchFamily="34" charset="0"/>
              </a:rPr>
              <a:t>Rose, S., 2019. </a:t>
            </a:r>
            <a:r>
              <a:rPr lang="en-GB" sz="1200" b="0" i="1">
                <a:effectLst/>
                <a:latin typeface="Arial" panose="020B0604020202020204" pitchFamily="34" charset="0"/>
                <a:cs typeface="Arial" panose="020B0604020202020204" pitchFamily="34" charset="0"/>
              </a:rPr>
              <a:t>Digestive system</a:t>
            </a:r>
            <a:r>
              <a:rPr lang="en-GB" sz="1200" b="0" i="0">
                <a:effectLst/>
                <a:latin typeface="Arial" panose="020B0604020202020204" pitchFamily="34" charset="0"/>
                <a:cs typeface="Arial" panose="020B0604020202020204" pitchFamily="34" charset="0"/>
              </a:rPr>
              <a:t>. Weigl Publishers.</a:t>
            </a:r>
          </a:p>
          <a:p>
            <a:pPr marL="0" indent="0">
              <a:buNone/>
            </a:pPr>
            <a:r>
              <a:rPr lang="en-GB" sz="1200">
                <a:latin typeface="Arial" panose="020B0604020202020204" pitchFamily="34" charset="0"/>
                <a:cs typeface="Arial" panose="020B0604020202020204" pitchFamily="34" charset="0"/>
              </a:rPr>
              <a:t>SeeReadShare| Trending Topics Pertaining to Health, Fitness, &amp; Lifestyle.2022. Crohn’s Disease Causes and Symptoms You Need to Know| seeReadShare.[online] Available at: </a:t>
            </a:r>
            <a:r>
              <a:rPr lang="en-GB" sz="120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a:t>
            </a:r>
            <a:r>
              <a:rPr lang="en-GB" sz="1200">
                <a:solidFill>
                  <a:srgbClr val="58C1BA"/>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t>
            </a:r>
            <a:r>
              <a:rPr lang="en-GB" sz="120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seereadshare</a:t>
            </a:r>
            <a:r>
              <a:rPr lang="en-GB" sz="1200">
                <a:solidFill>
                  <a:srgbClr val="58C1BA"/>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t>
            </a:r>
            <a:r>
              <a:rPr lang="en-GB" sz="120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com</a:t>
            </a:r>
            <a:r>
              <a:rPr lang="en-GB" sz="1200">
                <a:solidFill>
                  <a:srgbClr val="58C1BA"/>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t>
            </a:r>
            <a:r>
              <a:rPr lang="en-GB" sz="120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crohns-disease-causes-and-symptoms-you-need-to-know/</a:t>
            </a:r>
            <a:r>
              <a:rPr lang="en-GB" sz="1200">
                <a:latin typeface="Arial" panose="020B0604020202020204" pitchFamily="34" charset="0"/>
                <a:cs typeface="Arial" panose="020B0604020202020204" pitchFamily="34" charset="0"/>
              </a:rPr>
              <a:t>&gt; [Accessed 24</a:t>
            </a:r>
            <a:r>
              <a:rPr lang="en-GB" sz="1200" baseline="30000">
                <a:latin typeface="Arial" panose="020B0604020202020204" pitchFamily="34" charset="0"/>
                <a:cs typeface="Arial" panose="020B0604020202020204" pitchFamily="34" charset="0"/>
              </a:rPr>
              <a:t>th</a:t>
            </a:r>
            <a:r>
              <a:rPr lang="en-GB" sz="1200">
                <a:latin typeface="Arial" panose="020B0604020202020204" pitchFamily="34" charset="0"/>
                <a:cs typeface="Arial" panose="020B0604020202020204" pitchFamily="34" charset="0"/>
              </a:rPr>
              <a:t> March 2022].</a:t>
            </a:r>
          </a:p>
          <a:p>
            <a:pPr marL="0" indent="0">
              <a:buNone/>
            </a:pPr>
            <a:r>
              <a:rPr lang="en-GB" sz="1200" b="0" i="0">
                <a:effectLst/>
                <a:latin typeface="Arial" panose="020B0604020202020204" pitchFamily="34" charset="0"/>
                <a:cs typeface="Arial" panose="020B0604020202020204" pitchFamily="34" charset="0"/>
              </a:rPr>
              <a:t>Urmc.rochester.edu. 2022. </a:t>
            </a:r>
            <a:r>
              <a:rPr lang="en-GB" sz="1200" b="0" i="1">
                <a:effectLst/>
                <a:latin typeface="Arial" panose="020B0604020202020204" pitchFamily="34" charset="0"/>
                <a:cs typeface="Arial" panose="020B0604020202020204" pitchFamily="34" charset="0"/>
              </a:rPr>
              <a:t>Anatomy of the Anus - Health Encyclopedia - University of Rochester Medical Center</a:t>
            </a:r>
            <a:r>
              <a:rPr lang="en-GB" sz="1200" b="0" i="0">
                <a:effectLst/>
                <a:latin typeface="Arial" panose="020B0604020202020204" pitchFamily="34" charset="0"/>
                <a:cs typeface="Arial" panose="020B0604020202020204" pitchFamily="34" charset="0"/>
              </a:rPr>
              <a:t>. [online] Available at: &lt;https://www.urmc.rochester.edu/encyclopedia/content.aspx?contenttypeid=34&amp;contentid=BAnaB1&gt; [Accessed 23 March 2022].</a:t>
            </a:r>
            <a:endParaRPr lang="en-GB" sz="1200">
              <a:latin typeface="Arial" panose="020B0604020202020204" pitchFamily="34" charset="0"/>
              <a:cs typeface="Arial" panose="020B0604020202020204" pitchFamily="34" charset="0"/>
            </a:endParaRPr>
          </a:p>
          <a:p>
            <a:pPr marL="0" indent="0">
              <a:buNone/>
            </a:pPr>
            <a:r>
              <a:rPr lang="en-GB" sz="1200" b="0" i="0">
                <a:effectLst/>
                <a:latin typeface="Arial" panose="020B0604020202020204" pitchFamily="34" charset="0"/>
                <a:cs typeface="Arial" panose="020B0604020202020204" pitchFamily="34" charset="0"/>
              </a:rPr>
              <a:t>Works, Y., 2022. </a:t>
            </a:r>
            <a:r>
              <a:rPr lang="en-GB" sz="1200" b="0" i="1">
                <a:effectLst/>
                <a:latin typeface="Arial" panose="020B0604020202020204" pitchFamily="34" charset="0"/>
                <a:cs typeface="Arial" panose="020B0604020202020204" pitchFamily="34" charset="0"/>
              </a:rPr>
              <a:t>Your Digestive System &amp; How it Works | NIDDK</a:t>
            </a:r>
            <a:r>
              <a:rPr lang="en-GB" sz="1200" b="0" i="0">
                <a:effectLst/>
                <a:latin typeface="Arial" panose="020B0604020202020204" pitchFamily="34" charset="0"/>
                <a:cs typeface="Arial" panose="020B0604020202020204" pitchFamily="34" charset="0"/>
              </a:rPr>
              <a:t>. [online] National Institute of Diabetes and Digestive and Kidney Diseases. Available at: &lt;https://www.niddk.nih.gov/health-information/digestive-diseases/digestive-system-how-it-works&gt; [Accessed 23 March 2022].</a:t>
            </a:r>
            <a:endParaRPr lang="en-GB" sz="1200">
              <a:latin typeface="Arial" panose="020B0604020202020204" pitchFamily="34" charset="0"/>
              <a:cs typeface="Arial" panose="020B0604020202020204" pitchFamily="34" charset="0"/>
            </a:endParaRPr>
          </a:p>
          <a:p>
            <a:pPr marL="0" indent="0">
              <a:buNone/>
            </a:pPr>
            <a:endParaRPr lang="en-US" sz="12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2E115AC-78C5-2E4D-BCBF-8035BD4B40DD}"/>
              </a:ext>
            </a:extLst>
          </p:cNvPr>
          <p:cNvSpPr txBox="1"/>
          <p:nvPr/>
        </p:nvSpPr>
        <p:spPr>
          <a:xfrm>
            <a:off x="0" y="327836"/>
            <a:ext cx="4323906" cy="307777"/>
          </a:xfrm>
          <a:prstGeom prst="rect">
            <a:avLst/>
          </a:prstGeom>
          <a:noFill/>
        </p:spPr>
        <p:txBody>
          <a:bodyPr wrap="square" rtlCol="0">
            <a:spAutoFit/>
          </a:bodyPr>
          <a:lstStyle/>
          <a:p>
            <a:pPr algn="l"/>
            <a:r>
              <a:rPr lang="en-GB" sz="1400">
                <a:latin typeface="Arial" panose="020B0604020202020204" pitchFamily="34" charset="0"/>
                <a:cs typeface="Arial" panose="020B0604020202020204" pitchFamily="34" charset="0"/>
              </a:rPr>
              <a:t>References</a:t>
            </a:r>
            <a:endParaRPr lang="en-US"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66656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Application>Microsoft Office PowerPoint</Application>
  <PresentationFormat>Widescreen</PresentationFormat>
  <Slides>5</Slides>
  <Notes>4</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Ion</vt:lpstr>
      <vt:lpstr>AN INTRODUCTION TO PHYSIOLOGY (BMHP5003-BIRM)</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dc:title>
  <dc:creator>Anne-Marie M</dc:creator>
  <cp:lastModifiedBy>Mudasar Jawaid</cp:lastModifiedBy>
  <cp:revision>5</cp:revision>
  <dcterms:created xsi:type="dcterms:W3CDTF">2022-02-03T15:56:25Z</dcterms:created>
  <dcterms:modified xsi:type="dcterms:W3CDTF">2022-03-24T23:33:39Z</dcterms:modified>
</cp:coreProperties>
</file>