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57" r:id="rId3"/>
    <p:sldId id="258" r:id="rId4"/>
    <p:sldId id="259" r:id="rId5"/>
    <p:sldId id="260" r:id="rId6"/>
    <p:sldId id="261" r:id="rId7"/>
    <p:sldId id="267" r:id="rId8"/>
    <p:sldId id="262" r:id="rId9"/>
    <p:sldId id="263" r:id="rId10"/>
    <p:sldId id="268" r:id="rId11"/>
    <p:sldId id="269"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511" autoAdjust="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793A04-2985-4C71-8275-AB4EB3E28D0D}"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703DE-C37B-42BF-8D30-D097ADCBFC98}" type="slidenum">
              <a:rPr lang="en-GB" smtClean="0"/>
              <a:t>‹#›</a:t>
            </a:fld>
            <a:endParaRPr lang="en-GB"/>
          </a:p>
        </p:txBody>
      </p:sp>
    </p:spTree>
    <p:extLst>
      <p:ext uri="{BB962C8B-B14F-4D97-AF65-F5344CB8AC3E}">
        <p14:creationId xmlns:p14="http://schemas.microsoft.com/office/powerpoint/2010/main" val="958895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following presentation task focuses on supporting Amira, who is a three-year-old in a nursery setting. Amira is found to show anxiety and difficulty in group play. The following presentation task actively uses a lifespan psychology theory, which is relevant to early childhood. The following theory will be used to explain her behaviour as well as her developmental needs. Both interventions and strategies are likely to be proposed to assist her growth.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3</a:t>
            </a:fld>
            <a:endParaRPr lang="en-GB"/>
          </a:p>
        </p:txBody>
      </p:sp>
    </p:spTree>
    <p:extLst>
      <p:ext uri="{BB962C8B-B14F-4D97-AF65-F5344CB8AC3E}">
        <p14:creationId xmlns:p14="http://schemas.microsoft.com/office/powerpoint/2010/main" val="2399564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theory selected for the following study is “</a:t>
            </a:r>
            <a:r>
              <a:rPr lang="en-GB" sz="1200" b="1" kern="1200" dirty="0" smtClean="0">
                <a:solidFill>
                  <a:schemeClr val="tx1"/>
                </a:solidFill>
                <a:effectLst/>
                <a:latin typeface="+mn-lt"/>
                <a:ea typeface="+mn-ea"/>
                <a:cs typeface="+mn-cs"/>
              </a:rPr>
              <a:t>Bowlby's Attachment theory”.</a:t>
            </a:r>
            <a:r>
              <a:rPr lang="en-GB" sz="1200" kern="1200" dirty="0" smtClean="0">
                <a:solidFill>
                  <a:schemeClr val="tx1"/>
                </a:solidFill>
                <a:effectLst/>
                <a:latin typeface="+mn-lt"/>
                <a:ea typeface="+mn-ea"/>
                <a:cs typeface="+mn-cs"/>
              </a:rPr>
              <a:t> The following theory effectively focuses on a strong emotional bond which is found between the main caregiver as well as the child. Bowlby effectively explains that early attachment can affect future emotions alongside social development (Robledo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2022). The presence of secure attachment actively allows children to feel safe and confident to effectively explore their surroundings. Insecure attachment can effectively lead to fear, as well as the formulation of difficulty in trusting others. The following theory is too relevant in early childhood as it shapes behaviour as well as emotional growth.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4</a:t>
            </a:fld>
            <a:endParaRPr lang="en-GB"/>
          </a:p>
        </p:txBody>
      </p:sp>
    </p:spTree>
    <p:extLst>
      <p:ext uri="{BB962C8B-B14F-4D97-AF65-F5344CB8AC3E}">
        <p14:creationId xmlns:p14="http://schemas.microsoft.com/office/powerpoint/2010/main" val="2468589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theory of attachment by Bowlby” seeks to actively explain how a child's early bond with their caregiver actively shapes their social alongside emotional growth. The key concept is </a:t>
            </a:r>
            <a:r>
              <a:rPr lang="en-GB" sz="1200" b="1" kern="1200" dirty="0" smtClean="0">
                <a:solidFill>
                  <a:schemeClr val="tx1"/>
                </a:solidFill>
                <a:effectLst/>
                <a:latin typeface="+mn-lt"/>
                <a:ea typeface="+mn-ea"/>
                <a:cs typeface="+mn-cs"/>
              </a:rPr>
              <a:t>attachment</a:t>
            </a:r>
            <a:r>
              <a:rPr lang="en-GB" sz="1200" kern="1200" dirty="0" smtClean="0">
                <a:solidFill>
                  <a:schemeClr val="tx1"/>
                </a:solidFill>
                <a:effectLst/>
                <a:latin typeface="+mn-lt"/>
                <a:ea typeface="+mn-ea"/>
                <a:cs typeface="+mn-cs"/>
              </a:rPr>
              <a:t>, which is actively recognised as the strong emotional connection developed between the caregiver and the child. Bowlby effectively identified multiple types of attachment. It includes “secure, insecure-avoidant, as well as insecure-resistant” (Allen, 2023). Scholars state that the availability of a secure attachment is found to develop when the care given is known to be loving and responsive. Children with secure attachment are likely to feel safe to explore as well as learn. However, inconsistencies in care giving may result in both fear alongside anxiety. The following theory is quite relevant to early years, as it actively supports healthy relationships as well as emotional development within young children.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5</a:t>
            </a:fld>
            <a:endParaRPr lang="en-GB"/>
          </a:p>
        </p:txBody>
      </p:sp>
    </p:spTree>
    <p:extLst>
      <p:ext uri="{BB962C8B-B14F-4D97-AF65-F5344CB8AC3E}">
        <p14:creationId xmlns:p14="http://schemas.microsoft.com/office/powerpoint/2010/main" val="2425432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presence of Bowlby's attachment theory can be effectively used to explain Amira's current behaviour as well as her developmental needs. As per the scenario, Amira is 3 years old and has recently joined the nursery. It may have negatively disrupted her sense of security. She actively showcases anxiety when separated from her carers, which actively suggests an insecure attachment pattern. As per Bowlby, young children tend to form a strong emotional bond with their main caregiver, which is usually the parent (</a:t>
            </a:r>
            <a:r>
              <a:rPr lang="en-GB" sz="1200" kern="1200" dirty="0" err="1" smtClean="0">
                <a:solidFill>
                  <a:schemeClr val="tx1"/>
                </a:solidFill>
                <a:effectLst/>
                <a:latin typeface="+mn-lt"/>
                <a:ea typeface="+mn-ea"/>
                <a:cs typeface="+mn-cs"/>
              </a:rPr>
              <a:t>Rohmah</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Purwanta</a:t>
            </a:r>
            <a:r>
              <a:rPr lang="en-GB" sz="1200" kern="1200" dirty="0" smtClean="0">
                <a:solidFill>
                  <a:schemeClr val="tx1"/>
                </a:solidFill>
                <a:effectLst/>
                <a:latin typeface="+mn-lt"/>
                <a:ea typeface="+mn-ea"/>
                <a:cs typeface="+mn-cs"/>
              </a:rPr>
              <a:t>, 2023). When the children are separated from this figure, they are likely to feel fear or distress. The level of anxiety which is experienced by Amira means that she has not yet developed trust in her new environment. It means he is not trusting her new carers. Amira's limited verbal communication can effectively be linked to emotional security.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6</a:t>
            </a:fld>
            <a:endParaRPr lang="en-GB"/>
          </a:p>
        </p:txBody>
      </p:sp>
    </p:spTree>
    <p:extLst>
      <p:ext uri="{BB962C8B-B14F-4D97-AF65-F5344CB8AC3E}">
        <p14:creationId xmlns:p14="http://schemas.microsoft.com/office/powerpoint/2010/main" val="3769688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Scholars actively argue that the presence of stress can affect both speech and confidence. The difficulty found in group play also showcases that she likely struggles to develop social connections due to a lack of emotional comfort and confidence. Bowlby actively explains that a secure attachment can allow a child to explore freely (Bell, 2024). On the other hand, an insecure one may eventually lead to fear or withdrawal. It is evident that Amira actively needs consistent as well as sensitive support from nursery staff. It is going to help her to feel safe as well as develop trust in herself. By effectively forming a warm as well as reliable Bond with her keyworker, Amira is likely to feel more secure and confident. Once such individuals feel emotionally safe, both their social skills alongside communication are likely to improve (</a:t>
            </a:r>
            <a:r>
              <a:rPr lang="en-GB" sz="1200" kern="1200" dirty="0" err="1" smtClean="0">
                <a:solidFill>
                  <a:schemeClr val="tx1"/>
                </a:solidFill>
                <a:effectLst/>
                <a:latin typeface="+mn-lt"/>
                <a:ea typeface="+mn-ea"/>
                <a:cs typeface="+mn-cs"/>
              </a:rPr>
              <a:t>Koprowska</a:t>
            </a:r>
            <a:r>
              <a:rPr lang="en-GB" sz="1200" kern="1200" dirty="0" smtClean="0">
                <a:solidFill>
                  <a:schemeClr val="tx1"/>
                </a:solidFill>
                <a:effectLst/>
                <a:latin typeface="+mn-lt"/>
                <a:ea typeface="+mn-ea"/>
                <a:cs typeface="+mn-cs"/>
              </a:rPr>
              <a:t>, 2024). Effectively evaluating Amira's behaviour through the theory prescribed by Bowlby actively allows the practitioner to focus on emotional security as the foundation for all types of development and learning. The approach is likely to promote Amira's social and cognitive growth within the nursery setting.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7</a:t>
            </a:fld>
            <a:endParaRPr lang="en-GB"/>
          </a:p>
        </p:txBody>
      </p:sp>
    </p:spTree>
    <p:extLst>
      <p:ext uri="{BB962C8B-B14F-4D97-AF65-F5344CB8AC3E}">
        <p14:creationId xmlns:p14="http://schemas.microsoft.com/office/powerpoint/2010/main" val="1820587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Regarding practical strategies, it is important to assign a consistent key worker to Amira. It can effectively help her to develop a secure and trusting relationship. It is important to offer a warm as well as welcoming environment upon arrival to reduce the separation anxiety. It is important to allow Amira to bring a comfort object from home, which can help with reassurance. I feel that I need to use gradual as well as short separations to help her adjust to the nursery setting. It is equally important to encourage small group interactions with gentle support, which can effectively help to develop social skills. It is important to provide activities which effectively match her interests as well as increase engagement alongside confidence. As a caregiver, it is quite important to respond to her emotions sensitively (</a:t>
            </a:r>
            <a:r>
              <a:rPr lang="en-GB" sz="1200" kern="1200" dirty="0" err="1" smtClean="0">
                <a:solidFill>
                  <a:schemeClr val="tx1"/>
                </a:solidFill>
                <a:effectLst/>
                <a:latin typeface="+mn-lt"/>
                <a:ea typeface="+mn-ea"/>
                <a:cs typeface="+mn-cs"/>
              </a:rPr>
              <a:t>Fernandes</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2021). Acknowledging both feelings of fear or distress can be equally useful. It is quite necessary to use positive reinforcement when she is communicating or participating. Apart from these, it is quite necessary to maintain clear routines, which can help to create predictability as well as develop a sense of safety. Additionally, collaborating with the parents effectively ensures consistency in both support and care.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8</a:t>
            </a:fld>
            <a:endParaRPr lang="en-GB"/>
          </a:p>
        </p:txBody>
      </p:sp>
    </p:spTree>
    <p:extLst>
      <p:ext uri="{BB962C8B-B14F-4D97-AF65-F5344CB8AC3E}">
        <p14:creationId xmlns:p14="http://schemas.microsoft.com/office/powerpoint/2010/main" val="32516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Psychological development is actively found to be influenced by both biological (Nature) and environmental (nurture) factors. The biological factors are typically recognised as nature. It typically includes Genetics as well as brain development. Genes have the ability to determine traits such as intelligence, as well as risk for mental health conditions (Williams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2023). Brain development is effectively found to affect memory learning as well as emotional regulation from birth onwards. Hormones are effectively found to influence behaviour, mood, as well as physical development. It is especially found during early childhood as well as adolescence. The environmental factors are recognised as nurture. It typically includes family social experiences and culture. Scholars argue that the style of parenting and quality of care are likely to shape emotional security and social skills. The presence of early life experiences like trauma or support is linked to impact psychological development (Shen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2021). The presence of peer relationships actively helps children to develop communication as well as problem-solving skills.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9</a:t>
            </a:fld>
            <a:endParaRPr lang="en-GB"/>
          </a:p>
        </p:txBody>
      </p:sp>
    </p:spTree>
    <p:extLst>
      <p:ext uri="{BB962C8B-B14F-4D97-AF65-F5344CB8AC3E}">
        <p14:creationId xmlns:p14="http://schemas.microsoft.com/office/powerpoint/2010/main" val="1109473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availability of learning opportunities and education is known to influence personal growth as well as cognitive abilities. Socio-economic conditions are likely to affect access to resources and Healthcare, which eventually influence development (</a:t>
            </a:r>
            <a:r>
              <a:rPr lang="en-GB" sz="1200" kern="1200" dirty="0" err="1" smtClean="0">
                <a:solidFill>
                  <a:schemeClr val="tx1"/>
                </a:solidFill>
                <a:effectLst/>
                <a:latin typeface="+mn-lt"/>
                <a:ea typeface="+mn-ea"/>
                <a:cs typeface="+mn-cs"/>
              </a:rPr>
              <a:t>Amri</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Sihotang</a:t>
            </a:r>
            <a:r>
              <a:rPr lang="en-GB" sz="1200" kern="1200" dirty="0" smtClean="0">
                <a:solidFill>
                  <a:schemeClr val="tx1"/>
                </a:solidFill>
                <a:effectLst/>
                <a:latin typeface="+mn-lt"/>
                <a:ea typeface="+mn-ea"/>
                <a:cs typeface="+mn-cs"/>
              </a:rPr>
              <a:t>, 2023). Culture is found to shape beliefs, values, as well as behaviour. It is effectively found to guide both emotional and social development. Both nurture and nature are known to interact to shape a child's development. For example, a child may inherit a genetic tendency for shyness at birth. However, that child may thrive due to the help of supportive parenting. The presence of an environment with stress is likely to hinder development even if the child has strong biological potential. The presence of positive experience is likely to help a child overcome genetic vulnerability (Zhang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2023). Both of these factors effectively contribute to personality development as well as strong cognitive skills. Actively understanding nature and nurture helps teachers and Caregivers to provide better support.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10</a:t>
            </a:fld>
            <a:endParaRPr lang="en-GB"/>
          </a:p>
        </p:txBody>
      </p:sp>
    </p:spTree>
    <p:extLst>
      <p:ext uri="{BB962C8B-B14F-4D97-AF65-F5344CB8AC3E}">
        <p14:creationId xmlns:p14="http://schemas.microsoft.com/office/powerpoint/2010/main" val="510857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0" kern="1200" dirty="0" smtClean="0">
                <a:solidFill>
                  <a:schemeClr val="tx1"/>
                </a:solidFill>
                <a:effectLst/>
                <a:latin typeface="+mn-lt"/>
                <a:ea typeface="+mn-ea"/>
                <a:cs typeface="+mn-cs"/>
              </a:rPr>
              <a:t>Evaluation of Bowlby’s Attachment Theory in Health and Social Care</a:t>
            </a:r>
            <a:endParaRPr lang="en-GB"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11</a:t>
            </a:fld>
            <a:endParaRPr lang="en-GB"/>
          </a:p>
        </p:txBody>
      </p:sp>
    </p:spTree>
    <p:extLst>
      <p:ext uri="{BB962C8B-B14F-4D97-AF65-F5344CB8AC3E}">
        <p14:creationId xmlns:p14="http://schemas.microsoft.com/office/powerpoint/2010/main" val="2182507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attachment theory by Bowlby helps to explain the emotional and social development of children. It depicts the importance of secure caregiver and child bonds. It enhances both exploration and confidence. The theory also actively supports the strategies which reduce anxiety as well as promote trust in care settings. The theory is mainly useful for early childhood and less so for adults. The study states that complementary approaches are required to fully support development.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12</a:t>
            </a:fld>
            <a:endParaRPr lang="en-GB"/>
          </a:p>
        </p:txBody>
      </p:sp>
    </p:spTree>
    <p:extLst>
      <p:ext uri="{BB962C8B-B14F-4D97-AF65-F5344CB8AC3E}">
        <p14:creationId xmlns:p14="http://schemas.microsoft.com/office/powerpoint/2010/main" val="2334395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13</a:t>
            </a:fld>
            <a:endParaRPr lang="en-GB"/>
          </a:p>
        </p:txBody>
      </p:sp>
    </p:spTree>
    <p:extLst>
      <p:ext uri="{BB962C8B-B14F-4D97-AF65-F5344CB8AC3E}">
        <p14:creationId xmlns:p14="http://schemas.microsoft.com/office/powerpoint/2010/main" val="4233897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D5703DE-C37B-42BF-8D30-D097ADCBFC98}" type="slidenum">
              <a:rPr lang="en-GB" smtClean="0"/>
              <a:t>14</a:t>
            </a:fld>
            <a:endParaRPr lang="en-GB"/>
          </a:p>
        </p:txBody>
      </p:sp>
    </p:spTree>
    <p:extLst>
      <p:ext uri="{BB962C8B-B14F-4D97-AF65-F5344CB8AC3E}">
        <p14:creationId xmlns:p14="http://schemas.microsoft.com/office/powerpoint/2010/main" val="1069457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348726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34618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3F51D8-06B5-4A5F-A927-CCF3EBEF6D0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255311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83F51D8-06B5-4A5F-A927-CCF3EBEF6D0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84803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3F51D8-06B5-4A5F-A927-CCF3EBEF6D07}"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704778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3F51D8-06B5-4A5F-A927-CCF3EBEF6D07}"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188602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F51D8-06B5-4A5F-A927-CCF3EBEF6D07}"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036223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3250960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3F51D8-06B5-4A5F-A927-CCF3EBEF6D07}"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913148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2328783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F51D8-06B5-4A5F-A927-CCF3EBEF6D07}"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extLst>
      <p:ext uri="{BB962C8B-B14F-4D97-AF65-F5344CB8AC3E}">
        <p14:creationId xmlns:p14="http://schemas.microsoft.com/office/powerpoint/2010/main" val="1031199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3000">
              <a:schemeClr val="accent6">
                <a:lumMod val="40000"/>
                <a:lumOff val="60000"/>
              </a:schemeClr>
            </a:gs>
            <a:gs pos="33000">
              <a:schemeClr val="accent2">
                <a:lumMod val="40000"/>
                <a:lumOff val="6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F51D8-06B5-4A5F-A927-CCF3EBEF6D07}" type="datetimeFigureOut">
              <a:rPr lang="en-GB" smtClean="0"/>
              <a:t>11/10/2025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9918BC-0070-4979-9E76-535EDC4204F7}" type="slidenum">
              <a:rPr lang="en-GB" smtClean="0"/>
              <a:t>‹#›</a:t>
            </a:fld>
            <a:endParaRPr lang="en-GB"/>
          </a:p>
        </p:txBody>
      </p:sp>
    </p:spTree>
    <p:extLst>
      <p:ext uri="{BB962C8B-B14F-4D97-AF65-F5344CB8AC3E}">
        <p14:creationId xmlns:p14="http://schemas.microsoft.com/office/powerpoint/2010/main" val="369702185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72670" y="2235855"/>
            <a:ext cx="9521355" cy="1358537"/>
          </a:xfrm>
        </p:spPr>
        <p:txBody>
          <a:bodyPr>
            <a:noAutofit/>
          </a:bodyPr>
          <a:lstStyle/>
          <a:p>
            <a:pPr>
              <a:lnSpc>
                <a:spcPct val="150000"/>
              </a:lnSpc>
            </a:pPr>
            <a:r>
              <a:rPr lang="en-US" sz="3600" b="1" dirty="0" smtClean="0">
                <a:solidFill>
                  <a:schemeClr val="tx1"/>
                </a:solidFill>
                <a:latin typeface="Times New Roman" panose="02020603050405020304" pitchFamily="18" charset="0"/>
                <a:cs typeface="Times New Roman" panose="02020603050405020304" pitchFamily="18" charset="0"/>
              </a:rPr>
              <a:t>LCHS4010 Psychology in Health and Social Care</a:t>
            </a:r>
            <a:endParaRPr lang="en-GB" sz="36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6971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4588" y="498044"/>
            <a:ext cx="9533466" cy="969818"/>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Table of Content</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5" name="Rectangle 4"/>
          <p:cNvSpPr/>
          <p:nvPr/>
        </p:nvSpPr>
        <p:spPr>
          <a:xfrm>
            <a:off x="1425676" y="1230923"/>
            <a:ext cx="7895303" cy="4247317"/>
          </a:xfrm>
          <a:prstGeom prst="rect">
            <a:avLst/>
          </a:prstGeom>
        </p:spPr>
        <p:txBody>
          <a:bodyPr wrap="square">
            <a:spAutoFit/>
          </a:bodyPr>
          <a:lstStyle/>
          <a:p>
            <a:pPr marL="285750" indent="-285750" algn="just">
              <a:lnSpc>
                <a:spcPct val="150000"/>
              </a:lnSpc>
              <a:buFont typeface="Arial" panose="020B0604020202020204" pitchFamily="34" charset="0"/>
              <a:buChar char="•"/>
            </a:pPr>
            <a:endParaRPr lang="en-US" dirty="0" smtClean="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Introduction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Chosen Theory of Development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Key Concepts and Relevance to Early Years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Application to Amira’s Situation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Strategies and Interventions for Support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Biological and Environmental Influences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Evaluation of the usefulness and limitations of the theory	</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Conclusion</a:t>
            </a:r>
          </a:p>
          <a:p>
            <a:pPr marL="285750" indent="-285750" algn="just">
              <a:lnSpc>
                <a:spcPct val="150000"/>
              </a:lnSpc>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9977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802" y="540794"/>
            <a:ext cx="10047272" cy="1005840"/>
          </a:xfrm>
        </p:spPr>
        <p:txBody>
          <a:bodyPr>
            <a:normAutofit fontScale="90000"/>
          </a:bodyPr>
          <a:lstStyle/>
          <a:p>
            <a:pPr algn="ctr">
              <a:lnSpc>
                <a:spcPct val="150000"/>
              </a:lnSpc>
            </a:pPr>
            <a:r>
              <a:rPr lang="en-GB" b="1" dirty="0" smtClean="0">
                <a:solidFill>
                  <a:schemeClr val="tx1"/>
                </a:solidFill>
                <a:latin typeface="Times New Roman" panose="02020603050405020304" pitchFamily="18" charset="0"/>
                <a:cs typeface="Times New Roman" panose="02020603050405020304" pitchFamily="18" charset="0"/>
              </a:rPr>
              <a:t>Introduction</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85895" y="1790474"/>
            <a:ext cx="6957906" cy="4087812"/>
          </a:xfrm>
        </p:spPr>
        <p:txBody>
          <a:bodyPr>
            <a:no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The following presentation task actively uses a lifespan psychology theory, which is relevant to early childhood</a:t>
            </a:r>
          </a:p>
          <a:p>
            <a:pPr algn="just">
              <a:lnSpc>
                <a:spcPct val="150000"/>
              </a:lnSpc>
            </a:pPr>
            <a:r>
              <a:rPr lang="en-GB" sz="2000" dirty="0" smtClean="0">
                <a:latin typeface="Times New Roman" panose="02020603050405020304" pitchFamily="18" charset="0"/>
                <a:cs typeface="Times New Roman" panose="02020603050405020304" pitchFamily="18" charset="0"/>
              </a:rPr>
              <a:t>The following theory will be used to explain her behaviour as well as her developmental needs</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following presentation task focuses on supporting Amira, who is a three-year-old in a nursery </a:t>
            </a:r>
            <a:r>
              <a:rPr lang="en-GB" sz="2000" dirty="0" smtClean="0">
                <a:latin typeface="Times New Roman" panose="02020603050405020304" pitchFamily="18" charset="0"/>
                <a:cs typeface="Times New Roman" panose="02020603050405020304" pitchFamily="18" charset="0"/>
              </a:rPr>
              <a:t>setting</a:t>
            </a:r>
          </a:p>
          <a:p>
            <a:pPr algn="just">
              <a:lnSpc>
                <a:spcPct val="150000"/>
              </a:lnSpc>
            </a:pPr>
            <a:r>
              <a:rPr lang="en-GB" sz="2000" dirty="0" smtClean="0">
                <a:latin typeface="Times New Roman" panose="02020603050405020304" pitchFamily="18" charset="0"/>
                <a:cs typeface="Times New Roman" panose="02020603050405020304" pitchFamily="18" charset="0"/>
              </a:rPr>
              <a:t>Amira </a:t>
            </a:r>
            <a:r>
              <a:rPr lang="en-GB" sz="2000" dirty="0">
                <a:latin typeface="Times New Roman" panose="02020603050405020304" pitchFamily="18" charset="0"/>
                <a:cs typeface="Times New Roman" panose="02020603050405020304" pitchFamily="18" charset="0"/>
              </a:rPr>
              <a:t>is found to show anxiety and difficulty in group </a:t>
            </a:r>
            <a:r>
              <a:rPr lang="en-GB" sz="2000" dirty="0" smtClean="0">
                <a:latin typeface="Times New Roman" panose="02020603050405020304" pitchFamily="18" charset="0"/>
                <a:cs typeface="Times New Roman" panose="02020603050405020304" pitchFamily="18" charset="0"/>
              </a:rPr>
              <a:t>play</a:t>
            </a:r>
          </a:p>
        </p:txBody>
      </p:sp>
      <p:pic>
        <p:nvPicPr>
          <p:cNvPr id="4" name="Picture 3"/>
          <p:cNvPicPr>
            <a:picLocks noChangeAspect="1"/>
          </p:cNvPicPr>
          <p:nvPr/>
        </p:nvPicPr>
        <p:blipFill>
          <a:blip r:embed="rId3"/>
          <a:stretch>
            <a:fillRect/>
          </a:stretch>
        </p:blipFill>
        <p:spPr>
          <a:xfrm>
            <a:off x="8458200" y="2278380"/>
            <a:ext cx="3215640" cy="3429000"/>
          </a:xfrm>
          <a:prstGeom prst="rect">
            <a:avLst/>
          </a:prstGeom>
        </p:spPr>
      </p:pic>
    </p:spTree>
    <p:extLst>
      <p:ext uri="{BB962C8B-B14F-4D97-AF65-F5344CB8AC3E}">
        <p14:creationId xmlns:p14="http://schemas.microsoft.com/office/powerpoint/2010/main" val="274129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9502" y="540794"/>
            <a:ext cx="10047272" cy="1005840"/>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Chosen Theory of Development</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85894" y="1744754"/>
            <a:ext cx="7034105" cy="4945606"/>
          </a:xfrm>
        </p:spPr>
        <p:txBody>
          <a:bodyPr>
            <a:no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Bowlby effectively explains that early attachment can affect future emotions alongside social development (Robledo </a:t>
            </a:r>
            <a:r>
              <a:rPr lang="en-GB" sz="2000" i="1" dirty="0" smtClean="0">
                <a:latin typeface="Times New Roman" panose="02020603050405020304" pitchFamily="18" charset="0"/>
                <a:cs typeface="Times New Roman" panose="02020603050405020304" pitchFamily="18" charset="0"/>
              </a:rPr>
              <a:t>et al., </a:t>
            </a:r>
            <a:r>
              <a:rPr lang="en-GB" sz="2000" dirty="0" smtClean="0">
                <a:latin typeface="Times New Roman" panose="02020603050405020304" pitchFamily="18" charset="0"/>
                <a:cs typeface="Times New Roman" panose="02020603050405020304" pitchFamily="18" charset="0"/>
              </a:rPr>
              <a:t>2022). </a:t>
            </a:r>
          </a:p>
          <a:p>
            <a:pPr algn="just">
              <a:lnSpc>
                <a:spcPct val="150000"/>
              </a:lnSpc>
            </a:pPr>
            <a:r>
              <a:rPr lang="en-GB" sz="2000" dirty="0" smtClean="0">
                <a:latin typeface="Times New Roman" panose="02020603050405020304" pitchFamily="18" charset="0"/>
                <a:cs typeface="Times New Roman" panose="02020603050405020304" pitchFamily="18" charset="0"/>
              </a:rPr>
              <a:t>The presence of secure attachment actively allows children to feel safe and confident to effectively explore their surroundings</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theory selected for the following study is “</a:t>
            </a:r>
            <a:r>
              <a:rPr lang="en-GB" sz="2000" b="1" dirty="0">
                <a:latin typeface="Times New Roman" panose="02020603050405020304" pitchFamily="18" charset="0"/>
                <a:cs typeface="Times New Roman" panose="02020603050405020304" pitchFamily="18" charset="0"/>
              </a:rPr>
              <a:t>Bowlby's Attachment theory</a:t>
            </a:r>
            <a:r>
              <a:rPr lang="en-GB" sz="2000" b="1" dirty="0" smtClean="0">
                <a:latin typeface="Times New Roman" panose="02020603050405020304" pitchFamily="18" charset="0"/>
                <a:cs typeface="Times New Roman" panose="02020603050405020304" pitchFamily="18" charset="0"/>
              </a:rPr>
              <a:t>”</a:t>
            </a:r>
            <a:endParaRPr lang="en-GB" sz="2000" dirty="0" smtClean="0">
              <a:latin typeface="Times New Roman" panose="02020603050405020304" pitchFamily="18" charset="0"/>
              <a:cs typeface="Times New Roman" panose="02020603050405020304" pitchFamily="18" charset="0"/>
            </a:endParaRP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following theory effectively focuses on a strong emotional bond which is found between the main caregiver as well as the </a:t>
            </a:r>
            <a:r>
              <a:rPr lang="en-GB" sz="2000" dirty="0" smtClean="0">
                <a:latin typeface="Times New Roman" panose="02020603050405020304" pitchFamily="18" charset="0"/>
                <a:cs typeface="Times New Roman" panose="02020603050405020304" pitchFamily="18" charset="0"/>
              </a:rPr>
              <a:t>child</a:t>
            </a:r>
          </a:p>
        </p:txBody>
      </p:sp>
      <p:pic>
        <p:nvPicPr>
          <p:cNvPr id="4" name="Picture 3"/>
          <p:cNvPicPr>
            <a:picLocks noChangeAspect="1"/>
          </p:cNvPicPr>
          <p:nvPr/>
        </p:nvPicPr>
        <p:blipFill>
          <a:blip r:embed="rId3"/>
          <a:stretch>
            <a:fillRect/>
          </a:stretch>
        </p:blipFill>
        <p:spPr>
          <a:xfrm>
            <a:off x="8373534" y="2270760"/>
            <a:ext cx="3413760" cy="3413760"/>
          </a:xfrm>
          <a:prstGeom prst="rect">
            <a:avLst/>
          </a:prstGeom>
        </p:spPr>
      </p:pic>
    </p:spTree>
    <p:extLst>
      <p:ext uri="{BB962C8B-B14F-4D97-AF65-F5344CB8AC3E}">
        <p14:creationId xmlns:p14="http://schemas.microsoft.com/office/powerpoint/2010/main" val="1985756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018" y="540794"/>
            <a:ext cx="10047272" cy="1005840"/>
          </a:xfrm>
        </p:spPr>
        <p:txBody>
          <a:bodyPr>
            <a:normAutofit/>
          </a:bodyPr>
          <a:lstStyle/>
          <a:p>
            <a:pPr algn="ctr">
              <a:lnSpc>
                <a:spcPct val="150000"/>
              </a:lnSpc>
            </a:pPr>
            <a:r>
              <a:rPr lang="en-US" sz="3200" b="1" dirty="0" smtClean="0">
                <a:solidFill>
                  <a:schemeClr val="tx1"/>
                </a:solidFill>
                <a:latin typeface="Times New Roman" panose="02020603050405020304" pitchFamily="18" charset="0"/>
                <a:cs typeface="Times New Roman" panose="02020603050405020304" pitchFamily="18" charset="0"/>
              </a:rPr>
              <a:t>Key Concepts and Relevance to Early Years </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0654" y="1805714"/>
            <a:ext cx="7796105" cy="4945606"/>
          </a:xfrm>
        </p:spPr>
        <p:txBody>
          <a:bodyPr>
            <a:norm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Bowlby effectively identified multiple types of attachment. It includes “secure, insecure-avoidant, as well as insecure-resistant” (Allen, 2023). </a:t>
            </a:r>
          </a:p>
          <a:p>
            <a:pPr algn="just">
              <a:lnSpc>
                <a:spcPct val="150000"/>
              </a:lnSpc>
            </a:pPr>
            <a:r>
              <a:rPr lang="en-GB" sz="2000" dirty="0" smtClean="0">
                <a:latin typeface="Times New Roman" panose="02020603050405020304" pitchFamily="18" charset="0"/>
                <a:cs typeface="Times New Roman" panose="02020603050405020304" pitchFamily="18" charset="0"/>
              </a:rPr>
              <a:t>Scholars state that the availability of a secure attachment is found to develop when the care given is known to be loving and responsive</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theory </a:t>
            </a:r>
            <a:r>
              <a:rPr lang="en-GB" sz="2000" dirty="0" smtClean="0">
                <a:latin typeface="Times New Roman" panose="02020603050405020304" pitchFamily="18" charset="0"/>
                <a:cs typeface="Times New Roman" panose="02020603050405020304" pitchFamily="18" charset="0"/>
              </a:rPr>
              <a:t>seeks </a:t>
            </a:r>
            <a:r>
              <a:rPr lang="en-GB" sz="2000" dirty="0">
                <a:latin typeface="Times New Roman" panose="02020603050405020304" pitchFamily="18" charset="0"/>
                <a:cs typeface="Times New Roman" panose="02020603050405020304" pitchFamily="18" charset="0"/>
              </a:rPr>
              <a:t>to actively explain how a child's early bond with their caregiver actively shapes their social alongside emotional </a:t>
            </a:r>
            <a:r>
              <a:rPr lang="en-GB" sz="2000" dirty="0" smtClean="0">
                <a:latin typeface="Times New Roman" panose="02020603050405020304" pitchFamily="18" charset="0"/>
                <a:cs typeface="Times New Roman" panose="02020603050405020304" pitchFamily="18" charset="0"/>
              </a:rPr>
              <a:t>growth</a:t>
            </a:r>
          </a:p>
          <a:p>
            <a:pPr algn="just">
              <a:lnSpc>
                <a:spcPct val="150000"/>
              </a:lnSpc>
            </a:pP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The key concept is </a:t>
            </a:r>
            <a:r>
              <a:rPr lang="en-GB" sz="2000" b="1" dirty="0">
                <a:latin typeface="Times New Roman" panose="02020603050405020304" pitchFamily="18" charset="0"/>
                <a:cs typeface="Times New Roman" panose="02020603050405020304" pitchFamily="18" charset="0"/>
              </a:rPr>
              <a:t>attachment</a:t>
            </a:r>
            <a:r>
              <a:rPr lang="en-GB" sz="2000" dirty="0">
                <a:latin typeface="Times New Roman" panose="02020603050405020304" pitchFamily="18" charset="0"/>
                <a:cs typeface="Times New Roman" panose="02020603050405020304" pitchFamily="18" charset="0"/>
              </a:rPr>
              <a:t>, which is actively recognised as the strong emotional connection developed between the caregiver and the </a:t>
            </a:r>
            <a:r>
              <a:rPr lang="en-GB" sz="2000" dirty="0" smtClean="0">
                <a:latin typeface="Times New Roman" panose="02020603050405020304" pitchFamily="18" charset="0"/>
                <a:cs typeface="Times New Roman" panose="02020603050405020304" pitchFamily="18" charset="0"/>
              </a:rPr>
              <a:t>child</a:t>
            </a:r>
          </a:p>
        </p:txBody>
      </p:sp>
      <p:pic>
        <p:nvPicPr>
          <p:cNvPr id="4" name="Picture 3"/>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8580119" y="2158365"/>
            <a:ext cx="3444241" cy="3444241"/>
          </a:xfrm>
          <a:prstGeom prst="rect">
            <a:avLst/>
          </a:prstGeom>
        </p:spPr>
      </p:pic>
    </p:spTree>
    <p:extLst>
      <p:ext uri="{BB962C8B-B14F-4D97-AF65-F5344CB8AC3E}">
        <p14:creationId xmlns:p14="http://schemas.microsoft.com/office/powerpoint/2010/main" val="621264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534" y="540794"/>
            <a:ext cx="10047272" cy="1005840"/>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Application to Amira’s Situation</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855" y="1805714"/>
            <a:ext cx="6957906" cy="4945606"/>
          </a:xfrm>
        </p:spPr>
        <p:txBody>
          <a:bodyPr>
            <a:norm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Amira actively showcases anxiety when separated from her carers, which actively suggests an insecure attachment pattern</a:t>
            </a:r>
          </a:p>
          <a:p>
            <a:pPr algn="just">
              <a:lnSpc>
                <a:spcPct val="150000"/>
              </a:lnSpc>
            </a:pPr>
            <a:r>
              <a:rPr lang="en-GB" sz="2000" dirty="0" smtClean="0">
                <a:latin typeface="Times New Roman" panose="02020603050405020304" pitchFamily="18" charset="0"/>
                <a:cs typeface="Times New Roman" panose="02020603050405020304" pitchFamily="18" charset="0"/>
              </a:rPr>
              <a:t>As per Bowlby, young children tend to form a strong emotional bond with their parent (</a:t>
            </a:r>
            <a:r>
              <a:rPr lang="en-GB" sz="2000" dirty="0" err="1" smtClean="0">
                <a:latin typeface="Times New Roman" panose="02020603050405020304" pitchFamily="18" charset="0"/>
                <a:cs typeface="Times New Roman" panose="02020603050405020304" pitchFamily="18" charset="0"/>
              </a:rPr>
              <a:t>Rohmah</a:t>
            </a:r>
            <a:r>
              <a:rPr lang="en-GB" sz="2000" dirty="0" smtClean="0">
                <a:latin typeface="Times New Roman" panose="02020603050405020304" pitchFamily="18" charset="0"/>
                <a:cs typeface="Times New Roman" panose="02020603050405020304" pitchFamily="18" charset="0"/>
              </a:rPr>
              <a:t> and </a:t>
            </a:r>
            <a:r>
              <a:rPr lang="en-GB" sz="2000" dirty="0" err="1" smtClean="0">
                <a:latin typeface="Times New Roman" panose="02020603050405020304" pitchFamily="18" charset="0"/>
                <a:cs typeface="Times New Roman" panose="02020603050405020304" pitchFamily="18" charset="0"/>
              </a:rPr>
              <a:t>Purwanta</a:t>
            </a:r>
            <a:r>
              <a:rPr lang="en-GB" sz="2000" dirty="0" smtClean="0">
                <a:latin typeface="Times New Roman" panose="02020603050405020304" pitchFamily="18" charset="0"/>
                <a:cs typeface="Times New Roman" panose="02020603050405020304" pitchFamily="18" charset="0"/>
              </a:rPr>
              <a:t>, 2023). </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presence of Bowlby's attachment theory can be effectively used to explain Amira's current behaviour </a:t>
            </a:r>
            <a:endParaRPr lang="en-GB" sz="2000" dirty="0" smtClean="0">
              <a:latin typeface="Times New Roman" panose="02020603050405020304" pitchFamily="18" charset="0"/>
              <a:cs typeface="Times New Roman" panose="02020603050405020304" pitchFamily="18" charset="0"/>
            </a:endParaRPr>
          </a:p>
          <a:p>
            <a:pPr algn="just">
              <a:lnSpc>
                <a:spcPct val="150000"/>
              </a:lnSpc>
            </a:pPr>
            <a:r>
              <a:rPr lang="en-GB" sz="2000" dirty="0" smtClean="0">
                <a:latin typeface="Times New Roman" panose="02020603050405020304" pitchFamily="18" charset="0"/>
                <a:cs typeface="Times New Roman" panose="02020603050405020304" pitchFamily="18" charset="0"/>
              </a:rPr>
              <a:t>As </a:t>
            </a:r>
            <a:r>
              <a:rPr lang="en-GB" sz="2000" dirty="0">
                <a:latin typeface="Times New Roman" panose="02020603050405020304" pitchFamily="18" charset="0"/>
                <a:cs typeface="Times New Roman" panose="02020603050405020304" pitchFamily="18" charset="0"/>
              </a:rPr>
              <a:t>per the scenario, Amira is 3 years old and has recently joined the nursery. It may have negatively disrupted her sense of </a:t>
            </a:r>
            <a:r>
              <a:rPr lang="en-GB" sz="2000" dirty="0" smtClean="0">
                <a:latin typeface="Times New Roman" panose="02020603050405020304" pitchFamily="18" charset="0"/>
                <a:cs typeface="Times New Roman" panose="02020603050405020304" pitchFamily="18" charset="0"/>
              </a:rPr>
              <a:t>security</a:t>
            </a:r>
          </a:p>
        </p:txBody>
      </p:sp>
      <p:pic>
        <p:nvPicPr>
          <p:cNvPr id="4" name="Picture 3"/>
          <p:cNvPicPr>
            <a:picLocks noChangeAspect="1"/>
          </p:cNvPicPr>
          <p:nvPr/>
        </p:nvPicPr>
        <p:blipFill>
          <a:blip r:embed="rId3"/>
          <a:stretch>
            <a:fillRect/>
          </a:stretch>
        </p:blipFill>
        <p:spPr>
          <a:xfrm>
            <a:off x="8351520" y="2042160"/>
            <a:ext cx="3535680" cy="3535680"/>
          </a:xfrm>
          <a:prstGeom prst="rect">
            <a:avLst/>
          </a:prstGeom>
        </p:spPr>
      </p:pic>
    </p:spTree>
    <p:extLst>
      <p:ext uri="{BB962C8B-B14F-4D97-AF65-F5344CB8AC3E}">
        <p14:creationId xmlns:p14="http://schemas.microsoft.com/office/powerpoint/2010/main" val="536901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534" y="540794"/>
            <a:ext cx="10047272" cy="1005840"/>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Application to Amira’s Situation (Continued)</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51655" y="1790474"/>
            <a:ext cx="6424506" cy="4945606"/>
          </a:xfrm>
        </p:spPr>
        <p:txBody>
          <a:bodyPr>
            <a:norm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Bowlby actively explains that a secure attachment can allow a child to explore freely (Bell, 2024). </a:t>
            </a:r>
          </a:p>
          <a:p>
            <a:pPr algn="just">
              <a:lnSpc>
                <a:spcPct val="150000"/>
              </a:lnSpc>
            </a:pPr>
            <a:r>
              <a:rPr lang="en-GB" sz="2000" dirty="0" smtClean="0">
                <a:latin typeface="Times New Roman" panose="02020603050405020304" pitchFamily="18" charset="0"/>
                <a:cs typeface="Times New Roman" panose="02020603050405020304" pitchFamily="18" charset="0"/>
              </a:rPr>
              <a:t>It is evident that Amira actively needs consistent as well as sensitive support from nursery staff</a:t>
            </a:r>
          </a:p>
          <a:p>
            <a:pPr algn="just">
              <a:lnSpc>
                <a:spcPct val="150000"/>
              </a:lnSpc>
            </a:pPr>
            <a:r>
              <a:rPr lang="en-GB" sz="2000" dirty="0" smtClean="0">
                <a:latin typeface="Times New Roman" panose="02020603050405020304" pitchFamily="18" charset="0"/>
                <a:cs typeface="Times New Roman" panose="02020603050405020304" pitchFamily="18" charset="0"/>
              </a:rPr>
              <a:t>Scholars </a:t>
            </a:r>
            <a:r>
              <a:rPr lang="en-GB" sz="2000" dirty="0">
                <a:latin typeface="Times New Roman" panose="02020603050405020304" pitchFamily="18" charset="0"/>
                <a:cs typeface="Times New Roman" panose="02020603050405020304" pitchFamily="18" charset="0"/>
              </a:rPr>
              <a:t>actively argue that the presence of stress can affect both speech and </a:t>
            </a:r>
            <a:r>
              <a:rPr lang="en-GB" sz="2000" dirty="0" smtClean="0">
                <a:latin typeface="Times New Roman" panose="02020603050405020304" pitchFamily="18" charset="0"/>
                <a:cs typeface="Times New Roman" panose="02020603050405020304" pitchFamily="18" charset="0"/>
              </a:rPr>
              <a:t>confidence</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difficulty found in group play also showcases that she likely struggles to develop social connections due to a lack of emotional comfort and </a:t>
            </a:r>
            <a:r>
              <a:rPr lang="en-GB" sz="2000" dirty="0" smtClean="0">
                <a:latin typeface="Times New Roman" panose="02020603050405020304" pitchFamily="18" charset="0"/>
                <a:cs typeface="Times New Roman" panose="02020603050405020304" pitchFamily="18" charset="0"/>
              </a:rPr>
              <a:t>confidence</a:t>
            </a:r>
          </a:p>
        </p:txBody>
      </p:sp>
      <p:pic>
        <p:nvPicPr>
          <p:cNvPr id="4" name="Picture 3"/>
          <p:cNvPicPr>
            <a:picLocks noChangeAspect="1"/>
          </p:cNvPicPr>
          <p:nvPr/>
        </p:nvPicPr>
        <p:blipFill>
          <a:blip r:embed="rId3"/>
          <a:stretch>
            <a:fillRect/>
          </a:stretch>
        </p:blipFill>
        <p:spPr>
          <a:xfrm>
            <a:off x="8229601" y="2186715"/>
            <a:ext cx="3674430" cy="3467326"/>
          </a:xfrm>
          <a:prstGeom prst="rect">
            <a:avLst/>
          </a:prstGeom>
        </p:spPr>
      </p:pic>
    </p:spTree>
    <p:extLst>
      <p:ext uri="{BB962C8B-B14F-4D97-AF65-F5344CB8AC3E}">
        <p14:creationId xmlns:p14="http://schemas.microsoft.com/office/powerpoint/2010/main" val="4063100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0289" y="540794"/>
            <a:ext cx="10047272" cy="1005840"/>
          </a:xfrm>
        </p:spPr>
        <p:txBody>
          <a:bodyPr>
            <a:normAutofit/>
          </a:bodyPr>
          <a:lstStyle/>
          <a:p>
            <a:pPr algn="ctr">
              <a:lnSpc>
                <a:spcPct val="150000"/>
              </a:lnSpc>
            </a:pPr>
            <a:r>
              <a:rPr lang="en-US" sz="3200" b="1" dirty="0" smtClean="0">
                <a:solidFill>
                  <a:schemeClr val="tx1"/>
                </a:solidFill>
                <a:latin typeface="Times New Roman" panose="02020603050405020304" pitchFamily="18" charset="0"/>
                <a:cs typeface="Times New Roman" panose="02020603050405020304" pitchFamily="18" charset="0"/>
              </a:rPr>
              <a:t>Strategies and Interventions for Support</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7815" y="1775234"/>
            <a:ext cx="7095066" cy="4945606"/>
          </a:xfrm>
        </p:spPr>
        <p:txBody>
          <a:bodyPr>
            <a:norm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As a caregiver, it is quite important to respond to her emotions sensitively (</a:t>
            </a:r>
            <a:r>
              <a:rPr lang="en-GB" sz="2000" dirty="0" err="1" smtClean="0">
                <a:latin typeface="Times New Roman" panose="02020603050405020304" pitchFamily="18" charset="0"/>
                <a:cs typeface="Times New Roman" panose="02020603050405020304" pitchFamily="18" charset="0"/>
              </a:rPr>
              <a:t>Fernandes</a:t>
            </a:r>
            <a:r>
              <a:rPr lang="en-GB" sz="2000" dirty="0" smtClean="0">
                <a:latin typeface="Times New Roman" panose="02020603050405020304" pitchFamily="18" charset="0"/>
                <a:cs typeface="Times New Roman" panose="02020603050405020304" pitchFamily="18" charset="0"/>
              </a:rPr>
              <a:t> </a:t>
            </a:r>
            <a:r>
              <a:rPr lang="en-GB" sz="2000" i="1" dirty="0" smtClean="0">
                <a:latin typeface="Times New Roman" panose="02020603050405020304" pitchFamily="18" charset="0"/>
                <a:cs typeface="Times New Roman" panose="02020603050405020304" pitchFamily="18" charset="0"/>
              </a:rPr>
              <a:t>et al., </a:t>
            </a:r>
            <a:r>
              <a:rPr lang="en-GB" sz="2000" dirty="0" smtClean="0">
                <a:latin typeface="Times New Roman" panose="02020603050405020304" pitchFamily="18" charset="0"/>
                <a:cs typeface="Times New Roman" panose="02020603050405020304" pitchFamily="18" charset="0"/>
              </a:rPr>
              <a:t>2021). </a:t>
            </a:r>
          </a:p>
          <a:p>
            <a:pPr algn="just">
              <a:lnSpc>
                <a:spcPct val="150000"/>
              </a:lnSpc>
            </a:pPr>
            <a:r>
              <a:rPr lang="en-GB" sz="2000" dirty="0" smtClean="0">
                <a:latin typeface="Times New Roman" panose="02020603050405020304" pitchFamily="18" charset="0"/>
                <a:cs typeface="Times New Roman" panose="02020603050405020304" pitchFamily="18" charset="0"/>
              </a:rPr>
              <a:t>It is important to offer a warm as well as welcoming environment upon arrival to reduce the separation anxiety</a:t>
            </a:r>
          </a:p>
          <a:p>
            <a:pPr algn="just">
              <a:lnSpc>
                <a:spcPct val="150000"/>
              </a:lnSpc>
            </a:pPr>
            <a:r>
              <a:rPr lang="en-GB" sz="2000" dirty="0" smtClean="0">
                <a:latin typeface="Times New Roman" panose="02020603050405020304" pitchFamily="18" charset="0"/>
                <a:cs typeface="Times New Roman" panose="02020603050405020304" pitchFamily="18" charset="0"/>
              </a:rPr>
              <a:t>Regarding </a:t>
            </a:r>
            <a:r>
              <a:rPr lang="en-GB" sz="2000" dirty="0">
                <a:latin typeface="Times New Roman" panose="02020603050405020304" pitchFamily="18" charset="0"/>
                <a:cs typeface="Times New Roman" panose="02020603050405020304" pitchFamily="18" charset="0"/>
              </a:rPr>
              <a:t>practical strategies, it is important to assign a consistent key worker to </a:t>
            </a:r>
            <a:r>
              <a:rPr lang="en-GB" sz="2000" dirty="0" smtClean="0">
                <a:latin typeface="Times New Roman" panose="02020603050405020304" pitchFamily="18" charset="0"/>
                <a:cs typeface="Times New Roman" panose="02020603050405020304" pitchFamily="18" charset="0"/>
              </a:rPr>
              <a:t>Amira</a:t>
            </a:r>
          </a:p>
          <a:p>
            <a:pPr algn="just">
              <a:lnSpc>
                <a:spcPct val="150000"/>
              </a:lnSpc>
            </a:pPr>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is important to allow Amira to bring a comfort object from home, which can help with </a:t>
            </a:r>
            <a:r>
              <a:rPr lang="en-GB" sz="2000" dirty="0" smtClean="0">
                <a:latin typeface="Times New Roman" panose="02020603050405020304" pitchFamily="18" charset="0"/>
                <a:cs typeface="Times New Roman" panose="02020603050405020304" pitchFamily="18" charset="0"/>
              </a:rPr>
              <a:t>reassurance</a:t>
            </a:r>
          </a:p>
        </p:txBody>
      </p:sp>
      <p:pic>
        <p:nvPicPr>
          <p:cNvPr id="4" name="Picture 3"/>
          <p:cNvPicPr>
            <a:picLocks noChangeAspect="1"/>
          </p:cNvPicPr>
          <p:nvPr/>
        </p:nvPicPr>
        <p:blipFill>
          <a:blip r:embed="rId3"/>
          <a:stretch>
            <a:fillRect/>
          </a:stretch>
        </p:blipFill>
        <p:spPr>
          <a:xfrm>
            <a:off x="8100689" y="2400300"/>
            <a:ext cx="3984631" cy="3081863"/>
          </a:xfrm>
          <a:prstGeom prst="rect">
            <a:avLst/>
          </a:prstGeom>
        </p:spPr>
      </p:pic>
    </p:spTree>
    <p:extLst>
      <p:ext uri="{BB962C8B-B14F-4D97-AF65-F5344CB8AC3E}">
        <p14:creationId xmlns:p14="http://schemas.microsoft.com/office/powerpoint/2010/main" val="1073776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1515" y="540794"/>
            <a:ext cx="10047272" cy="1005840"/>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Biological and Environmental Influences </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2095" y="1729514"/>
            <a:ext cx="6927426" cy="4945606"/>
          </a:xfrm>
        </p:spPr>
        <p:txBody>
          <a:bodyPr>
            <a:norm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Brain development is effectively found to affect memory learning as well as emotional regulation from birth onwards</a:t>
            </a:r>
          </a:p>
          <a:p>
            <a:pPr algn="just">
              <a:lnSpc>
                <a:spcPct val="150000"/>
              </a:lnSpc>
            </a:pPr>
            <a:r>
              <a:rPr lang="en-GB" sz="2000" dirty="0" smtClean="0">
                <a:latin typeface="Times New Roman" panose="02020603050405020304" pitchFamily="18" charset="0"/>
                <a:cs typeface="Times New Roman" panose="02020603050405020304" pitchFamily="18" charset="0"/>
              </a:rPr>
              <a:t>Hormones are effectively found to influence behaviour, mood, as well as physical development</a:t>
            </a:r>
          </a:p>
          <a:p>
            <a:pPr algn="just">
              <a:lnSpc>
                <a:spcPct val="150000"/>
              </a:lnSpc>
            </a:pPr>
            <a:r>
              <a:rPr lang="en-GB" sz="2000" dirty="0" smtClean="0">
                <a:latin typeface="Times New Roman" panose="02020603050405020304" pitchFamily="18" charset="0"/>
                <a:cs typeface="Times New Roman" panose="02020603050405020304" pitchFamily="18" charset="0"/>
              </a:rPr>
              <a:t>Psychological </a:t>
            </a:r>
            <a:r>
              <a:rPr lang="en-GB" sz="2000" dirty="0">
                <a:latin typeface="Times New Roman" panose="02020603050405020304" pitchFamily="18" charset="0"/>
                <a:cs typeface="Times New Roman" panose="02020603050405020304" pitchFamily="18" charset="0"/>
              </a:rPr>
              <a:t>development is actively found to be influenced by both biological (Nature) and environmental (nurture) </a:t>
            </a:r>
            <a:r>
              <a:rPr lang="en-GB" sz="2000" dirty="0" smtClean="0">
                <a:latin typeface="Times New Roman" panose="02020603050405020304" pitchFamily="18" charset="0"/>
                <a:cs typeface="Times New Roman" panose="02020603050405020304" pitchFamily="18" charset="0"/>
              </a:rPr>
              <a:t>factors</a:t>
            </a:r>
          </a:p>
          <a:p>
            <a:pPr algn="just">
              <a:lnSpc>
                <a:spcPct val="150000"/>
              </a:lnSpc>
            </a:pPr>
            <a:r>
              <a:rPr lang="en-GB" sz="2000" dirty="0" smtClean="0">
                <a:latin typeface="Times New Roman" panose="02020603050405020304" pitchFamily="18" charset="0"/>
                <a:cs typeface="Times New Roman" panose="02020603050405020304" pitchFamily="18" charset="0"/>
              </a:rPr>
              <a:t>Genes </a:t>
            </a:r>
            <a:r>
              <a:rPr lang="en-GB" sz="2000" dirty="0">
                <a:latin typeface="Times New Roman" panose="02020603050405020304" pitchFamily="18" charset="0"/>
                <a:cs typeface="Times New Roman" panose="02020603050405020304" pitchFamily="18" charset="0"/>
              </a:rPr>
              <a:t>have the ability to determine traits such as intelligence, as well as risk for mental health conditions (Williams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2023). </a:t>
            </a:r>
            <a:endParaRPr lang="en-GB" sz="2000" dirty="0" smtClean="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11477" y="2410778"/>
            <a:ext cx="3997643" cy="2809636"/>
          </a:xfrm>
          <a:prstGeom prst="rect">
            <a:avLst/>
          </a:prstGeom>
        </p:spPr>
      </p:pic>
    </p:spTree>
    <p:extLst>
      <p:ext uri="{BB962C8B-B14F-4D97-AF65-F5344CB8AC3E}">
        <p14:creationId xmlns:p14="http://schemas.microsoft.com/office/powerpoint/2010/main" val="1691922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1515" y="540794"/>
            <a:ext cx="10047272" cy="1005840"/>
          </a:xfrm>
        </p:spPr>
        <p:txBody>
          <a:bodyPr>
            <a:normAutofit/>
          </a:bodyPr>
          <a:lstStyle/>
          <a:p>
            <a:pPr algn="ctr">
              <a:lnSpc>
                <a:spcPct val="150000"/>
              </a:lnSpc>
            </a:pPr>
            <a:r>
              <a:rPr lang="en-GB" sz="3200" b="1" dirty="0" smtClean="0">
                <a:solidFill>
                  <a:schemeClr val="tx1"/>
                </a:solidFill>
                <a:latin typeface="Times New Roman" panose="02020603050405020304" pitchFamily="18" charset="0"/>
                <a:cs typeface="Times New Roman" panose="02020603050405020304" pitchFamily="18" charset="0"/>
              </a:rPr>
              <a:t>Biological and Environmental Influences (Continued) </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48343" y="1790474"/>
            <a:ext cx="7149738" cy="4945606"/>
          </a:xfrm>
        </p:spPr>
        <p:txBody>
          <a:bodyPr>
            <a:no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Culture is found to shape beliefs, values, as well as behaviour</a:t>
            </a:r>
          </a:p>
          <a:p>
            <a:pPr algn="just">
              <a:lnSpc>
                <a:spcPct val="150000"/>
              </a:lnSpc>
            </a:pPr>
            <a:r>
              <a:rPr lang="en-GB" sz="2000" dirty="0" smtClean="0">
                <a:latin typeface="Times New Roman" panose="02020603050405020304" pitchFamily="18" charset="0"/>
                <a:cs typeface="Times New Roman" panose="02020603050405020304" pitchFamily="18" charset="0"/>
              </a:rPr>
              <a:t> It is effectively found to guide both emotional and social development</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availability of learning opportunities and education is known to influence personal growth as well as cognitive </a:t>
            </a:r>
            <a:r>
              <a:rPr lang="en-GB" sz="2000" dirty="0" smtClean="0">
                <a:latin typeface="Times New Roman" panose="02020603050405020304" pitchFamily="18" charset="0"/>
                <a:cs typeface="Times New Roman" panose="02020603050405020304" pitchFamily="18" charset="0"/>
              </a:rPr>
              <a:t>abilities</a:t>
            </a:r>
          </a:p>
          <a:p>
            <a:pPr algn="just">
              <a:lnSpc>
                <a:spcPct val="150000"/>
              </a:lnSpc>
            </a:pPr>
            <a:r>
              <a:rPr lang="en-GB" sz="2000" dirty="0" smtClean="0">
                <a:latin typeface="Times New Roman" panose="02020603050405020304" pitchFamily="18" charset="0"/>
                <a:cs typeface="Times New Roman" panose="02020603050405020304" pitchFamily="18" charset="0"/>
              </a:rPr>
              <a:t>Socio-economic </a:t>
            </a:r>
            <a:r>
              <a:rPr lang="en-GB" sz="2000" dirty="0">
                <a:latin typeface="Times New Roman" panose="02020603050405020304" pitchFamily="18" charset="0"/>
                <a:cs typeface="Times New Roman" panose="02020603050405020304" pitchFamily="18" charset="0"/>
              </a:rPr>
              <a:t>conditions are likely to affect access to resources and Healthcare, which eventually influence development (</a:t>
            </a:r>
            <a:r>
              <a:rPr lang="en-GB" sz="2000" dirty="0" err="1">
                <a:latin typeface="Times New Roman" panose="02020603050405020304" pitchFamily="18" charset="0"/>
                <a:cs typeface="Times New Roman" panose="02020603050405020304" pitchFamily="18" charset="0"/>
              </a:rPr>
              <a:t>Amri</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Sihotang</a:t>
            </a:r>
            <a:r>
              <a:rPr lang="en-GB" sz="2000" dirty="0">
                <a:latin typeface="Times New Roman" panose="02020603050405020304" pitchFamily="18" charset="0"/>
                <a:cs typeface="Times New Roman" panose="02020603050405020304" pitchFamily="18" charset="0"/>
              </a:rPr>
              <a:t>, 2023). </a:t>
            </a:r>
            <a:endParaRPr lang="en-GB" sz="2000" dirty="0" smtClean="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37220" y="2232434"/>
            <a:ext cx="3634740" cy="3336692"/>
          </a:xfrm>
          <a:prstGeom prst="rect">
            <a:avLst/>
          </a:prstGeom>
        </p:spPr>
      </p:pic>
    </p:spTree>
    <p:extLst>
      <p:ext uri="{BB962C8B-B14F-4D97-AF65-F5344CB8AC3E}">
        <p14:creationId xmlns:p14="http://schemas.microsoft.com/office/powerpoint/2010/main" val="1563014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1515" y="540794"/>
            <a:ext cx="10047272" cy="1005840"/>
          </a:xfrm>
        </p:spPr>
        <p:txBody>
          <a:bodyPr>
            <a:normAutofit/>
          </a:bodyPr>
          <a:lstStyle/>
          <a:p>
            <a:pPr algn="ctr">
              <a:lnSpc>
                <a:spcPct val="150000"/>
              </a:lnSpc>
            </a:pPr>
            <a:r>
              <a:rPr lang="en-US" sz="3200" b="1" dirty="0" smtClean="0">
                <a:solidFill>
                  <a:schemeClr val="tx1"/>
                </a:solidFill>
                <a:latin typeface="Times New Roman" panose="02020603050405020304" pitchFamily="18" charset="0"/>
                <a:cs typeface="Times New Roman" panose="02020603050405020304" pitchFamily="18" charset="0"/>
              </a:rPr>
              <a:t>Evaluation of the usefulness and limitations of the theory</a:t>
            </a:r>
            <a:endParaRPr lang="en-GB" sz="32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806145332"/>
              </p:ext>
            </p:extLst>
          </p:nvPr>
        </p:nvGraphicFramePr>
        <p:xfrm>
          <a:off x="1002891" y="1649666"/>
          <a:ext cx="10355895" cy="4351337"/>
        </p:xfrm>
        <a:graphic>
          <a:graphicData uri="http://schemas.openxmlformats.org/drawingml/2006/table">
            <a:tbl>
              <a:tblPr/>
              <a:tblGrid>
                <a:gridCol w="2507225">
                  <a:extLst>
                    <a:ext uri="{9D8B030D-6E8A-4147-A177-3AD203B41FA5}">
                      <a16:colId xmlns:a16="http://schemas.microsoft.com/office/drawing/2014/main" val="1416198414"/>
                    </a:ext>
                  </a:extLst>
                </a:gridCol>
                <a:gridCol w="3701845">
                  <a:extLst>
                    <a:ext uri="{9D8B030D-6E8A-4147-A177-3AD203B41FA5}">
                      <a16:colId xmlns:a16="http://schemas.microsoft.com/office/drawing/2014/main" val="3752566635"/>
                    </a:ext>
                  </a:extLst>
                </a:gridCol>
                <a:gridCol w="4146825">
                  <a:extLst>
                    <a:ext uri="{9D8B030D-6E8A-4147-A177-3AD203B41FA5}">
                      <a16:colId xmlns:a16="http://schemas.microsoft.com/office/drawing/2014/main" val="2316598781"/>
                    </a:ext>
                  </a:extLst>
                </a:gridCol>
              </a:tblGrid>
              <a:tr h="358079">
                <a:tc>
                  <a:txBody>
                    <a:bodyPr/>
                    <a:lstStyle/>
                    <a:p>
                      <a:pPr algn="just">
                        <a:lnSpc>
                          <a:spcPct val="100000"/>
                        </a:lnSpc>
                        <a:spcBef>
                          <a:spcPts val="2000"/>
                        </a:spcBef>
                        <a:spcAft>
                          <a:spcPts val="0"/>
                        </a:spcAft>
                      </a:pPr>
                      <a:r>
                        <a:rPr lang="en-GB" sz="1400" b="1">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Theory</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C232"/>
                    </a:solidFill>
                  </a:tcPr>
                </a:tc>
                <a:tc>
                  <a:txBody>
                    <a:bodyPr/>
                    <a:lstStyle/>
                    <a:p>
                      <a:pPr algn="just">
                        <a:lnSpc>
                          <a:spcPct val="100000"/>
                        </a:lnSpc>
                        <a:spcBef>
                          <a:spcPts val="2000"/>
                        </a:spcBef>
                        <a:spcAft>
                          <a:spcPts val="0"/>
                        </a:spcAft>
                      </a:pPr>
                      <a:r>
                        <a:rPr lang="en-GB" sz="1400" b="1">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Usefulness in Health and Social Care</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C232"/>
                    </a:solidFill>
                  </a:tcPr>
                </a:tc>
                <a:tc>
                  <a:txBody>
                    <a:bodyPr/>
                    <a:lstStyle/>
                    <a:p>
                      <a:pPr algn="just">
                        <a:lnSpc>
                          <a:spcPct val="100000"/>
                        </a:lnSpc>
                        <a:spcBef>
                          <a:spcPts val="2000"/>
                        </a:spcBef>
                        <a:spcAft>
                          <a:spcPts val="0"/>
                        </a:spcAft>
                      </a:pPr>
                      <a:r>
                        <a:rPr lang="en-GB" sz="1400" b="1">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Limitations in Health and Social Care</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C232"/>
                    </a:solidFill>
                  </a:tcPr>
                </a:tc>
                <a:extLst>
                  <a:ext uri="{0D108BD9-81ED-4DB2-BD59-A6C34878D82A}">
                    <a16:rowId xmlns:a16="http://schemas.microsoft.com/office/drawing/2014/main" val="3911681631"/>
                  </a:ext>
                </a:extLst>
              </a:tr>
              <a:tr h="847604">
                <a:tc rowSpan="4">
                  <a:txBody>
                    <a:bodyPr/>
                    <a:lstStyle/>
                    <a:p>
                      <a:pPr algn="just">
                        <a:lnSpc>
                          <a:spcPct val="100000"/>
                        </a:lnSpc>
                        <a:spcBef>
                          <a:spcPts val="2000"/>
                        </a:spcBef>
                        <a:spcAft>
                          <a:spcPts val="0"/>
                        </a:spcAft>
                      </a:pPr>
                      <a:r>
                        <a:rPr lang="en-GB" sz="1400" dirty="0">
                          <a:latin typeface="Times New Roman" panose="02020603050405020304" pitchFamily="18" charset="0"/>
                          <a:cs typeface="Times New Roman" panose="02020603050405020304" pitchFamily="18" charset="0"/>
                        </a:rPr>
                        <a:t>Bowlby’s Attachment Theory</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dirty="0">
                          <a:latin typeface="Times New Roman" panose="02020603050405020304" pitchFamily="18" charset="0"/>
                          <a:cs typeface="Times New Roman" panose="02020603050405020304" pitchFamily="18" charset="0"/>
                        </a:rPr>
                        <a:t>Helps practitioners understand the importance of secure caregiver-child bonds (Ali </a:t>
                      </a:r>
                      <a:r>
                        <a:rPr lang="en-GB" sz="1400" i="1" dirty="0">
                          <a:latin typeface="Times New Roman" panose="02020603050405020304" pitchFamily="18" charset="0"/>
                          <a:cs typeface="Times New Roman" panose="02020603050405020304" pitchFamily="18" charset="0"/>
                        </a:rPr>
                        <a:t>et al., 2021</a:t>
                      </a:r>
                      <a:r>
                        <a:rPr lang="en-GB" sz="1400" dirty="0">
                          <a:latin typeface="Times New Roman" panose="02020603050405020304" pitchFamily="18" charset="0"/>
                          <a:cs typeface="Times New Roman" panose="02020603050405020304" pitchFamily="18" charset="0"/>
                        </a:rPr>
                        <a:t>).</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a:latin typeface="Times New Roman" panose="02020603050405020304" pitchFamily="18" charset="0"/>
                          <a:cs typeface="Times New Roman" panose="02020603050405020304" pitchFamily="18" charset="0"/>
                        </a:rPr>
                        <a:t>The theory originally focuses on early childhood, and it is less applicable to adults.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01252837"/>
                  </a:ext>
                </a:extLst>
              </a:tr>
              <a:tr h="847604">
                <a:tc vMerge="1">
                  <a:txBody>
                    <a:bodyPr/>
                    <a:lstStyle/>
                    <a:p>
                      <a:endParaRPr lang="en-GB"/>
                    </a:p>
                  </a:txBody>
                  <a:tcPr/>
                </a:tc>
                <a:tc>
                  <a:txBody>
                    <a:bodyPr/>
                    <a:lstStyle/>
                    <a:p>
                      <a:pPr algn="just">
                        <a:lnSpc>
                          <a:spcPct val="100000"/>
                        </a:lnSpc>
                        <a:spcBef>
                          <a:spcPts val="2000"/>
                        </a:spcBef>
                        <a:spcAft>
                          <a:spcPts val="0"/>
                        </a:spcAft>
                      </a:pPr>
                      <a:r>
                        <a:rPr lang="en-GB" sz="1400" dirty="0">
                          <a:latin typeface="Times New Roman" panose="02020603050405020304" pitchFamily="18" charset="0"/>
                          <a:cs typeface="Times New Roman" panose="02020603050405020304" pitchFamily="18" charset="0"/>
                        </a:rPr>
                        <a:t>Effectively guide strategies which can reduce anxiety as well as support emotional well-being.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a:latin typeface="Times New Roman" panose="02020603050405020304" pitchFamily="18" charset="0"/>
                          <a:cs typeface="Times New Roman" panose="02020603050405020304" pitchFamily="18" charset="0"/>
                        </a:rPr>
                        <a:t>The theory is likely to overlook individual differences in coping and resilience.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2512611"/>
                  </a:ext>
                </a:extLst>
              </a:tr>
              <a:tr h="602842">
                <a:tc vMerge="1">
                  <a:txBody>
                    <a:bodyPr/>
                    <a:lstStyle/>
                    <a:p>
                      <a:endParaRPr lang="en-GB"/>
                    </a:p>
                  </a:txBody>
                  <a:tcPr/>
                </a:tc>
                <a:tc>
                  <a:txBody>
                    <a:bodyPr/>
                    <a:lstStyle/>
                    <a:p>
                      <a:pPr algn="just">
                        <a:lnSpc>
                          <a:spcPct val="100000"/>
                        </a:lnSpc>
                        <a:spcBef>
                          <a:spcPts val="2000"/>
                        </a:spcBef>
                        <a:spcAft>
                          <a:spcPts val="0"/>
                        </a:spcAft>
                      </a:pPr>
                      <a:r>
                        <a:rPr lang="en-GB" sz="1400" dirty="0">
                          <a:latin typeface="Times New Roman" panose="02020603050405020304" pitchFamily="18" charset="0"/>
                          <a:cs typeface="Times New Roman" panose="02020603050405020304" pitchFamily="18" charset="0"/>
                        </a:rPr>
                        <a:t>The theory actively explained behaviour such as distress or separation in social interactions.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a:latin typeface="Times New Roman" panose="02020603050405020304" pitchFamily="18" charset="0"/>
                          <a:cs typeface="Times New Roman" panose="02020603050405020304" pitchFamily="18" charset="0"/>
                        </a:rPr>
                        <a:t>Neither environmental nor socioeconomic factors are fully addressed.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6710375"/>
                  </a:ext>
                </a:extLst>
              </a:tr>
              <a:tr h="847604">
                <a:tc vMerge="1">
                  <a:txBody>
                    <a:bodyPr/>
                    <a:lstStyle/>
                    <a:p>
                      <a:endParaRPr lang="en-GB"/>
                    </a:p>
                  </a:txBody>
                  <a:tcPr/>
                </a:tc>
                <a:tc>
                  <a:txBody>
                    <a:bodyPr/>
                    <a:lstStyle/>
                    <a:p>
                      <a:pPr algn="just">
                        <a:lnSpc>
                          <a:spcPct val="100000"/>
                        </a:lnSpc>
                        <a:spcBef>
                          <a:spcPts val="2000"/>
                        </a:spcBef>
                        <a:spcAft>
                          <a:spcPts val="0"/>
                        </a:spcAft>
                      </a:pPr>
                      <a:r>
                        <a:rPr lang="en-GB" sz="1400">
                          <a:latin typeface="Times New Roman" panose="02020603050405020304" pitchFamily="18" charset="0"/>
                          <a:cs typeface="Times New Roman" panose="02020603050405020304" pitchFamily="18" charset="0"/>
                        </a:rPr>
                        <a:t>The theory assists in planning for consistent care as well as positive relationships in care settings and nurseries.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dirty="0">
                          <a:latin typeface="Times New Roman" panose="02020603050405020304" pitchFamily="18" charset="0"/>
                          <a:cs typeface="Times New Roman" panose="02020603050405020304" pitchFamily="18" charset="0"/>
                        </a:rPr>
                        <a:t>Not all types of behaviours are likely to be explained by attachment, as other theories are also required.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9512974"/>
                  </a:ext>
                </a:extLst>
              </a:tr>
              <a:tr h="847604">
                <a:tc>
                  <a:txBody>
                    <a:bodyPr/>
                    <a:lstStyle/>
                    <a:p>
                      <a:pPr algn="just">
                        <a:lnSpc>
                          <a:spcPct val="100000"/>
                        </a:lnSpc>
                        <a:spcBef>
                          <a:spcPts val="2000"/>
                        </a:spcBef>
                        <a:spcAft>
                          <a:spcPts val="0"/>
                        </a:spcAft>
                      </a:pPr>
                      <a:r>
                        <a:rPr lang="en-GB" sz="1400">
                          <a:latin typeface="Times New Roman" panose="02020603050405020304" pitchFamily="18" charset="0"/>
                          <a:cs typeface="Times New Roman" panose="02020603050405020304" pitchFamily="18" charset="0"/>
                        </a:rPr>
                        <a:t>Overall Evaluation</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a:latin typeface="Times New Roman" panose="02020603050405020304" pitchFamily="18" charset="0"/>
                          <a:cs typeface="Times New Roman" panose="02020603050405020304" pitchFamily="18" charset="0"/>
                        </a:rPr>
                        <a:t>The following theory is useful for promoting secure relationships as well as emotional support in care settings.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2000"/>
                        </a:spcBef>
                        <a:spcAft>
                          <a:spcPts val="0"/>
                        </a:spcAft>
                      </a:pPr>
                      <a:r>
                        <a:rPr lang="en-GB" sz="1400" dirty="0">
                          <a:latin typeface="Times New Roman" panose="02020603050405020304" pitchFamily="18" charset="0"/>
                          <a:cs typeface="Times New Roman" panose="02020603050405020304" pitchFamily="18" charset="0"/>
                        </a:rPr>
                        <a:t>The theory is limited in explaining behaviour beyond early attachment. </a:t>
                      </a:r>
                    </a:p>
                  </a:txBody>
                  <a:tcPr marL="56658" marR="56658" marT="56658" marB="5665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3891013"/>
                  </a:ext>
                </a:extLst>
              </a:tr>
            </a:tbl>
          </a:graphicData>
        </a:graphic>
      </p:graphicFrame>
    </p:spTree>
    <p:extLst>
      <p:ext uri="{BB962C8B-B14F-4D97-AF65-F5344CB8AC3E}">
        <p14:creationId xmlns:p14="http://schemas.microsoft.com/office/powerpoint/2010/main" val="2839363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540" y="540794"/>
            <a:ext cx="10047272" cy="1005840"/>
          </a:xfrm>
        </p:spPr>
        <p:txBody>
          <a:bodyPr>
            <a:normAutofit fontScale="90000"/>
          </a:bodyPr>
          <a:lstStyle/>
          <a:p>
            <a:pPr algn="ctr">
              <a:lnSpc>
                <a:spcPct val="150000"/>
              </a:lnSpc>
            </a:pPr>
            <a:r>
              <a:rPr lang="en-GB" b="1" dirty="0" smtClean="0">
                <a:solidFill>
                  <a:schemeClr val="tx1"/>
                </a:solidFill>
                <a:latin typeface="Times New Roman" panose="02020603050405020304" pitchFamily="18" charset="0"/>
                <a:cs typeface="Times New Roman" panose="02020603050405020304" pitchFamily="18" charset="0"/>
              </a:rPr>
              <a:t>Conclusion </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20877" y="1778863"/>
            <a:ext cx="6549376" cy="4128452"/>
          </a:xfrm>
        </p:spPr>
        <p:txBody>
          <a:bodyPr>
            <a:noAutofit/>
          </a:bodyPr>
          <a:lstStyle/>
          <a:p>
            <a:pPr algn="just">
              <a:lnSpc>
                <a:spcPct val="150000"/>
              </a:lnSpc>
            </a:pPr>
            <a:r>
              <a:rPr lang="en-GB" sz="2000" dirty="0" smtClean="0">
                <a:latin typeface="Times New Roman" panose="02020603050405020304" pitchFamily="18" charset="0"/>
                <a:cs typeface="Times New Roman" panose="02020603050405020304" pitchFamily="18" charset="0"/>
              </a:rPr>
              <a:t>The theory actively supports the strategies which reduce anxiety as well as promote trust in care settings</a:t>
            </a:r>
          </a:p>
          <a:p>
            <a:pPr algn="just">
              <a:lnSpc>
                <a:spcPct val="150000"/>
              </a:lnSpc>
            </a:pPr>
            <a:r>
              <a:rPr lang="en-GB" sz="2000" dirty="0" smtClean="0">
                <a:latin typeface="Times New Roman" panose="02020603050405020304" pitchFamily="18" charset="0"/>
                <a:cs typeface="Times New Roman" panose="02020603050405020304" pitchFamily="18" charset="0"/>
              </a:rPr>
              <a:t>The theory is mainly useful for early childhood and less so for adults</a:t>
            </a:r>
          </a:p>
          <a:p>
            <a:pPr algn="just">
              <a:lnSpc>
                <a:spcPct val="150000"/>
              </a:lnSpc>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attachment theory by Bowlby helps to explain the emotional and social development of </a:t>
            </a:r>
            <a:r>
              <a:rPr lang="en-GB" sz="2000" dirty="0" smtClean="0">
                <a:latin typeface="Times New Roman" panose="02020603050405020304" pitchFamily="18" charset="0"/>
                <a:cs typeface="Times New Roman" panose="02020603050405020304" pitchFamily="18" charset="0"/>
              </a:rPr>
              <a:t>children</a:t>
            </a:r>
          </a:p>
          <a:p>
            <a:pPr algn="just">
              <a:lnSpc>
                <a:spcPct val="150000"/>
              </a:lnSpc>
            </a:pPr>
            <a:r>
              <a:rPr lang="en-GB" sz="2000" dirty="0" smtClean="0">
                <a:latin typeface="Times New Roman" panose="02020603050405020304" pitchFamily="18" charset="0"/>
                <a:cs typeface="Times New Roman" panose="02020603050405020304" pitchFamily="18" charset="0"/>
              </a:rPr>
              <a:t>It </a:t>
            </a:r>
            <a:r>
              <a:rPr lang="en-GB" sz="2000" dirty="0">
                <a:latin typeface="Times New Roman" panose="02020603050405020304" pitchFamily="18" charset="0"/>
                <a:cs typeface="Times New Roman" panose="02020603050405020304" pitchFamily="18" charset="0"/>
              </a:rPr>
              <a:t>depicts the importance of secure caregiver and child </a:t>
            </a:r>
            <a:r>
              <a:rPr lang="en-GB" sz="2000" dirty="0" smtClean="0">
                <a:latin typeface="Times New Roman" panose="02020603050405020304" pitchFamily="18" charset="0"/>
                <a:cs typeface="Times New Roman" panose="02020603050405020304" pitchFamily="18" charset="0"/>
              </a:rPr>
              <a:t>bonds</a:t>
            </a:r>
          </a:p>
        </p:txBody>
      </p:sp>
      <p:pic>
        <p:nvPicPr>
          <p:cNvPr id="4" name="Picture 3"/>
          <p:cNvPicPr>
            <a:picLocks noChangeAspect="1"/>
          </p:cNvPicPr>
          <p:nvPr/>
        </p:nvPicPr>
        <p:blipFill>
          <a:blip r:embed="rId3"/>
          <a:stretch>
            <a:fillRect/>
          </a:stretch>
        </p:blipFill>
        <p:spPr>
          <a:xfrm>
            <a:off x="7482840" y="2191702"/>
            <a:ext cx="4526280" cy="2664847"/>
          </a:xfrm>
          <a:prstGeom prst="rect">
            <a:avLst/>
          </a:prstGeom>
        </p:spPr>
      </p:pic>
    </p:spTree>
    <p:extLst>
      <p:ext uri="{BB962C8B-B14F-4D97-AF65-F5344CB8AC3E}">
        <p14:creationId xmlns:p14="http://schemas.microsoft.com/office/powerpoint/2010/main" val="688993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627" y="134001"/>
            <a:ext cx="10047272" cy="1005840"/>
          </a:xfrm>
        </p:spPr>
        <p:txBody>
          <a:bodyPr>
            <a:normAutofit fontScale="90000"/>
          </a:bodyPr>
          <a:lstStyle/>
          <a:p>
            <a:pPr algn="ctr">
              <a:lnSpc>
                <a:spcPct val="150000"/>
              </a:lnSpc>
            </a:pPr>
            <a:r>
              <a:rPr lang="en-GB" b="1" dirty="0" smtClean="0">
                <a:solidFill>
                  <a:schemeClr val="tx1"/>
                </a:solidFill>
                <a:latin typeface="Times New Roman" panose="02020603050405020304" pitchFamily="18" charset="0"/>
                <a:cs typeface="Times New Roman" panose="02020603050405020304" pitchFamily="18" charset="0"/>
              </a:rPr>
              <a:t>References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9967" y="1254795"/>
            <a:ext cx="11902593" cy="4945606"/>
          </a:xfrm>
        </p:spPr>
        <p:txBody>
          <a:bodyPr>
            <a:noAutofit/>
          </a:bodyPr>
          <a:lstStyle/>
          <a:p>
            <a:r>
              <a:rPr lang="en-GB" sz="1400" dirty="0">
                <a:latin typeface="Times New Roman" panose="02020603050405020304" pitchFamily="18" charset="0"/>
                <a:cs typeface="Times New Roman" panose="02020603050405020304" pitchFamily="18" charset="0"/>
              </a:rPr>
              <a:t>Ali, E., Letourneau, N. and </a:t>
            </a:r>
            <a:r>
              <a:rPr lang="en-GB" sz="1400" dirty="0" err="1">
                <a:latin typeface="Times New Roman" panose="02020603050405020304" pitchFamily="18" charset="0"/>
                <a:cs typeface="Times New Roman" panose="02020603050405020304" pitchFamily="18" charset="0"/>
              </a:rPr>
              <a:t>Benzies</a:t>
            </a:r>
            <a:r>
              <a:rPr lang="en-GB" sz="1400" dirty="0">
                <a:latin typeface="Times New Roman" panose="02020603050405020304" pitchFamily="18" charset="0"/>
                <a:cs typeface="Times New Roman" panose="02020603050405020304" pitchFamily="18" charset="0"/>
              </a:rPr>
              <a:t>, K., 2021. Parent-child attachment: A principle-based concept analysis. </a:t>
            </a:r>
            <a:r>
              <a:rPr lang="en-GB" sz="1400" i="1" dirty="0">
                <a:latin typeface="Times New Roman" panose="02020603050405020304" pitchFamily="18" charset="0"/>
                <a:cs typeface="Times New Roman" panose="02020603050405020304" pitchFamily="18" charset="0"/>
              </a:rPr>
              <a:t>SAGE Open Nursing</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7</a:t>
            </a:r>
            <a:r>
              <a:rPr lang="en-GB" sz="1400" dirty="0">
                <a:latin typeface="Times New Roman" panose="02020603050405020304" pitchFamily="18" charset="0"/>
                <a:cs typeface="Times New Roman" panose="02020603050405020304" pitchFamily="18" charset="0"/>
              </a:rPr>
              <a:t>, p.23779608211009000.</a:t>
            </a:r>
          </a:p>
          <a:p>
            <a:r>
              <a:rPr lang="en-GB" sz="1400" dirty="0">
                <a:latin typeface="Times New Roman" panose="02020603050405020304" pitchFamily="18" charset="0"/>
                <a:cs typeface="Times New Roman" panose="02020603050405020304" pitchFamily="18" charset="0"/>
              </a:rPr>
              <a:t>Allen, B., 2023. The historical foundations of contemporary attachment theory: From John Bowlby to Mary Ainsworth.</a:t>
            </a:r>
          </a:p>
          <a:p>
            <a:r>
              <a:rPr lang="en-GB" sz="1400" dirty="0" err="1">
                <a:latin typeface="Times New Roman" panose="02020603050405020304" pitchFamily="18" charset="0"/>
                <a:cs typeface="Times New Roman" panose="02020603050405020304" pitchFamily="18" charset="0"/>
              </a:rPr>
              <a:t>Amri</a:t>
            </a:r>
            <a:r>
              <a:rPr lang="en-GB" sz="1400" dirty="0">
                <a:latin typeface="Times New Roman" panose="02020603050405020304" pitchFamily="18" charset="0"/>
                <a:cs typeface="Times New Roman" panose="02020603050405020304" pitchFamily="18" charset="0"/>
              </a:rPr>
              <a:t>, S. and </a:t>
            </a:r>
            <a:r>
              <a:rPr lang="en-GB" sz="1400" dirty="0" err="1">
                <a:latin typeface="Times New Roman" panose="02020603050405020304" pitchFamily="18" charset="0"/>
                <a:cs typeface="Times New Roman" panose="02020603050405020304" pitchFamily="18" charset="0"/>
              </a:rPr>
              <a:t>Sihotang</a:t>
            </a:r>
            <a:r>
              <a:rPr lang="en-GB" sz="1400" dirty="0">
                <a:latin typeface="Times New Roman" panose="02020603050405020304" pitchFamily="18" charset="0"/>
                <a:cs typeface="Times New Roman" panose="02020603050405020304" pitchFamily="18" charset="0"/>
              </a:rPr>
              <a:t>, J., 2023. Impact of Poverty Reduction Programs on Healthcare Access in Remote Areas: Fostering Community Development for Sustainable Health. </a:t>
            </a:r>
            <a:r>
              <a:rPr lang="en-GB" sz="1400" i="1" dirty="0">
                <a:latin typeface="Times New Roman" panose="02020603050405020304" pitchFamily="18" charset="0"/>
                <a:cs typeface="Times New Roman" panose="02020603050405020304" pitchFamily="18" charset="0"/>
              </a:rPr>
              <a:t>Law and Economics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17</a:t>
            </a:r>
            <a:r>
              <a:rPr lang="en-GB" sz="1400" dirty="0">
                <a:latin typeface="Times New Roman" panose="02020603050405020304" pitchFamily="18" charset="0"/>
                <a:cs typeface="Times New Roman" panose="02020603050405020304" pitchFamily="18" charset="0"/>
              </a:rPr>
              <a:t>(3), pp.170-185.</a:t>
            </a:r>
          </a:p>
          <a:p>
            <a:r>
              <a:rPr lang="en-GB" sz="1400" dirty="0">
                <a:latin typeface="Times New Roman" panose="02020603050405020304" pitchFamily="18" charset="0"/>
                <a:cs typeface="Times New Roman" panose="02020603050405020304" pitchFamily="18" charset="0"/>
              </a:rPr>
              <a:t>Bell, D.C., 2024. Connection abstract theory: An exercise in abstract theorising after Bowlby. </a:t>
            </a:r>
            <a:r>
              <a:rPr lang="en-GB" sz="1400" i="1" dirty="0">
                <a:latin typeface="Times New Roman" panose="02020603050405020304" pitchFamily="18" charset="0"/>
                <a:cs typeface="Times New Roman" panose="02020603050405020304" pitchFamily="18" charset="0"/>
              </a:rPr>
              <a:t>Journal of Family Theory &amp; Review</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16</a:t>
            </a:r>
            <a:r>
              <a:rPr lang="en-GB" sz="1400" dirty="0">
                <a:latin typeface="Times New Roman" panose="02020603050405020304" pitchFamily="18" charset="0"/>
                <a:cs typeface="Times New Roman" panose="02020603050405020304" pitchFamily="18" charset="0"/>
              </a:rPr>
              <a:t>(2), pp.191-215.</a:t>
            </a:r>
          </a:p>
          <a:p>
            <a:r>
              <a:rPr lang="en-GB" sz="1400" dirty="0" err="1">
                <a:latin typeface="Times New Roman" panose="02020603050405020304" pitchFamily="18" charset="0"/>
                <a:cs typeface="Times New Roman" panose="02020603050405020304" pitchFamily="18" charset="0"/>
              </a:rPr>
              <a:t>Fernandes</a:t>
            </a:r>
            <a:r>
              <a:rPr lang="en-GB" sz="1400" dirty="0">
                <a:latin typeface="Times New Roman" panose="02020603050405020304" pitchFamily="18" charset="0"/>
                <a:cs typeface="Times New Roman" panose="02020603050405020304" pitchFamily="18" charset="0"/>
              </a:rPr>
              <a:t>, C., Santos, A.F., </a:t>
            </a:r>
            <a:r>
              <a:rPr lang="en-GB" sz="1400" dirty="0" err="1">
                <a:latin typeface="Times New Roman" panose="02020603050405020304" pitchFamily="18" charset="0"/>
                <a:cs typeface="Times New Roman" panose="02020603050405020304" pitchFamily="18" charset="0"/>
              </a:rPr>
              <a:t>Fernandes</a:t>
            </a:r>
            <a:r>
              <a:rPr lang="en-GB" sz="1400" dirty="0">
                <a:latin typeface="Times New Roman" panose="02020603050405020304" pitchFamily="18" charset="0"/>
                <a:cs typeface="Times New Roman" panose="02020603050405020304" pitchFamily="18" charset="0"/>
              </a:rPr>
              <a:t>, M., Santos, A.J., </a:t>
            </a:r>
            <a:r>
              <a:rPr lang="en-GB" sz="1400" dirty="0" err="1">
                <a:latin typeface="Times New Roman" panose="02020603050405020304" pitchFamily="18" charset="0"/>
                <a:cs typeface="Times New Roman" panose="02020603050405020304" pitchFamily="18" charset="0"/>
              </a:rPr>
              <a:t>Bost</a:t>
            </a:r>
            <a:r>
              <a:rPr lang="en-GB" sz="1400" dirty="0">
                <a:latin typeface="Times New Roman" panose="02020603050405020304" pitchFamily="18" charset="0"/>
                <a:cs typeface="Times New Roman" panose="02020603050405020304" pitchFamily="18" charset="0"/>
              </a:rPr>
              <a:t>, K. and </a:t>
            </a:r>
            <a:r>
              <a:rPr lang="en-GB" sz="1400" dirty="0" err="1">
                <a:latin typeface="Times New Roman" panose="02020603050405020304" pitchFamily="18" charset="0"/>
                <a:cs typeface="Times New Roman" panose="02020603050405020304" pitchFamily="18" charset="0"/>
              </a:rPr>
              <a:t>Verissimo</a:t>
            </a:r>
            <a:r>
              <a:rPr lang="en-GB" sz="1400" dirty="0">
                <a:latin typeface="Times New Roman" panose="02020603050405020304" pitchFamily="18" charset="0"/>
                <a:cs typeface="Times New Roman" panose="02020603050405020304" pitchFamily="18" charset="0"/>
              </a:rPr>
              <a:t>, M., 2021. Caregivers’ perceived emotional and feeding responsiveness toward preschool children: Associations and paths of influence. </a:t>
            </a:r>
            <a:r>
              <a:rPr lang="en-GB" sz="1400" i="1" dirty="0">
                <a:latin typeface="Times New Roman" panose="02020603050405020304" pitchFamily="18" charset="0"/>
                <a:cs typeface="Times New Roman" panose="02020603050405020304" pitchFamily="18" charset="0"/>
              </a:rPr>
              <a:t>Nutrients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13</a:t>
            </a:r>
            <a:r>
              <a:rPr lang="en-GB" sz="1400" dirty="0">
                <a:latin typeface="Times New Roman" panose="02020603050405020304" pitchFamily="18" charset="0"/>
                <a:cs typeface="Times New Roman" panose="02020603050405020304" pitchFamily="18" charset="0"/>
              </a:rPr>
              <a:t>(4), p.1334.</a:t>
            </a:r>
          </a:p>
          <a:p>
            <a:r>
              <a:rPr lang="en-GB" sz="1400" dirty="0" err="1">
                <a:latin typeface="Times New Roman" panose="02020603050405020304" pitchFamily="18" charset="0"/>
                <a:cs typeface="Times New Roman" panose="02020603050405020304" pitchFamily="18" charset="0"/>
              </a:rPr>
              <a:t>Koprowska</a:t>
            </a:r>
            <a:r>
              <a:rPr lang="en-GB" sz="1400" dirty="0">
                <a:latin typeface="Times New Roman" panose="02020603050405020304" pitchFamily="18" charset="0"/>
                <a:cs typeface="Times New Roman" panose="02020603050405020304" pitchFamily="18" charset="0"/>
              </a:rPr>
              <a:t>, J., 2024. Communication and interpersonal skills in social work.</a:t>
            </a:r>
          </a:p>
          <a:p>
            <a:r>
              <a:rPr lang="en-GB" sz="1400" dirty="0">
                <a:latin typeface="Times New Roman" panose="02020603050405020304" pitchFamily="18" charset="0"/>
                <a:cs typeface="Times New Roman" panose="02020603050405020304" pitchFamily="18" charset="0"/>
              </a:rPr>
              <a:t>Robledo, J.P., Cross, I., Boada-</a:t>
            </a:r>
            <a:r>
              <a:rPr lang="en-GB" sz="1400" dirty="0" err="1">
                <a:latin typeface="Times New Roman" panose="02020603050405020304" pitchFamily="18" charset="0"/>
                <a:cs typeface="Times New Roman" panose="02020603050405020304" pitchFamily="18" charset="0"/>
              </a:rPr>
              <a:t>Bayona</a:t>
            </a:r>
            <a:r>
              <a:rPr lang="en-GB" sz="1400" dirty="0">
                <a:latin typeface="Times New Roman" panose="02020603050405020304" pitchFamily="18" charset="0"/>
                <a:cs typeface="Times New Roman" panose="02020603050405020304" pitchFamily="18" charset="0"/>
              </a:rPr>
              <a:t>, L. and </a:t>
            </a:r>
            <a:r>
              <a:rPr lang="en-GB" sz="1400" dirty="0" err="1">
                <a:latin typeface="Times New Roman" panose="02020603050405020304" pitchFamily="18" charset="0"/>
                <a:cs typeface="Times New Roman" panose="02020603050405020304" pitchFamily="18" charset="0"/>
              </a:rPr>
              <a:t>Demogeot</a:t>
            </a:r>
            <a:r>
              <a:rPr lang="en-GB" sz="1400" dirty="0">
                <a:latin typeface="Times New Roman" panose="02020603050405020304" pitchFamily="18" charset="0"/>
                <a:cs typeface="Times New Roman" panose="02020603050405020304" pitchFamily="18" charset="0"/>
              </a:rPr>
              <a:t>, N., 2022. Back to basics: A re-evaluation of the relevance of imprinting in the genesis of Bowlby’s attachment theory. </a:t>
            </a:r>
            <a:r>
              <a:rPr lang="en-GB" sz="1400" i="1" dirty="0">
                <a:latin typeface="Times New Roman" panose="02020603050405020304" pitchFamily="18" charset="0"/>
                <a:cs typeface="Times New Roman" panose="02020603050405020304" pitchFamily="18" charset="0"/>
              </a:rPr>
              <a:t>Frontiers in Psychology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13</a:t>
            </a:r>
            <a:r>
              <a:rPr lang="en-GB" sz="1400" dirty="0">
                <a:latin typeface="Times New Roman" panose="02020603050405020304" pitchFamily="18" charset="0"/>
                <a:cs typeface="Times New Roman" panose="02020603050405020304" pitchFamily="18" charset="0"/>
              </a:rPr>
              <a:t>, p.1033746.</a:t>
            </a:r>
          </a:p>
          <a:p>
            <a:r>
              <a:rPr lang="en-GB" sz="1400" dirty="0" err="1">
                <a:latin typeface="Times New Roman" panose="02020603050405020304" pitchFamily="18" charset="0"/>
                <a:cs typeface="Times New Roman" panose="02020603050405020304" pitchFamily="18" charset="0"/>
              </a:rPr>
              <a:t>Rohmah</a:t>
            </a:r>
            <a:r>
              <a:rPr lang="en-GB" sz="1400" dirty="0">
                <a:latin typeface="Times New Roman" panose="02020603050405020304" pitchFamily="18" charset="0"/>
                <a:cs typeface="Times New Roman" panose="02020603050405020304" pitchFamily="18" charset="0"/>
              </a:rPr>
              <a:t>, L. and </a:t>
            </a:r>
            <a:r>
              <a:rPr lang="en-GB" sz="1400" dirty="0" err="1">
                <a:latin typeface="Times New Roman" panose="02020603050405020304" pitchFamily="18" charset="0"/>
                <a:cs typeface="Times New Roman" panose="02020603050405020304" pitchFamily="18" charset="0"/>
              </a:rPr>
              <a:t>Purwanta</a:t>
            </a:r>
            <a:r>
              <a:rPr lang="en-GB" sz="1400" dirty="0">
                <a:latin typeface="Times New Roman" panose="02020603050405020304" pitchFamily="18" charset="0"/>
                <a:cs typeface="Times New Roman" panose="02020603050405020304" pitchFamily="18" charset="0"/>
              </a:rPr>
              <a:t>, E., 2023, December. Why should children have secure attachments? Literature review of the importance of attachment in child development. In </a:t>
            </a:r>
            <a:r>
              <a:rPr lang="en-GB" sz="1400" i="1" dirty="0">
                <a:latin typeface="Times New Roman" panose="02020603050405020304" pitchFamily="18" charset="0"/>
                <a:cs typeface="Times New Roman" panose="02020603050405020304" pitchFamily="18" charset="0"/>
              </a:rPr>
              <a:t>the 6th International Conference on Learning Innovation and Quality Education (ICLIQE 2022)</a:t>
            </a:r>
            <a:r>
              <a:rPr lang="en-GB" sz="1400" dirty="0">
                <a:latin typeface="Times New Roman" panose="02020603050405020304" pitchFamily="18" charset="0"/>
                <a:cs typeface="Times New Roman" panose="02020603050405020304" pitchFamily="18" charset="0"/>
              </a:rPr>
              <a:t> (pp. 44-55). Atlantis Press.</a:t>
            </a:r>
          </a:p>
          <a:p>
            <a:r>
              <a:rPr lang="en-GB" sz="1400" dirty="0">
                <a:latin typeface="Times New Roman" panose="02020603050405020304" pitchFamily="18" charset="0"/>
                <a:cs typeface="Times New Roman" panose="02020603050405020304" pitchFamily="18" charset="0"/>
              </a:rPr>
              <a:t>Shen, S., Chen, Z., Qin, X., Zhang, M. and Dai, Q., 2021. Remote and adjacent psychological predictors of early-adulthood resilience: Role of early-life trauma, extraversion, life-events, depression, and social-support. </a:t>
            </a:r>
            <a:r>
              <a:rPr lang="en-GB" sz="1400" i="1" dirty="0" err="1">
                <a:latin typeface="Times New Roman" panose="02020603050405020304" pitchFamily="18" charset="0"/>
                <a:cs typeface="Times New Roman" panose="02020603050405020304" pitchFamily="18" charset="0"/>
              </a:rPr>
              <a:t>PLoS</a:t>
            </a:r>
            <a:r>
              <a:rPr lang="en-GB" sz="1400" i="1" dirty="0">
                <a:latin typeface="Times New Roman" panose="02020603050405020304" pitchFamily="18" charset="0"/>
                <a:cs typeface="Times New Roman" panose="02020603050405020304" pitchFamily="18" charset="0"/>
              </a:rPr>
              <a:t> One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16</a:t>
            </a:r>
            <a:r>
              <a:rPr lang="en-GB" sz="1400" dirty="0">
                <a:latin typeface="Times New Roman" panose="02020603050405020304" pitchFamily="18" charset="0"/>
                <a:cs typeface="Times New Roman" panose="02020603050405020304" pitchFamily="18" charset="0"/>
              </a:rPr>
              <a:t>(6), p.e0251859.</a:t>
            </a:r>
          </a:p>
          <a:p>
            <a:r>
              <a:rPr lang="en-GB" sz="1400" dirty="0">
                <a:latin typeface="Times New Roman" panose="02020603050405020304" pitchFamily="18" charset="0"/>
                <a:cs typeface="Times New Roman" panose="02020603050405020304" pitchFamily="18" charset="0"/>
              </a:rPr>
              <a:t>Williams, C.M., </a:t>
            </a:r>
            <a:r>
              <a:rPr lang="en-GB" sz="1400" dirty="0" err="1">
                <a:latin typeface="Times New Roman" panose="02020603050405020304" pitchFamily="18" charset="0"/>
                <a:cs typeface="Times New Roman" panose="02020603050405020304" pitchFamily="18" charset="0"/>
              </a:rPr>
              <a:t>Peyre</a:t>
            </a:r>
            <a:r>
              <a:rPr lang="en-GB" sz="1400" dirty="0">
                <a:latin typeface="Times New Roman" panose="02020603050405020304" pitchFamily="18" charset="0"/>
                <a:cs typeface="Times New Roman" panose="02020603050405020304" pitchFamily="18" charset="0"/>
              </a:rPr>
              <a:t>, H., </a:t>
            </a:r>
            <a:r>
              <a:rPr lang="en-GB" sz="1400" dirty="0" err="1">
                <a:latin typeface="Times New Roman" panose="02020603050405020304" pitchFamily="18" charset="0"/>
                <a:cs typeface="Times New Roman" panose="02020603050405020304" pitchFamily="18" charset="0"/>
              </a:rPr>
              <a:t>Labouret</a:t>
            </a:r>
            <a:r>
              <a:rPr lang="en-GB" sz="1400" dirty="0">
                <a:latin typeface="Times New Roman" panose="02020603050405020304" pitchFamily="18" charset="0"/>
                <a:cs typeface="Times New Roman" panose="02020603050405020304" pitchFamily="18" charset="0"/>
              </a:rPr>
              <a:t>, G., </a:t>
            </a:r>
            <a:r>
              <a:rPr lang="en-GB" sz="1400" dirty="0" err="1">
                <a:latin typeface="Times New Roman" panose="02020603050405020304" pitchFamily="18" charset="0"/>
                <a:cs typeface="Times New Roman" panose="02020603050405020304" pitchFamily="18" charset="0"/>
              </a:rPr>
              <a:t>Fassaya</a:t>
            </a:r>
            <a:r>
              <a:rPr lang="en-GB" sz="1400" dirty="0">
                <a:latin typeface="Times New Roman" panose="02020603050405020304" pitchFamily="18" charset="0"/>
                <a:cs typeface="Times New Roman" panose="02020603050405020304" pitchFamily="18" charset="0"/>
              </a:rPr>
              <a:t>, J., </a:t>
            </a:r>
            <a:r>
              <a:rPr lang="en-GB" sz="1400" dirty="0" err="1">
                <a:latin typeface="Times New Roman" panose="02020603050405020304" pitchFamily="18" charset="0"/>
                <a:cs typeface="Times New Roman" panose="02020603050405020304" pitchFamily="18" charset="0"/>
              </a:rPr>
              <a:t>García</a:t>
            </a:r>
            <a:r>
              <a:rPr lang="en-GB" sz="1400" dirty="0">
                <a:latin typeface="Times New Roman" panose="02020603050405020304" pitchFamily="18" charset="0"/>
                <a:cs typeface="Times New Roman" panose="02020603050405020304" pitchFamily="18" charset="0"/>
              </a:rPr>
              <a:t>, A.G., </a:t>
            </a:r>
            <a:r>
              <a:rPr lang="en-GB" sz="1400" dirty="0" err="1">
                <a:latin typeface="Times New Roman" panose="02020603050405020304" pitchFamily="18" charset="0"/>
                <a:cs typeface="Times New Roman" panose="02020603050405020304" pitchFamily="18" charset="0"/>
              </a:rPr>
              <a:t>Gauvrit</a:t>
            </a:r>
            <a:r>
              <a:rPr lang="en-GB" sz="1400" dirty="0">
                <a:latin typeface="Times New Roman" panose="02020603050405020304" pitchFamily="18" charset="0"/>
                <a:cs typeface="Times New Roman" panose="02020603050405020304" pitchFamily="18" charset="0"/>
              </a:rPr>
              <a:t>, N. and Ramus, F., 2023. High intelligence is not associated with a greater propensity for mental health disorders. </a:t>
            </a:r>
            <a:r>
              <a:rPr lang="en-GB" sz="1400" i="1" dirty="0">
                <a:latin typeface="Times New Roman" panose="02020603050405020304" pitchFamily="18" charset="0"/>
                <a:cs typeface="Times New Roman" panose="02020603050405020304" pitchFamily="18" charset="0"/>
              </a:rPr>
              <a:t>European Psychiatry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66</a:t>
            </a:r>
            <a:r>
              <a:rPr lang="en-GB" sz="1400" dirty="0">
                <a:latin typeface="Times New Roman" panose="02020603050405020304" pitchFamily="18" charset="0"/>
                <a:cs typeface="Times New Roman" panose="02020603050405020304" pitchFamily="18" charset="0"/>
              </a:rPr>
              <a:t>(1), p.e3.</a:t>
            </a:r>
          </a:p>
          <a:p>
            <a:r>
              <a:rPr lang="en-GB" sz="1400" dirty="0">
                <a:latin typeface="Times New Roman" panose="02020603050405020304" pitchFamily="18" charset="0"/>
                <a:cs typeface="Times New Roman" panose="02020603050405020304" pitchFamily="18" charset="0"/>
              </a:rPr>
              <a:t>Zhang, X., </a:t>
            </a:r>
            <a:r>
              <a:rPr lang="en-GB" sz="1400" dirty="0" err="1">
                <a:latin typeface="Times New Roman" panose="02020603050405020304" pitchFamily="18" charset="0"/>
                <a:cs typeface="Times New Roman" panose="02020603050405020304" pitchFamily="18" charset="0"/>
              </a:rPr>
              <a:t>Qiao</a:t>
            </a:r>
            <a:r>
              <a:rPr lang="en-GB" sz="1400" dirty="0">
                <a:latin typeface="Times New Roman" panose="02020603050405020304" pitchFamily="18" charset="0"/>
                <a:cs typeface="Times New Roman" panose="02020603050405020304" pitchFamily="18" charset="0"/>
              </a:rPr>
              <a:t>, Y., Wang, M., Liang, X., Zhang, M., Li, C., </a:t>
            </a:r>
            <a:r>
              <a:rPr lang="en-GB" sz="1400" dirty="0" err="1">
                <a:latin typeface="Times New Roman" panose="02020603050405020304" pitchFamily="18" charset="0"/>
                <a:cs typeface="Times New Roman" panose="02020603050405020304" pitchFamily="18" charset="0"/>
              </a:rPr>
              <a:t>Cairang</a:t>
            </a:r>
            <a:r>
              <a:rPr lang="en-GB" sz="1400" dirty="0">
                <a:latin typeface="Times New Roman" panose="02020603050405020304" pitchFamily="18" charset="0"/>
                <a:cs typeface="Times New Roman" panose="02020603050405020304" pitchFamily="18" charset="0"/>
              </a:rPr>
              <a:t>, J., Wang, J., Bi, H. and Gao, T., 2023. The influence of genetic and acquired factors on the vulnerability to develop depression: a review. </a:t>
            </a:r>
            <a:r>
              <a:rPr lang="en-GB" sz="1400" i="1" dirty="0">
                <a:latin typeface="Times New Roman" panose="02020603050405020304" pitchFamily="18" charset="0"/>
                <a:cs typeface="Times New Roman" panose="02020603050405020304" pitchFamily="18" charset="0"/>
              </a:rPr>
              <a:t>Bioscience reports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43</a:t>
            </a:r>
            <a:r>
              <a:rPr lang="en-GB" sz="1400" dirty="0">
                <a:latin typeface="Times New Roman" panose="02020603050405020304" pitchFamily="18" charset="0"/>
                <a:cs typeface="Times New Roman" panose="02020603050405020304" pitchFamily="18" charset="0"/>
              </a:rPr>
              <a:t>(5), p.BSR20222644</a:t>
            </a:r>
            <a:r>
              <a:rPr lang="en-GB" sz="1400" dirty="0" smtClean="0">
                <a:latin typeface="Times New Roman" panose="02020603050405020304" pitchFamily="18" charset="0"/>
                <a:cs typeface="Times New Roman" panose="02020603050405020304" pitchFamily="18" charset="0"/>
              </a:rPr>
              <a:t>.</a:t>
            </a:r>
            <a:endParaRPr lang="en-GB" sz="1400" dirty="0">
              <a:latin typeface="Times New Roman" panose="02020603050405020304" pitchFamily="18" charset="0"/>
              <a:cs typeface="Times New Roman" panose="02020603050405020304" pitchFamily="18" charset="0"/>
            </a:endParaRPr>
          </a:p>
          <a:p>
            <a:pPr algn="just">
              <a:lnSpc>
                <a:spcPct val="150000"/>
              </a:lnSpc>
            </a:pPr>
            <a:endParaRPr lang="en-GB" sz="14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8610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715" y="2321231"/>
            <a:ext cx="10047272" cy="1005840"/>
          </a:xfrm>
        </p:spPr>
        <p:txBody>
          <a:bodyPr>
            <a:noAutofit/>
          </a:bodyPr>
          <a:lstStyle/>
          <a:p>
            <a:pPr algn="ctr">
              <a:lnSpc>
                <a:spcPct val="150000"/>
              </a:lnSpc>
            </a:pPr>
            <a:r>
              <a:rPr lang="en-GB" sz="9600" b="1" dirty="0" smtClean="0">
                <a:solidFill>
                  <a:schemeClr val="tx1"/>
                </a:solidFill>
                <a:latin typeface="Times New Roman" panose="02020603050405020304" pitchFamily="18" charset="0"/>
                <a:cs typeface="Times New Roman" panose="02020603050405020304" pitchFamily="18" charset="0"/>
              </a:rPr>
              <a:t>THANK YOU</a:t>
            </a:r>
            <a:endParaRPr lang="en-GB" sz="96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8659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30</TotalTime>
  <Words>2748</Words>
  <PresentationFormat>Widescreen</PresentationFormat>
  <Paragraphs>108</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LCHS4010 Psychology in Health and Social Care</vt:lpstr>
      <vt:lpstr>Table of Content</vt:lpstr>
      <vt:lpstr>Introduction</vt:lpstr>
      <vt:lpstr>Chosen Theory of Development</vt:lpstr>
      <vt:lpstr>Key Concepts and Relevance to Early Years </vt:lpstr>
      <vt:lpstr>Application to Amira’s Situation</vt:lpstr>
      <vt:lpstr>Application to Amira’s Situation (Continued)</vt:lpstr>
      <vt:lpstr>Strategies and Interventions for Support</vt:lpstr>
      <vt:lpstr>Biological and Environmental Influences </vt:lpstr>
      <vt:lpstr>Biological and Environmental Influences (Continued) </vt:lpstr>
      <vt:lpstr>Evaluation of the usefulness and limitations of the theory</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2023-11-02T04:49:31Z</dcterms:created>
  <dcterms:modified xsi:type="dcterms:W3CDTF">2025-10-11T13:04:49Z</dcterms:modified>
</cp:coreProperties>
</file>