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5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009"/>
    <p:restoredTop sz="94708"/>
  </p:normalViewPr>
  <p:slideViewPr>
    <p:cSldViewPr snapToGrid="0">
      <p:cViewPr varScale="1">
        <p:scale>
          <a:sx n="59" d="100"/>
          <a:sy n="59" d="100"/>
        </p:scale>
        <p:origin x="10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6396CC-06C5-487C-AB51-85F45C6D604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B25F770-CB62-4E35-833B-AC9F74EBE55A}">
      <dgm:prSet/>
      <dgm:spPr/>
      <dgm:t>
        <a:bodyPr/>
        <a:lstStyle/>
        <a:p>
          <a:r>
            <a:rPr lang="en-GB" dirty="0"/>
            <a:t>Five years ago, when Jenny was eleven years old, her father passed away. Jenny took over as her mother's principal carer after his death, helping with administrative duties, cooking, cleaning, and shopping. Jenny's stable attachment was upset by this unexpected loss, which compelled her to assume an adult role at an early age (Department for Education, 2012).</a:t>
          </a:r>
          <a:endParaRPr lang="en-US" dirty="0"/>
        </a:p>
      </dgm:t>
    </dgm:pt>
    <dgm:pt modelId="{EE2738D3-266A-49C1-AA58-3072E52202E4}" type="parTrans" cxnId="{1EBE7C89-6FF5-4EA9-8C6A-09ED61D63E7A}">
      <dgm:prSet/>
      <dgm:spPr/>
      <dgm:t>
        <a:bodyPr/>
        <a:lstStyle/>
        <a:p>
          <a:endParaRPr lang="en-US"/>
        </a:p>
      </dgm:t>
    </dgm:pt>
    <dgm:pt modelId="{D01D117C-6BA1-4F19-A224-68CD20ED1555}" type="sibTrans" cxnId="{1EBE7C89-6FF5-4EA9-8C6A-09ED61D63E7A}">
      <dgm:prSet/>
      <dgm:spPr/>
      <dgm:t>
        <a:bodyPr/>
        <a:lstStyle/>
        <a:p>
          <a:endParaRPr lang="en-US"/>
        </a:p>
      </dgm:t>
    </dgm:pt>
    <dgm:pt modelId="{C050B707-482D-4711-A805-7EEDA2D24684}">
      <dgm:prSet/>
      <dgm:spPr/>
      <dgm:t>
        <a:bodyPr/>
        <a:lstStyle/>
        <a:p>
          <a:r>
            <a:rPr lang="en-GB" dirty="0"/>
            <a:t>Bowlby's hypothesis states that emotional health and insecure attachment patterns might result from losing an attachment figure throughout adolescence. Jenny's shifting status in the family probably caused her to feel confused, anxious, and grieved. Her internal working models, as well as her perspectives on relationships and responsibilities, have been influenced by this early loss.</a:t>
          </a:r>
          <a:endParaRPr lang="en-US" dirty="0"/>
        </a:p>
      </dgm:t>
    </dgm:pt>
    <dgm:pt modelId="{94181506-2852-4EB8-841A-A5116F746DE2}" type="parTrans" cxnId="{3479AE9B-7092-4576-88E9-8A2CBCB9F2E9}">
      <dgm:prSet/>
      <dgm:spPr/>
      <dgm:t>
        <a:bodyPr/>
        <a:lstStyle/>
        <a:p>
          <a:endParaRPr lang="en-US"/>
        </a:p>
      </dgm:t>
    </dgm:pt>
    <dgm:pt modelId="{1E651A17-F0E8-4E6E-B41C-B4524980E2DA}" type="sibTrans" cxnId="{3479AE9B-7092-4576-88E9-8A2CBCB9F2E9}">
      <dgm:prSet/>
      <dgm:spPr/>
      <dgm:t>
        <a:bodyPr/>
        <a:lstStyle/>
        <a:p>
          <a:endParaRPr lang="en-US"/>
        </a:p>
      </dgm:t>
    </dgm:pt>
    <dgm:pt modelId="{93F2027E-65E4-BD41-A855-2335A302D59A}" type="pres">
      <dgm:prSet presAssocID="{DB6396CC-06C5-487C-AB51-85F45C6D6043}" presName="linear" presStyleCnt="0">
        <dgm:presLayoutVars>
          <dgm:animLvl val="lvl"/>
          <dgm:resizeHandles val="exact"/>
        </dgm:presLayoutVars>
      </dgm:prSet>
      <dgm:spPr/>
    </dgm:pt>
    <dgm:pt modelId="{245120CA-2F35-2E45-932B-B1D808BB2B01}" type="pres">
      <dgm:prSet presAssocID="{5B25F770-CB62-4E35-833B-AC9F74EBE55A}" presName="parentText" presStyleLbl="node1" presStyleIdx="0" presStyleCnt="2">
        <dgm:presLayoutVars>
          <dgm:chMax val="0"/>
          <dgm:bulletEnabled val="1"/>
        </dgm:presLayoutVars>
      </dgm:prSet>
      <dgm:spPr/>
    </dgm:pt>
    <dgm:pt modelId="{54AAA478-02F3-9A48-87A8-541E507F395F}" type="pres">
      <dgm:prSet presAssocID="{D01D117C-6BA1-4F19-A224-68CD20ED1555}" presName="spacer" presStyleCnt="0"/>
      <dgm:spPr/>
    </dgm:pt>
    <dgm:pt modelId="{D4E0A315-FD5D-504F-BA83-2D5A6675D076}" type="pres">
      <dgm:prSet presAssocID="{C050B707-482D-4711-A805-7EEDA2D24684}" presName="parentText" presStyleLbl="node1" presStyleIdx="1" presStyleCnt="2">
        <dgm:presLayoutVars>
          <dgm:chMax val="0"/>
          <dgm:bulletEnabled val="1"/>
        </dgm:presLayoutVars>
      </dgm:prSet>
      <dgm:spPr/>
    </dgm:pt>
  </dgm:ptLst>
  <dgm:cxnLst>
    <dgm:cxn modelId="{2C192F10-94B2-1A4B-A4A9-1BBCC9469D9F}" type="presOf" srcId="{5B25F770-CB62-4E35-833B-AC9F74EBE55A}" destId="{245120CA-2F35-2E45-932B-B1D808BB2B01}" srcOrd="0" destOrd="0" presId="urn:microsoft.com/office/officeart/2005/8/layout/vList2"/>
    <dgm:cxn modelId="{50011183-D87A-AF47-A9B0-7195C535AF4F}" type="presOf" srcId="{C050B707-482D-4711-A805-7EEDA2D24684}" destId="{D4E0A315-FD5D-504F-BA83-2D5A6675D076}" srcOrd="0" destOrd="0" presId="urn:microsoft.com/office/officeart/2005/8/layout/vList2"/>
    <dgm:cxn modelId="{1EBE7C89-6FF5-4EA9-8C6A-09ED61D63E7A}" srcId="{DB6396CC-06C5-487C-AB51-85F45C6D6043}" destId="{5B25F770-CB62-4E35-833B-AC9F74EBE55A}" srcOrd="0" destOrd="0" parTransId="{EE2738D3-266A-49C1-AA58-3072E52202E4}" sibTransId="{D01D117C-6BA1-4F19-A224-68CD20ED1555}"/>
    <dgm:cxn modelId="{3479AE9B-7092-4576-88E9-8A2CBCB9F2E9}" srcId="{DB6396CC-06C5-487C-AB51-85F45C6D6043}" destId="{C050B707-482D-4711-A805-7EEDA2D24684}" srcOrd="1" destOrd="0" parTransId="{94181506-2852-4EB8-841A-A5116F746DE2}" sibTransId="{1E651A17-F0E8-4E6E-B41C-B4524980E2DA}"/>
    <dgm:cxn modelId="{439FB8F8-9CCF-FA47-A0CA-1BD2519FEFAB}" type="presOf" srcId="{DB6396CC-06C5-487C-AB51-85F45C6D6043}" destId="{93F2027E-65E4-BD41-A855-2335A302D59A}" srcOrd="0" destOrd="0" presId="urn:microsoft.com/office/officeart/2005/8/layout/vList2"/>
    <dgm:cxn modelId="{CE209095-321D-9F4C-BBFC-051437273B06}" type="presParOf" srcId="{93F2027E-65E4-BD41-A855-2335A302D59A}" destId="{245120CA-2F35-2E45-932B-B1D808BB2B01}" srcOrd="0" destOrd="0" presId="urn:microsoft.com/office/officeart/2005/8/layout/vList2"/>
    <dgm:cxn modelId="{BA95A59E-EE5F-4B49-A9F1-5D5696EBB5D5}" type="presParOf" srcId="{93F2027E-65E4-BD41-A855-2335A302D59A}" destId="{54AAA478-02F3-9A48-87A8-541E507F395F}" srcOrd="1" destOrd="0" presId="urn:microsoft.com/office/officeart/2005/8/layout/vList2"/>
    <dgm:cxn modelId="{EEAF1EAF-F411-2D43-9956-2DA388A684B8}" type="presParOf" srcId="{93F2027E-65E4-BD41-A855-2335A302D59A}" destId="{D4E0A315-FD5D-504F-BA83-2D5A6675D07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120CA-2F35-2E45-932B-B1D808BB2B01}">
      <dsp:nvSpPr>
        <dsp:cNvPr id="0" name=""/>
        <dsp:cNvSpPr/>
      </dsp:nvSpPr>
      <dsp:spPr>
        <a:xfrm>
          <a:off x="0" y="151208"/>
          <a:ext cx="10515600" cy="19913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Five years ago, when Jenny was eleven years old, her father passed away. Jenny took over as her mother's principal carer after his death, helping with administrative duties, cooking, cleaning, and shopping. Jenny's stable attachment was upset by this unexpected loss, which compelled her to assume an adult role at an early age (Department for Education, 2012).</a:t>
          </a:r>
          <a:endParaRPr lang="en-US" sz="2300" kern="1200" dirty="0"/>
        </a:p>
      </dsp:txBody>
      <dsp:txXfrm>
        <a:off x="97209" y="248417"/>
        <a:ext cx="10321182" cy="1796922"/>
      </dsp:txXfrm>
    </dsp:sp>
    <dsp:sp modelId="{D4E0A315-FD5D-504F-BA83-2D5A6675D076}">
      <dsp:nvSpPr>
        <dsp:cNvPr id="0" name=""/>
        <dsp:cNvSpPr/>
      </dsp:nvSpPr>
      <dsp:spPr>
        <a:xfrm>
          <a:off x="0" y="2208789"/>
          <a:ext cx="10515600" cy="19913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Bowlby's hypothesis states that emotional health and insecure attachment patterns might result from losing an attachment figure throughout adolescence. Jenny's shifting status in the family probably caused her to feel confused, anxious, and grieved. Her internal working models, as well as her perspectives on relationships and responsibilities, have been influenced by this early loss.</a:t>
          </a:r>
          <a:endParaRPr lang="en-US" sz="2300" kern="1200" dirty="0"/>
        </a:p>
      </dsp:txBody>
      <dsp:txXfrm>
        <a:off x="97209" y="2305998"/>
        <a:ext cx="10321182" cy="17969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C741F-F79C-13CD-E7DC-4D28F57075D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AFFAABE-A773-0762-8E88-B9C173C848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70EC0F3-6A50-5761-54F1-9A218946D650}"/>
              </a:ext>
            </a:extLst>
          </p:cNvPr>
          <p:cNvSpPr>
            <a:spLocks noGrp="1"/>
          </p:cNvSpPr>
          <p:nvPr>
            <p:ph type="dt" sz="half" idx="10"/>
          </p:nvPr>
        </p:nvSpPr>
        <p:spPr/>
        <p:txBody>
          <a:bodyPr/>
          <a:lstStyle/>
          <a:p>
            <a:fld id="{B708240D-F861-9D4E-B635-B9D84F7B078E}" type="datetimeFigureOut">
              <a:rPr lang="en-GB" smtClean="0"/>
              <a:t>07/02/2026</a:t>
            </a:fld>
            <a:endParaRPr lang="en-GB"/>
          </a:p>
        </p:txBody>
      </p:sp>
      <p:sp>
        <p:nvSpPr>
          <p:cNvPr id="5" name="Footer Placeholder 4">
            <a:extLst>
              <a:ext uri="{FF2B5EF4-FFF2-40B4-BE49-F238E27FC236}">
                <a16:creationId xmlns:a16="http://schemas.microsoft.com/office/drawing/2014/main" id="{8522CD47-66E5-863C-7DD8-CA582DCD5B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779D8B-C682-5EB1-4400-824A67642295}"/>
              </a:ext>
            </a:extLst>
          </p:cNvPr>
          <p:cNvSpPr>
            <a:spLocks noGrp="1"/>
          </p:cNvSpPr>
          <p:nvPr>
            <p:ph type="sldNum" sz="quarter" idx="12"/>
          </p:nvPr>
        </p:nvSpPr>
        <p:spPr/>
        <p:txBody>
          <a:bodyPr/>
          <a:lstStyle/>
          <a:p>
            <a:fld id="{99E2791F-3BB1-AA42-863C-B441BB7ADD6E}" type="slidenum">
              <a:rPr lang="en-GB" smtClean="0"/>
              <a:t>‹#›</a:t>
            </a:fld>
            <a:endParaRPr lang="en-GB"/>
          </a:p>
        </p:txBody>
      </p:sp>
    </p:spTree>
    <p:extLst>
      <p:ext uri="{BB962C8B-B14F-4D97-AF65-F5344CB8AC3E}">
        <p14:creationId xmlns:p14="http://schemas.microsoft.com/office/powerpoint/2010/main" val="2833031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B2071-130D-7C0D-4C91-35D342D6ACB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19519D-C4EA-A2FB-5D29-53B1863ED43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9A173BC-A332-9AE6-9AD6-6711817C2C4C}"/>
              </a:ext>
            </a:extLst>
          </p:cNvPr>
          <p:cNvSpPr>
            <a:spLocks noGrp="1"/>
          </p:cNvSpPr>
          <p:nvPr>
            <p:ph type="dt" sz="half" idx="10"/>
          </p:nvPr>
        </p:nvSpPr>
        <p:spPr/>
        <p:txBody>
          <a:bodyPr/>
          <a:lstStyle/>
          <a:p>
            <a:fld id="{B708240D-F861-9D4E-B635-B9D84F7B078E}" type="datetimeFigureOut">
              <a:rPr lang="en-GB" smtClean="0"/>
              <a:t>07/02/2026</a:t>
            </a:fld>
            <a:endParaRPr lang="en-GB"/>
          </a:p>
        </p:txBody>
      </p:sp>
      <p:sp>
        <p:nvSpPr>
          <p:cNvPr id="5" name="Footer Placeholder 4">
            <a:extLst>
              <a:ext uri="{FF2B5EF4-FFF2-40B4-BE49-F238E27FC236}">
                <a16:creationId xmlns:a16="http://schemas.microsoft.com/office/drawing/2014/main" id="{888A7FEE-BAFF-A7F5-3FE2-3084B49E42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49EC93-C633-FEB4-DC1D-662A65E53141}"/>
              </a:ext>
            </a:extLst>
          </p:cNvPr>
          <p:cNvSpPr>
            <a:spLocks noGrp="1"/>
          </p:cNvSpPr>
          <p:nvPr>
            <p:ph type="sldNum" sz="quarter" idx="12"/>
          </p:nvPr>
        </p:nvSpPr>
        <p:spPr/>
        <p:txBody>
          <a:bodyPr/>
          <a:lstStyle/>
          <a:p>
            <a:fld id="{99E2791F-3BB1-AA42-863C-B441BB7ADD6E}" type="slidenum">
              <a:rPr lang="en-GB" smtClean="0"/>
              <a:t>‹#›</a:t>
            </a:fld>
            <a:endParaRPr lang="en-GB"/>
          </a:p>
        </p:txBody>
      </p:sp>
    </p:spTree>
    <p:extLst>
      <p:ext uri="{BB962C8B-B14F-4D97-AF65-F5344CB8AC3E}">
        <p14:creationId xmlns:p14="http://schemas.microsoft.com/office/powerpoint/2010/main" val="35049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F4E99-A2FB-87B9-4930-71DD8F07E7B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8ED5023-64F2-FAEA-A05B-0E8CE56568B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C6AF968-3BFC-FE42-AB86-36A2760E2D58}"/>
              </a:ext>
            </a:extLst>
          </p:cNvPr>
          <p:cNvSpPr>
            <a:spLocks noGrp="1"/>
          </p:cNvSpPr>
          <p:nvPr>
            <p:ph type="dt" sz="half" idx="10"/>
          </p:nvPr>
        </p:nvSpPr>
        <p:spPr/>
        <p:txBody>
          <a:bodyPr/>
          <a:lstStyle/>
          <a:p>
            <a:fld id="{B708240D-F861-9D4E-B635-B9D84F7B078E}" type="datetimeFigureOut">
              <a:rPr lang="en-GB" smtClean="0"/>
              <a:t>07/02/2026</a:t>
            </a:fld>
            <a:endParaRPr lang="en-GB"/>
          </a:p>
        </p:txBody>
      </p:sp>
      <p:sp>
        <p:nvSpPr>
          <p:cNvPr id="5" name="Footer Placeholder 4">
            <a:extLst>
              <a:ext uri="{FF2B5EF4-FFF2-40B4-BE49-F238E27FC236}">
                <a16:creationId xmlns:a16="http://schemas.microsoft.com/office/drawing/2014/main" id="{3EF6C90C-EDCF-2987-BA18-673E7F5291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5C9ED5-2B4D-2B6C-34CC-2A3D31D3BDBC}"/>
              </a:ext>
            </a:extLst>
          </p:cNvPr>
          <p:cNvSpPr>
            <a:spLocks noGrp="1"/>
          </p:cNvSpPr>
          <p:nvPr>
            <p:ph type="sldNum" sz="quarter" idx="12"/>
          </p:nvPr>
        </p:nvSpPr>
        <p:spPr/>
        <p:txBody>
          <a:bodyPr/>
          <a:lstStyle/>
          <a:p>
            <a:fld id="{99E2791F-3BB1-AA42-863C-B441BB7ADD6E}" type="slidenum">
              <a:rPr lang="en-GB" smtClean="0"/>
              <a:t>‹#›</a:t>
            </a:fld>
            <a:endParaRPr lang="en-GB"/>
          </a:p>
        </p:txBody>
      </p:sp>
    </p:spTree>
    <p:extLst>
      <p:ext uri="{BB962C8B-B14F-4D97-AF65-F5344CB8AC3E}">
        <p14:creationId xmlns:p14="http://schemas.microsoft.com/office/powerpoint/2010/main" val="1467173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D7E47-CF37-0081-AF1F-544EB3B27B0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1F142BD-0DBA-8F15-62B4-E53A41968BB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DB00988-03AC-A33E-39E9-FEA69A08045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283557D-7F1C-C00A-1178-E8FD595C64E8}"/>
              </a:ext>
            </a:extLst>
          </p:cNvPr>
          <p:cNvSpPr>
            <a:spLocks noGrp="1"/>
          </p:cNvSpPr>
          <p:nvPr>
            <p:ph type="dt" sz="half" idx="10"/>
          </p:nvPr>
        </p:nvSpPr>
        <p:spPr/>
        <p:txBody>
          <a:bodyPr/>
          <a:lstStyle/>
          <a:p>
            <a:fld id="{B708240D-F861-9D4E-B635-B9D84F7B078E}" type="datetimeFigureOut">
              <a:rPr lang="en-GB" smtClean="0"/>
              <a:t>07/02/2026</a:t>
            </a:fld>
            <a:endParaRPr lang="en-GB"/>
          </a:p>
        </p:txBody>
      </p:sp>
      <p:sp>
        <p:nvSpPr>
          <p:cNvPr id="6" name="Footer Placeholder 5">
            <a:extLst>
              <a:ext uri="{FF2B5EF4-FFF2-40B4-BE49-F238E27FC236}">
                <a16:creationId xmlns:a16="http://schemas.microsoft.com/office/drawing/2014/main" id="{C4E18A8B-1137-2C19-1551-10D9C61D68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F3B492-D479-7BE7-F637-FA051E1C6A6C}"/>
              </a:ext>
            </a:extLst>
          </p:cNvPr>
          <p:cNvSpPr>
            <a:spLocks noGrp="1"/>
          </p:cNvSpPr>
          <p:nvPr>
            <p:ph type="sldNum" sz="quarter" idx="12"/>
          </p:nvPr>
        </p:nvSpPr>
        <p:spPr/>
        <p:txBody>
          <a:bodyPr/>
          <a:lstStyle/>
          <a:p>
            <a:fld id="{99E2791F-3BB1-AA42-863C-B441BB7ADD6E}" type="slidenum">
              <a:rPr lang="en-GB" smtClean="0"/>
              <a:t>‹#›</a:t>
            </a:fld>
            <a:endParaRPr lang="en-GB"/>
          </a:p>
        </p:txBody>
      </p:sp>
    </p:spTree>
    <p:extLst>
      <p:ext uri="{BB962C8B-B14F-4D97-AF65-F5344CB8AC3E}">
        <p14:creationId xmlns:p14="http://schemas.microsoft.com/office/powerpoint/2010/main" val="3088944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7634A-13C7-4B20-65DD-AD02DA981A7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D2E27D0-B9A2-063A-19B8-EFF0830E09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244A1E0-F2A2-5ADC-8130-61F85E7668F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CAF524C-695A-1D29-4E32-F672819903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311AA5-997D-105D-BA32-EE6CF7FB23E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279EC3D-BE32-FF7D-0EEC-2393292EC27B}"/>
              </a:ext>
            </a:extLst>
          </p:cNvPr>
          <p:cNvSpPr>
            <a:spLocks noGrp="1"/>
          </p:cNvSpPr>
          <p:nvPr>
            <p:ph type="dt" sz="half" idx="10"/>
          </p:nvPr>
        </p:nvSpPr>
        <p:spPr/>
        <p:txBody>
          <a:bodyPr/>
          <a:lstStyle/>
          <a:p>
            <a:fld id="{B708240D-F861-9D4E-B635-B9D84F7B078E}" type="datetimeFigureOut">
              <a:rPr lang="en-GB" smtClean="0"/>
              <a:t>07/02/2026</a:t>
            </a:fld>
            <a:endParaRPr lang="en-GB"/>
          </a:p>
        </p:txBody>
      </p:sp>
      <p:sp>
        <p:nvSpPr>
          <p:cNvPr id="8" name="Footer Placeholder 7">
            <a:extLst>
              <a:ext uri="{FF2B5EF4-FFF2-40B4-BE49-F238E27FC236}">
                <a16:creationId xmlns:a16="http://schemas.microsoft.com/office/drawing/2014/main" id="{A07CE890-5E51-386E-36CB-94EAD3B99A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A88752-325B-9169-DFCA-93AAEC7F8DFA}"/>
              </a:ext>
            </a:extLst>
          </p:cNvPr>
          <p:cNvSpPr>
            <a:spLocks noGrp="1"/>
          </p:cNvSpPr>
          <p:nvPr>
            <p:ph type="sldNum" sz="quarter" idx="12"/>
          </p:nvPr>
        </p:nvSpPr>
        <p:spPr/>
        <p:txBody>
          <a:bodyPr/>
          <a:lstStyle/>
          <a:p>
            <a:fld id="{99E2791F-3BB1-AA42-863C-B441BB7ADD6E}" type="slidenum">
              <a:rPr lang="en-GB" smtClean="0"/>
              <a:t>‹#›</a:t>
            </a:fld>
            <a:endParaRPr lang="en-GB"/>
          </a:p>
        </p:txBody>
      </p:sp>
    </p:spTree>
    <p:extLst>
      <p:ext uri="{BB962C8B-B14F-4D97-AF65-F5344CB8AC3E}">
        <p14:creationId xmlns:p14="http://schemas.microsoft.com/office/powerpoint/2010/main" val="3130901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A2032-6C85-498C-C812-9D6C1409854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58D0DFB-7B8A-0CB4-C15C-4FA4537F40A0}"/>
              </a:ext>
            </a:extLst>
          </p:cNvPr>
          <p:cNvSpPr>
            <a:spLocks noGrp="1"/>
          </p:cNvSpPr>
          <p:nvPr>
            <p:ph type="dt" sz="half" idx="10"/>
          </p:nvPr>
        </p:nvSpPr>
        <p:spPr/>
        <p:txBody>
          <a:bodyPr/>
          <a:lstStyle/>
          <a:p>
            <a:fld id="{B708240D-F861-9D4E-B635-B9D84F7B078E}" type="datetimeFigureOut">
              <a:rPr lang="en-GB" smtClean="0"/>
              <a:t>07/02/2026</a:t>
            </a:fld>
            <a:endParaRPr lang="en-GB"/>
          </a:p>
        </p:txBody>
      </p:sp>
      <p:sp>
        <p:nvSpPr>
          <p:cNvPr id="4" name="Footer Placeholder 3">
            <a:extLst>
              <a:ext uri="{FF2B5EF4-FFF2-40B4-BE49-F238E27FC236}">
                <a16:creationId xmlns:a16="http://schemas.microsoft.com/office/drawing/2014/main" id="{228483BE-4C4A-96AA-C804-52EA924E5C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7D41A7-5A71-3819-52E8-B7D7775D7C81}"/>
              </a:ext>
            </a:extLst>
          </p:cNvPr>
          <p:cNvSpPr>
            <a:spLocks noGrp="1"/>
          </p:cNvSpPr>
          <p:nvPr>
            <p:ph type="sldNum" sz="quarter" idx="12"/>
          </p:nvPr>
        </p:nvSpPr>
        <p:spPr/>
        <p:txBody>
          <a:bodyPr/>
          <a:lstStyle/>
          <a:p>
            <a:fld id="{99E2791F-3BB1-AA42-863C-B441BB7ADD6E}" type="slidenum">
              <a:rPr lang="en-GB" smtClean="0"/>
              <a:t>‹#›</a:t>
            </a:fld>
            <a:endParaRPr lang="en-GB"/>
          </a:p>
        </p:txBody>
      </p:sp>
    </p:spTree>
    <p:extLst>
      <p:ext uri="{BB962C8B-B14F-4D97-AF65-F5344CB8AC3E}">
        <p14:creationId xmlns:p14="http://schemas.microsoft.com/office/powerpoint/2010/main" val="1589973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27D15D-81E2-100F-34FF-6F266647702C}"/>
              </a:ext>
            </a:extLst>
          </p:cNvPr>
          <p:cNvSpPr>
            <a:spLocks noGrp="1"/>
          </p:cNvSpPr>
          <p:nvPr>
            <p:ph type="dt" sz="half" idx="10"/>
          </p:nvPr>
        </p:nvSpPr>
        <p:spPr/>
        <p:txBody>
          <a:bodyPr/>
          <a:lstStyle/>
          <a:p>
            <a:fld id="{B708240D-F861-9D4E-B635-B9D84F7B078E}" type="datetimeFigureOut">
              <a:rPr lang="en-GB" smtClean="0"/>
              <a:t>07/02/2026</a:t>
            </a:fld>
            <a:endParaRPr lang="en-GB"/>
          </a:p>
        </p:txBody>
      </p:sp>
      <p:sp>
        <p:nvSpPr>
          <p:cNvPr id="3" name="Footer Placeholder 2">
            <a:extLst>
              <a:ext uri="{FF2B5EF4-FFF2-40B4-BE49-F238E27FC236}">
                <a16:creationId xmlns:a16="http://schemas.microsoft.com/office/drawing/2014/main" id="{6FDB7E83-CEE3-5DE9-F4AC-321ECA9995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667456-2390-C0EC-8DBF-6EEE9CD07B11}"/>
              </a:ext>
            </a:extLst>
          </p:cNvPr>
          <p:cNvSpPr>
            <a:spLocks noGrp="1"/>
          </p:cNvSpPr>
          <p:nvPr>
            <p:ph type="sldNum" sz="quarter" idx="12"/>
          </p:nvPr>
        </p:nvSpPr>
        <p:spPr/>
        <p:txBody>
          <a:bodyPr/>
          <a:lstStyle/>
          <a:p>
            <a:fld id="{99E2791F-3BB1-AA42-863C-B441BB7ADD6E}" type="slidenum">
              <a:rPr lang="en-GB" smtClean="0"/>
              <a:t>‹#›</a:t>
            </a:fld>
            <a:endParaRPr lang="en-GB"/>
          </a:p>
        </p:txBody>
      </p:sp>
    </p:spTree>
    <p:extLst>
      <p:ext uri="{BB962C8B-B14F-4D97-AF65-F5344CB8AC3E}">
        <p14:creationId xmlns:p14="http://schemas.microsoft.com/office/powerpoint/2010/main" val="1283959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BC74A-5B9B-FCBB-3BD7-DCFC60BA60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885535A-C84C-7DDC-0C1C-9F9A5803AA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E69EC8A-B173-EDB0-1574-38C96E7583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A96664-FA7E-53D3-B391-91F2BA6AAC15}"/>
              </a:ext>
            </a:extLst>
          </p:cNvPr>
          <p:cNvSpPr>
            <a:spLocks noGrp="1"/>
          </p:cNvSpPr>
          <p:nvPr>
            <p:ph type="dt" sz="half" idx="10"/>
          </p:nvPr>
        </p:nvSpPr>
        <p:spPr/>
        <p:txBody>
          <a:bodyPr/>
          <a:lstStyle/>
          <a:p>
            <a:fld id="{B708240D-F861-9D4E-B635-B9D84F7B078E}" type="datetimeFigureOut">
              <a:rPr lang="en-GB" smtClean="0"/>
              <a:t>07/02/2026</a:t>
            </a:fld>
            <a:endParaRPr lang="en-GB"/>
          </a:p>
        </p:txBody>
      </p:sp>
      <p:sp>
        <p:nvSpPr>
          <p:cNvPr id="6" name="Footer Placeholder 5">
            <a:extLst>
              <a:ext uri="{FF2B5EF4-FFF2-40B4-BE49-F238E27FC236}">
                <a16:creationId xmlns:a16="http://schemas.microsoft.com/office/drawing/2014/main" id="{8E33FE71-2B8E-7CEE-2F53-63492E447D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579F42-F82F-0835-AF72-A7DFF645A1E7}"/>
              </a:ext>
            </a:extLst>
          </p:cNvPr>
          <p:cNvSpPr>
            <a:spLocks noGrp="1"/>
          </p:cNvSpPr>
          <p:nvPr>
            <p:ph type="sldNum" sz="quarter" idx="12"/>
          </p:nvPr>
        </p:nvSpPr>
        <p:spPr/>
        <p:txBody>
          <a:bodyPr/>
          <a:lstStyle/>
          <a:p>
            <a:fld id="{99E2791F-3BB1-AA42-863C-B441BB7ADD6E}" type="slidenum">
              <a:rPr lang="en-GB" smtClean="0"/>
              <a:t>‹#›</a:t>
            </a:fld>
            <a:endParaRPr lang="en-GB"/>
          </a:p>
        </p:txBody>
      </p:sp>
    </p:spTree>
    <p:extLst>
      <p:ext uri="{BB962C8B-B14F-4D97-AF65-F5344CB8AC3E}">
        <p14:creationId xmlns:p14="http://schemas.microsoft.com/office/powerpoint/2010/main" val="2470431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5E687-930F-5139-3BF4-FC72DA8EE2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05E60FF-F460-3ADB-1862-74AE32AE20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5BC04E-8C0A-5365-17E7-75B02AB587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08F727-6BA6-D5BA-F9CA-5AF2EABBF1B9}"/>
              </a:ext>
            </a:extLst>
          </p:cNvPr>
          <p:cNvSpPr>
            <a:spLocks noGrp="1"/>
          </p:cNvSpPr>
          <p:nvPr>
            <p:ph type="dt" sz="half" idx="10"/>
          </p:nvPr>
        </p:nvSpPr>
        <p:spPr/>
        <p:txBody>
          <a:bodyPr/>
          <a:lstStyle/>
          <a:p>
            <a:fld id="{B708240D-F861-9D4E-B635-B9D84F7B078E}" type="datetimeFigureOut">
              <a:rPr lang="en-GB" smtClean="0"/>
              <a:t>07/02/2026</a:t>
            </a:fld>
            <a:endParaRPr lang="en-GB"/>
          </a:p>
        </p:txBody>
      </p:sp>
      <p:sp>
        <p:nvSpPr>
          <p:cNvPr id="6" name="Footer Placeholder 5">
            <a:extLst>
              <a:ext uri="{FF2B5EF4-FFF2-40B4-BE49-F238E27FC236}">
                <a16:creationId xmlns:a16="http://schemas.microsoft.com/office/drawing/2014/main" id="{2E2C88B4-9DDF-9A31-D62C-55DE2FF4F7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5DA51A-1F1B-A5DA-2DE7-6FC209FBEF4E}"/>
              </a:ext>
            </a:extLst>
          </p:cNvPr>
          <p:cNvSpPr>
            <a:spLocks noGrp="1"/>
          </p:cNvSpPr>
          <p:nvPr>
            <p:ph type="sldNum" sz="quarter" idx="12"/>
          </p:nvPr>
        </p:nvSpPr>
        <p:spPr/>
        <p:txBody>
          <a:bodyPr/>
          <a:lstStyle/>
          <a:p>
            <a:fld id="{99E2791F-3BB1-AA42-863C-B441BB7ADD6E}" type="slidenum">
              <a:rPr lang="en-GB" smtClean="0"/>
              <a:t>‹#›</a:t>
            </a:fld>
            <a:endParaRPr lang="en-GB"/>
          </a:p>
        </p:txBody>
      </p:sp>
    </p:spTree>
    <p:extLst>
      <p:ext uri="{BB962C8B-B14F-4D97-AF65-F5344CB8AC3E}">
        <p14:creationId xmlns:p14="http://schemas.microsoft.com/office/powerpoint/2010/main" val="1611265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0C7A9-D9A1-A21B-BCC9-29FF0B2FFF2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959EC24-120F-09AD-A424-ADB20C7B258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DA99F04-1625-B83B-19F3-9A537D721E22}"/>
              </a:ext>
            </a:extLst>
          </p:cNvPr>
          <p:cNvSpPr>
            <a:spLocks noGrp="1"/>
          </p:cNvSpPr>
          <p:nvPr>
            <p:ph type="dt" sz="half" idx="10"/>
          </p:nvPr>
        </p:nvSpPr>
        <p:spPr/>
        <p:txBody>
          <a:bodyPr/>
          <a:lstStyle/>
          <a:p>
            <a:fld id="{B708240D-F861-9D4E-B635-B9D84F7B078E}" type="datetimeFigureOut">
              <a:rPr lang="en-GB" smtClean="0"/>
              <a:t>07/02/2026</a:t>
            </a:fld>
            <a:endParaRPr lang="en-GB"/>
          </a:p>
        </p:txBody>
      </p:sp>
      <p:sp>
        <p:nvSpPr>
          <p:cNvPr id="5" name="Footer Placeholder 4">
            <a:extLst>
              <a:ext uri="{FF2B5EF4-FFF2-40B4-BE49-F238E27FC236}">
                <a16:creationId xmlns:a16="http://schemas.microsoft.com/office/drawing/2014/main" id="{4BD86AAD-DB5C-83C8-AC18-7FDD8DCEEB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33DF4B-1318-EF87-1468-DE5835470358}"/>
              </a:ext>
            </a:extLst>
          </p:cNvPr>
          <p:cNvSpPr>
            <a:spLocks noGrp="1"/>
          </p:cNvSpPr>
          <p:nvPr>
            <p:ph type="sldNum" sz="quarter" idx="12"/>
          </p:nvPr>
        </p:nvSpPr>
        <p:spPr/>
        <p:txBody>
          <a:bodyPr/>
          <a:lstStyle/>
          <a:p>
            <a:fld id="{99E2791F-3BB1-AA42-863C-B441BB7ADD6E}" type="slidenum">
              <a:rPr lang="en-GB" smtClean="0"/>
              <a:t>‹#›</a:t>
            </a:fld>
            <a:endParaRPr lang="en-GB"/>
          </a:p>
        </p:txBody>
      </p:sp>
    </p:spTree>
    <p:extLst>
      <p:ext uri="{BB962C8B-B14F-4D97-AF65-F5344CB8AC3E}">
        <p14:creationId xmlns:p14="http://schemas.microsoft.com/office/powerpoint/2010/main" val="1171785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4CE1D7-9547-D3A4-3EFE-1A96248ABFC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5AF7C47-60B5-995A-2968-DEE4ED5E6DB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BDB285-D3FF-18A2-D283-B561C4C5DCDD}"/>
              </a:ext>
            </a:extLst>
          </p:cNvPr>
          <p:cNvSpPr>
            <a:spLocks noGrp="1"/>
          </p:cNvSpPr>
          <p:nvPr>
            <p:ph type="dt" sz="half" idx="10"/>
          </p:nvPr>
        </p:nvSpPr>
        <p:spPr/>
        <p:txBody>
          <a:bodyPr/>
          <a:lstStyle/>
          <a:p>
            <a:fld id="{B708240D-F861-9D4E-B635-B9D84F7B078E}" type="datetimeFigureOut">
              <a:rPr lang="en-GB" smtClean="0"/>
              <a:t>07/02/2026</a:t>
            </a:fld>
            <a:endParaRPr lang="en-GB"/>
          </a:p>
        </p:txBody>
      </p:sp>
      <p:sp>
        <p:nvSpPr>
          <p:cNvPr id="5" name="Footer Placeholder 4">
            <a:extLst>
              <a:ext uri="{FF2B5EF4-FFF2-40B4-BE49-F238E27FC236}">
                <a16:creationId xmlns:a16="http://schemas.microsoft.com/office/drawing/2014/main" id="{C38EE47A-9EBA-8BB0-A3C5-F71B34989A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EBFE8E-02B3-A5A7-6273-54C77D1893F2}"/>
              </a:ext>
            </a:extLst>
          </p:cNvPr>
          <p:cNvSpPr>
            <a:spLocks noGrp="1"/>
          </p:cNvSpPr>
          <p:nvPr>
            <p:ph type="sldNum" sz="quarter" idx="12"/>
          </p:nvPr>
        </p:nvSpPr>
        <p:spPr/>
        <p:txBody>
          <a:bodyPr/>
          <a:lstStyle/>
          <a:p>
            <a:fld id="{99E2791F-3BB1-AA42-863C-B441BB7ADD6E}" type="slidenum">
              <a:rPr lang="en-GB" smtClean="0"/>
              <a:t>‹#›</a:t>
            </a:fld>
            <a:endParaRPr lang="en-GB"/>
          </a:p>
        </p:txBody>
      </p:sp>
    </p:spTree>
    <p:extLst>
      <p:ext uri="{BB962C8B-B14F-4D97-AF65-F5344CB8AC3E}">
        <p14:creationId xmlns:p14="http://schemas.microsoft.com/office/powerpoint/2010/main" val="953079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5DAC9A-9E72-1EC3-A9DE-FF95034199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EBE209F-7823-7AEA-3999-472E861800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A697B9B-17C6-C55F-227F-7FA5744A21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08240D-F861-9D4E-B635-B9D84F7B078E}" type="datetimeFigureOut">
              <a:rPr lang="en-GB" smtClean="0"/>
              <a:t>07/02/2026</a:t>
            </a:fld>
            <a:endParaRPr lang="en-GB"/>
          </a:p>
        </p:txBody>
      </p:sp>
      <p:sp>
        <p:nvSpPr>
          <p:cNvPr id="5" name="Footer Placeholder 4">
            <a:extLst>
              <a:ext uri="{FF2B5EF4-FFF2-40B4-BE49-F238E27FC236}">
                <a16:creationId xmlns:a16="http://schemas.microsoft.com/office/drawing/2014/main" id="{369DD7B3-B155-3043-AB7B-CBD2FA699D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BB2C901-813E-1FDE-14DA-4BBA5B6337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E2791F-3BB1-AA42-863C-B441BB7ADD6E}" type="slidenum">
              <a:rPr lang="en-GB" smtClean="0"/>
              <a:t>‹#›</a:t>
            </a:fld>
            <a:endParaRPr lang="en-GB"/>
          </a:p>
        </p:txBody>
      </p:sp>
    </p:spTree>
    <p:extLst>
      <p:ext uri="{BB962C8B-B14F-4D97-AF65-F5344CB8AC3E}">
        <p14:creationId xmlns:p14="http://schemas.microsoft.com/office/powerpoint/2010/main" val="2497033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assets.publishing.service.gov.uk/media/5a80eaec40f0b62305b8de15/DFE%20-RR499_The_lives_of_young_carers_in_England.pdf" TargetMode="External"/><Relationship Id="rId2" Type="http://schemas.openxmlformats.org/officeDocument/2006/relationships/hyperlink" Target="https://drcarolinebuzanko.com/secure-attachment/" TargetMode="External"/><Relationship Id="rId1" Type="http://schemas.openxmlformats.org/officeDocument/2006/relationships/slideLayout" Target="../slideLayouts/slideLayout2.xml"/><Relationship Id="rId6" Type="http://schemas.openxmlformats.org/officeDocument/2006/relationships/hyperlink" Target="https://stateofchildhealth.rcpch.ac.uk/evidence/family-and-social-environment/young-carers/" TargetMode="External"/><Relationship Id="rId5" Type="http://schemas.openxmlformats.org/officeDocument/2006/relationships/hyperlink" Target="https://www.simplypsychology.org/bowlby.html" TargetMode="External"/><Relationship Id="rId4" Type="http://schemas.openxmlformats.org/officeDocument/2006/relationships/hyperlink" Target="https://www.simplypsychology.org/internal-working-models-of-attachmen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CC1BD4-1FD3-4290-687C-C6EC5E5E43CF}"/>
              </a:ext>
            </a:extLst>
          </p:cNvPr>
          <p:cNvSpPr>
            <a:spLocks noGrp="1"/>
          </p:cNvSpPr>
          <p:nvPr>
            <p:ph type="ctrTitle"/>
          </p:nvPr>
        </p:nvSpPr>
        <p:spPr>
          <a:xfrm>
            <a:off x="1400362" y="148804"/>
            <a:ext cx="8997224" cy="2450308"/>
          </a:xfrm>
        </p:spPr>
        <p:txBody>
          <a:bodyPr>
            <a:normAutofit/>
          </a:bodyPr>
          <a:lstStyle/>
          <a:p>
            <a:r>
              <a:rPr lang="en-GB" sz="4800" dirty="0">
                <a:solidFill>
                  <a:srgbClr val="FFFFFF"/>
                </a:solidFill>
              </a:rPr>
              <a:t>Jenny’s Story:</a:t>
            </a:r>
            <a:br>
              <a:rPr lang="en-GB" sz="4800" dirty="0">
                <a:solidFill>
                  <a:srgbClr val="FFFFFF"/>
                </a:solidFill>
              </a:rPr>
            </a:br>
            <a:r>
              <a:rPr lang="en-GB" sz="4800" dirty="0">
                <a:solidFill>
                  <a:srgbClr val="FFFFFF"/>
                </a:solidFill>
              </a:rPr>
              <a:t> Understanding Attachment Theory and Young Carers</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D3F42C2-DEE7-9F54-363D-A0653B2274E8}"/>
              </a:ext>
            </a:extLst>
          </p:cNvPr>
          <p:cNvSpPr>
            <a:spLocks noGrp="1"/>
          </p:cNvSpPr>
          <p:nvPr>
            <p:ph type="subTitle" idx="1"/>
          </p:nvPr>
        </p:nvSpPr>
        <p:spPr>
          <a:xfrm>
            <a:off x="142791" y="3861183"/>
            <a:ext cx="7055893" cy="2634925"/>
          </a:xfrm>
        </p:spPr>
        <p:txBody>
          <a:bodyPr>
            <a:normAutofit/>
          </a:bodyPr>
          <a:lstStyle/>
          <a:p>
            <a:pPr algn="l"/>
            <a:r>
              <a:rPr lang="en-GB" sz="2800" dirty="0">
                <a:solidFill>
                  <a:srgbClr val="FFFFFF"/>
                </a:solidFill>
              </a:rPr>
              <a:t>Student Name: Kwasi Asiedu </a:t>
            </a:r>
            <a:br>
              <a:rPr lang="en-GB" sz="2800" dirty="0">
                <a:solidFill>
                  <a:srgbClr val="FFFFFF"/>
                </a:solidFill>
              </a:rPr>
            </a:br>
            <a:r>
              <a:rPr lang="en-GB" sz="2800" dirty="0">
                <a:solidFill>
                  <a:srgbClr val="FFFFFF"/>
                </a:solidFill>
              </a:rPr>
              <a:t>Student Number</a:t>
            </a:r>
            <a:r>
              <a:rPr lang="en-GB" sz="2800">
                <a:solidFill>
                  <a:srgbClr val="FFFFFF"/>
                </a:solidFill>
              </a:rPr>
              <a:t>: 2419872</a:t>
            </a:r>
            <a:br>
              <a:rPr lang="en-GB" sz="2800" dirty="0">
                <a:solidFill>
                  <a:srgbClr val="FFFFFF"/>
                </a:solidFill>
              </a:rPr>
            </a:br>
            <a:r>
              <a:rPr lang="en-GB" sz="2800" dirty="0">
                <a:solidFill>
                  <a:srgbClr val="FFFFFF"/>
                </a:solidFill>
              </a:rPr>
              <a:t>Module Code: LCHS 4010</a:t>
            </a:r>
            <a:br>
              <a:rPr lang="en-GB" sz="2800" dirty="0">
                <a:solidFill>
                  <a:srgbClr val="FFFFFF"/>
                </a:solidFill>
              </a:rPr>
            </a:br>
            <a:r>
              <a:rPr lang="en-GB" sz="2800" dirty="0">
                <a:solidFill>
                  <a:srgbClr val="FFFFFF"/>
                </a:solidFill>
              </a:rPr>
              <a:t>Assignment title: Individual Presentation</a:t>
            </a:r>
          </a:p>
        </p:txBody>
      </p:sp>
    </p:spTree>
    <p:extLst>
      <p:ext uri="{BB962C8B-B14F-4D97-AF65-F5344CB8AC3E}">
        <p14:creationId xmlns:p14="http://schemas.microsoft.com/office/powerpoint/2010/main" val="1334332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AA4388-2114-17C8-0011-E70A9F4E54EE}"/>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What is Attachment Theory?</a:t>
            </a:r>
          </a:p>
        </p:txBody>
      </p:sp>
      <p:sp>
        <p:nvSpPr>
          <p:cNvPr id="3" name="Content Placeholder 2">
            <a:extLst>
              <a:ext uri="{FF2B5EF4-FFF2-40B4-BE49-F238E27FC236}">
                <a16:creationId xmlns:a16="http://schemas.microsoft.com/office/drawing/2014/main" id="{C3E6DECF-A824-20BF-3CA6-5CFB8777A795}"/>
              </a:ext>
            </a:extLst>
          </p:cNvPr>
          <p:cNvSpPr>
            <a:spLocks noGrp="1"/>
          </p:cNvSpPr>
          <p:nvPr>
            <p:ph idx="1"/>
          </p:nvPr>
        </p:nvSpPr>
        <p:spPr>
          <a:xfrm>
            <a:off x="1371599" y="2318197"/>
            <a:ext cx="9724031" cy="3683358"/>
          </a:xfrm>
        </p:spPr>
        <p:txBody>
          <a:bodyPr anchor="ctr">
            <a:normAutofit/>
          </a:bodyPr>
          <a:lstStyle/>
          <a:p>
            <a:pPr marL="0" indent="0">
              <a:buNone/>
            </a:pPr>
            <a:r>
              <a:rPr lang="en-GB" sz="2000" dirty="0"/>
              <a:t>John Bowlby created the psychological idea of attachment theory in 1969. It clarifies how strong emotional ties develop between individuals, particularly between kids and their parents. Our connections with others throughout our lives are shaped by these early relationships (McLeod, 2025).</a:t>
            </a:r>
          </a:p>
          <a:p>
            <a:pPr marL="0" indent="0">
              <a:buNone/>
            </a:pPr>
            <a:endParaRPr lang="en-GB" sz="2000" dirty="0"/>
          </a:p>
          <a:p>
            <a:pPr marL="0" indent="0">
              <a:buNone/>
            </a:pPr>
            <a:r>
              <a:rPr lang="en-GB" sz="2000" dirty="0"/>
              <a:t>According to Bowlby, for children to feel safe and grow up appropriately, they want a solid attachment figure. Strong connection helps kids grow up to be self-assured and form wholesome partnerships. However, emotional and social development may be impacted when connection is disturbed by trauma, bereavement, or separation.</a:t>
            </a:r>
          </a:p>
        </p:txBody>
      </p:sp>
    </p:spTree>
    <p:extLst>
      <p:ext uri="{BB962C8B-B14F-4D97-AF65-F5344CB8AC3E}">
        <p14:creationId xmlns:p14="http://schemas.microsoft.com/office/powerpoint/2010/main" val="3481157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E4A97-DE1D-78DB-E16F-045C24AFA17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Key Concepts of Bowlby’s Attachment Theory</a:t>
            </a:r>
          </a:p>
        </p:txBody>
      </p:sp>
      <p:sp>
        <p:nvSpPr>
          <p:cNvPr id="3" name="Content Placeholder 2">
            <a:extLst>
              <a:ext uri="{FF2B5EF4-FFF2-40B4-BE49-F238E27FC236}">
                <a16:creationId xmlns:a16="http://schemas.microsoft.com/office/drawing/2014/main" id="{4617EEAF-2475-E6ED-63E8-EF99C54E5428}"/>
              </a:ext>
            </a:extLst>
          </p:cNvPr>
          <p:cNvSpPr>
            <a:spLocks noGrp="1"/>
          </p:cNvSpPr>
          <p:nvPr>
            <p:ph idx="1"/>
          </p:nvPr>
        </p:nvSpPr>
        <p:spPr>
          <a:xfrm>
            <a:off x="1371599" y="2318197"/>
            <a:ext cx="9724031" cy="3683358"/>
          </a:xfrm>
        </p:spPr>
        <p:txBody>
          <a:bodyPr anchor="ctr">
            <a:normAutofit lnSpcReduction="10000"/>
          </a:bodyPr>
          <a:lstStyle/>
          <a:p>
            <a:pPr marL="0" indent="0">
              <a:buNone/>
            </a:pPr>
            <a:r>
              <a:rPr lang="en-GB" sz="2000" dirty="0"/>
              <a:t>Bowlby distinguished key ideas in attachment. A stable connection known as the "secure base" enables kids to explore with assurance. Mental patterns from early connections that influence how we view ourselves and other people are known as "internal working models."</a:t>
            </a:r>
          </a:p>
          <a:p>
            <a:pPr marL="0" indent="0">
              <a:buNone/>
            </a:pPr>
            <a:r>
              <a:rPr lang="en-GB" sz="2000" dirty="0"/>
              <a:t>Distress from being cut off from attachment figures is known as "separation anxiety." Bowlby highlighted that attachment requirements persist into adulthood and adolescence (Bowlby, 1969).</a:t>
            </a:r>
          </a:p>
          <a:p>
            <a:pPr marL="0" indent="0">
              <a:buNone/>
            </a:pPr>
            <a:r>
              <a:rPr lang="en-GB" sz="2000" dirty="0"/>
              <a:t>	•	Secure base and exploration</a:t>
            </a:r>
          </a:p>
          <a:p>
            <a:pPr marL="0" indent="0">
              <a:buNone/>
            </a:pPr>
            <a:r>
              <a:rPr lang="en-GB" sz="2000" dirty="0"/>
              <a:t>	•	Internal working models</a:t>
            </a:r>
          </a:p>
          <a:p>
            <a:pPr marL="0" indent="0">
              <a:buNone/>
            </a:pPr>
            <a:r>
              <a:rPr lang="en-GB" sz="2000" dirty="0"/>
              <a:t>	•	Separation anxiety</a:t>
            </a:r>
          </a:p>
          <a:p>
            <a:pPr marL="0" indent="0">
              <a:buNone/>
            </a:pPr>
            <a:r>
              <a:rPr lang="en-GB" sz="2000" dirty="0"/>
              <a:t>	•	Continuity of attachment needs across lifespan</a:t>
            </a:r>
          </a:p>
        </p:txBody>
      </p:sp>
    </p:spTree>
    <p:extLst>
      <p:ext uri="{BB962C8B-B14F-4D97-AF65-F5344CB8AC3E}">
        <p14:creationId xmlns:p14="http://schemas.microsoft.com/office/powerpoint/2010/main" val="3862222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91B05-F6BF-57BB-2E36-0970B79AACAF}"/>
              </a:ext>
            </a:extLst>
          </p:cNvPr>
          <p:cNvSpPr>
            <a:spLocks noGrp="1"/>
          </p:cNvSpPr>
          <p:nvPr>
            <p:ph type="title"/>
          </p:nvPr>
        </p:nvSpPr>
        <p:spPr/>
        <p:txBody>
          <a:bodyPr/>
          <a:lstStyle/>
          <a:p>
            <a:r>
              <a:rPr lang="en-GB"/>
              <a:t>Jenny’s Background - The Impact of Loss</a:t>
            </a:r>
            <a:endParaRPr lang="en-GB" dirty="0"/>
          </a:p>
        </p:txBody>
      </p:sp>
      <p:graphicFrame>
        <p:nvGraphicFramePr>
          <p:cNvPr id="7" name="Content Placeholder 2">
            <a:extLst>
              <a:ext uri="{FF2B5EF4-FFF2-40B4-BE49-F238E27FC236}">
                <a16:creationId xmlns:a16="http://schemas.microsoft.com/office/drawing/2014/main" id="{A44A4160-A5AC-30D2-C675-B8D2D725BDC1}"/>
              </a:ext>
            </a:extLst>
          </p:cNvPr>
          <p:cNvGraphicFramePr>
            <a:graphicFrameLocks noGrp="1"/>
          </p:cNvGraphicFramePr>
          <p:nvPr>
            <p:ph idx="1"/>
            <p:extLst>
              <p:ext uri="{D42A27DB-BD31-4B8C-83A1-F6EECF244321}">
                <p14:modId xmlns:p14="http://schemas.microsoft.com/office/powerpoint/2010/main" val="429113210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9316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9D09D6-51BD-A141-C348-5130223AD1D0}"/>
              </a:ext>
            </a:extLst>
          </p:cNvPr>
          <p:cNvSpPr>
            <a:spLocks noGrp="1"/>
          </p:cNvSpPr>
          <p:nvPr>
            <p:ph type="title"/>
          </p:nvPr>
        </p:nvSpPr>
        <p:spPr>
          <a:xfrm>
            <a:off x="808638" y="386930"/>
            <a:ext cx="9236700" cy="1188950"/>
          </a:xfrm>
        </p:spPr>
        <p:txBody>
          <a:bodyPr anchor="b">
            <a:normAutofit/>
          </a:bodyPr>
          <a:lstStyle/>
          <a:p>
            <a:r>
              <a:rPr lang="en-GB" sz="3800" dirty="0"/>
              <a:t>How Loss and Caregiving Affected Jenny’s Development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12EE96-A446-101F-B9EB-3B31FFDAE6E1}"/>
              </a:ext>
            </a:extLst>
          </p:cNvPr>
          <p:cNvSpPr>
            <a:spLocks noGrp="1"/>
          </p:cNvSpPr>
          <p:nvPr>
            <p:ph idx="1"/>
          </p:nvPr>
        </p:nvSpPr>
        <p:spPr>
          <a:xfrm>
            <a:off x="1" y="2203079"/>
            <a:ext cx="11324180" cy="3831961"/>
          </a:xfrm>
        </p:spPr>
        <p:txBody>
          <a:bodyPr anchor="ctr">
            <a:normAutofit lnSpcReduction="10000"/>
          </a:bodyPr>
          <a:lstStyle/>
          <a:p>
            <a:pPr marL="0" indent="0">
              <a:buNone/>
            </a:pPr>
            <a:r>
              <a:rPr lang="en-GB" sz="2400" dirty="0"/>
              <a:t>Jenny's attachment stability and emotional development have probably been impacted by her experiences with grief and caring. Young caretakers frequently struggle with loneliness, sadness, and anxiety. According to Bowlby's theory of "internal working models," Jenny could now feel that relationships need sacrifice and that her wants are not significant (Sheldrick et al., 2022).</a:t>
            </a:r>
          </a:p>
          <a:p>
            <a:pPr marL="0" indent="0">
              <a:buNone/>
            </a:pPr>
            <a:r>
              <a:rPr lang="en-GB" sz="2400" dirty="0"/>
              <a:t>	•Anxiety and depression from early loss</a:t>
            </a:r>
          </a:p>
          <a:p>
            <a:pPr marL="0" indent="0">
              <a:buNone/>
            </a:pPr>
            <a:r>
              <a:rPr lang="en-GB" sz="2400" dirty="0"/>
              <a:t>	•Insecure attachment patterns forming</a:t>
            </a:r>
          </a:p>
          <a:p>
            <a:pPr marL="0" indent="0">
              <a:buNone/>
            </a:pPr>
            <a:r>
              <a:rPr lang="en-GB" sz="2400" dirty="0"/>
              <a:t>	•Feeling responsible for mother’s wellbeing</a:t>
            </a:r>
          </a:p>
          <a:p>
            <a:pPr marL="0" indent="0">
              <a:buNone/>
            </a:pPr>
            <a:r>
              <a:rPr lang="en-GB" sz="2400" dirty="0"/>
              <a:t>	•Isolation from peers and normal adolescent activities</a:t>
            </a:r>
          </a:p>
          <a:p>
            <a:pPr marL="0" indent="0">
              <a:buNone/>
            </a:pPr>
            <a:r>
              <a:rPr lang="en-GB" sz="2400" dirty="0"/>
              <a:t>	•Negative internal working models affecting self-esteem</a:t>
            </a:r>
          </a:p>
        </p:txBody>
      </p:sp>
    </p:spTree>
    <p:extLst>
      <p:ext uri="{BB962C8B-B14F-4D97-AF65-F5344CB8AC3E}">
        <p14:creationId xmlns:p14="http://schemas.microsoft.com/office/powerpoint/2010/main" val="550962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9B6FF5-3667-BDC8-776B-A4FD849574C6}"/>
              </a:ext>
            </a:extLst>
          </p:cNvPr>
          <p:cNvSpPr>
            <a:spLocks noGrp="1"/>
          </p:cNvSpPr>
          <p:nvPr>
            <p:ph type="title"/>
          </p:nvPr>
        </p:nvSpPr>
        <p:spPr>
          <a:xfrm>
            <a:off x="808638" y="386930"/>
            <a:ext cx="9236700" cy="1188950"/>
          </a:xfrm>
        </p:spPr>
        <p:txBody>
          <a:bodyPr anchor="b">
            <a:normAutofit/>
          </a:bodyPr>
          <a:lstStyle/>
          <a:p>
            <a:r>
              <a:rPr lang="en-GB" sz="3800"/>
              <a:t>The Role of Nature and Nurture in Jenny’s Situation</a:t>
            </a:r>
          </a:p>
        </p:txBody>
      </p:sp>
      <p:grpSp>
        <p:nvGrpSpPr>
          <p:cNvPr id="28" name="Group 27">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ED8E51-375C-83F3-CFDE-D4C836FA7C13}"/>
              </a:ext>
            </a:extLst>
          </p:cNvPr>
          <p:cNvSpPr>
            <a:spLocks noGrp="1"/>
          </p:cNvSpPr>
          <p:nvPr>
            <p:ph idx="1"/>
          </p:nvPr>
        </p:nvSpPr>
        <p:spPr>
          <a:xfrm>
            <a:off x="793660" y="2599509"/>
            <a:ext cx="10143668" cy="3435531"/>
          </a:xfrm>
        </p:spPr>
        <p:txBody>
          <a:bodyPr anchor="ctr">
            <a:normAutofit fontScale="92500" lnSpcReduction="10000"/>
          </a:bodyPr>
          <a:lstStyle/>
          <a:p>
            <a:pPr marL="0" indent="0">
              <a:buNone/>
            </a:pPr>
            <a:r>
              <a:rPr lang="en-GB" sz="2400" dirty="0"/>
              <a:t>•Biological factors: genetic predispositions to stress and emotion</a:t>
            </a:r>
          </a:p>
          <a:p>
            <a:pPr marL="0" indent="0">
              <a:buNone/>
            </a:pPr>
            <a:r>
              <a:rPr lang="en-GB" sz="2400" dirty="0"/>
              <a:t>•Environmental factors: family loss and caregiving responsibilities</a:t>
            </a:r>
          </a:p>
          <a:p>
            <a:pPr marL="0" indent="0">
              <a:buNone/>
            </a:pPr>
            <a:r>
              <a:rPr lang="en-GB" sz="2400" dirty="0"/>
              <a:t>•Nurture is more influential in Jenny’s situation than nature</a:t>
            </a:r>
          </a:p>
          <a:p>
            <a:pPr marL="0" indent="0">
              <a:buNone/>
            </a:pPr>
            <a:r>
              <a:rPr lang="en-GB" sz="2400" dirty="0"/>
              <a:t>•Support systems can help build resilience</a:t>
            </a:r>
          </a:p>
          <a:p>
            <a:pPr marL="0" indent="0">
              <a:buNone/>
            </a:pPr>
            <a:r>
              <a:rPr lang="en-GB" sz="2400" dirty="0"/>
              <a:t>•Attachment security depends on both factors working together</a:t>
            </a:r>
          </a:p>
          <a:p>
            <a:pPr marL="0" indent="0">
              <a:buNone/>
            </a:pPr>
            <a:br>
              <a:rPr lang="en-GB" sz="2400" dirty="0"/>
            </a:br>
            <a:r>
              <a:rPr lang="en-GB" sz="2400" dirty="0"/>
              <a:t>Jenny's development has been influenced by both biological and environmental variables. Her genetics may influence how she deals with grief and stress, but her environment, including the death of her father and being a young carer, has had a big impact on her emotional well-being and attachment styles.</a:t>
            </a:r>
          </a:p>
          <a:p>
            <a:pPr marL="0" indent="0">
              <a:buNone/>
            </a:pPr>
            <a:endParaRPr lang="en-GB" sz="2400" dirty="0"/>
          </a:p>
        </p:txBody>
      </p:sp>
    </p:spTree>
    <p:extLst>
      <p:ext uri="{BB962C8B-B14F-4D97-AF65-F5344CB8AC3E}">
        <p14:creationId xmlns:p14="http://schemas.microsoft.com/office/powerpoint/2010/main" val="30712760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ED12AE-CC46-85E4-0617-7233CEE83469}"/>
              </a:ext>
            </a:extLst>
          </p:cNvPr>
          <p:cNvSpPr>
            <a:spLocks noGrp="1"/>
          </p:cNvSpPr>
          <p:nvPr>
            <p:ph type="title"/>
          </p:nvPr>
        </p:nvSpPr>
        <p:spPr>
          <a:xfrm>
            <a:off x="808638" y="386930"/>
            <a:ext cx="9236700" cy="1188950"/>
          </a:xfrm>
        </p:spPr>
        <p:txBody>
          <a:bodyPr anchor="b">
            <a:normAutofit/>
          </a:bodyPr>
          <a:lstStyle/>
          <a:p>
            <a:r>
              <a:rPr lang="en-GB" sz="3800"/>
              <a:t>Support Strategies Based on Attachment Theory</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0C08CB-3EAD-3784-FCAC-27826F0C2B64}"/>
              </a:ext>
            </a:extLst>
          </p:cNvPr>
          <p:cNvSpPr>
            <a:spLocks noGrp="1"/>
          </p:cNvSpPr>
          <p:nvPr>
            <p:ph idx="1"/>
          </p:nvPr>
        </p:nvSpPr>
        <p:spPr>
          <a:xfrm>
            <a:off x="793660" y="2599509"/>
            <a:ext cx="10143668" cy="3435531"/>
          </a:xfrm>
        </p:spPr>
        <p:txBody>
          <a:bodyPr anchor="ctr">
            <a:normAutofit fontScale="92500" lnSpcReduction="10000"/>
          </a:bodyPr>
          <a:lstStyle/>
          <a:p>
            <a:pPr marL="0" indent="0">
              <a:buNone/>
            </a:pPr>
            <a:r>
              <a:rPr lang="en-GB" sz="2000" dirty="0"/>
              <a:t>•Build a secure therapeutic relationship with a counsellor or mentor</a:t>
            </a:r>
          </a:p>
          <a:p>
            <a:pPr marL="0" indent="0">
              <a:buNone/>
            </a:pPr>
            <a:r>
              <a:rPr lang="en-GB" sz="2000" dirty="0"/>
              <a:t>•Help Jenny develop healthy coping strategies for managing emotions</a:t>
            </a:r>
          </a:p>
          <a:p>
            <a:pPr marL="0" indent="0">
              <a:buNone/>
            </a:pPr>
            <a:r>
              <a:rPr lang="en-GB" sz="2000" dirty="0"/>
              <a:t>•Create opportunities for peer connection and social support</a:t>
            </a:r>
          </a:p>
          <a:p>
            <a:pPr marL="0" indent="0">
              <a:buNone/>
            </a:pPr>
            <a:r>
              <a:rPr lang="en-GB" sz="2000" dirty="0"/>
              <a:t>•Establish clear boundaries between caregiving and personal needs</a:t>
            </a:r>
          </a:p>
          <a:p>
            <a:pPr marL="0" indent="0">
              <a:buNone/>
            </a:pPr>
            <a:r>
              <a:rPr lang="en-GB" sz="2000" dirty="0"/>
              <a:t>•Gradually rebuild trust in relationships through consistent, reliable support</a:t>
            </a:r>
          </a:p>
          <a:p>
            <a:pPr marL="0" indent="0">
              <a:buNone/>
            </a:pPr>
            <a:endParaRPr lang="en-GB" sz="2000" dirty="0"/>
          </a:p>
          <a:p>
            <a:pPr marL="0" indent="0">
              <a:buNone/>
            </a:pPr>
            <a:r>
              <a:rPr lang="en-GB" sz="2000" dirty="0"/>
              <a:t>According to attachment theory, Jenny requires a safe haven in order to recover from her trauma. This safe connection can be offered by a mentor, social worker, or therapist who is a trusted adult. Jenny may learn that relationships can be safe and reciprocal, not simply about sacrifice, and that she can build more stable attachment patterns with constant support and understanding (</a:t>
            </a:r>
            <a:r>
              <a:rPr lang="en-GB" sz="2000" dirty="0" err="1"/>
              <a:t>Buzanko</a:t>
            </a:r>
            <a:r>
              <a:rPr lang="en-GB" sz="2000" dirty="0"/>
              <a:t>, 2025).</a:t>
            </a:r>
          </a:p>
        </p:txBody>
      </p:sp>
    </p:spTree>
    <p:extLst>
      <p:ext uri="{BB962C8B-B14F-4D97-AF65-F5344CB8AC3E}">
        <p14:creationId xmlns:p14="http://schemas.microsoft.com/office/powerpoint/2010/main" val="317805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7BBD23-FD05-5DFA-CA6E-E70634C73FDB}"/>
              </a:ext>
            </a:extLst>
          </p:cNvPr>
          <p:cNvSpPr>
            <a:spLocks noGrp="1"/>
          </p:cNvSpPr>
          <p:nvPr>
            <p:ph type="title"/>
          </p:nvPr>
        </p:nvSpPr>
        <p:spPr>
          <a:xfrm>
            <a:off x="1171123" y="314037"/>
            <a:ext cx="9849751" cy="731242"/>
          </a:xfrm>
        </p:spPr>
        <p:txBody>
          <a:bodyPr anchor="b">
            <a:normAutofit/>
          </a:bodyPr>
          <a:lstStyle/>
          <a:p>
            <a:r>
              <a:rPr lang="en-GB" sz="4200" dirty="0"/>
              <a:t>Practical Interventions for Jenny’s Wellbeing</a:t>
            </a:r>
          </a:p>
        </p:txBody>
      </p:sp>
      <p:sp>
        <p:nvSpPr>
          <p:cNvPr id="3" name="Content Placeholder 2">
            <a:extLst>
              <a:ext uri="{FF2B5EF4-FFF2-40B4-BE49-F238E27FC236}">
                <a16:creationId xmlns:a16="http://schemas.microsoft.com/office/drawing/2014/main" id="{9CC1BD59-39FD-5FCA-D33E-4CE999F739D8}"/>
              </a:ext>
            </a:extLst>
          </p:cNvPr>
          <p:cNvSpPr>
            <a:spLocks noGrp="1"/>
          </p:cNvSpPr>
          <p:nvPr>
            <p:ph idx="1"/>
          </p:nvPr>
        </p:nvSpPr>
        <p:spPr>
          <a:xfrm>
            <a:off x="1347313" y="1359316"/>
            <a:ext cx="9849751" cy="4500748"/>
          </a:xfrm>
        </p:spPr>
        <p:txBody>
          <a:bodyPr anchor="ctr">
            <a:normAutofit lnSpcReduction="10000"/>
          </a:bodyPr>
          <a:lstStyle/>
          <a:p>
            <a:pPr marL="0" indent="0">
              <a:buNone/>
            </a:pPr>
            <a:r>
              <a:rPr lang="en-GB" sz="2000" dirty="0"/>
              <a:t>To aid in her recuperation and establish safe attachment styles, Jenny need useful treatments. She may process her father's passing and learn appropriate coping mechanisms with one-on-one counselling.</a:t>
            </a:r>
            <a:br>
              <a:rPr lang="en-GB" sz="2000" dirty="0"/>
            </a:br>
            <a:endParaRPr lang="en-GB" sz="2000" dirty="0"/>
          </a:p>
          <a:p>
            <a:pPr marL="0" indent="0">
              <a:buNone/>
            </a:pPr>
            <a:r>
              <a:rPr lang="en-GB" sz="2000" dirty="0"/>
              <a:t>•Individual counselling to process grief and loss</a:t>
            </a:r>
          </a:p>
          <a:p>
            <a:pPr marL="0" indent="0">
              <a:buNone/>
            </a:pPr>
            <a:r>
              <a:rPr lang="en-GB" sz="2000" dirty="0"/>
              <a:t>•Family therapy to establish healthy boundaries</a:t>
            </a:r>
          </a:p>
          <a:p>
            <a:pPr marL="0" indent="0">
              <a:buNone/>
            </a:pPr>
            <a:r>
              <a:rPr lang="en-GB" sz="2000" dirty="0"/>
              <a:t>•Youth support groups to reduce isolation</a:t>
            </a:r>
          </a:p>
          <a:p>
            <a:pPr marL="0" indent="0">
              <a:buNone/>
            </a:pPr>
            <a:r>
              <a:rPr lang="en-GB" sz="2000" dirty="0"/>
              <a:t>•Mindfulness and stress-management techniques</a:t>
            </a:r>
          </a:p>
          <a:p>
            <a:pPr marL="0" indent="0">
              <a:buNone/>
            </a:pPr>
            <a:br>
              <a:rPr lang="en-GB" sz="2000" dirty="0"/>
            </a:br>
            <a:r>
              <a:rPr lang="en-GB" sz="2000" dirty="0"/>
              <a:t>Family therapy helps lessen the strain of caring for Jenny by assisting her mother in understanding her developmental requirements. She builds resilience and a sense of belonging by connecting with people going through similar experiences in support groups. Together, these therapies provide a safe foundation for Jenny's recovery (Royal College of Paediatrics and Child Health, 2022).</a:t>
            </a:r>
          </a:p>
        </p:txBody>
      </p:sp>
    </p:spTree>
    <p:extLst>
      <p:ext uri="{BB962C8B-B14F-4D97-AF65-F5344CB8AC3E}">
        <p14:creationId xmlns:p14="http://schemas.microsoft.com/office/powerpoint/2010/main" val="2102292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246EA-B3D5-00EC-4240-346F91962746}"/>
              </a:ext>
            </a:extLst>
          </p:cNvPr>
          <p:cNvSpPr>
            <a:spLocks noGrp="1"/>
          </p:cNvSpPr>
          <p:nvPr>
            <p:ph type="title"/>
          </p:nvPr>
        </p:nvSpPr>
        <p:spPr>
          <a:xfrm>
            <a:off x="907912" y="514236"/>
            <a:ext cx="9942716" cy="1554480"/>
          </a:xfrm>
        </p:spPr>
        <p:txBody>
          <a:bodyPr anchor="ctr">
            <a:normAutofit/>
          </a:bodyPr>
          <a:lstStyle/>
          <a:p>
            <a:r>
              <a:rPr lang="en-GB" dirty="0"/>
              <a:t>Building Resilience and Secure Attachment</a:t>
            </a:r>
          </a:p>
        </p:txBody>
      </p:sp>
      <p:sp>
        <p:nvSpPr>
          <p:cNvPr id="3" name="Content Placeholder 2">
            <a:extLst>
              <a:ext uri="{FF2B5EF4-FFF2-40B4-BE49-F238E27FC236}">
                <a16:creationId xmlns:a16="http://schemas.microsoft.com/office/drawing/2014/main" id="{CEF2101B-EF53-4B11-A3FF-8216591E6AC0}"/>
              </a:ext>
            </a:extLst>
          </p:cNvPr>
          <p:cNvSpPr>
            <a:spLocks noGrp="1"/>
          </p:cNvSpPr>
          <p:nvPr>
            <p:ph idx="1"/>
          </p:nvPr>
        </p:nvSpPr>
        <p:spPr>
          <a:xfrm>
            <a:off x="968828" y="2582951"/>
            <a:ext cx="9941319" cy="3902357"/>
          </a:xfrm>
        </p:spPr>
        <p:txBody>
          <a:bodyPr anchor="ctr">
            <a:normAutofit/>
          </a:bodyPr>
          <a:lstStyle/>
          <a:p>
            <a:pPr marL="0" indent="0">
              <a:buNone/>
            </a:pPr>
            <a:r>
              <a:rPr lang="en-GB" sz="1800" dirty="0"/>
              <a:t>•Consistent emotional support from a trusted mentor or counsellor</a:t>
            </a:r>
          </a:p>
          <a:p>
            <a:pPr marL="0" indent="0">
              <a:buNone/>
            </a:pPr>
            <a:r>
              <a:rPr lang="en-GB" sz="1800" dirty="0"/>
              <a:t>•Opportunities to develop independence and make choices</a:t>
            </a:r>
          </a:p>
          <a:p>
            <a:pPr marL="0" indent="0">
              <a:buNone/>
            </a:pPr>
            <a:r>
              <a:rPr lang="en-GB" sz="1800" dirty="0"/>
              <a:t>•Recognition of her strength and resilience as a young carer</a:t>
            </a:r>
          </a:p>
          <a:p>
            <a:pPr marL="0" indent="0">
              <a:buNone/>
            </a:pPr>
            <a:r>
              <a:rPr lang="en-GB" sz="1800" dirty="0"/>
              <a:t>•Gradual restoration of normal adolescent activities</a:t>
            </a:r>
          </a:p>
          <a:p>
            <a:pPr marL="0" indent="0">
              <a:buNone/>
            </a:pPr>
            <a:r>
              <a:rPr lang="en-GB" sz="1800" dirty="0"/>
              <a:t>•Building positive peer relationships based on equality, not caregiving</a:t>
            </a:r>
            <a:br>
              <a:rPr lang="en-GB" sz="1800" dirty="0"/>
            </a:br>
            <a:endParaRPr lang="en-GB" sz="1800" dirty="0"/>
          </a:p>
          <a:p>
            <a:pPr marL="0" indent="0">
              <a:buNone/>
            </a:pPr>
            <a:r>
              <a:rPr lang="en-GB" sz="1800" dirty="0"/>
              <a:t>Research indicates that when young people get continuous, supportive care, they may heal from attachment trauma. Building a stable relationship with at least one trusted adult who can relate to Jenny's narrative and acknowledge her emotions is essential to her resiliency. Jenny may progressively alter her internal working models as she gains stable connection via expert assistance. She can discover that, like everyone else, she deserves support, that asking for assistance is okay, and that partnerships entail reciprocal care (Kernow Health CIC, 2024).</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3940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C8DBEB0-A6BE-9326-3751-F003227060F1}"/>
              </a:ext>
            </a:extLst>
          </p:cNvPr>
          <p:cNvSpPr>
            <a:spLocks noGrp="1"/>
          </p:cNvSpPr>
          <p:nvPr>
            <p:ph type="title"/>
          </p:nvPr>
        </p:nvSpPr>
        <p:spPr>
          <a:xfrm>
            <a:off x="1179073" y="215345"/>
            <a:ext cx="9833548" cy="1325563"/>
          </a:xfrm>
        </p:spPr>
        <p:txBody>
          <a:bodyPr anchor="b">
            <a:normAutofit/>
          </a:bodyPr>
          <a:lstStyle/>
          <a:p>
            <a:pPr algn="ctr"/>
            <a:r>
              <a:rPr lang="en-GB" sz="3600" dirty="0">
                <a:solidFill>
                  <a:schemeClr val="tx2"/>
                </a:solidFill>
              </a:rPr>
              <a:t>Strengths and Limitations of Attachment Theory</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1041321B-85A9-CA89-5F0B-20429F47D556}"/>
              </a:ext>
            </a:extLst>
          </p:cNvPr>
          <p:cNvSpPr>
            <a:spLocks noGrp="1"/>
          </p:cNvSpPr>
          <p:nvPr>
            <p:ph idx="1"/>
          </p:nvPr>
        </p:nvSpPr>
        <p:spPr>
          <a:xfrm>
            <a:off x="1179226" y="2184277"/>
            <a:ext cx="9833548" cy="3400678"/>
          </a:xfrm>
        </p:spPr>
        <p:txBody>
          <a:bodyPr>
            <a:normAutofit/>
          </a:bodyPr>
          <a:lstStyle/>
          <a:p>
            <a:r>
              <a:rPr lang="en-GB" sz="2000" dirty="0">
                <a:solidFill>
                  <a:schemeClr val="tx2"/>
                </a:solidFill>
              </a:rPr>
              <a:t>Strengths: Explains relationship impact, guides interventions, evidence-based</a:t>
            </a:r>
          </a:p>
          <a:p>
            <a:r>
              <a:rPr lang="en-GB" sz="2000" dirty="0">
                <a:solidFill>
                  <a:schemeClr val="tx2"/>
                </a:solidFill>
              </a:rPr>
              <a:t>Limitations: Focuses on early years, culturally specific, doesn’t account for all factors</a:t>
            </a:r>
          </a:p>
          <a:p>
            <a:pPr marL="0" indent="0">
              <a:buNone/>
            </a:pPr>
            <a:r>
              <a:rPr lang="en-GB" sz="2000" dirty="0">
                <a:solidFill>
                  <a:schemeClr val="tx2"/>
                </a:solidFill>
              </a:rPr>
              <a:t>Because it explains how early interactions impact development and offers useful therapies, attachment theory is a wonderful tool for understanding Jenny's predicament. It is supported by research and emphasises the value of safe interactions in trauma recovery.</a:t>
            </a:r>
          </a:p>
          <a:p>
            <a:pPr marL="0" indent="0">
              <a:buNone/>
            </a:pPr>
            <a:r>
              <a:rPr lang="en-GB" sz="2000" dirty="0">
                <a:solidFill>
                  <a:schemeClr val="tx2"/>
                </a:solidFill>
              </a:rPr>
              <a:t>Attachment theory is not without flaws, though. It may not adequately explain resilience following trauma because of its heavy emphasis on early infancy. It can be culturally unique and ignores poverty, societal hurdles, and individual differences.</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18134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177BE4-8CC9-8056-866B-CEA025F3BC81}"/>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Conclusion</a:t>
            </a:r>
          </a:p>
        </p:txBody>
      </p:sp>
      <p:sp>
        <p:nvSpPr>
          <p:cNvPr id="3" name="Content Placeholder 2">
            <a:extLst>
              <a:ext uri="{FF2B5EF4-FFF2-40B4-BE49-F238E27FC236}">
                <a16:creationId xmlns:a16="http://schemas.microsoft.com/office/drawing/2014/main" id="{5F91F875-6344-78B9-88A3-FB6152F979C4}"/>
              </a:ext>
            </a:extLst>
          </p:cNvPr>
          <p:cNvSpPr>
            <a:spLocks noGrp="1"/>
          </p:cNvSpPr>
          <p:nvPr>
            <p:ph idx="1"/>
          </p:nvPr>
        </p:nvSpPr>
        <p:spPr>
          <a:xfrm>
            <a:off x="1237549" y="1886819"/>
            <a:ext cx="9442891" cy="4199945"/>
          </a:xfrm>
        </p:spPr>
        <p:txBody>
          <a:bodyPr anchor="ctr">
            <a:normAutofit/>
          </a:bodyPr>
          <a:lstStyle/>
          <a:p>
            <a:pPr marL="0" indent="0">
              <a:buNone/>
            </a:pPr>
            <a:r>
              <a:rPr lang="en-GB" sz="1800" dirty="0">
                <a:solidFill>
                  <a:schemeClr val="tx1">
                    <a:lumMod val="85000"/>
                    <a:lumOff val="15000"/>
                  </a:schemeClr>
                </a:solidFill>
              </a:rPr>
              <a:t>•Attachment theory provides valuable insights into Jenny’s experiences</a:t>
            </a:r>
          </a:p>
          <a:p>
            <a:pPr marL="0" indent="0">
              <a:buNone/>
            </a:pPr>
            <a:r>
              <a:rPr lang="en-GB" sz="1800" dirty="0">
                <a:solidFill>
                  <a:schemeClr val="tx1">
                    <a:lumMod val="85000"/>
                    <a:lumOff val="15000"/>
                  </a:schemeClr>
                </a:solidFill>
              </a:rPr>
              <a:t>•Early loss and caregiving responsibilities affected her attachment security</a:t>
            </a:r>
          </a:p>
          <a:p>
            <a:pPr marL="0" indent="0">
              <a:buNone/>
            </a:pPr>
            <a:r>
              <a:rPr lang="en-GB" sz="1800" dirty="0">
                <a:solidFill>
                  <a:schemeClr val="tx1">
                    <a:lumMod val="85000"/>
                    <a:lumOff val="15000"/>
                  </a:schemeClr>
                </a:solidFill>
              </a:rPr>
              <a:t>•Professional support can help rebuild secure relationships</a:t>
            </a:r>
          </a:p>
          <a:p>
            <a:pPr marL="0" indent="0">
              <a:buNone/>
            </a:pPr>
            <a:r>
              <a:rPr lang="en-GB" sz="1800" dirty="0">
                <a:solidFill>
                  <a:schemeClr val="tx1">
                    <a:lumMod val="85000"/>
                    <a:lumOff val="15000"/>
                  </a:schemeClr>
                </a:solidFill>
              </a:rPr>
              <a:t>•Jenny has the potential to develop resilience and healthy attachments</a:t>
            </a:r>
          </a:p>
          <a:p>
            <a:pPr marL="0" indent="0">
              <a:buNone/>
            </a:pPr>
            <a:r>
              <a:rPr lang="en-GB" sz="1800" dirty="0">
                <a:solidFill>
                  <a:schemeClr val="tx1">
                    <a:lumMod val="85000"/>
                    <a:lumOff val="15000"/>
                  </a:schemeClr>
                </a:solidFill>
              </a:rPr>
              <a:t>•A person-centred approach addressing her individual needs is essential</a:t>
            </a:r>
            <a:br>
              <a:rPr lang="en-GB" sz="1800" dirty="0">
                <a:solidFill>
                  <a:schemeClr val="tx1">
                    <a:lumMod val="85000"/>
                    <a:lumOff val="15000"/>
                  </a:schemeClr>
                </a:solidFill>
              </a:rPr>
            </a:br>
            <a:endParaRPr lang="en-GB" sz="1800" dirty="0">
              <a:solidFill>
                <a:schemeClr val="tx1">
                  <a:lumMod val="85000"/>
                  <a:lumOff val="15000"/>
                </a:schemeClr>
              </a:solidFill>
            </a:endParaRPr>
          </a:p>
          <a:p>
            <a:pPr marL="0" indent="0">
              <a:buNone/>
            </a:pPr>
            <a:r>
              <a:rPr lang="en-GB" sz="1800" dirty="0">
                <a:solidFill>
                  <a:schemeClr val="tx1">
                    <a:lumMod val="85000"/>
                    <a:lumOff val="15000"/>
                  </a:schemeClr>
                </a:solidFill>
              </a:rPr>
              <a:t>Jenny's tale highlights the significant influence that attachment bonds have on growth. Bowlby's attachment theory helps us understand how her early caregiving duty and father's death led to unstable attachment patterns. Jenny can, however, recover and form safe, wholesome connections with the use of peer support, therapeutic therapies, and regular assistance from reliable adults (Sheldrick et al., 2022).</a:t>
            </a:r>
          </a:p>
        </p:txBody>
      </p:sp>
      <p:sp>
        <p:nvSpPr>
          <p:cNvPr id="51" name="Freeform: Shape 50">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51335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89B9D0-7BA7-773C-CD73-D6C22AD3BB42}"/>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Reference list </a:t>
            </a:r>
          </a:p>
        </p:txBody>
      </p:sp>
      <p:sp>
        <p:nvSpPr>
          <p:cNvPr id="3" name="Content Placeholder 2">
            <a:extLst>
              <a:ext uri="{FF2B5EF4-FFF2-40B4-BE49-F238E27FC236}">
                <a16:creationId xmlns:a16="http://schemas.microsoft.com/office/drawing/2014/main" id="{A43FCD6C-37ED-9DB1-A50D-5214A635BF74}"/>
              </a:ext>
            </a:extLst>
          </p:cNvPr>
          <p:cNvSpPr>
            <a:spLocks noGrp="1"/>
          </p:cNvSpPr>
          <p:nvPr>
            <p:ph idx="1"/>
          </p:nvPr>
        </p:nvSpPr>
        <p:spPr>
          <a:xfrm>
            <a:off x="1366860" y="1800610"/>
            <a:ext cx="8276026" cy="3861281"/>
          </a:xfrm>
        </p:spPr>
        <p:txBody>
          <a:bodyPr anchor="ctr">
            <a:normAutofit fontScale="92500" lnSpcReduction="10000"/>
          </a:bodyPr>
          <a:lstStyle/>
          <a:p>
            <a:r>
              <a:rPr lang="en-GB" sz="1400" dirty="0">
                <a:solidFill>
                  <a:schemeClr val="tx1">
                    <a:lumMod val="85000"/>
                    <a:lumOff val="15000"/>
                  </a:schemeClr>
                </a:solidFill>
              </a:rPr>
              <a:t>Bowlby, J. (1969) Attachment and Loss: Volume 1 - Attachment. London: Hogarth Press and the Institute of Psycho-Analysis.</a:t>
            </a:r>
          </a:p>
          <a:p>
            <a:r>
              <a:rPr lang="en-GB" sz="1400" dirty="0" err="1">
                <a:solidFill>
                  <a:schemeClr val="tx1">
                    <a:lumMod val="85000"/>
                    <a:lumOff val="15000"/>
                  </a:schemeClr>
                </a:solidFill>
              </a:rPr>
              <a:t>Buzanko</a:t>
            </a:r>
            <a:r>
              <a:rPr lang="en-GB" sz="1400" dirty="0">
                <a:solidFill>
                  <a:schemeClr val="tx1">
                    <a:lumMod val="85000"/>
                    <a:lumOff val="15000"/>
                  </a:schemeClr>
                </a:solidFill>
              </a:rPr>
              <a:t>, C. (2025) ‘From Bonding to Thriving: Secure Attachment &amp; Resilience’, Caroline </a:t>
            </a:r>
            <a:r>
              <a:rPr lang="en-GB" sz="1400" dirty="0" err="1">
                <a:solidFill>
                  <a:schemeClr val="tx1">
                    <a:lumMod val="85000"/>
                    <a:lumOff val="15000"/>
                  </a:schemeClr>
                </a:solidFill>
              </a:rPr>
              <a:t>Buzanko</a:t>
            </a:r>
            <a:r>
              <a:rPr lang="en-GB" sz="1400" dirty="0">
                <a:solidFill>
                  <a:schemeClr val="tx1">
                    <a:lumMod val="85000"/>
                    <a:lumOff val="15000"/>
                  </a:schemeClr>
                </a:solidFill>
              </a:rPr>
              <a:t> Psychology Blog. link: </a:t>
            </a:r>
            <a:r>
              <a:rPr lang="en-GB" sz="1400" dirty="0">
                <a:solidFill>
                  <a:schemeClr val="tx1">
                    <a:lumMod val="85000"/>
                    <a:lumOff val="15000"/>
                  </a:schemeClr>
                </a:solidFill>
                <a:hlinkClick r:id="rId2"/>
              </a:rPr>
              <a:t>https://drcarolinebuzanko.com/secure-attachment/</a:t>
            </a:r>
            <a:r>
              <a:rPr lang="en-GB" sz="1400" dirty="0">
                <a:solidFill>
                  <a:schemeClr val="tx1">
                    <a:lumMod val="85000"/>
                    <a:lumOff val="15000"/>
                  </a:schemeClr>
                </a:solidFill>
              </a:rPr>
              <a:t>  (Accessed February 2026).</a:t>
            </a:r>
          </a:p>
          <a:p>
            <a:r>
              <a:rPr lang="en-GB" sz="1400" dirty="0">
                <a:solidFill>
                  <a:schemeClr val="tx1">
                    <a:lumMod val="85000"/>
                    <a:lumOff val="15000"/>
                  </a:schemeClr>
                </a:solidFill>
              </a:rPr>
              <a:t>Department for Education (2012) The Lives of Young Carers in England: Report of Findings. link: </a:t>
            </a:r>
            <a:r>
              <a:rPr lang="en-GB" sz="1400" dirty="0">
                <a:solidFill>
                  <a:schemeClr val="tx1">
                    <a:lumMod val="85000"/>
                    <a:lumOff val="15000"/>
                  </a:schemeClr>
                </a:solidFill>
                <a:hlinkClick r:id="rId3"/>
              </a:rPr>
              <a:t>https://assets.publishing.service.gov.uk/media/5a80eaec40f0b62305b8de15/DFE -</a:t>
            </a:r>
            <a:r>
              <a:rPr lang="en-GB" sz="1400" dirty="0">
                <a:solidFill>
                  <a:schemeClr val="tx1">
                    <a:lumMod val="85000"/>
                    <a:lumOff val="15000"/>
                  </a:schemeClr>
                </a:solidFill>
              </a:rPr>
              <a:t> (Accessed February 2026).</a:t>
            </a:r>
          </a:p>
          <a:p>
            <a:r>
              <a:rPr lang="en-GB" sz="1400" dirty="0">
                <a:solidFill>
                  <a:schemeClr val="tx1">
                    <a:lumMod val="85000"/>
                    <a:lumOff val="15000"/>
                  </a:schemeClr>
                </a:solidFill>
              </a:rPr>
              <a:t>Karwacki-Caplan, M. and Semel, S.E. (2012) ‘The Long-term Impact of Early Parental Death: Lessons from a Bereavement Study’, PMC Advances in Psychiatric Treatment. 18(6), pp. 422-430.</a:t>
            </a:r>
          </a:p>
          <a:p>
            <a:r>
              <a:rPr lang="en-GB" sz="1400" dirty="0">
                <a:solidFill>
                  <a:schemeClr val="tx1">
                    <a:lumMod val="85000"/>
                    <a:lumOff val="15000"/>
                  </a:schemeClr>
                </a:solidFill>
              </a:rPr>
              <a:t>McLeod, S. (2025) ‘Internal Working Models of Attachment’, Simply Psychology. link: </a:t>
            </a:r>
            <a:r>
              <a:rPr lang="en-GB" sz="1400" dirty="0">
                <a:solidFill>
                  <a:schemeClr val="tx1">
                    <a:lumMod val="85000"/>
                    <a:lumOff val="15000"/>
                  </a:schemeClr>
                </a:solidFill>
                <a:hlinkClick r:id="rId4"/>
              </a:rPr>
              <a:t>https://www.simplypsychology.org/internal-working-models-of-attachment.html</a:t>
            </a:r>
            <a:r>
              <a:rPr lang="en-GB" sz="1400" dirty="0">
                <a:solidFill>
                  <a:schemeClr val="tx1">
                    <a:lumMod val="85000"/>
                    <a:lumOff val="15000"/>
                  </a:schemeClr>
                </a:solidFill>
              </a:rPr>
              <a:t>  (Accessed February 2026).</a:t>
            </a:r>
          </a:p>
          <a:p>
            <a:r>
              <a:rPr lang="en-GB" sz="1400" dirty="0">
                <a:solidFill>
                  <a:schemeClr val="tx1">
                    <a:lumMod val="85000"/>
                    <a:lumOff val="15000"/>
                  </a:schemeClr>
                </a:solidFill>
              </a:rPr>
              <a:t>McLeod, S. (2025) ‘John Bowlby’s Attachment Theory’, Simply Psychology, April 2025. link: </a:t>
            </a:r>
            <a:r>
              <a:rPr lang="en-GB" sz="1400" dirty="0">
                <a:solidFill>
                  <a:schemeClr val="tx1">
                    <a:lumMod val="85000"/>
                    <a:lumOff val="15000"/>
                  </a:schemeClr>
                </a:solidFill>
                <a:hlinkClick r:id="rId5"/>
              </a:rPr>
              <a:t>https://www.simplypsychology.org/bowlby.html</a:t>
            </a:r>
            <a:r>
              <a:rPr lang="en-GB" sz="1400" dirty="0">
                <a:solidFill>
                  <a:schemeClr val="tx1">
                    <a:lumMod val="85000"/>
                    <a:lumOff val="15000"/>
                  </a:schemeClr>
                </a:solidFill>
              </a:rPr>
              <a:t>  (Accessed February 2026).</a:t>
            </a:r>
          </a:p>
          <a:p>
            <a:r>
              <a:rPr lang="en-GB" sz="1400" dirty="0">
                <a:solidFill>
                  <a:schemeClr val="tx1">
                    <a:lumMod val="85000"/>
                    <a:lumOff val="15000"/>
                  </a:schemeClr>
                </a:solidFill>
              </a:rPr>
              <a:t>Royal College of Paediatrics and Child Health (2022) ‘Young Carers: State of Child Health Report’, RCPCH Publications. link: </a:t>
            </a:r>
            <a:r>
              <a:rPr lang="en-GB" sz="1400" dirty="0">
                <a:solidFill>
                  <a:schemeClr val="tx1">
                    <a:lumMod val="85000"/>
                    <a:lumOff val="15000"/>
                  </a:schemeClr>
                </a:solidFill>
                <a:hlinkClick r:id="rId6"/>
              </a:rPr>
              <a:t>https://stateofchildhealth.rcpch.ac.uk/evidence/family-and-social-environment/young-carers/</a:t>
            </a:r>
            <a:r>
              <a:rPr lang="en-GB" sz="1400" dirty="0">
                <a:solidFill>
                  <a:schemeClr val="tx1">
                    <a:lumMod val="85000"/>
                    <a:lumOff val="15000"/>
                  </a:schemeClr>
                </a:solidFill>
              </a:rPr>
              <a:t>  (Accessed February 2026).</a:t>
            </a:r>
          </a:p>
          <a:p>
            <a:r>
              <a:rPr lang="en-GB" sz="1400" dirty="0">
                <a:solidFill>
                  <a:schemeClr val="tx1">
                    <a:lumMod val="85000"/>
                    <a:lumOff val="15000"/>
                  </a:schemeClr>
                </a:solidFill>
              </a:rPr>
              <a:t>Sheldrick, R.C., Kendall, T. and Pilling, S. (2022) ‘Mental Health of Young Informal Carers: A Systematic Review’, PMC Journal of Clinical Medicine, July 2022, 11(7), pp. 1-20.</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44712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TotalTime>
  <Words>1551</Words>
  <Application>Microsoft Office PowerPoint</Application>
  <PresentationFormat>Widescreen</PresentationFormat>
  <Paragraphs>73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Jenny’s Story:  Understanding Attachment Theory and Young Carers</vt:lpstr>
      <vt:lpstr>What is Attachment Theory?</vt:lpstr>
      <vt:lpstr>Key Concepts of Bowlby’s Attachment Theory</vt:lpstr>
      <vt:lpstr>Jenny’s Background - The Impact of Loss</vt:lpstr>
      <vt:lpstr>How Loss and Caregiving Affected Jenny’s Development</vt:lpstr>
      <vt:lpstr>The Role of Nature and Nurture in Jenny’s Situation</vt:lpstr>
      <vt:lpstr>Support Strategies Based on Attachment Theory</vt:lpstr>
      <vt:lpstr>Practical Interventions for Jenny’s Wellbeing</vt:lpstr>
      <vt:lpstr>Building Resilience and Secure Attachment</vt:lpstr>
      <vt:lpstr>Strengths and Limitations of Attachment Theory</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Kwasi Asiedu (2419872)</cp:lastModifiedBy>
  <cp:revision>2</cp:revision>
  <dcterms:created xsi:type="dcterms:W3CDTF">2026-02-06T18:52:33Z</dcterms:created>
  <dcterms:modified xsi:type="dcterms:W3CDTF">2026-02-07T16:58:41Z</dcterms:modified>
</cp:coreProperties>
</file>