
<file path=[Content_Types].xml><?xml version="1.0" encoding="utf-8"?>
<Types xmlns="http://schemas.openxmlformats.org/package/2006/content-types"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1"/>
  </p:sldMasterIdLst>
  <p:notesMasterIdLst>
    <p:notesMasterId r:id="rId20"/>
  </p:notesMasterIdLst>
  <p:handoutMasterIdLst>
    <p:handoutMasterId r:id="rId21"/>
  </p:handoutMasterIdLst>
  <p:sldIdLst>
    <p:sldId id="256" r:id="rId2"/>
    <p:sldId id="261" r:id="rId3"/>
    <p:sldId id="262" r:id="rId4"/>
    <p:sldId id="263" r:id="rId5"/>
    <p:sldId id="296" r:id="rId6"/>
    <p:sldId id="313" r:id="rId7"/>
    <p:sldId id="314" r:id="rId8"/>
    <p:sldId id="315" r:id="rId9"/>
    <p:sldId id="316" r:id="rId10"/>
    <p:sldId id="300" r:id="rId11"/>
    <p:sldId id="301" r:id="rId12"/>
    <p:sldId id="302" r:id="rId13"/>
    <p:sldId id="317" r:id="rId14"/>
    <p:sldId id="305" r:id="rId15"/>
    <p:sldId id="306" r:id="rId16"/>
    <p:sldId id="307" r:id="rId17"/>
    <p:sldId id="318" r:id="rId18"/>
    <p:sldId id="319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1" autoAdjust="0"/>
    <p:restoredTop sz="94660"/>
  </p:normalViewPr>
  <p:slideViewPr>
    <p:cSldViewPr>
      <p:cViewPr varScale="1">
        <p:scale>
          <a:sx n="64" d="100"/>
          <a:sy n="64" d="100"/>
        </p:scale>
        <p:origin x="881" y="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269876-254D-41BC-A296-E63C0B13AA0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11F2882-3D90-4469-AA00-80C98FEE052E}">
      <dgm:prSet/>
      <dgm:spPr/>
      <dgm:t>
        <a:bodyPr/>
        <a:lstStyle/>
        <a:p>
          <a:r>
            <a:rPr lang="en-GB"/>
            <a:t>Statistical testing attempts to answer a questions posed hypothesis.</a:t>
          </a:r>
        </a:p>
      </dgm:t>
    </dgm:pt>
    <dgm:pt modelId="{17FB3F7B-6948-4299-8EE6-E7C8C3E6D776}" type="parTrans" cxnId="{A8757E16-4E81-49D3-94C3-5FAC49A975E0}">
      <dgm:prSet/>
      <dgm:spPr/>
      <dgm:t>
        <a:bodyPr/>
        <a:lstStyle/>
        <a:p>
          <a:endParaRPr lang="en-GB"/>
        </a:p>
      </dgm:t>
    </dgm:pt>
    <dgm:pt modelId="{0FAC3FC5-D3F1-4B46-AF1A-A430275D33D9}" type="sibTrans" cxnId="{A8757E16-4E81-49D3-94C3-5FAC49A975E0}">
      <dgm:prSet/>
      <dgm:spPr/>
      <dgm:t>
        <a:bodyPr/>
        <a:lstStyle/>
        <a:p>
          <a:endParaRPr lang="en-GB"/>
        </a:p>
      </dgm:t>
    </dgm:pt>
    <dgm:pt modelId="{72F01BC6-23F7-47FF-9FC1-03B25A25B30A}">
      <dgm:prSet/>
      <dgm:spPr/>
      <dgm:t>
        <a:bodyPr/>
        <a:lstStyle/>
        <a:p>
          <a:r>
            <a:rPr lang="en-GB" dirty="0"/>
            <a:t>What is the likelihood that our results occurred due to chance alone</a:t>
          </a:r>
        </a:p>
      </dgm:t>
    </dgm:pt>
    <dgm:pt modelId="{ED1DDCF5-4FAB-44E1-A1F0-5230E6E058EF}" type="parTrans" cxnId="{CE2E58D4-D28C-4C8B-9595-4D4F14A975CF}">
      <dgm:prSet/>
      <dgm:spPr/>
      <dgm:t>
        <a:bodyPr/>
        <a:lstStyle/>
        <a:p>
          <a:endParaRPr lang="en-GB"/>
        </a:p>
      </dgm:t>
    </dgm:pt>
    <dgm:pt modelId="{C9C637E4-8718-45E0-A53F-556B7985545B}" type="sibTrans" cxnId="{CE2E58D4-D28C-4C8B-9595-4D4F14A975CF}">
      <dgm:prSet/>
      <dgm:spPr/>
      <dgm:t>
        <a:bodyPr/>
        <a:lstStyle/>
        <a:p>
          <a:endParaRPr lang="en-GB"/>
        </a:p>
      </dgm:t>
    </dgm:pt>
    <dgm:pt modelId="{57DB3860-4711-493F-B21C-2A86D253D173}">
      <dgm:prSet/>
      <dgm:spPr/>
      <dgm:t>
        <a:bodyPr/>
        <a:lstStyle/>
        <a:p>
          <a:r>
            <a:rPr lang="en-GB" dirty="0"/>
            <a:t>If this is very low, then a result is said to be ‘</a:t>
          </a:r>
          <a:r>
            <a:rPr lang="en-GB" b="1" dirty="0"/>
            <a:t>statistically significant</a:t>
          </a:r>
          <a:r>
            <a:rPr lang="en-GB" dirty="0"/>
            <a:t>’</a:t>
          </a:r>
        </a:p>
      </dgm:t>
    </dgm:pt>
    <dgm:pt modelId="{B1F9E4AD-34F0-4302-BF35-E83AB261F16A}" type="parTrans" cxnId="{38C51954-6D9C-4519-9B0C-7C6E667BD2D6}">
      <dgm:prSet/>
      <dgm:spPr/>
      <dgm:t>
        <a:bodyPr/>
        <a:lstStyle/>
        <a:p>
          <a:endParaRPr lang="en-GB"/>
        </a:p>
      </dgm:t>
    </dgm:pt>
    <dgm:pt modelId="{5088A433-BDDE-4F97-9670-55997EBC7582}" type="sibTrans" cxnId="{38C51954-6D9C-4519-9B0C-7C6E667BD2D6}">
      <dgm:prSet/>
      <dgm:spPr/>
      <dgm:t>
        <a:bodyPr/>
        <a:lstStyle/>
        <a:p>
          <a:endParaRPr lang="en-GB"/>
        </a:p>
      </dgm:t>
    </dgm:pt>
    <dgm:pt modelId="{0BE24553-0BA3-43B5-B8D9-F3F4ECACD4CF}">
      <dgm:prSet/>
      <dgm:spPr/>
      <dgm:t>
        <a:bodyPr/>
        <a:lstStyle/>
        <a:p>
          <a:r>
            <a:rPr lang="en-GB" dirty="0"/>
            <a:t>It is more likely to have occurred due to the manipulation of the independent variable.</a:t>
          </a:r>
        </a:p>
      </dgm:t>
    </dgm:pt>
    <dgm:pt modelId="{8BB85B86-049A-4733-8857-F061B5B166D7}" type="parTrans" cxnId="{11B27C9C-D332-4023-8998-E9A05BAA54BD}">
      <dgm:prSet/>
      <dgm:spPr/>
      <dgm:t>
        <a:bodyPr/>
        <a:lstStyle/>
        <a:p>
          <a:endParaRPr lang="en-GB"/>
        </a:p>
      </dgm:t>
    </dgm:pt>
    <dgm:pt modelId="{A2D8962B-1896-4C31-9A59-82B9485BA556}" type="sibTrans" cxnId="{11B27C9C-D332-4023-8998-E9A05BAA54BD}">
      <dgm:prSet/>
      <dgm:spPr/>
      <dgm:t>
        <a:bodyPr/>
        <a:lstStyle/>
        <a:p>
          <a:endParaRPr lang="en-GB"/>
        </a:p>
      </dgm:t>
    </dgm:pt>
    <dgm:pt modelId="{29B85D3A-D2B3-44DD-AB88-7384B350D962}" type="pres">
      <dgm:prSet presAssocID="{7D269876-254D-41BC-A296-E63C0B13AA0F}" presName="Name0" presStyleCnt="0">
        <dgm:presLayoutVars>
          <dgm:dir/>
          <dgm:animLvl val="lvl"/>
          <dgm:resizeHandles val="exact"/>
        </dgm:presLayoutVars>
      </dgm:prSet>
      <dgm:spPr/>
    </dgm:pt>
    <dgm:pt modelId="{4E7587D2-6696-40C3-9672-BBDF7F99CA06}" type="pres">
      <dgm:prSet presAssocID="{411F2882-3D90-4469-AA00-80C98FEE052E}" presName="linNode" presStyleCnt="0"/>
      <dgm:spPr/>
    </dgm:pt>
    <dgm:pt modelId="{FE1535B6-C088-49AF-8EC3-3C1EECD27AC9}" type="pres">
      <dgm:prSet presAssocID="{411F2882-3D90-4469-AA00-80C98FEE052E}" presName="parentText" presStyleLbl="node1" presStyleIdx="0" presStyleCnt="1" custLinFactNeighborY="1320">
        <dgm:presLayoutVars>
          <dgm:chMax val="1"/>
          <dgm:bulletEnabled val="1"/>
        </dgm:presLayoutVars>
      </dgm:prSet>
      <dgm:spPr/>
    </dgm:pt>
    <dgm:pt modelId="{3FFD87C4-18DE-468E-ACD0-28EA5367BD83}" type="pres">
      <dgm:prSet presAssocID="{411F2882-3D90-4469-AA00-80C98FEE052E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A8757E16-4E81-49D3-94C3-5FAC49A975E0}" srcId="{7D269876-254D-41BC-A296-E63C0B13AA0F}" destId="{411F2882-3D90-4469-AA00-80C98FEE052E}" srcOrd="0" destOrd="0" parTransId="{17FB3F7B-6948-4299-8EE6-E7C8C3E6D776}" sibTransId="{0FAC3FC5-D3F1-4B46-AF1A-A430275D33D9}"/>
    <dgm:cxn modelId="{38C51954-6D9C-4519-9B0C-7C6E667BD2D6}" srcId="{411F2882-3D90-4469-AA00-80C98FEE052E}" destId="{57DB3860-4711-493F-B21C-2A86D253D173}" srcOrd="1" destOrd="0" parTransId="{B1F9E4AD-34F0-4302-BF35-E83AB261F16A}" sibTransId="{5088A433-BDDE-4F97-9670-55997EBC7582}"/>
    <dgm:cxn modelId="{77063A75-4B7F-40D2-B647-F1714BA2485C}" type="presOf" srcId="{7D269876-254D-41BC-A296-E63C0B13AA0F}" destId="{29B85D3A-D2B3-44DD-AB88-7384B350D962}" srcOrd="0" destOrd="0" presId="urn:microsoft.com/office/officeart/2005/8/layout/vList5"/>
    <dgm:cxn modelId="{13F0D293-EDB0-4A61-8AF5-5D827DEC240A}" type="presOf" srcId="{0BE24553-0BA3-43B5-B8D9-F3F4ECACD4CF}" destId="{3FFD87C4-18DE-468E-ACD0-28EA5367BD83}" srcOrd="0" destOrd="2" presId="urn:microsoft.com/office/officeart/2005/8/layout/vList5"/>
    <dgm:cxn modelId="{11B27C9C-D332-4023-8998-E9A05BAA54BD}" srcId="{57DB3860-4711-493F-B21C-2A86D253D173}" destId="{0BE24553-0BA3-43B5-B8D9-F3F4ECACD4CF}" srcOrd="0" destOrd="0" parTransId="{8BB85B86-049A-4733-8857-F061B5B166D7}" sibTransId="{A2D8962B-1896-4C31-9A59-82B9485BA556}"/>
    <dgm:cxn modelId="{908E10B9-15C2-4F7C-953B-06DD6E5B18EF}" type="presOf" srcId="{411F2882-3D90-4469-AA00-80C98FEE052E}" destId="{FE1535B6-C088-49AF-8EC3-3C1EECD27AC9}" srcOrd="0" destOrd="0" presId="urn:microsoft.com/office/officeart/2005/8/layout/vList5"/>
    <dgm:cxn modelId="{CE2E58D4-D28C-4C8B-9595-4D4F14A975CF}" srcId="{411F2882-3D90-4469-AA00-80C98FEE052E}" destId="{72F01BC6-23F7-47FF-9FC1-03B25A25B30A}" srcOrd="0" destOrd="0" parTransId="{ED1DDCF5-4FAB-44E1-A1F0-5230E6E058EF}" sibTransId="{C9C637E4-8718-45E0-A53F-556B7985545B}"/>
    <dgm:cxn modelId="{09EEDDD5-0FB6-4E4A-A557-95EFCE96A799}" type="presOf" srcId="{72F01BC6-23F7-47FF-9FC1-03B25A25B30A}" destId="{3FFD87C4-18DE-468E-ACD0-28EA5367BD83}" srcOrd="0" destOrd="0" presId="urn:microsoft.com/office/officeart/2005/8/layout/vList5"/>
    <dgm:cxn modelId="{C9FE9EDF-594E-415E-8844-9A2484C2E42F}" type="presOf" srcId="{57DB3860-4711-493F-B21C-2A86D253D173}" destId="{3FFD87C4-18DE-468E-ACD0-28EA5367BD83}" srcOrd="0" destOrd="1" presId="urn:microsoft.com/office/officeart/2005/8/layout/vList5"/>
    <dgm:cxn modelId="{CE79E512-E519-475D-9A91-1DB4EFBF7430}" type="presParOf" srcId="{29B85D3A-D2B3-44DD-AB88-7384B350D962}" destId="{4E7587D2-6696-40C3-9672-BBDF7F99CA06}" srcOrd="0" destOrd="0" presId="urn:microsoft.com/office/officeart/2005/8/layout/vList5"/>
    <dgm:cxn modelId="{30685872-9E9D-4C69-A059-2620203DF3DD}" type="presParOf" srcId="{4E7587D2-6696-40C3-9672-BBDF7F99CA06}" destId="{FE1535B6-C088-49AF-8EC3-3C1EECD27AC9}" srcOrd="0" destOrd="0" presId="urn:microsoft.com/office/officeart/2005/8/layout/vList5"/>
    <dgm:cxn modelId="{B32FE056-30D9-4852-ADAB-67F84A371696}" type="presParOf" srcId="{4E7587D2-6696-40C3-9672-BBDF7F99CA06}" destId="{3FFD87C4-18DE-468E-ACD0-28EA5367BD8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8E5C53-15AF-4D30-8FD8-B8557F23CB1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1EB703F-2069-4BFA-B5B1-17EBEDA5BED5}">
      <dgm:prSet/>
      <dgm:spPr/>
      <dgm:t>
        <a:bodyPr/>
        <a:lstStyle/>
        <a:p>
          <a:r>
            <a:rPr lang="en-GB"/>
            <a:t>A difference is significant if:</a:t>
          </a:r>
        </a:p>
      </dgm:t>
    </dgm:pt>
    <dgm:pt modelId="{635FAC47-0AA0-49F8-8968-4E8FB5BE53F6}" type="parTrans" cxnId="{88312F30-8E5B-43EA-9BCA-C5B35A05554D}">
      <dgm:prSet/>
      <dgm:spPr/>
      <dgm:t>
        <a:bodyPr/>
        <a:lstStyle/>
        <a:p>
          <a:endParaRPr lang="en-GB"/>
        </a:p>
      </dgm:t>
    </dgm:pt>
    <dgm:pt modelId="{579D5697-840E-431C-B91D-95ADB35EEEFF}" type="sibTrans" cxnId="{88312F30-8E5B-43EA-9BCA-C5B35A05554D}">
      <dgm:prSet/>
      <dgm:spPr/>
      <dgm:t>
        <a:bodyPr/>
        <a:lstStyle/>
        <a:p>
          <a:endParaRPr lang="en-GB"/>
        </a:p>
      </dgm:t>
    </dgm:pt>
    <dgm:pt modelId="{D0B9B111-0742-436E-A812-B4C252942DCE}">
      <dgm:prSet/>
      <dgm:spPr/>
      <dgm:t>
        <a:bodyPr/>
        <a:lstStyle/>
        <a:p>
          <a:r>
            <a:rPr lang="en-GB" dirty="0"/>
            <a:t>There is a 5% or less probability that the results have occurred due to chance</a:t>
          </a:r>
        </a:p>
      </dgm:t>
    </dgm:pt>
    <dgm:pt modelId="{C8F275A2-70A6-422A-ABE5-7ED7948EE1D8}" type="parTrans" cxnId="{D684F557-B5BB-44D6-9BBF-356F05181783}">
      <dgm:prSet/>
      <dgm:spPr/>
      <dgm:t>
        <a:bodyPr/>
        <a:lstStyle/>
        <a:p>
          <a:endParaRPr lang="en-GB"/>
        </a:p>
      </dgm:t>
    </dgm:pt>
    <dgm:pt modelId="{900C92BE-8A46-4760-AAE0-29004EE9D9B9}" type="sibTrans" cxnId="{D684F557-B5BB-44D6-9BBF-356F05181783}">
      <dgm:prSet/>
      <dgm:spPr/>
      <dgm:t>
        <a:bodyPr/>
        <a:lstStyle/>
        <a:p>
          <a:endParaRPr lang="en-GB"/>
        </a:p>
      </dgm:t>
    </dgm:pt>
    <dgm:pt modelId="{551B8C50-1D2E-4456-80A5-6FB8FE50B5B2}">
      <dgm:prSet/>
      <dgm:spPr/>
      <dgm:t>
        <a:bodyPr/>
        <a:lstStyle/>
        <a:p>
          <a:endParaRPr lang="en-GB"/>
        </a:p>
      </dgm:t>
    </dgm:pt>
    <dgm:pt modelId="{855D385E-F13F-4A30-BFFD-ED8092EEDC1C}" type="parTrans" cxnId="{6AF7AF7E-BAC8-4EC9-8826-7EA35000D577}">
      <dgm:prSet/>
      <dgm:spPr/>
      <dgm:t>
        <a:bodyPr/>
        <a:lstStyle/>
        <a:p>
          <a:endParaRPr lang="en-GB"/>
        </a:p>
      </dgm:t>
    </dgm:pt>
    <dgm:pt modelId="{A587B730-6D1D-4C37-87B1-16B35155E92D}" type="sibTrans" cxnId="{6AF7AF7E-BAC8-4EC9-8826-7EA35000D577}">
      <dgm:prSet/>
      <dgm:spPr/>
      <dgm:t>
        <a:bodyPr/>
        <a:lstStyle/>
        <a:p>
          <a:endParaRPr lang="en-GB"/>
        </a:p>
      </dgm:t>
    </dgm:pt>
    <dgm:pt modelId="{FF122F9A-2F37-4D51-B8B7-2BCD342D4699}">
      <dgm:prSet/>
      <dgm:spPr/>
      <dgm:t>
        <a:bodyPr/>
        <a:lstStyle/>
        <a:p>
          <a:r>
            <a:rPr lang="en-GB"/>
            <a:t>The 5% (.05) criteria are known as ‘significance levels’</a:t>
          </a:r>
        </a:p>
      </dgm:t>
    </dgm:pt>
    <dgm:pt modelId="{0F834A6E-EF5E-44E8-921B-A5A21DCB1EB1}" type="parTrans" cxnId="{34D028FF-9A38-4667-8F3E-7AD92F4B03A4}">
      <dgm:prSet/>
      <dgm:spPr/>
      <dgm:t>
        <a:bodyPr/>
        <a:lstStyle/>
        <a:p>
          <a:endParaRPr lang="en-GB"/>
        </a:p>
      </dgm:t>
    </dgm:pt>
    <dgm:pt modelId="{594AD997-8F4B-42C2-BFE3-CF7AC169A76B}" type="sibTrans" cxnId="{34D028FF-9A38-4667-8F3E-7AD92F4B03A4}">
      <dgm:prSet/>
      <dgm:spPr/>
      <dgm:t>
        <a:bodyPr/>
        <a:lstStyle/>
        <a:p>
          <a:endParaRPr lang="en-GB"/>
        </a:p>
      </dgm:t>
    </dgm:pt>
    <dgm:pt modelId="{99D5CD51-2418-4973-B573-F7765ECB4D1C}">
      <dgm:prSet/>
      <dgm:spPr/>
      <dgm:t>
        <a:bodyPr/>
        <a:lstStyle/>
        <a:p>
          <a:r>
            <a:rPr lang="en-GB"/>
            <a:t>Usually the .05 significance level is employed.</a:t>
          </a:r>
        </a:p>
      </dgm:t>
    </dgm:pt>
    <dgm:pt modelId="{C93019BA-C62E-45CD-A923-A60129B92776}" type="parTrans" cxnId="{71889347-6BC1-403F-877E-BC7987F3EE6F}">
      <dgm:prSet/>
      <dgm:spPr/>
      <dgm:t>
        <a:bodyPr/>
        <a:lstStyle/>
        <a:p>
          <a:endParaRPr lang="en-GB"/>
        </a:p>
      </dgm:t>
    </dgm:pt>
    <dgm:pt modelId="{6A543006-92CD-473A-A49F-AB68E478D083}" type="sibTrans" cxnId="{71889347-6BC1-403F-877E-BC7987F3EE6F}">
      <dgm:prSet/>
      <dgm:spPr/>
      <dgm:t>
        <a:bodyPr/>
        <a:lstStyle/>
        <a:p>
          <a:endParaRPr lang="en-GB"/>
        </a:p>
      </dgm:t>
    </dgm:pt>
    <dgm:pt modelId="{E3565D8D-B79B-476A-9E77-86A0A6FF13E5}" type="pres">
      <dgm:prSet presAssocID="{428E5C53-15AF-4D30-8FD8-B8557F23CB10}" presName="linear" presStyleCnt="0">
        <dgm:presLayoutVars>
          <dgm:animLvl val="lvl"/>
          <dgm:resizeHandles val="exact"/>
        </dgm:presLayoutVars>
      </dgm:prSet>
      <dgm:spPr/>
    </dgm:pt>
    <dgm:pt modelId="{27570603-AF74-4905-B461-7FDA0A253A24}" type="pres">
      <dgm:prSet presAssocID="{91EB703F-2069-4BFA-B5B1-17EBEDA5BED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309DC93-CE60-440F-B1DA-28E963DA7971}" type="pres">
      <dgm:prSet presAssocID="{91EB703F-2069-4BFA-B5B1-17EBEDA5BED5}" presName="childText" presStyleLbl="revTx" presStyleIdx="0" presStyleCnt="2">
        <dgm:presLayoutVars>
          <dgm:bulletEnabled val="1"/>
        </dgm:presLayoutVars>
      </dgm:prSet>
      <dgm:spPr/>
    </dgm:pt>
    <dgm:pt modelId="{AEA4D2D8-C3EB-4E4A-8EE2-4F5DF3B8D960}" type="pres">
      <dgm:prSet presAssocID="{FF122F9A-2F37-4D51-B8B7-2BCD342D469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A7100F2-A85E-4206-AAF5-291F10669382}" type="pres">
      <dgm:prSet presAssocID="{FF122F9A-2F37-4D51-B8B7-2BCD342D4699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FD39A17-3FFA-47E7-BEA9-31AC09A54034}" type="presOf" srcId="{D0B9B111-0742-436E-A812-B4C252942DCE}" destId="{F309DC93-CE60-440F-B1DA-28E963DA7971}" srcOrd="0" destOrd="0" presId="urn:microsoft.com/office/officeart/2005/8/layout/vList2"/>
    <dgm:cxn modelId="{88312F30-8E5B-43EA-9BCA-C5B35A05554D}" srcId="{428E5C53-15AF-4D30-8FD8-B8557F23CB10}" destId="{91EB703F-2069-4BFA-B5B1-17EBEDA5BED5}" srcOrd="0" destOrd="0" parTransId="{635FAC47-0AA0-49F8-8968-4E8FB5BE53F6}" sibTransId="{579D5697-840E-431C-B91D-95ADB35EEEFF}"/>
    <dgm:cxn modelId="{71889347-6BC1-403F-877E-BC7987F3EE6F}" srcId="{FF122F9A-2F37-4D51-B8B7-2BCD342D4699}" destId="{99D5CD51-2418-4973-B573-F7765ECB4D1C}" srcOrd="0" destOrd="0" parTransId="{C93019BA-C62E-45CD-A923-A60129B92776}" sibTransId="{6A543006-92CD-473A-A49F-AB68E478D083}"/>
    <dgm:cxn modelId="{4D15E74A-D0A3-4867-913A-B7E5DB194930}" type="presOf" srcId="{551B8C50-1D2E-4456-80A5-6FB8FE50B5B2}" destId="{F309DC93-CE60-440F-B1DA-28E963DA7971}" srcOrd="0" destOrd="1" presId="urn:microsoft.com/office/officeart/2005/8/layout/vList2"/>
    <dgm:cxn modelId="{D684F557-B5BB-44D6-9BBF-356F05181783}" srcId="{91EB703F-2069-4BFA-B5B1-17EBEDA5BED5}" destId="{D0B9B111-0742-436E-A812-B4C252942DCE}" srcOrd="0" destOrd="0" parTransId="{C8F275A2-70A6-422A-ABE5-7ED7948EE1D8}" sibTransId="{900C92BE-8A46-4760-AAE0-29004EE9D9B9}"/>
    <dgm:cxn modelId="{6AF7AF7E-BAC8-4EC9-8826-7EA35000D577}" srcId="{D0B9B111-0742-436E-A812-B4C252942DCE}" destId="{551B8C50-1D2E-4456-80A5-6FB8FE50B5B2}" srcOrd="0" destOrd="0" parTransId="{855D385E-F13F-4A30-BFFD-ED8092EEDC1C}" sibTransId="{A587B730-6D1D-4C37-87B1-16B35155E92D}"/>
    <dgm:cxn modelId="{1B4CDD90-DC10-4FBB-B038-67D83A4264F5}" type="presOf" srcId="{99D5CD51-2418-4973-B573-F7765ECB4D1C}" destId="{8A7100F2-A85E-4206-AAF5-291F10669382}" srcOrd="0" destOrd="0" presId="urn:microsoft.com/office/officeart/2005/8/layout/vList2"/>
    <dgm:cxn modelId="{442DDAA4-A63F-4EAE-876C-9EA58EAF529E}" type="presOf" srcId="{428E5C53-15AF-4D30-8FD8-B8557F23CB10}" destId="{E3565D8D-B79B-476A-9E77-86A0A6FF13E5}" srcOrd="0" destOrd="0" presId="urn:microsoft.com/office/officeart/2005/8/layout/vList2"/>
    <dgm:cxn modelId="{97BCB4BB-94BD-421A-A851-04378496AC5A}" type="presOf" srcId="{91EB703F-2069-4BFA-B5B1-17EBEDA5BED5}" destId="{27570603-AF74-4905-B461-7FDA0A253A24}" srcOrd="0" destOrd="0" presId="urn:microsoft.com/office/officeart/2005/8/layout/vList2"/>
    <dgm:cxn modelId="{0F4294D5-7465-4917-8579-0F29707AB660}" type="presOf" srcId="{FF122F9A-2F37-4D51-B8B7-2BCD342D4699}" destId="{AEA4D2D8-C3EB-4E4A-8EE2-4F5DF3B8D960}" srcOrd="0" destOrd="0" presId="urn:microsoft.com/office/officeart/2005/8/layout/vList2"/>
    <dgm:cxn modelId="{34D028FF-9A38-4667-8F3E-7AD92F4B03A4}" srcId="{428E5C53-15AF-4D30-8FD8-B8557F23CB10}" destId="{FF122F9A-2F37-4D51-B8B7-2BCD342D4699}" srcOrd="1" destOrd="0" parTransId="{0F834A6E-EF5E-44E8-921B-A5A21DCB1EB1}" sibTransId="{594AD997-8F4B-42C2-BFE3-CF7AC169A76B}"/>
    <dgm:cxn modelId="{92D70E95-94D5-447B-AB31-6F8743331A78}" type="presParOf" srcId="{E3565D8D-B79B-476A-9E77-86A0A6FF13E5}" destId="{27570603-AF74-4905-B461-7FDA0A253A24}" srcOrd="0" destOrd="0" presId="urn:microsoft.com/office/officeart/2005/8/layout/vList2"/>
    <dgm:cxn modelId="{664E712A-211D-4CFE-8F60-E2C05175C1B1}" type="presParOf" srcId="{E3565D8D-B79B-476A-9E77-86A0A6FF13E5}" destId="{F309DC93-CE60-440F-B1DA-28E963DA7971}" srcOrd="1" destOrd="0" presId="urn:microsoft.com/office/officeart/2005/8/layout/vList2"/>
    <dgm:cxn modelId="{CA99A202-ADFC-4392-9040-122F0C8BF6F3}" type="presParOf" srcId="{E3565D8D-B79B-476A-9E77-86A0A6FF13E5}" destId="{AEA4D2D8-C3EB-4E4A-8EE2-4F5DF3B8D960}" srcOrd="2" destOrd="0" presId="urn:microsoft.com/office/officeart/2005/8/layout/vList2"/>
    <dgm:cxn modelId="{002BE601-A2ED-400A-9E49-F8E905D97D81}" type="presParOf" srcId="{E3565D8D-B79B-476A-9E77-86A0A6FF13E5}" destId="{8A7100F2-A85E-4206-AAF5-291F1066938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6F9484-B545-4E3B-A062-1141D9AABF6A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224563-CC5F-48D6-BA45-B8380434FC47}">
      <dgm:prSet/>
      <dgm:spPr/>
      <dgm:t>
        <a:bodyPr/>
        <a:lstStyle/>
        <a:p>
          <a:r>
            <a:rPr lang="en-GB" dirty="0"/>
            <a:t>Number of comparisons</a:t>
          </a:r>
        </a:p>
      </dgm:t>
    </dgm:pt>
    <dgm:pt modelId="{4072BDED-5B17-4447-B79D-00BFF5DDC262}" type="parTrans" cxnId="{6A7DB840-5102-4579-8F0D-2A027C26418A}">
      <dgm:prSet/>
      <dgm:spPr/>
      <dgm:t>
        <a:bodyPr/>
        <a:lstStyle/>
        <a:p>
          <a:endParaRPr lang="en-GB"/>
        </a:p>
      </dgm:t>
    </dgm:pt>
    <dgm:pt modelId="{0D5ECA6F-A217-4017-BACC-0A0C7E3AF7D2}" type="sibTrans" cxnId="{6A7DB840-5102-4579-8F0D-2A027C26418A}">
      <dgm:prSet/>
      <dgm:spPr/>
      <dgm:t>
        <a:bodyPr/>
        <a:lstStyle/>
        <a:p>
          <a:endParaRPr lang="en-GB"/>
        </a:p>
      </dgm:t>
    </dgm:pt>
    <dgm:pt modelId="{F6BEFF4B-01F3-449F-B618-63BC78213E61}">
      <dgm:prSet/>
      <dgm:spPr/>
      <dgm:t>
        <a:bodyPr/>
        <a:lstStyle/>
        <a:p>
          <a:r>
            <a:rPr lang="en-GB"/>
            <a:t>If two groups/occasions</a:t>
          </a:r>
        </a:p>
      </dgm:t>
    </dgm:pt>
    <dgm:pt modelId="{31F20CD2-A923-4177-BBF1-7E2F267772FD}" type="parTrans" cxnId="{CADB4A8B-7C67-49E8-9D3C-F5740A2248F8}">
      <dgm:prSet/>
      <dgm:spPr/>
      <dgm:t>
        <a:bodyPr/>
        <a:lstStyle/>
        <a:p>
          <a:endParaRPr lang="en-GB"/>
        </a:p>
      </dgm:t>
    </dgm:pt>
    <dgm:pt modelId="{74957AAF-61A2-459D-B931-CD23BC820FB3}" type="sibTrans" cxnId="{CADB4A8B-7C67-49E8-9D3C-F5740A2248F8}">
      <dgm:prSet/>
      <dgm:spPr/>
      <dgm:t>
        <a:bodyPr/>
        <a:lstStyle/>
        <a:p>
          <a:endParaRPr lang="en-GB"/>
        </a:p>
      </dgm:t>
    </dgm:pt>
    <dgm:pt modelId="{C5F9D8C0-AFAA-4B19-B846-0502688EFE03}">
      <dgm:prSet/>
      <dgm:spPr/>
      <dgm:t>
        <a:bodyPr/>
        <a:lstStyle/>
        <a:p>
          <a:r>
            <a:rPr lang="en-GB"/>
            <a:t>t-test (related designs - comparing children at beginning and end of therapeutic intervention)</a:t>
          </a:r>
        </a:p>
      </dgm:t>
    </dgm:pt>
    <dgm:pt modelId="{F68BDA5B-28F6-4D33-B8CD-359DD26D4CA0}" type="parTrans" cxnId="{CAD48D11-57FF-4740-8D0A-E11CF6353F58}">
      <dgm:prSet/>
      <dgm:spPr/>
      <dgm:t>
        <a:bodyPr/>
        <a:lstStyle/>
        <a:p>
          <a:endParaRPr lang="en-GB"/>
        </a:p>
      </dgm:t>
    </dgm:pt>
    <dgm:pt modelId="{93D49320-0AF8-4807-91EC-CE444A4F7BCE}" type="sibTrans" cxnId="{CAD48D11-57FF-4740-8D0A-E11CF6353F58}">
      <dgm:prSet/>
      <dgm:spPr/>
      <dgm:t>
        <a:bodyPr/>
        <a:lstStyle/>
        <a:p>
          <a:endParaRPr lang="en-GB"/>
        </a:p>
      </dgm:t>
    </dgm:pt>
    <dgm:pt modelId="{A3733AEC-F021-4891-9A38-D441FFBBE083}">
      <dgm:prSet/>
      <dgm:spPr/>
      <dgm:t>
        <a:bodyPr/>
        <a:lstStyle/>
        <a:p>
          <a:r>
            <a:rPr lang="en-GB"/>
            <a:t>t-test (unrelated designs - comparing two different interventions)</a:t>
          </a:r>
        </a:p>
      </dgm:t>
    </dgm:pt>
    <dgm:pt modelId="{7277A0EA-EA5A-43F2-9150-51D05F2A156E}" type="parTrans" cxnId="{ABBF6586-9925-4DCE-A7F9-ADFC4B1288B7}">
      <dgm:prSet/>
      <dgm:spPr/>
      <dgm:t>
        <a:bodyPr/>
        <a:lstStyle/>
        <a:p>
          <a:endParaRPr lang="en-GB"/>
        </a:p>
      </dgm:t>
    </dgm:pt>
    <dgm:pt modelId="{BCB8B5C8-35EF-464C-BD70-CEA6A0BDA741}" type="sibTrans" cxnId="{ABBF6586-9925-4DCE-A7F9-ADFC4B1288B7}">
      <dgm:prSet/>
      <dgm:spPr/>
      <dgm:t>
        <a:bodyPr/>
        <a:lstStyle/>
        <a:p>
          <a:endParaRPr lang="en-GB"/>
        </a:p>
      </dgm:t>
    </dgm:pt>
    <dgm:pt modelId="{45E28716-5623-495D-AAA3-35BABA7D9BDA}" type="pres">
      <dgm:prSet presAssocID="{986F9484-B545-4E3B-A062-1141D9AABF6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569AE3B-7BDF-4068-ABB3-C4466A03A527}" type="pres">
      <dgm:prSet presAssocID="{BB224563-CC5F-48D6-BA45-B8380434FC47}" presName="root" presStyleCnt="0"/>
      <dgm:spPr/>
    </dgm:pt>
    <dgm:pt modelId="{C01305FB-8BB0-4916-B772-533365B4984B}" type="pres">
      <dgm:prSet presAssocID="{BB224563-CC5F-48D6-BA45-B8380434FC47}" presName="rootComposite" presStyleCnt="0"/>
      <dgm:spPr/>
    </dgm:pt>
    <dgm:pt modelId="{B1F5F3F8-481C-46C3-A1CF-45CC1B9444C4}" type="pres">
      <dgm:prSet presAssocID="{BB224563-CC5F-48D6-BA45-B8380434FC47}" presName="rootText" presStyleLbl="node1" presStyleIdx="0" presStyleCnt="1" custScaleX="89984" custScaleY="91495"/>
      <dgm:spPr/>
    </dgm:pt>
    <dgm:pt modelId="{6DC82F38-E500-48C0-9FAE-AD3588E24EDF}" type="pres">
      <dgm:prSet presAssocID="{BB224563-CC5F-48D6-BA45-B8380434FC47}" presName="rootConnector" presStyleLbl="node1" presStyleIdx="0" presStyleCnt="1"/>
      <dgm:spPr/>
    </dgm:pt>
    <dgm:pt modelId="{7E7BD092-F4B0-4244-942C-5EF24A085C48}" type="pres">
      <dgm:prSet presAssocID="{BB224563-CC5F-48D6-BA45-B8380434FC47}" presName="childShape" presStyleCnt="0"/>
      <dgm:spPr/>
    </dgm:pt>
    <dgm:pt modelId="{31EEF900-15EB-482A-AB41-B81CDCAE194E}" type="pres">
      <dgm:prSet presAssocID="{31F20CD2-A923-4177-BBF1-7E2F267772FD}" presName="Name13" presStyleLbl="parChTrans1D2" presStyleIdx="0" presStyleCnt="1"/>
      <dgm:spPr/>
    </dgm:pt>
    <dgm:pt modelId="{B9AC9FF6-9398-4E53-B4D2-447A0E45ACE0}" type="pres">
      <dgm:prSet presAssocID="{F6BEFF4B-01F3-449F-B618-63BC78213E61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CAD48D11-57FF-4740-8D0A-E11CF6353F58}" srcId="{F6BEFF4B-01F3-449F-B618-63BC78213E61}" destId="{C5F9D8C0-AFAA-4B19-B846-0502688EFE03}" srcOrd="0" destOrd="0" parTransId="{F68BDA5B-28F6-4D33-B8CD-359DD26D4CA0}" sibTransId="{93D49320-0AF8-4807-91EC-CE444A4F7BCE}"/>
    <dgm:cxn modelId="{6A7DB840-5102-4579-8F0D-2A027C26418A}" srcId="{986F9484-B545-4E3B-A062-1141D9AABF6A}" destId="{BB224563-CC5F-48D6-BA45-B8380434FC47}" srcOrd="0" destOrd="0" parTransId="{4072BDED-5B17-4447-B79D-00BFF5DDC262}" sibTransId="{0D5ECA6F-A217-4017-BACC-0A0C7E3AF7D2}"/>
    <dgm:cxn modelId="{835BAD5A-1FDC-44E0-B0D9-2CEBB4AB4CBC}" type="presOf" srcId="{BB224563-CC5F-48D6-BA45-B8380434FC47}" destId="{B1F5F3F8-481C-46C3-A1CF-45CC1B9444C4}" srcOrd="0" destOrd="0" presId="urn:microsoft.com/office/officeart/2005/8/layout/hierarchy3"/>
    <dgm:cxn modelId="{ABBF6586-9925-4DCE-A7F9-ADFC4B1288B7}" srcId="{F6BEFF4B-01F3-449F-B618-63BC78213E61}" destId="{A3733AEC-F021-4891-9A38-D441FFBBE083}" srcOrd="1" destOrd="0" parTransId="{7277A0EA-EA5A-43F2-9150-51D05F2A156E}" sibTransId="{BCB8B5C8-35EF-464C-BD70-CEA6A0BDA741}"/>
    <dgm:cxn modelId="{CADB4A8B-7C67-49E8-9D3C-F5740A2248F8}" srcId="{BB224563-CC5F-48D6-BA45-B8380434FC47}" destId="{F6BEFF4B-01F3-449F-B618-63BC78213E61}" srcOrd="0" destOrd="0" parTransId="{31F20CD2-A923-4177-BBF1-7E2F267772FD}" sibTransId="{74957AAF-61A2-459D-B931-CD23BC820FB3}"/>
    <dgm:cxn modelId="{8D0771A9-D0F4-431F-B44A-17D175C9229D}" type="presOf" srcId="{F6BEFF4B-01F3-449F-B618-63BC78213E61}" destId="{B9AC9FF6-9398-4E53-B4D2-447A0E45ACE0}" srcOrd="0" destOrd="0" presId="urn:microsoft.com/office/officeart/2005/8/layout/hierarchy3"/>
    <dgm:cxn modelId="{9036AEC6-2581-43CC-870F-7E6ACA7D16F7}" type="presOf" srcId="{A3733AEC-F021-4891-9A38-D441FFBBE083}" destId="{B9AC9FF6-9398-4E53-B4D2-447A0E45ACE0}" srcOrd="0" destOrd="2" presId="urn:microsoft.com/office/officeart/2005/8/layout/hierarchy3"/>
    <dgm:cxn modelId="{163A2CCE-7830-492A-AF79-03A5B40B25E1}" type="presOf" srcId="{31F20CD2-A923-4177-BBF1-7E2F267772FD}" destId="{31EEF900-15EB-482A-AB41-B81CDCAE194E}" srcOrd="0" destOrd="0" presId="urn:microsoft.com/office/officeart/2005/8/layout/hierarchy3"/>
    <dgm:cxn modelId="{79E7B2CE-A970-4CE3-881C-3D672D727C07}" type="presOf" srcId="{C5F9D8C0-AFAA-4B19-B846-0502688EFE03}" destId="{B9AC9FF6-9398-4E53-B4D2-447A0E45ACE0}" srcOrd="0" destOrd="1" presId="urn:microsoft.com/office/officeart/2005/8/layout/hierarchy3"/>
    <dgm:cxn modelId="{3026B4D3-9F4E-4726-A0AB-ADBBAFA683B8}" type="presOf" srcId="{BB224563-CC5F-48D6-BA45-B8380434FC47}" destId="{6DC82F38-E500-48C0-9FAE-AD3588E24EDF}" srcOrd="1" destOrd="0" presId="urn:microsoft.com/office/officeart/2005/8/layout/hierarchy3"/>
    <dgm:cxn modelId="{44461FFD-9D84-4337-9014-F608A5D6C5EA}" type="presOf" srcId="{986F9484-B545-4E3B-A062-1141D9AABF6A}" destId="{45E28716-5623-495D-AAA3-35BABA7D9BDA}" srcOrd="0" destOrd="0" presId="urn:microsoft.com/office/officeart/2005/8/layout/hierarchy3"/>
    <dgm:cxn modelId="{2377F574-859F-471A-81E2-AB81DF41ED37}" type="presParOf" srcId="{45E28716-5623-495D-AAA3-35BABA7D9BDA}" destId="{1569AE3B-7BDF-4068-ABB3-C4466A03A527}" srcOrd="0" destOrd="0" presId="urn:microsoft.com/office/officeart/2005/8/layout/hierarchy3"/>
    <dgm:cxn modelId="{B9B7A185-10AD-469B-834A-1E1A8BE498B9}" type="presParOf" srcId="{1569AE3B-7BDF-4068-ABB3-C4466A03A527}" destId="{C01305FB-8BB0-4916-B772-533365B4984B}" srcOrd="0" destOrd="0" presId="urn:microsoft.com/office/officeart/2005/8/layout/hierarchy3"/>
    <dgm:cxn modelId="{3CA8ACB8-171E-4385-944F-C1D0AAAA0CCE}" type="presParOf" srcId="{C01305FB-8BB0-4916-B772-533365B4984B}" destId="{B1F5F3F8-481C-46C3-A1CF-45CC1B9444C4}" srcOrd="0" destOrd="0" presId="urn:microsoft.com/office/officeart/2005/8/layout/hierarchy3"/>
    <dgm:cxn modelId="{DF5AC3AA-2392-470A-969B-1030458CA8B4}" type="presParOf" srcId="{C01305FB-8BB0-4916-B772-533365B4984B}" destId="{6DC82F38-E500-48C0-9FAE-AD3588E24EDF}" srcOrd="1" destOrd="0" presId="urn:microsoft.com/office/officeart/2005/8/layout/hierarchy3"/>
    <dgm:cxn modelId="{75E25C75-3DAC-4554-B8DC-A30A6804E9DF}" type="presParOf" srcId="{1569AE3B-7BDF-4068-ABB3-C4466A03A527}" destId="{7E7BD092-F4B0-4244-942C-5EF24A085C48}" srcOrd="1" destOrd="0" presId="urn:microsoft.com/office/officeart/2005/8/layout/hierarchy3"/>
    <dgm:cxn modelId="{6002962C-32A8-4FBB-99B6-4845AAA433FB}" type="presParOf" srcId="{7E7BD092-F4B0-4244-942C-5EF24A085C48}" destId="{31EEF900-15EB-482A-AB41-B81CDCAE194E}" srcOrd="0" destOrd="0" presId="urn:microsoft.com/office/officeart/2005/8/layout/hierarchy3"/>
    <dgm:cxn modelId="{25B0213A-9C12-4651-94AC-0FE6E168AC2B}" type="presParOf" srcId="{7E7BD092-F4B0-4244-942C-5EF24A085C48}" destId="{B9AC9FF6-9398-4E53-B4D2-447A0E45ACE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EFE211-D50C-4115-B1BB-E7E452F0FFE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D6BA363-81AE-48BA-A140-944957529C58}">
      <dgm:prSet custT="1"/>
      <dgm:spPr/>
      <dgm:t>
        <a:bodyPr/>
        <a:lstStyle/>
        <a:p>
          <a:r>
            <a:rPr lang="en-GB" sz="1400"/>
            <a:t>The test rationale</a:t>
          </a:r>
        </a:p>
      </dgm:t>
    </dgm:pt>
    <dgm:pt modelId="{6C057E91-D1FC-498D-A3F4-E812BC2C1102}" type="parTrans" cxnId="{C04FFC03-94AC-42C0-9AD1-FA09984055DD}">
      <dgm:prSet/>
      <dgm:spPr/>
      <dgm:t>
        <a:bodyPr/>
        <a:lstStyle/>
        <a:p>
          <a:endParaRPr lang="en-GB" sz="2000"/>
        </a:p>
      </dgm:t>
    </dgm:pt>
    <dgm:pt modelId="{96279AA2-1777-4EE8-A6F3-E8D2C5F57DEA}" type="sibTrans" cxnId="{C04FFC03-94AC-42C0-9AD1-FA09984055DD}">
      <dgm:prSet/>
      <dgm:spPr/>
      <dgm:t>
        <a:bodyPr/>
        <a:lstStyle/>
        <a:p>
          <a:endParaRPr lang="en-GB" sz="2000"/>
        </a:p>
      </dgm:t>
    </dgm:pt>
    <dgm:pt modelId="{2ED5EC4E-4A61-4AAD-AF00-5651D0A73189}">
      <dgm:prSet custT="1"/>
      <dgm:spPr/>
      <dgm:t>
        <a:bodyPr/>
        <a:lstStyle/>
        <a:p>
          <a:r>
            <a:rPr lang="en-GB" sz="1400"/>
            <a:t>Related t-test</a:t>
          </a:r>
        </a:p>
      </dgm:t>
    </dgm:pt>
    <dgm:pt modelId="{AC71ADFC-45AD-4934-908A-1592653D7F03}" type="parTrans" cxnId="{0EE0B72A-962A-4E91-8BD9-DD45BA4E92F6}">
      <dgm:prSet/>
      <dgm:spPr/>
      <dgm:t>
        <a:bodyPr/>
        <a:lstStyle/>
        <a:p>
          <a:endParaRPr lang="en-GB" sz="2000"/>
        </a:p>
      </dgm:t>
    </dgm:pt>
    <dgm:pt modelId="{8177C331-D164-4965-AEA2-3C1AE03D0FC5}" type="sibTrans" cxnId="{0EE0B72A-962A-4E91-8BD9-DD45BA4E92F6}">
      <dgm:prSet/>
      <dgm:spPr/>
      <dgm:t>
        <a:bodyPr/>
        <a:lstStyle/>
        <a:p>
          <a:endParaRPr lang="en-GB" sz="2000"/>
        </a:p>
      </dgm:t>
    </dgm:pt>
    <dgm:pt modelId="{15B04C73-5CD5-4869-A5D2-484DD69D9B31}">
      <dgm:prSet custT="1"/>
      <dgm:spPr/>
      <dgm:t>
        <a:bodyPr/>
        <a:lstStyle/>
        <a:p>
          <a:r>
            <a:rPr lang="en-GB" sz="1400"/>
            <a:t>Calculates the difference between each participants pair of scores</a:t>
          </a:r>
        </a:p>
      </dgm:t>
    </dgm:pt>
    <dgm:pt modelId="{AFB974DA-5590-4595-846B-6B50A911084D}" type="parTrans" cxnId="{7BD8CB37-2152-4236-97E9-607CBD154AEF}">
      <dgm:prSet/>
      <dgm:spPr/>
      <dgm:t>
        <a:bodyPr/>
        <a:lstStyle/>
        <a:p>
          <a:endParaRPr lang="en-GB" sz="2000"/>
        </a:p>
      </dgm:t>
    </dgm:pt>
    <dgm:pt modelId="{82F78569-001D-462B-AE47-0A38578349F1}" type="sibTrans" cxnId="{7BD8CB37-2152-4236-97E9-607CBD154AEF}">
      <dgm:prSet/>
      <dgm:spPr/>
      <dgm:t>
        <a:bodyPr/>
        <a:lstStyle/>
        <a:p>
          <a:endParaRPr lang="en-GB" sz="2000"/>
        </a:p>
      </dgm:t>
    </dgm:pt>
    <dgm:pt modelId="{374F3D1E-6771-496A-8424-45C7A0B20D6A}">
      <dgm:prSet custT="1"/>
      <dgm:spPr/>
      <dgm:t>
        <a:bodyPr/>
        <a:lstStyle/>
        <a:p>
          <a:r>
            <a:rPr lang="en-GB" sz="1400"/>
            <a:t>Works out the mean of these differences</a:t>
          </a:r>
        </a:p>
      </dgm:t>
    </dgm:pt>
    <dgm:pt modelId="{811D8886-1DAD-4BFA-AB7A-2B98AD992B9E}" type="parTrans" cxnId="{79D2ADB3-ADE8-4CB7-8BFE-67CAC898A7AD}">
      <dgm:prSet/>
      <dgm:spPr/>
      <dgm:t>
        <a:bodyPr/>
        <a:lstStyle/>
        <a:p>
          <a:endParaRPr lang="en-GB" sz="2000"/>
        </a:p>
      </dgm:t>
    </dgm:pt>
    <dgm:pt modelId="{98D17550-2D8E-4346-A3C7-3F7AC1C7ABE7}" type="sibTrans" cxnId="{79D2ADB3-ADE8-4CB7-8BFE-67CAC898A7AD}">
      <dgm:prSet/>
      <dgm:spPr/>
      <dgm:t>
        <a:bodyPr/>
        <a:lstStyle/>
        <a:p>
          <a:endParaRPr lang="en-GB" sz="2000"/>
        </a:p>
      </dgm:t>
    </dgm:pt>
    <dgm:pt modelId="{01372BB1-D244-4C88-852D-F949B0A69ECA}">
      <dgm:prSet custT="1"/>
      <dgm:spPr/>
      <dgm:t>
        <a:bodyPr/>
        <a:lstStyle/>
        <a:p>
          <a:r>
            <a:rPr lang="en-GB" sz="1400"/>
            <a:t>If the null hypothesis is correct, the difference between the scores should be close to zero</a:t>
          </a:r>
        </a:p>
      </dgm:t>
    </dgm:pt>
    <dgm:pt modelId="{8C0FDAFB-91D2-4112-BAE7-9E82025D0292}" type="parTrans" cxnId="{C6E1F600-F2E7-4852-9AE2-0E770C4E1CB3}">
      <dgm:prSet/>
      <dgm:spPr/>
      <dgm:t>
        <a:bodyPr/>
        <a:lstStyle/>
        <a:p>
          <a:endParaRPr lang="en-GB" sz="2000"/>
        </a:p>
      </dgm:t>
    </dgm:pt>
    <dgm:pt modelId="{DB30E9AD-11A3-4C0D-8CCC-3DA1A85EA8A3}" type="sibTrans" cxnId="{C6E1F600-F2E7-4852-9AE2-0E770C4E1CB3}">
      <dgm:prSet/>
      <dgm:spPr/>
      <dgm:t>
        <a:bodyPr/>
        <a:lstStyle/>
        <a:p>
          <a:endParaRPr lang="en-GB" sz="2000"/>
        </a:p>
      </dgm:t>
    </dgm:pt>
    <dgm:pt modelId="{6AE701B7-E9E3-4498-9CA8-AD83347BF24B}">
      <dgm:prSet custT="1"/>
      <dgm:spPr/>
      <dgm:t>
        <a:bodyPr/>
        <a:lstStyle/>
        <a:p>
          <a:r>
            <a:rPr lang="en-GB" sz="1400"/>
            <a:t>The t-test compares the observed mean difference with a hypothetical mean difference of zero to and works out if this difference is statistically significant</a:t>
          </a:r>
        </a:p>
      </dgm:t>
    </dgm:pt>
    <dgm:pt modelId="{FFE9F512-1EAE-4672-8CFB-F3A80AF52ED7}" type="parTrans" cxnId="{33AC1B8F-C902-4F30-9A33-12CF7F0D95F5}">
      <dgm:prSet/>
      <dgm:spPr/>
      <dgm:t>
        <a:bodyPr/>
        <a:lstStyle/>
        <a:p>
          <a:endParaRPr lang="en-GB" sz="2000"/>
        </a:p>
      </dgm:t>
    </dgm:pt>
    <dgm:pt modelId="{7DE66DB4-8FB1-4632-A72D-CD32BF1368C3}" type="sibTrans" cxnId="{33AC1B8F-C902-4F30-9A33-12CF7F0D95F5}">
      <dgm:prSet/>
      <dgm:spPr/>
      <dgm:t>
        <a:bodyPr/>
        <a:lstStyle/>
        <a:p>
          <a:endParaRPr lang="en-GB" sz="2000"/>
        </a:p>
      </dgm:t>
    </dgm:pt>
    <dgm:pt modelId="{FDF88852-786B-4F45-93A1-0BD308B23A3D}" type="pres">
      <dgm:prSet presAssocID="{EBEFE211-D50C-4115-B1BB-E7E452F0FFEB}" presName="vert0" presStyleCnt="0">
        <dgm:presLayoutVars>
          <dgm:dir/>
          <dgm:animOne val="branch"/>
          <dgm:animLvl val="lvl"/>
        </dgm:presLayoutVars>
      </dgm:prSet>
      <dgm:spPr/>
    </dgm:pt>
    <dgm:pt modelId="{5A8CD31B-F3AF-4FCD-86B0-2CA9481E76DC}" type="pres">
      <dgm:prSet presAssocID="{9D6BA363-81AE-48BA-A140-944957529C58}" presName="thickLine" presStyleLbl="alignNode1" presStyleIdx="0" presStyleCnt="6"/>
      <dgm:spPr/>
    </dgm:pt>
    <dgm:pt modelId="{AE256615-0C11-4939-85C3-87F31EF3CB5F}" type="pres">
      <dgm:prSet presAssocID="{9D6BA363-81AE-48BA-A140-944957529C58}" presName="horz1" presStyleCnt="0"/>
      <dgm:spPr/>
    </dgm:pt>
    <dgm:pt modelId="{CEF77851-B77D-41DF-A0B5-C0A49E907C27}" type="pres">
      <dgm:prSet presAssocID="{9D6BA363-81AE-48BA-A140-944957529C58}" presName="tx1" presStyleLbl="revTx" presStyleIdx="0" presStyleCnt="6"/>
      <dgm:spPr/>
    </dgm:pt>
    <dgm:pt modelId="{5A313FDE-BB84-47BF-BC34-A82E4EFC7F37}" type="pres">
      <dgm:prSet presAssocID="{9D6BA363-81AE-48BA-A140-944957529C58}" presName="vert1" presStyleCnt="0"/>
      <dgm:spPr/>
    </dgm:pt>
    <dgm:pt modelId="{D7991BE8-6755-4DDD-A83C-C4237809A9FA}" type="pres">
      <dgm:prSet presAssocID="{2ED5EC4E-4A61-4AAD-AF00-5651D0A73189}" presName="thickLine" presStyleLbl="alignNode1" presStyleIdx="1" presStyleCnt="6"/>
      <dgm:spPr/>
    </dgm:pt>
    <dgm:pt modelId="{0930EC3E-1314-43F6-BEF6-4F01AACAA797}" type="pres">
      <dgm:prSet presAssocID="{2ED5EC4E-4A61-4AAD-AF00-5651D0A73189}" presName="horz1" presStyleCnt="0"/>
      <dgm:spPr/>
    </dgm:pt>
    <dgm:pt modelId="{0AF5237C-AB96-4FF0-AA83-B45DF6286F9C}" type="pres">
      <dgm:prSet presAssocID="{2ED5EC4E-4A61-4AAD-AF00-5651D0A73189}" presName="tx1" presStyleLbl="revTx" presStyleIdx="1" presStyleCnt="6"/>
      <dgm:spPr/>
    </dgm:pt>
    <dgm:pt modelId="{1012F537-9348-4F5A-9E28-4E6E4F0815A4}" type="pres">
      <dgm:prSet presAssocID="{2ED5EC4E-4A61-4AAD-AF00-5651D0A73189}" presName="vert1" presStyleCnt="0"/>
      <dgm:spPr/>
    </dgm:pt>
    <dgm:pt modelId="{D297F5B6-F798-4971-8EA5-38C88B808502}" type="pres">
      <dgm:prSet presAssocID="{15B04C73-5CD5-4869-A5D2-484DD69D9B31}" presName="thickLine" presStyleLbl="alignNode1" presStyleIdx="2" presStyleCnt="6"/>
      <dgm:spPr/>
    </dgm:pt>
    <dgm:pt modelId="{A5C206B6-426D-4E48-8445-BAC403048123}" type="pres">
      <dgm:prSet presAssocID="{15B04C73-5CD5-4869-A5D2-484DD69D9B31}" presName="horz1" presStyleCnt="0"/>
      <dgm:spPr/>
    </dgm:pt>
    <dgm:pt modelId="{FB4E05B4-0A83-4A80-88E5-9D65A11D60C1}" type="pres">
      <dgm:prSet presAssocID="{15B04C73-5CD5-4869-A5D2-484DD69D9B31}" presName="tx1" presStyleLbl="revTx" presStyleIdx="2" presStyleCnt="6"/>
      <dgm:spPr/>
    </dgm:pt>
    <dgm:pt modelId="{49D2E30D-AE5F-477E-A52B-CB8C20921BD6}" type="pres">
      <dgm:prSet presAssocID="{15B04C73-5CD5-4869-A5D2-484DD69D9B31}" presName="vert1" presStyleCnt="0"/>
      <dgm:spPr/>
    </dgm:pt>
    <dgm:pt modelId="{42D4E935-0B45-4C91-85BD-9AFFD20AB04C}" type="pres">
      <dgm:prSet presAssocID="{374F3D1E-6771-496A-8424-45C7A0B20D6A}" presName="thickLine" presStyleLbl="alignNode1" presStyleIdx="3" presStyleCnt="6"/>
      <dgm:spPr/>
    </dgm:pt>
    <dgm:pt modelId="{64082E70-6C7F-4307-96E0-B3F6B7F4E83E}" type="pres">
      <dgm:prSet presAssocID="{374F3D1E-6771-496A-8424-45C7A0B20D6A}" presName="horz1" presStyleCnt="0"/>
      <dgm:spPr/>
    </dgm:pt>
    <dgm:pt modelId="{7D543837-39CB-4735-9A02-9535D2784E65}" type="pres">
      <dgm:prSet presAssocID="{374F3D1E-6771-496A-8424-45C7A0B20D6A}" presName="tx1" presStyleLbl="revTx" presStyleIdx="3" presStyleCnt="6"/>
      <dgm:spPr/>
    </dgm:pt>
    <dgm:pt modelId="{830B182D-5E8A-421F-A141-1E90B1FA8A4A}" type="pres">
      <dgm:prSet presAssocID="{374F3D1E-6771-496A-8424-45C7A0B20D6A}" presName="vert1" presStyleCnt="0"/>
      <dgm:spPr/>
    </dgm:pt>
    <dgm:pt modelId="{65599844-85CF-4E80-AAFF-0BE3252B4D8F}" type="pres">
      <dgm:prSet presAssocID="{01372BB1-D244-4C88-852D-F949B0A69ECA}" presName="thickLine" presStyleLbl="alignNode1" presStyleIdx="4" presStyleCnt="6"/>
      <dgm:spPr/>
    </dgm:pt>
    <dgm:pt modelId="{8A8D1379-022D-44E7-A08E-6DDD410519F2}" type="pres">
      <dgm:prSet presAssocID="{01372BB1-D244-4C88-852D-F949B0A69ECA}" presName="horz1" presStyleCnt="0"/>
      <dgm:spPr/>
    </dgm:pt>
    <dgm:pt modelId="{7619EA76-F738-46CF-947D-AA33863AC1DB}" type="pres">
      <dgm:prSet presAssocID="{01372BB1-D244-4C88-852D-F949B0A69ECA}" presName="tx1" presStyleLbl="revTx" presStyleIdx="4" presStyleCnt="6"/>
      <dgm:spPr/>
    </dgm:pt>
    <dgm:pt modelId="{29B602D8-F3EF-449B-BF93-72A4234E4B33}" type="pres">
      <dgm:prSet presAssocID="{01372BB1-D244-4C88-852D-F949B0A69ECA}" presName="vert1" presStyleCnt="0"/>
      <dgm:spPr/>
    </dgm:pt>
    <dgm:pt modelId="{E22DD7EA-73EA-402F-B57A-1EF0F848FD3B}" type="pres">
      <dgm:prSet presAssocID="{6AE701B7-E9E3-4498-9CA8-AD83347BF24B}" presName="thickLine" presStyleLbl="alignNode1" presStyleIdx="5" presStyleCnt="6"/>
      <dgm:spPr/>
    </dgm:pt>
    <dgm:pt modelId="{1D2F1EC2-0F86-4C53-904C-C76ADB407945}" type="pres">
      <dgm:prSet presAssocID="{6AE701B7-E9E3-4498-9CA8-AD83347BF24B}" presName="horz1" presStyleCnt="0"/>
      <dgm:spPr/>
    </dgm:pt>
    <dgm:pt modelId="{3477D083-DA8F-4C03-9C50-3043CB2068D7}" type="pres">
      <dgm:prSet presAssocID="{6AE701B7-E9E3-4498-9CA8-AD83347BF24B}" presName="tx1" presStyleLbl="revTx" presStyleIdx="5" presStyleCnt="6"/>
      <dgm:spPr/>
    </dgm:pt>
    <dgm:pt modelId="{76941821-3E02-4914-89AF-E29C8A4B01F2}" type="pres">
      <dgm:prSet presAssocID="{6AE701B7-E9E3-4498-9CA8-AD83347BF24B}" presName="vert1" presStyleCnt="0"/>
      <dgm:spPr/>
    </dgm:pt>
  </dgm:ptLst>
  <dgm:cxnLst>
    <dgm:cxn modelId="{C6E1F600-F2E7-4852-9AE2-0E770C4E1CB3}" srcId="{EBEFE211-D50C-4115-B1BB-E7E452F0FFEB}" destId="{01372BB1-D244-4C88-852D-F949B0A69ECA}" srcOrd="4" destOrd="0" parTransId="{8C0FDAFB-91D2-4112-BAE7-9E82025D0292}" sibTransId="{DB30E9AD-11A3-4C0D-8CCC-3DA1A85EA8A3}"/>
    <dgm:cxn modelId="{C04FFC03-94AC-42C0-9AD1-FA09984055DD}" srcId="{EBEFE211-D50C-4115-B1BB-E7E452F0FFEB}" destId="{9D6BA363-81AE-48BA-A140-944957529C58}" srcOrd="0" destOrd="0" parTransId="{6C057E91-D1FC-498D-A3F4-E812BC2C1102}" sibTransId="{96279AA2-1777-4EE8-A6F3-E8D2C5F57DEA}"/>
    <dgm:cxn modelId="{0EE0B72A-962A-4E91-8BD9-DD45BA4E92F6}" srcId="{EBEFE211-D50C-4115-B1BB-E7E452F0FFEB}" destId="{2ED5EC4E-4A61-4AAD-AF00-5651D0A73189}" srcOrd="1" destOrd="0" parTransId="{AC71ADFC-45AD-4934-908A-1592653D7F03}" sibTransId="{8177C331-D164-4965-AEA2-3C1AE03D0FC5}"/>
    <dgm:cxn modelId="{7BD8CB37-2152-4236-97E9-607CBD154AEF}" srcId="{EBEFE211-D50C-4115-B1BB-E7E452F0FFEB}" destId="{15B04C73-5CD5-4869-A5D2-484DD69D9B31}" srcOrd="2" destOrd="0" parTransId="{AFB974DA-5590-4595-846B-6B50A911084D}" sibTransId="{82F78569-001D-462B-AE47-0A38578349F1}"/>
    <dgm:cxn modelId="{CC2DB95E-F94A-4382-B54D-169616BC8A02}" type="presOf" srcId="{9D6BA363-81AE-48BA-A140-944957529C58}" destId="{CEF77851-B77D-41DF-A0B5-C0A49E907C27}" srcOrd="0" destOrd="0" presId="urn:microsoft.com/office/officeart/2008/layout/LinedList"/>
    <dgm:cxn modelId="{90FB0B4D-B902-4238-B74C-728AC047098A}" type="presOf" srcId="{EBEFE211-D50C-4115-B1BB-E7E452F0FFEB}" destId="{FDF88852-786B-4F45-93A1-0BD308B23A3D}" srcOrd="0" destOrd="0" presId="urn:microsoft.com/office/officeart/2008/layout/LinedList"/>
    <dgm:cxn modelId="{33AC1B8F-C902-4F30-9A33-12CF7F0D95F5}" srcId="{EBEFE211-D50C-4115-B1BB-E7E452F0FFEB}" destId="{6AE701B7-E9E3-4498-9CA8-AD83347BF24B}" srcOrd="5" destOrd="0" parTransId="{FFE9F512-1EAE-4672-8CFB-F3A80AF52ED7}" sibTransId="{7DE66DB4-8FB1-4632-A72D-CD32BF1368C3}"/>
    <dgm:cxn modelId="{79D2ADB3-ADE8-4CB7-8BFE-67CAC898A7AD}" srcId="{EBEFE211-D50C-4115-B1BB-E7E452F0FFEB}" destId="{374F3D1E-6771-496A-8424-45C7A0B20D6A}" srcOrd="3" destOrd="0" parTransId="{811D8886-1DAD-4BFA-AB7A-2B98AD992B9E}" sibTransId="{98D17550-2D8E-4346-A3C7-3F7AC1C7ABE7}"/>
    <dgm:cxn modelId="{6116C8C0-A086-44BA-A38A-2EC7FA072C43}" type="presOf" srcId="{374F3D1E-6771-496A-8424-45C7A0B20D6A}" destId="{7D543837-39CB-4735-9A02-9535D2784E65}" srcOrd="0" destOrd="0" presId="urn:microsoft.com/office/officeart/2008/layout/LinedList"/>
    <dgm:cxn modelId="{03870FD7-69A4-4E43-9496-56FCCCE524C7}" type="presOf" srcId="{2ED5EC4E-4A61-4AAD-AF00-5651D0A73189}" destId="{0AF5237C-AB96-4FF0-AA83-B45DF6286F9C}" srcOrd="0" destOrd="0" presId="urn:microsoft.com/office/officeart/2008/layout/LinedList"/>
    <dgm:cxn modelId="{F5B688DE-95C9-40D3-8CD6-85B70746EBA0}" type="presOf" srcId="{6AE701B7-E9E3-4498-9CA8-AD83347BF24B}" destId="{3477D083-DA8F-4C03-9C50-3043CB2068D7}" srcOrd="0" destOrd="0" presId="urn:microsoft.com/office/officeart/2008/layout/LinedList"/>
    <dgm:cxn modelId="{E4B1A8EF-BDCB-4755-9BF0-BBCC83DE0B44}" type="presOf" srcId="{15B04C73-5CD5-4869-A5D2-484DD69D9B31}" destId="{FB4E05B4-0A83-4A80-88E5-9D65A11D60C1}" srcOrd="0" destOrd="0" presId="urn:microsoft.com/office/officeart/2008/layout/LinedList"/>
    <dgm:cxn modelId="{408768F9-82D0-4214-8AA2-2076CD0B66A7}" type="presOf" srcId="{01372BB1-D244-4C88-852D-F949B0A69ECA}" destId="{7619EA76-F738-46CF-947D-AA33863AC1DB}" srcOrd="0" destOrd="0" presId="urn:microsoft.com/office/officeart/2008/layout/LinedList"/>
    <dgm:cxn modelId="{5FF0A70E-E9BC-439D-B933-BA0392B297DA}" type="presParOf" srcId="{FDF88852-786B-4F45-93A1-0BD308B23A3D}" destId="{5A8CD31B-F3AF-4FCD-86B0-2CA9481E76DC}" srcOrd="0" destOrd="0" presId="urn:microsoft.com/office/officeart/2008/layout/LinedList"/>
    <dgm:cxn modelId="{C09E860A-2215-44D6-B694-637A7C6312D5}" type="presParOf" srcId="{FDF88852-786B-4F45-93A1-0BD308B23A3D}" destId="{AE256615-0C11-4939-85C3-87F31EF3CB5F}" srcOrd="1" destOrd="0" presId="urn:microsoft.com/office/officeart/2008/layout/LinedList"/>
    <dgm:cxn modelId="{706BBC04-2BEC-4AEB-9718-80740D75D4EF}" type="presParOf" srcId="{AE256615-0C11-4939-85C3-87F31EF3CB5F}" destId="{CEF77851-B77D-41DF-A0B5-C0A49E907C27}" srcOrd="0" destOrd="0" presId="urn:microsoft.com/office/officeart/2008/layout/LinedList"/>
    <dgm:cxn modelId="{D21CC06C-85B6-48A0-B0AA-A1963DB7E1D0}" type="presParOf" srcId="{AE256615-0C11-4939-85C3-87F31EF3CB5F}" destId="{5A313FDE-BB84-47BF-BC34-A82E4EFC7F37}" srcOrd="1" destOrd="0" presId="urn:microsoft.com/office/officeart/2008/layout/LinedList"/>
    <dgm:cxn modelId="{9E8152DE-2204-4079-945B-561D2ABB661A}" type="presParOf" srcId="{FDF88852-786B-4F45-93A1-0BD308B23A3D}" destId="{D7991BE8-6755-4DDD-A83C-C4237809A9FA}" srcOrd="2" destOrd="0" presId="urn:microsoft.com/office/officeart/2008/layout/LinedList"/>
    <dgm:cxn modelId="{B941B59B-2590-4D93-993E-A98E40496E0D}" type="presParOf" srcId="{FDF88852-786B-4F45-93A1-0BD308B23A3D}" destId="{0930EC3E-1314-43F6-BEF6-4F01AACAA797}" srcOrd="3" destOrd="0" presId="urn:microsoft.com/office/officeart/2008/layout/LinedList"/>
    <dgm:cxn modelId="{675B084D-15F0-4C0E-BA9F-F5B685DAC2AF}" type="presParOf" srcId="{0930EC3E-1314-43F6-BEF6-4F01AACAA797}" destId="{0AF5237C-AB96-4FF0-AA83-B45DF6286F9C}" srcOrd="0" destOrd="0" presId="urn:microsoft.com/office/officeart/2008/layout/LinedList"/>
    <dgm:cxn modelId="{68D69B50-F3B6-4E92-9964-5ADCFE986BF7}" type="presParOf" srcId="{0930EC3E-1314-43F6-BEF6-4F01AACAA797}" destId="{1012F537-9348-4F5A-9E28-4E6E4F0815A4}" srcOrd="1" destOrd="0" presId="urn:microsoft.com/office/officeart/2008/layout/LinedList"/>
    <dgm:cxn modelId="{9B7CC9E3-9253-43D0-B6BF-4129E23E9968}" type="presParOf" srcId="{FDF88852-786B-4F45-93A1-0BD308B23A3D}" destId="{D297F5B6-F798-4971-8EA5-38C88B808502}" srcOrd="4" destOrd="0" presId="urn:microsoft.com/office/officeart/2008/layout/LinedList"/>
    <dgm:cxn modelId="{C2B0D664-519B-40E2-80FB-B6BC4B8AD661}" type="presParOf" srcId="{FDF88852-786B-4F45-93A1-0BD308B23A3D}" destId="{A5C206B6-426D-4E48-8445-BAC403048123}" srcOrd="5" destOrd="0" presId="urn:microsoft.com/office/officeart/2008/layout/LinedList"/>
    <dgm:cxn modelId="{7210A934-BC08-4616-B6D6-BA4EEF78AF07}" type="presParOf" srcId="{A5C206B6-426D-4E48-8445-BAC403048123}" destId="{FB4E05B4-0A83-4A80-88E5-9D65A11D60C1}" srcOrd="0" destOrd="0" presId="urn:microsoft.com/office/officeart/2008/layout/LinedList"/>
    <dgm:cxn modelId="{35069122-01C4-449A-BAF1-BD361182F431}" type="presParOf" srcId="{A5C206B6-426D-4E48-8445-BAC403048123}" destId="{49D2E30D-AE5F-477E-A52B-CB8C20921BD6}" srcOrd="1" destOrd="0" presId="urn:microsoft.com/office/officeart/2008/layout/LinedList"/>
    <dgm:cxn modelId="{94D34C23-5569-4722-8391-0EA8BC17BCC4}" type="presParOf" srcId="{FDF88852-786B-4F45-93A1-0BD308B23A3D}" destId="{42D4E935-0B45-4C91-85BD-9AFFD20AB04C}" srcOrd="6" destOrd="0" presId="urn:microsoft.com/office/officeart/2008/layout/LinedList"/>
    <dgm:cxn modelId="{AAAB7E81-066B-4B05-BBF7-E3DB54111FB0}" type="presParOf" srcId="{FDF88852-786B-4F45-93A1-0BD308B23A3D}" destId="{64082E70-6C7F-4307-96E0-B3F6B7F4E83E}" srcOrd="7" destOrd="0" presId="urn:microsoft.com/office/officeart/2008/layout/LinedList"/>
    <dgm:cxn modelId="{050049B9-C623-40FA-8289-C57DE447B65F}" type="presParOf" srcId="{64082E70-6C7F-4307-96E0-B3F6B7F4E83E}" destId="{7D543837-39CB-4735-9A02-9535D2784E65}" srcOrd="0" destOrd="0" presId="urn:microsoft.com/office/officeart/2008/layout/LinedList"/>
    <dgm:cxn modelId="{B135400D-1ADD-4403-A1F4-38158CC8AADC}" type="presParOf" srcId="{64082E70-6C7F-4307-96E0-B3F6B7F4E83E}" destId="{830B182D-5E8A-421F-A141-1E90B1FA8A4A}" srcOrd="1" destOrd="0" presId="urn:microsoft.com/office/officeart/2008/layout/LinedList"/>
    <dgm:cxn modelId="{DF5AA9DF-4738-478A-865F-81F06054C866}" type="presParOf" srcId="{FDF88852-786B-4F45-93A1-0BD308B23A3D}" destId="{65599844-85CF-4E80-AAFF-0BE3252B4D8F}" srcOrd="8" destOrd="0" presId="urn:microsoft.com/office/officeart/2008/layout/LinedList"/>
    <dgm:cxn modelId="{FCF5D2D0-60F0-497A-8709-E084B8D8A10D}" type="presParOf" srcId="{FDF88852-786B-4F45-93A1-0BD308B23A3D}" destId="{8A8D1379-022D-44E7-A08E-6DDD410519F2}" srcOrd="9" destOrd="0" presId="urn:microsoft.com/office/officeart/2008/layout/LinedList"/>
    <dgm:cxn modelId="{660DF7DF-ACA2-405C-B063-9FA86CC7FF10}" type="presParOf" srcId="{8A8D1379-022D-44E7-A08E-6DDD410519F2}" destId="{7619EA76-F738-46CF-947D-AA33863AC1DB}" srcOrd="0" destOrd="0" presId="urn:microsoft.com/office/officeart/2008/layout/LinedList"/>
    <dgm:cxn modelId="{A628EBAE-22B4-4AE4-A39C-EC59E7B82F77}" type="presParOf" srcId="{8A8D1379-022D-44E7-A08E-6DDD410519F2}" destId="{29B602D8-F3EF-449B-BF93-72A4234E4B33}" srcOrd="1" destOrd="0" presId="urn:microsoft.com/office/officeart/2008/layout/LinedList"/>
    <dgm:cxn modelId="{D1B44E2E-5141-4B80-ADDE-296764FF1BB0}" type="presParOf" srcId="{FDF88852-786B-4F45-93A1-0BD308B23A3D}" destId="{E22DD7EA-73EA-402F-B57A-1EF0F848FD3B}" srcOrd="10" destOrd="0" presId="urn:microsoft.com/office/officeart/2008/layout/LinedList"/>
    <dgm:cxn modelId="{A42F3FFD-FEE3-4EEC-9344-1F51E16B131D}" type="presParOf" srcId="{FDF88852-786B-4F45-93A1-0BD308B23A3D}" destId="{1D2F1EC2-0F86-4C53-904C-C76ADB407945}" srcOrd="11" destOrd="0" presId="urn:microsoft.com/office/officeart/2008/layout/LinedList"/>
    <dgm:cxn modelId="{93733A08-7631-4D85-A70A-FF3A2D5ABD1A}" type="presParOf" srcId="{1D2F1EC2-0F86-4C53-904C-C76ADB407945}" destId="{3477D083-DA8F-4C03-9C50-3043CB2068D7}" srcOrd="0" destOrd="0" presId="urn:microsoft.com/office/officeart/2008/layout/LinedList"/>
    <dgm:cxn modelId="{F922A661-42B7-4C26-B632-D9F463ED129A}" type="presParOf" srcId="{1D2F1EC2-0F86-4C53-904C-C76ADB407945}" destId="{76941821-3E02-4914-89AF-E29C8A4B01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D87C4-18DE-468E-ACD0-28EA5367BD83}">
      <dsp:nvSpPr>
        <dsp:cNvPr id="0" name=""/>
        <dsp:cNvSpPr/>
      </dsp:nvSpPr>
      <dsp:spPr>
        <a:xfrm rot="5400000">
          <a:off x="3785743" y="-370491"/>
          <a:ext cx="362076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What is the likelihood that our results occurred due to chance alone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If this is very low, then a result is said to be ‘</a:t>
          </a:r>
          <a:r>
            <a:rPr lang="en-GB" sz="2300" b="1" kern="1200" dirty="0"/>
            <a:t>statistically significant</a:t>
          </a:r>
          <a:r>
            <a:rPr lang="en-GB" sz="2300" kern="1200" dirty="0"/>
            <a:t>’</a:t>
          </a:r>
        </a:p>
        <a:p>
          <a:pPr marL="457200" lvl="2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It is more likely to have occurred due to the manipulation of the independent variable.</a:t>
          </a:r>
        </a:p>
      </dsp:txBody>
      <dsp:txXfrm rot="-5400000">
        <a:off x="2962656" y="629347"/>
        <a:ext cx="5090193" cy="3267267"/>
      </dsp:txXfrm>
    </dsp:sp>
    <dsp:sp modelId="{FE1535B6-C088-49AF-8EC3-3C1EECD27AC9}">
      <dsp:nvSpPr>
        <dsp:cNvPr id="0" name=""/>
        <dsp:cNvSpPr/>
      </dsp:nvSpPr>
      <dsp:spPr>
        <a:xfrm>
          <a:off x="0" y="0"/>
          <a:ext cx="2962656" cy="45259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Statistical testing attempts to answer a questions posed hypothesis.</a:t>
          </a:r>
        </a:p>
      </dsp:txBody>
      <dsp:txXfrm>
        <a:off x="144625" y="144625"/>
        <a:ext cx="2673406" cy="4236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570603-AF74-4905-B461-7FDA0A253A24}">
      <dsp:nvSpPr>
        <dsp:cNvPr id="0" name=""/>
        <dsp:cNvSpPr/>
      </dsp:nvSpPr>
      <dsp:spPr>
        <a:xfrm>
          <a:off x="0" y="30328"/>
          <a:ext cx="8229600" cy="13177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 difference is significant if:</a:t>
          </a:r>
        </a:p>
      </dsp:txBody>
      <dsp:txXfrm>
        <a:off x="64325" y="94653"/>
        <a:ext cx="8100950" cy="1189062"/>
      </dsp:txXfrm>
    </dsp:sp>
    <dsp:sp modelId="{F309DC93-CE60-440F-B1DA-28E963DA7971}">
      <dsp:nvSpPr>
        <dsp:cNvPr id="0" name=""/>
        <dsp:cNvSpPr/>
      </dsp:nvSpPr>
      <dsp:spPr>
        <a:xfrm>
          <a:off x="0" y="1348041"/>
          <a:ext cx="8229600" cy="126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43180" rIns="241808" bIns="4318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There is a 5% or less probability that the results have occurred due to chance</a:t>
          </a:r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700" kern="1200"/>
        </a:p>
      </dsp:txBody>
      <dsp:txXfrm>
        <a:off x="0" y="1348041"/>
        <a:ext cx="8229600" cy="1266840"/>
      </dsp:txXfrm>
    </dsp:sp>
    <dsp:sp modelId="{AEA4D2D8-C3EB-4E4A-8EE2-4F5DF3B8D960}">
      <dsp:nvSpPr>
        <dsp:cNvPr id="0" name=""/>
        <dsp:cNvSpPr/>
      </dsp:nvSpPr>
      <dsp:spPr>
        <a:xfrm>
          <a:off x="0" y="2614881"/>
          <a:ext cx="8229600" cy="13177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5% (.05) criteria are known as ‘significance levels’</a:t>
          </a:r>
        </a:p>
      </dsp:txBody>
      <dsp:txXfrm>
        <a:off x="64325" y="2679206"/>
        <a:ext cx="8100950" cy="1189062"/>
      </dsp:txXfrm>
    </dsp:sp>
    <dsp:sp modelId="{8A7100F2-A85E-4206-AAF5-291F10669382}">
      <dsp:nvSpPr>
        <dsp:cNvPr id="0" name=""/>
        <dsp:cNvSpPr/>
      </dsp:nvSpPr>
      <dsp:spPr>
        <a:xfrm>
          <a:off x="0" y="3932593"/>
          <a:ext cx="8229600" cy="563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43180" rIns="241808" bIns="4318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Usually the .05 significance level is employed.</a:t>
          </a:r>
        </a:p>
      </dsp:txBody>
      <dsp:txXfrm>
        <a:off x="0" y="3932593"/>
        <a:ext cx="8229600" cy="563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F5F3F8-481C-46C3-A1CF-45CC1B9444C4}">
      <dsp:nvSpPr>
        <dsp:cNvPr id="0" name=""/>
        <dsp:cNvSpPr/>
      </dsp:nvSpPr>
      <dsp:spPr>
        <a:xfrm>
          <a:off x="1105072" y="129"/>
          <a:ext cx="3656906" cy="18591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57150" rIns="85725" bIns="571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Number of comparisons</a:t>
          </a:r>
        </a:p>
      </dsp:txBody>
      <dsp:txXfrm>
        <a:off x="1159525" y="54582"/>
        <a:ext cx="3548000" cy="1750250"/>
      </dsp:txXfrm>
    </dsp:sp>
    <dsp:sp modelId="{31EEF900-15EB-482A-AB41-B81CDCAE194E}">
      <dsp:nvSpPr>
        <dsp:cNvPr id="0" name=""/>
        <dsp:cNvSpPr/>
      </dsp:nvSpPr>
      <dsp:spPr>
        <a:xfrm>
          <a:off x="1470763" y="1859285"/>
          <a:ext cx="365690" cy="15239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3981"/>
              </a:lnTo>
              <a:lnTo>
                <a:pt x="365690" y="152398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AC9FF6-9398-4E53-B4D2-447A0E45ACE0}">
      <dsp:nvSpPr>
        <dsp:cNvPr id="0" name=""/>
        <dsp:cNvSpPr/>
      </dsp:nvSpPr>
      <dsp:spPr>
        <a:xfrm>
          <a:off x="1836454" y="2367279"/>
          <a:ext cx="3251161" cy="2031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two groups/occasions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t-test (related designs - comparing children at beginning and end of therapeutic intervention)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t-test (unrelated designs - comparing two different interventions)</a:t>
          </a:r>
        </a:p>
      </dsp:txBody>
      <dsp:txXfrm>
        <a:off x="1895969" y="2426794"/>
        <a:ext cx="3132131" cy="19129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CD31B-F3AF-4FCD-86B0-2CA9481E76DC}">
      <dsp:nvSpPr>
        <dsp:cNvPr id="0" name=""/>
        <dsp:cNvSpPr/>
      </dsp:nvSpPr>
      <dsp:spPr>
        <a:xfrm>
          <a:off x="0" y="2284"/>
          <a:ext cx="468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77851-B77D-41DF-A0B5-C0A49E907C27}">
      <dsp:nvSpPr>
        <dsp:cNvPr id="0" name=""/>
        <dsp:cNvSpPr/>
      </dsp:nvSpPr>
      <dsp:spPr>
        <a:xfrm>
          <a:off x="0" y="2284"/>
          <a:ext cx="4680520" cy="77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test rationale</a:t>
          </a:r>
        </a:p>
      </dsp:txBody>
      <dsp:txXfrm>
        <a:off x="0" y="2284"/>
        <a:ext cx="4680520" cy="778949"/>
      </dsp:txXfrm>
    </dsp:sp>
    <dsp:sp modelId="{D7991BE8-6755-4DDD-A83C-C4237809A9FA}">
      <dsp:nvSpPr>
        <dsp:cNvPr id="0" name=""/>
        <dsp:cNvSpPr/>
      </dsp:nvSpPr>
      <dsp:spPr>
        <a:xfrm>
          <a:off x="0" y="781234"/>
          <a:ext cx="468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5237C-AB96-4FF0-AA83-B45DF6286F9C}">
      <dsp:nvSpPr>
        <dsp:cNvPr id="0" name=""/>
        <dsp:cNvSpPr/>
      </dsp:nvSpPr>
      <dsp:spPr>
        <a:xfrm>
          <a:off x="0" y="781234"/>
          <a:ext cx="4680520" cy="77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Related t-test</a:t>
          </a:r>
        </a:p>
      </dsp:txBody>
      <dsp:txXfrm>
        <a:off x="0" y="781234"/>
        <a:ext cx="4680520" cy="778949"/>
      </dsp:txXfrm>
    </dsp:sp>
    <dsp:sp modelId="{D297F5B6-F798-4971-8EA5-38C88B808502}">
      <dsp:nvSpPr>
        <dsp:cNvPr id="0" name=""/>
        <dsp:cNvSpPr/>
      </dsp:nvSpPr>
      <dsp:spPr>
        <a:xfrm>
          <a:off x="0" y="1560183"/>
          <a:ext cx="468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E05B4-0A83-4A80-88E5-9D65A11D60C1}">
      <dsp:nvSpPr>
        <dsp:cNvPr id="0" name=""/>
        <dsp:cNvSpPr/>
      </dsp:nvSpPr>
      <dsp:spPr>
        <a:xfrm>
          <a:off x="0" y="1560183"/>
          <a:ext cx="4680520" cy="77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Calculates the difference between each participants pair of scores</a:t>
          </a:r>
        </a:p>
      </dsp:txBody>
      <dsp:txXfrm>
        <a:off x="0" y="1560183"/>
        <a:ext cx="4680520" cy="778949"/>
      </dsp:txXfrm>
    </dsp:sp>
    <dsp:sp modelId="{42D4E935-0B45-4C91-85BD-9AFFD20AB04C}">
      <dsp:nvSpPr>
        <dsp:cNvPr id="0" name=""/>
        <dsp:cNvSpPr/>
      </dsp:nvSpPr>
      <dsp:spPr>
        <a:xfrm>
          <a:off x="0" y="2339133"/>
          <a:ext cx="468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43837-39CB-4735-9A02-9535D2784E65}">
      <dsp:nvSpPr>
        <dsp:cNvPr id="0" name=""/>
        <dsp:cNvSpPr/>
      </dsp:nvSpPr>
      <dsp:spPr>
        <a:xfrm>
          <a:off x="0" y="2339133"/>
          <a:ext cx="4680520" cy="77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Works out the mean of these differences</a:t>
          </a:r>
        </a:p>
      </dsp:txBody>
      <dsp:txXfrm>
        <a:off x="0" y="2339133"/>
        <a:ext cx="4680520" cy="778949"/>
      </dsp:txXfrm>
    </dsp:sp>
    <dsp:sp modelId="{65599844-85CF-4E80-AAFF-0BE3252B4D8F}">
      <dsp:nvSpPr>
        <dsp:cNvPr id="0" name=""/>
        <dsp:cNvSpPr/>
      </dsp:nvSpPr>
      <dsp:spPr>
        <a:xfrm>
          <a:off x="0" y="3118083"/>
          <a:ext cx="468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9EA76-F738-46CF-947D-AA33863AC1DB}">
      <dsp:nvSpPr>
        <dsp:cNvPr id="0" name=""/>
        <dsp:cNvSpPr/>
      </dsp:nvSpPr>
      <dsp:spPr>
        <a:xfrm>
          <a:off x="0" y="3118083"/>
          <a:ext cx="4680520" cy="77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If the null hypothesis is correct, the difference between the scores should be close to zero</a:t>
          </a:r>
        </a:p>
      </dsp:txBody>
      <dsp:txXfrm>
        <a:off x="0" y="3118083"/>
        <a:ext cx="4680520" cy="778949"/>
      </dsp:txXfrm>
    </dsp:sp>
    <dsp:sp modelId="{E22DD7EA-73EA-402F-B57A-1EF0F848FD3B}">
      <dsp:nvSpPr>
        <dsp:cNvPr id="0" name=""/>
        <dsp:cNvSpPr/>
      </dsp:nvSpPr>
      <dsp:spPr>
        <a:xfrm>
          <a:off x="0" y="3897032"/>
          <a:ext cx="468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7D083-DA8F-4C03-9C50-3043CB2068D7}">
      <dsp:nvSpPr>
        <dsp:cNvPr id="0" name=""/>
        <dsp:cNvSpPr/>
      </dsp:nvSpPr>
      <dsp:spPr>
        <a:xfrm>
          <a:off x="0" y="3897032"/>
          <a:ext cx="4680520" cy="77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t-test compares the observed mean difference with a hypothetical mean difference of zero to and works out if this difference is statistically significant</a:t>
          </a:r>
        </a:p>
      </dsp:txBody>
      <dsp:txXfrm>
        <a:off x="0" y="3897032"/>
        <a:ext cx="4680520" cy="778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F8C595E6-3160-4EE5-B489-B7A65A0739F6}" type="datetimeFigureOut">
              <a:rPr lang="en-US"/>
              <a:pPr>
                <a:defRPr/>
              </a:pPr>
              <a:t>1/14/2021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721A5D9-0ACE-493B-A925-9C4BB69077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9069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0E712DA4-7ECD-4840-A952-C9877279E1B3}" type="datetimeFigureOut">
              <a:rPr lang="en-US"/>
              <a:pPr>
                <a:defRPr/>
              </a:pPr>
              <a:t>1/14/2021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C7FF8B4-8828-4189-AF62-287679DEB64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85800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0D31FD-E394-4D5D-B82A-E44D63A4454B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0127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Diagonal Corner Rectangle 3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0BF19-4369-4B5A-8002-E6C3B6A4FF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412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5A1B2-C94A-4893-B0AA-49CA502E97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531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58E55-1B80-4F2E-8ACE-4C8AF86BD7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903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4488B3-A065-4EB8-8730-6C38CAC1AF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470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B0EE9-9A8A-46BB-A30C-7ECCA9D754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25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874B6-4ADB-4D66-B18B-AE0DC7E5AF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341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EE7B3-C35D-4AB5-BAA2-716CBCE12A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8444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048680-A750-4EA0-84D2-F66F06D0A5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02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5EEA8-7277-4DC9-BA3E-79D9D3B2D7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693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9AE18-36CE-4336-A6F3-6002D10E3F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775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AD99F-B03E-4D0A-9D6B-E7091D0F9C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952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600">
                <a:solidFill>
                  <a:srgbClr val="E3E1D7"/>
                </a:solidFill>
              </a:defRPr>
            </a:lvl1pPr>
          </a:lstStyle>
          <a:p>
            <a:pPr>
              <a:defRPr/>
            </a:pPr>
            <a:fld id="{8EDA6B44-3E7F-4908-B09E-EE4590B578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59" r:id="rId1"/>
    <p:sldLayoutId id="2147483960" r:id="rId2"/>
    <p:sldLayoutId id="2147483961" r:id="rId3"/>
    <p:sldLayoutId id="2147483962" r:id="rId4"/>
    <p:sldLayoutId id="2147483963" r:id="rId5"/>
    <p:sldLayoutId id="2147483964" r:id="rId6"/>
    <p:sldLayoutId id="2147483956" r:id="rId7"/>
    <p:sldLayoutId id="2147483965" r:id="rId8"/>
    <p:sldLayoutId id="2147483966" r:id="rId9"/>
    <p:sldLayoutId id="2147483957" r:id="rId10"/>
    <p:sldLayoutId id="2147483958" r:id="rId11"/>
  </p:sldLayoutIdLst>
  <p:txStyles>
    <p:titleStyle>
      <a:lvl1pPr marL="53975" algn="r" rtl="0" eaLnBrk="0" fontAlgn="base" hangingPunct="0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2pPr>
      <a:lvl3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3pPr>
      <a:lvl4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4pPr>
      <a:lvl5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9pPr>
      <a:extLst/>
    </p:titleStyle>
    <p:bodyStyle>
      <a:lvl1pPr marL="292100" indent="-292100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media2.mp3"/><Relationship Id="rId7" Type="http://schemas.openxmlformats.org/officeDocument/2006/relationships/diagramQuickStyle" Target="../diagrams/quickStyle1.xml"/><Relationship Id="rId2" Type="http://schemas.microsoft.com/office/2007/relationships/media" Target="../media/media2.mp3"/><Relationship Id="rId1" Type="http://schemas.openxmlformats.org/officeDocument/2006/relationships/tags" Target="../tags/tag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audio" Target="../media/media3.mp3"/><Relationship Id="rId7" Type="http://schemas.openxmlformats.org/officeDocument/2006/relationships/diagramQuickStyle" Target="../diagrams/quickStyle2.xml"/><Relationship Id="rId2" Type="http://schemas.microsoft.com/office/2007/relationships/media" Target="../media/media3.mp3"/><Relationship Id="rId1" Type="http://schemas.openxmlformats.org/officeDocument/2006/relationships/tags" Target="../tags/tag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p3"/><Relationship Id="rId2" Type="http://schemas.microsoft.com/office/2007/relationships/media" Target="../media/media4.mp3"/><Relationship Id="rId1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13" Type="http://schemas.openxmlformats.org/officeDocument/2006/relationships/diagramQuickStyle" Target="../diagrams/quickStyle4.xml"/><Relationship Id="rId3" Type="http://schemas.openxmlformats.org/officeDocument/2006/relationships/audio" Target="../media/media5.mp3"/><Relationship Id="rId7" Type="http://schemas.openxmlformats.org/officeDocument/2006/relationships/diagramLayout" Target="../diagrams/layout3.xml"/><Relationship Id="rId12" Type="http://schemas.openxmlformats.org/officeDocument/2006/relationships/diagramLayout" Target="../diagrams/layout4.xml"/><Relationship Id="rId2" Type="http://schemas.microsoft.com/office/2007/relationships/media" Target="../media/media5.mp3"/><Relationship Id="rId16" Type="http://schemas.openxmlformats.org/officeDocument/2006/relationships/image" Target="../media/image3.png"/><Relationship Id="rId1" Type="http://schemas.openxmlformats.org/officeDocument/2006/relationships/tags" Target="../tags/tag4.xml"/><Relationship Id="rId6" Type="http://schemas.openxmlformats.org/officeDocument/2006/relationships/diagramData" Target="../diagrams/data3.xml"/><Relationship Id="rId11" Type="http://schemas.openxmlformats.org/officeDocument/2006/relationships/diagramData" Target="../diagrams/data4.xml"/><Relationship Id="rId5" Type="http://schemas.openxmlformats.org/officeDocument/2006/relationships/notesSlide" Target="../notesSlides/notesSlide1.xml"/><Relationship Id="rId15" Type="http://schemas.microsoft.com/office/2007/relationships/diagramDrawing" Target="../diagrams/drawing4.xml"/><Relationship Id="rId10" Type="http://schemas.microsoft.com/office/2007/relationships/diagramDrawing" Target="../diagrams/drawing3.xml"/><Relationship Id="rId4" Type="http://schemas.openxmlformats.org/officeDocument/2006/relationships/slideLayout" Target="../slideLayouts/slideLayout2.xml"/><Relationship Id="rId9" Type="http://schemas.openxmlformats.org/officeDocument/2006/relationships/diagramColors" Target="../diagrams/colors3.xml"/><Relationship Id="rId14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2" Type="http://schemas.openxmlformats.org/officeDocument/2006/relationships/video" Target="NULL" TargetMode="External"/><Relationship Id="rId1" Type="http://schemas.openxmlformats.org/officeDocument/2006/relationships/tags" Target="../tags/tag5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microsoft.com/office/2007/relationships/media" Target="../media/media6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8.xml"/><Relationship Id="rId2" Type="http://schemas.openxmlformats.org/officeDocument/2006/relationships/video" Target="NULL" TargetMode="External"/><Relationship Id="rId1" Type="http://schemas.openxmlformats.org/officeDocument/2006/relationships/tags" Target="../tags/tag7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microsoft.com/office/2007/relationships/media" Target="../media/media6.mp4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6.mp4"/><Relationship Id="rId2" Type="http://schemas.openxmlformats.org/officeDocument/2006/relationships/tags" Target="../tags/tag9.xml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2" Type="http://schemas.openxmlformats.org/officeDocument/2006/relationships/video" Target="NULL" TargetMode="External"/><Relationship Id="rId1" Type="http://schemas.openxmlformats.org/officeDocument/2006/relationships/tags" Target="../tags/tag10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microsoft.com/office/2007/relationships/media" Target="../media/media6.mp4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video" Target="NULL" TargetMode="External"/><Relationship Id="rId1" Type="http://schemas.openxmlformats.org/officeDocument/2006/relationships/tags" Target="../tags/tag12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microsoft.com/office/2007/relationships/media" Target="../media/media6.mp4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2" Type="http://schemas.openxmlformats.org/officeDocument/2006/relationships/video" Target="NULL" TargetMode="External"/><Relationship Id="rId1" Type="http://schemas.openxmlformats.org/officeDocument/2006/relationships/tags" Target="../tags/tag14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microsoft.com/office/2007/relationships/media" Target="../media/media6.mp4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7.mp4"/><Relationship Id="rId2" Type="http://schemas.openxmlformats.org/officeDocument/2006/relationships/tags" Target="../tags/tag16.xml"/><Relationship Id="rId1" Type="http://schemas.openxmlformats.org/officeDocument/2006/relationships/video" Target="NULL" TargetMode="Externa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hyperlink" Target="https://www.socscistatistics.com/effectsize/default3.aspx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blog.minitab.com/blog/statistics-and-quality-data-analysis/what-are-degrees-of-freedom-in-statistic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tags" Target="../tags/tag18.xml"/><Relationship Id="rId2" Type="http://schemas.openxmlformats.org/officeDocument/2006/relationships/video" Target="NULL" TargetMode="External"/><Relationship Id="rId1" Type="http://schemas.openxmlformats.org/officeDocument/2006/relationships/tags" Target="../tags/tag17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microsoft.com/office/2007/relationships/media" Target="../media/media9.mp4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tags" Target="../tags/tag20.xml"/><Relationship Id="rId2" Type="http://schemas.openxmlformats.org/officeDocument/2006/relationships/video" Target="NULL" TargetMode="External"/><Relationship Id="rId1" Type="http://schemas.openxmlformats.org/officeDocument/2006/relationships/tags" Target="../tags/tag19.xml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microsoft.com/office/2007/relationships/media" Target="../media/media9.mp4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10.mp4"/><Relationship Id="rId2" Type="http://schemas.openxmlformats.org/officeDocument/2006/relationships/tags" Target="../tags/tag21.xml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Research Methods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2819400"/>
            <a:ext cx="6559550" cy="175260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Introduction to t tests</a:t>
            </a:r>
          </a:p>
        </p:txBody>
      </p:sp>
      <p:pic>
        <p:nvPicPr>
          <p:cNvPr id="2" name="1">
            <a:hlinkClick r:id="" action="ppaction://media"/>
            <a:extLst>
              <a:ext uri="{FF2B5EF4-FFF2-40B4-BE49-F238E27FC236}">
                <a16:creationId xmlns:a16="http://schemas.microsoft.com/office/drawing/2014/main" id="{BC3F148E-7F58-4882-AAF6-1F757BAF9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4234" y="476672"/>
            <a:ext cx="244475" cy="2444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83"/>
    </mc:Choice>
    <mc:Fallback xmlns="">
      <p:transition spd="slow" advTm="17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Statistical testing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516B8099-3BB2-480A-9626-E906F8F43B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419247"/>
              </p:ext>
            </p:extLst>
          </p:nvPr>
        </p:nvGraphicFramePr>
        <p:xfrm>
          <a:off x="457200" y="16462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2">
            <a:hlinkClick r:id="" action="ppaction://media"/>
            <a:extLst>
              <a:ext uri="{FF2B5EF4-FFF2-40B4-BE49-F238E27FC236}">
                <a16:creationId xmlns:a16="http://schemas.microsoft.com/office/drawing/2014/main" id="{196B87F9-4105-4FCB-B612-46DADE380C8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5616" y="446098"/>
            <a:ext cx="244475" cy="24447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16"/>
    </mc:Choice>
    <mc:Fallback xmlns="">
      <p:transition spd="slow" advTm="62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AFDA825D-0356-4703-A056-24166E71E9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0256694"/>
              </p:ext>
            </p:extLst>
          </p:nvPr>
        </p:nvGraphicFramePr>
        <p:xfrm>
          <a:off x="457200" y="16462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3">
            <a:hlinkClick r:id="" action="ppaction://media"/>
            <a:extLst>
              <a:ext uri="{FF2B5EF4-FFF2-40B4-BE49-F238E27FC236}">
                <a16:creationId xmlns:a16="http://schemas.microsoft.com/office/drawing/2014/main" id="{EE849B45-778E-4615-948E-D39C97A4A9A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3608" y="651716"/>
            <a:ext cx="244475" cy="24447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0"/>
    </mc:Choice>
    <mc:Fallback xmlns="">
      <p:transition spd="slow" advTm="51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92852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00104" y="1396536"/>
            <a:ext cx="2736304" cy="3040576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1600" dirty="0"/>
              <a:t>1. Generate the research hypothesis: Two types</a:t>
            </a:r>
          </a:p>
          <a:p>
            <a:pPr marL="0" indent="0" eaLnBrk="1" hangingPunct="1">
              <a:buNone/>
            </a:pPr>
            <a:endParaRPr lang="en-GB" altLang="en-US" sz="1600" dirty="0"/>
          </a:p>
          <a:p>
            <a:pPr marL="0" indent="0" eaLnBrk="1" hangingPunct="1">
              <a:buNone/>
            </a:pPr>
            <a:r>
              <a:rPr lang="en-GB" altLang="en-US" sz="1600" dirty="0"/>
              <a:t>One-tailed (directional), predicting the direction of the difference</a:t>
            </a:r>
          </a:p>
          <a:p>
            <a:pPr marL="0" indent="0" eaLnBrk="1" hangingPunct="1">
              <a:buNone/>
            </a:pPr>
            <a:endParaRPr lang="en-GB" altLang="en-US" sz="1600" dirty="0"/>
          </a:p>
          <a:p>
            <a:pPr marL="0" indent="0" eaLnBrk="1" hangingPunct="1">
              <a:buNone/>
            </a:pPr>
            <a:r>
              <a:rPr lang="en-GB" altLang="en-US" sz="1600" dirty="0"/>
              <a:t>Two-tailed (bidirectional), simply predicting a significant difference</a:t>
            </a:r>
          </a:p>
          <a:p>
            <a:pPr marL="1371600" lvl="2" indent="-457200" eaLnBrk="1" hangingPunct="1">
              <a:buFontTx/>
              <a:buChar char="•"/>
            </a:pPr>
            <a:endParaRPr lang="en-GB" alt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F0B0B-6BA4-43F0-9414-92238518FF45}"/>
              </a:ext>
            </a:extLst>
          </p:cNvPr>
          <p:cNvSpPr txBox="1"/>
          <p:nvPr/>
        </p:nvSpPr>
        <p:spPr>
          <a:xfrm>
            <a:off x="3024826" y="1396536"/>
            <a:ext cx="2592288" cy="314701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2"/>
                </a:solidFill>
              </a:rPr>
              <a:t>2. Set up a ‘null’ hypothesis</a:t>
            </a:r>
          </a:p>
          <a:p>
            <a:r>
              <a:rPr lang="en-GB" sz="1600" dirty="0">
                <a:solidFill>
                  <a:schemeClr val="bg2"/>
                </a:solidFill>
              </a:rPr>
              <a:t>Opposite of the experimental hypothesis</a:t>
            </a:r>
          </a:p>
          <a:p>
            <a:endParaRPr lang="en-GB" sz="1100" dirty="0">
              <a:solidFill>
                <a:schemeClr val="bg2"/>
              </a:solidFill>
            </a:endParaRPr>
          </a:p>
          <a:p>
            <a:r>
              <a:rPr lang="en-GB" sz="1600" dirty="0">
                <a:solidFill>
                  <a:schemeClr val="bg2"/>
                </a:solidFill>
              </a:rPr>
              <a:t>Any observed differences are due to chance or ‘non-significant’</a:t>
            </a:r>
          </a:p>
          <a:p>
            <a:endParaRPr lang="en-GB" sz="1600" dirty="0">
              <a:solidFill>
                <a:schemeClr val="bg2"/>
              </a:solidFill>
            </a:endParaRPr>
          </a:p>
          <a:p>
            <a:r>
              <a:rPr lang="en-GB" sz="1600" dirty="0">
                <a:solidFill>
                  <a:schemeClr val="bg2"/>
                </a:solidFill>
              </a:rPr>
              <a:t>Reflects cautious nature of scientific approach</a:t>
            </a:r>
          </a:p>
          <a:p>
            <a:endParaRPr lang="en-GB" sz="1050" dirty="0">
              <a:solidFill>
                <a:schemeClr val="bg2"/>
              </a:solidFill>
            </a:endParaRPr>
          </a:p>
          <a:p>
            <a:r>
              <a:rPr lang="en-GB" sz="1600" dirty="0">
                <a:solidFill>
                  <a:schemeClr val="bg2"/>
                </a:solidFill>
              </a:rPr>
              <a:t>Statistical tests are attempting to reject this null hypothesis.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3CB90C8-6DB4-430A-AF49-4D9D5CC8CB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05532" y="1396536"/>
            <a:ext cx="3238363" cy="53448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292100" indent="-292100" algn="l" rtl="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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28600" algn="l" rtl="0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2"/>
              </a:buClr>
              <a:buSzPct val="90000"/>
              <a:buChar char="•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325" indent="-190500" algn="l" rtl="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A8CDD7"/>
              </a:buClr>
              <a:buSzPct val="100000"/>
              <a:buFont typeface="Wingdings 2" panose="05020102010507070707" pitchFamily="18" charset="2"/>
              <a:buChar char="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A8CDD7"/>
              </a:buClr>
              <a:buSzPct val="100000"/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7450" indent="-182563" algn="l" rtl="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A8CDD7"/>
              </a:buClr>
              <a:buSzPct val="100000"/>
              <a:buFont typeface="Wingdings 2" panose="05020102010507070707" pitchFamily="18" charset="2"/>
              <a:buChar char="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3. Carry out appropriate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statistical test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14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3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Reduces data to a single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numerical value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3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The ‘test statistic’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16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4. Select your significance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level check significance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7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‘Old fashioned’ way –compare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test statistic with a ‘critical value’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in the relevant statistical tables.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7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‘modern’ way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Use SPSS to work out the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probability of obtaining your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test statistic by chance alone.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If less than your chosen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significance level, then your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result is statistically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600" dirty="0"/>
              <a:t>significant.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D6E380-3DC8-4814-AF5D-E5BB6814CE8D}"/>
              </a:ext>
            </a:extLst>
          </p:cNvPr>
          <p:cNvSpPr txBox="1"/>
          <p:nvPr/>
        </p:nvSpPr>
        <p:spPr>
          <a:xfrm>
            <a:off x="155893" y="4581128"/>
            <a:ext cx="5505430" cy="210826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/>
              <a:t>5. Draw conclusions</a:t>
            </a:r>
          </a:p>
          <a:p>
            <a:r>
              <a:rPr lang="en-GB" sz="1600" dirty="0"/>
              <a:t>If difference is significant: Reject null hypothesis and Accept the research hypothesis</a:t>
            </a:r>
          </a:p>
          <a:p>
            <a:endParaRPr lang="en-GB" sz="1050" dirty="0"/>
          </a:p>
          <a:p>
            <a:r>
              <a:rPr lang="en-GB" sz="1600" dirty="0"/>
              <a:t>If difference is non-significant: Retain null hypothesis for further testing</a:t>
            </a:r>
          </a:p>
          <a:p>
            <a:endParaRPr lang="en-GB" sz="700" dirty="0"/>
          </a:p>
          <a:p>
            <a:r>
              <a:rPr lang="en-GB" sz="1600" dirty="0"/>
              <a:t>Research hypothesis always accepted ‘by default’ only</a:t>
            </a:r>
          </a:p>
          <a:p>
            <a:r>
              <a:rPr lang="en-GB" sz="1600" dirty="0"/>
              <a:t>It is never ‘proved’</a:t>
            </a:r>
          </a:p>
        </p:txBody>
      </p:sp>
      <p:pic>
        <p:nvPicPr>
          <p:cNvPr id="5" name="4">
            <a:hlinkClick r:id="" action="ppaction://media"/>
            <a:extLst>
              <a:ext uri="{FF2B5EF4-FFF2-40B4-BE49-F238E27FC236}">
                <a16:creationId xmlns:a16="http://schemas.microsoft.com/office/drawing/2014/main" id="{F8078616-F8D9-49A8-BA1F-717D808EA7C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9552" y="542114"/>
            <a:ext cx="244475" cy="24447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222"/>
    </mc:Choice>
    <mc:Fallback xmlns="">
      <p:transition spd="slow" advTm="56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7" dur="1951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9219" grpId="0" build="p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Stats testing for a difference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363C917F-9EAB-4082-A241-02DA744246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403229"/>
              </p:ext>
            </p:extLst>
          </p:nvPr>
        </p:nvGraphicFramePr>
        <p:xfrm>
          <a:off x="-828600" y="1844824"/>
          <a:ext cx="6192688" cy="439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4113C13-4D82-41AC-8BFD-BE7C97C0E0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8789833"/>
              </p:ext>
            </p:extLst>
          </p:nvPr>
        </p:nvGraphicFramePr>
        <p:xfrm>
          <a:off x="4355976" y="1700808"/>
          <a:ext cx="4680520" cy="4678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6" name="5">
            <a:hlinkClick r:id="" action="ppaction://media"/>
            <a:extLst>
              <a:ext uri="{FF2B5EF4-FFF2-40B4-BE49-F238E27FC236}">
                <a16:creationId xmlns:a16="http://schemas.microsoft.com/office/drawing/2014/main" id="{E21FC1B3-6C3A-4D42-B340-171FAE445FD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457200" y="491554"/>
            <a:ext cx="244475" cy="24447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81"/>
    </mc:Choice>
    <mc:Fallback xmlns="">
      <p:transition spd="slow" advTm="50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9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Experiment: The effect of therapy intervention on problem behaviours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Group of children referred for therapy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 dirty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Parents completed a problem behaviour checklist at start and end of therapeutic intervention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 dirty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Incidence of problem behaviours at both time points compared.</a:t>
            </a:r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08491" end="205629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7624" y="710736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519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47"/>
    </mc:Choice>
    <mc:Fallback xmlns="">
      <p:transition spd="slow" advTm="4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/>
              <a:t>Hypothesis: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Decrease in problem behaviours after therapy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Independent variable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Exposure to play therapy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200"/>
              <a:t>Two conditions – before and after</a:t>
            </a:r>
          </a:p>
          <a:p>
            <a:pPr lvl="2" eaLnBrk="1" hangingPunct="1">
              <a:lnSpc>
                <a:spcPct val="80000"/>
              </a:lnSpc>
            </a:pPr>
            <a:endParaRPr lang="en-GB" altLang="en-US" sz="2200"/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Dependent variable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Problem behaviours as reported by parents</a:t>
            </a:r>
          </a:p>
          <a:p>
            <a:pPr lvl="2" eaLnBrk="1" hangingPunct="1"/>
            <a:r>
              <a:rPr lang="en-GB" altLang="en-US"/>
              <a:t>Measured using checklist</a:t>
            </a:r>
          </a:p>
          <a:p>
            <a:pPr lvl="2" eaLnBrk="1" hangingPunct="1"/>
            <a:r>
              <a:rPr lang="en-GB" altLang="en-US"/>
              <a:t>Higher scores = more problem behaviours</a:t>
            </a:r>
          </a:p>
        </p:txBody>
      </p:sp>
      <p:pic>
        <p:nvPicPr>
          <p:cNvPr id="4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51338" end="169740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31640" y="710736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550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88"/>
    </mc:Choice>
    <mc:Fallback xmlns="">
      <p:transition spd="slow" advTm="35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Example: Data</a:t>
            </a:r>
          </a:p>
        </p:txBody>
      </p:sp>
      <p:sp>
        <p:nvSpPr>
          <p:cNvPr id="15363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3" panose="05040102010807070707" pitchFamily="18" charset="2"/>
              <a:buNone/>
            </a:pPr>
            <a:endParaRPr lang="en-GB" altLang="en-US"/>
          </a:p>
          <a:p>
            <a:pPr eaLnBrk="1" hangingPunct="1">
              <a:buFont typeface="Wingdings 3" panose="05040102010807070707" pitchFamily="18" charset="2"/>
              <a:buNone/>
            </a:pPr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27088" y="1628775"/>
          <a:ext cx="7416801" cy="4608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Child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Before</a:t>
                      </a:r>
                      <a:r>
                        <a:rPr lang="en-GB" sz="1800" baseline="0" dirty="0"/>
                        <a:t> therapy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After therapy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5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87227" end="157539.959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5656" y="710736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56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01"/>
    </mc:Choice>
    <mc:Fallback xmlns="">
      <p:transition spd="slow" advTm="12201"/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82763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altLang="en-US" dirty="0"/>
              <a:t>Has this hypothesis been supported?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Mean score before therapy: 12.4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Mean score after therapy: 8.3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altLang="en-US" dirty="0"/>
              <a:t>Questions: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Is this decline due to the effects of therapy?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If another sample was drawn from the population, and the same experiment carried out, would the same difference be observed…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…or did our results occur simply by chance alone?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99428" end="78099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5576" y="76014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430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440"/>
    </mc:Choice>
    <mc:Fallback xmlns="">
      <p:transition spd="slow" advTm="79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61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The t-test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Test rationale (cont’d)</a:t>
            </a:r>
          </a:p>
          <a:p>
            <a:pPr lvl="1"/>
            <a:r>
              <a:rPr lang="en-GB" altLang="en-US"/>
              <a:t>Unrelated t-test</a:t>
            </a:r>
          </a:p>
          <a:p>
            <a:pPr lvl="2"/>
            <a:r>
              <a:rPr lang="en-GB" altLang="en-US"/>
              <a:t>Works out the mean score for each group of participants</a:t>
            </a:r>
          </a:p>
          <a:p>
            <a:pPr lvl="2"/>
            <a:r>
              <a:rPr lang="en-GB" altLang="en-US"/>
              <a:t>If null hypothesis is correct, the difference between these means should be zero</a:t>
            </a:r>
          </a:p>
          <a:p>
            <a:pPr lvl="2"/>
            <a:r>
              <a:rPr lang="en-GB" altLang="en-US"/>
              <a:t>T-test compares the observed difference between the means against a hypothetical difference of zero to see if the observed result is statistically significant</a:t>
            </a:r>
          </a:p>
          <a:p>
            <a:pPr lvl="2"/>
            <a:endParaRPr lang="en-GB" altLang="en-US"/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78868" end="39559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75656" y="624175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0"/>
    </mc:Choice>
    <mc:Fallback xmlns="">
      <p:transition spd="slow" advTm="38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22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Related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-test 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The effect of therapy intervention on problem behaviours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/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/>
              <a:t>Group of children referred for therapy</a:t>
            </a:r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/>
              <a:t>Parents completed a problem behaviour checklist at start and end of therapeutic intervention</a:t>
            </a:r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/>
              <a:t>Incidence of problem behaviours at both time points compared.</a:t>
            </a:r>
          </a:p>
          <a:p>
            <a:pPr lvl="2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sz="2200" dirty="0"/>
              <a:t>Related design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One group of children assessed on two occasions</a:t>
            </a:r>
          </a:p>
          <a:p>
            <a:pPr lvl="2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sz="2200" dirty="0"/>
              <a:t>Hence data are suitable for use of related t-test.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We will use this to investigate if the level of problem behaviours is significantly lower at end of therapy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endParaRPr lang="en-GB" altLang="en-US" dirty="0"/>
          </a:p>
          <a:p>
            <a:pPr fontAlgn="auto">
              <a:spcAft>
                <a:spcPts val="0"/>
              </a:spcAft>
              <a:defRPr/>
            </a:pPr>
            <a:endParaRPr lang="en-GB" altLang="en-US" dirty="0"/>
          </a:p>
        </p:txBody>
      </p:sp>
      <p:pic>
        <p:nvPicPr>
          <p:cNvPr id="4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417408" end="81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7584" y="664882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78"/>
    </mc:Choice>
    <mc:Fallback xmlns="">
      <p:transition spd="slow" advTm="39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Example: Data</a:t>
            </a:r>
          </a:p>
        </p:txBody>
      </p:sp>
      <p:sp>
        <p:nvSpPr>
          <p:cNvPr id="2867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anose="05040102010807070707" pitchFamily="18" charset="2"/>
              <a:buNone/>
            </a:pPr>
            <a:endParaRPr lang="en-GB" altLang="en-US"/>
          </a:p>
          <a:p>
            <a:pPr>
              <a:buFont typeface="Wingdings 3" panose="05040102010807070707" pitchFamily="18" charset="2"/>
              <a:buNone/>
            </a:pPr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9432216"/>
              </p:ext>
            </p:extLst>
          </p:nvPr>
        </p:nvGraphicFramePr>
        <p:xfrm>
          <a:off x="1043608" y="1535908"/>
          <a:ext cx="6781800" cy="44227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0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60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7983">
                <a:tc>
                  <a:txBody>
                    <a:bodyPr/>
                    <a:lstStyle/>
                    <a:p>
                      <a:r>
                        <a:rPr lang="en-GB" sz="1800" dirty="0"/>
                        <a:t>Child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Before</a:t>
                      </a:r>
                      <a:r>
                        <a:rPr lang="en-GB" sz="1800" baseline="0" dirty="0"/>
                        <a:t> therapy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After therapy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5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8726" name="Rectangle 1"/>
          <p:cNvSpPr>
            <a:spLocks noChangeArrowheads="1"/>
          </p:cNvSpPr>
          <p:nvPr/>
        </p:nvSpPr>
        <p:spPr bwMode="auto">
          <a:xfrm>
            <a:off x="443844" y="6069011"/>
            <a:ext cx="822725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dirty="0"/>
              <a:t>Using the ‘Related t-test’ SPSS guide and listen to the next few slide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7E867CC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2520.396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036496" cy="6172200"/>
          </a:xfrm>
        </p:spPr>
      </p:pic>
    </p:spTree>
    <p:extLst>
      <p:ext uri="{BB962C8B-B14F-4D97-AF65-F5344CB8AC3E}">
        <p14:creationId xmlns:p14="http://schemas.microsoft.com/office/powerpoint/2010/main" val="3355597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184"/>
    </mc:Choice>
    <mc:Fallback xmlns="">
      <p:transition spd="slow" advTm="16318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66022" y="-99392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Related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-test results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4816" y="1175036"/>
            <a:ext cx="3659527" cy="2376263"/>
          </a:xfrm>
          <a:solidFill>
            <a:schemeClr val="bg2">
              <a:lumMod val="40000"/>
              <a:lumOff val="60000"/>
            </a:schemeClr>
          </a:solidFill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Means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Before therapy: 12.4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After therapy: 8.3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t test results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t=3.694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err="1"/>
              <a:t>Df</a:t>
            </a:r>
            <a:r>
              <a:rPr lang="en-GB" altLang="en-US" dirty="0"/>
              <a:t> =9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Sig (two-tailed)= .005</a:t>
            </a:r>
          </a:p>
          <a:p>
            <a:pPr lvl="2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dirty="0"/>
              <a:t>For one-tailed test, divide this value by 2</a:t>
            </a:r>
          </a:p>
          <a:p>
            <a:pPr marL="1280160" lvl="3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.005/2 = .0025</a:t>
            </a:r>
          </a:p>
          <a:p>
            <a:pPr marL="640080" lvl="1" fontAlgn="auto">
              <a:spcAft>
                <a:spcPts val="0"/>
              </a:spcAft>
              <a:defRPr/>
            </a:pPr>
            <a:endParaRPr lang="en-GB" altLang="en-US" dirty="0"/>
          </a:p>
        </p:txBody>
      </p:sp>
      <p:sp>
        <p:nvSpPr>
          <p:cNvPr id="5" name="Rectangle 4"/>
          <p:cNvSpPr/>
          <p:nvPr/>
        </p:nvSpPr>
        <p:spPr>
          <a:xfrm>
            <a:off x="209258" y="3574908"/>
            <a:ext cx="3659527" cy="135421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2000" b="1" dirty="0"/>
              <a:t>Take a look at this explanation of the degrees of freedom</a:t>
            </a:r>
          </a:p>
          <a:p>
            <a:r>
              <a:rPr lang="en-GB" sz="1400" dirty="0">
                <a:hlinkClick r:id="rId4"/>
              </a:rPr>
              <a:t>http://blog.minitab.com/blog/statistics-and-quality-data-analysis/what-are-degrees-of-freedom-in-statistics</a:t>
            </a:r>
            <a:r>
              <a:rPr lang="en-GB" sz="1400" dirty="0"/>
              <a:t> </a:t>
            </a:r>
            <a:endParaRPr lang="en-GB" sz="2000" b="1" dirty="0"/>
          </a:p>
        </p:txBody>
      </p:sp>
      <p:sp>
        <p:nvSpPr>
          <p:cNvPr id="6" name="Rectangle 5"/>
          <p:cNvSpPr/>
          <p:nvPr/>
        </p:nvSpPr>
        <p:spPr>
          <a:xfrm>
            <a:off x="244318" y="5153671"/>
            <a:ext cx="8576154" cy="1477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u="sng" dirty="0">
                <a:latin typeface="Calibri" panose="020F0502020204030204" pitchFamily="34" charset="0"/>
                <a:ea typeface="Times New Roman" panose="02020603050405020304" pitchFamily="18" charset="0"/>
              </a:rPr>
              <a:t>Reporting the t-test results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 A related t-test indicated that the difference in problem behaviours between the start and end of therapy was statistically significant </a:t>
            </a: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(t(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9)=3.69</a:t>
            </a: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, p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= .005, </a:t>
            </a: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Cohen’s d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= 1.48</a:t>
            </a: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).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The effect size was large (Cohen, 1988). The mean scores indicate that the therapy intervention significantly reduced problem behaviour.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14">
            <a:hlinkClick r:id="" action="ppaction://media"/>
            <a:extLst>
              <a:ext uri="{FF2B5EF4-FFF2-40B4-BE49-F238E27FC236}">
                <a16:creationId xmlns:a16="http://schemas.microsoft.com/office/drawing/2014/main" id="{58202766-2F4C-4F70-9D7F-BD39BAA9D1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9592" y="534127"/>
            <a:ext cx="244475" cy="2444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A7FE607-270C-4E48-9EE7-5DBDD23F4C42}"/>
              </a:ext>
            </a:extLst>
          </p:cNvPr>
          <p:cNvSpPr txBox="1"/>
          <p:nvPr/>
        </p:nvSpPr>
        <p:spPr>
          <a:xfrm>
            <a:off x="4067944" y="1175036"/>
            <a:ext cx="4752528" cy="38472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000" dirty="0"/>
              <a:t>If you are running t-tests you will need to carry out separate effect size statistics using the online calculator </a:t>
            </a:r>
            <a:r>
              <a:rPr lang="en-GB" sz="1200" dirty="0">
                <a:hlinkClick r:id="rId6"/>
              </a:rPr>
              <a:t>https://www.socscistatistics.com/effectsize/default3.aspx</a:t>
            </a:r>
            <a:r>
              <a:rPr lang="en-GB" sz="1200" dirty="0"/>
              <a:t> </a:t>
            </a:r>
          </a:p>
          <a:p>
            <a:r>
              <a:rPr lang="en-GB" sz="2000" dirty="0"/>
              <a:t>You will need your Mean and SD and sample size for each group in your t test.</a:t>
            </a:r>
          </a:p>
          <a:p>
            <a:r>
              <a:rPr lang="en-GB" sz="2000" dirty="0"/>
              <a:t>Cohen suggested that d=0.2 be considered a 'small' effect size, 0.5 represents a 'medium' effect size and 0.8 a 'large' effect size.</a:t>
            </a:r>
          </a:p>
          <a:p>
            <a:endParaRPr lang="en-GB" sz="1200" dirty="0"/>
          </a:p>
          <a:p>
            <a:r>
              <a:rPr lang="en-GB" dirty="0"/>
              <a:t>Reference this: Cohen, J. (1988). The effect size index: d. Statistical power analysis for the </a:t>
            </a:r>
            <a:r>
              <a:rPr lang="en-GB" dirty="0" err="1"/>
              <a:t>behavioral</a:t>
            </a:r>
            <a:r>
              <a:rPr lang="en-GB" dirty="0"/>
              <a:t> sciences, 2, 284-288.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44"/>
    </mc:Choice>
    <mc:Fallback xmlns="">
      <p:transition spd="slow" advTm="88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3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Unrelated </a:t>
            </a:r>
            <a:r>
              <a:rPr lang="en-GB" dirty="0" err="1">
                <a:solidFill>
                  <a:schemeClr val="tx1"/>
                </a:solidFill>
              </a:rPr>
              <a:t>t</a:t>
            </a:r>
            <a:r>
              <a:rPr lang="en-GB" dirty="0">
                <a:solidFill>
                  <a:schemeClr val="tx1"/>
                </a:solidFill>
              </a:rPr>
              <a:t>-test 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229100"/>
          </a:xfrm>
        </p:spPr>
        <p:txBody>
          <a:bodyPr/>
          <a:lstStyle/>
          <a:p>
            <a:r>
              <a:rPr lang="en-GB" altLang="en-US" dirty="0"/>
              <a:t>Improvements in emotional well-being following counselling or play therapy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/>
              <a:t>Two groups of children: 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Group A exposed to a play therapy intervention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Group B exposed to a counselling intervention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/>
              <a:t>Children completed emotional wellbeing questionnaire one month after final intervention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/>
              <a:t>Prediction: children in the play therapy group would have higher wellbeing scores</a:t>
            </a:r>
          </a:p>
        </p:txBody>
      </p:sp>
      <p:pic>
        <p:nvPicPr>
          <p:cNvPr id="4" name="tmpFA0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21109.027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1600" y="54868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88"/>
    </mc:Choice>
    <mc:Fallback xmlns="">
      <p:transition spd="slow" advTm="33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Unrelated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-test 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0570" y="1988840"/>
            <a:ext cx="8229600" cy="4373563"/>
          </a:xfrm>
        </p:spPr>
        <p:txBody>
          <a:bodyPr/>
          <a:lstStyle/>
          <a:p>
            <a:r>
              <a:rPr lang="en-GB" altLang="en-US" dirty="0"/>
              <a:t>This is an example of an unrelated design</a:t>
            </a:r>
          </a:p>
          <a:p>
            <a:pPr lvl="1"/>
            <a:r>
              <a:rPr lang="en-GB" altLang="en-US" dirty="0"/>
              <a:t>Children allocated to one group only</a:t>
            </a:r>
          </a:p>
          <a:p>
            <a:pPr lvl="2"/>
            <a:r>
              <a:rPr lang="en-GB" altLang="en-US" dirty="0"/>
              <a:t>Play therapy or counselling</a:t>
            </a:r>
          </a:p>
          <a:p>
            <a:pPr lvl="1"/>
            <a:r>
              <a:rPr lang="en-GB" altLang="en-US" dirty="0"/>
              <a:t>Unrelated design, two groups</a:t>
            </a:r>
          </a:p>
          <a:p>
            <a:pPr lvl="2"/>
            <a:r>
              <a:rPr lang="en-GB" altLang="en-US" dirty="0"/>
              <a:t>Hence we can use the unrelated t-test here</a:t>
            </a:r>
          </a:p>
          <a:p>
            <a:pPr lvl="2"/>
            <a:endParaRPr lang="en-GB" altLang="en-US" dirty="0"/>
          </a:p>
          <a:p>
            <a:r>
              <a:rPr lang="en-GB" altLang="en-US" dirty="0"/>
              <a:t>Using the ‘Unrelated t-test’ SPSS guide</a:t>
            </a:r>
          </a:p>
          <a:p>
            <a:pPr lvl="1"/>
            <a:r>
              <a:rPr lang="en-GB" altLang="en-US" dirty="0"/>
              <a:t>Set up these data on SPSS</a:t>
            </a:r>
          </a:p>
          <a:p>
            <a:pPr lvl="1"/>
            <a:r>
              <a:rPr lang="en-GB" altLang="en-US" dirty="0"/>
              <a:t>Do an unrelated t-test </a:t>
            </a:r>
          </a:p>
          <a:p>
            <a:pPr lvl="2"/>
            <a:endParaRPr lang="en-GB" altLang="en-US" dirty="0"/>
          </a:p>
        </p:txBody>
      </p:sp>
      <p:pic>
        <p:nvPicPr>
          <p:cNvPr id="4" name="tmpFA0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3389" end="2069.027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1600" y="8255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40"/>
    </mc:Choice>
    <mc:Fallback xmlns="">
      <p:transition spd="slow" advTm="19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1DCB068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9799.126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165304"/>
          </a:xfrm>
        </p:spPr>
      </p:pic>
    </p:spTree>
    <p:extLst>
      <p:ext uri="{BB962C8B-B14F-4D97-AF65-F5344CB8AC3E}">
        <p14:creationId xmlns:p14="http://schemas.microsoft.com/office/powerpoint/2010/main" val="1521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515"/>
    </mc:Choice>
    <mc:Fallback xmlns="">
      <p:transition spd="slow" advTm="277515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Unrelated t-test results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2857773"/>
          </a:xfrm>
          <a:solidFill>
            <a:schemeClr val="bg2">
              <a:lumMod val="60000"/>
              <a:lumOff val="40000"/>
            </a:schemeClr>
          </a:solidFill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Means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Play therapy: 4.1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Counselling:  6.9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t test results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T= 2.215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 </a:t>
            </a:r>
            <a:r>
              <a:rPr lang="en-GB" altLang="en-US" dirty="0" err="1"/>
              <a:t>Df</a:t>
            </a:r>
            <a:r>
              <a:rPr lang="en-GB" altLang="en-US" dirty="0"/>
              <a:t> =18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Sig (two-tailed)= .040</a:t>
            </a:r>
          </a:p>
          <a:p>
            <a:pPr lvl="2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dirty="0"/>
              <a:t>For one-tailed test, divide this value by 2</a:t>
            </a:r>
          </a:p>
          <a:p>
            <a:pPr marL="1280160" lvl="3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.040/2 = ..020</a:t>
            </a:r>
          </a:p>
          <a:p>
            <a:pPr marL="640080" lvl="1" fontAlgn="auto">
              <a:spcAft>
                <a:spcPts val="0"/>
              </a:spcAft>
              <a:defRPr/>
            </a:pPr>
            <a:endParaRPr lang="en-GB" altLang="en-US" dirty="0"/>
          </a:p>
        </p:txBody>
      </p:sp>
      <p:sp>
        <p:nvSpPr>
          <p:cNvPr id="6" name="Rectangle 5"/>
          <p:cNvSpPr/>
          <p:nvPr/>
        </p:nvSpPr>
        <p:spPr>
          <a:xfrm>
            <a:off x="516977" y="4589171"/>
            <a:ext cx="8229600" cy="163121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u="sng" dirty="0">
                <a:latin typeface="Calibri" panose="020F0502020204030204" pitchFamily="34" charset="0"/>
                <a:ea typeface="Times New Roman" panose="02020603050405020304" pitchFamily="18" charset="0"/>
              </a:rPr>
              <a:t>Reporting the t-test results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An unrelated t-test indicated that the difference between the two groups was statistically significant </a:t>
            </a: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(t 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(18) = -2.215</a:t>
            </a: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, p=.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020, </a:t>
            </a: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Cohen’s d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 = .99). The effect size was large (Cohen, 1988). </a:t>
            </a: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 ). 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The mean scores indicate that the play therapy intervention significantly reduced problem behaviour.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" name="18">
            <a:hlinkClick r:id="" action="ppaction://media"/>
            <a:extLst>
              <a:ext uri="{FF2B5EF4-FFF2-40B4-BE49-F238E27FC236}">
                <a16:creationId xmlns:a16="http://schemas.microsoft.com/office/drawing/2014/main" id="{B4E124C8-FE66-49C8-B6E5-38F63F0FFA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600" y="51537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90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833"/>
    </mc:Choice>
    <mc:Fallback xmlns="">
      <p:transition spd="slow" advTm="44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7|4.614|2.217|0.50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55|0.867|1.264|1.005|1.2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5|6.114|1.958|2.39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28|1.386|3.96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6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08491|recordEnd=251338|recordLength=456967|start=208491|end=251338|audioFormat={00001610-0000-0010-8000-00AA00389B71}|audioRate=44100|muted=false|volume=0.8|fadeIn=0|fadeOut=0|videoFormat={34363248-0000-0010-8000-00AA00389B71}|videoRate=15|videoWidth=256|videoHeight=25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21|0.701|0.85|12.373|9.58|0.864000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51338|recordEnd=287227|recordLength=456967|start=251338|end=287227|audioFormat={00001610-0000-0010-8000-00AA00389B71}|audioRate=44100|muted=false|volume=0.8|fadeIn=0|fadeOut=0|videoFormat={34363248-0000-0010-8000-00AA00389B71}|videoRate=15|videoWidth=256|videoHeight=25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87227|recordEnd=299428|recordLength=456967|start=287227|end=299428|audioFormat={00001610-0000-0010-8000-00AA00389B71}|audioRate=44100|muted=false|volume=0.8|fadeIn=0|fadeOut=0|videoFormat={34363248-0000-0010-8000-00AA00389B71}|videoRate=15|videoWidth=256|videoHeight=25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65|1.948|4.142|10.904|0.882|16.431|13.54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99428|recordEnd=378868|recordLength=456967|start=299428|end=378868|audioFormat={00001610-0000-0010-8000-00AA00389B71}|audioRate=44100|muted=false|volume=0.8|fadeIn=0|fadeOut=0|videoFormat={34363248-0000-0010-8000-00AA00389B71}|videoRate=15|videoWidth=256|videoHeight=25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37|1.167|3.362|4.993|8.96200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78868|recordEnd=417408|recordLength=456967|start=378868|end=417408|audioFormat={00001610-0000-0010-8000-00AA00389B71}|audioRate=44100|muted=false|volume=0.8|fadeIn=0|fadeOut=0|videoFormat={34363248-0000-0010-8000-00AA00389B71}|videoRate=15|videoWidth=256|videoHeight=25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11|3.648|3.702|4.782001|3.736|1.521|4.362|5.58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417408|recordEnd=456886|recordLength=456967|start=417408|end=456886|audioFormat={00001610-0000-0010-8000-00AA00389B71}|audioRate=44100|muted=false|volume=0.8|fadeIn=0|fadeOut=0|videoFormat={34363248-0000-0010-8000-00AA00389B71}|videoRate=15|videoWidth=256|videoHeight=25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163185|recordLength=175705|start=0|end=163185|audioFormat={00001610-0000-0010-8000-00AA00389B71}|audioRate=44100|muted=false|volume=1|fadeIn=0|fadeOut=0|videoFormat={34363248-0000-0010-8000-00AA00389B71}|videoRate=5|videoWidth=1024|videoHeight=76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1.481|11.008|2.524|3.339001|6.667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33389|recordLength=54498|start=0|end=33389|audioFormat={00001610-0000-0010-8000-00AA00389B71}|audioRate=44100|muted=false|volume=0.8|fadeIn=0|fadeOut=0|videoFormat={34363248-0000-0010-8000-00AA00389B71}|videoRate=15|videoWidth=256|videoHeight=25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45|1.281|4.33|2.994|3.117|2.00200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3389|recordEnd=52429|recordLength=54498|start=33389|end=52429|audioFormat={00001610-0000-0010-8000-00AA00389B71}|audioRate=44100|muted=false|volume=0.8|fadeIn=0|fadeOut=0|videoFormat={34363248-0000-0010-8000-00AA00389B71}|videoRate=15|videoWidth=256|videoHeight=256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277515|recordLength=297314|start=0|end=277515|audioFormat={00001610-0000-0010-8000-00AA00389B71}|audioRate=44100|muted=false|volume=0.8|fadeIn=0|fadeOut=0|videoFormat={34363248-0000-0010-8000-00AA00389B71}|videoRate=5|videoWidth=1024|videoHeight=76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1226</Words>
  <Application>Microsoft Office PowerPoint</Application>
  <PresentationFormat>On-screen Show (4:3)</PresentationFormat>
  <Paragraphs>237</Paragraphs>
  <Slides>18</Slides>
  <Notes>1</Notes>
  <HiddenSlides>0</HiddenSlides>
  <MMClips>17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Calibri</vt:lpstr>
      <vt:lpstr>Garamond</vt:lpstr>
      <vt:lpstr>Rockwell</vt:lpstr>
      <vt:lpstr>Times New Roman</vt:lpstr>
      <vt:lpstr>Wingdings</vt:lpstr>
      <vt:lpstr>Wingdings 2</vt:lpstr>
      <vt:lpstr>Wingdings 3</vt:lpstr>
      <vt:lpstr>Foundry</vt:lpstr>
      <vt:lpstr>Research Methods</vt:lpstr>
      <vt:lpstr>Statistical testing</vt:lpstr>
      <vt:lpstr>Example</vt:lpstr>
      <vt:lpstr>Steps in significance testing</vt:lpstr>
      <vt:lpstr>Stats testing for a difference</vt:lpstr>
      <vt:lpstr>Example</vt:lpstr>
      <vt:lpstr>Example</vt:lpstr>
      <vt:lpstr>Example: Data</vt:lpstr>
      <vt:lpstr>Example</vt:lpstr>
      <vt:lpstr>The t-test</vt:lpstr>
      <vt:lpstr>Related t-test example</vt:lpstr>
      <vt:lpstr>Example: Data</vt:lpstr>
      <vt:lpstr>PowerPoint Presentation</vt:lpstr>
      <vt:lpstr>Related t-test results</vt:lpstr>
      <vt:lpstr>Unrelated t-test example</vt:lpstr>
      <vt:lpstr>Unrelated t-test example</vt:lpstr>
      <vt:lpstr>PowerPoint Presentation</vt:lpstr>
      <vt:lpstr>Unrelated t-test results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PL1D01 Introduction to Research Methods and Statistics</dc:title>
  <dc:creator>kcrowley</dc:creator>
  <cp:lastModifiedBy>Charlotte Greenway</cp:lastModifiedBy>
  <cp:revision>75</cp:revision>
  <cp:lastPrinted>2014-01-06T13:52:34Z</cp:lastPrinted>
  <dcterms:created xsi:type="dcterms:W3CDTF">2004-11-01T08:01:50Z</dcterms:created>
  <dcterms:modified xsi:type="dcterms:W3CDTF">2021-01-14T13:15:30Z</dcterms:modified>
</cp:coreProperties>
</file>