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4" r:id="rId1"/>
  </p:sldMasterIdLst>
  <p:notesMasterIdLst>
    <p:notesMasterId r:id="rId14"/>
  </p:notesMasterIdLst>
  <p:sldIdLst>
    <p:sldId id="635" r:id="rId2"/>
    <p:sldId id="633" r:id="rId3"/>
    <p:sldId id="636" r:id="rId4"/>
    <p:sldId id="258" r:id="rId5"/>
    <p:sldId id="637" r:id="rId6"/>
    <p:sldId id="259" r:id="rId7"/>
    <p:sldId id="638" r:id="rId8"/>
    <p:sldId id="639" r:id="rId9"/>
    <p:sldId id="265" r:id="rId10"/>
    <p:sldId id="640" r:id="rId11"/>
    <p:sldId id="263" r:id="rId12"/>
    <p:sldId id="260"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8868" autoAdjust="0"/>
  </p:normalViewPr>
  <p:slideViewPr>
    <p:cSldViewPr snapToGrid="0">
      <p:cViewPr varScale="1">
        <p:scale>
          <a:sx n="64" d="100"/>
          <a:sy n="64" d="100"/>
        </p:scale>
        <p:origin x="978"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tableStyles" Target="tableStyle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theme" Target="theme/theme1.xml" /><Relationship Id="rId2" Type="http://schemas.openxmlformats.org/officeDocument/2006/relationships/slide" Target="slides/slide1.xml" /><Relationship Id="rId16" Type="http://schemas.openxmlformats.org/officeDocument/2006/relationships/viewProps" Target="view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presProps" Target="presProp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notesMaster" Target="notesMasters/notesMaster1.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87B37C1-4941-4260-9D9D-578BBFEADA53}" type="datetimeFigureOut">
              <a:rPr lang="en-US" smtClean="0"/>
              <a:t>8/7/2023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845B92F-060D-4661-AF43-D6ACDE067BED}" type="slidenum">
              <a:rPr lang="en-US" smtClean="0"/>
              <a:t>‹#›</a:t>
            </a:fld>
            <a:endParaRPr lang="en-US"/>
          </a:p>
        </p:txBody>
      </p:sp>
    </p:spTree>
    <p:extLst>
      <p:ext uri="{BB962C8B-B14F-4D97-AF65-F5344CB8AC3E}">
        <p14:creationId xmlns:p14="http://schemas.microsoft.com/office/powerpoint/2010/main" val="38006482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Hello and welcome. In this presentation, I will innovate an online beauty service company called Eco-Beauty Online Service Company (EBOS), offering beauty consultations through video tutorials. The services will be based on natural and eco-friendly products. This presentation will identify the market problem and explain the composition of the service company. I will also analyse the beauty industry/market trends and the current competitive environment. I will then summarise the business concept and model and develop the company’s competitive and differentiation strategies. The presentation will also elaborate on the company’s marketing strategy and how it will protect its customers’ data. Finally, I will reflect on the knowledge I gained from this innovative business plan and how I will apply it.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1" i="0" u="none" strike="noStrike" kern="1200" cap="none" spc="0" normalizeH="0" baseline="0" noProof="0" dirty="0">
                <a:ln>
                  <a:noFill/>
                </a:ln>
                <a:solidFill>
                  <a:srgbClr val="FF0000"/>
                </a:solidFill>
                <a:effectLst/>
                <a:uLnTx/>
                <a:uFillTx/>
                <a:latin typeface="Calibri" panose="020F0502020204030204"/>
                <a:ea typeface="+mn-ea"/>
                <a:cs typeface="+mn-cs"/>
              </a:rPr>
              <a:t>The market problem</a:t>
            </a: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1200" b="0" i="0" u="none" strike="noStrike" kern="1200" cap="none" spc="0" normalizeH="0" baseline="0" noProof="0" dirty="0">
                <a:ln>
                  <a:noFill/>
                </a:ln>
                <a:solidFill>
                  <a:schemeClr val="tx1"/>
                </a:solidFill>
                <a:effectLst/>
                <a:uLnTx/>
                <a:uFillTx/>
                <a:latin typeface="Calibri" panose="020F0502020204030204"/>
                <a:ea typeface="+mn-ea"/>
                <a:cs typeface="+mn-cs"/>
              </a:rPr>
              <a:t>The global rise in the cost of living due to increased energy prices leading to inflation is something not to ignore (Harari et al., 2022). The high prices pushed the costs of goods higher, causing rising inflation in 2021 and 2022 (Harari et al., 2022). Like other industries, the beauty industry has also been adversely affected. Most beauty business owners are struggling to make ends meet due to the huge increase in the cost of their electricity bills over the last year, according to a study by the British Association of Beauty Therapy and Cosmetology (Pitt, 2022). Forty percent of them have seen a price increase of 100%, and the other ten percent have seen a potentially catastrophic increase of 200% (Pitt, 2022). Replacing the situation requires much investment in innovation and creativity to develop new means of living that will bring down the cost of living. This will involve the creation of an Eco-Beauty Online Service Company (EBOS) that delivers quality beauty services founded on natural products for sustainability.</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1" i="0" u="none" strike="noStrike" kern="1200" cap="none" spc="0" normalizeH="0" baseline="0" noProof="0" dirty="0">
                <a:ln>
                  <a:noFill/>
                </a:ln>
                <a:solidFill>
                  <a:schemeClr val="tx1"/>
                </a:solidFill>
                <a:effectLst/>
                <a:uLnTx/>
                <a:uFillTx/>
                <a:latin typeface="Calibri" panose="020F0502020204030204"/>
                <a:ea typeface="+mn-ea"/>
                <a:cs typeface="+mn-cs"/>
              </a:rPr>
              <a:t>The proposed solution</a:t>
            </a:r>
            <a:r>
              <a:rPr kumimoji="0" lang="en-GB" sz="1200" b="0" i="0" u="none" strike="noStrike" kern="1200" cap="none" spc="0" normalizeH="0" baseline="0" noProof="0" dirty="0">
                <a:ln>
                  <a:noFill/>
                </a:ln>
                <a:solidFill>
                  <a:schemeClr val="tx1"/>
                </a:solidFill>
                <a:effectLst/>
                <a:uLnTx/>
                <a:uFillTx/>
                <a:latin typeface="Calibri" panose="020F0502020204030204"/>
                <a:ea typeface="+mn-ea"/>
                <a:cs typeface="+mn-cs"/>
              </a:rPr>
              <a:t>: The Eco-Beauty Online Service Company (EBOS) will offer high-quality beauty services through online platforms using video tutorials by professional cosmetologists. The company mission is to solve global beauty problems for ladies using innovation and sustainability concepts so as to reduce the cost of accessing beauty products and application knowledge. The company is proposed to be based in Cardiff, Wales. The uniqueness of EBOS is that it will offer 70% of its services online and that all the services will be based on eco-friendly products and innovations. EBOS targets ladies who are 18 years and above around the globe. EBOS Company will open online shops with Shopify and Amazon, where it will outline its beauty services. Using its website, it will create several menus, including the service menu, the payment method menu, the customer service menu, the rating menu and the community development menu.</a:t>
            </a:r>
          </a:p>
        </p:txBody>
      </p:sp>
      <p:sp>
        <p:nvSpPr>
          <p:cNvPr id="4" name="Slide Number Placeholder 3"/>
          <p:cNvSpPr>
            <a:spLocks noGrp="1"/>
          </p:cNvSpPr>
          <p:nvPr>
            <p:ph type="sldNum" sz="quarter" idx="5"/>
          </p:nvPr>
        </p:nvSpPr>
        <p:spPr/>
        <p:txBody>
          <a:bodyPr/>
          <a:lstStyle/>
          <a:p>
            <a:fld id="{0845B92F-060D-4661-AF43-D6ACDE067BED}" type="slidenum">
              <a:rPr lang="en-US" smtClean="0"/>
              <a:t>3</a:t>
            </a:fld>
            <a:endParaRPr lang="en-US"/>
          </a:p>
        </p:txBody>
      </p:sp>
    </p:spTree>
    <p:extLst>
      <p:ext uri="{BB962C8B-B14F-4D97-AF65-F5344CB8AC3E}">
        <p14:creationId xmlns:p14="http://schemas.microsoft.com/office/powerpoint/2010/main" val="35072500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attractiveness of the beauty market has been hard to ignore, leading to the launch of many new enterprises and investments. Brands must make choices that set them apart to thrive in today's dynamic and more competitive marketplace. In 2022, the beauty market was responsible for nearly $430 billion in revenue (McKinsey &amp; Company, 2023). There is now a rising trend in beauty among all demographics. It has proven resilient in global economic crises and turbulent macroeconomic climates. Some persuasive arguments may explain today's job seekers' huge interest in the beauty industry. Forecasts put the worldwide market for cosmetics at $580 billion by 2027, with yearly growth of around 6%, due to the robust recovery that has taken place since the COVID-19 epidemic's height (McKinsey &amp; Company, 2023). This is on the level with or somewhat above the norm compared to other consumer markets, including footwear, apparel, and eyewear. However, the market is being hit by the high cost of living and inflation, thus, the need for innovation and creativity in this market.</a:t>
            </a:r>
          </a:p>
        </p:txBody>
      </p:sp>
      <p:sp>
        <p:nvSpPr>
          <p:cNvPr id="4" name="Slide Number Placeholder 3"/>
          <p:cNvSpPr>
            <a:spLocks noGrp="1"/>
          </p:cNvSpPr>
          <p:nvPr>
            <p:ph type="sldNum" sz="quarter" idx="5"/>
          </p:nvPr>
        </p:nvSpPr>
        <p:spPr/>
        <p:txBody>
          <a:bodyPr/>
          <a:lstStyle/>
          <a:p>
            <a:fld id="{0845B92F-060D-4661-AF43-D6ACDE067BED}" type="slidenum">
              <a:rPr lang="en-US" smtClean="0"/>
              <a:t>4</a:t>
            </a:fld>
            <a:endParaRPr lang="en-US"/>
          </a:p>
        </p:txBody>
      </p:sp>
    </p:spTree>
    <p:extLst>
      <p:ext uri="{BB962C8B-B14F-4D97-AF65-F5344CB8AC3E}">
        <p14:creationId xmlns:p14="http://schemas.microsoft.com/office/powerpoint/2010/main" val="9152390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number of business companies involved in the beauty industry has grown substantially in recent years due to the sector's inherent appeal. The increasing demand in the business may be attributed to its rising popularity. Some industry competitors that have dominated the global beauty market include Procter &amp; Gamble, </a:t>
            </a:r>
            <a:r>
              <a:rPr lang="en-GB" dirty="0" err="1"/>
              <a:t>L’Oreal</a:t>
            </a:r>
            <a:r>
              <a:rPr lang="en-GB" dirty="0"/>
              <a:t>, Huda Beauty, NG Beauty World, and Unilever, among others (MarketWatch, 2023). Most firms in the global beauty industry face direct competition from these firms due to their market strengths. With absolute powerhouse brands like Charlotte Tilbury and Jo Malone London, as well as a significant number of little independent enterprises using fresh British ingredients, the United Kingdom is still a key player in the increasingly globalised beauty sector (Davies, 2021). Most of these competitors have established their strong competitiveness through the presence of physical stores and the selling of physical beauty products. However, few have invested in selling beauty products or services online. Their absence in the online beauty business and beauty consultancy services gives the EBOS company an added advantage in entering the beauty industry. The EBOS company will be different, specifically offering beauty consultations and advice online. The services will be based on developing and using natural eco-friendly products for beauty.</a:t>
            </a:r>
          </a:p>
        </p:txBody>
      </p:sp>
      <p:sp>
        <p:nvSpPr>
          <p:cNvPr id="4" name="Slide Number Placeholder 3"/>
          <p:cNvSpPr>
            <a:spLocks noGrp="1"/>
          </p:cNvSpPr>
          <p:nvPr>
            <p:ph type="sldNum" sz="quarter" idx="5"/>
          </p:nvPr>
        </p:nvSpPr>
        <p:spPr/>
        <p:txBody>
          <a:bodyPr/>
          <a:lstStyle/>
          <a:p>
            <a:fld id="{0845B92F-060D-4661-AF43-D6ACDE067BED}" type="slidenum">
              <a:rPr lang="en-US" smtClean="0"/>
              <a:t>5</a:t>
            </a:fld>
            <a:endParaRPr lang="en-US"/>
          </a:p>
        </p:txBody>
      </p:sp>
    </p:spTree>
    <p:extLst>
      <p:ext uri="{BB962C8B-B14F-4D97-AF65-F5344CB8AC3E}">
        <p14:creationId xmlns:p14="http://schemas.microsoft.com/office/powerpoint/2010/main" val="1638316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b="1" dirty="0"/>
              <a:t>Service Concept</a:t>
            </a:r>
            <a:r>
              <a:rPr lang="en-GB" dirty="0"/>
              <a:t>: The beauty industry is often believed to have a negative image when it comes to problems of environmental responsibility. This is because the annual loss of 18 million acres of forest is directly attributable to the beauty industry, which is responsible for producing up to 120 billion pieces of plastic packaging annually. Besides the obvious issue with packaging, businesses who care about their environmental impact have problems with carbon emissions, water use, and power consumption. How could a cosmetics or personal care product retailer get started on its path to sustainability? How can we make ecologically sound practises the standard in the cosmetics industry? The answers for these questions are based on innovation and creativity as presented in the slide above.</a:t>
            </a:r>
            <a:endParaRPr lang="en-US" dirty="0"/>
          </a:p>
          <a:p>
            <a:pPr marL="171450" indent="-171450">
              <a:buFont typeface="Arial" panose="020B0604020202020204" pitchFamily="34" charset="0"/>
              <a:buChar char="•"/>
            </a:pPr>
            <a:r>
              <a:rPr lang="en-GB" b="1" dirty="0"/>
              <a:t>Service Model</a:t>
            </a:r>
            <a:r>
              <a:rPr lang="en-GB" dirty="0"/>
              <a:t>: EBOS Company will open an online shop on Shopify and Amazon to outline its beauty services. While in their homes, customers will be allowed to place orders for the respective services they need. Once the order is received, the EBOS beauty professionals will directly attend to them without involving suppliers or manufacturers, as shown in figure below. Shopify and Amazon were chosen as the e-commerce platforms for this business plan because they allow customers to shop from the comfort of their own homes. Online shopping, as Taher (2021) argues, streamlines the process and puts the customer at ease.</a:t>
            </a:r>
          </a:p>
        </p:txBody>
      </p:sp>
      <p:sp>
        <p:nvSpPr>
          <p:cNvPr id="4" name="Slide Number Placeholder 3"/>
          <p:cNvSpPr>
            <a:spLocks noGrp="1"/>
          </p:cNvSpPr>
          <p:nvPr>
            <p:ph type="sldNum" sz="quarter" idx="5"/>
          </p:nvPr>
        </p:nvSpPr>
        <p:spPr/>
        <p:txBody>
          <a:bodyPr/>
          <a:lstStyle/>
          <a:p>
            <a:fld id="{0845B92F-060D-4661-AF43-D6ACDE067BED}" type="slidenum">
              <a:rPr lang="en-US" smtClean="0"/>
              <a:t>6</a:t>
            </a:fld>
            <a:endParaRPr lang="en-US"/>
          </a:p>
        </p:txBody>
      </p:sp>
    </p:spTree>
    <p:extLst>
      <p:ext uri="{BB962C8B-B14F-4D97-AF65-F5344CB8AC3E}">
        <p14:creationId xmlns:p14="http://schemas.microsoft.com/office/powerpoint/2010/main" val="18187953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The EBOS Company will offer beauty consultancy services through video tutorials via Shopify and Amazon as its main online platforms. However, the company expects to extend its services to online platforms like eBay and Alibaba. The service menu will highlight all the company's services in detail and have a preview tutorial video of about 10 seconds. The platform shall also have a payment method menu, customer service menu, rating menu and community development menu. The overview of the EBOS Company website shall be shown in the slide above.</a:t>
            </a:r>
          </a:p>
          <a:p>
            <a:pPr marL="171450" indent="-171450">
              <a:buFont typeface="Arial" panose="020B0604020202020204" pitchFamily="34" charset="0"/>
              <a:buChar char="•"/>
            </a:pPr>
            <a:r>
              <a:rPr lang="en-GB" dirty="0"/>
              <a:t>The service menu shall contain a detailed description of the beauty services EBOS Company offers with the respective beauty professionals. For instance, consultancy service tutorial videos about making, using and maintaining lotions from natural fruits and beauty consultancy tutorial videos inform of skills for mixing and using the oils for the customer's benefit. Other services will include; detailed beauty consultancy advice tutorial videos on using exfoliators, eye creams, toners, serums, sunscreen, facial oil, face wash, moisturisers and cleansers.</a:t>
            </a:r>
          </a:p>
          <a:p>
            <a:pPr marL="171450" indent="-171450">
              <a:buFont typeface="Arial" panose="020B0604020202020204" pitchFamily="34" charset="0"/>
              <a:buChar char="•"/>
            </a:pPr>
            <a:r>
              <a:rPr lang="en-GB" dirty="0"/>
              <a:t>The payment menu will contain a system powered by the respective online platform (Amazon, eBay, Alibaba or Shopify). The payment options such as card, PayPal, mobile money or bank will be highlighted. This is because different countries across the globe allow varying money transfer methods. The customers shall also be allowed to rate various services received through the "rate the service menu." However, any customer has any query or issue shall be solved via the "customer service menu." Since EBOS Company will foster sustainability, it will also have an employee and community development menu where sustainability and development initiatives.</a:t>
            </a:r>
          </a:p>
        </p:txBody>
      </p:sp>
      <p:sp>
        <p:nvSpPr>
          <p:cNvPr id="4" name="Slide Number Placeholder 3"/>
          <p:cNvSpPr>
            <a:spLocks noGrp="1"/>
          </p:cNvSpPr>
          <p:nvPr>
            <p:ph type="sldNum" sz="quarter" idx="5"/>
          </p:nvPr>
        </p:nvSpPr>
        <p:spPr/>
        <p:txBody>
          <a:bodyPr/>
          <a:lstStyle/>
          <a:p>
            <a:fld id="{0845B92F-060D-4661-AF43-D6ACDE067BED}" type="slidenum">
              <a:rPr lang="en-US" smtClean="0"/>
              <a:t>7</a:t>
            </a:fld>
            <a:endParaRPr lang="en-US"/>
          </a:p>
        </p:txBody>
      </p:sp>
    </p:spTree>
    <p:extLst>
      <p:ext uri="{BB962C8B-B14F-4D97-AF65-F5344CB8AC3E}">
        <p14:creationId xmlns:p14="http://schemas.microsoft.com/office/powerpoint/2010/main" val="327799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Eco-Beauty Online Service Company (EBOS) will be based on the innovative and creativity concepts offering beauty consultancy services founded on eco-protection idea. Unlike other beauty companies which offer chemically made products, EBOS business model will be based on natural products like fruits. The company will serve customers around the globe using online platforms such as Amazon and Shopify thus reducing the time and cost of customers incurred while looking for chemically obtained beauty products. The eco-concept will give the company a competitive advantage since it will foster environmental conservation.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The EBOS company will be unique, specifically offering beauty consultations and advice online. The services will be based on developing and using natural eco-friendly products for beauty.</a:t>
            </a:r>
          </a:p>
        </p:txBody>
      </p:sp>
      <p:sp>
        <p:nvSpPr>
          <p:cNvPr id="4" name="Slide Number Placeholder 3"/>
          <p:cNvSpPr>
            <a:spLocks noGrp="1"/>
          </p:cNvSpPr>
          <p:nvPr>
            <p:ph type="sldNum" sz="quarter" idx="5"/>
          </p:nvPr>
        </p:nvSpPr>
        <p:spPr/>
        <p:txBody>
          <a:bodyPr/>
          <a:lstStyle/>
          <a:p>
            <a:fld id="{0845B92F-060D-4661-AF43-D6ACDE067BED}" type="slidenum">
              <a:rPr lang="en-US" smtClean="0"/>
              <a:t>8</a:t>
            </a:fld>
            <a:endParaRPr lang="en-US"/>
          </a:p>
        </p:txBody>
      </p:sp>
    </p:spTree>
    <p:extLst>
      <p:ext uri="{BB962C8B-B14F-4D97-AF65-F5344CB8AC3E}">
        <p14:creationId xmlns:p14="http://schemas.microsoft.com/office/powerpoint/2010/main" val="22628347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Social Media: EBOS Company will maintain official profiles on popular social media websites including Twitter, Facebook, and Instagram, where regular updates will be made regarding the latest offerings, featured customers who are making use of the services, and upcoming sales and events. The postings will be visually appealing with high-quality photographs and will encourage customers to interact by offering discounts for tagging friends in the comments.</a:t>
            </a:r>
          </a:p>
          <a:p>
            <a:pPr marL="171450" indent="-171450">
              <a:buFont typeface="Arial" panose="020B0604020202020204" pitchFamily="34" charset="0"/>
              <a:buChar char="•"/>
            </a:pPr>
            <a:r>
              <a:rPr lang="en-GB" dirty="0"/>
              <a:t>Website &amp; SEO Marketing: EBOS Company will first contact a web designer for website creation. Users will be able to place service orders online through a user-friendly website with convenient navigation. The website will contain a business system whereby customers can interact with professional cosmetologists. The company's business system will also integrate aspects such as beauty service options, customer interaction options, payment options, and several cosmetologists, among other options. Customers from all continents will be able to access the EBOS website. EBOS Company will appear at the top of the results page thanks to our SEO efforts when a prospective consumer does a search on Amazon or Shopify for beauty services.</a:t>
            </a:r>
          </a:p>
          <a:p>
            <a:pPr marL="171450" indent="-171450">
              <a:buFont typeface="Arial" panose="020B0604020202020204" pitchFamily="34" charset="0"/>
              <a:buChar char="•"/>
            </a:pPr>
            <a:r>
              <a:rPr lang="en-GB" dirty="0"/>
              <a:t>Direct Mailing: The company plans to do analytics on its customers, yielding insights into their profiles, preferences, and habits. This data will then be used to inform the company’s campaign. After the analytics, the company will then make a direct mailing list. The list will be generated based on the names and addresses acquired from the existing customers and those who are recurrent. The emails will then be designed in a letter format detailing new offers, events, discounts and other relevant information about the company's services.</a:t>
            </a:r>
          </a:p>
        </p:txBody>
      </p:sp>
      <p:sp>
        <p:nvSpPr>
          <p:cNvPr id="4" name="Slide Number Placeholder 3"/>
          <p:cNvSpPr>
            <a:spLocks noGrp="1"/>
          </p:cNvSpPr>
          <p:nvPr>
            <p:ph type="sldNum" sz="quarter" idx="5"/>
          </p:nvPr>
        </p:nvSpPr>
        <p:spPr/>
        <p:txBody>
          <a:bodyPr/>
          <a:lstStyle/>
          <a:p>
            <a:fld id="{0845B92F-060D-4661-AF43-D6ACDE067BED}" type="slidenum">
              <a:rPr lang="en-US" smtClean="0"/>
              <a:t>9</a:t>
            </a:fld>
            <a:endParaRPr lang="en-US"/>
          </a:p>
        </p:txBody>
      </p:sp>
    </p:spTree>
    <p:extLst>
      <p:ext uri="{BB962C8B-B14F-4D97-AF65-F5344CB8AC3E}">
        <p14:creationId xmlns:p14="http://schemas.microsoft.com/office/powerpoint/2010/main" val="32418985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The management and storage of personal information for thousands of customers puts e-commerce businesses in a vulnerable position (Forbes, 2022). The Data Protection Act 2018 requires everyone responsible for using personal data to conform to strict data protection requirements (Government Digital Service, 2018). They must make sure the data is used honestly, equitably, and in compliance with the law. The EBOS Company will perform both active and passive scans and maintain an inventory of all parts of the service and the relationships between them.</a:t>
            </a:r>
          </a:p>
          <a:p>
            <a:pPr marL="171450" indent="-171450">
              <a:buFont typeface="Arial" panose="020B0604020202020204" pitchFamily="34" charset="0"/>
              <a:buChar char="•"/>
            </a:pPr>
            <a:r>
              <a:rPr lang="en-GB" dirty="0"/>
              <a:t>As per the Privacy and Electronic Communications Regulations (PECR), the EBOS Company will give its customers specific privacy rights in relation to electronic communications (Information Communication Office, 2023). EBOS will comply with PECR, whereby customers will be asked permission before being sent random marketing emails. The customers will be given options to subscribe or unsubscribe from the emails. The company will also provide clear information about the cookies it will require customers to accept, for instance, permission to access their email location, active time and service synchronisation. EBOS will assure its customers that if they need to erase their captured personal data, it will do so and that their privacy will be invaded without consent.</a:t>
            </a:r>
          </a:p>
          <a:p>
            <a:pPr marL="171450" indent="-171450">
              <a:buFont typeface="Arial" panose="020B0604020202020204" pitchFamily="34" charset="0"/>
              <a:buChar char="•"/>
            </a:pPr>
            <a:r>
              <a:rPr lang="en-GB" dirty="0"/>
              <a:t>The EBOS Company will ensure safe cloud storage of the customers' data and that the data will be only used for the intended purpose. Only the company can access the acquired data, which will be destroyed after usage. The company will generate a password lock system to ensure total authentication before data access. While logging into the company's website, the customer's profile will be protected from unauthorised intrusion. All the financial processes shall be based on safety and integrity.</a:t>
            </a:r>
          </a:p>
        </p:txBody>
      </p:sp>
      <p:sp>
        <p:nvSpPr>
          <p:cNvPr id="4" name="Slide Number Placeholder 3"/>
          <p:cNvSpPr>
            <a:spLocks noGrp="1"/>
          </p:cNvSpPr>
          <p:nvPr>
            <p:ph type="sldNum" sz="quarter" idx="5"/>
          </p:nvPr>
        </p:nvSpPr>
        <p:spPr/>
        <p:txBody>
          <a:bodyPr/>
          <a:lstStyle/>
          <a:p>
            <a:fld id="{0845B92F-060D-4661-AF43-D6ACDE067BED}" type="slidenum">
              <a:rPr lang="en-US" smtClean="0"/>
              <a:t>10</a:t>
            </a:fld>
            <a:endParaRPr lang="en-US"/>
          </a:p>
        </p:txBody>
      </p:sp>
    </p:spTree>
    <p:extLst>
      <p:ext uri="{BB962C8B-B14F-4D97-AF65-F5344CB8AC3E}">
        <p14:creationId xmlns:p14="http://schemas.microsoft.com/office/powerpoint/2010/main" val="22900201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This presentation has equipped me with a lot of knowledge.  I have learned innovation and creativity concepts, models and theories. I have learned how to develop business and implement idea into a business product or service. I have learned market and industry research skills including competition analysis skills. I have also learned business differentiation and marketing strategies such as direct mailing and use of social media platforms. Finally, I learned how to protect company and customer data using established legal frameworks such as the Data Protection Act 2018 and Privacy and Electronic Communications Regulations (PECR).</a:t>
            </a:r>
          </a:p>
          <a:p>
            <a:pPr marL="171450" indent="-171450">
              <a:buFont typeface="Arial" panose="020B0604020202020204" pitchFamily="34" charset="0"/>
              <a:buChar char="•"/>
            </a:pPr>
            <a:r>
              <a:rPr lang="en-GB" dirty="0"/>
              <a:t>In the future, I will apply the learned innovation and creativity concepts, models and theories in business creation and management. I will apply appropriate business development steps including market and industry research skills like competition analysis skills. As a result of this presentation, I will use social media platforms such as Facebook and Twitter to market my business in the future. Finally, I will comply with legal frameworks such as the Data Protection Act 2018 and Privacy and Electronic Communications Regulations (PECR) while opening my future business.</a:t>
            </a:r>
          </a:p>
        </p:txBody>
      </p:sp>
      <p:sp>
        <p:nvSpPr>
          <p:cNvPr id="4" name="Slide Number Placeholder 3"/>
          <p:cNvSpPr>
            <a:spLocks noGrp="1"/>
          </p:cNvSpPr>
          <p:nvPr>
            <p:ph type="sldNum" sz="quarter" idx="5"/>
          </p:nvPr>
        </p:nvSpPr>
        <p:spPr/>
        <p:txBody>
          <a:bodyPr/>
          <a:lstStyle/>
          <a:p>
            <a:fld id="{0845B92F-060D-4661-AF43-D6ACDE067BED}" type="slidenum">
              <a:rPr lang="en-US" smtClean="0"/>
              <a:t>11</a:t>
            </a:fld>
            <a:endParaRPr lang="en-US"/>
          </a:p>
        </p:txBody>
      </p:sp>
    </p:spTree>
    <p:extLst>
      <p:ext uri="{BB962C8B-B14F-4D97-AF65-F5344CB8AC3E}">
        <p14:creationId xmlns:p14="http://schemas.microsoft.com/office/powerpoint/2010/main" val="7795754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2AE88C-1625-3699-D7C9-2AF8DD7B47D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2279DEC-2E89-5619-A9DC-B98F52CA160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EE9319E-02B6-C2A1-CB60-5BDFEC5A449A}"/>
              </a:ext>
            </a:extLst>
          </p:cNvPr>
          <p:cNvSpPr>
            <a:spLocks noGrp="1"/>
          </p:cNvSpPr>
          <p:nvPr>
            <p:ph type="dt" sz="half" idx="10"/>
          </p:nvPr>
        </p:nvSpPr>
        <p:spPr/>
        <p:txBody>
          <a:bodyPr/>
          <a:lstStyle/>
          <a:p>
            <a:fld id="{E920F70F-E0BF-497D-B8CD-EE5372DD4826}" type="datetimeFigureOut">
              <a:rPr lang="en-GB" smtClean="0"/>
              <a:t>07/08/2023</a:t>
            </a:fld>
            <a:endParaRPr lang="en-GB"/>
          </a:p>
        </p:txBody>
      </p:sp>
      <p:sp>
        <p:nvSpPr>
          <p:cNvPr id="5" name="Footer Placeholder 4">
            <a:extLst>
              <a:ext uri="{FF2B5EF4-FFF2-40B4-BE49-F238E27FC236}">
                <a16:creationId xmlns:a16="http://schemas.microsoft.com/office/drawing/2014/main" id="{DABEAA37-9B77-8630-F176-66F8EA63FA9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0115641-15FB-3EDD-1AF4-42C45DD5E6C5}"/>
              </a:ext>
            </a:extLst>
          </p:cNvPr>
          <p:cNvSpPr>
            <a:spLocks noGrp="1"/>
          </p:cNvSpPr>
          <p:nvPr>
            <p:ph type="sldNum" sz="quarter" idx="12"/>
          </p:nvPr>
        </p:nvSpPr>
        <p:spPr/>
        <p:txBody>
          <a:bodyPr/>
          <a:lstStyle/>
          <a:p>
            <a:fld id="{53F340AD-963A-4D7C-8562-76E858BF8D59}" type="slidenum">
              <a:rPr lang="en-GB" smtClean="0"/>
              <a:t>‹#›</a:t>
            </a:fld>
            <a:endParaRPr lang="en-GB"/>
          </a:p>
        </p:txBody>
      </p:sp>
    </p:spTree>
    <p:extLst>
      <p:ext uri="{BB962C8B-B14F-4D97-AF65-F5344CB8AC3E}">
        <p14:creationId xmlns:p14="http://schemas.microsoft.com/office/powerpoint/2010/main" val="8726350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4DB09F-46AF-64CE-44F6-10F494D8553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FC18565-3097-348C-0ACD-D7DA187D742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A08245B-568B-5AD7-8DB0-5813F829E994}"/>
              </a:ext>
            </a:extLst>
          </p:cNvPr>
          <p:cNvSpPr>
            <a:spLocks noGrp="1"/>
          </p:cNvSpPr>
          <p:nvPr>
            <p:ph type="dt" sz="half" idx="10"/>
          </p:nvPr>
        </p:nvSpPr>
        <p:spPr/>
        <p:txBody>
          <a:bodyPr/>
          <a:lstStyle/>
          <a:p>
            <a:fld id="{E920F70F-E0BF-497D-B8CD-EE5372DD4826}" type="datetimeFigureOut">
              <a:rPr lang="en-GB" smtClean="0"/>
              <a:t>07/08/2023</a:t>
            </a:fld>
            <a:endParaRPr lang="en-GB"/>
          </a:p>
        </p:txBody>
      </p:sp>
      <p:sp>
        <p:nvSpPr>
          <p:cNvPr id="5" name="Footer Placeholder 4">
            <a:extLst>
              <a:ext uri="{FF2B5EF4-FFF2-40B4-BE49-F238E27FC236}">
                <a16:creationId xmlns:a16="http://schemas.microsoft.com/office/drawing/2014/main" id="{7E7A811F-5C09-1E39-09E0-BF12814CCA9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A643C1F-1A83-A9E8-8ABF-C645BB9A5944}"/>
              </a:ext>
            </a:extLst>
          </p:cNvPr>
          <p:cNvSpPr>
            <a:spLocks noGrp="1"/>
          </p:cNvSpPr>
          <p:nvPr>
            <p:ph type="sldNum" sz="quarter" idx="12"/>
          </p:nvPr>
        </p:nvSpPr>
        <p:spPr/>
        <p:txBody>
          <a:bodyPr/>
          <a:lstStyle/>
          <a:p>
            <a:fld id="{53F340AD-963A-4D7C-8562-76E858BF8D59}" type="slidenum">
              <a:rPr lang="en-GB" smtClean="0"/>
              <a:t>‹#›</a:t>
            </a:fld>
            <a:endParaRPr lang="en-GB"/>
          </a:p>
        </p:txBody>
      </p:sp>
    </p:spTree>
    <p:extLst>
      <p:ext uri="{BB962C8B-B14F-4D97-AF65-F5344CB8AC3E}">
        <p14:creationId xmlns:p14="http://schemas.microsoft.com/office/powerpoint/2010/main" val="1919941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3C67BD-C6CF-4018-6735-5CD604677EF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55C366C-5F36-ED40-7889-F3E0C9DC65A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B3F54F8-D43E-D6B8-AF1F-64ED48F1E5C2}"/>
              </a:ext>
            </a:extLst>
          </p:cNvPr>
          <p:cNvSpPr>
            <a:spLocks noGrp="1"/>
          </p:cNvSpPr>
          <p:nvPr>
            <p:ph type="dt" sz="half" idx="10"/>
          </p:nvPr>
        </p:nvSpPr>
        <p:spPr/>
        <p:txBody>
          <a:bodyPr/>
          <a:lstStyle/>
          <a:p>
            <a:fld id="{E920F70F-E0BF-497D-B8CD-EE5372DD4826}" type="datetimeFigureOut">
              <a:rPr lang="en-GB" smtClean="0"/>
              <a:t>07/08/2023</a:t>
            </a:fld>
            <a:endParaRPr lang="en-GB"/>
          </a:p>
        </p:txBody>
      </p:sp>
      <p:sp>
        <p:nvSpPr>
          <p:cNvPr id="5" name="Footer Placeholder 4">
            <a:extLst>
              <a:ext uri="{FF2B5EF4-FFF2-40B4-BE49-F238E27FC236}">
                <a16:creationId xmlns:a16="http://schemas.microsoft.com/office/drawing/2014/main" id="{5010D1BC-882D-E2DA-6C16-12A855D963E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9B3F5E4-C23B-CD54-3222-42F4987F3635}"/>
              </a:ext>
            </a:extLst>
          </p:cNvPr>
          <p:cNvSpPr>
            <a:spLocks noGrp="1"/>
          </p:cNvSpPr>
          <p:nvPr>
            <p:ph type="sldNum" sz="quarter" idx="12"/>
          </p:nvPr>
        </p:nvSpPr>
        <p:spPr/>
        <p:txBody>
          <a:bodyPr/>
          <a:lstStyle/>
          <a:p>
            <a:fld id="{53F340AD-963A-4D7C-8562-76E858BF8D59}" type="slidenum">
              <a:rPr lang="en-GB" smtClean="0"/>
              <a:t>‹#›</a:t>
            </a:fld>
            <a:endParaRPr lang="en-GB"/>
          </a:p>
        </p:txBody>
      </p:sp>
    </p:spTree>
    <p:extLst>
      <p:ext uri="{BB962C8B-B14F-4D97-AF65-F5344CB8AC3E}">
        <p14:creationId xmlns:p14="http://schemas.microsoft.com/office/powerpoint/2010/main" val="839412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A4DC7A-C8E0-587F-651F-F9B2745B410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21F130C-66B6-1CF3-52FA-390C465832F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871A78F-CBB3-DC2C-80F2-7F603FE8EB1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A93AE2B-0A2C-D946-747D-70099E76F991}"/>
              </a:ext>
            </a:extLst>
          </p:cNvPr>
          <p:cNvSpPr>
            <a:spLocks noGrp="1"/>
          </p:cNvSpPr>
          <p:nvPr>
            <p:ph type="dt" sz="half" idx="10"/>
          </p:nvPr>
        </p:nvSpPr>
        <p:spPr/>
        <p:txBody>
          <a:bodyPr/>
          <a:lstStyle/>
          <a:p>
            <a:fld id="{E920F70F-E0BF-497D-B8CD-EE5372DD4826}" type="datetimeFigureOut">
              <a:rPr lang="en-GB" smtClean="0"/>
              <a:t>07/08/2023</a:t>
            </a:fld>
            <a:endParaRPr lang="en-GB"/>
          </a:p>
        </p:txBody>
      </p:sp>
      <p:sp>
        <p:nvSpPr>
          <p:cNvPr id="6" name="Footer Placeholder 5">
            <a:extLst>
              <a:ext uri="{FF2B5EF4-FFF2-40B4-BE49-F238E27FC236}">
                <a16:creationId xmlns:a16="http://schemas.microsoft.com/office/drawing/2014/main" id="{81FE2D48-AE3F-D14C-448E-A6157CB951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D827317-E55A-83C7-B25A-F9B0F57D30D4}"/>
              </a:ext>
            </a:extLst>
          </p:cNvPr>
          <p:cNvSpPr>
            <a:spLocks noGrp="1"/>
          </p:cNvSpPr>
          <p:nvPr>
            <p:ph type="sldNum" sz="quarter" idx="12"/>
          </p:nvPr>
        </p:nvSpPr>
        <p:spPr/>
        <p:txBody>
          <a:bodyPr/>
          <a:lstStyle/>
          <a:p>
            <a:fld id="{53F340AD-963A-4D7C-8562-76E858BF8D59}" type="slidenum">
              <a:rPr lang="en-GB" smtClean="0"/>
              <a:t>‹#›</a:t>
            </a:fld>
            <a:endParaRPr lang="en-GB"/>
          </a:p>
        </p:txBody>
      </p:sp>
    </p:spTree>
    <p:extLst>
      <p:ext uri="{BB962C8B-B14F-4D97-AF65-F5344CB8AC3E}">
        <p14:creationId xmlns:p14="http://schemas.microsoft.com/office/powerpoint/2010/main" val="21381857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539FC2-CFC9-CA6B-12B0-4625EEF7C48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CF246E7-DD13-5D01-1284-9A406488C3F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CEC2CDD-F203-FA2B-3370-035F22D8A53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F3C2970-0F67-3F5C-B6CC-5421B00B187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92B7146-D589-227A-BB90-719844A0377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A8E7A8E-0A04-D37D-BD3B-647BC691947D}"/>
              </a:ext>
            </a:extLst>
          </p:cNvPr>
          <p:cNvSpPr>
            <a:spLocks noGrp="1"/>
          </p:cNvSpPr>
          <p:nvPr>
            <p:ph type="dt" sz="half" idx="10"/>
          </p:nvPr>
        </p:nvSpPr>
        <p:spPr/>
        <p:txBody>
          <a:bodyPr/>
          <a:lstStyle/>
          <a:p>
            <a:fld id="{E920F70F-E0BF-497D-B8CD-EE5372DD4826}" type="datetimeFigureOut">
              <a:rPr lang="en-GB" smtClean="0"/>
              <a:t>07/08/2023</a:t>
            </a:fld>
            <a:endParaRPr lang="en-GB"/>
          </a:p>
        </p:txBody>
      </p:sp>
      <p:sp>
        <p:nvSpPr>
          <p:cNvPr id="8" name="Footer Placeholder 7">
            <a:extLst>
              <a:ext uri="{FF2B5EF4-FFF2-40B4-BE49-F238E27FC236}">
                <a16:creationId xmlns:a16="http://schemas.microsoft.com/office/drawing/2014/main" id="{D4FDB7B0-72BC-811E-6A80-F74CB24BDD8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6B0969D-2136-1835-1412-C69C1FDB0C13}"/>
              </a:ext>
            </a:extLst>
          </p:cNvPr>
          <p:cNvSpPr>
            <a:spLocks noGrp="1"/>
          </p:cNvSpPr>
          <p:nvPr>
            <p:ph type="sldNum" sz="quarter" idx="12"/>
          </p:nvPr>
        </p:nvSpPr>
        <p:spPr/>
        <p:txBody>
          <a:bodyPr/>
          <a:lstStyle/>
          <a:p>
            <a:fld id="{53F340AD-963A-4D7C-8562-76E858BF8D59}" type="slidenum">
              <a:rPr lang="en-GB" smtClean="0"/>
              <a:t>‹#›</a:t>
            </a:fld>
            <a:endParaRPr lang="en-GB"/>
          </a:p>
        </p:txBody>
      </p:sp>
    </p:spTree>
    <p:extLst>
      <p:ext uri="{BB962C8B-B14F-4D97-AF65-F5344CB8AC3E}">
        <p14:creationId xmlns:p14="http://schemas.microsoft.com/office/powerpoint/2010/main" val="24183488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A8F6AE-CF33-157F-8B53-6378926529C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E971AFB-D9E1-31E3-798F-5ED83C30DEC5}"/>
              </a:ext>
            </a:extLst>
          </p:cNvPr>
          <p:cNvSpPr>
            <a:spLocks noGrp="1"/>
          </p:cNvSpPr>
          <p:nvPr>
            <p:ph type="dt" sz="half" idx="10"/>
          </p:nvPr>
        </p:nvSpPr>
        <p:spPr/>
        <p:txBody>
          <a:bodyPr/>
          <a:lstStyle/>
          <a:p>
            <a:fld id="{E920F70F-E0BF-497D-B8CD-EE5372DD4826}" type="datetimeFigureOut">
              <a:rPr lang="en-GB" smtClean="0"/>
              <a:t>07/08/2023</a:t>
            </a:fld>
            <a:endParaRPr lang="en-GB"/>
          </a:p>
        </p:txBody>
      </p:sp>
      <p:sp>
        <p:nvSpPr>
          <p:cNvPr id="4" name="Footer Placeholder 3">
            <a:extLst>
              <a:ext uri="{FF2B5EF4-FFF2-40B4-BE49-F238E27FC236}">
                <a16:creationId xmlns:a16="http://schemas.microsoft.com/office/drawing/2014/main" id="{E3528693-D62E-7730-C94D-582B7F27094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C1D4D57-A8C4-4E14-BB3B-95D410138F89}"/>
              </a:ext>
            </a:extLst>
          </p:cNvPr>
          <p:cNvSpPr>
            <a:spLocks noGrp="1"/>
          </p:cNvSpPr>
          <p:nvPr>
            <p:ph type="sldNum" sz="quarter" idx="12"/>
          </p:nvPr>
        </p:nvSpPr>
        <p:spPr/>
        <p:txBody>
          <a:bodyPr/>
          <a:lstStyle/>
          <a:p>
            <a:fld id="{53F340AD-963A-4D7C-8562-76E858BF8D59}" type="slidenum">
              <a:rPr lang="en-GB" smtClean="0"/>
              <a:t>‹#›</a:t>
            </a:fld>
            <a:endParaRPr lang="en-GB"/>
          </a:p>
        </p:txBody>
      </p:sp>
    </p:spTree>
    <p:extLst>
      <p:ext uri="{BB962C8B-B14F-4D97-AF65-F5344CB8AC3E}">
        <p14:creationId xmlns:p14="http://schemas.microsoft.com/office/powerpoint/2010/main" val="414487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D55A91B-33C9-DB0E-7F53-549B96BBD6C1}"/>
              </a:ext>
            </a:extLst>
          </p:cNvPr>
          <p:cNvSpPr>
            <a:spLocks noGrp="1"/>
          </p:cNvSpPr>
          <p:nvPr>
            <p:ph type="dt" sz="half" idx="10"/>
          </p:nvPr>
        </p:nvSpPr>
        <p:spPr/>
        <p:txBody>
          <a:bodyPr/>
          <a:lstStyle/>
          <a:p>
            <a:fld id="{E920F70F-E0BF-497D-B8CD-EE5372DD4826}" type="datetimeFigureOut">
              <a:rPr lang="en-GB" smtClean="0"/>
              <a:t>07/08/2023</a:t>
            </a:fld>
            <a:endParaRPr lang="en-GB"/>
          </a:p>
        </p:txBody>
      </p:sp>
      <p:sp>
        <p:nvSpPr>
          <p:cNvPr id="3" name="Footer Placeholder 2">
            <a:extLst>
              <a:ext uri="{FF2B5EF4-FFF2-40B4-BE49-F238E27FC236}">
                <a16:creationId xmlns:a16="http://schemas.microsoft.com/office/drawing/2014/main" id="{DBC9CDAA-5D7D-74CE-B531-64DBE64A03C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3B11BF5-684B-05CA-A588-77799C1D9B7E}"/>
              </a:ext>
            </a:extLst>
          </p:cNvPr>
          <p:cNvSpPr>
            <a:spLocks noGrp="1"/>
          </p:cNvSpPr>
          <p:nvPr>
            <p:ph type="sldNum" sz="quarter" idx="12"/>
          </p:nvPr>
        </p:nvSpPr>
        <p:spPr/>
        <p:txBody>
          <a:bodyPr/>
          <a:lstStyle/>
          <a:p>
            <a:fld id="{53F340AD-963A-4D7C-8562-76E858BF8D59}" type="slidenum">
              <a:rPr lang="en-GB" smtClean="0"/>
              <a:t>‹#›</a:t>
            </a:fld>
            <a:endParaRPr lang="en-GB"/>
          </a:p>
        </p:txBody>
      </p:sp>
    </p:spTree>
    <p:extLst>
      <p:ext uri="{BB962C8B-B14F-4D97-AF65-F5344CB8AC3E}">
        <p14:creationId xmlns:p14="http://schemas.microsoft.com/office/powerpoint/2010/main" val="33157550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EBBFAA-F629-84F8-DEDC-018E7F18CA0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DF64690-E44D-9ECB-A2B1-2220ABD6D2F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41E3A25-A79A-A122-180F-9E39320127D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5FABFC5-4DBB-785C-1071-264DB99A12C0}"/>
              </a:ext>
            </a:extLst>
          </p:cNvPr>
          <p:cNvSpPr>
            <a:spLocks noGrp="1"/>
          </p:cNvSpPr>
          <p:nvPr>
            <p:ph type="dt" sz="half" idx="10"/>
          </p:nvPr>
        </p:nvSpPr>
        <p:spPr/>
        <p:txBody>
          <a:bodyPr/>
          <a:lstStyle/>
          <a:p>
            <a:fld id="{E920F70F-E0BF-497D-B8CD-EE5372DD4826}" type="datetimeFigureOut">
              <a:rPr lang="en-GB" smtClean="0"/>
              <a:t>07/08/2023</a:t>
            </a:fld>
            <a:endParaRPr lang="en-GB"/>
          </a:p>
        </p:txBody>
      </p:sp>
      <p:sp>
        <p:nvSpPr>
          <p:cNvPr id="6" name="Footer Placeholder 5">
            <a:extLst>
              <a:ext uri="{FF2B5EF4-FFF2-40B4-BE49-F238E27FC236}">
                <a16:creationId xmlns:a16="http://schemas.microsoft.com/office/drawing/2014/main" id="{19F4DF30-55FF-7D5F-9E53-2FB757566EF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17DF729-5B84-2375-3970-6F987B59C650}"/>
              </a:ext>
            </a:extLst>
          </p:cNvPr>
          <p:cNvSpPr>
            <a:spLocks noGrp="1"/>
          </p:cNvSpPr>
          <p:nvPr>
            <p:ph type="sldNum" sz="quarter" idx="12"/>
          </p:nvPr>
        </p:nvSpPr>
        <p:spPr/>
        <p:txBody>
          <a:bodyPr/>
          <a:lstStyle/>
          <a:p>
            <a:fld id="{53F340AD-963A-4D7C-8562-76E858BF8D59}" type="slidenum">
              <a:rPr lang="en-GB" smtClean="0"/>
              <a:t>‹#›</a:t>
            </a:fld>
            <a:endParaRPr lang="en-GB"/>
          </a:p>
        </p:txBody>
      </p:sp>
    </p:spTree>
    <p:extLst>
      <p:ext uri="{BB962C8B-B14F-4D97-AF65-F5344CB8AC3E}">
        <p14:creationId xmlns:p14="http://schemas.microsoft.com/office/powerpoint/2010/main" val="40979414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EEC052-789E-C580-7158-EFDE6EBCB67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2D9D2FE-E11F-F5E1-B088-2CAF0EA0B28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2FEC893-B450-FBE6-D2EC-E37B58B5C0D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825D501-A293-244E-8221-8E0B7296A148}"/>
              </a:ext>
            </a:extLst>
          </p:cNvPr>
          <p:cNvSpPr>
            <a:spLocks noGrp="1"/>
          </p:cNvSpPr>
          <p:nvPr>
            <p:ph type="dt" sz="half" idx="10"/>
          </p:nvPr>
        </p:nvSpPr>
        <p:spPr/>
        <p:txBody>
          <a:bodyPr/>
          <a:lstStyle/>
          <a:p>
            <a:fld id="{E920F70F-E0BF-497D-B8CD-EE5372DD4826}" type="datetimeFigureOut">
              <a:rPr lang="en-GB" smtClean="0"/>
              <a:t>07/08/2023</a:t>
            </a:fld>
            <a:endParaRPr lang="en-GB"/>
          </a:p>
        </p:txBody>
      </p:sp>
      <p:sp>
        <p:nvSpPr>
          <p:cNvPr id="6" name="Footer Placeholder 5">
            <a:extLst>
              <a:ext uri="{FF2B5EF4-FFF2-40B4-BE49-F238E27FC236}">
                <a16:creationId xmlns:a16="http://schemas.microsoft.com/office/drawing/2014/main" id="{41D1B338-43BF-948A-8891-B54AB7FA880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F2155E0-3B26-2657-2D6B-889DEBC315A9}"/>
              </a:ext>
            </a:extLst>
          </p:cNvPr>
          <p:cNvSpPr>
            <a:spLocks noGrp="1"/>
          </p:cNvSpPr>
          <p:nvPr>
            <p:ph type="sldNum" sz="quarter" idx="12"/>
          </p:nvPr>
        </p:nvSpPr>
        <p:spPr/>
        <p:txBody>
          <a:bodyPr/>
          <a:lstStyle/>
          <a:p>
            <a:fld id="{53F340AD-963A-4D7C-8562-76E858BF8D59}" type="slidenum">
              <a:rPr lang="en-GB" smtClean="0"/>
              <a:t>‹#›</a:t>
            </a:fld>
            <a:endParaRPr lang="en-GB"/>
          </a:p>
        </p:txBody>
      </p:sp>
    </p:spTree>
    <p:extLst>
      <p:ext uri="{BB962C8B-B14F-4D97-AF65-F5344CB8AC3E}">
        <p14:creationId xmlns:p14="http://schemas.microsoft.com/office/powerpoint/2010/main" val="33825893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11FCD-DFA7-6436-020E-BCEC430332A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8815E0C-AAE1-5E23-2F05-DF488999163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E2CB65-BE15-53E0-F761-99DA1651E006}"/>
              </a:ext>
            </a:extLst>
          </p:cNvPr>
          <p:cNvSpPr>
            <a:spLocks noGrp="1"/>
          </p:cNvSpPr>
          <p:nvPr>
            <p:ph type="dt" sz="half" idx="10"/>
          </p:nvPr>
        </p:nvSpPr>
        <p:spPr/>
        <p:txBody>
          <a:bodyPr/>
          <a:lstStyle/>
          <a:p>
            <a:fld id="{E920F70F-E0BF-497D-B8CD-EE5372DD4826}" type="datetimeFigureOut">
              <a:rPr lang="en-GB" smtClean="0"/>
              <a:t>07/08/2023</a:t>
            </a:fld>
            <a:endParaRPr lang="en-GB"/>
          </a:p>
        </p:txBody>
      </p:sp>
      <p:sp>
        <p:nvSpPr>
          <p:cNvPr id="5" name="Footer Placeholder 4">
            <a:extLst>
              <a:ext uri="{FF2B5EF4-FFF2-40B4-BE49-F238E27FC236}">
                <a16:creationId xmlns:a16="http://schemas.microsoft.com/office/drawing/2014/main" id="{EC8765B5-93C2-BC56-9B4E-D7F0BFBCD8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F4BB591-15C4-AB21-94CA-488BC624BADC}"/>
              </a:ext>
            </a:extLst>
          </p:cNvPr>
          <p:cNvSpPr>
            <a:spLocks noGrp="1"/>
          </p:cNvSpPr>
          <p:nvPr>
            <p:ph type="sldNum" sz="quarter" idx="12"/>
          </p:nvPr>
        </p:nvSpPr>
        <p:spPr/>
        <p:txBody>
          <a:bodyPr/>
          <a:lstStyle/>
          <a:p>
            <a:fld id="{53F340AD-963A-4D7C-8562-76E858BF8D59}" type="slidenum">
              <a:rPr lang="en-GB" smtClean="0"/>
              <a:t>‹#›</a:t>
            </a:fld>
            <a:endParaRPr lang="en-GB"/>
          </a:p>
        </p:txBody>
      </p:sp>
    </p:spTree>
    <p:extLst>
      <p:ext uri="{BB962C8B-B14F-4D97-AF65-F5344CB8AC3E}">
        <p14:creationId xmlns:p14="http://schemas.microsoft.com/office/powerpoint/2010/main" val="17880918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70BDC0F-2C46-EC94-E22D-CB57F7EBB04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9BE7AA6-CBA1-BCF4-1898-C78A0D92792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CD4DF2E-28FC-8F6E-482C-EE92ECF7BF7B}"/>
              </a:ext>
            </a:extLst>
          </p:cNvPr>
          <p:cNvSpPr>
            <a:spLocks noGrp="1"/>
          </p:cNvSpPr>
          <p:nvPr>
            <p:ph type="dt" sz="half" idx="10"/>
          </p:nvPr>
        </p:nvSpPr>
        <p:spPr/>
        <p:txBody>
          <a:bodyPr/>
          <a:lstStyle/>
          <a:p>
            <a:fld id="{E920F70F-E0BF-497D-B8CD-EE5372DD4826}" type="datetimeFigureOut">
              <a:rPr lang="en-GB" smtClean="0"/>
              <a:t>07/08/2023</a:t>
            </a:fld>
            <a:endParaRPr lang="en-GB"/>
          </a:p>
        </p:txBody>
      </p:sp>
      <p:sp>
        <p:nvSpPr>
          <p:cNvPr id="5" name="Footer Placeholder 4">
            <a:extLst>
              <a:ext uri="{FF2B5EF4-FFF2-40B4-BE49-F238E27FC236}">
                <a16:creationId xmlns:a16="http://schemas.microsoft.com/office/drawing/2014/main" id="{0CBA4D9D-97B9-10E2-7E68-155D62BA07C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F5829AB-0D28-75DF-37BD-4B496B72A0AD}"/>
              </a:ext>
            </a:extLst>
          </p:cNvPr>
          <p:cNvSpPr>
            <a:spLocks noGrp="1"/>
          </p:cNvSpPr>
          <p:nvPr>
            <p:ph type="sldNum" sz="quarter" idx="12"/>
          </p:nvPr>
        </p:nvSpPr>
        <p:spPr/>
        <p:txBody>
          <a:bodyPr/>
          <a:lstStyle/>
          <a:p>
            <a:fld id="{53F340AD-963A-4D7C-8562-76E858BF8D59}" type="slidenum">
              <a:rPr lang="en-GB" smtClean="0"/>
              <a:t>‹#›</a:t>
            </a:fld>
            <a:endParaRPr lang="en-GB"/>
          </a:p>
        </p:txBody>
      </p:sp>
    </p:spTree>
    <p:extLst>
      <p:ext uri="{BB962C8B-B14F-4D97-AF65-F5344CB8AC3E}">
        <p14:creationId xmlns:p14="http://schemas.microsoft.com/office/powerpoint/2010/main" val="1225803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BA07F3A-592F-FB45-9CD1-85492010414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5438706-499C-9747-5436-100F5BA0353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A451296-7CCA-68A7-CFE5-543A87AF646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920F70F-E0BF-497D-B8CD-EE5372DD4826}" type="datetimeFigureOut">
              <a:rPr lang="en-GB" smtClean="0"/>
              <a:t>07/08/2023</a:t>
            </a:fld>
            <a:endParaRPr lang="en-GB"/>
          </a:p>
        </p:txBody>
      </p:sp>
      <p:sp>
        <p:nvSpPr>
          <p:cNvPr id="5" name="Footer Placeholder 4">
            <a:extLst>
              <a:ext uri="{FF2B5EF4-FFF2-40B4-BE49-F238E27FC236}">
                <a16:creationId xmlns:a16="http://schemas.microsoft.com/office/drawing/2014/main" id="{B8342099-AC16-AF4A-A672-2289B6882AB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7A5BC36-BEFA-AB2F-B6EE-F2613378B01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3F340AD-963A-4D7C-8562-76E858BF8D59}" type="slidenum">
              <a:rPr lang="en-GB" smtClean="0"/>
              <a:t>‹#›</a:t>
            </a:fld>
            <a:endParaRPr lang="en-GB"/>
          </a:p>
        </p:txBody>
      </p:sp>
    </p:spTree>
    <p:extLst>
      <p:ext uri="{BB962C8B-B14F-4D97-AF65-F5344CB8AC3E}">
        <p14:creationId xmlns:p14="http://schemas.microsoft.com/office/powerpoint/2010/main" val="4234053586"/>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700" r:id="rId6"/>
    <p:sldLayoutId id="2147483701" r:id="rId7"/>
    <p:sldLayoutId id="2147483702" r:id="rId8"/>
    <p:sldLayoutId id="2147483703" r:id="rId9"/>
    <p:sldLayoutId id="2147483704" r:id="rId10"/>
    <p:sldLayoutId id="214748370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B4976E-CB32-C019-7238-386D4EE6825D}"/>
              </a:ext>
            </a:extLst>
          </p:cNvPr>
          <p:cNvSpPr>
            <a:spLocks noGrp="1"/>
          </p:cNvSpPr>
          <p:nvPr>
            <p:ph type="ctrTitle"/>
          </p:nvPr>
        </p:nvSpPr>
        <p:spPr/>
        <p:txBody>
          <a:bodyPr/>
          <a:lstStyle/>
          <a:p>
            <a:r>
              <a:rPr lang="en-GB" b="1" dirty="0"/>
              <a:t>Eco-Beauty Online Service Company (EBOS)</a:t>
            </a:r>
          </a:p>
        </p:txBody>
      </p:sp>
      <p:sp>
        <p:nvSpPr>
          <p:cNvPr id="3" name="Subtitle 2">
            <a:extLst>
              <a:ext uri="{FF2B5EF4-FFF2-40B4-BE49-F238E27FC236}">
                <a16:creationId xmlns:a16="http://schemas.microsoft.com/office/drawing/2014/main" id="{67DC8A9B-9A4D-0C9F-8380-D324432F9D36}"/>
              </a:ext>
            </a:extLst>
          </p:cNvPr>
          <p:cNvSpPr>
            <a:spLocks noGrp="1"/>
          </p:cNvSpPr>
          <p:nvPr>
            <p:ph type="subTitle" idx="1"/>
          </p:nvPr>
        </p:nvSpPr>
        <p:spPr>
          <a:xfrm>
            <a:off x="1524000" y="3602037"/>
            <a:ext cx="9144000" cy="2387599"/>
          </a:xfrm>
        </p:spPr>
        <p:txBody>
          <a:bodyPr>
            <a:normAutofit/>
          </a:bodyPr>
          <a:lstStyle/>
          <a:p>
            <a:endParaRPr lang="en-GB" dirty="0"/>
          </a:p>
          <a:p>
            <a:r>
              <a:rPr lang="en-GB" dirty="0"/>
              <a:t>Name:</a:t>
            </a:r>
            <a:r>
              <a:rPr lang="ro-RO" dirty="0"/>
              <a:t> Andreea Marcela Scorpie</a:t>
            </a:r>
          </a:p>
          <a:p>
            <a:r>
              <a:rPr lang="ro-RO" dirty="0"/>
              <a:t>Student </a:t>
            </a:r>
            <a:r>
              <a:rPr lang="ro-RO" dirty="0" err="1"/>
              <a:t>id</a:t>
            </a:r>
            <a:r>
              <a:rPr lang="ro-RO" dirty="0"/>
              <a:t> : 2030448</a:t>
            </a:r>
            <a:endParaRPr lang="en-GB" dirty="0"/>
          </a:p>
          <a:p>
            <a:r>
              <a:rPr lang="en-GB" dirty="0"/>
              <a:t>Lecturer name:</a:t>
            </a:r>
            <a:r>
              <a:rPr lang="ro-RO" dirty="0"/>
              <a:t> Charles </a:t>
            </a:r>
            <a:r>
              <a:rPr lang="ro-RO" dirty="0" err="1"/>
              <a:t>Nwaogwugwu</a:t>
            </a:r>
            <a:endParaRPr lang="ro-RO" dirty="0"/>
          </a:p>
          <a:p>
            <a:r>
              <a:rPr lang="ro-RO" dirty="0"/>
              <a:t>Date: 12/07/2023</a:t>
            </a:r>
            <a:endParaRPr lang="en-GB" dirty="0"/>
          </a:p>
        </p:txBody>
      </p:sp>
    </p:spTree>
    <p:extLst>
      <p:ext uri="{BB962C8B-B14F-4D97-AF65-F5344CB8AC3E}">
        <p14:creationId xmlns:p14="http://schemas.microsoft.com/office/powerpoint/2010/main" val="28735219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4B0B93-2E49-6A85-4375-7435359859C5}"/>
              </a:ext>
            </a:extLst>
          </p:cNvPr>
          <p:cNvSpPr>
            <a:spLocks noGrp="1"/>
          </p:cNvSpPr>
          <p:nvPr>
            <p:ph type="title"/>
          </p:nvPr>
        </p:nvSpPr>
        <p:spPr>
          <a:xfrm>
            <a:off x="895350" y="347664"/>
            <a:ext cx="10458450" cy="890586"/>
          </a:xfrm>
        </p:spPr>
        <p:txBody>
          <a:bodyPr>
            <a:noAutofit/>
          </a:bodyPr>
          <a:lstStyle/>
          <a:p>
            <a:r>
              <a:rPr lang="en-GB" sz="3200" b="1" dirty="0"/>
              <a:t>Table of content</a:t>
            </a:r>
          </a:p>
        </p:txBody>
      </p:sp>
      <p:sp>
        <p:nvSpPr>
          <p:cNvPr id="3" name="Content Placeholder 2">
            <a:extLst>
              <a:ext uri="{FF2B5EF4-FFF2-40B4-BE49-F238E27FC236}">
                <a16:creationId xmlns:a16="http://schemas.microsoft.com/office/drawing/2014/main" id="{0B266992-BD7E-6244-D93D-D0E90ED3198C}"/>
              </a:ext>
            </a:extLst>
          </p:cNvPr>
          <p:cNvSpPr>
            <a:spLocks noGrp="1"/>
          </p:cNvSpPr>
          <p:nvPr>
            <p:ph idx="1"/>
          </p:nvPr>
        </p:nvSpPr>
        <p:spPr/>
        <p:txBody>
          <a:bodyPr>
            <a:normAutofit lnSpcReduction="10000"/>
          </a:bodyPr>
          <a:lstStyle/>
          <a:p>
            <a:r>
              <a:rPr lang="en-GB" dirty="0"/>
              <a:t>The market gap or problem and proposed solution (product/service)</a:t>
            </a:r>
          </a:p>
          <a:p>
            <a:r>
              <a:rPr lang="en-GB" dirty="0"/>
              <a:t>Highlights of market and competitive analysis</a:t>
            </a:r>
          </a:p>
          <a:p>
            <a:r>
              <a:rPr lang="en-GB" dirty="0"/>
              <a:t>Product/service) concept and model</a:t>
            </a:r>
          </a:p>
          <a:p>
            <a:r>
              <a:rPr lang="en-GB" dirty="0"/>
              <a:t>E-commerce model</a:t>
            </a:r>
          </a:p>
          <a:p>
            <a:r>
              <a:rPr lang="en-GB" dirty="0"/>
              <a:t>Competition and Differentiation strategy</a:t>
            </a:r>
          </a:p>
          <a:p>
            <a:r>
              <a:rPr lang="en-GB" dirty="0"/>
              <a:t>Marketing Strategy</a:t>
            </a:r>
          </a:p>
          <a:p>
            <a:r>
              <a:rPr lang="en-GB" dirty="0"/>
              <a:t>Privacy and Data protection </a:t>
            </a:r>
          </a:p>
          <a:p>
            <a:r>
              <a:rPr lang="en-GB" dirty="0"/>
              <a:t>Reflection/Lessons learnt</a:t>
            </a:r>
          </a:p>
          <a:p>
            <a:r>
              <a:rPr lang="en-GB" dirty="0"/>
              <a:t>References</a:t>
            </a:r>
          </a:p>
        </p:txBody>
      </p:sp>
    </p:spTree>
    <p:extLst>
      <p:ext uri="{BB962C8B-B14F-4D97-AF65-F5344CB8AC3E}">
        <p14:creationId xmlns:p14="http://schemas.microsoft.com/office/powerpoint/2010/main" val="34600192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4B0B93-2E49-6A85-4375-7435359859C5}"/>
              </a:ext>
            </a:extLst>
          </p:cNvPr>
          <p:cNvSpPr>
            <a:spLocks noGrp="1"/>
          </p:cNvSpPr>
          <p:nvPr>
            <p:ph type="title"/>
          </p:nvPr>
        </p:nvSpPr>
        <p:spPr>
          <a:xfrm>
            <a:off x="881702" y="191070"/>
            <a:ext cx="10458450" cy="1143056"/>
          </a:xfrm>
        </p:spPr>
        <p:txBody>
          <a:bodyPr>
            <a:noAutofit/>
          </a:bodyPr>
          <a:lstStyle/>
          <a:p>
            <a:r>
              <a:rPr lang="en-GB" sz="3200" b="1" dirty="0"/>
              <a:t>The market gap or problem and proposed solution (product/service)</a:t>
            </a:r>
          </a:p>
        </p:txBody>
      </p:sp>
      <p:sp>
        <p:nvSpPr>
          <p:cNvPr id="4" name="Content Placeholder 2">
            <a:extLst>
              <a:ext uri="{FF2B5EF4-FFF2-40B4-BE49-F238E27FC236}">
                <a16:creationId xmlns:a16="http://schemas.microsoft.com/office/drawing/2014/main" id="{27B7AE2A-121A-4561-946A-222707010A8E}"/>
              </a:ext>
            </a:extLst>
          </p:cNvPr>
          <p:cNvSpPr txBox="1">
            <a:spLocks/>
          </p:cNvSpPr>
          <p:nvPr/>
        </p:nvSpPr>
        <p:spPr>
          <a:xfrm>
            <a:off x="677334" y="1488613"/>
            <a:ext cx="5418666" cy="5062089"/>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marR="0" lvl="0" indent="0" algn="l" defTabSz="457200" rtl="0" eaLnBrk="1" fontAlgn="auto" latinLnBrk="0" hangingPunct="1">
              <a:lnSpc>
                <a:spcPct val="100000"/>
              </a:lnSpc>
              <a:spcBef>
                <a:spcPts val="1000"/>
              </a:spcBef>
              <a:spcAft>
                <a:spcPts val="0"/>
              </a:spcAft>
              <a:buClr>
                <a:srgbClr val="90C226"/>
              </a:buClr>
              <a:buSzPct val="80000"/>
              <a:buNone/>
              <a:tabLst/>
              <a:defRPr/>
            </a:pPr>
            <a:r>
              <a:rPr kumimoji="0" lang="en-GB" sz="2800" b="0" i="0" u="none" strike="noStrike" kern="1200" cap="none" spc="0" normalizeH="0" baseline="0" noProof="0" dirty="0">
                <a:ln>
                  <a:noFill/>
                </a:ln>
                <a:solidFill>
                  <a:srgbClr val="90C226"/>
                </a:solidFill>
                <a:effectLst/>
                <a:uLnTx/>
                <a:uFillTx/>
                <a:latin typeface="Trebuchet MS" panose="020B0603020202020204"/>
                <a:ea typeface="+mj-ea"/>
                <a:cs typeface="+mj-cs"/>
              </a:rPr>
              <a:t>The Market Problem</a:t>
            </a:r>
            <a:endParaRPr kumimoji="0" lang="en-GB" sz="1400" b="0" i="0" u="none" strike="noStrike" kern="1200" cap="none" spc="0" normalizeH="0" baseline="0" noProof="0" dirty="0">
              <a:ln>
                <a:noFill/>
              </a:ln>
              <a:solidFill>
                <a:sysClr val="windowText" lastClr="000000">
                  <a:lumMod val="75000"/>
                  <a:lumOff val="25000"/>
                </a:sysClr>
              </a:solidFill>
              <a:effectLst/>
              <a:uLnTx/>
              <a:uFillTx/>
              <a:latin typeface="Trebuchet MS" panose="020B0603020202020204"/>
              <a:ea typeface="+mn-ea"/>
              <a:cs typeface="+mn-cs"/>
            </a:endParaRPr>
          </a:p>
          <a:p>
            <a:pPr marL="342900" marR="0" lvl="0" indent="-342900" algn="l" defTabSz="457200" rtl="0" eaLnBrk="1" fontAlgn="auto" latinLnBrk="0" hangingPunct="1">
              <a:lnSpc>
                <a:spcPct val="100000"/>
              </a:lnSpc>
              <a:spcBef>
                <a:spcPts val="1000"/>
              </a:spcBef>
              <a:spcAft>
                <a:spcPts val="0"/>
              </a:spcAft>
              <a:buClr>
                <a:srgbClr val="90C226"/>
              </a:buClr>
              <a:buSzPct val="80000"/>
              <a:buFont typeface="Wingdings" panose="05000000000000000000" pitchFamily="2" charset="2"/>
              <a:buChar char="v"/>
              <a:tabLst/>
              <a:defRPr/>
            </a:pPr>
            <a:r>
              <a:rPr kumimoji="0" lang="en-GB" sz="1800" b="0" i="0" u="none" strike="noStrike" kern="1200" cap="none" spc="0" normalizeH="0" baseline="0" noProof="0" dirty="0">
                <a:ln>
                  <a:noFill/>
                </a:ln>
                <a:solidFill>
                  <a:sysClr val="windowText" lastClr="000000">
                    <a:lumMod val="75000"/>
                    <a:lumOff val="25000"/>
                  </a:sysClr>
                </a:solidFill>
                <a:effectLst/>
                <a:uLnTx/>
                <a:uFillTx/>
                <a:latin typeface="Trebuchet MS" panose="020B0603020202020204"/>
                <a:ea typeface="+mn-ea"/>
                <a:cs typeface="+mn-cs"/>
              </a:rPr>
              <a:t>The high prices pushed the costs of goods higher causing rising inflation in 2021 and 2022 (Harari et al., 2022).</a:t>
            </a:r>
          </a:p>
          <a:p>
            <a:pPr marL="342900" marR="0" lvl="0" indent="-342900" algn="l" defTabSz="457200" rtl="0" eaLnBrk="1" fontAlgn="auto" latinLnBrk="0" hangingPunct="1">
              <a:lnSpc>
                <a:spcPct val="100000"/>
              </a:lnSpc>
              <a:spcBef>
                <a:spcPts val="1000"/>
              </a:spcBef>
              <a:spcAft>
                <a:spcPts val="0"/>
              </a:spcAft>
              <a:buClr>
                <a:srgbClr val="90C226"/>
              </a:buClr>
              <a:buSzPct val="80000"/>
              <a:buFont typeface="Wingdings" panose="05000000000000000000" pitchFamily="2" charset="2"/>
              <a:buChar char="v"/>
              <a:tabLst/>
              <a:defRPr/>
            </a:pPr>
            <a:r>
              <a:rPr kumimoji="0" lang="en-GB" sz="1800" b="0" i="0" u="none" strike="noStrike" kern="1200" cap="none" spc="0" normalizeH="0" baseline="0" noProof="0" dirty="0">
                <a:ln>
                  <a:noFill/>
                </a:ln>
                <a:solidFill>
                  <a:sysClr val="windowText" lastClr="000000">
                    <a:lumMod val="75000"/>
                    <a:lumOff val="25000"/>
                  </a:sysClr>
                </a:solidFill>
                <a:effectLst/>
                <a:uLnTx/>
                <a:uFillTx/>
                <a:latin typeface="Trebuchet MS" panose="020B0603020202020204"/>
                <a:ea typeface="+mn-ea"/>
                <a:cs typeface="+mn-cs"/>
              </a:rPr>
              <a:t>Like other industries, the beauty industry has also been adversely affected.</a:t>
            </a:r>
          </a:p>
          <a:p>
            <a:pPr marL="342900" marR="0" lvl="0" indent="-342900" algn="l" defTabSz="457200" rtl="0" eaLnBrk="1" fontAlgn="auto" latinLnBrk="0" hangingPunct="1">
              <a:lnSpc>
                <a:spcPct val="100000"/>
              </a:lnSpc>
              <a:spcBef>
                <a:spcPts val="1000"/>
              </a:spcBef>
              <a:spcAft>
                <a:spcPts val="0"/>
              </a:spcAft>
              <a:buClr>
                <a:srgbClr val="90C226"/>
              </a:buClr>
              <a:buSzPct val="80000"/>
              <a:buFont typeface="Wingdings" panose="05000000000000000000" pitchFamily="2" charset="2"/>
              <a:buChar char="v"/>
              <a:tabLst/>
              <a:defRPr/>
            </a:pPr>
            <a:r>
              <a:rPr kumimoji="0" lang="en-GB" sz="1800" b="0" i="0" u="none" strike="noStrike" kern="1200" cap="none" spc="0" normalizeH="0" baseline="0" noProof="0" dirty="0">
                <a:ln>
                  <a:noFill/>
                </a:ln>
                <a:solidFill>
                  <a:sysClr val="windowText" lastClr="000000">
                    <a:lumMod val="75000"/>
                    <a:lumOff val="25000"/>
                  </a:sysClr>
                </a:solidFill>
                <a:effectLst/>
                <a:uLnTx/>
                <a:uFillTx/>
                <a:latin typeface="Trebuchet MS" panose="020B0603020202020204"/>
                <a:ea typeface="+mn-ea"/>
                <a:cs typeface="+mn-cs"/>
              </a:rPr>
              <a:t>Forty percent of the beauty owners have seen a price increase of 100% (Pitt, 2022).</a:t>
            </a:r>
          </a:p>
          <a:p>
            <a:pPr marL="342900" marR="0" lvl="0" indent="-342900" algn="l" defTabSz="457200" rtl="0" eaLnBrk="1" fontAlgn="auto" latinLnBrk="0" hangingPunct="1">
              <a:lnSpc>
                <a:spcPct val="100000"/>
              </a:lnSpc>
              <a:spcBef>
                <a:spcPts val="1000"/>
              </a:spcBef>
              <a:spcAft>
                <a:spcPts val="0"/>
              </a:spcAft>
              <a:buClr>
                <a:srgbClr val="90C226"/>
              </a:buClr>
              <a:buSzPct val="80000"/>
              <a:buFont typeface="Wingdings" panose="05000000000000000000" pitchFamily="2" charset="2"/>
              <a:buChar char="v"/>
              <a:tabLst/>
              <a:defRPr/>
            </a:pPr>
            <a:r>
              <a:rPr kumimoji="0" lang="en-GB" sz="1800" b="0" i="0" u="none" strike="noStrike" kern="1200" cap="none" spc="0" normalizeH="0" baseline="0" noProof="0" dirty="0">
                <a:ln>
                  <a:noFill/>
                </a:ln>
                <a:solidFill>
                  <a:sysClr val="windowText" lastClr="000000">
                    <a:lumMod val="75000"/>
                    <a:lumOff val="25000"/>
                  </a:sysClr>
                </a:solidFill>
                <a:effectLst/>
                <a:uLnTx/>
                <a:uFillTx/>
                <a:latin typeface="Trebuchet MS" panose="020B0603020202020204"/>
                <a:ea typeface="+mn-ea"/>
                <a:cs typeface="+mn-cs"/>
              </a:rPr>
              <a:t>The solution needs investment in innovation and creativity.</a:t>
            </a:r>
          </a:p>
          <a:p>
            <a:pPr marL="342900" marR="0" lvl="0" indent="-342900" algn="l" defTabSz="457200" rtl="0" eaLnBrk="1" fontAlgn="auto" latinLnBrk="0" hangingPunct="1">
              <a:lnSpc>
                <a:spcPct val="100000"/>
              </a:lnSpc>
              <a:spcBef>
                <a:spcPts val="1000"/>
              </a:spcBef>
              <a:spcAft>
                <a:spcPts val="0"/>
              </a:spcAft>
              <a:buClr>
                <a:srgbClr val="90C226"/>
              </a:buClr>
              <a:buSzPct val="80000"/>
              <a:buFont typeface="Wingdings" panose="05000000000000000000" pitchFamily="2" charset="2"/>
              <a:buChar char="v"/>
              <a:tabLst/>
              <a:defRPr/>
            </a:pPr>
            <a:r>
              <a:rPr kumimoji="0" lang="en-GB" sz="1800" b="0" i="0" u="none" strike="noStrike" kern="1200" cap="none" spc="0" normalizeH="0" baseline="0" noProof="0" dirty="0">
                <a:ln>
                  <a:noFill/>
                </a:ln>
                <a:solidFill>
                  <a:sysClr val="windowText" lastClr="000000">
                    <a:lumMod val="75000"/>
                    <a:lumOff val="25000"/>
                  </a:sysClr>
                </a:solidFill>
                <a:effectLst/>
                <a:uLnTx/>
                <a:uFillTx/>
                <a:latin typeface="Trebuchet MS" panose="020B0603020202020204"/>
                <a:ea typeface="+mn-ea"/>
                <a:cs typeface="+mn-cs"/>
              </a:rPr>
              <a:t>Thus creation of an Eco-Beauty Online Service Company (EBOS) that delivers quality beauty services founded on natural products for sustainability.</a:t>
            </a:r>
            <a:endParaRPr kumimoji="0" lang="en-US" sz="1800" b="0" i="0" u="none" strike="noStrike" kern="1200" cap="none" spc="0" normalizeH="0" baseline="0" noProof="0" dirty="0">
              <a:ln>
                <a:noFill/>
              </a:ln>
              <a:solidFill>
                <a:sysClr val="windowText" lastClr="000000">
                  <a:lumMod val="75000"/>
                  <a:lumOff val="25000"/>
                </a:sysClr>
              </a:solidFill>
              <a:effectLst/>
              <a:uLnTx/>
              <a:uFillTx/>
              <a:latin typeface="Trebuchet MS" panose="020B0603020202020204"/>
              <a:ea typeface="+mn-ea"/>
              <a:cs typeface="+mn-cs"/>
            </a:endParaRPr>
          </a:p>
        </p:txBody>
      </p:sp>
      <p:sp>
        <p:nvSpPr>
          <p:cNvPr id="7" name="Content Placeholder 2">
            <a:extLst>
              <a:ext uri="{FF2B5EF4-FFF2-40B4-BE49-F238E27FC236}">
                <a16:creationId xmlns:a16="http://schemas.microsoft.com/office/drawing/2014/main" id="{D8F88BB3-40CF-412B-A8D8-6393B1AB2820}"/>
              </a:ext>
            </a:extLst>
          </p:cNvPr>
          <p:cNvSpPr txBox="1">
            <a:spLocks/>
          </p:cNvSpPr>
          <p:nvPr/>
        </p:nvSpPr>
        <p:spPr>
          <a:xfrm>
            <a:off x="6613439" y="1488613"/>
            <a:ext cx="5258771" cy="5062089"/>
          </a:xfrm>
          <a:prstGeom prst="rect">
            <a:avLst/>
          </a:prstGeom>
        </p:spPr>
        <p:txBody>
          <a:bodyPr vert="horz" lIns="91440" tIns="45720" rIns="91440" bIns="45720" rtlCol="0">
            <a:normAutofit fontScale="85000" lnSpcReduction="100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3600" b="0" i="0" u="none" strike="noStrike" kern="1200" cap="none" spc="0" normalizeH="0" baseline="0" noProof="0" dirty="0">
                <a:ln>
                  <a:noFill/>
                </a:ln>
                <a:solidFill>
                  <a:srgbClr val="90C226"/>
                </a:solidFill>
                <a:effectLst/>
                <a:uLnTx/>
                <a:uFillTx/>
                <a:latin typeface="Trebuchet MS" panose="020B0603020202020204"/>
                <a:ea typeface="+mj-ea"/>
                <a:cs typeface="+mj-cs"/>
              </a:rPr>
              <a:t>Proposed Solution (service)</a:t>
            </a:r>
            <a:endParaRPr kumimoji="0" lang="en-GB" sz="1800" b="0" i="0" u="none" strike="noStrike" kern="1200" cap="none" spc="0" normalizeH="0" baseline="0" noProof="0" dirty="0">
              <a:ln>
                <a:noFill/>
              </a:ln>
              <a:solidFill>
                <a:srgbClr val="FF0000"/>
              </a:solidFill>
              <a:effectLst/>
              <a:uLnTx/>
              <a:uFillTx/>
              <a:latin typeface="Trebuchet MS" panose="020B060302020202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0000"/>
                </a:solidFill>
                <a:effectLst/>
                <a:uLnTx/>
                <a:uFillTx/>
                <a:latin typeface="Trebuchet MS" panose="020B0603020202020204"/>
                <a:ea typeface="+mn-ea"/>
                <a:cs typeface="+mn-cs"/>
              </a:rPr>
              <a:t>Eco-Beauty Online Service Company (EBOS) </a:t>
            </a:r>
            <a:endParaRPr kumimoji="0" lang="en-US" sz="1800" b="0" i="0" u="none" strike="noStrike" kern="1200" cap="none" spc="0" normalizeH="0" baseline="0" noProof="0" dirty="0">
              <a:ln>
                <a:noFill/>
              </a:ln>
              <a:solidFill>
                <a:sysClr val="windowText" lastClr="000000">
                  <a:lumMod val="75000"/>
                  <a:lumOff val="25000"/>
                </a:sysClr>
              </a:solidFill>
              <a:effectLst/>
              <a:uLnTx/>
              <a:uFillTx/>
              <a:latin typeface="Trebuchet MS" panose="020B0603020202020204"/>
              <a:ea typeface="+mn-ea"/>
              <a:cs typeface="+mn-cs"/>
            </a:endParaRPr>
          </a:p>
          <a:p>
            <a:pPr marL="342900" marR="0" lvl="0" indent="-342900" algn="l" defTabSz="457200" rtl="0" eaLnBrk="1" fontAlgn="auto" latinLnBrk="0" hangingPunct="1">
              <a:lnSpc>
                <a:spcPct val="100000"/>
              </a:lnSpc>
              <a:spcBef>
                <a:spcPts val="1000"/>
              </a:spcBef>
              <a:spcAft>
                <a:spcPts val="0"/>
              </a:spcAft>
              <a:buClr>
                <a:srgbClr val="90C226"/>
              </a:buClr>
              <a:buSzPct val="80000"/>
              <a:buFont typeface="Wingdings" panose="05000000000000000000" pitchFamily="2" charset="2"/>
              <a:buChar char="v"/>
              <a:tabLst/>
              <a:defRPr/>
            </a:pPr>
            <a:r>
              <a:rPr kumimoji="0" lang="en-US" sz="1800" b="0" i="0" u="none" strike="noStrike" kern="1200" cap="none" spc="0" normalizeH="0" baseline="0" noProof="0" dirty="0">
                <a:ln>
                  <a:noFill/>
                </a:ln>
                <a:solidFill>
                  <a:sysClr val="windowText" lastClr="000000">
                    <a:lumMod val="75000"/>
                    <a:lumOff val="25000"/>
                  </a:sysClr>
                </a:solidFill>
                <a:effectLst/>
                <a:uLnTx/>
                <a:uFillTx/>
                <a:latin typeface="Trebuchet MS" panose="020B0603020202020204"/>
                <a:ea typeface="+mn-ea"/>
                <a:cs typeface="+mn-cs"/>
              </a:rPr>
              <a:t>EBOS </a:t>
            </a:r>
            <a:r>
              <a:rPr kumimoji="0" lang="en-GB" sz="1800" b="0" i="0" u="none" strike="noStrike" kern="1200" cap="none" spc="0" normalizeH="0" baseline="0" noProof="0" dirty="0">
                <a:ln>
                  <a:noFill/>
                </a:ln>
                <a:solidFill>
                  <a:sysClr val="windowText" lastClr="000000">
                    <a:lumMod val="75000"/>
                    <a:lumOff val="25000"/>
                  </a:sysClr>
                </a:solidFill>
                <a:effectLst/>
                <a:uLnTx/>
                <a:uFillTx/>
                <a:latin typeface="Trebuchet MS" panose="020B0603020202020204"/>
                <a:ea typeface="+mn-ea"/>
                <a:cs typeface="+mn-cs"/>
              </a:rPr>
              <a:t>will offer high-quality beauty services through online platforms using video tutorials by professional cosmetologists.</a:t>
            </a:r>
          </a:p>
          <a:p>
            <a:pPr marL="342900" marR="0" lvl="0" indent="-342900" algn="l" defTabSz="457200" rtl="0" eaLnBrk="1" fontAlgn="auto" latinLnBrk="0" hangingPunct="1">
              <a:lnSpc>
                <a:spcPct val="100000"/>
              </a:lnSpc>
              <a:spcBef>
                <a:spcPts val="1000"/>
              </a:spcBef>
              <a:spcAft>
                <a:spcPts val="0"/>
              </a:spcAft>
              <a:buClr>
                <a:srgbClr val="90C226"/>
              </a:buClr>
              <a:buSzPct val="80000"/>
              <a:buFont typeface="Wingdings" panose="05000000000000000000" pitchFamily="2" charset="2"/>
              <a:buChar char="v"/>
              <a:tabLst/>
              <a:defRPr/>
            </a:pPr>
            <a:r>
              <a:rPr kumimoji="0" lang="en-GB" sz="1800" b="0" i="0" u="none" strike="noStrike" kern="1200" cap="none" spc="0" normalizeH="0" baseline="0" noProof="0" dirty="0">
                <a:ln>
                  <a:noFill/>
                </a:ln>
                <a:solidFill>
                  <a:sysClr val="windowText" lastClr="000000">
                    <a:lumMod val="75000"/>
                    <a:lumOff val="25000"/>
                  </a:sysClr>
                </a:solidFill>
                <a:effectLst/>
                <a:uLnTx/>
                <a:uFillTx/>
                <a:latin typeface="Trebuchet MS" panose="020B0603020202020204"/>
                <a:ea typeface="+mn-ea"/>
                <a:cs typeface="+mn-cs"/>
              </a:rPr>
              <a:t>The company will solve global beauty problems for ladies using innovation and sustainability concepts so as to reduce the cost of accessing beauty products and application knowledge.</a:t>
            </a:r>
          </a:p>
          <a:p>
            <a:pPr marL="342900" marR="0" lvl="0" indent="-342900" algn="l" defTabSz="457200" rtl="0" eaLnBrk="1" fontAlgn="auto" latinLnBrk="0" hangingPunct="1">
              <a:lnSpc>
                <a:spcPct val="100000"/>
              </a:lnSpc>
              <a:spcBef>
                <a:spcPts val="1000"/>
              </a:spcBef>
              <a:spcAft>
                <a:spcPts val="0"/>
              </a:spcAft>
              <a:buClr>
                <a:srgbClr val="90C226"/>
              </a:buClr>
              <a:buSzPct val="80000"/>
              <a:buFont typeface="Wingdings" panose="05000000000000000000" pitchFamily="2" charset="2"/>
              <a:buChar char="v"/>
              <a:tabLst/>
              <a:defRPr/>
            </a:pPr>
            <a:r>
              <a:rPr kumimoji="0" lang="en-US" sz="1800" b="0" i="0" u="none" strike="noStrike" kern="1200" cap="none" spc="0" normalizeH="0" baseline="0" noProof="0" dirty="0">
                <a:ln>
                  <a:noFill/>
                </a:ln>
                <a:solidFill>
                  <a:sysClr val="windowText" lastClr="000000">
                    <a:lumMod val="75000"/>
                    <a:lumOff val="25000"/>
                  </a:sysClr>
                </a:solidFill>
                <a:effectLst/>
                <a:uLnTx/>
                <a:uFillTx/>
                <a:latin typeface="Trebuchet MS" panose="020B0603020202020204"/>
                <a:ea typeface="+mn-ea"/>
                <a:cs typeface="+mn-cs"/>
              </a:rPr>
              <a:t>Will </a:t>
            </a:r>
            <a:r>
              <a:rPr kumimoji="0" lang="en-GB" sz="1800" b="0" i="0" u="none" strike="noStrike" kern="1200" cap="none" spc="0" normalizeH="0" baseline="0" noProof="0" dirty="0">
                <a:ln>
                  <a:noFill/>
                </a:ln>
                <a:solidFill>
                  <a:sysClr val="windowText" lastClr="000000">
                    <a:lumMod val="75000"/>
                    <a:lumOff val="25000"/>
                  </a:sysClr>
                </a:solidFill>
                <a:effectLst/>
                <a:uLnTx/>
                <a:uFillTx/>
                <a:latin typeface="Trebuchet MS" panose="020B0603020202020204"/>
                <a:ea typeface="+mn-ea"/>
                <a:cs typeface="+mn-cs"/>
              </a:rPr>
              <a:t>offer 70% of its services online and all the services will be based on eco-friendly products and innovations.</a:t>
            </a:r>
          </a:p>
          <a:p>
            <a:pPr marL="342900" marR="0" lvl="0" indent="-342900" algn="l" defTabSz="457200" rtl="0" eaLnBrk="1" fontAlgn="auto" latinLnBrk="0" hangingPunct="1">
              <a:lnSpc>
                <a:spcPct val="100000"/>
              </a:lnSpc>
              <a:spcBef>
                <a:spcPts val="1000"/>
              </a:spcBef>
              <a:spcAft>
                <a:spcPts val="0"/>
              </a:spcAft>
              <a:buClr>
                <a:srgbClr val="90C226"/>
              </a:buClr>
              <a:buSzPct val="80000"/>
              <a:buFont typeface="Wingdings" panose="05000000000000000000" pitchFamily="2" charset="2"/>
              <a:buChar char="v"/>
              <a:tabLst/>
              <a:defRPr/>
            </a:pPr>
            <a:r>
              <a:rPr kumimoji="0" lang="en-GB" sz="1800" b="0" i="0" u="none" strike="noStrike" kern="1200" cap="none" spc="0" normalizeH="0" baseline="0" noProof="0" dirty="0">
                <a:ln>
                  <a:noFill/>
                </a:ln>
                <a:solidFill>
                  <a:sysClr val="windowText" lastClr="000000">
                    <a:lumMod val="75000"/>
                    <a:lumOff val="25000"/>
                  </a:sysClr>
                </a:solidFill>
                <a:effectLst/>
                <a:uLnTx/>
                <a:uFillTx/>
                <a:latin typeface="Trebuchet MS" panose="020B0603020202020204"/>
                <a:ea typeface="+mn-ea"/>
                <a:cs typeface="+mn-cs"/>
              </a:rPr>
              <a:t>Will open online shops with Shopify and Amazon, where it will outline its beauty services.</a:t>
            </a:r>
          </a:p>
          <a:p>
            <a:pPr marL="342900" marR="0" lvl="0" indent="-342900" algn="l" defTabSz="457200" rtl="0" eaLnBrk="1" fontAlgn="auto" latinLnBrk="0" hangingPunct="1">
              <a:lnSpc>
                <a:spcPct val="100000"/>
              </a:lnSpc>
              <a:spcBef>
                <a:spcPts val="1000"/>
              </a:spcBef>
              <a:spcAft>
                <a:spcPts val="0"/>
              </a:spcAft>
              <a:buClr>
                <a:srgbClr val="90C226"/>
              </a:buClr>
              <a:buSzPct val="80000"/>
              <a:buFont typeface="Wingdings" panose="05000000000000000000" pitchFamily="2" charset="2"/>
              <a:buChar char="v"/>
              <a:tabLst/>
              <a:defRPr/>
            </a:pPr>
            <a:r>
              <a:rPr kumimoji="0" lang="en-GB" sz="1800" b="0" i="0" u="none" strike="noStrike" kern="1200" cap="none" spc="0" normalizeH="0" baseline="0" noProof="0" dirty="0">
                <a:ln>
                  <a:noFill/>
                </a:ln>
                <a:solidFill>
                  <a:sysClr val="windowText" lastClr="000000">
                    <a:lumMod val="75000"/>
                    <a:lumOff val="25000"/>
                  </a:sysClr>
                </a:solidFill>
                <a:effectLst/>
                <a:uLnTx/>
                <a:uFillTx/>
                <a:latin typeface="Trebuchet MS" panose="020B0603020202020204"/>
                <a:ea typeface="+mn-ea"/>
                <a:cs typeface="+mn-cs"/>
              </a:rPr>
              <a:t>Using its website, it will create several menus to serve its customers</a:t>
            </a:r>
          </a:p>
          <a:p>
            <a:pPr marL="342900" marR="0" lvl="0" indent="-342900" algn="l" defTabSz="457200" rtl="0" eaLnBrk="1" fontAlgn="auto" latinLnBrk="0" hangingPunct="1">
              <a:lnSpc>
                <a:spcPct val="100000"/>
              </a:lnSpc>
              <a:spcBef>
                <a:spcPts val="1000"/>
              </a:spcBef>
              <a:spcAft>
                <a:spcPts val="0"/>
              </a:spcAft>
              <a:buClr>
                <a:srgbClr val="90C226"/>
              </a:buClr>
              <a:buSzPct val="80000"/>
              <a:buFont typeface="Wingdings" panose="05000000000000000000" pitchFamily="2" charset="2"/>
              <a:buChar char="v"/>
              <a:tabLst/>
              <a:defRPr/>
            </a:pPr>
            <a:r>
              <a:rPr kumimoji="0" lang="en-US" sz="1800" b="0" i="0" u="none" strike="noStrike" kern="1200" cap="none" spc="0" normalizeH="0" baseline="0" noProof="0" dirty="0">
                <a:ln>
                  <a:noFill/>
                </a:ln>
                <a:solidFill>
                  <a:sysClr val="windowText" lastClr="000000">
                    <a:lumMod val="75000"/>
                    <a:lumOff val="25000"/>
                  </a:sysClr>
                </a:solidFill>
                <a:effectLst/>
                <a:uLnTx/>
                <a:uFillTx/>
                <a:latin typeface="Trebuchet MS" panose="020B0603020202020204"/>
                <a:ea typeface="+mn-ea"/>
                <a:cs typeface="+mn-cs"/>
              </a:rPr>
              <a:t>Based in Cardiff, Wales however, serves the whole world</a:t>
            </a:r>
          </a:p>
        </p:txBody>
      </p:sp>
    </p:spTree>
    <p:extLst>
      <p:ext uri="{BB962C8B-B14F-4D97-AF65-F5344CB8AC3E}">
        <p14:creationId xmlns:p14="http://schemas.microsoft.com/office/powerpoint/2010/main" val="10130299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4B0B93-2E49-6A85-4375-7435359859C5}"/>
              </a:ext>
            </a:extLst>
          </p:cNvPr>
          <p:cNvSpPr>
            <a:spLocks noGrp="1"/>
          </p:cNvSpPr>
          <p:nvPr>
            <p:ph type="title"/>
          </p:nvPr>
        </p:nvSpPr>
        <p:spPr>
          <a:xfrm>
            <a:off x="838200" y="365125"/>
            <a:ext cx="10515600" cy="879059"/>
          </a:xfrm>
        </p:spPr>
        <p:txBody>
          <a:bodyPr/>
          <a:lstStyle/>
          <a:p>
            <a:r>
              <a:rPr lang="en-GB" b="1" dirty="0"/>
              <a:t>Highlights of market and competitive analysis</a:t>
            </a:r>
          </a:p>
        </p:txBody>
      </p:sp>
      <p:sp>
        <p:nvSpPr>
          <p:cNvPr id="4" name="Content Placeholder 2">
            <a:extLst>
              <a:ext uri="{FF2B5EF4-FFF2-40B4-BE49-F238E27FC236}">
                <a16:creationId xmlns:a16="http://schemas.microsoft.com/office/drawing/2014/main" id="{56770D72-A4F5-4715-8D8B-902D7318E8F4}"/>
              </a:ext>
            </a:extLst>
          </p:cNvPr>
          <p:cNvSpPr txBox="1">
            <a:spLocks/>
          </p:cNvSpPr>
          <p:nvPr/>
        </p:nvSpPr>
        <p:spPr>
          <a:xfrm>
            <a:off x="464696" y="1454047"/>
            <a:ext cx="6235908" cy="4656734"/>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marR="0" lvl="0" indent="0" algn="l" defTabSz="457200" rtl="0" eaLnBrk="1" fontAlgn="auto" latinLnBrk="0" hangingPunct="1">
              <a:lnSpc>
                <a:spcPct val="100000"/>
              </a:lnSpc>
              <a:spcBef>
                <a:spcPts val="1000"/>
              </a:spcBef>
              <a:spcAft>
                <a:spcPts val="0"/>
              </a:spcAft>
              <a:buClr>
                <a:srgbClr val="90C226"/>
              </a:buClr>
              <a:buSzPct val="80000"/>
              <a:buNone/>
              <a:tabLst/>
              <a:defRPr/>
            </a:pPr>
            <a:r>
              <a:rPr kumimoji="0" lang="en-GB" sz="2000" b="0" i="0" u="none" strike="noStrike" kern="1200" cap="none" spc="0" normalizeH="0" baseline="0" noProof="0" dirty="0">
                <a:ln>
                  <a:noFill/>
                </a:ln>
                <a:solidFill>
                  <a:srgbClr val="90C226"/>
                </a:solidFill>
                <a:effectLst/>
                <a:uLnTx/>
                <a:uFillTx/>
                <a:latin typeface="Trebuchet MS" panose="020B0603020202020204"/>
                <a:ea typeface="+mj-ea"/>
                <a:cs typeface="+mj-cs"/>
              </a:rPr>
              <a:t>Highlights of Market</a:t>
            </a:r>
            <a:endParaRPr kumimoji="0" lang="en-GB" sz="1100" b="0" i="0" u="none" strike="noStrike" kern="1200" cap="none" spc="0" normalizeH="0" baseline="0" noProof="0" dirty="0">
              <a:ln>
                <a:noFill/>
              </a:ln>
              <a:solidFill>
                <a:sysClr val="windowText" lastClr="000000">
                  <a:lumMod val="75000"/>
                  <a:lumOff val="25000"/>
                </a:sysClr>
              </a:solidFill>
              <a:effectLst/>
              <a:uLnTx/>
              <a:uFillTx/>
              <a:latin typeface="Trebuchet MS" panose="020B0603020202020204"/>
              <a:ea typeface="+mn-ea"/>
              <a:cs typeface="+mn-cs"/>
            </a:endParaRPr>
          </a:p>
          <a:p>
            <a:pPr marL="342900" marR="0" lvl="0" indent="-342900" algn="l" defTabSz="457200" rtl="0" eaLnBrk="1" fontAlgn="auto" latinLnBrk="0" hangingPunct="1">
              <a:lnSpc>
                <a:spcPct val="100000"/>
              </a:lnSpc>
              <a:spcBef>
                <a:spcPts val="1000"/>
              </a:spcBef>
              <a:spcAft>
                <a:spcPts val="0"/>
              </a:spcAft>
              <a:buClr>
                <a:srgbClr val="90C226"/>
              </a:buClr>
              <a:buSzPct val="80000"/>
              <a:buFont typeface="Wingdings" panose="05000000000000000000" pitchFamily="2" charset="2"/>
              <a:buChar char="v"/>
              <a:tabLst/>
              <a:defRPr/>
            </a:pPr>
            <a:r>
              <a:rPr kumimoji="0" lang="en-GB" sz="1800" b="0" i="0" u="none" strike="noStrike" kern="1200" cap="none" spc="0" normalizeH="0" baseline="0" noProof="0" dirty="0">
                <a:ln>
                  <a:noFill/>
                </a:ln>
                <a:solidFill>
                  <a:sysClr val="windowText" lastClr="000000">
                    <a:lumMod val="75000"/>
                    <a:lumOff val="25000"/>
                  </a:sysClr>
                </a:solidFill>
                <a:effectLst/>
                <a:uLnTx/>
                <a:uFillTx/>
                <a:latin typeface="Trebuchet MS" panose="020B0603020202020204"/>
                <a:ea typeface="+mn-ea"/>
                <a:cs typeface="+mn-cs"/>
              </a:rPr>
              <a:t>The beauty market is leading to the launch of many new enterprises and investments. </a:t>
            </a:r>
          </a:p>
          <a:p>
            <a:pPr marL="342900" marR="0" lvl="0" indent="-342900" algn="l" defTabSz="457200" rtl="0" eaLnBrk="1" fontAlgn="auto" latinLnBrk="0" hangingPunct="1">
              <a:lnSpc>
                <a:spcPct val="100000"/>
              </a:lnSpc>
              <a:spcBef>
                <a:spcPts val="1000"/>
              </a:spcBef>
              <a:spcAft>
                <a:spcPts val="0"/>
              </a:spcAft>
              <a:buClr>
                <a:srgbClr val="90C226"/>
              </a:buClr>
              <a:buSzPct val="80000"/>
              <a:buFont typeface="Wingdings" panose="05000000000000000000" pitchFamily="2" charset="2"/>
              <a:buChar char="v"/>
              <a:tabLst/>
              <a:defRPr/>
            </a:pPr>
            <a:r>
              <a:rPr kumimoji="0" lang="en-GB" sz="1800" b="0" i="0" u="none" strike="noStrike" kern="1200" cap="none" spc="0" normalizeH="0" baseline="0" noProof="0" dirty="0">
                <a:ln>
                  <a:noFill/>
                </a:ln>
                <a:solidFill>
                  <a:sysClr val="windowText" lastClr="000000">
                    <a:lumMod val="75000"/>
                    <a:lumOff val="25000"/>
                  </a:sysClr>
                </a:solidFill>
                <a:effectLst/>
                <a:uLnTx/>
                <a:uFillTx/>
                <a:latin typeface="Trebuchet MS" panose="020B0603020202020204"/>
                <a:ea typeface="+mn-ea"/>
                <a:cs typeface="+mn-cs"/>
              </a:rPr>
              <a:t>In 2022, the beauty market was responsible for nearly $430 billion in revenue (McKinsey &amp; Company, 2023).</a:t>
            </a:r>
          </a:p>
          <a:p>
            <a:pPr marL="342900" marR="0" lvl="0" indent="-342900" algn="l" defTabSz="457200" rtl="0" eaLnBrk="1" fontAlgn="auto" latinLnBrk="0" hangingPunct="1">
              <a:lnSpc>
                <a:spcPct val="100000"/>
              </a:lnSpc>
              <a:spcBef>
                <a:spcPts val="1000"/>
              </a:spcBef>
              <a:spcAft>
                <a:spcPts val="0"/>
              </a:spcAft>
              <a:buClr>
                <a:srgbClr val="90C226"/>
              </a:buClr>
              <a:buSzPct val="80000"/>
              <a:buFont typeface="Wingdings" panose="05000000000000000000" pitchFamily="2" charset="2"/>
              <a:buChar char="v"/>
              <a:tabLst/>
              <a:defRPr/>
            </a:pPr>
            <a:r>
              <a:rPr kumimoji="0" lang="en-GB" sz="1800" b="0" i="0" u="none" strike="noStrike" kern="1200" cap="none" spc="0" normalizeH="0" baseline="0" noProof="0" dirty="0">
                <a:ln>
                  <a:noFill/>
                </a:ln>
                <a:solidFill>
                  <a:sysClr val="windowText" lastClr="000000">
                    <a:lumMod val="75000"/>
                    <a:lumOff val="25000"/>
                  </a:sysClr>
                </a:solidFill>
                <a:effectLst/>
                <a:uLnTx/>
                <a:uFillTx/>
                <a:latin typeface="Trebuchet MS" panose="020B0603020202020204"/>
                <a:ea typeface="+mn-ea"/>
                <a:cs typeface="+mn-cs"/>
              </a:rPr>
              <a:t>It has proven resilient in global economic crises and turbulent macroeconomic climates.</a:t>
            </a:r>
          </a:p>
          <a:p>
            <a:pPr marL="342900" marR="0" lvl="0" indent="-342900" algn="l" defTabSz="457200" rtl="0" eaLnBrk="1" fontAlgn="auto" latinLnBrk="0" hangingPunct="1">
              <a:lnSpc>
                <a:spcPct val="100000"/>
              </a:lnSpc>
              <a:spcBef>
                <a:spcPts val="1000"/>
              </a:spcBef>
              <a:spcAft>
                <a:spcPts val="0"/>
              </a:spcAft>
              <a:buClr>
                <a:srgbClr val="90C226"/>
              </a:buClr>
              <a:buSzPct val="80000"/>
              <a:buFont typeface="Wingdings" panose="05000000000000000000" pitchFamily="2" charset="2"/>
              <a:buChar char="v"/>
              <a:tabLst/>
              <a:defRPr/>
            </a:pPr>
            <a:r>
              <a:rPr kumimoji="0" lang="en-GB" sz="1800" b="0" i="0" u="none" strike="noStrike" kern="1200" cap="none" spc="0" normalizeH="0" baseline="0" noProof="0" dirty="0">
                <a:ln>
                  <a:noFill/>
                </a:ln>
                <a:solidFill>
                  <a:sysClr val="windowText" lastClr="000000">
                    <a:lumMod val="75000"/>
                    <a:lumOff val="25000"/>
                  </a:sysClr>
                </a:solidFill>
                <a:effectLst/>
                <a:uLnTx/>
                <a:uFillTx/>
                <a:latin typeface="Trebuchet MS" panose="020B0603020202020204"/>
                <a:ea typeface="+mn-ea"/>
                <a:cs typeface="+mn-cs"/>
              </a:rPr>
              <a:t>Forecasts put the worldwide market for cosmetics at $580 billion by 2027, with yearly growth of around 6% (McKinsey &amp; Company, 2023).</a:t>
            </a:r>
          </a:p>
          <a:p>
            <a:pPr marL="342900" marR="0" lvl="0" indent="-342900" algn="l" defTabSz="457200" rtl="0" eaLnBrk="1" fontAlgn="auto" latinLnBrk="0" hangingPunct="1">
              <a:lnSpc>
                <a:spcPct val="100000"/>
              </a:lnSpc>
              <a:spcBef>
                <a:spcPts val="1000"/>
              </a:spcBef>
              <a:spcAft>
                <a:spcPts val="0"/>
              </a:spcAft>
              <a:buClr>
                <a:srgbClr val="90C226"/>
              </a:buClr>
              <a:buSzPct val="80000"/>
              <a:buFont typeface="Wingdings" panose="05000000000000000000" pitchFamily="2" charset="2"/>
              <a:buChar char="v"/>
              <a:tabLst/>
              <a:defRPr/>
            </a:pPr>
            <a:r>
              <a:rPr kumimoji="0" lang="en-GB" sz="1800" b="0" i="0" u="none" strike="noStrike" kern="1200" cap="none" spc="0" normalizeH="0" baseline="0" noProof="0" dirty="0">
                <a:ln>
                  <a:noFill/>
                </a:ln>
                <a:solidFill>
                  <a:sysClr val="windowText" lastClr="000000">
                    <a:lumMod val="75000"/>
                    <a:lumOff val="25000"/>
                  </a:sysClr>
                </a:solidFill>
                <a:effectLst/>
                <a:uLnTx/>
                <a:uFillTx/>
                <a:latin typeface="Trebuchet MS" panose="020B0603020202020204"/>
                <a:ea typeface="+mn-ea"/>
                <a:cs typeface="+mn-cs"/>
              </a:rPr>
              <a:t>However, the market is being hit by the high cost of living and inflation, thus, the need for innovation and creativity in this market.</a:t>
            </a:r>
            <a:endParaRPr kumimoji="0" lang="en-US" sz="1800" b="0" i="0" u="none" strike="noStrike" kern="1200" cap="none" spc="0" normalizeH="0" baseline="0" noProof="0" dirty="0">
              <a:ln>
                <a:noFill/>
              </a:ln>
              <a:solidFill>
                <a:sysClr val="windowText" lastClr="000000">
                  <a:lumMod val="75000"/>
                  <a:lumOff val="25000"/>
                </a:sysClr>
              </a:solidFill>
              <a:effectLst/>
              <a:uLnTx/>
              <a:uFillTx/>
              <a:latin typeface="Trebuchet MS" panose="020B0603020202020204"/>
              <a:ea typeface="+mn-ea"/>
              <a:cs typeface="+mn-cs"/>
            </a:endParaRPr>
          </a:p>
        </p:txBody>
      </p:sp>
      <p:pic>
        <p:nvPicPr>
          <p:cNvPr id="5" name="Picture 4">
            <a:extLst>
              <a:ext uri="{FF2B5EF4-FFF2-40B4-BE49-F238E27FC236}">
                <a16:creationId xmlns:a16="http://schemas.microsoft.com/office/drawing/2014/main" id="{0804D679-AF19-4F00-ADDD-56AD18221B6C}"/>
              </a:ext>
            </a:extLst>
          </p:cNvPr>
          <p:cNvPicPr>
            <a:picLocks noChangeAspect="1"/>
          </p:cNvPicPr>
          <p:nvPr/>
        </p:nvPicPr>
        <p:blipFill>
          <a:blip r:embed="rId3"/>
          <a:stretch>
            <a:fillRect/>
          </a:stretch>
        </p:blipFill>
        <p:spPr>
          <a:xfrm>
            <a:off x="6765560" y="2072782"/>
            <a:ext cx="4961744" cy="4420093"/>
          </a:xfrm>
          <a:prstGeom prst="rect">
            <a:avLst/>
          </a:prstGeom>
        </p:spPr>
      </p:pic>
      <p:sp>
        <p:nvSpPr>
          <p:cNvPr id="7" name="TextBox 6">
            <a:extLst>
              <a:ext uri="{FF2B5EF4-FFF2-40B4-BE49-F238E27FC236}">
                <a16:creationId xmlns:a16="http://schemas.microsoft.com/office/drawing/2014/main" id="{E3BA97D0-64B4-4B44-BEC7-1DF3E9EFD6D6}"/>
              </a:ext>
            </a:extLst>
          </p:cNvPr>
          <p:cNvSpPr txBox="1"/>
          <p:nvPr/>
        </p:nvSpPr>
        <p:spPr>
          <a:xfrm>
            <a:off x="6765560" y="1473817"/>
            <a:ext cx="4896788" cy="369332"/>
          </a:xfrm>
          <a:prstGeom prst="rect">
            <a:avLst/>
          </a:prstGeom>
          <a:noFill/>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0000"/>
                </a:solidFill>
                <a:effectLst/>
                <a:uLnTx/>
                <a:uFillTx/>
                <a:latin typeface="Trebuchet MS" panose="020B0603020202020204"/>
                <a:ea typeface="+mn-ea"/>
                <a:cs typeface="+mn-cs"/>
              </a:rPr>
              <a:t>Projected beauty market growth</a:t>
            </a:r>
            <a:endParaRPr kumimoji="0" lang="en-US" sz="1800" b="0" i="0" u="none" strike="noStrike" kern="1200" cap="none" spc="0" normalizeH="0" baseline="0" noProof="0" dirty="0">
              <a:ln>
                <a:noFill/>
              </a:ln>
              <a:solidFill>
                <a:srgbClr val="FF0000"/>
              </a:solidFill>
              <a:effectLst/>
              <a:uLnTx/>
              <a:uFillTx/>
              <a:latin typeface="Trebuchet MS" panose="020B0603020202020204"/>
              <a:ea typeface="+mn-ea"/>
              <a:cs typeface="+mn-cs"/>
            </a:endParaRPr>
          </a:p>
        </p:txBody>
      </p:sp>
    </p:spTree>
    <p:extLst>
      <p:ext uri="{BB962C8B-B14F-4D97-AF65-F5344CB8AC3E}">
        <p14:creationId xmlns:p14="http://schemas.microsoft.com/office/powerpoint/2010/main" val="4840100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470C1B-866B-4B1E-A3CC-284BA0CAE5DB}"/>
              </a:ext>
            </a:extLst>
          </p:cNvPr>
          <p:cNvSpPr>
            <a:spLocks noGrp="1"/>
          </p:cNvSpPr>
          <p:nvPr>
            <p:ph type="title"/>
          </p:nvPr>
        </p:nvSpPr>
        <p:spPr/>
        <p:txBody>
          <a:bodyPr/>
          <a:lstStyle/>
          <a:p>
            <a:r>
              <a:rPr lang="en-US" b="1" dirty="0"/>
              <a:t>Competitive analysis</a:t>
            </a:r>
          </a:p>
        </p:txBody>
      </p:sp>
      <p:sp>
        <p:nvSpPr>
          <p:cNvPr id="4" name="Content Placeholder 2">
            <a:extLst>
              <a:ext uri="{FF2B5EF4-FFF2-40B4-BE49-F238E27FC236}">
                <a16:creationId xmlns:a16="http://schemas.microsoft.com/office/drawing/2014/main" id="{44FCBDFF-850A-4818-BFB1-A8D7BF140F60}"/>
              </a:ext>
            </a:extLst>
          </p:cNvPr>
          <p:cNvSpPr txBox="1">
            <a:spLocks/>
          </p:cNvSpPr>
          <p:nvPr/>
        </p:nvSpPr>
        <p:spPr>
          <a:xfrm>
            <a:off x="429718" y="1945522"/>
            <a:ext cx="11332563" cy="4140486"/>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342900" marR="0" lvl="0" indent="-342900" algn="l" defTabSz="457200" rtl="0" eaLnBrk="1" fontAlgn="auto" latinLnBrk="0" hangingPunct="1">
              <a:lnSpc>
                <a:spcPct val="100000"/>
              </a:lnSpc>
              <a:spcBef>
                <a:spcPts val="1000"/>
              </a:spcBef>
              <a:spcAft>
                <a:spcPts val="0"/>
              </a:spcAft>
              <a:buClr>
                <a:srgbClr val="90C226"/>
              </a:buClr>
              <a:buSzPct val="80000"/>
              <a:buFont typeface="Wingdings" panose="05000000000000000000" pitchFamily="2" charset="2"/>
              <a:buChar char="v"/>
              <a:tabLst/>
              <a:defRPr/>
            </a:pPr>
            <a:r>
              <a:rPr kumimoji="0" lang="en-GB" sz="1800" b="0" i="0" u="none" strike="noStrike" kern="1200" cap="none" spc="0" normalizeH="0" baseline="0" noProof="0" dirty="0">
                <a:ln>
                  <a:noFill/>
                </a:ln>
                <a:solidFill>
                  <a:sysClr val="windowText" lastClr="000000">
                    <a:lumMod val="75000"/>
                    <a:lumOff val="25000"/>
                  </a:sysClr>
                </a:solidFill>
                <a:effectLst/>
                <a:uLnTx/>
                <a:uFillTx/>
                <a:latin typeface="Trebuchet MS" panose="020B0603020202020204"/>
                <a:ea typeface="+mn-ea"/>
                <a:cs typeface="+mn-cs"/>
              </a:rPr>
              <a:t>The number of competitors in the beauty industry has grown substantially in recent years due to the sector's inherent appeal.</a:t>
            </a:r>
          </a:p>
          <a:p>
            <a:pPr marL="342900" marR="0" lvl="0" indent="-342900" algn="l" defTabSz="457200" rtl="0" eaLnBrk="1" fontAlgn="auto" latinLnBrk="0" hangingPunct="1">
              <a:lnSpc>
                <a:spcPct val="100000"/>
              </a:lnSpc>
              <a:spcBef>
                <a:spcPts val="1000"/>
              </a:spcBef>
              <a:spcAft>
                <a:spcPts val="0"/>
              </a:spcAft>
              <a:buClr>
                <a:srgbClr val="90C226"/>
              </a:buClr>
              <a:buSzPct val="80000"/>
              <a:buFont typeface="Wingdings" panose="05000000000000000000" pitchFamily="2" charset="2"/>
              <a:buChar char="v"/>
              <a:tabLst/>
              <a:defRPr/>
            </a:pPr>
            <a:r>
              <a:rPr kumimoji="0" lang="en-GB" sz="1800" b="0" i="0" u="none" strike="noStrike" kern="1200" cap="none" spc="0" normalizeH="0" baseline="0" noProof="0" dirty="0">
                <a:ln>
                  <a:noFill/>
                </a:ln>
                <a:solidFill>
                  <a:sysClr val="windowText" lastClr="000000">
                    <a:lumMod val="75000"/>
                    <a:lumOff val="25000"/>
                  </a:sysClr>
                </a:solidFill>
                <a:effectLst/>
                <a:uLnTx/>
                <a:uFillTx/>
                <a:latin typeface="Trebuchet MS" panose="020B0603020202020204"/>
                <a:ea typeface="+mn-ea"/>
                <a:cs typeface="+mn-cs"/>
              </a:rPr>
              <a:t>Some industry competitors include Procter &amp; Gamble, </a:t>
            </a:r>
            <a:r>
              <a:rPr kumimoji="0" lang="en-GB" sz="1800" b="0" i="0" u="none" strike="noStrike" kern="1200" cap="none" spc="0" normalizeH="0" baseline="0" noProof="0" dirty="0" err="1">
                <a:ln>
                  <a:noFill/>
                </a:ln>
                <a:solidFill>
                  <a:sysClr val="windowText" lastClr="000000">
                    <a:lumMod val="75000"/>
                    <a:lumOff val="25000"/>
                  </a:sysClr>
                </a:solidFill>
                <a:effectLst/>
                <a:uLnTx/>
                <a:uFillTx/>
                <a:latin typeface="Trebuchet MS" panose="020B0603020202020204"/>
                <a:ea typeface="+mn-ea"/>
                <a:cs typeface="+mn-cs"/>
              </a:rPr>
              <a:t>L’Oreal</a:t>
            </a:r>
            <a:r>
              <a:rPr kumimoji="0" lang="en-GB" sz="1800" b="0" i="0" u="none" strike="noStrike" kern="1200" cap="none" spc="0" normalizeH="0" baseline="0" noProof="0" dirty="0">
                <a:ln>
                  <a:noFill/>
                </a:ln>
                <a:solidFill>
                  <a:sysClr val="windowText" lastClr="000000">
                    <a:lumMod val="75000"/>
                    <a:lumOff val="25000"/>
                  </a:sysClr>
                </a:solidFill>
                <a:effectLst/>
                <a:uLnTx/>
                <a:uFillTx/>
                <a:latin typeface="Trebuchet MS" panose="020B0603020202020204"/>
                <a:ea typeface="+mn-ea"/>
                <a:cs typeface="+mn-cs"/>
              </a:rPr>
              <a:t>, Huda Beauty, NG Beauty World, and Unilever, among others (MarketWatch, 2023).</a:t>
            </a:r>
          </a:p>
          <a:p>
            <a:pPr marL="342900" marR="0" lvl="0" indent="-342900" algn="l" defTabSz="457200" rtl="0" eaLnBrk="1" fontAlgn="auto" latinLnBrk="0" hangingPunct="1">
              <a:lnSpc>
                <a:spcPct val="100000"/>
              </a:lnSpc>
              <a:spcBef>
                <a:spcPts val="1000"/>
              </a:spcBef>
              <a:spcAft>
                <a:spcPts val="0"/>
              </a:spcAft>
              <a:buClr>
                <a:srgbClr val="90C226"/>
              </a:buClr>
              <a:buSzPct val="80000"/>
              <a:buFont typeface="Wingdings" panose="05000000000000000000" pitchFamily="2" charset="2"/>
              <a:buChar char="v"/>
              <a:tabLst/>
              <a:defRPr/>
            </a:pPr>
            <a:r>
              <a:rPr kumimoji="0" lang="en-GB" sz="1800" b="0" i="0" u="none" strike="noStrike" kern="1200" cap="none" spc="0" normalizeH="0" baseline="0" noProof="0" dirty="0">
                <a:ln>
                  <a:noFill/>
                </a:ln>
                <a:solidFill>
                  <a:sysClr val="windowText" lastClr="000000">
                    <a:lumMod val="75000"/>
                    <a:lumOff val="25000"/>
                  </a:sysClr>
                </a:solidFill>
                <a:effectLst/>
                <a:uLnTx/>
                <a:uFillTx/>
                <a:latin typeface="Trebuchet MS" panose="020B0603020202020204"/>
                <a:ea typeface="+mn-ea"/>
                <a:cs typeface="+mn-cs"/>
              </a:rPr>
              <a:t>Most firms in the global beauty industry face direct competition from these firms due to their market strengths.</a:t>
            </a:r>
          </a:p>
          <a:p>
            <a:pPr marL="342900" marR="0" lvl="0" indent="-342900" algn="l" defTabSz="457200" rtl="0" eaLnBrk="1" fontAlgn="auto" latinLnBrk="0" hangingPunct="1">
              <a:lnSpc>
                <a:spcPct val="100000"/>
              </a:lnSpc>
              <a:spcBef>
                <a:spcPts val="1000"/>
              </a:spcBef>
              <a:spcAft>
                <a:spcPts val="0"/>
              </a:spcAft>
              <a:buClr>
                <a:srgbClr val="90C226"/>
              </a:buClr>
              <a:buSzPct val="80000"/>
              <a:buFont typeface="Wingdings" panose="05000000000000000000" pitchFamily="2" charset="2"/>
              <a:buChar char="v"/>
              <a:tabLst/>
              <a:defRPr/>
            </a:pPr>
            <a:r>
              <a:rPr kumimoji="0" lang="en-GB" sz="1800" b="0" i="0" u="none" strike="noStrike" kern="1200" cap="none" spc="0" normalizeH="0" baseline="0" noProof="0" dirty="0">
                <a:ln>
                  <a:noFill/>
                </a:ln>
                <a:solidFill>
                  <a:sysClr val="windowText" lastClr="000000">
                    <a:lumMod val="75000"/>
                    <a:lumOff val="25000"/>
                  </a:sysClr>
                </a:solidFill>
                <a:effectLst/>
                <a:uLnTx/>
                <a:uFillTx/>
                <a:latin typeface="Trebuchet MS" panose="020B0603020202020204"/>
                <a:ea typeface="+mn-ea"/>
                <a:cs typeface="+mn-cs"/>
              </a:rPr>
              <a:t>Most of these competitors have established their strong competitiveness through the presence of physical stores and the selling of physical beauty products.</a:t>
            </a:r>
          </a:p>
          <a:p>
            <a:pPr marL="342900" marR="0" lvl="0" indent="-342900" algn="l" defTabSz="457200" rtl="0" eaLnBrk="1" fontAlgn="auto" latinLnBrk="0" hangingPunct="1">
              <a:lnSpc>
                <a:spcPct val="100000"/>
              </a:lnSpc>
              <a:spcBef>
                <a:spcPts val="1000"/>
              </a:spcBef>
              <a:spcAft>
                <a:spcPts val="0"/>
              </a:spcAft>
              <a:buClr>
                <a:srgbClr val="90C226"/>
              </a:buClr>
              <a:buSzPct val="80000"/>
              <a:buFont typeface="Wingdings" panose="05000000000000000000" pitchFamily="2" charset="2"/>
              <a:buChar char="v"/>
              <a:tabLst/>
              <a:defRPr/>
            </a:pPr>
            <a:r>
              <a:rPr kumimoji="0" lang="en-GB" sz="1800" b="0" i="0" u="none" strike="noStrike" kern="1200" cap="none" spc="0" normalizeH="0" baseline="0" noProof="0" dirty="0">
                <a:ln>
                  <a:noFill/>
                </a:ln>
                <a:solidFill>
                  <a:sysClr val="windowText" lastClr="000000">
                    <a:lumMod val="75000"/>
                    <a:lumOff val="25000"/>
                  </a:sysClr>
                </a:solidFill>
                <a:effectLst/>
                <a:uLnTx/>
                <a:uFillTx/>
                <a:latin typeface="Trebuchet MS" panose="020B0603020202020204"/>
                <a:ea typeface="+mn-ea"/>
                <a:cs typeface="+mn-cs"/>
              </a:rPr>
              <a:t>However, most are absent in the online beauty business and beauty consultancy services giving the EBOS company an added advantage in entering the beauty industry.</a:t>
            </a:r>
          </a:p>
          <a:p>
            <a:pPr marL="342900" marR="0" lvl="0" indent="-342900" algn="l" defTabSz="457200" rtl="0" eaLnBrk="1" fontAlgn="auto" latinLnBrk="0" hangingPunct="1">
              <a:lnSpc>
                <a:spcPct val="100000"/>
              </a:lnSpc>
              <a:spcBef>
                <a:spcPts val="1000"/>
              </a:spcBef>
              <a:spcAft>
                <a:spcPts val="0"/>
              </a:spcAft>
              <a:buClr>
                <a:srgbClr val="90C226"/>
              </a:buClr>
              <a:buSzPct val="80000"/>
              <a:buFont typeface="Wingdings" panose="05000000000000000000" pitchFamily="2" charset="2"/>
              <a:buChar char="v"/>
              <a:tabLst/>
              <a:defRPr/>
            </a:pPr>
            <a:r>
              <a:rPr kumimoji="0" lang="en-GB" sz="1800" b="0" i="0" u="none" strike="noStrike" kern="1200" cap="none" spc="0" normalizeH="0" baseline="0" noProof="0" dirty="0">
                <a:ln>
                  <a:noFill/>
                </a:ln>
                <a:solidFill>
                  <a:sysClr val="windowText" lastClr="000000">
                    <a:lumMod val="75000"/>
                    <a:lumOff val="25000"/>
                  </a:sysClr>
                </a:solidFill>
                <a:effectLst/>
                <a:uLnTx/>
                <a:uFillTx/>
                <a:latin typeface="Trebuchet MS" panose="020B0603020202020204"/>
                <a:ea typeface="+mn-ea"/>
                <a:cs typeface="+mn-cs"/>
              </a:rPr>
              <a:t>The EBOS company will be unique since its services will be based on developing and using natural eco-friendly products for beauty.</a:t>
            </a:r>
            <a:endParaRPr kumimoji="0" lang="en-US" sz="1800" b="0" i="0" u="none" strike="noStrike" kern="1200" cap="none" spc="0" normalizeH="0" baseline="0" noProof="0" dirty="0">
              <a:ln>
                <a:noFill/>
              </a:ln>
              <a:solidFill>
                <a:sysClr val="windowText" lastClr="000000">
                  <a:lumMod val="75000"/>
                  <a:lumOff val="25000"/>
                </a:sysClr>
              </a:solidFill>
              <a:effectLst/>
              <a:uLnTx/>
              <a:uFillTx/>
              <a:latin typeface="Trebuchet MS" panose="020B0603020202020204"/>
              <a:ea typeface="+mn-ea"/>
              <a:cs typeface="+mn-cs"/>
            </a:endParaRPr>
          </a:p>
        </p:txBody>
      </p:sp>
    </p:spTree>
    <p:extLst>
      <p:ext uri="{BB962C8B-B14F-4D97-AF65-F5344CB8AC3E}">
        <p14:creationId xmlns:p14="http://schemas.microsoft.com/office/powerpoint/2010/main" val="1622794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4B0B93-2E49-6A85-4375-7435359859C5}"/>
              </a:ext>
            </a:extLst>
          </p:cNvPr>
          <p:cNvSpPr>
            <a:spLocks noGrp="1"/>
          </p:cNvSpPr>
          <p:nvPr>
            <p:ph type="title"/>
          </p:nvPr>
        </p:nvSpPr>
        <p:spPr>
          <a:xfrm>
            <a:off x="838200" y="365125"/>
            <a:ext cx="10515600" cy="879059"/>
          </a:xfrm>
        </p:spPr>
        <p:txBody>
          <a:bodyPr/>
          <a:lstStyle/>
          <a:p>
            <a:r>
              <a:rPr lang="en-GB" b="1" dirty="0"/>
              <a:t>Product/service) concept and model</a:t>
            </a:r>
          </a:p>
        </p:txBody>
      </p:sp>
      <p:sp>
        <p:nvSpPr>
          <p:cNvPr id="4" name="Content Placeholder 2">
            <a:extLst>
              <a:ext uri="{FF2B5EF4-FFF2-40B4-BE49-F238E27FC236}">
                <a16:creationId xmlns:a16="http://schemas.microsoft.com/office/drawing/2014/main" id="{5CDA7F65-4950-496E-B39A-6F5319F9633D}"/>
              </a:ext>
            </a:extLst>
          </p:cNvPr>
          <p:cNvSpPr txBox="1">
            <a:spLocks/>
          </p:cNvSpPr>
          <p:nvPr/>
        </p:nvSpPr>
        <p:spPr>
          <a:xfrm>
            <a:off x="408482" y="1244184"/>
            <a:ext cx="5257800" cy="4802186"/>
          </a:xfrm>
          <a:prstGeom prst="rect">
            <a:avLst/>
          </a:prstGeom>
        </p:spPr>
        <p:txBody>
          <a:bodyPr vert="horz" lIns="91440" tIns="45720" rIns="91440" bIns="45720" rtlCol="0">
            <a:normAutofit fontScale="92500" lnSpcReduction="100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marR="0" lvl="0" indent="0" algn="l" defTabSz="457200" rtl="0" eaLnBrk="1" fontAlgn="auto" latinLnBrk="0" hangingPunct="1">
              <a:lnSpc>
                <a:spcPct val="100000"/>
              </a:lnSpc>
              <a:spcBef>
                <a:spcPts val="1000"/>
              </a:spcBef>
              <a:spcAft>
                <a:spcPts val="0"/>
              </a:spcAft>
              <a:buClr>
                <a:srgbClr val="90C226"/>
              </a:buClr>
              <a:buSzPct val="80000"/>
              <a:buNone/>
              <a:tabLst/>
              <a:defRPr/>
            </a:pPr>
            <a:r>
              <a:rPr kumimoji="0" lang="en-GB" sz="2800" b="0" i="0" u="none" strike="noStrike" kern="1200" cap="none" spc="0" normalizeH="0" baseline="0" noProof="0" dirty="0">
                <a:ln>
                  <a:noFill/>
                </a:ln>
                <a:solidFill>
                  <a:srgbClr val="90C226"/>
                </a:solidFill>
                <a:effectLst/>
                <a:uLnTx/>
                <a:uFillTx/>
                <a:latin typeface="Trebuchet MS" panose="020B0603020202020204"/>
                <a:ea typeface="+mj-ea"/>
                <a:cs typeface="+mj-cs"/>
              </a:rPr>
              <a:t>Service Concept</a:t>
            </a:r>
            <a:endParaRPr kumimoji="0" lang="en-GB" sz="1400" b="0" i="0" u="none" strike="noStrike" kern="1200" cap="none" spc="0" normalizeH="0" baseline="0" noProof="0" dirty="0">
              <a:ln>
                <a:noFill/>
              </a:ln>
              <a:solidFill>
                <a:sysClr val="windowText" lastClr="000000">
                  <a:lumMod val="75000"/>
                  <a:lumOff val="25000"/>
                </a:sysClr>
              </a:solidFill>
              <a:effectLst/>
              <a:uLnTx/>
              <a:uFillTx/>
              <a:latin typeface="Trebuchet MS" panose="020B0603020202020204"/>
              <a:ea typeface="+mn-ea"/>
              <a:cs typeface="+mn-cs"/>
            </a:endParaRPr>
          </a:p>
          <a:p>
            <a:pPr marL="342900" marR="0" lvl="0" indent="-342900" algn="l" defTabSz="457200" rtl="0" eaLnBrk="1" fontAlgn="auto" latinLnBrk="0" hangingPunct="1">
              <a:lnSpc>
                <a:spcPct val="100000"/>
              </a:lnSpc>
              <a:spcBef>
                <a:spcPts val="1000"/>
              </a:spcBef>
              <a:spcAft>
                <a:spcPts val="0"/>
              </a:spcAft>
              <a:buClr>
                <a:srgbClr val="90C226"/>
              </a:buClr>
              <a:buSzPct val="80000"/>
              <a:buFont typeface="Wingdings" panose="05000000000000000000" pitchFamily="2" charset="2"/>
              <a:buChar char="v"/>
              <a:tabLst/>
              <a:defRPr/>
            </a:pPr>
            <a:r>
              <a:rPr kumimoji="0" lang="en-GB" sz="1800" b="0" i="0" u="none" strike="noStrike" kern="1200" cap="none" spc="0" normalizeH="0" baseline="0" noProof="0" dirty="0">
                <a:ln>
                  <a:noFill/>
                </a:ln>
                <a:solidFill>
                  <a:sysClr val="windowText" lastClr="000000">
                    <a:lumMod val="75000"/>
                    <a:lumOff val="25000"/>
                  </a:sysClr>
                </a:solidFill>
                <a:effectLst/>
                <a:uLnTx/>
                <a:uFillTx/>
                <a:latin typeface="Trebuchet MS" panose="020B0603020202020204"/>
                <a:ea typeface="+mn-ea"/>
                <a:cs typeface="+mn-cs"/>
              </a:rPr>
              <a:t>The concept of EBOS Company will is based on innovation and creativity at the same time solving the high cost of living and sustainability.</a:t>
            </a:r>
          </a:p>
          <a:p>
            <a:pPr marL="0" marR="0" lvl="0" indent="0" algn="l" defTabSz="457200" rtl="0" eaLnBrk="1" fontAlgn="auto" latinLnBrk="0" hangingPunct="1">
              <a:lnSpc>
                <a:spcPct val="100000"/>
              </a:lnSpc>
              <a:spcBef>
                <a:spcPts val="1000"/>
              </a:spcBef>
              <a:spcAft>
                <a:spcPts val="0"/>
              </a:spcAft>
              <a:buClr>
                <a:srgbClr val="90C226"/>
              </a:buClr>
              <a:buSzPct val="80000"/>
              <a:buFont typeface="Wingdings 3" charset="2"/>
              <a:buNone/>
              <a:tabLst/>
              <a:defRPr/>
            </a:pPr>
            <a:r>
              <a:rPr kumimoji="0" lang="en-US" sz="1800" b="0" i="0" u="none" strike="noStrike" kern="1200" cap="none" spc="0" normalizeH="0" baseline="0" noProof="0" dirty="0">
                <a:ln>
                  <a:noFill/>
                </a:ln>
                <a:solidFill>
                  <a:sysClr val="windowText" lastClr="000000">
                    <a:lumMod val="75000"/>
                    <a:lumOff val="25000"/>
                  </a:sysClr>
                </a:solidFill>
                <a:effectLst/>
                <a:uLnTx/>
                <a:uFillTx/>
                <a:latin typeface="Trebuchet MS" panose="020B0603020202020204"/>
                <a:ea typeface="+mn-ea"/>
                <a:cs typeface="+mn-cs"/>
              </a:rPr>
              <a:t>Offering innovative online beauty services on how to create beauty products from natural resources will help;</a:t>
            </a:r>
          </a:p>
          <a:p>
            <a:pPr marL="342900" marR="0" lvl="0" indent="-342900" algn="l" defTabSz="457200" rtl="0" eaLnBrk="1" fontAlgn="auto" latinLnBrk="0" hangingPunct="1">
              <a:lnSpc>
                <a:spcPct val="100000"/>
              </a:lnSpc>
              <a:spcBef>
                <a:spcPts val="1000"/>
              </a:spcBef>
              <a:spcAft>
                <a:spcPts val="0"/>
              </a:spcAft>
              <a:buClr>
                <a:srgbClr val="90C226"/>
              </a:buClr>
              <a:buSzPct val="80000"/>
              <a:buFont typeface="Wingdings" panose="05000000000000000000" pitchFamily="2" charset="2"/>
              <a:buChar char="v"/>
              <a:tabLst/>
              <a:defRPr/>
            </a:pPr>
            <a:r>
              <a:rPr kumimoji="0" lang="en-US" sz="1800" b="0" i="0" u="none" strike="noStrike" kern="1200" cap="none" spc="0" normalizeH="0" baseline="0" noProof="0" dirty="0">
                <a:ln>
                  <a:noFill/>
                </a:ln>
                <a:solidFill>
                  <a:sysClr val="windowText" lastClr="000000">
                    <a:lumMod val="75000"/>
                    <a:lumOff val="25000"/>
                  </a:sysClr>
                </a:solidFill>
                <a:effectLst/>
                <a:uLnTx/>
                <a:uFillTx/>
                <a:latin typeface="Trebuchet MS" panose="020B0603020202020204"/>
                <a:ea typeface="+mn-ea"/>
                <a:cs typeface="+mn-cs"/>
              </a:rPr>
              <a:t>Save ladies’ time incurred while searching for chemically made beauty products.</a:t>
            </a:r>
          </a:p>
          <a:p>
            <a:pPr marL="342900" marR="0" lvl="0" indent="-342900" algn="l" defTabSz="457200" rtl="0" eaLnBrk="1" fontAlgn="auto" latinLnBrk="0" hangingPunct="1">
              <a:lnSpc>
                <a:spcPct val="100000"/>
              </a:lnSpc>
              <a:spcBef>
                <a:spcPts val="1000"/>
              </a:spcBef>
              <a:spcAft>
                <a:spcPts val="0"/>
              </a:spcAft>
              <a:buClr>
                <a:srgbClr val="90C226"/>
              </a:buClr>
              <a:buSzPct val="80000"/>
              <a:buFont typeface="Wingdings" panose="05000000000000000000" pitchFamily="2" charset="2"/>
              <a:buChar char="v"/>
              <a:tabLst/>
              <a:defRPr/>
            </a:pPr>
            <a:r>
              <a:rPr kumimoji="0" lang="en-US" sz="1800" b="0" i="0" u="none" strike="noStrike" kern="1200" cap="none" spc="0" normalizeH="0" baseline="0" noProof="0" dirty="0">
                <a:ln>
                  <a:noFill/>
                </a:ln>
                <a:solidFill>
                  <a:sysClr val="windowText" lastClr="000000">
                    <a:lumMod val="75000"/>
                    <a:lumOff val="25000"/>
                  </a:sysClr>
                </a:solidFill>
                <a:effectLst/>
                <a:uLnTx/>
                <a:uFillTx/>
                <a:latin typeface="Trebuchet MS" panose="020B0603020202020204"/>
                <a:ea typeface="+mn-ea"/>
                <a:cs typeface="+mn-cs"/>
              </a:rPr>
              <a:t>Reduce environmental waste pollution from chemically made beauty products</a:t>
            </a:r>
          </a:p>
          <a:p>
            <a:pPr marL="342900" marR="0" lvl="0" indent="-342900" algn="l" defTabSz="457200" rtl="0" eaLnBrk="1" fontAlgn="auto" latinLnBrk="0" hangingPunct="1">
              <a:lnSpc>
                <a:spcPct val="100000"/>
              </a:lnSpc>
              <a:spcBef>
                <a:spcPts val="1000"/>
              </a:spcBef>
              <a:spcAft>
                <a:spcPts val="0"/>
              </a:spcAft>
              <a:buClr>
                <a:srgbClr val="90C226"/>
              </a:buClr>
              <a:buSzPct val="80000"/>
              <a:buFont typeface="Wingdings" panose="05000000000000000000" pitchFamily="2" charset="2"/>
              <a:buChar char="v"/>
              <a:tabLst/>
              <a:defRPr/>
            </a:pPr>
            <a:r>
              <a:rPr kumimoji="0" lang="en-US" sz="1800" b="0" i="0" u="none" strike="noStrike" kern="1200" cap="none" spc="0" normalizeH="0" baseline="0" noProof="0" dirty="0">
                <a:ln>
                  <a:noFill/>
                </a:ln>
                <a:solidFill>
                  <a:sysClr val="windowText" lastClr="000000">
                    <a:lumMod val="75000"/>
                    <a:lumOff val="25000"/>
                  </a:sysClr>
                </a:solidFill>
                <a:effectLst/>
                <a:uLnTx/>
                <a:uFillTx/>
                <a:latin typeface="Trebuchet MS" panose="020B0603020202020204"/>
                <a:ea typeface="+mn-ea"/>
                <a:cs typeface="+mn-cs"/>
              </a:rPr>
              <a:t>Reduce high cost of living through reduction of expenses incurred on chemically made products</a:t>
            </a:r>
          </a:p>
          <a:p>
            <a:pPr marL="342900" marR="0" lvl="0" indent="-342900" algn="l" defTabSz="457200" rtl="0" eaLnBrk="1" fontAlgn="auto" latinLnBrk="0" hangingPunct="1">
              <a:lnSpc>
                <a:spcPct val="100000"/>
              </a:lnSpc>
              <a:spcBef>
                <a:spcPts val="1000"/>
              </a:spcBef>
              <a:spcAft>
                <a:spcPts val="0"/>
              </a:spcAft>
              <a:buClr>
                <a:srgbClr val="90C226"/>
              </a:buClr>
              <a:buSzPct val="80000"/>
              <a:buFont typeface="Wingdings" panose="05000000000000000000" pitchFamily="2" charset="2"/>
              <a:buChar char="v"/>
              <a:tabLst/>
              <a:defRPr/>
            </a:pPr>
            <a:r>
              <a:rPr kumimoji="0" lang="en-US" sz="1800" b="0" i="0" u="none" strike="noStrike" kern="1200" cap="none" spc="0" normalizeH="0" baseline="0" noProof="0" dirty="0">
                <a:ln>
                  <a:noFill/>
                </a:ln>
                <a:solidFill>
                  <a:sysClr val="windowText" lastClr="000000">
                    <a:lumMod val="75000"/>
                    <a:lumOff val="25000"/>
                  </a:sysClr>
                </a:solidFill>
                <a:effectLst/>
                <a:uLnTx/>
                <a:uFillTx/>
                <a:latin typeface="Trebuchet MS" panose="020B0603020202020204"/>
                <a:ea typeface="+mn-ea"/>
                <a:cs typeface="+mn-cs"/>
              </a:rPr>
              <a:t>Increase food production through gardening of natural fruits.</a:t>
            </a:r>
          </a:p>
        </p:txBody>
      </p:sp>
      <p:sp>
        <p:nvSpPr>
          <p:cNvPr id="5" name="Content Placeholder 2">
            <a:extLst>
              <a:ext uri="{FF2B5EF4-FFF2-40B4-BE49-F238E27FC236}">
                <a16:creationId xmlns:a16="http://schemas.microsoft.com/office/drawing/2014/main" id="{A27A00B0-A121-4697-8C37-C39172FC1C2B}"/>
              </a:ext>
            </a:extLst>
          </p:cNvPr>
          <p:cNvSpPr txBox="1">
            <a:spLocks/>
          </p:cNvSpPr>
          <p:nvPr/>
        </p:nvSpPr>
        <p:spPr>
          <a:xfrm>
            <a:off x="6711845" y="1244184"/>
            <a:ext cx="4936761" cy="2184816"/>
          </a:xfrm>
          <a:prstGeom prst="rect">
            <a:avLst/>
          </a:prstGeom>
        </p:spPr>
        <p:txBody>
          <a:bodyPr vert="horz" lIns="91440" tIns="45720" rIns="91440" bIns="45720" rtlCol="0">
            <a:normAutofit fontScale="77500" lnSpcReduction="200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marR="0" lvl="0" indent="0"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FF0000"/>
                </a:solidFill>
                <a:effectLst/>
                <a:uLnTx/>
                <a:uFillTx/>
                <a:latin typeface="Trebuchet MS" panose="020B0603020202020204"/>
                <a:ea typeface="+mn-ea"/>
                <a:cs typeface="+mn-cs"/>
              </a:rPr>
              <a:t>EBOS business model</a:t>
            </a:r>
            <a:endParaRPr kumimoji="0" lang="en-US" sz="1800" b="0" i="0" u="none" strike="noStrike" kern="1200" cap="none" spc="0" normalizeH="0" baseline="0" noProof="0" dirty="0">
              <a:ln>
                <a:noFill/>
              </a:ln>
              <a:solidFill>
                <a:sysClr val="windowText" lastClr="000000">
                  <a:lumMod val="75000"/>
                  <a:lumOff val="25000"/>
                </a:sysClr>
              </a:solidFill>
              <a:effectLst/>
              <a:uLnTx/>
              <a:uFillTx/>
              <a:latin typeface="Trebuchet MS" panose="020B0603020202020204"/>
              <a:ea typeface="+mn-ea"/>
              <a:cs typeface="+mn-cs"/>
            </a:endParaRPr>
          </a:p>
          <a:p>
            <a:pPr marL="0" marR="0" lvl="0" indent="0" algn="l" defTabSz="457200" rtl="0" eaLnBrk="1" fontAlgn="auto" latinLnBrk="0" hangingPunct="1">
              <a:lnSpc>
                <a:spcPct val="100000"/>
              </a:lnSpc>
              <a:spcBef>
                <a:spcPts val="1000"/>
              </a:spcBef>
              <a:spcAft>
                <a:spcPts val="0"/>
              </a:spcAft>
              <a:buClr>
                <a:srgbClr val="90C226"/>
              </a:buClr>
              <a:buSzPct val="80000"/>
              <a:buFont typeface="Wingdings 3" charset="2"/>
              <a:buNone/>
              <a:tabLst/>
              <a:defRPr/>
            </a:pPr>
            <a:r>
              <a:rPr kumimoji="0" lang="en-US" sz="1800" b="0" i="0" u="none" strike="noStrike" kern="1200" cap="none" spc="0" normalizeH="0" baseline="0" noProof="0" dirty="0">
                <a:ln>
                  <a:noFill/>
                </a:ln>
                <a:solidFill>
                  <a:sysClr val="windowText" lastClr="000000">
                    <a:lumMod val="75000"/>
                    <a:lumOff val="25000"/>
                  </a:sysClr>
                </a:solidFill>
                <a:effectLst/>
                <a:uLnTx/>
                <a:uFillTx/>
                <a:latin typeface="Trebuchet MS" panose="020B0603020202020204"/>
                <a:ea typeface="+mn-ea"/>
                <a:cs typeface="+mn-cs"/>
              </a:rPr>
              <a:t>The business model will be as follows;</a:t>
            </a:r>
          </a:p>
          <a:p>
            <a:pPr marL="342900" marR="0" lvl="0" indent="-342900" algn="l" defTabSz="457200" rtl="0" eaLnBrk="1" fontAlgn="auto" latinLnBrk="0" hangingPunct="1">
              <a:lnSpc>
                <a:spcPct val="100000"/>
              </a:lnSpc>
              <a:spcBef>
                <a:spcPts val="1000"/>
              </a:spcBef>
              <a:spcAft>
                <a:spcPts val="0"/>
              </a:spcAft>
              <a:buClr>
                <a:srgbClr val="90C226"/>
              </a:buClr>
              <a:buSzPct val="80000"/>
              <a:buFont typeface="Wingdings" panose="05000000000000000000" pitchFamily="2" charset="2"/>
              <a:buChar char="v"/>
              <a:tabLst/>
              <a:defRPr/>
            </a:pPr>
            <a:r>
              <a:rPr kumimoji="0" lang="en-GB" sz="1800" b="0" i="0" u="none" strike="noStrike" kern="1200" cap="none" spc="0" normalizeH="0" baseline="0" noProof="0" dirty="0">
                <a:ln>
                  <a:noFill/>
                </a:ln>
                <a:solidFill>
                  <a:sysClr val="windowText" lastClr="000000">
                    <a:lumMod val="75000"/>
                    <a:lumOff val="25000"/>
                  </a:sysClr>
                </a:solidFill>
                <a:effectLst/>
                <a:uLnTx/>
                <a:uFillTx/>
                <a:latin typeface="Trebuchet MS" panose="020B0603020202020204"/>
                <a:ea typeface="+mn-ea"/>
                <a:cs typeface="+mn-cs"/>
              </a:rPr>
              <a:t>EBOS Company will open an online shop on Shopify and Amazon to outline its beauty services.</a:t>
            </a:r>
          </a:p>
          <a:p>
            <a:pPr marL="342900" marR="0" lvl="0" indent="-342900" algn="l" defTabSz="457200" rtl="0" eaLnBrk="1" fontAlgn="auto" latinLnBrk="0" hangingPunct="1">
              <a:lnSpc>
                <a:spcPct val="100000"/>
              </a:lnSpc>
              <a:spcBef>
                <a:spcPts val="1000"/>
              </a:spcBef>
              <a:spcAft>
                <a:spcPts val="0"/>
              </a:spcAft>
              <a:buClr>
                <a:srgbClr val="90C226"/>
              </a:buClr>
              <a:buSzPct val="80000"/>
              <a:buFont typeface="Wingdings" panose="05000000000000000000" pitchFamily="2" charset="2"/>
              <a:buChar char="v"/>
              <a:tabLst/>
              <a:defRPr/>
            </a:pPr>
            <a:r>
              <a:rPr kumimoji="0" lang="en-GB" sz="1800" b="0" i="0" u="none" strike="noStrike" kern="1200" cap="none" spc="0" normalizeH="0" baseline="0" noProof="0" dirty="0">
                <a:ln>
                  <a:noFill/>
                </a:ln>
                <a:solidFill>
                  <a:sysClr val="windowText" lastClr="000000">
                    <a:lumMod val="75000"/>
                    <a:lumOff val="25000"/>
                  </a:sysClr>
                </a:solidFill>
                <a:effectLst/>
                <a:uLnTx/>
                <a:uFillTx/>
                <a:latin typeface="Trebuchet MS" panose="020B0603020202020204"/>
                <a:ea typeface="+mn-ea"/>
                <a:cs typeface="+mn-cs"/>
              </a:rPr>
              <a:t>Customers will be allowed to place orders for the respective services they need while in their house.</a:t>
            </a:r>
          </a:p>
          <a:p>
            <a:pPr marL="342900" marR="0" lvl="0" indent="-342900" algn="l" defTabSz="457200" rtl="0" eaLnBrk="1" fontAlgn="auto" latinLnBrk="0" hangingPunct="1">
              <a:lnSpc>
                <a:spcPct val="100000"/>
              </a:lnSpc>
              <a:spcBef>
                <a:spcPts val="1000"/>
              </a:spcBef>
              <a:spcAft>
                <a:spcPts val="0"/>
              </a:spcAft>
              <a:buClr>
                <a:srgbClr val="90C226"/>
              </a:buClr>
              <a:buSzPct val="80000"/>
              <a:buFont typeface="Wingdings" panose="05000000000000000000" pitchFamily="2" charset="2"/>
              <a:buChar char="v"/>
              <a:tabLst/>
              <a:defRPr/>
            </a:pPr>
            <a:r>
              <a:rPr kumimoji="0" lang="en-GB" sz="1800" b="0" i="0" u="none" strike="noStrike" kern="1200" cap="none" spc="0" normalizeH="0" baseline="0" noProof="0" dirty="0">
                <a:ln>
                  <a:noFill/>
                </a:ln>
                <a:solidFill>
                  <a:sysClr val="windowText" lastClr="000000">
                    <a:lumMod val="75000"/>
                    <a:lumOff val="25000"/>
                  </a:sysClr>
                </a:solidFill>
                <a:effectLst/>
                <a:uLnTx/>
                <a:uFillTx/>
                <a:latin typeface="Trebuchet MS" panose="020B0603020202020204"/>
                <a:ea typeface="+mn-ea"/>
                <a:cs typeface="+mn-cs"/>
              </a:rPr>
              <a:t>Once the order is received, the EBOS beauty professionals will directly attend to them without involving suppliers or manufacturers.</a:t>
            </a:r>
          </a:p>
        </p:txBody>
      </p:sp>
      <p:pic>
        <p:nvPicPr>
          <p:cNvPr id="6" name="Picture 5">
            <a:extLst>
              <a:ext uri="{FF2B5EF4-FFF2-40B4-BE49-F238E27FC236}">
                <a16:creationId xmlns:a16="http://schemas.microsoft.com/office/drawing/2014/main" id="{B81554AB-8EDA-4675-8841-4AFBA213855B}"/>
              </a:ext>
            </a:extLst>
          </p:cNvPr>
          <p:cNvPicPr>
            <a:picLocks noChangeAspect="1"/>
          </p:cNvPicPr>
          <p:nvPr/>
        </p:nvPicPr>
        <p:blipFill>
          <a:blip r:embed="rId3"/>
          <a:stretch>
            <a:fillRect/>
          </a:stretch>
        </p:blipFill>
        <p:spPr>
          <a:xfrm>
            <a:off x="7176540" y="3314961"/>
            <a:ext cx="4472066" cy="3177914"/>
          </a:xfrm>
          <a:prstGeom prst="rect">
            <a:avLst/>
          </a:prstGeom>
        </p:spPr>
      </p:pic>
    </p:spTree>
    <p:extLst>
      <p:ext uri="{BB962C8B-B14F-4D97-AF65-F5344CB8AC3E}">
        <p14:creationId xmlns:p14="http://schemas.microsoft.com/office/powerpoint/2010/main" val="35293820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ECAD14DA-DA23-44B0-80C8-D6A54B119D94}"/>
              </a:ext>
            </a:extLst>
          </p:cNvPr>
          <p:cNvSpPr>
            <a:spLocks noGrp="1"/>
          </p:cNvSpPr>
          <p:nvPr>
            <p:ph type="sldNum" sz="quarter" idx="12"/>
          </p:nvPr>
        </p:nvSpPr>
        <p:spPr/>
        <p:txBody>
          <a:bodyPr/>
          <a:lstStyle/>
          <a:p>
            <a:pPr>
              <a:defRPr/>
            </a:pPr>
            <a:fld id="{6550E941-99E4-4403-A917-B30FF69A9617}" type="slidenum">
              <a:rPr lang="en-GB" altLang="en-US" smtClean="0">
                <a:solidFill>
                  <a:srgbClr val="90C226"/>
                </a:solidFill>
                <a:latin typeface="Trebuchet MS" panose="020B0603020202020204"/>
              </a:rPr>
              <a:pPr>
                <a:defRPr/>
              </a:pPr>
              <a:t>7</a:t>
            </a:fld>
            <a:endParaRPr lang="en-GB" altLang="en-US">
              <a:solidFill>
                <a:srgbClr val="90C226"/>
              </a:solidFill>
              <a:latin typeface="Trebuchet MS" panose="020B0603020202020204"/>
            </a:endParaRPr>
          </a:p>
        </p:txBody>
      </p:sp>
      <p:pic>
        <p:nvPicPr>
          <p:cNvPr id="7" name="Picture 6">
            <a:extLst>
              <a:ext uri="{FF2B5EF4-FFF2-40B4-BE49-F238E27FC236}">
                <a16:creationId xmlns:a16="http://schemas.microsoft.com/office/drawing/2014/main" id="{0BCBDAD5-CF70-484F-B773-A3BE9DCBEC30}"/>
              </a:ext>
            </a:extLst>
          </p:cNvPr>
          <p:cNvPicPr>
            <a:picLocks noChangeAspect="1"/>
          </p:cNvPicPr>
          <p:nvPr/>
        </p:nvPicPr>
        <p:blipFill>
          <a:blip r:embed="rId3"/>
          <a:stretch>
            <a:fillRect/>
          </a:stretch>
        </p:blipFill>
        <p:spPr>
          <a:xfrm rot="16200000">
            <a:off x="3194506" y="-2139496"/>
            <a:ext cx="5802987" cy="12192000"/>
          </a:xfrm>
          <a:prstGeom prst="rect">
            <a:avLst/>
          </a:prstGeom>
        </p:spPr>
      </p:pic>
      <p:sp>
        <p:nvSpPr>
          <p:cNvPr id="9" name="TextBox 8">
            <a:extLst>
              <a:ext uri="{FF2B5EF4-FFF2-40B4-BE49-F238E27FC236}">
                <a16:creationId xmlns:a16="http://schemas.microsoft.com/office/drawing/2014/main" id="{8C9C9611-40D5-46DA-8A0B-95FE4D1F32FF}"/>
              </a:ext>
            </a:extLst>
          </p:cNvPr>
          <p:cNvSpPr txBox="1"/>
          <p:nvPr/>
        </p:nvSpPr>
        <p:spPr>
          <a:xfrm>
            <a:off x="0" y="686695"/>
            <a:ext cx="5336498" cy="338554"/>
          </a:xfrm>
          <a:prstGeom prst="rect">
            <a:avLst/>
          </a:prstGeom>
          <a:noFill/>
        </p:spPr>
        <p:txBody>
          <a:bodyPr wrap="square">
            <a:spAutoFit/>
          </a:bodyPr>
          <a:lstStyle/>
          <a:p>
            <a:r>
              <a:rPr lang="en-GB" sz="1600" b="1" dirty="0">
                <a:solidFill>
                  <a:srgbClr val="7030A0"/>
                </a:solidFill>
                <a:latin typeface="Trebuchet MS" panose="020B0603020202020204"/>
              </a:rPr>
              <a:t>Eco-Beauty Online Service Company (EBOS) website</a:t>
            </a:r>
            <a:endParaRPr lang="en-US" sz="1600" b="1" dirty="0">
              <a:solidFill>
                <a:srgbClr val="92D050"/>
              </a:solidFill>
              <a:latin typeface="Trebuchet MS" panose="020B0603020202020204"/>
            </a:endParaRPr>
          </a:p>
        </p:txBody>
      </p:sp>
      <p:sp>
        <p:nvSpPr>
          <p:cNvPr id="11" name="TextBox 10">
            <a:extLst>
              <a:ext uri="{FF2B5EF4-FFF2-40B4-BE49-F238E27FC236}">
                <a16:creationId xmlns:a16="http://schemas.microsoft.com/office/drawing/2014/main" id="{792AB5D4-1CF0-4D63-91AD-237391A57FEE}"/>
              </a:ext>
            </a:extLst>
          </p:cNvPr>
          <p:cNvSpPr txBox="1"/>
          <p:nvPr/>
        </p:nvSpPr>
        <p:spPr>
          <a:xfrm>
            <a:off x="258859" y="1149106"/>
            <a:ext cx="1367645" cy="369332"/>
          </a:xfrm>
          <a:prstGeom prst="rect">
            <a:avLst/>
          </a:prstGeom>
          <a:noFill/>
        </p:spPr>
        <p:txBody>
          <a:bodyPr wrap="square">
            <a:spAutoFit/>
          </a:bodyPr>
          <a:lstStyle/>
          <a:p>
            <a:r>
              <a:rPr lang="en-GB" b="1" dirty="0">
                <a:solidFill>
                  <a:srgbClr val="FF0000"/>
                </a:solidFill>
                <a:latin typeface="Trebuchet MS" panose="020B0603020202020204"/>
              </a:rPr>
              <a:t>Services</a:t>
            </a:r>
            <a:endParaRPr lang="en-US" b="1" dirty="0">
              <a:solidFill>
                <a:srgbClr val="FF0000"/>
              </a:solidFill>
              <a:latin typeface="Trebuchet MS" panose="020B0603020202020204"/>
            </a:endParaRPr>
          </a:p>
        </p:txBody>
      </p:sp>
      <p:sp>
        <p:nvSpPr>
          <p:cNvPr id="12" name="TextBox 11">
            <a:extLst>
              <a:ext uri="{FF2B5EF4-FFF2-40B4-BE49-F238E27FC236}">
                <a16:creationId xmlns:a16="http://schemas.microsoft.com/office/drawing/2014/main" id="{06F8C09F-1F2D-4B22-8BDD-C6CE962668B5}"/>
              </a:ext>
            </a:extLst>
          </p:cNvPr>
          <p:cNvSpPr txBox="1"/>
          <p:nvPr/>
        </p:nvSpPr>
        <p:spPr>
          <a:xfrm>
            <a:off x="9282490" y="1229756"/>
            <a:ext cx="2777187" cy="646331"/>
          </a:xfrm>
          <a:prstGeom prst="rect">
            <a:avLst/>
          </a:prstGeom>
          <a:noFill/>
        </p:spPr>
        <p:txBody>
          <a:bodyPr wrap="square">
            <a:spAutoFit/>
          </a:bodyPr>
          <a:lstStyle/>
          <a:p>
            <a:r>
              <a:rPr lang="en-GB" b="1" dirty="0">
                <a:solidFill>
                  <a:srgbClr val="FF0000"/>
                </a:solidFill>
                <a:latin typeface="Trebuchet MS" panose="020B0603020202020204"/>
              </a:rPr>
              <a:t>Employee &amp; community development</a:t>
            </a:r>
            <a:endParaRPr lang="en-US" b="1" dirty="0">
              <a:solidFill>
                <a:srgbClr val="FF0000"/>
              </a:solidFill>
              <a:latin typeface="Trebuchet MS" panose="020B0603020202020204"/>
            </a:endParaRPr>
          </a:p>
        </p:txBody>
      </p:sp>
      <p:sp>
        <p:nvSpPr>
          <p:cNvPr id="13" name="TextBox 12">
            <a:extLst>
              <a:ext uri="{FF2B5EF4-FFF2-40B4-BE49-F238E27FC236}">
                <a16:creationId xmlns:a16="http://schemas.microsoft.com/office/drawing/2014/main" id="{8C8C08B2-42E8-4DB9-AA3A-E968CE9E9CCE}"/>
              </a:ext>
            </a:extLst>
          </p:cNvPr>
          <p:cNvSpPr txBox="1"/>
          <p:nvPr/>
        </p:nvSpPr>
        <p:spPr>
          <a:xfrm>
            <a:off x="6485261" y="1253473"/>
            <a:ext cx="1944216" cy="338554"/>
          </a:xfrm>
          <a:prstGeom prst="rect">
            <a:avLst/>
          </a:prstGeom>
          <a:noFill/>
        </p:spPr>
        <p:txBody>
          <a:bodyPr wrap="square">
            <a:spAutoFit/>
          </a:bodyPr>
          <a:lstStyle/>
          <a:p>
            <a:r>
              <a:rPr lang="en-GB" sz="1600" b="1" dirty="0">
                <a:solidFill>
                  <a:srgbClr val="FF0000"/>
                </a:solidFill>
                <a:latin typeface="Trebuchet MS" panose="020B0603020202020204"/>
              </a:rPr>
              <a:t>Customer service</a:t>
            </a:r>
            <a:endParaRPr lang="en-US" sz="1600" b="1" dirty="0">
              <a:solidFill>
                <a:srgbClr val="FF0000"/>
              </a:solidFill>
              <a:latin typeface="Trebuchet MS" panose="020B0603020202020204"/>
            </a:endParaRPr>
          </a:p>
        </p:txBody>
      </p:sp>
      <p:sp>
        <p:nvSpPr>
          <p:cNvPr id="14" name="TextBox 13">
            <a:extLst>
              <a:ext uri="{FF2B5EF4-FFF2-40B4-BE49-F238E27FC236}">
                <a16:creationId xmlns:a16="http://schemas.microsoft.com/office/drawing/2014/main" id="{770B71FD-229C-4FF8-9072-9E0DA0A61133}"/>
              </a:ext>
            </a:extLst>
          </p:cNvPr>
          <p:cNvSpPr txBox="1"/>
          <p:nvPr/>
        </p:nvSpPr>
        <p:spPr>
          <a:xfrm>
            <a:off x="4442549" y="1253473"/>
            <a:ext cx="1750940" cy="338554"/>
          </a:xfrm>
          <a:prstGeom prst="rect">
            <a:avLst/>
          </a:prstGeom>
          <a:noFill/>
        </p:spPr>
        <p:txBody>
          <a:bodyPr wrap="square">
            <a:spAutoFit/>
          </a:bodyPr>
          <a:lstStyle/>
          <a:p>
            <a:r>
              <a:rPr lang="en-GB" sz="1600" b="1" dirty="0">
                <a:solidFill>
                  <a:srgbClr val="FF0000"/>
                </a:solidFill>
                <a:latin typeface="Trebuchet MS" panose="020B0603020202020204"/>
              </a:rPr>
              <a:t>Rate the service</a:t>
            </a:r>
            <a:endParaRPr lang="en-US" sz="1600" b="1" dirty="0">
              <a:solidFill>
                <a:srgbClr val="FF0000"/>
              </a:solidFill>
              <a:latin typeface="Trebuchet MS" panose="020B0603020202020204"/>
            </a:endParaRPr>
          </a:p>
        </p:txBody>
      </p:sp>
      <p:sp>
        <p:nvSpPr>
          <p:cNvPr id="15" name="TextBox 14">
            <a:extLst>
              <a:ext uri="{FF2B5EF4-FFF2-40B4-BE49-F238E27FC236}">
                <a16:creationId xmlns:a16="http://schemas.microsoft.com/office/drawing/2014/main" id="{0CBC73E2-1254-40D6-A44D-0FB8BB05C6D1}"/>
              </a:ext>
            </a:extLst>
          </p:cNvPr>
          <p:cNvSpPr txBox="1"/>
          <p:nvPr/>
        </p:nvSpPr>
        <p:spPr>
          <a:xfrm>
            <a:off x="2783132" y="1149106"/>
            <a:ext cx="1367645" cy="369332"/>
          </a:xfrm>
          <a:prstGeom prst="rect">
            <a:avLst/>
          </a:prstGeom>
          <a:noFill/>
        </p:spPr>
        <p:txBody>
          <a:bodyPr wrap="square">
            <a:spAutoFit/>
          </a:bodyPr>
          <a:lstStyle/>
          <a:p>
            <a:r>
              <a:rPr lang="en-GB" b="1" dirty="0">
                <a:solidFill>
                  <a:srgbClr val="FF0000"/>
                </a:solidFill>
                <a:latin typeface="Trebuchet MS" panose="020B0603020202020204"/>
              </a:rPr>
              <a:t>Payment</a:t>
            </a:r>
            <a:endParaRPr lang="en-US" b="1" dirty="0">
              <a:solidFill>
                <a:srgbClr val="FF0000"/>
              </a:solidFill>
              <a:latin typeface="Trebuchet MS" panose="020B0603020202020204"/>
            </a:endParaRPr>
          </a:p>
        </p:txBody>
      </p:sp>
      <p:sp>
        <p:nvSpPr>
          <p:cNvPr id="17" name="TextBox 16">
            <a:extLst>
              <a:ext uri="{FF2B5EF4-FFF2-40B4-BE49-F238E27FC236}">
                <a16:creationId xmlns:a16="http://schemas.microsoft.com/office/drawing/2014/main" id="{5EE5EC7E-0FDF-4493-B773-BAAE7A2CAC41}"/>
              </a:ext>
            </a:extLst>
          </p:cNvPr>
          <p:cNvSpPr txBox="1"/>
          <p:nvPr/>
        </p:nvSpPr>
        <p:spPr>
          <a:xfrm>
            <a:off x="139085" y="1881491"/>
            <a:ext cx="2051720" cy="4801314"/>
          </a:xfrm>
          <a:prstGeom prst="rect">
            <a:avLst/>
          </a:prstGeom>
          <a:noFill/>
        </p:spPr>
        <p:txBody>
          <a:bodyPr wrap="square">
            <a:spAutoFit/>
          </a:bodyPr>
          <a:lstStyle/>
          <a:p>
            <a:pPr marL="285750" indent="-285750">
              <a:buFont typeface="Wingdings" panose="05000000000000000000" pitchFamily="2" charset="2"/>
              <a:buChar char="v"/>
            </a:pPr>
            <a:r>
              <a:rPr lang="en-GB" dirty="0">
                <a:solidFill>
                  <a:prstClr val="black"/>
                </a:solidFill>
                <a:latin typeface="Trebuchet MS" panose="020B0603020202020204"/>
              </a:rPr>
              <a:t>making, using and maintaining lotions from natural fruits.</a:t>
            </a:r>
          </a:p>
          <a:p>
            <a:pPr marL="285750" indent="-285750">
              <a:buFont typeface="Wingdings" panose="05000000000000000000" pitchFamily="2" charset="2"/>
              <a:buChar char="v"/>
            </a:pPr>
            <a:endParaRPr lang="en-GB" dirty="0">
              <a:solidFill>
                <a:prstClr val="black"/>
              </a:solidFill>
              <a:latin typeface="Trebuchet MS" panose="020B0603020202020204"/>
            </a:endParaRPr>
          </a:p>
          <a:p>
            <a:pPr marL="285750" indent="-285750">
              <a:buFont typeface="Wingdings" panose="05000000000000000000" pitchFamily="2" charset="2"/>
              <a:buChar char="v"/>
            </a:pPr>
            <a:r>
              <a:rPr lang="en-GB" dirty="0">
                <a:solidFill>
                  <a:prstClr val="black"/>
                </a:solidFill>
                <a:latin typeface="Trebuchet MS" panose="020B0603020202020204"/>
              </a:rPr>
              <a:t>mixing and using the oils for the clients’ benefit.</a:t>
            </a:r>
          </a:p>
          <a:p>
            <a:pPr marL="285750" indent="-285750">
              <a:buFont typeface="Wingdings" panose="05000000000000000000" pitchFamily="2" charset="2"/>
              <a:buChar char="v"/>
            </a:pPr>
            <a:endParaRPr lang="en-GB" dirty="0">
              <a:solidFill>
                <a:prstClr val="black"/>
              </a:solidFill>
              <a:latin typeface="Trebuchet MS" panose="020B0603020202020204"/>
            </a:endParaRPr>
          </a:p>
          <a:p>
            <a:pPr marL="285750" indent="-285750">
              <a:buFont typeface="Wingdings" panose="05000000000000000000" pitchFamily="2" charset="2"/>
              <a:buChar char="v"/>
            </a:pPr>
            <a:r>
              <a:rPr lang="en-GB" dirty="0">
                <a:solidFill>
                  <a:prstClr val="black"/>
                </a:solidFill>
                <a:latin typeface="Trebuchet MS" panose="020B0603020202020204"/>
              </a:rPr>
              <a:t>how to apply sunscreen, facial oil, moisturizers, face wash and cleansers.</a:t>
            </a:r>
          </a:p>
        </p:txBody>
      </p:sp>
      <p:sp>
        <p:nvSpPr>
          <p:cNvPr id="19" name="TextBox 18">
            <a:extLst>
              <a:ext uri="{FF2B5EF4-FFF2-40B4-BE49-F238E27FC236}">
                <a16:creationId xmlns:a16="http://schemas.microsoft.com/office/drawing/2014/main" id="{0808CC29-73AC-44E9-B65E-FAB6B411F7EF}"/>
              </a:ext>
            </a:extLst>
          </p:cNvPr>
          <p:cNvSpPr txBox="1"/>
          <p:nvPr/>
        </p:nvSpPr>
        <p:spPr>
          <a:xfrm>
            <a:off x="2527708" y="1901952"/>
            <a:ext cx="1317766" cy="2585323"/>
          </a:xfrm>
          <a:prstGeom prst="rect">
            <a:avLst/>
          </a:prstGeom>
          <a:noFill/>
        </p:spPr>
        <p:txBody>
          <a:bodyPr wrap="square">
            <a:spAutoFit/>
          </a:bodyPr>
          <a:lstStyle/>
          <a:p>
            <a:pPr marL="285750" indent="-285750">
              <a:buFont typeface="Wingdings" panose="05000000000000000000" pitchFamily="2" charset="2"/>
              <a:buChar char="v"/>
            </a:pPr>
            <a:r>
              <a:rPr lang="en-GB" dirty="0">
                <a:solidFill>
                  <a:prstClr val="black"/>
                </a:solidFill>
                <a:latin typeface="Trebuchet MS" panose="020B0603020202020204"/>
              </a:rPr>
              <a:t>PayPal method</a:t>
            </a:r>
          </a:p>
          <a:p>
            <a:pPr marL="285750" indent="-285750">
              <a:buFont typeface="Wingdings" panose="05000000000000000000" pitchFamily="2" charset="2"/>
              <a:buChar char="v"/>
            </a:pPr>
            <a:endParaRPr lang="en-GB" dirty="0">
              <a:solidFill>
                <a:prstClr val="black"/>
              </a:solidFill>
              <a:latin typeface="Trebuchet MS" panose="020B0603020202020204"/>
            </a:endParaRPr>
          </a:p>
          <a:p>
            <a:pPr marL="285750" indent="-285750">
              <a:buFont typeface="Wingdings" panose="05000000000000000000" pitchFamily="2" charset="2"/>
              <a:buChar char="v"/>
            </a:pPr>
            <a:r>
              <a:rPr lang="en-GB" dirty="0">
                <a:solidFill>
                  <a:prstClr val="black"/>
                </a:solidFill>
                <a:latin typeface="Trebuchet MS" panose="020B0603020202020204"/>
              </a:rPr>
              <a:t>Bank method</a:t>
            </a:r>
          </a:p>
          <a:p>
            <a:pPr marL="285750" indent="-285750">
              <a:buFont typeface="Wingdings" panose="05000000000000000000" pitchFamily="2" charset="2"/>
              <a:buChar char="v"/>
            </a:pPr>
            <a:endParaRPr lang="en-GB" dirty="0">
              <a:solidFill>
                <a:prstClr val="black"/>
              </a:solidFill>
              <a:latin typeface="Trebuchet MS" panose="020B0603020202020204"/>
            </a:endParaRPr>
          </a:p>
          <a:p>
            <a:pPr marL="285750" indent="-285750">
              <a:buFont typeface="Wingdings" panose="05000000000000000000" pitchFamily="2" charset="2"/>
              <a:buChar char="v"/>
            </a:pPr>
            <a:r>
              <a:rPr lang="en-GB" dirty="0">
                <a:solidFill>
                  <a:prstClr val="black"/>
                </a:solidFill>
                <a:latin typeface="Trebuchet MS" panose="020B0603020202020204"/>
              </a:rPr>
              <a:t>Mobile money method</a:t>
            </a:r>
          </a:p>
        </p:txBody>
      </p:sp>
      <p:sp>
        <p:nvSpPr>
          <p:cNvPr id="20" name="TextBox 19">
            <a:extLst>
              <a:ext uri="{FF2B5EF4-FFF2-40B4-BE49-F238E27FC236}">
                <a16:creationId xmlns:a16="http://schemas.microsoft.com/office/drawing/2014/main" id="{7996DD3F-238B-42DA-8626-9B82CF55295D}"/>
              </a:ext>
            </a:extLst>
          </p:cNvPr>
          <p:cNvSpPr txBox="1"/>
          <p:nvPr/>
        </p:nvSpPr>
        <p:spPr>
          <a:xfrm>
            <a:off x="4514102" y="1951672"/>
            <a:ext cx="1728237" cy="1477328"/>
          </a:xfrm>
          <a:prstGeom prst="rect">
            <a:avLst/>
          </a:prstGeom>
          <a:noFill/>
        </p:spPr>
        <p:txBody>
          <a:bodyPr wrap="square">
            <a:spAutoFit/>
          </a:bodyPr>
          <a:lstStyle/>
          <a:p>
            <a:r>
              <a:rPr lang="en-GB" dirty="0">
                <a:solidFill>
                  <a:srgbClr val="0000FF"/>
                </a:solidFill>
                <a:latin typeface="Trebuchet MS" panose="020B0603020202020204"/>
              </a:rPr>
              <a:t>The customer will be able to rate the services offered</a:t>
            </a:r>
          </a:p>
        </p:txBody>
      </p:sp>
      <p:sp>
        <p:nvSpPr>
          <p:cNvPr id="21" name="TextBox 20">
            <a:extLst>
              <a:ext uri="{FF2B5EF4-FFF2-40B4-BE49-F238E27FC236}">
                <a16:creationId xmlns:a16="http://schemas.microsoft.com/office/drawing/2014/main" id="{0C318687-7D6A-4CE7-A202-1EB700D137C7}"/>
              </a:ext>
            </a:extLst>
          </p:cNvPr>
          <p:cNvSpPr txBox="1"/>
          <p:nvPr/>
        </p:nvSpPr>
        <p:spPr>
          <a:xfrm>
            <a:off x="6784643" y="2011591"/>
            <a:ext cx="1678219" cy="1200329"/>
          </a:xfrm>
          <a:prstGeom prst="rect">
            <a:avLst/>
          </a:prstGeom>
          <a:noFill/>
        </p:spPr>
        <p:txBody>
          <a:bodyPr wrap="square">
            <a:spAutoFit/>
          </a:bodyPr>
          <a:lstStyle/>
          <a:p>
            <a:r>
              <a:rPr lang="en-GB" dirty="0">
                <a:solidFill>
                  <a:prstClr val="black"/>
                </a:solidFill>
                <a:latin typeface="Trebuchet MS" panose="020B0603020202020204"/>
              </a:rPr>
              <a:t>All queries and issues shall be solved here</a:t>
            </a:r>
          </a:p>
        </p:txBody>
      </p:sp>
      <p:sp>
        <p:nvSpPr>
          <p:cNvPr id="22" name="TextBox 21">
            <a:extLst>
              <a:ext uri="{FF2B5EF4-FFF2-40B4-BE49-F238E27FC236}">
                <a16:creationId xmlns:a16="http://schemas.microsoft.com/office/drawing/2014/main" id="{782BB4EE-8020-4121-AC0E-08A38CB9F604}"/>
              </a:ext>
            </a:extLst>
          </p:cNvPr>
          <p:cNvSpPr txBox="1"/>
          <p:nvPr/>
        </p:nvSpPr>
        <p:spPr>
          <a:xfrm>
            <a:off x="9421079" y="1951672"/>
            <a:ext cx="2436141" cy="2308324"/>
          </a:xfrm>
          <a:prstGeom prst="rect">
            <a:avLst/>
          </a:prstGeom>
          <a:noFill/>
        </p:spPr>
        <p:txBody>
          <a:bodyPr wrap="square">
            <a:spAutoFit/>
          </a:bodyPr>
          <a:lstStyle/>
          <a:p>
            <a:pPr marL="285750" indent="-285750">
              <a:buFont typeface="Wingdings" panose="05000000000000000000" pitchFamily="2" charset="2"/>
              <a:buChar char="v"/>
            </a:pPr>
            <a:r>
              <a:rPr lang="en-GB" dirty="0">
                <a:solidFill>
                  <a:srgbClr val="0000FF"/>
                </a:solidFill>
                <a:latin typeface="Trebuchet MS" panose="020B0603020202020204"/>
              </a:rPr>
              <a:t>All employee and community development initiatives shall be highlighted here</a:t>
            </a:r>
          </a:p>
          <a:p>
            <a:pPr marL="285750" indent="-285750">
              <a:buFont typeface="Wingdings" panose="05000000000000000000" pitchFamily="2" charset="2"/>
              <a:buChar char="v"/>
            </a:pPr>
            <a:r>
              <a:rPr lang="en-GB" dirty="0">
                <a:solidFill>
                  <a:srgbClr val="0000FF"/>
                </a:solidFill>
                <a:latin typeface="Trebuchet MS" panose="020B0603020202020204"/>
              </a:rPr>
              <a:t>All the sustainable initiatives shall be highlighted here</a:t>
            </a:r>
          </a:p>
        </p:txBody>
      </p:sp>
      <p:sp>
        <p:nvSpPr>
          <p:cNvPr id="16" name="Title 1">
            <a:extLst>
              <a:ext uri="{FF2B5EF4-FFF2-40B4-BE49-F238E27FC236}">
                <a16:creationId xmlns:a16="http://schemas.microsoft.com/office/drawing/2014/main" id="{26299AB7-8CE6-49EF-B202-5B9F97CDFB0E}"/>
              </a:ext>
            </a:extLst>
          </p:cNvPr>
          <p:cNvSpPr>
            <a:spLocks noGrp="1"/>
          </p:cNvSpPr>
          <p:nvPr>
            <p:ph type="title"/>
          </p:nvPr>
        </p:nvSpPr>
        <p:spPr>
          <a:xfrm>
            <a:off x="97345" y="175195"/>
            <a:ext cx="8596668" cy="554347"/>
          </a:xfrm>
        </p:spPr>
        <p:txBody>
          <a:bodyPr>
            <a:normAutofit fontScale="90000"/>
          </a:bodyPr>
          <a:lstStyle/>
          <a:p>
            <a:r>
              <a:rPr lang="en-US" b="1" dirty="0"/>
              <a:t>E-commerce model</a:t>
            </a:r>
          </a:p>
        </p:txBody>
      </p:sp>
    </p:spTree>
    <p:extLst>
      <p:ext uri="{BB962C8B-B14F-4D97-AF65-F5344CB8AC3E}">
        <p14:creationId xmlns:p14="http://schemas.microsoft.com/office/powerpoint/2010/main" val="11558799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4B0B93-2E49-6A85-4375-7435359859C5}"/>
              </a:ext>
            </a:extLst>
          </p:cNvPr>
          <p:cNvSpPr>
            <a:spLocks noGrp="1"/>
          </p:cNvSpPr>
          <p:nvPr>
            <p:ph type="title"/>
          </p:nvPr>
        </p:nvSpPr>
        <p:spPr/>
        <p:txBody>
          <a:bodyPr/>
          <a:lstStyle/>
          <a:p>
            <a:r>
              <a:rPr lang="en-GB" b="1" dirty="0"/>
              <a:t>Competition and Differentiation strategy</a:t>
            </a:r>
          </a:p>
        </p:txBody>
      </p:sp>
      <p:sp>
        <p:nvSpPr>
          <p:cNvPr id="4" name="Content Placeholder 2">
            <a:extLst>
              <a:ext uri="{FF2B5EF4-FFF2-40B4-BE49-F238E27FC236}">
                <a16:creationId xmlns:a16="http://schemas.microsoft.com/office/drawing/2014/main" id="{88E3AB48-2012-4711-B122-7C04E66D4A85}"/>
              </a:ext>
            </a:extLst>
          </p:cNvPr>
          <p:cNvSpPr txBox="1">
            <a:spLocks/>
          </p:cNvSpPr>
          <p:nvPr/>
        </p:nvSpPr>
        <p:spPr>
          <a:xfrm>
            <a:off x="677334" y="2160589"/>
            <a:ext cx="4956470" cy="3880773"/>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marR="0" lvl="0" indent="0" algn="l" defTabSz="457200" rtl="0" eaLnBrk="1" fontAlgn="auto" latinLnBrk="0" hangingPunct="1">
              <a:lnSpc>
                <a:spcPct val="100000"/>
              </a:lnSpc>
              <a:spcBef>
                <a:spcPts val="1000"/>
              </a:spcBef>
              <a:spcAft>
                <a:spcPts val="0"/>
              </a:spcAft>
              <a:buClr>
                <a:srgbClr val="90C226"/>
              </a:buClr>
              <a:buSzPct val="80000"/>
              <a:buFont typeface="Wingdings 3" charset="2"/>
              <a:buNone/>
              <a:tabLst/>
              <a:defRPr/>
            </a:pPr>
            <a:r>
              <a:rPr kumimoji="0" lang="en-US" sz="1800" b="1" i="0" u="none" strike="noStrike" kern="1200" cap="none" spc="0" normalizeH="0" baseline="0" noProof="0" dirty="0">
                <a:ln>
                  <a:noFill/>
                </a:ln>
                <a:solidFill>
                  <a:srgbClr val="FF0000"/>
                </a:solidFill>
                <a:effectLst/>
                <a:uLnTx/>
                <a:uFillTx/>
                <a:latin typeface="Trebuchet MS" panose="020B0603020202020204"/>
                <a:ea typeface="+mn-ea"/>
                <a:cs typeface="+mn-cs"/>
              </a:rPr>
              <a:t>Competitive Advantage</a:t>
            </a:r>
          </a:p>
          <a:p>
            <a:pPr marL="342900" marR="0" lvl="0" indent="-342900" algn="l" defTabSz="457200" rtl="0" eaLnBrk="1" fontAlgn="auto" latinLnBrk="0" hangingPunct="1">
              <a:lnSpc>
                <a:spcPct val="100000"/>
              </a:lnSpc>
              <a:spcBef>
                <a:spcPts val="1000"/>
              </a:spcBef>
              <a:spcAft>
                <a:spcPts val="0"/>
              </a:spcAft>
              <a:buClr>
                <a:srgbClr val="90C226"/>
              </a:buClr>
              <a:buSzPct val="80000"/>
              <a:buFont typeface="Wingdings" panose="05000000000000000000" pitchFamily="2" charset="2"/>
              <a:buChar char="v"/>
              <a:tabLst/>
              <a:defRPr/>
            </a:pPr>
            <a:r>
              <a:rPr kumimoji="0" lang="en-GB" sz="1800" b="0" i="0" u="none" strike="noStrike" kern="1200" cap="none" spc="0" normalizeH="0" baseline="0" noProof="0" dirty="0">
                <a:ln>
                  <a:noFill/>
                </a:ln>
                <a:solidFill>
                  <a:sysClr val="windowText" lastClr="000000">
                    <a:lumMod val="75000"/>
                    <a:lumOff val="25000"/>
                  </a:sysClr>
                </a:solidFill>
                <a:effectLst/>
                <a:uLnTx/>
                <a:uFillTx/>
                <a:latin typeface="Trebuchet MS" panose="020B0603020202020204"/>
                <a:ea typeface="+mn-ea"/>
                <a:cs typeface="+mn-cs"/>
              </a:rPr>
              <a:t>Innovation and creativity</a:t>
            </a:r>
          </a:p>
          <a:p>
            <a:pPr marL="342900" marR="0" lvl="0" indent="-342900" algn="l" defTabSz="457200" rtl="0" eaLnBrk="1" fontAlgn="auto" latinLnBrk="0" hangingPunct="1">
              <a:lnSpc>
                <a:spcPct val="100000"/>
              </a:lnSpc>
              <a:spcBef>
                <a:spcPts val="1000"/>
              </a:spcBef>
              <a:spcAft>
                <a:spcPts val="0"/>
              </a:spcAft>
              <a:buClr>
                <a:srgbClr val="90C226"/>
              </a:buClr>
              <a:buSzPct val="80000"/>
              <a:buFont typeface="Wingdings" panose="05000000000000000000" pitchFamily="2" charset="2"/>
              <a:buChar char="v"/>
              <a:tabLst/>
              <a:defRPr/>
            </a:pPr>
            <a:r>
              <a:rPr kumimoji="0" lang="en-GB" sz="1800" b="0" i="0" u="none" strike="noStrike" kern="1200" cap="none" spc="0" normalizeH="0" baseline="0" noProof="0" dirty="0">
                <a:ln>
                  <a:noFill/>
                </a:ln>
                <a:solidFill>
                  <a:sysClr val="windowText" lastClr="000000">
                    <a:lumMod val="75000"/>
                    <a:lumOff val="25000"/>
                  </a:sysClr>
                </a:solidFill>
                <a:effectLst/>
                <a:uLnTx/>
                <a:uFillTx/>
                <a:latin typeface="Trebuchet MS" panose="020B0603020202020204"/>
                <a:ea typeface="+mn-ea"/>
                <a:cs typeface="+mn-cs"/>
              </a:rPr>
              <a:t>Reduced cost of accessing beauty products and services</a:t>
            </a:r>
          </a:p>
          <a:p>
            <a:pPr marL="342900" marR="0" lvl="0" indent="-342900" algn="l" defTabSz="457200" rtl="0" eaLnBrk="1" fontAlgn="auto" latinLnBrk="0" hangingPunct="1">
              <a:lnSpc>
                <a:spcPct val="100000"/>
              </a:lnSpc>
              <a:spcBef>
                <a:spcPts val="1000"/>
              </a:spcBef>
              <a:spcAft>
                <a:spcPts val="0"/>
              </a:spcAft>
              <a:buClr>
                <a:srgbClr val="90C226"/>
              </a:buClr>
              <a:buSzPct val="80000"/>
              <a:buFont typeface="Wingdings" panose="05000000000000000000" pitchFamily="2" charset="2"/>
              <a:buChar char="v"/>
              <a:tabLst/>
              <a:defRPr/>
            </a:pPr>
            <a:r>
              <a:rPr kumimoji="0" lang="en-GB" sz="1800" b="0" i="0" u="none" strike="noStrike" kern="1200" cap="none" spc="0" normalizeH="0" baseline="0" noProof="0" dirty="0">
                <a:ln>
                  <a:noFill/>
                </a:ln>
                <a:solidFill>
                  <a:sysClr val="windowText" lastClr="000000">
                    <a:lumMod val="75000"/>
                    <a:lumOff val="25000"/>
                  </a:sysClr>
                </a:solidFill>
                <a:effectLst/>
                <a:uLnTx/>
                <a:uFillTx/>
                <a:latin typeface="Trebuchet MS" panose="020B0603020202020204"/>
                <a:ea typeface="+mn-ea"/>
                <a:cs typeface="+mn-cs"/>
              </a:rPr>
              <a:t>Beauty advices based on naturally obtained beauty products</a:t>
            </a:r>
          </a:p>
          <a:p>
            <a:pPr marL="342900" marR="0" lvl="0" indent="-342900" algn="l" defTabSz="457200" rtl="0" eaLnBrk="1" fontAlgn="auto" latinLnBrk="0" hangingPunct="1">
              <a:lnSpc>
                <a:spcPct val="100000"/>
              </a:lnSpc>
              <a:spcBef>
                <a:spcPts val="1000"/>
              </a:spcBef>
              <a:spcAft>
                <a:spcPts val="0"/>
              </a:spcAft>
              <a:buClr>
                <a:srgbClr val="90C226"/>
              </a:buClr>
              <a:buSzPct val="80000"/>
              <a:buFont typeface="Wingdings" panose="05000000000000000000" pitchFamily="2" charset="2"/>
              <a:buChar char="v"/>
              <a:tabLst/>
              <a:defRPr/>
            </a:pPr>
            <a:r>
              <a:rPr kumimoji="0" lang="en-GB" sz="1800" b="0" i="0" u="none" strike="noStrike" kern="1200" cap="none" spc="0" normalizeH="0" baseline="0" noProof="0" dirty="0">
                <a:ln>
                  <a:noFill/>
                </a:ln>
                <a:solidFill>
                  <a:sysClr val="windowText" lastClr="000000">
                    <a:lumMod val="75000"/>
                    <a:lumOff val="25000"/>
                  </a:sysClr>
                </a:solidFill>
                <a:effectLst/>
                <a:uLnTx/>
                <a:uFillTx/>
                <a:latin typeface="Trebuchet MS" panose="020B0603020202020204"/>
                <a:ea typeface="+mn-ea"/>
                <a:cs typeface="+mn-cs"/>
              </a:rPr>
              <a:t>Services are accessible at the home comfort of the customers</a:t>
            </a:r>
          </a:p>
          <a:p>
            <a:pPr marL="342900" marR="0" lvl="0" indent="-342900" algn="l" defTabSz="457200" rtl="0" eaLnBrk="1" fontAlgn="auto" latinLnBrk="0" hangingPunct="1">
              <a:lnSpc>
                <a:spcPct val="100000"/>
              </a:lnSpc>
              <a:spcBef>
                <a:spcPts val="1000"/>
              </a:spcBef>
              <a:spcAft>
                <a:spcPts val="0"/>
              </a:spcAft>
              <a:buClr>
                <a:srgbClr val="90C226"/>
              </a:buClr>
              <a:buSzPct val="80000"/>
              <a:buFont typeface="Wingdings" panose="05000000000000000000" pitchFamily="2" charset="2"/>
              <a:buChar char="v"/>
              <a:tabLst/>
              <a:defRPr/>
            </a:pPr>
            <a:r>
              <a:rPr kumimoji="0" lang="en-US" sz="1800" b="0" i="0" u="none" strike="noStrike" kern="1200" cap="none" spc="0" normalizeH="0" baseline="0" noProof="0" dirty="0">
                <a:ln>
                  <a:noFill/>
                </a:ln>
                <a:solidFill>
                  <a:sysClr val="windowText" lastClr="000000">
                    <a:lumMod val="75000"/>
                    <a:lumOff val="25000"/>
                  </a:sysClr>
                </a:solidFill>
                <a:effectLst/>
                <a:uLnTx/>
                <a:uFillTx/>
                <a:latin typeface="Trebuchet MS" panose="020B0603020202020204"/>
                <a:ea typeface="+mn-ea"/>
                <a:cs typeface="+mn-cs"/>
              </a:rPr>
              <a:t>Easy interaction with the professional cosmetologists</a:t>
            </a:r>
          </a:p>
        </p:txBody>
      </p:sp>
      <p:sp>
        <p:nvSpPr>
          <p:cNvPr id="5" name="Content Placeholder 2">
            <a:extLst>
              <a:ext uri="{FF2B5EF4-FFF2-40B4-BE49-F238E27FC236}">
                <a16:creationId xmlns:a16="http://schemas.microsoft.com/office/drawing/2014/main" id="{0C45C08F-710C-47B5-BC80-005BE63A7A4B}"/>
              </a:ext>
            </a:extLst>
          </p:cNvPr>
          <p:cNvSpPr txBox="1">
            <a:spLocks/>
          </p:cNvSpPr>
          <p:nvPr/>
        </p:nvSpPr>
        <p:spPr>
          <a:xfrm>
            <a:off x="6795819" y="2177585"/>
            <a:ext cx="4956470" cy="3880773"/>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buClr>
                <a:srgbClr val="90C226"/>
              </a:buClr>
              <a:buFont typeface="Wingdings 3" charset="2"/>
              <a:buNone/>
            </a:pPr>
            <a:r>
              <a:rPr lang="en-US" b="1" dirty="0">
                <a:solidFill>
                  <a:srgbClr val="FF0000"/>
                </a:solidFill>
                <a:latin typeface="Trebuchet MS" panose="020B0603020202020204"/>
              </a:rPr>
              <a:t>Differentiation Strategy</a:t>
            </a:r>
          </a:p>
          <a:p>
            <a:pPr>
              <a:buClr>
                <a:srgbClr val="90C226"/>
              </a:buClr>
              <a:buFont typeface="Wingdings" panose="05000000000000000000" pitchFamily="2" charset="2"/>
              <a:buChar char="v"/>
            </a:pPr>
            <a:r>
              <a:rPr lang="en-GB" dirty="0">
                <a:solidFill>
                  <a:prstClr val="black">
                    <a:lumMod val="75000"/>
                    <a:lumOff val="25000"/>
                  </a:prstClr>
                </a:solidFill>
                <a:latin typeface="Trebuchet MS" panose="020B0603020202020204"/>
              </a:rPr>
              <a:t>Specifically offering 100% beauty consultations and advice online unlike other companies which offer beauty products in the physical stores.</a:t>
            </a:r>
          </a:p>
          <a:p>
            <a:pPr>
              <a:buClr>
                <a:srgbClr val="90C226"/>
              </a:buClr>
              <a:buFont typeface="Wingdings" panose="05000000000000000000" pitchFamily="2" charset="2"/>
              <a:buChar char="v"/>
            </a:pPr>
            <a:r>
              <a:rPr lang="en-GB" dirty="0">
                <a:solidFill>
                  <a:prstClr val="black">
                    <a:lumMod val="75000"/>
                    <a:lumOff val="25000"/>
                  </a:prstClr>
                </a:solidFill>
                <a:latin typeface="Trebuchet MS" panose="020B0603020202020204"/>
              </a:rPr>
              <a:t>The services will be based on developing and using natural eco-friendly products for beauty unlike other companies which use chemically obtained products</a:t>
            </a:r>
            <a:endParaRPr lang="en-US" dirty="0">
              <a:solidFill>
                <a:prstClr val="black">
                  <a:lumMod val="75000"/>
                  <a:lumOff val="25000"/>
                </a:prstClr>
              </a:solidFill>
              <a:latin typeface="Trebuchet MS" panose="020B0603020202020204"/>
            </a:endParaRPr>
          </a:p>
        </p:txBody>
      </p:sp>
    </p:spTree>
    <p:extLst>
      <p:ext uri="{BB962C8B-B14F-4D97-AF65-F5344CB8AC3E}">
        <p14:creationId xmlns:p14="http://schemas.microsoft.com/office/powerpoint/2010/main" val="2854216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D82371-CC9D-42E5-824E-998868747F71}"/>
              </a:ext>
            </a:extLst>
          </p:cNvPr>
          <p:cNvSpPr>
            <a:spLocks noGrp="1"/>
          </p:cNvSpPr>
          <p:nvPr>
            <p:ph type="title"/>
          </p:nvPr>
        </p:nvSpPr>
        <p:spPr/>
        <p:txBody>
          <a:bodyPr/>
          <a:lstStyle/>
          <a:p>
            <a:r>
              <a:rPr lang="en-US" b="1" dirty="0"/>
              <a:t>Marketing Strategy</a:t>
            </a:r>
          </a:p>
        </p:txBody>
      </p:sp>
      <p:sp>
        <p:nvSpPr>
          <p:cNvPr id="3" name="Content Placeholder 2">
            <a:extLst>
              <a:ext uri="{FF2B5EF4-FFF2-40B4-BE49-F238E27FC236}">
                <a16:creationId xmlns:a16="http://schemas.microsoft.com/office/drawing/2014/main" id="{3AB470AD-061E-4BC4-BFCD-F4E98EE388F6}"/>
              </a:ext>
            </a:extLst>
          </p:cNvPr>
          <p:cNvSpPr>
            <a:spLocks noGrp="1"/>
          </p:cNvSpPr>
          <p:nvPr>
            <p:ph idx="1"/>
          </p:nvPr>
        </p:nvSpPr>
        <p:spPr>
          <a:xfrm>
            <a:off x="677333" y="1690688"/>
            <a:ext cx="6248121" cy="4350675"/>
          </a:xfrm>
        </p:spPr>
        <p:txBody>
          <a:bodyPr>
            <a:normAutofit fontScale="92500" lnSpcReduction="20000"/>
          </a:bodyPr>
          <a:lstStyle/>
          <a:p>
            <a:pPr marL="0" indent="0">
              <a:buNone/>
            </a:pPr>
            <a:r>
              <a:rPr lang="en-GB" dirty="0"/>
              <a:t>The promotions strategy for the EBOS Company is as follows:</a:t>
            </a:r>
          </a:p>
          <a:p>
            <a:pPr>
              <a:buFont typeface="Wingdings" panose="05000000000000000000" pitchFamily="2" charset="2"/>
              <a:buChar char="v"/>
            </a:pPr>
            <a:r>
              <a:rPr lang="en-US" b="1" dirty="0"/>
              <a:t>Social Media</a:t>
            </a:r>
            <a:r>
              <a:rPr lang="en-US" dirty="0"/>
              <a:t>: Use of </a:t>
            </a:r>
            <a:r>
              <a:rPr lang="en-GB" dirty="0"/>
              <a:t>popular social media websites including Twitter, Facebook, and Instagram</a:t>
            </a:r>
            <a:endParaRPr lang="en-US" dirty="0"/>
          </a:p>
          <a:p>
            <a:pPr>
              <a:buFont typeface="Wingdings" panose="05000000000000000000" pitchFamily="2" charset="2"/>
              <a:buChar char="v"/>
            </a:pPr>
            <a:r>
              <a:rPr lang="en-US" b="1" dirty="0"/>
              <a:t>Website &amp; SEO Marketing</a:t>
            </a:r>
            <a:r>
              <a:rPr lang="en-US" dirty="0"/>
              <a:t>: </a:t>
            </a:r>
            <a:r>
              <a:rPr lang="en-GB" dirty="0"/>
              <a:t>Users will be able to place service orders online through a user-friendly website with convenient navigation</a:t>
            </a:r>
            <a:endParaRPr lang="en-US" dirty="0"/>
          </a:p>
          <a:p>
            <a:pPr>
              <a:buFont typeface="Wingdings" panose="05000000000000000000" pitchFamily="2" charset="2"/>
              <a:buChar char="v"/>
            </a:pPr>
            <a:r>
              <a:rPr lang="en-US" b="1" dirty="0"/>
              <a:t>Direct Mailing</a:t>
            </a:r>
            <a:r>
              <a:rPr lang="en-US" dirty="0"/>
              <a:t>: </a:t>
            </a:r>
            <a:r>
              <a:rPr lang="en-GB" dirty="0"/>
              <a:t>The emails will be designed in a letter format detailing new offers, events, discounts and other relevant information about the company's services.</a:t>
            </a:r>
            <a:endParaRPr lang="en-US" dirty="0"/>
          </a:p>
        </p:txBody>
      </p:sp>
      <p:pic>
        <p:nvPicPr>
          <p:cNvPr id="4" name="Picture 3">
            <a:extLst>
              <a:ext uri="{FF2B5EF4-FFF2-40B4-BE49-F238E27FC236}">
                <a16:creationId xmlns:a16="http://schemas.microsoft.com/office/drawing/2014/main" id="{CBC451D8-D415-49EA-AC24-68A6D72A7921}"/>
              </a:ext>
            </a:extLst>
          </p:cNvPr>
          <p:cNvPicPr>
            <a:picLocks noChangeAspect="1"/>
          </p:cNvPicPr>
          <p:nvPr/>
        </p:nvPicPr>
        <p:blipFill>
          <a:blip r:embed="rId3"/>
          <a:stretch>
            <a:fillRect/>
          </a:stretch>
        </p:blipFill>
        <p:spPr>
          <a:xfrm>
            <a:off x="6925455" y="2036815"/>
            <a:ext cx="4991725" cy="3880773"/>
          </a:xfrm>
          <a:prstGeom prst="rect">
            <a:avLst/>
          </a:prstGeom>
        </p:spPr>
      </p:pic>
    </p:spTree>
    <p:extLst>
      <p:ext uri="{BB962C8B-B14F-4D97-AF65-F5344CB8AC3E}">
        <p14:creationId xmlns:p14="http://schemas.microsoft.com/office/powerpoint/2010/main" val="5988980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6B05A4-83DD-40B8-8D7A-91F670A2FCA0}"/>
              </a:ext>
            </a:extLst>
          </p:cNvPr>
          <p:cNvSpPr>
            <a:spLocks noGrp="1"/>
          </p:cNvSpPr>
          <p:nvPr>
            <p:ph type="title"/>
          </p:nvPr>
        </p:nvSpPr>
        <p:spPr>
          <a:xfrm>
            <a:off x="677334" y="609600"/>
            <a:ext cx="8596668" cy="844446"/>
          </a:xfrm>
        </p:spPr>
        <p:txBody>
          <a:bodyPr/>
          <a:lstStyle/>
          <a:p>
            <a:r>
              <a:rPr lang="en-US" b="1" dirty="0"/>
              <a:t>Privacy and Data Protection</a:t>
            </a:r>
          </a:p>
        </p:txBody>
      </p:sp>
      <p:sp>
        <p:nvSpPr>
          <p:cNvPr id="3" name="Content Placeholder 2">
            <a:extLst>
              <a:ext uri="{FF2B5EF4-FFF2-40B4-BE49-F238E27FC236}">
                <a16:creationId xmlns:a16="http://schemas.microsoft.com/office/drawing/2014/main" id="{456B0997-E83C-43C6-AF5F-B0779D4E8282}"/>
              </a:ext>
            </a:extLst>
          </p:cNvPr>
          <p:cNvSpPr>
            <a:spLocks noGrp="1"/>
          </p:cNvSpPr>
          <p:nvPr>
            <p:ph idx="1"/>
          </p:nvPr>
        </p:nvSpPr>
        <p:spPr>
          <a:xfrm>
            <a:off x="677333" y="1558977"/>
            <a:ext cx="11269827" cy="4482385"/>
          </a:xfrm>
        </p:spPr>
        <p:txBody>
          <a:bodyPr>
            <a:normAutofit fontScale="92500" lnSpcReduction="20000"/>
          </a:bodyPr>
          <a:lstStyle/>
          <a:p>
            <a:pPr>
              <a:buFont typeface="Wingdings" panose="05000000000000000000" pitchFamily="2" charset="2"/>
              <a:buChar char="v"/>
            </a:pPr>
            <a:r>
              <a:rPr lang="en-GB" dirty="0"/>
              <a:t>All customer data shall be protected per the Data Protection Act 2018 and Privacy and Electronic Communications Regulations (PECR).</a:t>
            </a:r>
          </a:p>
          <a:p>
            <a:pPr>
              <a:buFont typeface="Wingdings" panose="05000000000000000000" pitchFamily="2" charset="2"/>
              <a:buChar char="v"/>
            </a:pPr>
            <a:r>
              <a:rPr lang="en-GB" dirty="0"/>
              <a:t>The EBOS Company will perform both active and passive scans and maintain an inventory of all parts of the service and the relationships between them.</a:t>
            </a:r>
          </a:p>
          <a:p>
            <a:pPr>
              <a:buFont typeface="Wingdings" panose="05000000000000000000" pitchFamily="2" charset="2"/>
              <a:buChar char="v"/>
            </a:pPr>
            <a:r>
              <a:rPr lang="en-GB" dirty="0"/>
              <a:t>EBOS will comply with PECR, whereby customers will be asked permission before being sent random marketing emails.</a:t>
            </a:r>
          </a:p>
          <a:p>
            <a:pPr>
              <a:buFont typeface="Wingdings" panose="05000000000000000000" pitchFamily="2" charset="2"/>
              <a:buChar char="v"/>
            </a:pPr>
            <a:r>
              <a:rPr lang="en-GB" dirty="0"/>
              <a:t>The customers will be given options to subscribe or unsubscribe from the emails.</a:t>
            </a:r>
          </a:p>
          <a:p>
            <a:pPr>
              <a:buFont typeface="Wingdings" panose="05000000000000000000" pitchFamily="2" charset="2"/>
              <a:buChar char="v"/>
            </a:pPr>
            <a:r>
              <a:rPr lang="en-GB" dirty="0"/>
              <a:t>The EBOS Company will ensure safe cloud storage of the customers' data and that the data will be only used for the intended purpose.</a:t>
            </a:r>
          </a:p>
          <a:p>
            <a:pPr>
              <a:buFont typeface="Wingdings" panose="05000000000000000000" pitchFamily="2" charset="2"/>
              <a:buChar char="v"/>
            </a:pPr>
            <a:r>
              <a:rPr lang="en-GB" dirty="0"/>
              <a:t>The company will generate a password lock system to ensure total authentication before data access.</a:t>
            </a:r>
          </a:p>
          <a:p>
            <a:pPr>
              <a:buFont typeface="Wingdings" panose="05000000000000000000" pitchFamily="2" charset="2"/>
              <a:buChar char="v"/>
            </a:pPr>
            <a:r>
              <a:rPr lang="en-GB" dirty="0"/>
              <a:t>All the financial processes shall be based on safety and integrity.</a:t>
            </a:r>
            <a:endParaRPr lang="en-US" dirty="0"/>
          </a:p>
        </p:txBody>
      </p:sp>
    </p:spTree>
    <p:extLst>
      <p:ext uri="{BB962C8B-B14F-4D97-AF65-F5344CB8AC3E}">
        <p14:creationId xmlns:p14="http://schemas.microsoft.com/office/powerpoint/2010/main" val="29430389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3F2A32-BA02-4F75-A99B-00186FC8DC18}"/>
              </a:ext>
            </a:extLst>
          </p:cNvPr>
          <p:cNvSpPr>
            <a:spLocks noGrp="1"/>
          </p:cNvSpPr>
          <p:nvPr>
            <p:ph type="title"/>
          </p:nvPr>
        </p:nvSpPr>
        <p:spPr/>
        <p:txBody>
          <a:bodyPr/>
          <a:lstStyle/>
          <a:p>
            <a:r>
              <a:rPr lang="en-US" b="1" dirty="0"/>
              <a:t>Reflection on the Knowledge Gained</a:t>
            </a:r>
          </a:p>
        </p:txBody>
      </p:sp>
      <p:sp>
        <p:nvSpPr>
          <p:cNvPr id="3" name="Content Placeholder 2">
            <a:extLst>
              <a:ext uri="{FF2B5EF4-FFF2-40B4-BE49-F238E27FC236}">
                <a16:creationId xmlns:a16="http://schemas.microsoft.com/office/drawing/2014/main" id="{BEC61DDB-160D-4CFE-8457-2365509FF9E1}"/>
              </a:ext>
            </a:extLst>
          </p:cNvPr>
          <p:cNvSpPr>
            <a:spLocks noGrp="1"/>
          </p:cNvSpPr>
          <p:nvPr>
            <p:ph idx="1"/>
          </p:nvPr>
        </p:nvSpPr>
        <p:spPr>
          <a:xfrm>
            <a:off x="394742" y="1690688"/>
            <a:ext cx="5871148" cy="4802187"/>
          </a:xfrm>
        </p:spPr>
        <p:txBody>
          <a:bodyPr>
            <a:normAutofit fontScale="77500" lnSpcReduction="20000"/>
          </a:bodyPr>
          <a:lstStyle/>
          <a:p>
            <a:pPr marL="0" indent="0">
              <a:buNone/>
            </a:pPr>
            <a:r>
              <a:rPr lang="en-GB" sz="3600" dirty="0">
                <a:solidFill>
                  <a:schemeClr val="accent6"/>
                </a:solidFill>
              </a:rPr>
              <a:t>Reflection on the Knowledge Gained</a:t>
            </a:r>
            <a:endParaRPr lang="en-US" sz="3600" dirty="0">
              <a:solidFill>
                <a:schemeClr val="accent6"/>
              </a:solidFill>
            </a:endParaRPr>
          </a:p>
          <a:p>
            <a:pPr>
              <a:buFont typeface="Wingdings" panose="05000000000000000000" pitchFamily="2" charset="2"/>
              <a:buChar char="v"/>
            </a:pPr>
            <a:r>
              <a:rPr lang="en-US" dirty="0"/>
              <a:t>I have learned innovation and creativity concepts, models and theories.</a:t>
            </a:r>
          </a:p>
          <a:p>
            <a:pPr>
              <a:buFont typeface="Wingdings" panose="05000000000000000000" pitchFamily="2" charset="2"/>
              <a:buChar char="v"/>
            </a:pPr>
            <a:r>
              <a:rPr lang="en-US" dirty="0"/>
              <a:t>Learned how to develop business and implement idea into a business product or service</a:t>
            </a:r>
          </a:p>
          <a:p>
            <a:pPr>
              <a:buFont typeface="Wingdings" panose="05000000000000000000" pitchFamily="2" charset="2"/>
              <a:buChar char="v"/>
            </a:pPr>
            <a:r>
              <a:rPr lang="en-US" dirty="0"/>
              <a:t>Learned market and industry research skills including competition analysis skills</a:t>
            </a:r>
          </a:p>
          <a:p>
            <a:pPr>
              <a:buFont typeface="Wingdings" panose="05000000000000000000" pitchFamily="2" charset="2"/>
              <a:buChar char="v"/>
            </a:pPr>
            <a:r>
              <a:rPr lang="en-US" dirty="0"/>
              <a:t>Learned business differentiation and marketing strategies such as direct mailing and use of social media platforms.</a:t>
            </a:r>
          </a:p>
          <a:p>
            <a:pPr>
              <a:buFont typeface="Wingdings" panose="05000000000000000000" pitchFamily="2" charset="2"/>
              <a:buChar char="v"/>
            </a:pPr>
            <a:r>
              <a:rPr lang="en-US" dirty="0"/>
              <a:t>Learned how to protect company and customer data using established legal frameworks such as </a:t>
            </a:r>
            <a:r>
              <a:rPr lang="en-GB" dirty="0"/>
              <a:t>the Data Protection Act 2018 and Privacy and Electronic Communications Regulations (PECR).</a:t>
            </a:r>
            <a:endParaRPr lang="en-US" dirty="0"/>
          </a:p>
        </p:txBody>
      </p:sp>
      <p:sp>
        <p:nvSpPr>
          <p:cNvPr id="4" name="Content Placeholder 2">
            <a:extLst>
              <a:ext uri="{FF2B5EF4-FFF2-40B4-BE49-F238E27FC236}">
                <a16:creationId xmlns:a16="http://schemas.microsoft.com/office/drawing/2014/main" id="{A9C9E039-AF2F-4841-B5D7-03FF34C04015}"/>
              </a:ext>
            </a:extLst>
          </p:cNvPr>
          <p:cNvSpPr txBox="1">
            <a:spLocks/>
          </p:cNvSpPr>
          <p:nvPr/>
        </p:nvSpPr>
        <p:spPr>
          <a:xfrm>
            <a:off x="6670623" y="1690688"/>
            <a:ext cx="5126636" cy="4802187"/>
          </a:xfrm>
          <a:prstGeom prst="rect">
            <a:avLst/>
          </a:prstGeom>
        </p:spPr>
        <p:txBody>
          <a:bodyPr vert="horz" lIns="91440" tIns="45720" rIns="91440" bIns="45720" rtlCol="0">
            <a:normAutofit lnSpcReduction="100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marR="0" lvl="0" indent="0" algn="l" defTabSz="457200" rtl="0" eaLnBrk="1" fontAlgn="auto" latinLnBrk="0" hangingPunct="1">
              <a:lnSpc>
                <a:spcPct val="100000"/>
              </a:lnSpc>
              <a:spcBef>
                <a:spcPts val="1000"/>
              </a:spcBef>
              <a:spcAft>
                <a:spcPts val="0"/>
              </a:spcAft>
              <a:buClr>
                <a:srgbClr val="90C226"/>
              </a:buClr>
              <a:buSzPct val="80000"/>
              <a:buNone/>
              <a:tabLst/>
              <a:defRPr/>
            </a:pPr>
            <a:r>
              <a:rPr kumimoji="0" lang="en-US" sz="2400" b="0" i="0" u="none" strike="noStrike" kern="1200" cap="none" spc="0" normalizeH="0" baseline="0" noProof="0" dirty="0">
                <a:ln>
                  <a:noFill/>
                </a:ln>
                <a:solidFill>
                  <a:srgbClr val="90C226"/>
                </a:solidFill>
                <a:effectLst/>
                <a:uLnTx/>
                <a:uFillTx/>
                <a:latin typeface="Trebuchet MS" panose="020B0603020202020204"/>
                <a:ea typeface="+mj-ea"/>
                <a:cs typeface="+mj-cs"/>
              </a:rPr>
              <a:t>The future Benefit of the Knowledge Gained</a:t>
            </a:r>
            <a:endParaRPr kumimoji="0" lang="en-US" sz="1300" b="0" i="0" u="none" strike="noStrike" kern="1200" cap="none" spc="0" normalizeH="0" baseline="0" noProof="0" dirty="0">
              <a:ln>
                <a:noFill/>
              </a:ln>
              <a:solidFill>
                <a:sysClr val="windowText" lastClr="000000">
                  <a:lumMod val="75000"/>
                  <a:lumOff val="25000"/>
                </a:sysClr>
              </a:solidFill>
              <a:effectLst/>
              <a:uLnTx/>
              <a:uFillTx/>
              <a:latin typeface="Trebuchet MS" panose="020B0603020202020204"/>
              <a:ea typeface="+mn-ea"/>
              <a:cs typeface="+mn-cs"/>
            </a:endParaRPr>
          </a:p>
          <a:p>
            <a:pPr marL="342900" marR="0" lvl="0" indent="-342900" algn="l" defTabSz="457200" rtl="0" eaLnBrk="1" fontAlgn="auto" latinLnBrk="0" hangingPunct="1">
              <a:lnSpc>
                <a:spcPct val="100000"/>
              </a:lnSpc>
              <a:spcBef>
                <a:spcPts val="1000"/>
              </a:spcBef>
              <a:spcAft>
                <a:spcPts val="0"/>
              </a:spcAft>
              <a:buClr>
                <a:srgbClr val="90C226"/>
              </a:buClr>
              <a:buSzPct val="80000"/>
              <a:buFont typeface="Wingdings" panose="05000000000000000000" pitchFamily="2" charset="2"/>
              <a:buChar char="v"/>
              <a:tabLst/>
              <a:defRPr/>
            </a:pPr>
            <a:r>
              <a:rPr kumimoji="0" lang="en-US" sz="1800" b="0" i="0" u="none" strike="noStrike" kern="1200" cap="none" spc="0" normalizeH="0" baseline="0" noProof="0" dirty="0">
                <a:ln>
                  <a:noFill/>
                </a:ln>
                <a:solidFill>
                  <a:sysClr val="windowText" lastClr="000000">
                    <a:lumMod val="75000"/>
                    <a:lumOff val="25000"/>
                  </a:sysClr>
                </a:solidFill>
                <a:effectLst/>
                <a:uLnTx/>
                <a:uFillTx/>
                <a:latin typeface="Trebuchet MS" panose="020B0603020202020204"/>
                <a:ea typeface="+mn-ea"/>
                <a:cs typeface="+mn-cs"/>
              </a:rPr>
              <a:t>Apply the </a:t>
            </a:r>
            <a:r>
              <a:rPr kumimoji="0" lang="en-GB" sz="1800" b="0" i="0" u="none" strike="noStrike" kern="1200" cap="none" spc="0" normalizeH="0" baseline="0" noProof="0" dirty="0">
                <a:ln>
                  <a:noFill/>
                </a:ln>
                <a:solidFill>
                  <a:sysClr val="windowText" lastClr="000000">
                    <a:lumMod val="75000"/>
                    <a:lumOff val="25000"/>
                  </a:sysClr>
                </a:solidFill>
                <a:effectLst/>
                <a:uLnTx/>
                <a:uFillTx/>
                <a:latin typeface="Trebuchet MS" panose="020B0603020202020204"/>
                <a:ea typeface="+mn-ea"/>
                <a:cs typeface="+mn-cs"/>
              </a:rPr>
              <a:t>learned innovation and creativity concepts, models and theories in future business creation and management.</a:t>
            </a:r>
          </a:p>
          <a:p>
            <a:pPr marL="342900" marR="0" lvl="0" indent="-342900" algn="l" defTabSz="457200" rtl="0" eaLnBrk="1" fontAlgn="auto" latinLnBrk="0" hangingPunct="1">
              <a:lnSpc>
                <a:spcPct val="100000"/>
              </a:lnSpc>
              <a:spcBef>
                <a:spcPts val="1000"/>
              </a:spcBef>
              <a:spcAft>
                <a:spcPts val="0"/>
              </a:spcAft>
              <a:buClr>
                <a:srgbClr val="90C226"/>
              </a:buClr>
              <a:buSzPct val="80000"/>
              <a:buFont typeface="Wingdings" panose="05000000000000000000" pitchFamily="2" charset="2"/>
              <a:buChar char="v"/>
              <a:tabLst/>
              <a:defRPr/>
            </a:pPr>
            <a:r>
              <a:rPr kumimoji="0" lang="en-GB" sz="1800" b="0" i="0" u="none" strike="noStrike" kern="1200" cap="none" spc="0" normalizeH="0" baseline="0" noProof="0" dirty="0">
                <a:ln>
                  <a:noFill/>
                </a:ln>
                <a:solidFill>
                  <a:sysClr val="windowText" lastClr="000000">
                    <a:lumMod val="75000"/>
                    <a:lumOff val="25000"/>
                  </a:sysClr>
                </a:solidFill>
                <a:effectLst/>
                <a:uLnTx/>
                <a:uFillTx/>
                <a:latin typeface="Trebuchet MS" panose="020B0603020202020204"/>
                <a:ea typeface="+mn-ea"/>
                <a:cs typeface="+mn-cs"/>
              </a:rPr>
              <a:t>Apply appropriate business development steps including market and industry research skills like competition analysis skills</a:t>
            </a:r>
          </a:p>
          <a:p>
            <a:pPr marL="342900" marR="0" lvl="0" indent="-342900" algn="l" defTabSz="457200" rtl="0" eaLnBrk="1" fontAlgn="auto" latinLnBrk="0" hangingPunct="1">
              <a:lnSpc>
                <a:spcPct val="100000"/>
              </a:lnSpc>
              <a:spcBef>
                <a:spcPts val="1000"/>
              </a:spcBef>
              <a:spcAft>
                <a:spcPts val="0"/>
              </a:spcAft>
              <a:buClr>
                <a:srgbClr val="90C226"/>
              </a:buClr>
              <a:buSzPct val="80000"/>
              <a:buFont typeface="Wingdings" panose="05000000000000000000" pitchFamily="2" charset="2"/>
              <a:buChar char="v"/>
              <a:tabLst/>
              <a:defRPr/>
            </a:pPr>
            <a:r>
              <a:rPr kumimoji="0" lang="en-GB" sz="1800" b="0" i="0" u="none" strike="noStrike" kern="1200" cap="none" spc="0" normalizeH="0" baseline="0" noProof="0" dirty="0">
                <a:ln>
                  <a:noFill/>
                </a:ln>
                <a:solidFill>
                  <a:sysClr val="windowText" lastClr="000000">
                    <a:lumMod val="75000"/>
                    <a:lumOff val="25000"/>
                  </a:sysClr>
                </a:solidFill>
                <a:effectLst/>
                <a:uLnTx/>
                <a:uFillTx/>
                <a:latin typeface="Trebuchet MS" panose="020B0603020202020204"/>
                <a:ea typeface="+mn-ea"/>
                <a:cs typeface="+mn-cs"/>
              </a:rPr>
              <a:t>I will use social media platforms such as Facebook and Twitter to market my business in the future.</a:t>
            </a:r>
          </a:p>
          <a:p>
            <a:pPr marL="342900" marR="0" lvl="0" indent="-342900" algn="l" defTabSz="457200" rtl="0" eaLnBrk="1" fontAlgn="auto" latinLnBrk="0" hangingPunct="1">
              <a:lnSpc>
                <a:spcPct val="100000"/>
              </a:lnSpc>
              <a:spcBef>
                <a:spcPts val="1000"/>
              </a:spcBef>
              <a:spcAft>
                <a:spcPts val="0"/>
              </a:spcAft>
              <a:buClr>
                <a:srgbClr val="90C226"/>
              </a:buClr>
              <a:buSzPct val="80000"/>
              <a:buFont typeface="Wingdings" panose="05000000000000000000" pitchFamily="2" charset="2"/>
              <a:buChar char="v"/>
              <a:tabLst/>
              <a:defRPr/>
            </a:pPr>
            <a:r>
              <a:rPr kumimoji="0" lang="en-GB" sz="1800" b="0" i="0" u="none" strike="noStrike" kern="1200" cap="none" spc="0" normalizeH="0" baseline="0" noProof="0" dirty="0">
                <a:ln>
                  <a:noFill/>
                </a:ln>
                <a:solidFill>
                  <a:sysClr val="windowText" lastClr="000000">
                    <a:lumMod val="75000"/>
                    <a:lumOff val="25000"/>
                  </a:sysClr>
                </a:solidFill>
                <a:effectLst/>
                <a:uLnTx/>
                <a:uFillTx/>
                <a:latin typeface="Trebuchet MS" panose="020B0603020202020204"/>
                <a:ea typeface="+mn-ea"/>
                <a:cs typeface="+mn-cs"/>
              </a:rPr>
              <a:t>Comply with legal frameworks such as the Data Protection Act 2018 and Privacy and Electronic Communications Regulations (PECR) while opening my future business.</a:t>
            </a:r>
          </a:p>
          <a:p>
            <a:pPr marL="342900" marR="0" lvl="0" indent="-342900" algn="l" defTabSz="457200" rtl="0" eaLnBrk="1" fontAlgn="auto" latinLnBrk="0" hangingPunct="1">
              <a:lnSpc>
                <a:spcPct val="100000"/>
              </a:lnSpc>
              <a:spcBef>
                <a:spcPts val="1000"/>
              </a:spcBef>
              <a:spcAft>
                <a:spcPts val="0"/>
              </a:spcAft>
              <a:buClr>
                <a:srgbClr val="90C226"/>
              </a:buClr>
              <a:buSzPct val="80000"/>
              <a:buFont typeface="Wingdings" panose="05000000000000000000" pitchFamily="2" charset="2"/>
              <a:buChar char="v"/>
              <a:tabLst/>
              <a:defRPr/>
            </a:pPr>
            <a:endParaRPr kumimoji="0" lang="en-GB" sz="1800" b="0" i="0" u="none" strike="noStrike" kern="1200" cap="none" spc="0" normalizeH="0" baseline="0" noProof="0" dirty="0">
              <a:ln>
                <a:noFill/>
              </a:ln>
              <a:solidFill>
                <a:sysClr val="windowText" lastClr="000000">
                  <a:lumMod val="75000"/>
                  <a:lumOff val="25000"/>
                </a:sysClr>
              </a:solidFill>
              <a:effectLst/>
              <a:uLnTx/>
              <a:uFillTx/>
              <a:latin typeface="Trebuchet MS" panose="020B0603020202020204"/>
              <a:ea typeface="+mn-ea"/>
              <a:cs typeface="+mn-cs"/>
            </a:endParaRPr>
          </a:p>
        </p:txBody>
      </p:sp>
    </p:spTree>
    <p:extLst>
      <p:ext uri="{BB962C8B-B14F-4D97-AF65-F5344CB8AC3E}">
        <p14:creationId xmlns:p14="http://schemas.microsoft.com/office/powerpoint/2010/main" val="29759407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E88F8E-89F2-4B7C-A08B-85E814316855}"/>
              </a:ext>
            </a:extLst>
          </p:cNvPr>
          <p:cNvSpPr>
            <a:spLocks noGrp="1"/>
          </p:cNvSpPr>
          <p:nvPr>
            <p:ph type="title"/>
          </p:nvPr>
        </p:nvSpPr>
        <p:spPr>
          <a:xfrm>
            <a:off x="752285" y="399738"/>
            <a:ext cx="8596668" cy="694544"/>
          </a:xfrm>
        </p:spPr>
        <p:txBody>
          <a:bodyPr>
            <a:normAutofit fontScale="90000"/>
          </a:bodyPr>
          <a:lstStyle/>
          <a:p>
            <a:r>
              <a:rPr lang="en-US" b="1" dirty="0"/>
              <a:t>References</a:t>
            </a:r>
          </a:p>
        </p:txBody>
      </p:sp>
      <p:sp>
        <p:nvSpPr>
          <p:cNvPr id="3" name="Content Placeholder 2">
            <a:extLst>
              <a:ext uri="{FF2B5EF4-FFF2-40B4-BE49-F238E27FC236}">
                <a16:creationId xmlns:a16="http://schemas.microsoft.com/office/drawing/2014/main" id="{9631989F-13CD-40B4-8FDE-5635FE1936FC}"/>
              </a:ext>
            </a:extLst>
          </p:cNvPr>
          <p:cNvSpPr>
            <a:spLocks noGrp="1"/>
          </p:cNvSpPr>
          <p:nvPr>
            <p:ph idx="1"/>
          </p:nvPr>
        </p:nvSpPr>
        <p:spPr>
          <a:xfrm>
            <a:off x="449705" y="1094282"/>
            <a:ext cx="11482465" cy="5636301"/>
          </a:xfrm>
        </p:spPr>
        <p:txBody>
          <a:bodyPr>
            <a:normAutofit fontScale="62500" lnSpcReduction="20000"/>
          </a:bodyPr>
          <a:lstStyle/>
          <a:p>
            <a:pPr>
              <a:buFont typeface="Wingdings" panose="05000000000000000000" pitchFamily="2" charset="2"/>
              <a:buChar char="v"/>
            </a:pPr>
            <a:r>
              <a:rPr lang="en-GB" dirty="0"/>
              <a:t>Davies, G., 2021. 14 British beauty brands we love. [online] Good Housekeeping. Available at: https://www.goodhousekeeping.com/uk/beauty/g37491902/british-beauty-brands/ [Accessed 3 Jul. 2023].</a:t>
            </a:r>
          </a:p>
          <a:p>
            <a:pPr>
              <a:buFont typeface="Wingdings" panose="05000000000000000000" pitchFamily="2" charset="2"/>
              <a:buChar char="v"/>
            </a:pPr>
            <a:r>
              <a:rPr lang="en-GB" dirty="0"/>
              <a:t>Forbes. 2022. Council Post: 16 Effective Ways E-Commerce Companies Can Protect Customer Data. [online]. Available at: https://www.forbes.com/sites/forbestechcouncil/2022/02/08/16-effective-ways-e-commerce-companies-can-protect-customer-data/?sh=1f770f85de99 [Accessed 4 Jul. 2023].</a:t>
            </a:r>
          </a:p>
          <a:p>
            <a:pPr>
              <a:buFont typeface="Wingdings" panose="05000000000000000000" pitchFamily="2" charset="2"/>
              <a:buChar char="v"/>
            </a:pPr>
            <a:r>
              <a:rPr lang="en-GB" dirty="0"/>
              <a:t>Government Digital Service. 2018. Data protection. [online] GOV.UK. Available at: https://www.gov.uk/data-protection#:~:text=The%20Data%20Protection%20Act%202018%20is%20the%20UK's%20implementation%20of,used%20fairly%2C%20lawfully%20and%20transparently [Accessed 4 Jul. 2023].</a:t>
            </a:r>
          </a:p>
          <a:p>
            <a:pPr>
              <a:buFont typeface="Wingdings" panose="05000000000000000000" pitchFamily="2" charset="2"/>
              <a:buChar char="v"/>
            </a:pPr>
            <a:r>
              <a:rPr lang="en-GB" dirty="0"/>
              <a:t>Harari, D., Francis-Devine, B., Bolton, P. and Keep, M., 2022. Rising cost of living in the UK. London: House of Commons Library. https://library2.nics.gov.uk/pdf/dof/2022/PDF220089.pdf</a:t>
            </a:r>
          </a:p>
          <a:p>
            <a:pPr>
              <a:buFont typeface="Wingdings" panose="05000000000000000000" pitchFamily="2" charset="2"/>
              <a:buChar char="v"/>
            </a:pPr>
            <a:r>
              <a:rPr lang="en-GB" dirty="0"/>
              <a:t>Information Communication Office. 2023. What are PECR? [online] Available at: https://ico.org.uk/for-organisations/direct-marketing-and-privacy-and-electronic-communications/guide-to-pecr/what-are-pecr/#:~:text=The%20Privacy%20and%20Electronic%20Communications,in%20relation%20to%20electronic%20communications. [Accessed 4 Jul. 2023].</a:t>
            </a:r>
          </a:p>
          <a:p>
            <a:pPr>
              <a:buFont typeface="Wingdings" panose="05000000000000000000" pitchFamily="2" charset="2"/>
              <a:buChar char="v"/>
            </a:pPr>
            <a:r>
              <a:rPr lang="en-GB" dirty="0"/>
              <a:t>MarketWatch. 2023. Beauty and Cosmetics Market Competitive Analysis till 2030. [online] Available at: https://www.marketwatch.com/press-release/beauty-and-cosmetics-market-competitive-analysis-till-2030-2023-04-10 [Accessed 3 Jul. 2023].</a:t>
            </a:r>
          </a:p>
          <a:p>
            <a:pPr>
              <a:buFont typeface="Wingdings" panose="05000000000000000000" pitchFamily="2" charset="2"/>
              <a:buChar char="v"/>
            </a:pPr>
            <a:r>
              <a:rPr lang="en-GB" dirty="0"/>
              <a:t>McKinsey &amp; Company. 2023. The beauty market in 2023: A special State of Fashion report. [online] Available at: https://www.mckinsey.com/industries/retail/our-insights/the-beauty-market-in-2023-a-special-state-of-fashion-report [Accessed 5 Jul. 2023].</a:t>
            </a:r>
          </a:p>
          <a:p>
            <a:pPr>
              <a:buFont typeface="Wingdings" panose="05000000000000000000" pitchFamily="2" charset="2"/>
              <a:buChar char="v"/>
            </a:pPr>
            <a:r>
              <a:rPr lang="en-GB" dirty="0"/>
              <a:t>Pitt, S., 2022. Cost Of Living Crisis’ Impacting UK Beauty. [online] Beautymatter.com. Available at: https://beautymatter.com/articles/cost-of-living-crisis-impacting-uk-beauty [Accessed 5 Jul. 2023].</a:t>
            </a:r>
          </a:p>
        </p:txBody>
      </p:sp>
    </p:spTree>
    <p:extLst>
      <p:ext uri="{BB962C8B-B14F-4D97-AF65-F5344CB8AC3E}">
        <p14:creationId xmlns:p14="http://schemas.microsoft.com/office/powerpoint/2010/main" val="177967882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445</TotalTime>
  <Words>4092</Words>
  <Application>Microsoft Office PowerPoint</Application>
  <PresentationFormat>Ecran lat</PresentationFormat>
  <Paragraphs>154</Paragraphs>
  <Slides>12</Slides>
  <Notes>9</Notes>
  <HiddenSlides>0</HiddenSlides>
  <MMClips>0</MMClips>
  <ScaleCrop>false</ScaleCrop>
  <HeadingPairs>
    <vt:vector size="4" baseType="variant">
      <vt:variant>
        <vt:lpstr>Temă</vt:lpstr>
      </vt:variant>
      <vt:variant>
        <vt:i4>1</vt:i4>
      </vt:variant>
      <vt:variant>
        <vt:lpstr>Titluri diapozitive</vt:lpstr>
      </vt:variant>
      <vt:variant>
        <vt:i4>12</vt:i4>
      </vt:variant>
    </vt:vector>
  </HeadingPairs>
  <TitlesOfParts>
    <vt:vector size="13" baseType="lpstr">
      <vt:lpstr>Office Theme</vt:lpstr>
      <vt:lpstr>Eco-Beauty Online Service Company (EBOS)</vt:lpstr>
      <vt:lpstr>Table of content</vt:lpstr>
      <vt:lpstr>The market gap or problem and proposed solution (product/service)</vt:lpstr>
      <vt:lpstr>Highlights of market and competitive analysis</vt:lpstr>
      <vt:lpstr>Competitive analysis</vt:lpstr>
      <vt:lpstr>Product/service) concept and model</vt:lpstr>
      <vt:lpstr>E-commerce model</vt:lpstr>
      <vt:lpstr>Competition and Differentiation strategy</vt:lpstr>
      <vt:lpstr>Marketing Strategy</vt:lpstr>
      <vt:lpstr>Privacy and Data Protection</vt:lpstr>
      <vt:lpstr>Reflection on the Knowledge Gained</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Windows User</dc:creator>
  <cp:lastModifiedBy>Andreea Scorpie</cp:lastModifiedBy>
  <cp:revision>49</cp:revision>
  <dcterms:created xsi:type="dcterms:W3CDTF">2023-07-04T18:54:20Z</dcterms:created>
  <dcterms:modified xsi:type="dcterms:W3CDTF">2023-08-07T18:02:19Z</dcterms:modified>
</cp:coreProperties>
</file>