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57" r:id="rId4"/>
    <p:sldId id="259" r:id="rId5"/>
    <p:sldId id="262" r:id="rId6"/>
    <p:sldId id="268" r:id="rId7"/>
    <p:sldId id="261" r:id="rId8"/>
    <p:sldId id="258" r:id="rId9"/>
    <p:sldId id="263" r:id="rId10"/>
    <p:sldId id="264" r:id="rId11"/>
    <p:sldId id="265" r:id="rId12"/>
    <p:sldId id="266"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1/15/2018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news/the-women-of-the-second-world-war" TargetMode="External"/><Relationship Id="rId2" Type="http://schemas.openxmlformats.org/officeDocument/2006/relationships/hyperlink" Target="https://www.monkshillbooks.co.uk/women-in-wartime-womens-magazines-1939-1945.htm" TargetMode="External"/><Relationship Id="rId1" Type="http://schemas.openxmlformats.org/officeDocument/2006/relationships/slideLayout" Target="../slideLayouts/slideLayout14.xml"/><Relationship Id="rId5" Type="http://schemas.openxmlformats.org/officeDocument/2006/relationships/hyperlink" Target="http://www.advertisingarchives.co.uk/?service=category&amp;action=show_content_page&amp;language=en&amp;category=7&amp;pid=53" TargetMode="External"/><Relationship Id="rId4" Type="http://schemas.openxmlformats.org/officeDocument/2006/relationships/hyperlink" Target="http://www.cyber-heritage.co.uk/wome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C41958-92D3-422C-957E-601F5FDACA6B}"/>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20000"/>
                    </a14:imgEffect>
                  </a14:imgLayer>
                </a14:imgProps>
              </a:ext>
            </a:extLst>
          </a:blip>
          <a:stretch>
            <a:fillRect/>
          </a:stretch>
        </p:blipFill>
        <p:spPr>
          <a:xfrm>
            <a:off x="0" y="0"/>
            <a:ext cx="12192000" cy="6858000"/>
          </a:xfrm>
          <a:prstGeom prst="rect">
            <a:avLst/>
          </a:prstGeom>
          <a:effectLst>
            <a:outerShdw blurRad="774700" dist="50800" dir="5400000" algn="ctr" rotWithShape="0">
              <a:srgbClr val="000000">
                <a:alpha val="0"/>
              </a:srgbClr>
            </a:outerShdw>
          </a:effectLst>
        </p:spPr>
      </p:pic>
      <p:sp>
        <p:nvSpPr>
          <p:cNvPr id="2" name="Title 1">
            <a:extLst>
              <a:ext uri="{FF2B5EF4-FFF2-40B4-BE49-F238E27FC236}">
                <a16:creationId xmlns:a16="http://schemas.microsoft.com/office/drawing/2014/main" id="{A1DE2880-B84D-4581-8FDA-944F5AACD4D5}"/>
              </a:ext>
            </a:extLst>
          </p:cNvPr>
          <p:cNvSpPr>
            <a:spLocks noGrp="1"/>
          </p:cNvSpPr>
          <p:nvPr>
            <p:ph type="ctrTitle"/>
          </p:nvPr>
        </p:nvSpPr>
        <p:spPr>
          <a:xfrm>
            <a:off x="2065164" y="934278"/>
            <a:ext cx="9118947" cy="3511826"/>
          </a:xfrm>
          <a:noFill/>
          <a:effectLst/>
          <a:scene3d>
            <a:camera prst="orthographicFront"/>
            <a:lightRig rig="threePt" dir="t"/>
          </a:scene3d>
          <a:sp3d>
            <a:bevelT prst="angle"/>
          </a:sp3d>
        </p:spPr>
        <p:txBody>
          <a:bodyPr>
            <a:sp3d/>
          </a:bodyPr>
          <a:lstStyle/>
          <a:p>
            <a:pPr algn="ctr"/>
            <a:r>
              <a:rPr lang="en-GB" sz="3600" i="1" dirty="0">
                <a:solidFill>
                  <a:schemeClr val="bg1"/>
                </a:solidFill>
                <a:effectLst>
                  <a:outerShdw blurRad="38100" dist="38100" dir="2700000" algn="tl">
                    <a:srgbClr val="000000">
                      <a:alpha val="43137"/>
                    </a:srgbClr>
                  </a:outerShdw>
                </a:effectLst>
              </a:rPr>
              <a:t>‘In Britain just about seven women out of every available eight are doing wholetime war jobs</a:t>
            </a:r>
            <a:r>
              <a:rPr lang="en-GB" sz="2000" i="1" dirty="0">
                <a:solidFill>
                  <a:schemeClr val="bg1"/>
                </a:solidFill>
                <a:effectLst>
                  <a:outerShdw blurRad="38100" dist="38100" dir="2700000" algn="tl">
                    <a:srgbClr val="000000">
                      <a:alpha val="43137"/>
                    </a:srgbClr>
                  </a:outerShdw>
                </a:effectLst>
              </a:rPr>
              <a:t>(1)</a:t>
            </a:r>
            <a:r>
              <a:rPr lang="en-GB" sz="3600" i="1" dirty="0">
                <a:solidFill>
                  <a:schemeClr val="bg1"/>
                </a:solidFill>
                <a:effectLst>
                  <a:outerShdw blurRad="38100" dist="38100" dir="2700000" algn="tl">
                    <a:srgbClr val="000000">
                      <a:alpha val="43137"/>
                    </a:srgbClr>
                  </a:outerShdw>
                </a:effectLst>
              </a:rPr>
              <a:t>.’ In light of this, how far did the role of women change in British society during the Second World </a:t>
            </a:r>
            <a:r>
              <a:rPr lang="en-GB" sz="3600" b="1" i="1" dirty="0">
                <a:solidFill>
                  <a:schemeClr val="bg1"/>
                </a:solidFill>
                <a:effectLst>
                  <a:outerShdw blurRad="38100" dist="38100" dir="2700000" algn="tl">
                    <a:srgbClr val="000000">
                      <a:alpha val="43137"/>
                    </a:srgbClr>
                  </a:outerShdw>
                </a:effectLst>
              </a:rPr>
              <a:t>War? </a:t>
            </a:r>
          </a:p>
        </p:txBody>
      </p:sp>
      <p:sp>
        <p:nvSpPr>
          <p:cNvPr id="3" name="Subtitle 2">
            <a:extLst>
              <a:ext uri="{FF2B5EF4-FFF2-40B4-BE49-F238E27FC236}">
                <a16:creationId xmlns:a16="http://schemas.microsoft.com/office/drawing/2014/main" id="{B1BBA5BD-B050-455C-BFA9-542BEEA7AC9B}"/>
              </a:ext>
            </a:extLst>
          </p:cNvPr>
          <p:cNvSpPr>
            <a:spLocks noGrp="1"/>
          </p:cNvSpPr>
          <p:nvPr>
            <p:ph type="subTitle" idx="1"/>
          </p:nvPr>
        </p:nvSpPr>
        <p:spPr>
          <a:xfrm>
            <a:off x="3533310" y="4842012"/>
            <a:ext cx="4505741" cy="2411896"/>
          </a:xfrm>
        </p:spPr>
        <p:txBody>
          <a:bodyPr>
            <a:normAutofit fontScale="70000" lnSpcReduction="20000"/>
          </a:bodyPr>
          <a:lstStyle/>
          <a:p>
            <a:pPr algn="ctr"/>
            <a:r>
              <a:rPr lang="en-GB" sz="2900" dirty="0">
                <a:solidFill>
                  <a:schemeClr val="bg1"/>
                </a:solidFill>
              </a:rPr>
              <a:t>Rachel Thomas 1502363</a:t>
            </a:r>
          </a:p>
          <a:p>
            <a:pPr algn="ctr"/>
            <a:r>
              <a:rPr lang="en-GB" sz="2900" dirty="0">
                <a:solidFill>
                  <a:schemeClr val="bg1"/>
                </a:solidFill>
              </a:rPr>
              <a:t>Module code:AHSK6002</a:t>
            </a:r>
          </a:p>
          <a:p>
            <a:pPr algn="ctr"/>
            <a:r>
              <a:rPr lang="en-GB" sz="2900" dirty="0">
                <a:solidFill>
                  <a:schemeClr val="bg1"/>
                </a:solidFill>
              </a:rPr>
              <a:t>Dissertation Presentation (5%)</a:t>
            </a:r>
          </a:p>
          <a:p>
            <a:pPr algn="ctr"/>
            <a:r>
              <a:rPr lang="en-GB" sz="2900" dirty="0">
                <a:solidFill>
                  <a:schemeClr val="bg1"/>
                </a:solidFill>
              </a:rPr>
              <a:t>16</a:t>
            </a:r>
            <a:r>
              <a:rPr lang="en-GB" sz="2900" baseline="30000" dirty="0">
                <a:solidFill>
                  <a:schemeClr val="bg1"/>
                </a:solidFill>
              </a:rPr>
              <a:t>th</a:t>
            </a:r>
            <a:r>
              <a:rPr lang="en-GB" sz="2900" dirty="0">
                <a:solidFill>
                  <a:schemeClr val="bg1"/>
                </a:solidFill>
              </a:rPr>
              <a:t> January 2018</a:t>
            </a:r>
          </a:p>
          <a:p>
            <a:pPr algn="ctr"/>
            <a:endParaRPr lang="en-GB" sz="2900" dirty="0">
              <a:solidFill>
                <a:schemeClr val="bg2">
                  <a:lumMod val="10000"/>
                </a:schemeClr>
              </a:solidFill>
            </a:endParaRPr>
          </a:p>
          <a:p>
            <a:endParaRPr lang="en-GB" dirty="0">
              <a:solidFill>
                <a:schemeClr val="bg2">
                  <a:lumMod val="10000"/>
                </a:schemeClr>
              </a:solidFill>
            </a:endParaRPr>
          </a:p>
          <a:p>
            <a:r>
              <a:rPr lang="en-GB" dirty="0">
                <a:solidFill>
                  <a:schemeClr val="bg2">
                    <a:lumMod val="10000"/>
                  </a:schemeClr>
                </a:solidFill>
              </a:rPr>
              <a:t> </a:t>
            </a:r>
          </a:p>
        </p:txBody>
      </p:sp>
      <p:sp>
        <p:nvSpPr>
          <p:cNvPr id="6" name="TextBox 5">
            <a:extLst>
              <a:ext uri="{FF2B5EF4-FFF2-40B4-BE49-F238E27FC236}">
                <a16:creationId xmlns:a16="http://schemas.microsoft.com/office/drawing/2014/main" id="{FFAB46E7-7A51-41AD-9053-FBE4C0E78904}"/>
              </a:ext>
            </a:extLst>
          </p:cNvPr>
          <p:cNvSpPr txBox="1"/>
          <p:nvPr/>
        </p:nvSpPr>
        <p:spPr>
          <a:xfrm>
            <a:off x="11572361" y="6372225"/>
            <a:ext cx="628650" cy="369332"/>
          </a:xfrm>
          <a:prstGeom prst="rect">
            <a:avLst/>
          </a:prstGeom>
          <a:noFill/>
        </p:spPr>
        <p:txBody>
          <a:bodyPr wrap="square" rtlCol="0">
            <a:spAutoFit/>
          </a:bodyPr>
          <a:lstStyle/>
          <a:p>
            <a:r>
              <a:rPr lang="en-GB" dirty="0"/>
              <a:t>(3)</a:t>
            </a:r>
          </a:p>
        </p:txBody>
      </p:sp>
    </p:spTree>
    <p:extLst>
      <p:ext uri="{BB962C8B-B14F-4D97-AF65-F5344CB8AC3E}">
        <p14:creationId xmlns:p14="http://schemas.microsoft.com/office/powerpoint/2010/main" val="5758032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125B-10E3-4F6D-A95F-FFF8F51788BC}"/>
              </a:ext>
            </a:extLst>
          </p:cNvPr>
          <p:cNvSpPr>
            <a:spLocks noGrp="1"/>
          </p:cNvSpPr>
          <p:nvPr>
            <p:ph type="title"/>
          </p:nvPr>
        </p:nvSpPr>
        <p:spPr>
          <a:xfrm>
            <a:off x="2058372" y="609818"/>
            <a:ext cx="8588203" cy="834887"/>
          </a:xfrm>
        </p:spPr>
        <p:txBody>
          <a:bodyPr/>
          <a:lstStyle/>
          <a:p>
            <a:r>
              <a:rPr lang="en-GB" u="sng" dirty="0"/>
              <a:t>Contents Page  </a:t>
            </a:r>
          </a:p>
        </p:txBody>
      </p:sp>
      <p:sp>
        <p:nvSpPr>
          <p:cNvPr id="7" name="TextBox 6">
            <a:extLst>
              <a:ext uri="{FF2B5EF4-FFF2-40B4-BE49-F238E27FC236}">
                <a16:creationId xmlns:a16="http://schemas.microsoft.com/office/drawing/2014/main" id="{5392F699-7FA8-4C2A-BCA9-92CE5C7E5E6E}"/>
              </a:ext>
            </a:extLst>
          </p:cNvPr>
          <p:cNvSpPr txBox="1"/>
          <p:nvPr/>
        </p:nvSpPr>
        <p:spPr>
          <a:xfrm>
            <a:off x="463128" y="2243015"/>
            <a:ext cx="9073661" cy="581697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accent1">
                    <a:lumMod val="75000"/>
                  </a:schemeClr>
                </a:solidFill>
              </a:rPr>
              <a:t>Structure of Chapter One: Aims and Methodologies </a:t>
            </a:r>
          </a:p>
          <a:p>
            <a:pPr marL="285750" indent="-285750">
              <a:buFont typeface="Arial" panose="020B0604020202020204" pitchFamily="34" charset="0"/>
              <a:buChar char="•"/>
            </a:pPr>
            <a:r>
              <a:rPr lang="en-GB" sz="2400" dirty="0">
                <a:solidFill>
                  <a:schemeClr val="accent1">
                    <a:lumMod val="75000"/>
                  </a:schemeClr>
                </a:solidFill>
              </a:rPr>
              <a:t>Approach to my research question </a:t>
            </a:r>
          </a:p>
          <a:p>
            <a:pPr marL="285750" indent="-285750">
              <a:buFont typeface="Arial" panose="020B0604020202020204" pitchFamily="34" charset="0"/>
              <a:buChar char="•"/>
            </a:pPr>
            <a:r>
              <a:rPr lang="en-GB" sz="2400" dirty="0">
                <a:solidFill>
                  <a:schemeClr val="accent1">
                    <a:lumMod val="75000"/>
                  </a:schemeClr>
                </a:solidFill>
              </a:rPr>
              <a:t>Originality</a:t>
            </a:r>
          </a:p>
          <a:p>
            <a:pPr marL="285750" indent="-285750">
              <a:buFont typeface="Arial" panose="020B0604020202020204" pitchFamily="34" charset="0"/>
              <a:buChar char="•"/>
            </a:pPr>
            <a:r>
              <a:rPr lang="en-GB" sz="2400" dirty="0">
                <a:solidFill>
                  <a:schemeClr val="accent1">
                    <a:lumMod val="75000"/>
                  </a:schemeClr>
                </a:solidFill>
              </a:rPr>
              <a:t>Possible conclusions </a:t>
            </a:r>
          </a:p>
          <a:p>
            <a:pPr marL="285750" indent="-285750">
              <a:buFont typeface="Arial" panose="020B0604020202020204" pitchFamily="34" charset="0"/>
              <a:buChar char="•"/>
            </a:pPr>
            <a:r>
              <a:rPr lang="en-GB" sz="2400" dirty="0">
                <a:solidFill>
                  <a:schemeClr val="accent1">
                    <a:lumMod val="75000"/>
                  </a:schemeClr>
                </a:solidFill>
              </a:rPr>
              <a:t>Issues within my research </a:t>
            </a:r>
          </a:p>
          <a:p>
            <a:pPr marL="285750" indent="-285750">
              <a:buFont typeface="Arial" panose="020B0604020202020204" pitchFamily="34" charset="0"/>
              <a:buChar char="•"/>
            </a:pPr>
            <a:r>
              <a:rPr lang="en-GB" sz="2400" dirty="0">
                <a:solidFill>
                  <a:schemeClr val="accent1">
                    <a:lumMod val="75000"/>
                  </a:schemeClr>
                </a:solidFill>
              </a:rPr>
              <a:t>Chapter Two: Women in the interwar years</a:t>
            </a:r>
          </a:p>
          <a:p>
            <a:pPr marL="285750" indent="-285750">
              <a:buFont typeface="Arial" panose="020B0604020202020204" pitchFamily="34" charset="0"/>
              <a:buChar char="•"/>
            </a:pPr>
            <a:r>
              <a:rPr lang="en-GB" sz="2400" dirty="0">
                <a:solidFill>
                  <a:schemeClr val="accent1">
                    <a:lumMod val="75000"/>
                  </a:schemeClr>
                </a:solidFill>
              </a:rPr>
              <a:t>Chapter Three: Family life and their struggles </a:t>
            </a:r>
          </a:p>
          <a:p>
            <a:pPr marL="285750" indent="-285750">
              <a:buFont typeface="Arial" panose="020B0604020202020204" pitchFamily="34" charset="0"/>
              <a:buChar char="•"/>
            </a:pPr>
            <a:r>
              <a:rPr lang="en-GB" sz="2400" dirty="0">
                <a:solidFill>
                  <a:schemeClr val="accent1">
                    <a:lumMod val="75000"/>
                  </a:schemeClr>
                </a:solidFill>
              </a:rPr>
              <a:t>Chapter Four: The Influential individuals and the new image of women  </a:t>
            </a:r>
          </a:p>
          <a:p>
            <a:pPr marL="285750" indent="-285750">
              <a:buFont typeface="Arial" panose="020B0604020202020204" pitchFamily="34" charset="0"/>
              <a:buChar char="•"/>
            </a:pPr>
            <a:r>
              <a:rPr lang="en-GB" sz="2400" dirty="0">
                <a:solidFill>
                  <a:schemeClr val="accent1">
                    <a:lumMod val="75000"/>
                  </a:schemeClr>
                </a:solidFill>
              </a:rPr>
              <a:t>Chapter Five: Moral issues, attitudes and health and wellbeing. </a:t>
            </a:r>
          </a:p>
          <a:p>
            <a:pPr marL="285750" indent="-285750">
              <a:buFont typeface="Arial" panose="020B0604020202020204" pitchFamily="34" charset="0"/>
              <a:buChar char="•"/>
            </a:pPr>
            <a:endParaRPr lang="en-GB" dirty="0">
              <a:solidFill>
                <a:schemeClr val="accent1">
                  <a:lumMod val="75000"/>
                </a:schemeClr>
              </a:solidFill>
            </a:endParaRPr>
          </a:p>
          <a:p>
            <a:pPr marL="285750" indent="-285750">
              <a:buFont typeface="Arial" panose="020B0604020202020204" pitchFamily="34" charset="0"/>
              <a:buChar char="•"/>
            </a:pPr>
            <a:endParaRPr lang="en-GB" dirty="0">
              <a:solidFill>
                <a:schemeClr val="accent1">
                  <a:lumMod val="75000"/>
                </a:schemeClr>
              </a:solidFill>
            </a:endParaRPr>
          </a:p>
          <a:p>
            <a:pPr marL="285750" indent="-285750">
              <a:buFont typeface="Arial" panose="020B0604020202020204" pitchFamily="34" charset="0"/>
              <a:buChar char="•"/>
            </a:pPr>
            <a:endParaRPr lang="en-GB" dirty="0">
              <a:solidFill>
                <a:schemeClr val="accent1">
                  <a:lumMod val="75000"/>
                </a:schemeClr>
              </a:solidFill>
            </a:endParaRPr>
          </a:p>
          <a:p>
            <a:pPr marL="285750" indent="-285750">
              <a:buFont typeface="Arial" panose="020B0604020202020204" pitchFamily="34" charset="0"/>
              <a:buChar char="•"/>
            </a:pPr>
            <a:endParaRPr lang="en-GB" dirty="0">
              <a:solidFill>
                <a:schemeClr val="accent1">
                  <a:lumMod val="75000"/>
                </a:schemeClr>
              </a:solidFill>
            </a:endParaRPr>
          </a:p>
          <a:p>
            <a:pPr marL="285750" indent="-285750">
              <a:buFont typeface="Arial" panose="020B0604020202020204" pitchFamily="34" charset="0"/>
              <a:buChar char="•"/>
            </a:pPr>
            <a:endParaRPr lang="en-GB" dirty="0">
              <a:solidFill>
                <a:schemeClr val="accent3">
                  <a:lumMod val="75000"/>
                </a:schemeClr>
              </a:solidFill>
            </a:endParaRPr>
          </a:p>
          <a:p>
            <a:pPr marL="285750" indent="-285750">
              <a:buFont typeface="Arial" panose="020B0604020202020204" pitchFamily="34" charset="0"/>
              <a:buChar char="•"/>
            </a:pPr>
            <a:endParaRPr lang="en-GB" dirty="0"/>
          </a:p>
        </p:txBody>
      </p:sp>
      <p:pic>
        <p:nvPicPr>
          <p:cNvPr id="3" name="Picture 2">
            <a:extLst>
              <a:ext uri="{FF2B5EF4-FFF2-40B4-BE49-F238E27FC236}">
                <a16:creationId xmlns:a16="http://schemas.microsoft.com/office/drawing/2014/main" id="{28C1F377-4268-467F-95C1-B2956023AD9B}"/>
              </a:ext>
            </a:extLst>
          </p:cNvPr>
          <p:cNvPicPr>
            <a:picLocks noChangeAspect="1"/>
          </p:cNvPicPr>
          <p:nvPr/>
        </p:nvPicPr>
        <p:blipFill>
          <a:blip r:embed="rId2"/>
          <a:stretch>
            <a:fillRect/>
          </a:stretch>
        </p:blipFill>
        <p:spPr>
          <a:xfrm>
            <a:off x="0" y="0"/>
            <a:ext cx="2058372" cy="2054524"/>
          </a:xfrm>
          <a:prstGeom prst="rect">
            <a:avLst/>
          </a:prstGeom>
        </p:spPr>
      </p:pic>
      <p:pic>
        <p:nvPicPr>
          <p:cNvPr id="4" name="Picture 3">
            <a:extLst>
              <a:ext uri="{FF2B5EF4-FFF2-40B4-BE49-F238E27FC236}">
                <a16:creationId xmlns:a16="http://schemas.microsoft.com/office/drawing/2014/main" id="{E934B007-40BD-4722-8C37-83FEFF1402D1}"/>
              </a:ext>
            </a:extLst>
          </p:cNvPr>
          <p:cNvPicPr>
            <a:picLocks noChangeAspect="1"/>
          </p:cNvPicPr>
          <p:nvPr/>
        </p:nvPicPr>
        <p:blipFill>
          <a:blip r:embed="rId3"/>
          <a:stretch>
            <a:fillRect/>
          </a:stretch>
        </p:blipFill>
        <p:spPr>
          <a:xfrm>
            <a:off x="9347201" y="0"/>
            <a:ext cx="2844800" cy="6858000"/>
          </a:xfrm>
          <a:prstGeom prst="rect">
            <a:avLst/>
          </a:prstGeom>
        </p:spPr>
      </p:pic>
      <p:sp>
        <p:nvSpPr>
          <p:cNvPr id="5" name="TextBox 4">
            <a:extLst>
              <a:ext uri="{FF2B5EF4-FFF2-40B4-BE49-F238E27FC236}">
                <a16:creationId xmlns:a16="http://schemas.microsoft.com/office/drawing/2014/main" id="{CF6D9417-665E-4BFF-99BD-A2C959A43934}"/>
              </a:ext>
            </a:extLst>
          </p:cNvPr>
          <p:cNvSpPr txBox="1"/>
          <p:nvPr/>
        </p:nvSpPr>
        <p:spPr>
          <a:xfrm>
            <a:off x="172278" y="1603513"/>
            <a:ext cx="728870" cy="369332"/>
          </a:xfrm>
          <a:prstGeom prst="rect">
            <a:avLst/>
          </a:prstGeom>
          <a:noFill/>
        </p:spPr>
        <p:txBody>
          <a:bodyPr wrap="square" rtlCol="0">
            <a:spAutoFit/>
          </a:bodyPr>
          <a:lstStyle/>
          <a:p>
            <a:r>
              <a:rPr lang="en-GB" dirty="0"/>
              <a:t>(11)</a:t>
            </a:r>
          </a:p>
        </p:txBody>
      </p:sp>
      <p:sp>
        <p:nvSpPr>
          <p:cNvPr id="6" name="TextBox 5">
            <a:extLst>
              <a:ext uri="{FF2B5EF4-FFF2-40B4-BE49-F238E27FC236}">
                <a16:creationId xmlns:a16="http://schemas.microsoft.com/office/drawing/2014/main" id="{45E2947D-1F3B-4421-9B92-D4C7EB75E486}"/>
              </a:ext>
            </a:extLst>
          </p:cNvPr>
          <p:cNvSpPr txBox="1"/>
          <p:nvPr/>
        </p:nvSpPr>
        <p:spPr>
          <a:xfrm>
            <a:off x="9536789" y="5791200"/>
            <a:ext cx="680637" cy="369332"/>
          </a:xfrm>
          <a:prstGeom prst="rect">
            <a:avLst/>
          </a:prstGeom>
          <a:noFill/>
        </p:spPr>
        <p:txBody>
          <a:bodyPr wrap="square" rtlCol="0">
            <a:spAutoFit/>
          </a:bodyPr>
          <a:lstStyle/>
          <a:p>
            <a:r>
              <a:rPr lang="en-GB" dirty="0"/>
              <a:t>(12)</a:t>
            </a:r>
          </a:p>
        </p:txBody>
      </p:sp>
    </p:spTree>
    <p:extLst>
      <p:ext uri="{BB962C8B-B14F-4D97-AF65-F5344CB8AC3E}">
        <p14:creationId xmlns:p14="http://schemas.microsoft.com/office/powerpoint/2010/main" val="2352565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E02A-EDC0-4E4C-AC99-1B6B385E057C}"/>
              </a:ext>
            </a:extLst>
          </p:cNvPr>
          <p:cNvSpPr>
            <a:spLocks noGrp="1"/>
          </p:cNvSpPr>
          <p:nvPr>
            <p:ph type="title"/>
          </p:nvPr>
        </p:nvSpPr>
        <p:spPr>
          <a:xfrm>
            <a:off x="185530" y="132522"/>
            <a:ext cx="11894645" cy="1417982"/>
          </a:xfrm>
        </p:spPr>
        <p:txBody>
          <a:bodyPr/>
          <a:lstStyle/>
          <a:p>
            <a:r>
              <a:rPr lang="en-GB" u="sng" dirty="0"/>
              <a:t>Aims and Methodologies </a:t>
            </a:r>
          </a:p>
        </p:txBody>
      </p:sp>
      <p:sp>
        <p:nvSpPr>
          <p:cNvPr id="5" name="TextBox 4">
            <a:extLst>
              <a:ext uri="{FF2B5EF4-FFF2-40B4-BE49-F238E27FC236}">
                <a16:creationId xmlns:a16="http://schemas.microsoft.com/office/drawing/2014/main" id="{3BBEA029-3977-4432-89B0-721537DB5652}"/>
              </a:ext>
            </a:extLst>
          </p:cNvPr>
          <p:cNvSpPr txBox="1"/>
          <p:nvPr/>
        </p:nvSpPr>
        <p:spPr>
          <a:xfrm>
            <a:off x="400050" y="1550504"/>
            <a:ext cx="8872538"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1">
                    <a:lumMod val="75000"/>
                  </a:schemeClr>
                </a:solidFill>
              </a:rPr>
              <a:t>Exploring the sizeable array of information about the roles of women and how they changed in World War Two Britain.</a:t>
            </a:r>
          </a:p>
          <a:p>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 Aiming to look at how it affected different types of women in this period. </a:t>
            </a:r>
          </a:p>
          <a:p>
            <a:pPr marL="285750" indent="-28575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My research question will aim to provide a clear coherent background on a variety of influential women and their changing role within society, as well as demonstrating the gradual developments, achievements and step backs they had made during the interwar years. </a:t>
            </a:r>
          </a:p>
          <a:p>
            <a:pPr marL="285750" indent="-28575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endParaRPr lang="en-GB" sz="2000" dirty="0">
              <a:solidFill>
                <a:schemeClr val="accent1">
                  <a:lumMod val="75000"/>
                </a:schemeClr>
              </a:solidFill>
            </a:endParaRPr>
          </a:p>
        </p:txBody>
      </p:sp>
    </p:spTree>
    <p:extLst>
      <p:ext uri="{BB962C8B-B14F-4D97-AF65-F5344CB8AC3E}">
        <p14:creationId xmlns:p14="http://schemas.microsoft.com/office/powerpoint/2010/main" val="413175897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A4CC-BC34-44D8-ADF8-5E7E0F275C87}"/>
              </a:ext>
            </a:extLst>
          </p:cNvPr>
          <p:cNvSpPr>
            <a:spLocks noGrp="1"/>
          </p:cNvSpPr>
          <p:nvPr>
            <p:ph type="title"/>
          </p:nvPr>
        </p:nvSpPr>
        <p:spPr>
          <a:xfrm>
            <a:off x="685799" y="609600"/>
            <a:ext cx="8588203" cy="1020417"/>
          </a:xfrm>
        </p:spPr>
        <p:txBody>
          <a:bodyPr>
            <a:normAutofit fontScale="90000"/>
          </a:bodyPr>
          <a:lstStyle/>
          <a:p>
            <a:r>
              <a:rPr lang="en-GB" u="sng" dirty="0"/>
              <a:t>Approaching my research question.</a:t>
            </a:r>
            <a:br>
              <a:rPr lang="en-GB" dirty="0"/>
            </a:br>
            <a:endParaRPr lang="en-GB" dirty="0"/>
          </a:p>
        </p:txBody>
      </p:sp>
      <p:sp>
        <p:nvSpPr>
          <p:cNvPr id="7" name="TextBox 6">
            <a:extLst>
              <a:ext uri="{FF2B5EF4-FFF2-40B4-BE49-F238E27FC236}">
                <a16:creationId xmlns:a16="http://schemas.microsoft.com/office/drawing/2014/main" id="{46BCB9C0-7A3B-4D1F-BB63-269196F87792}"/>
              </a:ext>
            </a:extLst>
          </p:cNvPr>
          <p:cNvSpPr txBox="1"/>
          <p:nvPr/>
        </p:nvSpPr>
        <p:spPr>
          <a:xfrm>
            <a:off x="377372" y="1630017"/>
            <a:ext cx="8215086" cy="4708981"/>
          </a:xfrm>
          <a:prstGeom prst="rect">
            <a:avLst/>
          </a:prstGeom>
          <a:noFill/>
        </p:spPr>
        <p:txBody>
          <a:bodyPr wrap="square" rtlCol="0">
            <a:spAutoFit/>
          </a:bodyPr>
          <a:lstStyle/>
          <a:p>
            <a:r>
              <a:rPr lang="en-GB" sz="2000" dirty="0">
                <a:solidFill>
                  <a:schemeClr val="accent1">
                    <a:lumMod val="75000"/>
                  </a:schemeClr>
                </a:solidFill>
              </a:rPr>
              <a:t>I have found numerous historians that have discussed the role of women in great depth with good analysis. </a:t>
            </a:r>
          </a:p>
          <a:p>
            <a:pPr marL="285750" indent="-285750">
              <a:buFont typeface="Arial" panose="020B0604020202020204" pitchFamily="34" charset="0"/>
              <a:buChar char="•"/>
            </a:pPr>
            <a:endParaRPr lang="en-GB" sz="2000" dirty="0">
              <a:solidFill>
                <a:schemeClr val="accent1">
                  <a:lumMod val="75000"/>
                </a:schemeClr>
              </a:solidFill>
            </a:endParaRPr>
          </a:p>
          <a:p>
            <a:r>
              <a:rPr lang="en-GB" sz="2000" dirty="0">
                <a:solidFill>
                  <a:schemeClr val="accent1">
                    <a:lumMod val="75000"/>
                  </a:schemeClr>
                </a:solidFill>
              </a:rPr>
              <a:t>The secondary source materials I have looked at did not discuss the outcomes of the changes to women’s lives, rather just the events that occurred. </a:t>
            </a:r>
          </a:p>
          <a:p>
            <a:pPr marL="285750" indent="-285750">
              <a:buFont typeface="Arial" panose="020B0604020202020204" pitchFamily="34" charset="0"/>
              <a:buChar char="•"/>
            </a:pPr>
            <a:endParaRPr lang="en-GB" sz="2000" dirty="0">
              <a:solidFill>
                <a:schemeClr val="accent1">
                  <a:lumMod val="75000"/>
                </a:schemeClr>
              </a:solidFill>
            </a:endParaRPr>
          </a:p>
          <a:p>
            <a:r>
              <a:rPr lang="en-GB" sz="2000" dirty="0">
                <a:solidFill>
                  <a:schemeClr val="accent1">
                    <a:lumMod val="75000"/>
                  </a:schemeClr>
                </a:solidFill>
              </a:rPr>
              <a:t>Primary source material has proven the backbone of my argument, and certain books have provided me with a wealth of this. </a:t>
            </a:r>
          </a:p>
          <a:p>
            <a:endParaRPr lang="en-GB" sz="2000" dirty="0">
              <a:solidFill>
                <a:schemeClr val="accent1">
                  <a:lumMod val="75000"/>
                </a:schemeClr>
              </a:solidFill>
            </a:endParaRPr>
          </a:p>
          <a:p>
            <a:r>
              <a:rPr lang="en-GB" sz="2000" dirty="0">
                <a:solidFill>
                  <a:schemeClr val="accent1">
                    <a:lumMod val="75000"/>
                  </a:schemeClr>
                </a:solidFill>
              </a:rPr>
              <a:t>I have found information in books such as Wartime Women, an anthology of Women’s wartime experiences, extremely useful in this area as it contains a variety of first-hand experiences of women from all walks of life, from factory workers, evacuees, and nurses, yet also contains analysis of whether women changed in society or not. </a:t>
            </a:r>
          </a:p>
        </p:txBody>
      </p:sp>
    </p:spTree>
    <p:extLst>
      <p:ext uri="{BB962C8B-B14F-4D97-AF65-F5344CB8AC3E}">
        <p14:creationId xmlns:p14="http://schemas.microsoft.com/office/powerpoint/2010/main" val="1009094698"/>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3455E0C-44B5-4956-8E53-B2EF7AF912C5}"/>
              </a:ext>
            </a:extLst>
          </p:cNvPr>
          <p:cNvSpPr/>
          <p:nvPr/>
        </p:nvSpPr>
        <p:spPr>
          <a:xfrm>
            <a:off x="1622311" y="1242322"/>
            <a:ext cx="7513982" cy="55990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04DDE70-2F32-4E44-9AD4-AF374AE70261}"/>
              </a:ext>
            </a:extLst>
          </p:cNvPr>
          <p:cNvSpPr>
            <a:spLocks noGrp="1"/>
          </p:cNvSpPr>
          <p:nvPr>
            <p:ph type="title"/>
          </p:nvPr>
        </p:nvSpPr>
        <p:spPr>
          <a:xfrm rot="20629912">
            <a:off x="115957" y="-437321"/>
            <a:ext cx="8588203" cy="874643"/>
          </a:xfrm>
        </p:spPr>
        <p:txBody>
          <a:bodyPr/>
          <a:lstStyle/>
          <a:p>
            <a:r>
              <a:rPr lang="en-GB" dirty="0"/>
              <a:t>Originality</a:t>
            </a:r>
          </a:p>
        </p:txBody>
      </p:sp>
      <p:sp>
        <p:nvSpPr>
          <p:cNvPr id="5" name="TextBox 4">
            <a:extLst>
              <a:ext uri="{FF2B5EF4-FFF2-40B4-BE49-F238E27FC236}">
                <a16:creationId xmlns:a16="http://schemas.microsoft.com/office/drawing/2014/main" id="{E14EC9B6-388F-4F9D-A23D-E2E87A8C8E15}"/>
              </a:ext>
            </a:extLst>
          </p:cNvPr>
          <p:cNvSpPr txBox="1"/>
          <p:nvPr/>
        </p:nvSpPr>
        <p:spPr>
          <a:xfrm>
            <a:off x="1623392" y="1225689"/>
            <a:ext cx="7513982" cy="5632311"/>
          </a:xfrm>
          <a:prstGeom prst="rect">
            <a:avLst/>
          </a:prstGeom>
          <a:noFill/>
        </p:spPr>
        <p:txBody>
          <a:bodyPr wrap="square" rtlCol="0">
            <a:spAutoFit/>
          </a:bodyPr>
          <a:lstStyle/>
          <a:p>
            <a:r>
              <a:rPr lang="en-GB" sz="2000" dirty="0"/>
              <a:t>The high levels of interest in this period of history made it quite difficult to display my originality through my dissertation.</a:t>
            </a:r>
          </a:p>
          <a:p>
            <a:r>
              <a:rPr lang="en-GB" sz="2000" dirty="0"/>
              <a:t>  </a:t>
            </a:r>
          </a:p>
          <a:p>
            <a:endParaRPr lang="en-GB" sz="2000" dirty="0"/>
          </a:p>
          <a:p>
            <a:endParaRPr lang="en-GB" sz="2000" dirty="0"/>
          </a:p>
          <a:p>
            <a:endParaRPr lang="en-GB" sz="2000" dirty="0"/>
          </a:p>
          <a:p>
            <a:r>
              <a:rPr lang="en-GB" sz="2000" dirty="0"/>
              <a:t>This has allowed me to find a wealth of differing viewpoints and therefore will help me to create a conclusion that will recognise the research of these different perspectives.</a:t>
            </a:r>
          </a:p>
          <a:p>
            <a:endParaRPr lang="en-GB" sz="2000" dirty="0"/>
          </a:p>
          <a:p>
            <a:endParaRPr lang="en-GB" sz="2000" dirty="0"/>
          </a:p>
          <a:p>
            <a:endParaRPr lang="en-GB" sz="2000" dirty="0"/>
          </a:p>
          <a:p>
            <a:r>
              <a:rPr lang="en-GB" sz="2000" dirty="0"/>
              <a:t>The Analysis of my primary source material, and the amount of primary sources used will allow me to create an interesting argument for my dissertation. Of course, I will attempt to create some form of my own conclusions throughout the piece, but I have found that most possible conclusions to this question have already been covered by previous historians. </a:t>
            </a:r>
          </a:p>
        </p:txBody>
      </p:sp>
      <p:sp>
        <p:nvSpPr>
          <p:cNvPr id="7" name="Arrow: Down 6">
            <a:extLst>
              <a:ext uri="{FF2B5EF4-FFF2-40B4-BE49-F238E27FC236}">
                <a16:creationId xmlns:a16="http://schemas.microsoft.com/office/drawing/2014/main" id="{AEB7B4DB-BF18-4DE7-A5BA-6B70AE224520}"/>
              </a:ext>
            </a:extLst>
          </p:cNvPr>
          <p:cNvSpPr/>
          <p:nvPr/>
        </p:nvSpPr>
        <p:spPr>
          <a:xfrm>
            <a:off x="4544415" y="2045935"/>
            <a:ext cx="834887" cy="821634"/>
          </a:xfrm>
          <a:prstGeom prst="downArrow">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133036D6-E0D1-4660-BC91-0ED5A5E16DAA}"/>
              </a:ext>
            </a:extLst>
          </p:cNvPr>
          <p:cNvSpPr/>
          <p:nvPr/>
        </p:nvSpPr>
        <p:spPr>
          <a:xfrm>
            <a:off x="4610675" y="4125810"/>
            <a:ext cx="702365" cy="742122"/>
          </a:xfrm>
          <a:prstGeom prst="downArrow">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5052461"/>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29B2F-9CA8-46FC-80A5-496D04FE7E80}"/>
              </a:ext>
            </a:extLst>
          </p:cNvPr>
          <p:cNvSpPr>
            <a:spLocks noGrp="1"/>
          </p:cNvSpPr>
          <p:nvPr>
            <p:ph type="title"/>
          </p:nvPr>
        </p:nvSpPr>
        <p:spPr>
          <a:xfrm>
            <a:off x="685799" y="609600"/>
            <a:ext cx="8588203" cy="649357"/>
          </a:xfrm>
        </p:spPr>
        <p:txBody>
          <a:bodyPr>
            <a:normAutofit fontScale="90000"/>
          </a:bodyPr>
          <a:lstStyle/>
          <a:p>
            <a:r>
              <a:rPr lang="en-GB" u="sng" dirty="0"/>
              <a:t>Possible conclusions </a:t>
            </a:r>
          </a:p>
        </p:txBody>
      </p:sp>
      <p:sp>
        <p:nvSpPr>
          <p:cNvPr id="6" name="TextBox 5">
            <a:extLst>
              <a:ext uri="{FF2B5EF4-FFF2-40B4-BE49-F238E27FC236}">
                <a16:creationId xmlns:a16="http://schemas.microsoft.com/office/drawing/2014/main" id="{78C6354A-F932-42C7-9DB0-0C4C012C7857}"/>
              </a:ext>
            </a:extLst>
          </p:cNvPr>
          <p:cNvSpPr txBox="1"/>
          <p:nvPr/>
        </p:nvSpPr>
        <p:spPr>
          <a:xfrm>
            <a:off x="685799" y="1815548"/>
            <a:ext cx="8776253"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accent1">
                    <a:lumMod val="75000"/>
                  </a:schemeClr>
                </a:solidFill>
              </a:rPr>
              <a:t>Assess the evolution of progress to the role of women during the nineteen forties. Ensuring to recognise the centrality of the women’s role in all the topic areas that I have covered within each chapter. </a:t>
            </a:r>
          </a:p>
          <a:p>
            <a:pPr marL="342900" indent="-342900">
              <a:buFont typeface="Arial" panose="020B0604020202020204" pitchFamily="34" charset="0"/>
              <a:buChar char="•"/>
            </a:pPr>
            <a:r>
              <a:rPr lang="en-GB" sz="2000" dirty="0">
                <a:solidFill>
                  <a:schemeClr val="accent1">
                    <a:lumMod val="75000"/>
                  </a:schemeClr>
                </a:solidFill>
              </a:rPr>
              <a:t>The conclusive argument will address and evaluate the significance of women’s movement to progress within all aspects of British society, demonstrating the multiple roles they had, as well as demonstrating how it became a turning point.</a:t>
            </a:r>
          </a:p>
          <a:p>
            <a:pPr marL="342900" indent="-342900">
              <a:buFont typeface="Arial" panose="020B0604020202020204" pitchFamily="34" charset="0"/>
              <a:buChar char="•"/>
            </a:pPr>
            <a:r>
              <a:rPr lang="en-GB" sz="2000" dirty="0">
                <a:solidFill>
                  <a:schemeClr val="accent1">
                    <a:lumMod val="75000"/>
                  </a:schemeClr>
                </a:solidFill>
              </a:rPr>
              <a:t>I shall also evaluate the successes and failures that allowed for change to the roles of these women.  </a:t>
            </a:r>
          </a:p>
          <a:p>
            <a:pPr marL="342900" indent="-342900">
              <a:buFont typeface="Arial" panose="020B0604020202020204" pitchFamily="34" charset="0"/>
              <a:buChar char="•"/>
            </a:pPr>
            <a:r>
              <a:rPr lang="en-GB" sz="2000" dirty="0">
                <a:solidFill>
                  <a:schemeClr val="accent1">
                    <a:lumMod val="75000"/>
                  </a:schemeClr>
                </a:solidFill>
              </a:rPr>
              <a:t>Finally, I shall establish the legacy that they left behind for the future generations. </a:t>
            </a:r>
          </a:p>
        </p:txBody>
      </p:sp>
    </p:spTree>
    <p:extLst>
      <p:ext uri="{BB962C8B-B14F-4D97-AF65-F5344CB8AC3E}">
        <p14:creationId xmlns:p14="http://schemas.microsoft.com/office/powerpoint/2010/main" val="1594038077"/>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F33-8D5A-4195-BCC7-A0B00E0623AD}"/>
              </a:ext>
            </a:extLst>
          </p:cNvPr>
          <p:cNvSpPr>
            <a:spLocks noGrp="1"/>
          </p:cNvSpPr>
          <p:nvPr>
            <p:ph type="title"/>
          </p:nvPr>
        </p:nvSpPr>
        <p:spPr>
          <a:xfrm>
            <a:off x="258020" y="352476"/>
            <a:ext cx="8588203" cy="1073426"/>
          </a:xfrm>
        </p:spPr>
        <p:txBody>
          <a:bodyPr>
            <a:normAutofit fontScale="90000"/>
          </a:bodyPr>
          <a:lstStyle/>
          <a:p>
            <a:r>
              <a:rPr lang="en-GB" u="sng" dirty="0"/>
              <a:t>Issues and difficulties within my  research </a:t>
            </a:r>
          </a:p>
        </p:txBody>
      </p:sp>
      <p:sp>
        <p:nvSpPr>
          <p:cNvPr id="7" name="TextBox 6">
            <a:extLst>
              <a:ext uri="{FF2B5EF4-FFF2-40B4-BE49-F238E27FC236}">
                <a16:creationId xmlns:a16="http://schemas.microsoft.com/office/drawing/2014/main" id="{5C495597-3358-49AA-9E94-887315F51B10}"/>
              </a:ext>
            </a:extLst>
          </p:cNvPr>
          <p:cNvSpPr txBox="1"/>
          <p:nvPr/>
        </p:nvSpPr>
        <p:spPr>
          <a:xfrm>
            <a:off x="258020" y="2252869"/>
            <a:ext cx="1974574" cy="369332"/>
          </a:xfrm>
          <a:prstGeom prst="rect">
            <a:avLst/>
          </a:prstGeom>
          <a:noFill/>
        </p:spPr>
        <p:txBody>
          <a:bodyPr wrap="square" rtlCol="0">
            <a:spAutoFit/>
          </a:bodyPr>
          <a:lstStyle/>
          <a:p>
            <a:r>
              <a:rPr lang="en-GB" dirty="0"/>
              <a:t> </a:t>
            </a:r>
          </a:p>
        </p:txBody>
      </p:sp>
      <p:sp>
        <p:nvSpPr>
          <p:cNvPr id="10" name="TextBox 9">
            <a:extLst>
              <a:ext uri="{FF2B5EF4-FFF2-40B4-BE49-F238E27FC236}">
                <a16:creationId xmlns:a16="http://schemas.microsoft.com/office/drawing/2014/main" id="{6BF200EB-D63F-4825-A84B-40A9C259CB86}"/>
              </a:ext>
            </a:extLst>
          </p:cNvPr>
          <p:cNvSpPr txBox="1"/>
          <p:nvPr/>
        </p:nvSpPr>
        <p:spPr>
          <a:xfrm>
            <a:off x="980661" y="2413337"/>
            <a:ext cx="8786191" cy="2246769"/>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accent1">
                    <a:lumMod val="75000"/>
                  </a:schemeClr>
                </a:solidFill>
              </a:rPr>
              <a:t>Difficulties finding source material</a:t>
            </a:r>
          </a:p>
          <a:p>
            <a:endParaRPr lang="en-GB" sz="2000" b="1" dirty="0">
              <a:solidFill>
                <a:schemeClr val="accent1">
                  <a:lumMod val="75000"/>
                </a:schemeClr>
              </a:solidFill>
            </a:endParaRPr>
          </a:p>
          <a:p>
            <a:pPr marL="285750" indent="-285750">
              <a:buFont typeface="Arial" panose="020B0604020202020204" pitchFamily="34" charset="0"/>
              <a:buChar char="•"/>
            </a:pPr>
            <a:r>
              <a:rPr lang="en-GB" sz="2000" b="1" dirty="0">
                <a:solidFill>
                  <a:schemeClr val="accent1">
                    <a:lumMod val="75000"/>
                  </a:schemeClr>
                </a:solidFill>
              </a:rPr>
              <a:t>refocusing of my question</a:t>
            </a:r>
          </a:p>
          <a:p>
            <a:r>
              <a:rPr lang="en-GB" sz="2000" b="1" dirty="0">
                <a:solidFill>
                  <a:schemeClr val="accent1">
                    <a:lumMod val="75000"/>
                  </a:schemeClr>
                </a:solidFill>
              </a:rPr>
              <a:t> </a:t>
            </a:r>
          </a:p>
          <a:p>
            <a:pPr marL="285750" indent="-285750">
              <a:buFont typeface="Arial" panose="020B0604020202020204" pitchFamily="34" charset="0"/>
              <a:buChar char="•"/>
            </a:pPr>
            <a:r>
              <a:rPr lang="en-GB" sz="2000" b="1" dirty="0">
                <a:solidFill>
                  <a:schemeClr val="accent1">
                    <a:lumMod val="75000"/>
                  </a:schemeClr>
                </a:solidFill>
              </a:rPr>
              <a:t>Different structing points. </a:t>
            </a:r>
          </a:p>
          <a:p>
            <a:pPr marL="285750" indent="-285750">
              <a:buFont typeface="Arial" panose="020B0604020202020204" pitchFamily="34" charset="0"/>
              <a:buChar char="•"/>
            </a:pPr>
            <a:endParaRPr lang="en-GB" sz="2000" b="1" dirty="0">
              <a:solidFill>
                <a:schemeClr val="accent1">
                  <a:lumMod val="75000"/>
                </a:schemeClr>
              </a:solidFill>
            </a:endParaRPr>
          </a:p>
          <a:p>
            <a:pPr marL="285750" indent="-285750">
              <a:buFont typeface="Arial" panose="020B0604020202020204" pitchFamily="34" charset="0"/>
              <a:buChar char="•"/>
            </a:pPr>
            <a:r>
              <a:rPr lang="en-GB" sz="2000" b="1" dirty="0">
                <a:solidFill>
                  <a:schemeClr val="accent1">
                    <a:lumMod val="75000"/>
                  </a:schemeClr>
                </a:solidFill>
              </a:rPr>
              <a:t>Choosing a decade </a:t>
            </a:r>
          </a:p>
        </p:txBody>
      </p:sp>
    </p:spTree>
    <p:extLst>
      <p:ext uri="{BB962C8B-B14F-4D97-AF65-F5344CB8AC3E}">
        <p14:creationId xmlns:p14="http://schemas.microsoft.com/office/powerpoint/2010/main" val="1765975463"/>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53EC31E-F497-42A2-87C1-DB8FBE7A5828}"/>
              </a:ext>
            </a:extLst>
          </p:cNvPr>
          <p:cNvSpPr/>
          <p:nvPr/>
        </p:nvSpPr>
        <p:spPr>
          <a:xfrm>
            <a:off x="-15347" y="5448302"/>
            <a:ext cx="3456723" cy="140633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4ECEA83-9480-4742-BADB-DEC36552ECE4}"/>
              </a:ext>
            </a:extLst>
          </p:cNvPr>
          <p:cNvSpPr>
            <a:spLocks noGrp="1"/>
          </p:cNvSpPr>
          <p:nvPr>
            <p:ph type="title"/>
          </p:nvPr>
        </p:nvSpPr>
        <p:spPr>
          <a:xfrm>
            <a:off x="0" y="816638"/>
            <a:ext cx="9265535" cy="1179443"/>
          </a:xfrm>
        </p:spPr>
        <p:txBody>
          <a:bodyPr>
            <a:normAutofit fontScale="90000"/>
          </a:bodyPr>
          <a:lstStyle/>
          <a:p>
            <a:r>
              <a:rPr lang="en-GB" u="sng" dirty="0"/>
              <a:t>Chapter Two: Women in the interwar years</a:t>
            </a:r>
            <a:br>
              <a:rPr lang="en-GB" dirty="0"/>
            </a:br>
            <a:br>
              <a:rPr lang="en-GB" dirty="0"/>
            </a:br>
            <a:endParaRPr lang="en-GB" dirty="0"/>
          </a:p>
        </p:txBody>
      </p:sp>
      <p:pic>
        <p:nvPicPr>
          <p:cNvPr id="5" name="Picture 4">
            <a:extLst>
              <a:ext uri="{FF2B5EF4-FFF2-40B4-BE49-F238E27FC236}">
                <a16:creationId xmlns:a16="http://schemas.microsoft.com/office/drawing/2014/main" id="{FCFCFBD0-0106-4A44-BC83-0217951F62D5}"/>
              </a:ext>
            </a:extLst>
          </p:cNvPr>
          <p:cNvPicPr>
            <a:picLocks noChangeAspect="1"/>
          </p:cNvPicPr>
          <p:nvPr/>
        </p:nvPicPr>
        <p:blipFill>
          <a:blip r:embed="rId2"/>
          <a:stretch>
            <a:fillRect/>
          </a:stretch>
        </p:blipFill>
        <p:spPr>
          <a:xfrm>
            <a:off x="4131196" y="1962894"/>
            <a:ext cx="3223761" cy="3450562"/>
          </a:xfrm>
          <a:prstGeom prst="rect">
            <a:avLst/>
          </a:prstGeom>
        </p:spPr>
      </p:pic>
      <p:sp>
        <p:nvSpPr>
          <p:cNvPr id="7" name="TextBox 6">
            <a:extLst>
              <a:ext uri="{FF2B5EF4-FFF2-40B4-BE49-F238E27FC236}">
                <a16:creationId xmlns:a16="http://schemas.microsoft.com/office/drawing/2014/main" id="{88BA2064-632D-4036-9AA9-72B09D548B4D}"/>
              </a:ext>
            </a:extLst>
          </p:cNvPr>
          <p:cNvSpPr txBox="1"/>
          <p:nvPr/>
        </p:nvSpPr>
        <p:spPr>
          <a:xfrm>
            <a:off x="4295970" y="3805536"/>
            <a:ext cx="2292627" cy="461665"/>
          </a:xfrm>
          <a:prstGeom prst="rect">
            <a:avLst/>
          </a:prstGeom>
          <a:noFill/>
        </p:spPr>
        <p:txBody>
          <a:bodyPr wrap="square" rtlCol="0">
            <a:spAutoFit/>
          </a:bodyPr>
          <a:lstStyle/>
          <a:p>
            <a:r>
              <a:rPr lang="en-GB" sz="2400" dirty="0"/>
              <a:t>(2)</a:t>
            </a:r>
          </a:p>
        </p:txBody>
      </p:sp>
      <p:cxnSp>
        <p:nvCxnSpPr>
          <p:cNvPr id="9" name="Straight Arrow Connector 8">
            <a:extLst>
              <a:ext uri="{FF2B5EF4-FFF2-40B4-BE49-F238E27FC236}">
                <a16:creationId xmlns:a16="http://schemas.microsoft.com/office/drawing/2014/main" id="{AC0D101B-D291-4AF1-9435-61A5A28BC3EF}"/>
              </a:ext>
            </a:extLst>
          </p:cNvPr>
          <p:cNvCxnSpPr/>
          <p:nvPr/>
        </p:nvCxnSpPr>
        <p:spPr>
          <a:xfrm flipV="1">
            <a:off x="7620000" y="1881809"/>
            <a:ext cx="914400" cy="4373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380765A-BBBD-4F86-81ED-B7D557357DAA}"/>
              </a:ext>
            </a:extLst>
          </p:cNvPr>
          <p:cNvSpPr/>
          <p:nvPr/>
        </p:nvSpPr>
        <p:spPr>
          <a:xfrm>
            <a:off x="-15347" y="1425113"/>
            <a:ext cx="3472070" cy="208558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B710CD4C-98F4-4B79-BDC7-327046388CF5}"/>
              </a:ext>
            </a:extLst>
          </p:cNvPr>
          <p:cNvSpPr txBox="1"/>
          <p:nvPr/>
        </p:nvSpPr>
        <p:spPr>
          <a:xfrm>
            <a:off x="8697615" y="765184"/>
            <a:ext cx="3472070" cy="2072336"/>
          </a:xfrm>
          <a:prstGeom prst="rect">
            <a:avLst/>
          </a:prstGeom>
          <a:solidFill>
            <a:schemeClr val="accent5">
              <a:lumMod val="75000"/>
            </a:schemeClr>
          </a:solidFill>
        </p:spPr>
        <p:txBody>
          <a:bodyPr wrap="square" rtlCol="0">
            <a:spAutoFit/>
          </a:bodyPr>
          <a:lstStyle/>
          <a:p>
            <a:endParaRPr lang="en-GB" dirty="0"/>
          </a:p>
        </p:txBody>
      </p:sp>
      <p:sp>
        <p:nvSpPr>
          <p:cNvPr id="13" name="Rectangle 12">
            <a:extLst>
              <a:ext uri="{FF2B5EF4-FFF2-40B4-BE49-F238E27FC236}">
                <a16:creationId xmlns:a16="http://schemas.microsoft.com/office/drawing/2014/main" id="{FBFAA9AF-EF4E-4491-874B-0A64518A91EC}"/>
              </a:ext>
            </a:extLst>
          </p:cNvPr>
          <p:cNvSpPr/>
          <p:nvPr/>
        </p:nvSpPr>
        <p:spPr>
          <a:xfrm>
            <a:off x="8719930" y="2888975"/>
            <a:ext cx="3472070" cy="3969026"/>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F8106FFE-0539-4CB4-B6E4-3E0D37F76C10}"/>
              </a:ext>
            </a:extLst>
          </p:cNvPr>
          <p:cNvSpPr/>
          <p:nvPr/>
        </p:nvSpPr>
        <p:spPr>
          <a:xfrm>
            <a:off x="0" y="3493607"/>
            <a:ext cx="3456723" cy="1954694"/>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0055DEC1-DF5B-41E9-8061-F2F4C2223CE7}"/>
              </a:ext>
            </a:extLst>
          </p:cNvPr>
          <p:cNvCxnSpPr>
            <a:cxnSpLocks/>
          </p:cNvCxnSpPr>
          <p:nvPr/>
        </p:nvCxnSpPr>
        <p:spPr>
          <a:xfrm>
            <a:off x="7715031" y="5342254"/>
            <a:ext cx="636104" cy="636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D5A4208-9DE1-455E-9E7A-3497B2BD2166}"/>
              </a:ext>
            </a:extLst>
          </p:cNvPr>
          <p:cNvCxnSpPr/>
          <p:nvPr/>
        </p:nvCxnSpPr>
        <p:spPr>
          <a:xfrm flipH="1">
            <a:off x="3578258" y="5660306"/>
            <a:ext cx="463826" cy="7023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6B56BCD-91F4-4275-A656-F4F168259462}"/>
              </a:ext>
            </a:extLst>
          </p:cNvPr>
          <p:cNvCxnSpPr/>
          <p:nvPr/>
        </p:nvCxnSpPr>
        <p:spPr>
          <a:xfrm flipH="1">
            <a:off x="3456723" y="2597426"/>
            <a:ext cx="46382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675A12EA-1BBA-4AFD-970D-A801D3135B69}"/>
              </a:ext>
            </a:extLst>
          </p:cNvPr>
          <p:cNvSpPr txBox="1"/>
          <p:nvPr/>
        </p:nvSpPr>
        <p:spPr>
          <a:xfrm>
            <a:off x="4295970" y="4916557"/>
            <a:ext cx="766360" cy="369332"/>
          </a:xfrm>
          <a:prstGeom prst="rect">
            <a:avLst/>
          </a:prstGeom>
          <a:noFill/>
        </p:spPr>
        <p:txBody>
          <a:bodyPr wrap="square" rtlCol="0">
            <a:spAutoFit/>
          </a:bodyPr>
          <a:lstStyle/>
          <a:p>
            <a:r>
              <a:rPr lang="en-GB" dirty="0"/>
              <a:t>(13)</a:t>
            </a:r>
          </a:p>
        </p:txBody>
      </p:sp>
      <p:sp>
        <p:nvSpPr>
          <p:cNvPr id="28" name="TextBox 27">
            <a:extLst>
              <a:ext uri="{FF2B5EF4-FFF2-40B4-BE49-F238E27FC236}">
                <a16:creationId xmlns:a16="http://schemas.microsoft.com/office/drawing/2014/main" id="{D6014E3C-3156-4B1E-B79F-04760EF535D6}"/>
              </a:ext>
            </a:extLst>
          </p:cNvPr>
          <p:cNvSpPr txBox="1"/>
          <p:nvPr/>
        </p:nvSpPr>
        <p:spPr>
          <a:xfrm>
            <a:off x="117176" y="5436148"/>
            <a:ext cx="3014529" cy="1477328"/>
          </a:xfrm>
          <a:prstGeom prst="rect">
            <a:avLst/>
          </a:prstGeom>
          <a:noFill/>
        </p:spPr>
        <p:txBody>
          <a:bodyPr wrap="square" rtlCol="0">
            <a:spAutoFit/>
          </a:bodyPr>
          <a:lstStyle/>
          <a:p>
            <a:r>
              <a:rPr lang="en-GB" dirty="0"/>
              <a:t>examine and assess whether these new lines of work meant a different way of life for certain women. </a:t>
            </a:r>
          </a:p>
        </p:txBody>
      </p:sp>
      <p:sp>
        <p:nvSpPr>
          <p:cNvPr id="29" name="TextBox 28">
            <a:extLst>
              <a:ext uri="{FF2B5EF4-FFF2-40B4-BE49-F238E27FC236}">
                <a16:creationId xmlns:a16="http://schemas.microsoft.com/office/drawing/2014/main" id="{D47D4781-DB24-4990-A86B-C031C623EA88}"/>
              </a:ext>
            </a:extLst>
          </p:cNvPr>
          <p:cNvSpPr txBox="1"/>
          <p:nvPr/>
        </p:nvSpPr>
        <p:spPr>
          <a:xfrm>
            <a:off x="8811306" y="3206884"/>
            <a:ext cx="3449755" cy="3477875"/>
          </a:xfrm>
          <a:prstGeom prst="rect">
            <a:avLst/>
          </a:prstGeom>
          <a:noFill/>
        </p:spPr>
        <p:txBody>
          <a:bodyPr wrap="square" rtlCol="0">
            <a:spAutoFit/>
          </a:bodyPr>
          <a:lstStyle/>
          <a:p>
            <a:r>
              <a:rPr lang="en-GB" sz="2000" dirty="0"/>
              <a:t>outline the role British women played during the Second World War, paying particular attention to their new line of work, such as the Armed Forces, engine mechanics, light industries such as electronics, service industries, welfare services and the National Health Service. </a:t>
            </a:r>
          </a:p>
        </p:txBody>
      </p:sp>
      <p:sp>
        <p:nvSpPr>
          <p:cNvPr id="30" name="TextBox 29">
            <a:extLst>
              <a:ext uri="{FF2B5EF4-FFF2-40B4-BE49-F238E27FC236}">
                <a16:creationId xmlns:a16="http://schemas.microsoft.com/office/drawing/2014/main" id="{FC7B1756-3D7B-4047-8890-8C14932E6A0B}"/>
              </a:ext>
            </a:extLst>
          </p:cNvPr>
          <p:cNvSpPr txBox="1"/>
          <p:nvPr/>
        </p:nvSpPr>
        <p:spPr>
          <a:xfrm>
            <a:off x="8811306" y="898560"/>
            <a:ext cx="3181911" cy="1631216"/>
          </a:xfrm>
          <a:prstGeom prst="rect">
            <a:avLst/>
          </a:prstGeom>
          <a:noFill/>
        </p:spPr>
        <p:txBody>
          <a:bodyPr wrap="square" rtlCol="0">
            <a:spAutoFit/>
          </a:bodyPr>
          <a:lstStyle/>
          <a:p>
            <a:r>
              <a:rPr lang="en-GB" sz="2000" dirty="0"/>
              <a:t>compare the different sectors and lines of work. Ensuring to provide the different outcomes they had. </a:t>
            </a:r>
          </a:p>
        </p:txBody>
      </p:sp>
      <p:sp>
        <p:nvSpPr>
          <p:cNvPr id="31" name="TextBox 30">
            <a:extLst>
              <a:ext uri="{FF2B5EF4-FFF2-40B4-BE49-F238E27FC236}">
                <a16:creationId xmlns:a16="http://schemas.microsoft.com/office/drawing/2014/main" id="{1A39BDD0-0E4D-4C14-B4C7-0646D608C95E}"/>
              </a:ext>
            </a:extLst>
          </p:cNvPr>
          <p:cNvSpPr txBox="1"/>
          <p:nvPr/>
        </p:nvSpPr>
        <p:spPr>
          <a:xfrm>
            <a:off x="117176" y="1635034"/>
            <a:ext cx="3257940" cy="1323439"/>
          </a:xfrm>
          <a:prstGeom prst="rect">
            <a:avLst/>
          </a:prstGeom>
          <a:noFill/>
        </p:spPr>
        <p:txBody>
          <a:bodyPr wrap="square" rtlCol="0">
            <a:spAutoFit/>
          </a:bodyPr>
          <a:lstStyle/>
          <a:p>
            <a:r>
              <a:rPr lang="en-GB" sz="2000" dirty="0"/>
              <a:t>Evaluate the ways the women were seen by other members of society during this period. </a:t>
            </a:r>
          </a:p>
        </p:txBody>
      </p:sp>
      <p:sp>
        <p:nvSpPr>
          <p:cNvPr id="32" name="TextBox 31">
            <a:extLst>
              <a:ext uri="{FF2B5EF4-FFF2-40B4-BE49-F238E27FC236}">
                <a16:creationId xmlns:a16="http://schemas.microsoft.com/office/drawing/2014/main" id="{D402D4DD-D869-40CE-B1BE-C83A1AF22DDA}"/>
              </a:ext>
            </a:extLst>
          </p:cNvPr>
          <p:cNvSpPr txBox="1"/>
          <p:nvPr/>
        </p:nvSpPr>
        <p:spPr>
          <a:xfrm>
            <a:off x="183521" y="3655346"/>
            <a:ext cx="3074334" cy="1631216"/>
          </a:xfrm>
          <a:prstGeom prst="rect">
            <a:avLst/>
          </a:prstGeom>
          <a:noFill/>
        </p:spPr>
        <p:txBody>
          <a:bodyPr wrap="square" rtlCol="0">
            <a:spAutoFit/>
          </a:bodyPr>
          <a:lstStyle/>
          <a:p>
            <a:r>
              <a:rPr lang="en-GB" sz="2000" dirty="0"/>
              <a:t>Look at urban and rural women within the world of work, finding out ways in which it affected their daily lives. </a:t>
            </a:r>
          </a:p>
        </p:txBody>
      </p:sp>
      <p:cxnSp>
        <p:nvCxnSpPr>
          <p:cNvPr id="35" name="Straight Arrow Connector 34">
            <a:extLst>
              <a:ext uri="{FF2B5EF4-FFF2-40B4-BE49-F238E27FC236}">
                <a16:creationId xmlns:a16="http://schemas.microsoft.com/office/drawing/2014/main" id="{2022B3CE-730B-4EE8-953D-73C85F1418DC}"/>
              </a:ext>
            </a:extLst>
          </p:cNvPr>
          <p:cNvCxnSpPr/>
          <p:nvPr/>
        </p:nvCxnSpPr>
        <p:spPr>
          <a:xfrm flipH="1" flipV="1">
            <a:off x="3558552" y="4260574"/>
            <a:ext cx="361997" cy="6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916740"/>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526CE-94A3-4903-B08C-C36F4ED6E5B5}"/>
              </a:ext>
            </a:extLst>
          </p:cNvPr>
          <p:cNvSpPr>
            <a:spLocks noGrp="1"/>
          </p:cNvSpPr>
          <p:nvPr>
            <p:ph type="title"/>
          </p:nvPr>
        </p:nvSpPr>
        <p:spPr>
          <a:xfrm>
            <a:off x="775569" y="315552"/>
            <a:ext cx="9154732" cy="1113183"/>
          </a:xfrm>
        </p:spPr>
        <p:txBody>
          <a:bodyPr>
            <a:normAutofit fontScale="90000"/>
          </a:bodyPr>
          <a:lstStyle/>
          <a:p>
            <a:r>
              <a:rPr lang="en-GB" u="sng" dirty="0"/>
              <a:t>Chapter Three: Family life and their struggles  </a:t>
            </a:r>
            <a:br>
              <a:rPr lang="en-GB" dirty="0"/>
            </a:br>
            <a:endParaRPr lang="en-GB" dirty="0"/>
          </a:p>
        </p:txBody>
      </p:sp>
      <p:pic>
        <p:nvPicPr>
          <p:cNvPr id="5" name="Picture 4">
            <a:extLst>
              <a:ext uri="{FF2B5EF4-FFF2-40B4-BE49-F238E27FC236}">
                <a16:creationId xmlns:a16="http://schemas.microsoft.com/office/drawing/2014/main" id="{6F57462A-46D2-496C-95F3-203DA500E53A}"/>
              </a:ext>
            </a:extLst>
          </p:cNvPr>
          <p:cNvPicPr>
            <a:picLocks noChangeAspect="1"/>
          </p:cNvPicPr>
          <p:nvPr/>
        </p:nvPicPr>
        <p:blipFill>
          <a:blip r:embed="rId2"/>
          <a:stretch>
            <a:fillRect/>
          </a:stretch>
        </p:blipFill>
        <p:spPr>
          <a:xfrm>
            <a:off x="9797142" y="1"/>
            <a:ext cx="2394857" cy="6923174"/>
          </a:xfrm>
          <a:prstGeom prst="rect">
            <a:avLst/>
          </a:prstGeom>
        </p:spPr>
      </p:pic>
      <p:sp>
        <p:nvSpPr>
          <p:cNvPr id="6" name="TextBox 5">
            <a:extLst>
              <a:ext uri="{FF2B5EF4-FFF2-40B4-BE49-F238E27FC236}">
                <a16:creationId xmlns:a16="http://schemas.microsoft.com/office/drawing/2014/main" id="{BF0051A6-A60A-464A-B1C4-B0251F2F42AA}"/>
              </a:ext>
            </a:extLst>
          </p:cNvPr>
          <p:cNvSpPr txBox="1"/>
          <p:nvPr/>
        </p:nvSpPr>
        <p:spPr>
          <a:xfrm>
            <a:off x="9748573" y="6553843"/>
            <a:ext cx="725715" cy="369332"/>
          </a:xfrm>
          <a:prstGeom prst="rect">
            <a:avLst/>
          </a:prstGeom>
          <a:noFill/>
        </p:spPr>
        <p:txBody>
          <a:bodyPr wrap="square" rtlCol="0">
            <a:spAutoFit/>
          </a:bodyPr>
          <a:lstStyle/>
          <a:p>
            <a:r>
              <a:rPr lang="en-GB" dirty="0"/>
              <a:t>(6)</a:t>
            </a:r>
          </a:p>
        </p:txBody>
      </p:sp>
      <p:pic>
        <p:nvPicPr>
          <p:cNvPr id="7" name="Picture 6">
            <a:extLst>
              <a:ext uri="{FF2B5EF4-FFF2-40B4-BE49-F238E27FC236}">
                <a16:creationId xmlns:a16="http://schemas.microsoft.com/office/drawing/2014/main" id="{EEC54109-8EF3-4B04-91F7-758789C06032}"/>
              </a:ext>
            </a:extLst>
          </p:cNvPr>
          <p:cNvPicPr>
            <a:picLocks noChangeAspect="1"/>
          </p:cNvPicPr>
          <p:nvPr/>
        </p:nvPicPr>
        <p:blipFill>
          <a:blip r:embed="rId3"/>
          <a:stretch>
            <a:fillRect/>
          </a:stretch>
        </p:blipFill>
        <p:spPr>
          <a:xfrm>
            <a:off x="0" y="1190171"/>
            <a:ext cx="2917998" cy="5798177"/>
          </a:xfrm>
          <a:prstGeom prst="rect">
            <a:avLst/>
          </a:prstGeom>
        </p:spPr>
      </p:pic>
      <p:sp>
        <p:nvSpPr>
          <p:cNvPr id="8" name="TextBox 7">
            <a:extLst>
              <a:ext uri="{FF2B5EF4-FFF2-40B4-BE49-F238E27FC236}">
                <a16:creationId xmlns:a16="http://schemas.microsoft.com/office/drawing/2014/main" id="{5C8A53A0-6632-46B3-9D9F-2CC3045458B1}"/>
              </a:ext>
            </a:extLst>
          </p:cNvPr>
          <p:cNvSpPr txBox="1"/>
          <p:nvPr/>
        </p:nvSpPr>
        <p:spPr>
          <a:xfrm>
            <a:off x="0" y="6390141"/>
            <a:ext cx="622852" cy="369332"/>
          </a:xfrm>
          <a:prstGeom prst="rect">
            <a:avLst/>
          </a:prstGeom>
          <a:noFill/>
        </p:spPr>
        <p:txBody>
          <a:bodyPr wrap="square" rtlCol="0">
            <a:spAutoFit/>
          </a:bodyPr>
          <a:lstStyle/>
          <a:p>
            <a:r>
              <a:rPr lang="en-GB" dirty="0"/>
              <a:t>(8)</a:t>
            </a:r>
          </a:p>
        </p:txBody>
      </p:sp>
      <p:pic>
        <p:nvPicPr>
          <p:cNvPr id="9" name="Picture 8">
            <a:extLst>
              <a:ext uri="{FF2B5EF4-FFF2-40B4-BE49-F238E27FC236}">
                <a16:creationId xmlns:a16="http://schemas.microsoft.com/office/drawing/2014/main" id="{FBF6A7F5-252D-4252-BF2A-C8F0C0679459}"/>
              </a:ext>
            </a:extLst>
          </p:cNvPr>
          <p:cNvPicPr>
            <a:picLocks noChangeAspect="1"/>
          </p:cNvPicPr>
          <p:nvPr/>
        </p:nvPicPr>
        <p:blipFill>
          <a:blip r:embed="rId4"/>
          <a:stretch>
            <a:fillRect/>
          </a:stretch>
        </p:blipFill>
        <p:spPr>
          <a:xfrm>
            <a:off x="5156632" y="1092201"/>
            <a:ext cx="1677325" cy="5798177"/>
          </a:xfrm>
          <a:prstGeom prst="rect">
            <a:avLst/>
          </a:prstGeom>
        </p:spPr>
      </p:pic>
      <p:sp>
        <p:nvSpPr>
          <p:cNvPr id="10" name="TextBox 9">
            <a:extLst>
              <a:ext uri="{FF2B5EF4-FFF2-40B4-BE49-F238E27FC236}">
                <a16:creationId xmlns:a16="http://schemas.microsoft.com/office/drawing/2014/main" id="{7898ACE5-E535-4378-B9DC-8A65EBAB0CD1}"/>
              </a:ext>
            </a:extLst>
          </p:cNvPr>
          <p:cNvSpPr txBox="1"/>
          <p:nvPr/>
        </p:nvSpPr>
        <p:spPr>
          <a:xfrm>
            <a:off x="2966566" y="1166842"/>
            <a:ext cx="2119086" cy="5632311"/>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1">
                    <a:lumMod val="75000"/>
                  </a:schemeClr>
                </a:solidFill>
              </a:rPr>
              <a:t>A focus on the various types of family lives that women had during this period. </a:t>
            </a:r>
          </a:p>
          <a:p>
            <a:pPr marL="285750" indent="-28575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Looking at the different roles women had, as well as  highlighting how it affected their day to day lives in this period.  </a:t>
            </a:r>
          </a:p>
        </p:txBody>
      </p:sp>
      <p:sp>
        <p:nvSpPr>
          <p:cNvPr id="11" name="TextBox 10">
            <a:extLst>
              <a:ext uri="{FF2B5EF4-FFF2-40B4-BE49-F238E27FC236}">
                <a16:creationId xmlns:a16="http://schemas.microsoft.com/office/drawing/2014/main" id="{C4128F78-3EA9-42B3-927D-970BEFD76BD4}"/>
              </a:ext>
            </a:extLst>
          </p:cNvPr>
          <p:cNvSpPr txBox="1"/>
          <p:nvPr/>
        </p:nvSpPr>
        <p:spPr>
          <a:xfrm>
            <a:off x="7033370" y="1128967"/>
            <a:ext cx="2739488"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1">
                    <a:lumMod val="75000"/>
                  </a:schemeClr>
                </a:solidFill>
              </a:rPr>
              <a:t>Encompassing the many struggles that they dealt with during this period such as rationing, and I will aim to show how these women adapted their struggles into achievements. </a:t>
            </a:r>
          </a:p>
        </p:txBody>
      </p:sp>
      <p:sp>
        <p:nvSpPr>
          <p:cNvPr id="12" name="TextBox 11">
            <a:extLst>
              <a:ext uri="{FF2B5EF4-FFF2-40B4-BE49-F238E27FC236}">
                <a16:creationId xmlns:a16="http://schemas.microsoft.com/office/drawing/2014/main" id="{4B7DC33A-ED59-482A-8742-A160D469314D}"/>
              </a:ext>
            </a:extLst>
          </p:cNvPr>
          <p:cNvSpPr txBox="1"/>
          <p:nvPr/>
        </p:nvSpPr>
        <p:spPr>
          <a:xfrm>
            <a:off x="7175332" y="5112481"/>
            <a:ext cx="2455564"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1">
                    <a:lumMod val="75000"/>
                  </a:schemeClr>
                </a:solidFill>
              </a:rPr>
              <a:t>Comparing the different classes within society. </a:t>
            </a:r>
          </a:p>
        </p:txBody>
      </p:sp>
      <p:sp>
        <p:nvSpPr>
          <p:cNvPr id="13" name="TextBox 12">
            <a:extLst>
              <a:ext uri="{FF2B5EF4-FFF2-40B4-BE49-F238E27FC236}">
                <a16:creationId xmlns:a16="http://schemas.microsoft.com/office/drawing/2014/main" id="{8FC3F1B8-D274-4439-8CBB-DB8166D81689}"/>
              </a:ext>
            </a:extLst>
          </p:cNvPr>
          <p:cNvSpPr txBox="1"/>
          <p:nvPr/>
        </p:nvSpPr>
        <p:spPr>
          <a:xfrm>
            <a:off x="5724939" y="6390141"/>
            <a:ext cx="56984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1984013400"/>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CC056-C5A8-45B0-AE12-6E8EEC0BF82A}"/>
              </a:ext>
            </a:extLst>
          </p:cNvPr>
          <p:cNvSpPr>
            <a:spLocks noGrp="1"/>
          </p:cNvSpPr>
          <p:nvPr>
            <p:ph type="title"/>
          </p:nvPr>
        </p:nvSpPr>
        <p:spPr>
          <a:xfrm>
            <a:off x="0" y="116114"/>
            <a:ext cx="9347200" cy="1619921"/>
          </a:xfrm>
        </p:spPr>
        <p:txBody>
          <a:bodyPr>
            <a:normAutofit fontScale="90000"/>
          </a:bodyPr>
          <a:lstStyle/>
          <a:p>
            <a:r>
              <a:rPr lang="en-GB" u="sng" dirty="0"/>
              <a:t>Chapter Four: The influential individual and the new image of women</a:t>
            </a:r>
            <a:br>
              <a:rPr lang="en-GB" dirty="0"/>
            </a:br>
            <a:endParaRPr lang="en-GB" dirty="0"/>
          </a:p>
        </p:txBody>
      </p:sp>
      <p:pic>
        <p:nvPicPr>
          <p:cNvPr id="5" name="Picture 4">
            <a:extLst>
              <a:ext uri="{FF2B5EF4-FFF2-40B4-BE49-F238E27FC236}">
                <a16:creationId xmlns:a16="http://schemas.microsoft.com/office/drawing/2014/main" id="{63D8E978-31D7-4472-9CAD-2A1F0A9FFABD}"/>
              </a:ext>
            </a:extLst>
          </p:cNvPr>
          <p:cNvPicPr>
            <a:picLocks noChangeAspect="1"/>
          </p:cNvPicPr>
          <p:nvPr/>
        </p:nvPicPr>
        <p:blipFill>
          <a:blip r:embed="rId2"/>
          <a:stretch>
            <a:fillRect/>
          </a:stretch>
        </p:blipFill>
        <p:spPr>
          <a:xfrm>
            <a:off x="9305438" y="0"/>
            <a:ext cx="2886562" cy="3591436"/>
          </a:xfrm>
          <a:prstGeom prst="rect">
            <a:avLst/>
          </a:prstGeom>
        </p:spPr>
      </p:pic>
      <p:sp>
        <p:nvSpPr>
          <p:cNvPr id="10" name="TextBox 9">
            <a:extLst>
              <a:ext uri="{FF2B5EF4-FFF2-40B4-BE49-F238E27FC236}">
                <a16:creationId xmlns:a16="http://schemas.microsoft.com/office/drawing/2014/main" id="{CCD1E1D5-FD11-4CBB-B3F1-6FD6E3A35CFC}"/>
              </a:ext>
            </a:extLst>
          </p:cNvPr>
          <p:cNvSpPr txBox="1"/>
          <p:nvPr/>
        </p:nvSpPr>
        <p:spPr>
          <a:xfrm>
            <a:off x="4108173" y="1302076"/>
            <a:ext cx="3975653" cy="5632311"/>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1">
                    <a:lumMod val="75000"/>
                  </a:schemeClr>
                </a:solidFill>
              </a:rPr>
              <a:t>Explore the many Influential women in the nineteen forties, showing how it affected women within society. </a:t>
            </a:r>
          </a:p>
          <a:p>
            <a:endParaRPr lang="en-GB" sz="2000" dirty="0">
              <a:solidFill>
                <a:schemeClr val="accent1">
                  <a:lumMod val="75000"/>
                </a:schemeClr>
              </a:solidFill>
            </a:endParaRPr>
          </a:p>
          <a:p>
            <a:pPr marL="342900" indent="-342900">
              <a:buFont typeface="Arial" panose="020B0604020202020204" pitchFamily="34" charset="0"/>
              <a:buChar char="•"/>
            </a:pPr>
            <a:r>
              <a:rPr lang="en-GB" sz="2000" dirty="0">
                <a:solidFill>
                  <a:schemeClr val="accent1">
                    <a:lumMod val="75000"/>
                  </a:schemeClr>
                </a:solidFill>
              </a:rPr>
              <a:t>Compare the traditional woman to the new image of women that was represented during this period. </a:t>
            </a:r>
          </a:p>
          <a:p>
            <a:pPr marL="285750" indent="-28575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Address the crazes of the time and illustration the fashions that became the popular culture, using magazine articles and newspaper headlines and other literary material. </a:t>
            </a:r>
          </a:p>
        </p:txBody>
      </p:sp>
      <p:pic>
        <p:nvPicPr>
          <p:cNvPr id="11" name="Picture 10">
            <a:extLst>
              <a:ext uri="{FF2B5EF4-FFF2-40B4-BE49-F238E27FC236}">
                <a16:creationId xmlns:a16="http://schemas.microsoft.com/office/drawing/2014/main" id="{1348628E-189B-4DED-A24D-6C50DFAD61B9}"/>
              </a:ext>
            </a:extLst>
          </p:cNvPr>
          <p:cNvPicPr>
            <a:picLocks noChangeAspect="1"/>
          </p:cNvPicPr>
          <p:nvPr/>
        </p:nvPicPr>
        <p:blipFill>
          <a:blip r:embed="rId3"/>
          <a:stretch>
            <a:fillRect/>
          </a:stretch>
        </p:blipFill>
        <p:spPr>
          <a:xfrm>
            <a:off x="9305438" y="3591436"/>
            <a:ext cx="2886562" cy="3270508"/>
          </a:xfrm>
          <a:prstGeom prst="rect">
            <a:avLst/>
          </a:prstGeom>
        </p:spPr>
      </p:pic>
      <p:sp>
        <p:nvSpPr>
          <p:cNvPr id="12" name="TextBox 11">
            <a:extLst>
              <a:ext uri="{FF2B5EF4-FFF2-40B4-BE49-F238E27FC236}">
                <a16:creationId xmlns:a16="http://schemas.microsoft.com/office/drawing/2014/main" id="{74F8E29F-C610-40E7-987B-B926C5AC2310}"/>
              </a:ext>
            </a:extLst>
          </p:cNvPr>
          <p:cNvSpPr txBox="1"/>
          <p:nvPr/>
        </p:nvSpPr>
        <p:spPr>
          <a:xfrm>
            <a:off x="9581322" y="4121426"/>
            <a:ext cx="583095" cy="369332"/>
          </a:xfrm>
          <a:prstGeom prst="rect">
            <a:avLst/>
          </a:prstGeom>
          <a:noFill/>
        </p:spPr>
        <p:txBody>
          <a:bodyPr wrap="square" rtlCol="0">
            <a:spAutoFit/>
          </a:bodyPr>
          <a:lstStyle/>
          <a:p>
            <a:r>
              <a:rPr lang="en-GB" dirty="0"/>
              <a:t>(4)</a:t>
            </a:r>
          </a:p>
        </p:txBody>
      </p:sp>
      <p:sp>
        <p:nvSpPr>
          <p:cNvPr id="13" name="TextBox 12">
            <a:extLst>
              <a:ext uri="{FF2B5EF4-FFF2-40B4-BE49-F238E27FC236}">
                <a16:creationId xmlns:a16="http://schemas.microsoft.com/office/drawing/2014/main" id="{A83A3D31-78AD-4C03-978C-9A2DD185D6DA}"/>
              </a:ext>
            </a:extLst>
          </p:cNvPr>
          <p:cNvSpPr txBox="1"/>
          <p:nvPr/>
        </p:nvSpPr>
        <p:spPr>
          <a:xfrm>
            <a:off x="11778974" y="2668922"/>
            <a:ext cx="525670" cy="369332"/>
          </a:xfrm>
          <a:prstGeom prst="rect">
            <a:avLst/>
          </a:prstGeom>
          <a:noFill/>
        </p:spPr>
        <p:txBody>
          <a:bodyPr wrap="square" rtlCol="0">
            <a:spAutoFit/>
          </a:bodyPr>
          <a:lstStyle/>
          <a:p>
            <a:r>
              <a:rPr lang="en-GB" dirty="0"/>
              <a:t>(5)</a:t>
            </a:r>
          </a:p>
        </p:txBody>
      </p:sp>
      <p:pic>
        <p:nvPicPr>
          <p:cNvPr id="15" name="Picture 14">
            <a:extLst>
              <a:ext uri="{FF2B5EF4-FFF2-40B4-BE49-F238E27FC236}">
                <a16:creationId xmlns:a16="http://schemas.microsoft.com/office/drawing/2014/main" id="{30B0B4CF-DD14-43D0-96CE-2CECBA2B0B58}"/>
              </a:ext>
            </a:extLst>
          </p:cNvPr>
          <p:cNvPicPr>
            <a:picLocks noChangeAspect="1"/>
          </p:cNvPicPr>
          <p:nvPr/>
        </p:nvPicPr>
        <p:blipFill>
          <a:blip r:embed="rId4"/>
          <a:stretch>
            <a:fillRect/>
          </a:stretch>
        </p:blipFill>
        <p:spPr>
          <a:xfrm>
            <a:off x="0" y="1302076"/>
            <a:ext cx="3467753" cy="5555924"/>
          </a:xfrm>
          <a:prstGeom prst="rect">
            <a:avLst/>
          </a:prstGeom>
        </p:spPr>
      </p:pic>
      <p:sp>
        <p:nvSpPr>
          <p:cNvPr id="16" name="TextBox 15">
            <a:extLst>
              <a:ext uri="{FF2B5EF4-FFF2-40B4-BE49-F238E27FC236}">
                <a16:creationId xmlns:a16="http://schemas.microsoft.com/office/drawing/2014/main" id="{7920691B-CC48-48F0-B616-C98C8AA932A9}"/>
              </a:ext>
            </a:extLst>
          </p:cNvPr>
          <p:cNvSpPr txBox="1"/>
          <p:nvPr/>
        </p:nvSpPr>
        <p:spPr>
          <a:xfrm>
            <a:off x="2206171" y="6328229"/>
            <a:ext cx="609600" cy="369332"/>
          </a:xfrm>
          <a:prstGeom prst="rect">
            <a:avLst/>
          </a:prstGeom>
          <a:noFill/>
        </p:spPr>
        <p:txBody>
          <a:bodyPr wrap="square" rtlCol="0">
            <a:spAutoFit/>
          </a:bodyPr>
          <a:lstStyle/>
          <a:p>
            <a:r>
              <a:rPr lang="en-GB" dirty="0"/>
              <a:t>(10)</a:t>
            </a:r>
          </a:p>
        </p:txBody>
      </p:sp>
    </p:spTree>
    <p:extLst>
      <p:ext uri="{BB962C8B-B14F-4D97-AF65-F5344CB8AC3E}">
        <p14:creationId xmlns:p14="http://schemas.microsoft.com/office/powerpoint/2010/main" val="1322075335"/>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406D2-D33B-48F3-9C5B-C6E74DA57234}"/>
              </a:ext>
            </a:extLst>
          </p:cNvPr>
          <p:cNvSpPr>
            <a:spLocks noGrp="1"/>
          </p:cNvSpPr>
          <p:nvPr>
            <p:ph type="title"/>
          </p:nvPr>
        </p:nvSpPr>
        <p:spPr>
          <a:xfrm>
            <a:off x="172279" y="609600"/>
            <a:ext cx="9101724" cy="901148"/>
          </a:xfrm>
        </p:spPr>
        <p:txBody>
          <a:bodyPr>
            <a:normAutofit fontScale="90000"/>
          </a:bodyPr>
          <a:lstStyle/>
          <a:p>
            <a:r>
              <a:rPr lang="en-GB" u="sng" dirty="0"/>
              <a:t>Chapter Five: Moral issues, attitudes and health and wellbeing. </a:t>
            </a:r>
            <a:br>
              <a:rPr lang="en-GB" dirty="0"/>
            </a:br>
            <a:endParaRPr lang="en-GB" dirty="0"/>
          </a:p>
        </p:txBody>
      </p:sp>
      <p:sp>
        <p:nvSpPr>
          <p:cNvPr id="5" name="TextBox 4">
            <a:extLst>
              <a:ext uri="{FF2B5EF4-FFF2-40B4-BE49-F238E27FC236}">
                <a16:creationId xmlns:a16="http://schemas.microsoft.com/office/drawing/2014/main" id="{CEDD9150-68EA-4EA2-A5BA-CADAC077110D}"/>
              </a:ext>
            </a:extLst>
          </p:cNvPr>
          <p:cNvSpPr txBox="1"/>
          <p:nvPr/>
        </p:nvSpPr>
        <p:spPr>
          <a:xfrm>
            <a:off x="304801" y="1510748"/>
            <a:ext cx="7580241"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1">
                    <a:lumMod val="75000"/>
                  </a:schemeClr>
                </a:solidFill>
              </a:rPr>
              <a:t>Illustrate the moral issues that affected women of both the lower and upper classes of society. </a:t>
            </a:r>
          </a:p>
          <a:p>
            <a:pPr marL="285750" indent="-28575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Evaluate the extent of change to the role of women during this time  compared to previous years. However, I shall be putting more focus on this question within this chapter, as it will eventually lead up to my many conclusive point of my dissertation. </a:t>
            </a:r>
          </a:p>
          <a:p>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Looking at the health and wellbeing of the women, and how it affected their daily lives.</a:t>
            </a:r>
          </a:p>
          <a:p>
            <a:pPr marL="285750" indent="-285750">
              <a:buFont typeface="Arial" panose="020B0604020202020204" pitchFamily="34" charset="0"/>
              <a:buChar char="•"/>
            </a:pPr>
            <a:endParaRPr lang="en-GB" sz="2000" dirty="0">
              <a:solidFill>
                <a:schemeClr val="accent1">
                  <a:lumMod val="75000"/>
                </a:schemeClr>
              </a:solidFill>
            </a:endParaRPr>
          </a:p>
          <a:p>
            <a:pPr marL="342900" indent="-342900">
              <a:buFont typeface="Arial" panose="020B0604020202020204" pitchFamily="34" charset="0"/>
              <a:buChar char="•"/>
            </a:pPr>
            <a:r>
              <a:rPr lang="en-GB" sz="2000" dirty="0">
                <a:solidFill>
                  <a:schemeClr val="accent1">
                    <a:lumMod val="75000"/>
                  </a:schemeClr>
                </a:solidFill>
              </a:rPr>
              <a:t>Address the awareness of birth control, demonstrating the affect that made to women in all classes. </a:t>
            </a:r>
          </a:p>
        </p:txBody>
      </p:sp>
      <p:pic>
        <p:nvPicPr>
          <p:cNvPr id="6" name="Picture 5">
            <a:extLst>
              <a:ext uri="{FF2B5EF4-FFF2-40B4-BE49-F238E27FC236}">
                <a16:creationId xmlns:a16="http://schemas.microsoft.com/office/drawing/2014/main" id="{327C6310-88AD-404D-B371-7C12B3F471D6}"/>
              </a:ext>
            </a:extLst>
          </p:cNvPr>
          <p:cNvPicPr>
            <a:picLocks noChangeAspect="1"/>
          </p:cNvPicPr>
          <p:nvPr/>
        </p:nvPicPr>
        <p:blipFill>
          <a:blip r:embed="rId2"/>
          <a:stretch>
            <a:fillRect/>
          </a:stretch>
        </p:blipFill>
        <p:spPr>
          <a:xfrm>
            <a:off x="8719931" y="-1"/>
            <a:ext cx="3472070" cy="6858001"/>
          </a:xfrm>
          <a:prstGeom prst="rect">
            <a:avLst/>
          </a:prstGeom>
        </p:spPr>
      </p:pic>
      <p:sp>
        <p:nvSpPr>
          <p:cNvPr id="7" name="TextBox 6">
            <a:extLst>
              <a:ext uri="{FF2B5EF4-FFF2-40B4-BE49-F238E27FC236}">
                <a16:creationId xmlns:a16="http://schemas.microsoft.com/office/drawing/2014/main" id="{06CF7C0F-1A55-4D32-B4D9-1CB915F95137}"/>
              </a:ext>
            </a:extLst>
          </p:cNvPr>
          <p:cNvSpPr txBox="1"/>
          <p:nvPr/>
        </p:nvSpPr>
        <p:spPr>
          <a:xfrm>
            <a:off x="8719931" y="6385099"/>
            <a:ext cx="582770"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1608959527"/>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D60AC-9BBD-43B9-B939-F3C75E946FB5}"/>
              </a:ext>
            </a:extLst>
          </p:cNvPr>
          <p:cNvSpPr>
            <a:spLocks noGrp="1"/>
          </p:cNvSpPr>
          <p:nvPr>
            <p:ph type="title"/>
          </p:nvPr>
        </p:nvSpPr>
        <p:spPr>
          <a:xfrm>
            <a:off x="4104860" y="99391"/>
            <a:ext cx="8588203" cy="1020417"/>
          </a:xfrm>
        </p:spPr>
        <p:txBody>
          <a:bodyPr>
            <a:normAutofit fontScale="90000"/>
          </a:bodyPr>
          <a:lstStyle/>
          <a:p>
            <a:r>
              <a:rPr lang="en-GB" b="1" u="sng" dirty="0"/>
              <a:t>References</a:t>
            </a:r>
            <a:r>
              <a:rPr lang="en-GB" dirty="0"/>
              <a:t> </a:t>
            </a:r>
            <a:br>
              <a:rPr lang="en-GB" dirty="0"/>
            </a:br>
            <a:endParaRPr lang="en-GB" dirty="0"/>
          </a:p>
        </p:txBody>
      </p:sp>
      <p:sp>
        <p:nvSpPr>
          <p:cNvPr id="3" name="Text Placeholder 2">
            <a:extLst>
              <a:ext uri="{FF2B5EF4-FFF2-40B4-BE49-F238E27FC236}">
                <a16:creationId xmlns:a16="http://schemas.microsoft.com/office/drawing/2014/main" id="{4522F08C-9BCF-476C-B4F8-EC2D4869EDCE}"/>
              </a:ext>
            </a:extLst>
          </p:cNvPr>
          <p:cNvSpPr>
            <a:spLocks noGrp="1"/>
          </p:cNvSpPr>
          <p:nvPr>
            <p:ph type="body" sz="quarter" idx="13"/>
          </p:nvPr>
        </p:nvSpPr>
        <p:spPr>
          <a:xfrm>
            <a:off x="690585" y="3796747"/>
            <a:ext cx="8596669" cy="4909931"/>
          </a:xfrm>
        </p:spPr>
        <p:txBody>
          <a:bodyPr/>
          <a:lstStyle/>
          <a:p>
            <a:pPr marL="457200" indent="-457200">
              <a:buAutoNum type="arabicParenBoth"/>
            </a:pPr>
            <a:r>
              <a:rPr lang="en-GB" sz="1200" dirty="0">
                <a:solidFill>
                  <a:schemeClr val="accent1">
                    <a:lumMod val="75000"/>
                  </a:schemeClr>
                </a:solidFill>
              </a:rPr>
              <a:t>Woman’s Own, 26</a:t>
            </a:r>
            <a:r>
              <a:rPr lang="en-GB" sz="1200" baseline="30000" dirty="0">
                <a:solidFill>
                  <a:schemeClr val="accent1">
                    <a:lumMod val="75000"/>
                  </a:schemeClr>
                </a:solidFill>
              </a:rPr>
              <a:t>th</a:t>
            </a:r>
            <a:r>
              <a:rPr lang="en-GB" sz="1200" dirty="0">
                <a:solidFill>
                  <a:schemeClr val="accent1">
                    <a:lumMod val="75000"/>
                  </a:schemeClr>
                </a:solidFill>
              </a:rPr>
              <a:t> May 1944 in Waller, J. and Vaughan-Rees, M. </a:t>
            </a:r>
            <a:r>
              <a:rPr lang="en-GB" sz="1200" i="1" dirty="0">
                <a:solidFill>
                  <a:schemeClr val="accent1">
                    <a:lumMod val="75000"/>
                  </a:schemeClr>
                </a:solidFill>
              </a:rPr>
              <a:t>Women in Wartime: The Role of Women’s Magazines 1939-1945, </a:t>
            </a:r>
            <a:r>
              <a:rPr lang="en-GB" sz="1200" dirty="0">
                <a:solidFill>
                  <a:schemeClr val="accent1">
                    <a:lumMod val="75000"/>
                  </a:schemeClr>
                </a:solidFill>
              </a:rPr>
              <a:t>(Macdonald Optima, 1987) pg. 58</a:t>
            </a:r>
          </a:p>
          <a:p>
            <a:pPr marL="457200" indent="-457200">
              <a:buAutoNum type="arabicParenBoth"/>
            </a:pPr>
            <a:r>
              <a:rPr lang="en-GB" sz="1200" dirty="0">
                <a:solidFill>
                  <a:schemeClr val="accent1">
                    <a:lumMod val="75000"/>
                  </a:schemeClr>
                </a:solidFill>
              </a:rPr>
              <a:t> </a:t>
            </a:r>
            <a:r>
              <a:rPr lang="en-GB" sz="1200" dirty="0">
                <a:solidFill>
                  <a:schemeClr val="accent1">
                    <a:lumMod val="75000"/>
                  </a:schemeClr>
                </a:solidFill>
                <a:hlinkClick r:id="rId2"/>
              </a:rPr>
              <a:t>https://www.monkshillbooks.co.uk/women-in-wartime-womens-magazines-1939-1945.htm</a:t>
            </a:r>
            <a:r>
              <a:rPr lang="en-GB" sz="1200" dirty="0">
                <a:solidFill>
                  <a:schemeClr val="accent1">
                    <a:lumMod val="75000"/>
                  </a:schemeClr>
                </a:solidFill>
              </a:rPr>
              <a:t> (date Accessed: 20/12/2017)</a:t>
            </a:r>
          </a:p>
          <a:p>
            <a:pPr marL="457200" indent="-457200">
              <a:buAutoNum type="arabicParenBoth"/>
            </a:pPr>
            <a:r>
              <a:rPr lang="en-GB" sz="1200" dirty="0">
                <a:solidFill>
                  <a:schemeClr val="accent1">
                    <a:lumMod val="75000"/>
                  </a:schemeClr>
                </a:solidFill>
                <a:hlinkClick r:id="rId3"/>
              </a:rPr>
              <a:t>https://www.gov.uk/government/news/the-women-of-the-second-world-war</a:t>
            </a:r>
            <a:r>
              <a:rPr lang="en-GB" sz="1200" dirty="0">
                <a:solidFill>
                  <a:schemeClr val="accent1">
                    <a:lumMod val="75000"/>
                  </a:schemeClr>
                </a:solidFill>
              </a:rPr>
              <a:t> (The Queen, then Princess Elizabeth in 1945. Date Accessed: 21/12/2017)</a:t>
            </a:r>
          </a:p>
          <a:p>
            <a:r>
              <a:rPr lang="en-GB" sz="1200" dirty="0">
                <a:solidFill>
                  <a:schemeClr val="accent1">
                    <a:lumMod val="75000"/>
                  </a:schemeClr>
                </a:solidFill>
              </a:rPr>
              <a:t>(4) </a:t>
            </a:r>
            <a:r>
              <a:rPr lang="en-GB" sz="1200" dirty="0">
                <a:solidFill>
                  <a:schemeClr val="accent1">
                    <a:lumMod val="75000"/>
                  </a:schemeClr>
                </a:solidFill>
                <a:hlinkClick r:id="rId3"/>
              </a:rPr>
              <a:t>https://www.gov.uk/government/news/the-women-of-the-second-world-war</a:t>
            </a:r>
            <a:r>
              <a:rPr lang="en-GB" sz="1200" dirty="0">
                <a:solidFill>
                  <a:schemeClr val="accent1">
                    <a:lumMod val="75000"/>
                  </a:schemeClr>
                </a:solidFill>
              </a:rPr>
              <a:t> (image of factory workers, at the Royal Ordinance Factory in Newport. Date Accessed: 21/12/2017)</a:t>
            </a:r>
          </a:p>
          <a:p>
            <a:r>
              <a:rPr lang="en-GB" sz="1200" dirty="0">
                <a:solidFill>
                  <a:schemeClr val="accent1">
                    <a:lumMod val="75000"/>
                  </a:schemeClr>
                </a:solidFill>
              </a:rPr>
              <a:t>(5) </a:t>
            </a:r>
            <a:r>
              <a:rPr lang="en-GB" sz="1200" dirty="0">
                <a:solidFill>
                  <a:schemeClr val="accent1">
                    <a:lumMod val="75000"/>
                  </a:schemeClr>
                </a:solidFill>
                <a:hlinkClick r:id="rId4"/>
              </a:rPr>
              <a:t>http://www.cyber-heritage.co.uk/women/</a:t>
            </a:r>
            <a:r>
              <a:rPr lang="en-GB" sz="1200" dirty="0">
                <a:solidFill>
                  <a:schemeClr val="accent1">
                    <a:lumMod val="75000"/>
                  </a:schemeClr>
                </a:solidFill>
              </a:rPr>
              <a:t> (women’s magazine: 1940. ‘</a:t>
            </a:r>
            <a:r>
              <a:rPr lang="en-GB" sz="1200" i="1" dirty="0">
                <a:solidFill>
                  <a:schemeClr val="accent1">
                    <a:lumMod val="75000"/>
                  </a:schemeClr>
                </a:solidFill>
              </a:rPr>
              <a:t>The Every Woman’. Date Accessed 21/12/2017)</a:t>
            </a:r>
          </a:p>
          <a:p>
            <a:r>
              <a:rPr lang="en-GB" sz="1200" i="1" dirty="0">
                <a:solidFill>
                  <a:schemeClr val="accent1">
                    <a:lumMod val="75000"/>
                  </a:schemeClr>
                </a:solidFill>
              </a:rPr>
              <a:t>(6) </a:t>
            </a:r>
            <a:r>
              <a:rPr lang="en-GB" sz="1200" i="1" dirty="0">
                <a:solidFill>
                  <a:schemeClr val="accent1">
                    <a:lumMod val="75000"/>
                  </a:schemeClr>
                </a:solidFill>
                <a:hlinkClick r:id="rId4"/>
              </a:rPr>
              <a:t>http://www.cyber-heritage.co.uk/women/</a:t>
            </a:r>
            <a:r>
              <a:rPr lang="en-GB" sz="1200" i="1" dirty="0">
                <a:solidFill>
                  <a:schemeClr val="accent1">
                    <a:lumMod val="75000"/>
                  </a:schemeClr>
                </a:solidFill>
              </a:rPr>
              <a:t> (</a:t>
            </a:r>
            <a:r>
              <a:rPr lang="en-GB" sz="1200" dirty="0">
                <a:solidFill>
                  <a:schemeClr val="accent1">
                    <a:lumMod val="75000"/>
                  </a:schemeClr>
                </a:solidFill>
              </a:rPr>
              <a:t>Women’s magazine: ‘</a:t>
            </a:r>
            <a:r>
              <a:rPr lang="en-GB" sz="1200" i="1" dirty="0">
                <a:solidFill>
                  <a:schemeClr val="accent1">
                    <a:lumMod val="75000"/>
                  </a:schemeClr>
                </a:solidFill>
              </a:rPr>
              <a:t>No medals for Mother’ Date Accessed: 21/12/2017)</a:t>
            </a:r>
          </a:p>
          <a:p>
            <a:r>
              <a:rPr lang="en-GB" sz="1200" i="1" dirty="0">
                <a:solidFill>
                  <a:schemeClr val="accent1">
                    <a:lumMod val="75000"/>
                  </a:schemeClr>
                </a:solidFill>
              </a:rPr>
              <a:t>(7) </a:t>
            </a:r>
            <a:r>
              <a:rPr lang="en-GB" sz="1200" i="1" dirty="0">
                <a:solidFill>
                  <a:schemeClr val="accent1">
                    <a:lumMod val="75000"/>
                  </a:schemeClr>
                </a:solidFill>
                <a:hlinkClick r:id="rId4"/>
              </a:rPr>
              <a:t>http://www.cyber-heritage.co.uk/women/</a:t>
            </a:r>
            <a:r>
              <a:rPr lang="en-GB" sz="1200" i="1" dirty="0">
                <a:solidFill>
                  <a:schemeClr val="accent1">
                    <a:lumMod val="75000"/>
                  </a:schemeClr>
                </a:solidFill>
              </a:rPr>
              <a:t> (Women’s magazine: ‘How to make the most of marriage’ Date Accessed: 23/12/2017)</a:t>
            </a:r>
          </a:p>
          <a:p>
            <a:r>
              <a:rPr lang="en-GB" sz="1200" dirty="0">
                <a:solidFill>
                  <a:schemeClr val="accent1">
                    <a:lumMod val="75000"/>
                  </a:schemeClr>
                </a:solidFill>
              </a:rPr>
              <a:t>(8) </a:t>
            </a:r>
            <a:r>
              <a:rPr lang="en-GB" sz="1200" dirty="0">
                <a:solidFill>
                  <a:schemeClr val="accent1">
                    <a:lumMod val="75000"/>
                  </a:schemeClr>
                </a:solidFill>
                <a:hlinkClick r:id="rId4"/>
              </a:rPr>
              <a:t>http://www.cyber-heritage.co.uk/women/</a:t>
            </a:r>
            <a:r>
              <a:rPr lang="en-GB" sz="1200" dirty="0">
                <a:solidFill>
                  <a:schemeClr val="accent1">
                    <a:lumMod val="75000"/>
                  </a:schemeClr>
                </a:solidFill>
              </a:rPr>
              <a:t> ( Women’s magazine: </a:t>
            </a:r>
            <a:r>
              <a:rPr lang="en-GB" sz="1200" i="1" dirty="0">
                <a:solidFill>
                  <a:schemeClr val="accent1">
                    <a:lumMod val="75000"/>
                  </a:schemeClr>
                </a:solidFill>
              </a:rPr>
              <a:t>‘The hand that held the hover works the drill’ Date Accessed: 23/12/2017)</a:t>
            </a:r>
          </a:p>
          <a:p>
            <a:r>
              <a:rPr lang="en-GB" sz="1200" i="1" dirty="0">
                <a:solidFill>
                  <a:schemeClr val="accent1">
                    <a:lumMod val="75000"/>
                  </a:schemeClr>
                </a:solidFill>
              </a:rPr>
              <a:t>(9) </a:t>
            </a:r>
            <a:r>
              <a:rPr lang="en-GB" sz="1200" i="1" dirty="0">
                <a:solidFill>
                  <a:schemeClr val="accent1">
                    <a:lumMod val="75000"/>
                  </a:schemeClr>
                </a:solidFill>
                <a:hlinkClick r:id="rId5"/>
              </a:rPr>
              <a:t>http://www.advertisingarchives.co.uk/?service=category&amp;action=show_content_page&amp;language=en&amp;category=7&amp;pid=53</a:t>
            </a:r>
            <a:r>
              <a:rPr lang="en-GB" sz="1200" i="1" dirty="0">
                <a:solidFill>
                  <a:schemeClr val="accent1">
                    <a:lumMod val="75000"/>
                  </a:schemeClr>
                </a:solidFill>
              </a:rPr>
              <a:t> ( Advertising Archives: ‘Grow your own vegetables’ Date Accessed: 23/12/2017)</a:t>
            </a:r>
          </a:p>
          <a:p>
            <a:r>
              <a:rPr lang="en-GB" sz="1200" i="1" dirty="0">
                <a:solidFill>
                  <a:schemeClr val="accent1">
                    <a:lumMod val="75000"/>
                  </a:schemeClr>
                </a:solidFill>
              </a:rPr>
              <a:t>(10) </a:t>
            </a:r>
            <a:r>
              <a:rPr lang="en-GB" sz="1200" i="1" dirty="0">
                <a:solidFill>
                  <a:schemeClr val="accent1">
                    <a:lumMod val="75000"/>
                  </a:schemeClr>
                </a:solidFill>
                <a:hlinkClick r:id="rId4"/>
              </a:rPr>
              <a:t>http://www.cyber-heritage.co.uk/women/</a:t>
            </a:r>
            <a:r>
              <a:rPr lang="en-GB" sz="1200" i="1" dirty="0">
                <a:solidFill>
                  <a:schemeClr val="accent1">
                    <a:lumMod val="75000"/>
                  </a:schemeClr>
                </a:solidFill>
              </a:rPr>
              <a:t> (Women’s magazine: ‘A waitress now serves in Britain’ Date Accessed: 21/12/2017)</a:t>
            </a:r>
          </a:p>
          <a:p>
            <a:r>
              <a:rPr lang="en-GB" sz="1200" i="1" dirty="0">
                <a:solidFill>
                  <a:schemeClr val="accent1">
                    <a:lumMod val="75000"/>
                  </a:schemeClr>
                </a:solidFill>
              </a:rPr>
              <a:t>(11) </a:t>
            </a:r>
            <a:r>
              <a:rPr lang="en-GB" sz="1200" i="1" dirty="0">
                <a:solidFill>
                  <a:schemeClr val="accent1">
                    <a:lumMod val="75000"/>
                  </a:schemeClr>
                </a:solidFill>
                <a:hlinkClick r:id="rId4"/>
              </a:rPr>
              <a:t>http://www.cyber-heritage.co.uk/women/</a:t>
            </a:r>
            <a:r>
              <a:rPr lang="en-GB" sz="1200" i="1" dirty="0">
                <a:solidFill>
                  <a:schemeClr val="accent1">
                    <a:lumMod val="75000"/>
                  </a:schemeClr>
                </a:solidFill>
              </a:rPr>
              <a:t> (Women’s magazine: ‘Every Woman’ Date Accessed: 23/12/2017)</a:t>
            </a:r>
          </a:p>
          <a:p>
            <a:r>
              <a:rPr lang="en-GB" sz="1200" i="1" dirty="0">
                <a:solidFill>
                  <a:schemeClr val="accent1">
                    <a:lumMod val="75000"/>
                  </a:schemeClr>
                </a:solidFill>
              </a:rPr>
              <a:t>(12) </a:t>
            </a:r>
            <a:r>
              <a:rPr lang="en-GB" sz="1200" i="1" dirty="0">
                <a:solidFill>
                  <a:schemeClr val="accent1">
                    <a:lumMod val="75000"/>
                  </a:schemeClr>
                </a:solidFill>
                <a:hlinkClick r:id="rId4"/>
              </a:rPr>
              <a:t>http://www.cyber-heritage.co.uk/women/</a:t>
            </a:r>
            <a:r>
              <a:rPr lang="en-GB" sz="1200" i="1" dirty="0">
                <a:solidFill>
                  <a:schemeClr val="accent1">
                    <a:lumMod val="75000"/>
                  </a:schemeClr>
                </a:solidFill>
              </a:rPr>
              <a:t> (Women’s magazine: ‘No Woman’ Date Accessed: 23/12/2017)</a:t>
            </a:r>
          </a:p>
          <a:p>
            <a:r>
              <a:rPr lang="en-GB" sz="1200" i="1" dirty="0">
                <a:solidFill>
                  <a:schemeClr val="accent1">
                    <a:lumMod val="75000"/>
                  </a:schemeClr>
                </a:solidFill>
              </a:rPr>
              <a:t>(13) </a:t>
            </a:r>
            <a:r>
              <a:rPr lang="en-GB" sz="1200" i="1" dirty="0">
                <a:solidFill>
                  <a:schemeClr val="accent1">
                    <a:lumMod val="75000"/>
                  </a:schemeClr>
                </a:solidFill>
                <a:hlinkClick r:id="rId4"/>
              </a:rPr>
              <a:t>http://www.cyber-heritage.co.uk/women/</a:t>
            </a:r>
            <a:r>
              <a:rPr lang="en-GB" sz="1200" i="1" dirty="0">
                <a:solidFill>
                  <a:schemeClr val="accent1">
                    <a:lumMod val="75000"/>
                  </a:schemeClr>
                </a:solidFill>
              </a:rPr>
              <a:t> (Women’s magazine: ‘Women in Wartime’ Date Accessed: 20/12/2017)</a:t>
            </a:r>
          </a:p>
          <a:p>
            <a:endParaRPr lang="en-GB" sz="1200" i="1" dirty="0">
              <a:solidFill>
                <a:schemeClr val="accent1">
                  <a:lumMod val="75000"/>
                </a:schemeClr>
              </a:solidFill>
            </a:endParaRPr>
          </a:p>
          <a:p>
            <a:endParaRPr lang="en-GB" sz="1200" i="1" dirty="0">
              <a:solidFill>
                <a:schemeClr val="accent1">
                  <a:lumMod val="75000"/>
                </a:schemeClr>
              </a:solidFill>
            </a:endParaRPr>
          </a:p>
          <a:p>
            <a:endParaRPr lang="en-GB" sz="1600" i="1" dirty="0">
              <a:solidFill>
                <a:schemeClr val="accent1">
                  <a:lumMod val="75000"/>
                </a:schemeClr>
              </a:solidFill>
            </a:endParaRPr>
          </a:p>
          <a:p>
            <a:endParaRPr lang="en-GB" sz="1600" i="1" dirty="0">
              <a:solidFill>
                <a:schemeClr val="accent1">
                  <a:lumMod val="75000"/>
                </a:schemeClr>
              </a:solidFill>
            </a:endParaRPr>
          </a:p>
          <a:p>
            <a:endParaRPr lang="en-GB" sz="1600" i="1" dirty="0">
              <a:solidFill>
                <a:schemeClr val="accent1">
                  <a:lumMod val="75000"/>
                </a:schemeClr>
              </a:solidFill>
            </a:endParaRPr>
          </a:p>
          <a:p>
            <a:endParaRPr lang="en-GB" sz="1600" i="1" dirty="0">
              <a:solidFill>
                <a:schemeClr val="accent1">
                  <a:lumMod val="75000"/>
                </a:schemeClr>
              </a:solidFill>
            </a:endParaRPr>
          </a:p>
        </p:txBody>
      </p:sp>
    </p:spTree>
    <p:extLst>
      <p:ext uri="{BB962C8B-B14F-4D97-AF65-F5344CB8AC3E}">
        <p14:creationId xmlns:p14="http://schemas.microsoft.com/office/powerpoint/2010/main" val="1537660873"/>
      </p:ext>
    </p:extLst>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CCF21-5FD0-414F-B359-34D4F257729F}"/>
              </a:ext>
            </a:extLst>
          </p:cNvPr>
          <p:cNvSpPr>
            <a:spLocks noGrp="1"/>
          </p:cNvSpPr>
          <p:nvPr>
            <p:ph type="title"/>
          </p:nvPr>
        </p:nvSpPr>
        <p:spPr>
          <a:xfrm>
            <a:off x="685799" y="609600"/>
            <a:ext cx="8588203" cy="821635"/>
          </a:xfrm>
        </p:spPr>
        <p:txBody>
          <a:bodyPr/>
          <a:lstStyle/>
          <a:p>
            <a:r>
              <a:rPr lang="en-GB" u="sng" dirty="0"/>
              <a:t>Bibliography</a:t>
            </a:r>
          </a:p>
        </p:txBody>
      </p:sp>
      <p:sp>
        <p:nvSpPr>
          <p:cNvPr id="4" name="Text Placeholder 3">
            <a:extLst>
              <a:ext uri="{FF2B5EF4-FFF2-40B4-BE49-F238E27FC236}">
                <a16:creationId xmlns:a16="http://schemas.microsoft.com/office/drawing/2014/main" id="{B9D528A5-40DA-4D9B-B035-872B2C0D6282}"/>
              </a:ext>
            </a:extLst>
          </p:cNvPr>
          <p:cNvSpPr>
            <a:spLocks noGrp="1"/>
          </p:cNvSpPr>
          <p:nvPr>
            <p:ph type="body" idx="1"/>
          </p:nvPr>
        </p:nvSpPr>
        <p:spPr>
          <a:xfrm>
            <a:off x="685799" y="1431235"/>
            <a:ext cx="10732787" cy="4876800"/>
          </a:xfrm>
        </p:spPr>
        <p:txBody>
          <a:bodyPr>
            <a:normAutofit/>
          </a:bodyPr>
          <a:lstStyle/>
          <a:p>
            <a:pPr lvl="0"/>
            <a:r>
              <a:rPr lang="en-GB" sz="1100" b="1" dirty="0"/>
              <a:t>Branson, N. and Heinemann, M. </a:t>
            </a:r>
            <a:r>
              <a:rPr lang="en-GB" sz="1100" b="1" i="1" dirty="0"/>
              <a:t>Britain in the 1930s. </a:t>
            </a:r>
            <a:r>
              <a:rPr lang="en-GB" sz="1100" b="1" dirty="0"/>
              <a:t>(St. Albans: Granada publishing, 1973)</a:t>
            </a:r>
            <a:endParaRPr lang="en-GB" sz="1100" dirty="0"/>
          </a:p>
          <a:p>
            <a:pPr lvl="0"/>
            <a:r>
              <a:rPr lang="en-GB" sz="1100" b="1" dirty="0" err="1"/>
              <a:t>Bogdanor</a:t>
            </a:r>
            <a:r>
              <a:rPr lang="en-GB" sz="1100" b="1" dirty="0"/>
              <a:t>, E. </a:t>
            </a:r>
            <a:r>
              <a:rPr lang="en-GB" sz="1100" b="1" i="1" dirty="0"/>
              <a:t>The Age of Affluence 1951-64</a:t>
            </a:r>
            <a:r>
              <a:rPr lang="en-GB" sz="1100" b="1" dirty="0"/>
              <a:t>, (</a:t>
            </a:r>
            <a:r>
              <a:rPr lang="en-GB" sz="1100" b="1" dirty="0" err="1"/>
              <a:t>Bungey</a:t>
            </a:r>
            <a:r>
              <a:rPr lang="en-GB" sz="1100" b="1" dirty="0"/>
              <a:t>: The Chaucer Press Ltd. 1970)</a:t>
            </a:r>
            <a:endParaRPr lang="en-GB" sz="1100" dirty="0"/>
          </a:p>
          <a:p>
            <a:pPr lvl="0"/>
            <a:r>
              <a:rPr lang="en-GB" sz="1100" b="1" dirty="0" err="1"/>
              <a:t>Hannam</a:t>
            </a:r>
            <a:r>
              <a:rPr lang="en-GB" sz="1100" b="1" dirty="0"/>
              <a:t>, J. </a:t>
            </a:r>
            <a:r>
              <a:rPr lang="en-GB" sz="1100" b="1" i="1" dirty="0"/>
              <a:t>Women and Politics: Women’s History in Britain, 1850-1945. </a:t>
            </a:r>
            <a:r>
              <a:rPr lang="en-GB" sz="1100" b="1" dirty="0"/>
              <a:t>(London, 1995)</a:t>
            </a:r>
          </a:p>
          <a:p>
            <a:pPr lvl="0"/>
            <a:r>
              <a:rPr lang="en-GB" sz="1100" b="1" dirty="0" err="1"/>
              <a:t>Higgonet</a:t>
            </a:r>
            <a:r>
              <a:rPr lang="en-GB" sz="1100" b="1" dirty="0"/>
              <a:t>, M. Jenson, J. </a:t>
            </a:r>
            <a:r>
              <a:rPr lang="en-GB" sz="1100" b="1" i="1" dirty="0"/>
              <a:t>et al, Behind the Lines: Gender and the two World Wars, </a:t>
            </a:r>
            <a:r>
              <a:rPr lang="en-GB" sz="1100" b="1" dirty="0"/>
              <a:t>(New Haven and London: Yale University Press, 1987)</a:t>
            </a:r>
            <a:endParaRPr lang="en-GB" sz="1100" dirty="0"/>
          </a:p>
          <a:p>
            <a:pPr lvl="0"/>
            <a:r>
              <a:rPr lang="en-GB" sz="1100" b="1" dirty="0"/>
              <a:t>Hilton, M. and Hirsch, P. </a:t>
            </a:r>
            <a:r>
              <a:rPr lang="en-GB" sz="1100" b="1" i="1" dirty="0"/>
              <a:t>Practical Visionaries: Women, Education and Social Progress, 1790-1930, </a:t>
            </a:r>
            <a:r>
              <a:rPr lang="en-GB" sz="1100" b="1" dirty="0"/>
              <a:t>(Harlow: Pearson Education Ltd. 2000)</a:t>
            </a:r>
            <a:endParaRPr lang="en-GB" sz="1100" dirty="0"/>
          </a:p>
          <a:p>
            <a:pPr lvl="0"/>
            <a:r>
              <a:rPr lang="en-GB" sz="1100" b="1" dirty="0"/>
              <a:t>Kiernan, K., Land, H. and Lewis, J. </a:t>
            </a:r>
            <a:r>
              <a:rPr lang="en-GB" sz="1100" b="1" i="1" dirty="0"/>
              <a:t>Lone Motherhood in 20</a:t>
            </a:r>
            <a:r>
              <a:rPr lang="en-GB" sz="1100" b="1" i="1" baseline="30000" dirty="0"/>
              <a:t>th</a:t>
            </a:r>
            <a:r>
              <a:rPr lang="en-GB" sz="1100" b="1" i="1" dirty="0"/>
              <a:t> Century Britain. </a:t>
            </a:r>
            <a:r>
              <a:rPr lang="en-GB" sz="1100" b="1" dirty="0"/>
              <a:t>(Oxford: 1998)</a:t>
            </a:r>
            <a:endParaRPr lang="en-GB" sz="1100" dirty="0"/>
          </a:p>
          <a:p>
            <a:pPr lvl="0"/>
            <a:r>
              <a:rPr lang="en-GB" sz="1100" b="1" dirty="0" err="1"/>
              <a:t>Liddington</a:t>
            </a:r>
            <a:r>
              <a:rPr lang="en-GB" sz="1100" b="1" dirty="0"/>
              <a:t>, J. and Norris, J. </a:t>
            </a:r>
            <a:r>
              <a:rPr lang="en-GB" sz="1100" b="1" i="1" dirty="0"/>
              <a:t>One Hand Tied Behind Us: The Rise of Women’s Suffrage Movement. </a:t>
            </a:r>
            <a:r>
              <a:rPr lang="en-GB" sz="1100" b="1" dirty="0"/>
              <a:t>(London: 1978)</a:t>
            </a:r>
          </a:p>
          <a:p>
            <a:pPr lvl="0"/>
            <a:r>
              <a:rPr lang="en-GB" sz="1100" b="1" dirty="0"/>
              <a:t>Marwick, A. </a:t>
            </a:r>
            <a:r>
              <a:rPr lang="en-GB" sz="1100" b="1" i="1" dirty="0"/>
              <a:t>Women and War, </a:t>
            </a:r>
            <a:r>
              <a:rPr lang="en-GB" sz="1100" b="1" dirty="0"/>
              <a:t>(London: Croom Helm Ltd., 1977)</a:t>
            </a:r>
          </a:p>
          <a:p>
            <a:pPr lvl="0"/>
            <a:r>
              <a:rPr lang="en-GB" sz="1100" b="1" dirty="0"/>
              <a:t>Moynihan, M. </a:t>
            </a:r>
            <a:r>
              <a:rPr lang="en-GB" sz="1100" b="1" i="1" dirty="0"/>
              <a:t>People at War 1939-1945, </a:t>
            </a:r>
            <a:r>
              <a:rPr lang="en-GB" sz="1100" b="1" dirty="0"/>
              <a:t>(London: David and Charles, 1974)</a:t>
            </a:r>
            <a:endParaRPr lang="en-GB" sz="1100" dirty="0"/>
          </a:p>
          <a:p>
            <a:pPr lvl="0"/>
            <a:r>
              <a:rPr lang="en-GB" sz="1100" b="1" dirty="0"/>
              <a:t>Pelling, H. </a:t>
            </a:r>
            <a:r>
              <a:rPr lang="en-GB" sz="1100" b="1" i="1" dirty="0"/>
              <a:t>Modern Britain 1885-1955, </a:t>
            </a:r>
            <a:r>
              <a:rPr lang="en-GB" sz="1100" b="1" dirty="0"/>
              <a:t>(London and Edinburgh: Thomas Nelson and Sons Ltd. 1960)</a:t>
            </a:r>
            <a:endParaRPr lang="en-GB" sz="1100" dirty="0"/>
          </a:p>
          <a:p>
            <a:pPr lvl="0"/>
            <a:r>
              <a:rPr lang="en-GB" sz="1100" b="1" dirty="0"/>
              <a:t>Pugh, M. </a:t>
            </a:r>
            <a:r>
              <a:rPr lang="en-GB" sz="1100" b="1" i="1" dirty="0"/>
              <a:t>Women and the Women’s Movement in Britain, </a:t>
            </a:r>
            <a:r>
              <a:rPr lang="en-GB" sz="1100" b="1" dirty="0"/>
              <a:t>(Basingstoke: Macmillan Press, 2000)</a:t>
            </a:r>
          </a:p>
          <a:p>
            <a:pPr lvl="0"/>
            <a:r>
              <a:rPr lang="en-GB" sz="1100" b="1" dirty="0" err="1"/>
              <a:t>Sheriden</a:t>
            </a:r>
            <a:r>
              <a:rPr lang="en-GB" sz="1100" b="1" dirty="0"/>
              <a:t>, D. </a:t>
            </a:r>
            <a:r>
              <a:rPr lang="en-GB" sz="1100" b="1" i="1" dirty="0"/>
              <a:t>eds. Wartime Women: A Mass Observation Anthology 1937-45, </a:t>
            </a:r>
            <a:r>
              <a:rPr lang="en-GB" sz="1100" b="1" dirty="0"/>
              <a:t>(London: Phoenix, 2000)</a:t>
            </a:r>
            <a:endParaRPr lang="en-GB" sz="1100" dirty="0"/>
          </a:p>
          <a:p>
            <a:pPr lvl="0"/>
            <a:r>
              <a:rPr lang="en-GB" sz="1100" b="1" dirty="0"/>
              <a:t>Strachey, R. </a:t>
            </a:r>
            <a:r>
              <a:rPr lang="en-GB" sz="1100" b="1" i="1" dirty="0"/>
              <a:t>The Cause: A Short History of the Women’s Movement in Great Britain. </a:t>
            </a:r>
            <a:r>
              <a:rPr lang="en-GB" sz="1100" b="1" dirty="0"/>
              <a:t>(London: Virago Publishing, 1979)</a:t>
            </a:r>
          </a:p>
          <a:p>
            <a:pPr lvl="0"/>
            <a:r>
              <a:rPr lang="en-GB" sz="1100" b="1" dirty="0"/>
              <a:t>Summerfield, P. </a:t>
            </a:r>
            <a:r>
              <a:rPr lang="en-GB" sz="1100" b="1" i="1" dirty="0"/>
              <a:t>Women Workers in the Second World War, </a:t>
            </a:r>
            <a:r>
              <a:rPr lang="en-GB" sz="1100" b="1" dirty="0"/>
              <a:t>(London: Croom Helm Ltd., 1984)</a:t>
            </a:r>
          </a:p>
          <a:p>
            <a:pPr lvl="0"/>
            <a:r>
              <a:rPr lang="en-GB" sz="1100" b="1" dirty="0"/>
              <a:t>Waller, J. and Vaughan-Rees, M. </a:t>
            </a:r>
            <a:r>
              <a:rPr lang="en-GB" sz="1100" b="1" i="1" dirty="0"/>
              <a:t>Women in Wartime: The Role of Women’s Magazines 1939-1945, </a:t>
            </a:r>
            <a:r>
              <a:rPr lang="en-GB" sz="1100" b="1" dirty="0"/>
              <a:t>(Macdonald Optima, 1987)</a:t>
            </a:r>
            <a:endParaRPr lang="en-GB" sz="1100" dirty="0"/>
          </a:p>
          <a:p>
            <a:pPr lvl="0"/>
            <a:r>
              <a:rPr lang="en-GB" sz="1100" b="1" dirty="0" err="1"/>
              <a:t>Zweiniger-Bargielowska</a:t>
            </a:r>
            <a:r>
              <a:rPr lang="en-GB" sz="1100" b="1" dirty="0"/>
              <a:t>, I. </a:t>
            </a:r>
            <a:r>
              <a:rPr lang="en-GB" sz="1100" b="1" i="1" dirty="0"/>
              <a:t>Women in Twentieth Century Britain, </a:t>
            </a:r>
            <a:r>
              <a:rPr lang="en-GB" sz="1100" b="1" dirty="0"/>
              <a:t>(Edinburgh: Pearson Education Ltd. 2001)</a:t>
            </a:r>
            <a:endParaRPr lang="en-GB" sz="1100" dirty="0"/>
          </a:p>
          <a:p>
            <a:endParaRPr lang="en-GB" sz="1400" dirty="0"/>
          </a:p>
        </p:txBody>
      </p:sp>
    </p:spTree>
    <p:extLst>
      <p:ext uri="{BB962C8B-B14F-4D97-AF65-F5344CB8AC3E}">
        <p14:creationId xmlns:p14="http://schemas.microsoft.com/office/powerpoint/2010/main" val="27378586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878</TotalTime>
  <Words>1820</Words>
  <Application>Microsoft Office PowerPoint</Application>
  <PresentationFormat>Widescreen</PresentationFormat>
  <Paragraphs>135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‘In Britain just about seven women out of every available eight are doing wholetime war jobs(1).’ In light of this, how far did the role of women change in British society during the Second World War? </vt:lpstr>
      <vt:lpstr>Contents Page  </vt:lpstr>
      <vt:lpstr>Aims and Methodologies </vt:lpstr>
      <vt:lpstr>Approaching my research question. </vt:lpstr>
      <vt:lpstr>Originality</vt:lpstr>
      <vt:lpstr>Possible conclusions </vt:lpstr>
      <vt:lpstr>Issues and difficulties within my  research </vt:lpstr>
      <vt:lpstr>Chapter Two: Women in the interwar years  </vt:lpstr>
      <vt:lpstr>Chapter Three: Family life and their struggles   </vt:lpstr>
      <vt:lpstr>Chapter Four: The influential individual and the new image of women </vt:lpstr>
      <vt:lpstr>Chapter Five: Moral issues, attitudes and health and wellbeing.  </vt:lpstr>
      <vt:lpstr>References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Changing Role of British Women During the Period of the Second World War.</dc:title>
  <dc:creator>Rachel Thomas</dc:creator>
  <cp:lastModifiedBy>Rachel Thomas</cp:lastModifiedBy>
  <cp:revision>58</cp:revision>
  <dcterms:created xsi:type="dcterms:W3CDTF">2018-01-13T18:42:24Z</dcterms:created>
  <dcterms:modified xsi:type="dcterms:W3CDTF">2018-01-15T16:35:05Z</dcterms:modified>
</cp:coreProperties>
</file>