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60" r:id="rId4"/>
    <p:sldId id="262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50" d="100"/>
          <a:sy n="50" d="100"/>
        </p:scale>
        <p:origin x="-2340" y="-11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9832" y="2091269"/>
            <a:ext cx="4965726" cy="480939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9832" y="6900660"/>
            <a:ext cx="4965726" cy="1244273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18904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69474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33" y="4133616"/>
            <a:ext cx="4965725" cy="276704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9832" y="6900661"/>
            <a:ext cx="4965726" cy="1242800"/>
          </a:xfrm>
        </p:spPr>
        <p:txBody>
          <a:bodyPr anchor="t"/>
          <a:lstStyle>
            <a:lvl1pPr marL="0" indent="0" algn="l">
              <a:buNone/>
              <a:defRPr sz="15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07263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0775" y="2976388"/>
            <a:ext cx="2473585" cy="6060547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81482" y="2969913"/>
            <a:ext cx="2473586" cy="6067021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44115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0775" y="2751667"/>
            <a:ext cx="2473584" cy="832378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775" y="3632200"/>
            <a:ext cx="2473585" cy="5404733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81482" y="2751667"/>
            <a:ext cx="2473585" cy="832378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181482" y="3632200"/>
            <a:ext cx="2473585" cy="5404733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40620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01134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19394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31" y="2091267"/>
            <a:ext cx="1913597" cy="2091267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92048" y="2091267"/>
            <a:ext cx="2923510" cy="6604000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831" y="4520073"/>
            <a:ext cx="1913597" cy="418253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00188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42" y="2678277"/>
            <a:ext cx="2865506" cy="2274723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910138" y="1651000"/>
            <a:ext cx="1800694" cy="660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831" y="5283200"/>
            <a:ext cx="2861046" cy="1981200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3133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33" y="6934181"/>
            <a:ext cx="4965725" cy="818622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9832" y="990600"/>
            <a:ext cx="4965726" cy="525874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832" y="7752803"/>
            <a:ext cx="4965725" cy="713140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11863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32" y="2091267"/>
            <a:ext cx="4965726" cy="286173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832" y="5283200"/>
            <a:ext cx="4965726" cy="3412067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5836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6057" y="2091267"/>
            <a:ext cx="4500787" cy="3355985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086133" y="5447252"/>
            <a:ext cx="4095869" cy="494251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832" y="6284282"/>
            <a:ext cx="4965726" cy="2421467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505423" y="1402922"/>
            <a:ext cx="451193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249768" y="3775471"/>
            <a:ext cx="451193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2942965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31" y="4512735"/>
            <a:ext cx="4965727" cy="2387927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9832" y="6900661"/>
            <a:ext cx="4965726" cy="1242800"/>
          </a:xfrm>
        </p:spPr>
        <p:txBody>
          <a:bodyPr anchor="t"/>
          <a:lstStyle>
            <a:lvl1pPr marL="0" indent="0" algn="l">
              <a:buNone/>
              <a:defRPr sz="15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121252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6126" y="2861734"/>
            <a:ext cx="1658044" cy="832378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367106" y="3852334"/>
            <a:ext cx="1647063" cy="5184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185128" y="2861734"/>
            <a:ext cx="1652066" cy="832378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179190" y="3852334"/>
            <a:ext cx="1658003" cy="5184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008688" y="2861734"/>
            <a:ext cx="1649744" cy="832378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4008688" y="3852334"/>
            <a:ext cx="1649744" cy="5184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096501" y="3081867"/>
            <a:ext cx="0" cy="5723467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917273" y="3081867"/>
            <a:ext cx="0" cy="5729941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9922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7106" y="6140260"/>
            <a:ext cx="1654209" cy="832378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367106" y="3191934"/>
            <a:ext cx="1654209" cy="22013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367106" y="6972640"/>
            <a:ext cx="1654209" cy="95216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188344" y="6140260"/>
            <a:ext cx="1648850" cy="832378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188343" y="3191934"/>
            <a:ext cx="1648850" cy="22013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187582" y="6972639"/>
            <a:ext cx="1651034" cy="95216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008688" y="6140260"/>
            <a:ext cx="1649744" cy="832378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4008687" y="3191934"/>
            <a:ext cx="1649744" cy="22013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4008619" y="6972636"/>
            <a:ext cx="1651928" cy="95216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096501" y="3081867"/>
            <a:ext cx="0" cy="5723467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917273" y="3081867"/>
            <a:ext cx="0" cy="5729941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104086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565460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672337" y="621421"/>
            <a:ext cx="986095" cy="8415514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7106" y="1116852"/>
            <a:ext cx="4176609" cy="792008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20685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4724574" y="2421467"/>
            <a:ext cx="2114550" cy="4072467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4267374" y="-660400"/>
            <a:ext cx="1200150" cy="2311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4724574" y="8805333"/>
            <a:ext cx="742950" cy="1430867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15491" y="3852333"/>
            <a:ext cx="3143250" cy="6053667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629841" y="4182533"/>
            <a:ext cx="1771650" cy="3412067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5809233" y="0"/>
            <a:ext cx="514350" cy="15881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3533" y="653926"/>
            <a:ext cx="5291535" cy="20229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0775" y="2965337"/>
            <a:ext cx="5033741" cy="60601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5277284" y="2720954"/>
            <a:ext cx="1430865" cy="17149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7EF45C1-2D7D-4C08-A56B-68619D7B051D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3334795" y="4793154"/>
            <a:ext cx="5575259" cy="1714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824824" y="427175"/>
            <a:ext cx="471610" cy="110888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E64D70-7262-4844-9088-9E22ADEF5B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87179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342905" rtl="0" eaLnBrk="1" latinLnBrk="0" hangingPunct="1">
        <a:spcBef>
          <a:spcPct val="0"/>
        </a:spcBef>
        <a:buNone/>
        <a:defRPr sz="315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80" indent="-257180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5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557222" indent="-214316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35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857265" indent="-171453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2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200170" indent="-171453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1543076" indent="-171453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1885982" indent="-171453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228887" indent="-171453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2571793" indent="-171453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2914698" indent="-171453" algn="l" defTabSz="342905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5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11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17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23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29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35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40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46" algn="l" defTabSz="34290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png"/><Relationship Id="rId9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382791" y="3224693"/>
            <a:ext cx="42444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Assignment on Menu Design of Hotel Trinity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98509" y="5813629"/>
            <a:ext cx="41216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Submitted By</a:t>
            </a:r>
            <a:r>
              <a:rPr lang="en-US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Syed</a:t>
            </a:r>
            <a:r>
              <a:rPr lang="en-US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Mohammad </a:t>
            </a:r>
            <a:r>
              <a:rPr lang="en-US" sz="2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Nurer</a:t>
            </a:r>
            <a:r>
              <a:rPr lang="en-US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Nabi</a:t>
            </a:r>
            <a:r>
              <a:rPr lang="en-US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Bhuyan</a:t>
            </a:r>
            <a:endParaRPr lang="en-US" sz="2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Number- 2109792</a:t>
            </a:r>
          </a:p>
          <a:p>
            <a:r>
              <a:rPr lang="en-US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Food &amp; Beverage Operation (BMIH 4002)</a:t>
            </a:r>
          </a:p>
          <a:p>
            <a:r>
              <a:rPr lang="en-US" sz="2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Ffion</a:t>
            </a:r>
            <a:r>
              <a:rPr lang="en-US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Cumberpatch</a:t>
            </a:r>
            <a:endParaRPr 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5199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7881AAE-3A00-BBE8-45C7-8C8C308AF4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98" y="42530"/>
            <a:ext cx="6858000" cy="97619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E5D0112-FE95-0227-7BF7-6EDE0E2BB7D7}"/>
              </a:ext>
            </a:extLst>
          </p:cNvPr>
          <p:cNvSpPr txBox="1"/>
          <p:nvPr/>
        </p:nvSpPr>
        <p:spPr>
          <a:xfrm>
            <a:off x="1604187" y="533260"/>
            <a:ext cx="3763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Copperplate Gothic Bold" panose="020E0705020206020404" pitchFamily="34" charset="0"/>
              </a:rPr>
              <a:t>Trinity Hotel</a:t>
            </a:r>
          </a:p>
        </p:txBody>
      </p:sp>
      <p:pic>
        <p:nvPicPr>
          <p:cNvPr id="1026" name="Picture 2" descr="Premium Photo | Baked pork with dates, apples and pistachios. roasted lean  pork.">
            <a:extLst>
              <a:ext uri="{FF2B5EF4-FFF2-40B4-BE49-F238E27FC236}">
                <a16:creationId xmlns:a16="http://schemas.microsoft.com/office/drawing/2014/main" xmlns="" id="{480607B4-5B56-5666-C45D-8451453F5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98794" y="2594344"/>
            <a:ext cx="5244855" cy="349292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27B0AE30-53A2-E276-E0FC-533F9EB66ADB}"/>
              </a:ext>
            </a:extLst>
          </p:cNvPr>
          <p:cNvSpPr txBox="1"/>
          <p:nvPr/>
        </p:nvSpPr>
        <p:spPr>
          <a:xfrm>
            <a:off x="530547" y="1629047"/>
            <a:ext cx="6092456" cy="70788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4000" b="1" dirty="0" smtClean="0">
                <a:solidFill>
                  <a:schemeClr val="accent2">
                    <a:lumMod val="75000"/>
                  </a:schemeClr>
                </a:solidFill>
              </a:rPr>
              <a:t>Takeaway menu</a:t>
            </a:r>
            <a:endParaRPr lang="en-US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4D308EE5-7CCC-DDA3-D465-B12E2F10AE58}"/>
              </a:ext>
            </a:extLst>
          </p:cNvPr>
          <p:cNvSpPr txBox="1"/>
          <p:nvPr/>
        </p:nvSpPr>
        <p:spPr>
          <a:xfrm>
            <a:off x="607791" y="6735606"/>
            <a:ext cx="9421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accent3">
                    <a:lumMod val="60000"/>
                    <a:lumOff val="40000"/>
                  </a:schemeClr>
                </a:solidFill>
                <a:latin typeface="Eras Bold ITC" panose="020B0907030504020204" pitchFamily="34" charset="0"/>
              </a:rPr>
              <a:t>5%</a:t>
            </a:r>
          </a:p>
          <a:p>
            <a:pPr algn="ctr"/>
            <a:r>
              <a:rPr lang="en-US" sz="1200" dirty="0">
                <a:solidFill>
                  <a:schemeClr val="accent3">
                    <a:lumMod val="60000"/>
                    <a:lumOff val="40000"/>
                  </a:schemeClr>
                </a:solidFill>
                <a:latin typeface="Eras Bold ITC" panose="020B0907030504020204" pitchFamily="34" charset="0"/>
              </a:rPr>
              <a:t>Special Discount on Family Dine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134C0065-0045-3785-6835-4D7607DCF994}"/>
              </a:ext>
            </a:extLst>
          </p:cNvPr>
          <p:cNvSpPr txBox="1"/>
          <p:nvPr/>
        </p:nvSpPr>
        <p:spPr>
          <a:xfrm>
            <a:off x="356418" y="8757623"/>
            <a:ext cx="2495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Rockwell Extra Bold" panose="02060903040505020403" pitchFamily="18" charset="0"/>
              </a:rPr>
              <a:t>Opening Hours</a:t>
            </a:r>
          </a:p>
          <a:p>
            <a:pPr algn="ctr"/>
            <a:r>
              <a:rPr lang="en-US" sz="1400" dirty="0">
                <a:latin typeface="Rockwell Extra Bold" panose="02060903040505020403" pitchFamily="18" charset="0"/>
              </a:rPr>
              <a:t>8:00 </a:t>
            </a:r>
            <a:r>
              <a:rPr lang="en-US" sz="1400" dirty="0" err="1">
                <a:latin typeface="Rockwell Extra Bold" panose="02060903040505020403" pitchFamily="18" charset="0"/>
              </a:rPr>
              <a:t>a.m</a:t>
            </a:r>
            <a:r>
              <a:rPr lang="en-US" sz="1400" dirty="0">
                <a:latin typeface="Rockwell Extra Bold" panose="02060903040505020403" pitchFamily="18" charset="0"/>
              </a:rPr>
              <a:t> – 11:00 </a:t>
            </a:r>
            <a:r>
              <a:rPr lang="en-US" sz="1400" dirty="0" err="1">
                <a:latin typeface="Rockwell Extra Bold" panose="02060903040505020403" pitchFamily="18" charset="0"/>
              </a:rPr>
              <a:t>p.m</a:t>
            </a:r>
            <a:endParaRPr lang="en-US" sz="1400" dirty="0">
              <a:latin typeface="Rockwell Extra Bold" panose="02060903040505020403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B100B9FC-B702-93CF-E034-219BA074F7DA}"/>
              </a:ext>
            </a:extLst>
          </p:cNvPr>
          <p:cNvSpPr txBox="1"/>
          <p:nvPr/>
        </p:nvSpPr>
        <p:spPr>
          <a:xfrm>
            <a:off x="3481525" y="8542047"/>
            <a:ext cx="2857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3">
                    <a:lumMod val="75000"/>
                  </a:schemeClr>
                </a:solidFill>
              </a:rPr>
              <a:t>Call for Home Delivery: +44 01766 3342 986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B4843F05-E9DC-89AD-36A8-B5D1E6F8A841}"/>
              </a:ext>
            </a:extLst>
          </p:cNvPr>
          <p:cNvSpPr txBox="1"/>
          <p:nvPr/>
        </p:nvSpPr>
        <p:spPr>
          <a:xfrm>
            <a:off x="3272557" y="9280843"/>
            <a:ext cx="1577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accent3">
                    <a:lumMod val="75000"/>
                  </a:schemeClr>
                </a:solidFill>
              </a:rPr>
              <a:t>173/A, Swansea, South Wales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CAF56595-6D9A-C07A-F380-DC394E5B7C60}"/>
              </a:ext>
            </a:extLst>
          </p:cNvPr>
          <p:cNvSpPr txBox="1"/>
          <p:nvPr/>
        </p:nvSpPr>
        <p:spPr>
          <a:xfrm>
            <a:off x="4895192" y="9326202"/>
            <a:ext cx="15087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chemeClr val="accent3">
                    <a:lumMod val="75000"/>
                  </a:schemeClr>
                </a:solidFill>
              </a:rPr>
              <a:t>Trinityhotelwales.com</a:t>
            </a:r>
          </a:p>
        </p:txBody>
      </p:sp>
      <p:pic>
        <p:nvPicPr>
          <p:cNvPr id="2" name="Picture 2" descr="Food Hygiene Rating Logo PNG Vector (EPS) Free Download">
            <a:extLst>
              <a:ext uri="{FF2B5EF4-FFF2-40B4-BE49-F238E27FC236}">
                <a16:creationId xmlns:a16="http://schemas.microsoft.com/office/drawing/2014/main" xmlns="" id="{C298908E-BA56-F020-FABD-4EB0F790F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5436" y="5344956"/>
            <a:ext cx="2857500" cy="13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est food delivery services in 2021: JustEat vs UberEats vs Deliveroo -  TASTYFIND Blog">
            <a:extLst>
              <a:ext uri="{FF2B5EF4-FFF2-40B4-BE49-F238E27FC236}">
                <a16:creationId xmlns:a16="http://schemas.microsoft.com/office/drawing/2014/main" xmlns="" id="{49210987-3BA5-7652-506E-3BA5431787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23918" y="6812854"/>
            <a:ext cx="2346406" cy="878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CAECCCE-CFAF-AE9F-33E0-2438DF64E6EC}"/>
              </a:ext>
            </a:extLst>
          </p:cNvPr>
          <p:cNvSpPr txBox="1"/>
          <p:nvPr/>
        </p:nvSpPr>
        <p:spPr>
          <a:xfrm>
            <a:off x="3152174" y="6095509"/>
            <a:ext cx="3702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accent1"/>
                </a:solidFill>
              </a:rPr>
              <a:t>Orders are delivered through the following mediums</a:t>
            </a:r>
          </a:p>
        </p:txBody>
      </p:sp>
    </p:spTree>
    <p:extLst>
      <p:ext uri="{BB962C8B-B14F-4D97-AF65-F5344CB8AC3E}">
        <p14:creationId xmlns:p14="http://schemas.microsoft.com/office/powerpoint/2010/main" xmlns="" val="2451755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xmlns="" id="{19AFBC27-3F4A-40B8-EED7-3BCD8567EA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6858000" cy="9204251"/>
          </a:xfr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F3FE4754-E11A-F467-A246-C66BDC464B24}"/>
              </a:ext>
            </a:extLst>
          </p:cNvPr>
          <p:cNvSpPr txBox="1"/>
          <p:nvPr/>
        </p:nvSpPr>
        <p:spPr>
          <a:xfrm>
            <a:off x="2890839" y="9259668"/>
            <a:ext cx="871536" cy="63094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00" b="1" dirty="0">
                <a:latin typeface="Rockwell Extra Bold" panose="02060903040505020403" pitchFamily="18" charset="0"/>
              </a:rPr>
              <a:t>Notes: </a:t>
            </a:r>
          </a:p>
          <a:p>
            <a:pPr algn="ctr"/>
            <a:endParaRPr lang="en-US" sz="1400" b="1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F59A7A3E-3F05-96EA-37B8-8345F4C8093A}"/>
              </a:ext>
            </a:extLst>
          </p:cNvPr>
          <p:cNvSpPr txBox="1"/>
          <p:nvPr/>
        </p:nvSpPr>
        <p:spPr>
          <a:xfrm>
            <a:off x="84494" y="9259668"/>
            <a:ext cx="239889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/>
              <a:t>Both Cash on Delivery and online payments like </a:t>
            </a:r>
            <a:r>
              <a:rPr lang="en-US" sz="900" dirty="0" err="1"/>
              <a:t>Paym</a:t>
            </a:r>
            <a:r>
              <a:rPr lang="en-US" sz="900" dirty="0"/>
              <a:t>, Google Pay </a:t>
            </a:r>
            <a:r>
              <a:rPr lang="en-US" sz="900" dirty="0" err="1"/>
              <a:t>etc</a:t>
            </a:r>
            <a:r>
              <a:rPr lang="en-US" sz="900" dirty="0"/>
              <a:t> are available.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B5D038B3-75BC-A1B3-99B2-94140AA7EDD0}"/>
              </a:ext>
            </a:extLst>
          </p:cNvPr>
          <p:cNvSpPr txBox="1"/>
          <p:nvPr/>
        </p:nvSpPr>
        <p:spPr>
          <a:xfrm>
            <a:off x="4192231" y="9243210"/>
            <a:ext cx="25812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/>
              <a:t>Some foods are allergic and strong scented. Customers are requested to read the menu details before proceeding any order.</a:t>
            </a:r>
          </a:p>
        </p:txBody>
      </p:sp>
      <p:pic>
        <p:nvPicPr>
          <p:cNvPr id="2050" name="Picture 2" descr="What are contactless cards and how do they work? – N26">
            <a:extLst>
              <a:ext uri="{FF2B5EF4-FFF2-40B4-BE49-F238E27FC236}">
                <a16:creationId xmlns:a16="http://schemas.microsoft.com/office/drawing/2014/main" xmlns="" id="{17C35631-0D8A-E9A1-B27A-FB49AAA6BD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40469" y="9365704"/>
            <a:ext cx="676138" cy="4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hat Do Allergen Advisory Labels Mean? | Neocate">
            <a:extLst>
              <a:ext uri="{FF2B5EF4-FFF2-40B4-BE49-F238E27FC236}">
                <a16:creationId xmlns:a16="http://schemas.microsoft.com/office/drawing/2014/main" xmlns="" id="{8E11F3E6-E4EF-E824-E41D-2662A619C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6018"/>
          <a:stretch/>
        </p:blipFill>
        <p:spPr bwMode="auto">
          <a:xfrm rot="16200000">
            <a:off x="3692423" y="9388502"/>
            <a:ext cx="713866" cy="345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219D536B-759A-E937-9BDB-E499EA067DB0}"/>
              </a:ext>
            </a:extLst>
          </p:cNvPr>
          <p:cNvSpPr txBox="1"/>
          <p:nvPr/>
        </p:nvSpPr>
        <p:spPr>
          <a:xfrm>
            <a:off x="1000124" y="6724650"/>
            <a:ext cx="2162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Dessert Dishes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2570A59F-E4AD-4A8F-A48E-C9A6797ED28A}"/>
              </a:ext>
            </a:extLst>
          </p:cNvPr>
          <p:cNvSpPr txBox="1"/>
          <p:nvPr/>
        </p:nvSpPr>
        <p:spPr>
          <a:xfrm>
            <a:off x="4087456" y="6705600"/>
            <a:ext cx="21621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Beverages and Juices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682B9880-4C76-D0D5-CCA9-5F7AB9BB3CEA}"/>
              </a:ext>
            </a:extLst>
          </p:cNvPr>
          <p:cNvSpPr txBox="1"/>
          <p:nvPr/>
        </p:nvSpPr>
        <p:spPr>
          <a:xfrm>
            <a:off x="354452" y="7093982"/>
            <a:ext cx="25146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Chocolate Martini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(White Godiva with chocolate drizzle. Contains 82% fat and sugar.)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Berries Cookies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(Chambord, Frangelico and cream fuzz as the topping. Contains vitamins and high sugar) 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Wales Angel Cake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(Baileys, Frangelico, coffee, whipped cream. Contains 2% rose water and liquor)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Tia </a:t>
            </a:r>
            <a:r>
              <a:rPr lang="en-US" sz="900" b="1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Maaria</a:t>
            </a:r>
            <a:endParaRPr lang="en-US" sz="900" b="1" dirty="0">
              <a:solidFill>
                <a:schemeClr val="bg1"/>
              </a:solidFill>
              <a:latin typeface="Akaash" panose="02000603000000000000" pitchFamily="2" charset="0"/>
              <a:cs typeface="Akaash" panose="02000603000000000000" pitchFamily="2" charset="0"/>
            </a:endParaRP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(Vanilla spread cream with lime toppings and carvings. Iced tea is served as complimentary food)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Coconut </a:t>
            </a:r>
            <a:r>
              <a:rPr lang="en-US" sz="900" b="1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Creamtini</a:t>
            </a:r>
            <a:endParaRPr lang="en-US" sz="900" b="1" dirty="0">
              <a:solidFill>
                <a:schemeClr val="bg1"/>
              </a:solidFill>
              <a:latin typeface="Akaash" panose="02000603000000000000" pitchFamily="2" charset="0"/>
              <a:cs typeface="Akaash" panose="02000603000000000000" pitchFamily="2" charset="0"/>
            </a:endParaRP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(Malibu, Chocolate Godiva with Frangelico cream. Allergic to those who do not like coconut. Contains diabetic sugar)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972AC43D-DDBF-CD27-EC24-11514F09CE88}"/>
              </a:ext>
            </a:extLst>
          </p:cNvPr>
          <p:cNvSpPr txBox="1"/>
          <p:nvPr/>
        </p:nvSpPr>
        <p:spPr>
          <a:xfrm>
            <a:off x="2881752" y="3883363"/>
            <a:ext cx="55359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</a:t>
            </a:r>
            <a:r>
              <a:rPr lang="en-US" sz="12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95</a:t>
            </a:r>
          </a:p>
          <a:p>
            <a:endParaRPr lang="en-US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en-US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€60</a:t>
            </a:r>
          </a:p>
          <a:p>
            <a:endParaRPr lang="en-US" sz="1200" b="0" i="0" dirty="0">
              <a:solidFill>
                <a:srgbClr val="202124"/>
              </a:solidFill>
              <a:effectLst/>
              <a:latin typeface="Arial Rounded MT Bold" panose="020F0704030504030204" pitchFamily="34" charset="0"/>
            </a:endParaRP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€65</a:t>
            </a: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€85</a:t>
            </a: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€120</a:t>
            </a:r>
            <a:endParaRPr lang="en-US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F076213F-DC4E-07FB-03C7-196100F6CFB1}"/>
              </a:ext>
            </a:extLst>
          </p:cNvPr>
          <p:cNvSpPr txBox="1"/>
          <p:nvPr/>
        </p:nvSpPr>
        <p:spPr>
          <a:xfrm>
            <a:off x="3586873" y="7093150"/>
            <a:ext cx="251460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Coke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(Pepsi, Coca-Cola, Mojo. Served in a glass of 250 ml)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Lemonade Soda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(Fresh lemon juice with an ice cube and glittering syrup. 120 ml glass) 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Columbian Coffee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(100% original Colombian coffee. Served in both hot and cold coffee. The price is the same for both )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Ginger Ale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(Special </a:t>
            </a:r>
            <a:r>
              <a:rPr lang="en-US" sz="800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flavoured</a:t>
            </a:r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iced drink available only at weekend. Reviewed as the best item in our menu set.)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Pineapple </a:t>
            </a:r>
            <a:r>
              <a:rPr lang="en-US" sz="900" b="1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Pilla</a:t>
            </a:r>
            <a:endParaRPr lang="en-US" sz="900" b="1" dirty="0">
              <a:solidFill>
                <a:schemeClr val="bg1"/>
              </a:solidFill>
              <a:latin typeface="Akaash" panose="02000603000000000000" pitchFamily="2" charset="0"/>
              <a:cs typeface="Akaash" panose="02000603000000000000" pitchFamily="2" charset="0"/>
            </a:endParaRP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(Thick juice and feel like cream eating. Contains diabetic sugar)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7B8EBBA5-899C-1889-B728-F7BA7820AEDD}"/>
              </a:ext>
            </a:extLst>
          </p:cNvPr>
          <p:cNvSpPr txBox="1"/>
          <p:nvPr/>
        </p:nvSpPr>
        <p:spPr>
          <a:xfrm>
            <a:off x="5946332" y="7140062"/>
            <a:ext cx="5334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€2</a:t>
            </a:r>
            <a:r>
              <a:rPr lang="en-US" sz="12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5</a:t>
            </a:r>
          </a:p>
          <a:p>
            <a:endParaRPr lang="en-US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€20</a:t>
            </a: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€35</a:t>
            </a: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€25</a:t>
            </a: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€40</a:t>
            </a:r>
            <a:endParaRPr lang="en-US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5BBE1EDF-3FF5-26B1-6540-39AF8212E7E8}"/>
              </a:ext>
            </a:extLst>
          </p:cNvPr>
          <p:cNvSpPr txBox="1"/>
          <p:nvPr/>
        </p:nvSpPr>
        <p:spPr>
          <a:xfrm>
            <a:off x="519110" y="3813244"/>
            <a:ext cx="2514600" cy="2508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Stir Fry Vegetable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(Stir fry vegetables served with rice. Vegetable items may vary from time to time due to seasonal practices. All the vegetables contain a high level of nutrition and vitamins)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Vegetable Tempura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(Thick sliced mixed vegetable deep fried in tempura batter served with soya green </a:t>
            </a:r>
            <a:r>
              <a:rPr lang="en-US" sz="800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chilli</a:t>
            </a:r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sauce. Contains 2% sugar and 78% minerals and vitamins.) 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Vegetable Platter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(Batter-fried mushroom and </a:t>
            </a:r>
            <a:r>
              <a:rPr lang="en-US" sz="800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saute</a:t>
            </a:r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vegetable served with mashed potato and rice or bread. Contains rich vitamins)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Sterling Cabernet (100 ml Bottle)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(Grape for this wine sourced from San Lucas Valley. It is pure Cabernet Sauvignon and suits best with vegetable dining. Contains 45% alcohol and sugar)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Copper Ridge White </a:t>
            </a:r>
            <a:r>
              <a:rPr lang="en-US" sz="900" b="1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Zinfadel</a:t>
            </a:r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(120 ml Bottle)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(It is a mix of raspberry, and watermelon with a drip of fresh cherry aroma. Suits best with mushroom-type vegetables and contains mid-level alcohol of around 18%)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xmlns="" id="{33621112-F2ED-26F3-4E33-A77BF5731D06}"/>
              </a:ext>
            </a:extLst>
          </p:cNvPr>
          <p:cNvSpPr txBox="1"/>
          <p:nvPr/>
        </p:nvSpPr>
        <p:spPr>
          <a:xfrm>
            <a:off x="1015028" y="3286473"/>
            <a:ext cx="21621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Veg </a:t>
            </a:r>
            <a:r>
              <a:rPr lang="en-US" sz="1600" b="1" dirty="0" err="1"/>
              <a:t>Vegabond</a:t>
            </a:r>
            <a:endParaRPr lang="en-US" sz="1600" b="1" dirty="0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2E05A4BC-BA8D-E02B-D950-1C779E478B52}"/>
              </a:ext>
            </a:extLst>
          </p:cNvPr>
          <p:cNvSpPr txBox="1"/>
          <p:nvPr/>
        </p:nvSpPr>
        <p:spPr>
          <a:xfrm>
            <a:off x="2890125" y="7341619"/>
            <a:ext cx="5334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</a:t>
            </a:r>
            <a:r>
              <a:rPr lang="en-US" sz="1200" b="0" i="0" dirty="0">
                <a:solidFill>
                  <a:schemeClr val="bg1"/>
                </a:solidFill>
                <a:effectLst/>
                <a:latin typeface="Arial Rounded MT Bold" panose="020F0704030504030204" pitchFamily="34" charset="0"/>
              </a:rPr>
              <a:t>4</a:t>
            </a:r>
            <a:r>
              <a:rPr lang="en-US" sz="12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5</a:t>
            </a:r>
          </a:p>
          <a:p>
            <a:endParaRPr lang="en-US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€30</a:t>
            </a: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€35</a:t>
            </a: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€25</a:t>
            </a: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€30</a:t>
            </a:r>
            <a:endParaRPr lang="en-US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xmlns="" id="{031470D7-26A4-C3C0-199F-303C4191BAA9}"/>
              </a:ext>
            </a:extLst>
          </p:cNvPr>
          <p:cNvSpPr txBox="1"/>
          <p:nvPr/>
        </p:nvSpPr>
        <p:spPr>
          <a:xfrm>
            <a:off x="4192231" y="3279018"/>
            <a:ext cx="21621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Kids Kudos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xmlns="" id="{930730EE-A101-9E75-B528-CB98D78DF49C}"/>
              </a:ext>
            </a:extLst>
          </p:cNvPr>
          <p:cNvSpPr txBox="1"/>
          <p:nvPr/>
        </p:nvSpPr>
        <p:spPr>
          <a:xfrm>
            <a:off x="3353628" y="3777837"/>
            <a:ext cx="2514600" cy="2385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Crab Toast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(Crispy bread triangles topped with crab mixer and parmesan cheese. May be allergic to kids who avoid milk and cheese. Served 3 pieces per plate)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Cheese Toast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(Crispy bread triangles topped with cheese and green chilis 6 pieces per serving. Contains low-fat items) 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Prawn Cocktail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(Boiled medium prawns on a bed of lettuce with a lime wedge and cocktail sauce. A very popular item among kids.)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Sea America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(Diced seafood shrimp, fish, cuttlefish served with parsley, tomatoes on a bed of lettuce cocktail sauce. Contains 75% nutrition of sea dishes)</a:t>
            </a:r>
          </a:p>
          <a:p>
            <a:pPr algn="ctr"/>
            <a:r>
              <a:rPr lang="en-US" sz="900" b="1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Mediterran</a:t>
            </a:r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Tuna Salad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(Fresh Tuna fillet with potato, green beans, tomatoes, anchovies, olive and boiled eggs tossed in balsamic vinaigrette)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B3B679A3-88D6-EE59-9546-0CC6B6132D83}"/>
              </a:ext>
            </a:extLst>
          </p:cNvPr>
          <p:cNvSpPr txBox="1"/>
          <p:nvPr/>
        </p:nvSpPr>
        <p:spPr>
          <a:xfrm>
            <a:off x="5708145" y="3906249"/>
            <a:ext cx="53340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€5</a:t>
            </a:r>
            <a:r>
              <a:rPr lang="en-US" sz="12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5</a:t>
            </a:r>
          </a:p>
          <a:p>
            <a:endParaRPr lang="en-US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en-US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€60</a:t>
            </a:r>
          </a:p>
          <a:p>
            <a:endParaRPr lang="en-US" sz="1200" b="0" i="0" dirty="0">
              <a:solidFill>
                <a:srgbClr val="202124"/>
              </a:solidFill>
              <a:effectLst/>
              <a:latin typeface="Arial Rounded MT Bold" panose="020F0704030504030204" pitchFamily="34" charset="0"/>
            </a:endParaRP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€45</a:t>
            </a: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€45</a:t>
            </a: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€30</a:t>
            </a:r>
            <a:endParaRPr lang="en-US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xmlns="" id="{0004B712-EBAD-01E7-9AB0-9745D66512EB}"/>
              </a:ext>
            </a:extLst>
          </p:cNvPr>
          <p:cNvSpPr txBox="1"/>
          <p:nvPr/>
        </p:nvSpPr>
        <p:spPr>
          <a:xfrm>
            <a:off x="559824" y="784045"/>
            <a:ext cx="251460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Lean Pork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(Served with French fries or rice of fettuccine with coleslaw salad and mustard sauce. Contains 85% fat)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Roasted Pork Knuckle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(Served with mashed potato and grilled </a:t>
            </a:r>
            <a:r>
              <a:rPr lang="en-US" sz="800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chaomin</a:t>
            </a:r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with coleslaw salad and BBQ </a:t>
            </a:r>
            <a:r>
              <a:rPr lang="en-US" sz="800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Sauace</a:t>
            </a:r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.) </a:t>
            </a:r>
          </a:p>
          <a:p>
            <a:pPr algn="ctr"/>
            <a:r>
              <a:rPr lang="en-US" sz="900" b="1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Stirfry</a:t>
            </a:r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pork with Mustard Cream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(Filled of pork </a:t>
            </a:r>
            <a:r>
              <a:rPr lang="en-US" sz="800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saute</a:t>
            </a:r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with garlic and </a:t>
            </a:r>
            <a:r>
              <a:rPr lang="en-US" sz="800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vegatble</a:t>
            </a:r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with oyster and </a:t>
            </a:r>
            <a:r>
              <a:rPr lang="en-US" sz="800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mashroom</a:t>
            </a:r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sauce served with rice and bread)</a:t>
            </a:r>
          </a:p>
          <a:p>
            <a:pPr algn="ctr"/>
            <a:r>
              <a:rPr lang="en-US" sz="900" b="1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Seaglass</a:t>
            </a:r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Pinot </a:t>
            </a:r>
            <a:r>
              <a:rPr lang="en-US" sz="900" b="1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Nior</a:t>
            </a:r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(100 ml Bottle)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(High quality grape and le rime pinot grigio with twisted strawberry </a:t>
            </a:r>
            <a:r>
              <a:rPr lang="en-US" sz="800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flavour</a:t>
            </a:r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. Imported from Italy. Contains 55% alcohol and much sugar. Suits best with </a:t>
            </a:r>
            <a:r>
              <a:rPr lang="en-US" sz="800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porks</a:t>
            </a:r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.)</a:t>
            </a:r>
          </a:p>
          <a:p>
            <a:pPr algn="ctr"/>
            <a:r>
              <a:rPr lang="en-US" sz="900" b="1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Chateu</a:t>
            </a:r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</a:t>
            </a:r>
            <a:r>
              <a:rPr lang="en-US" sz="900" b="1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Greysac</a:t>
            </a:r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(120 ml Bottle)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(Suited best with pork and beef items. Imported from Spain) 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xmlns="" id="{3B7DF812-5B2E-A614-4D13-68A968F1C085}"/>
              </a:ext>
            </a:extLst>
          </p:cNvPr>
          <p:cNvSpPr txBox="1"/>
          <p:nvPr/>
        </p:nvSpPr>
        <p:spPr>
          <a:xfrm>
            <a:off x="3451692" y="715363"/>
            <a:ext cx="2514600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Coq Au Vin Chicken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(Crumb fried supreme of chicken with paprika tartar sauce. Contains Fat and minimal nutrition.)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Chicken </a:t>
            </a:r>
            <a:r>
              <a:rPr lang="en-US" sz="900" b="1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Cordonbleu</a:t>
            </a:r>
            <a:endParaRPr lang="en-US" sz="900" b="1" dirty="0">
              <a:solidFill>
                <a:schemeClr val="bg1"/>
              </a:solidFill>
              <a:latin typeface="Akaash" panose="02000603000000000000" pitchFamily="2" charset="0"/>
              <a:cs typeface="Akaash" panose="02000603000000000000" pitchFamily="2" charset="0"/>
            </a:endParaRP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(Mushroom, onion, spicy </a:t>
            </a:r>
            <a:r>
              <a:rPr lang="en-US" sz="800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bonless</a:t>
            </a:r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chicken served with bread and rice.) 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Grilled Chicken Parmesan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(Grill chicken bockwurst served with mashed potato, parmesan cheese and white </a:t>
            </a:r>
            <a:r>
              <a:rPr lang="en-US" sz="800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mashroom</a:t>
            </a:r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sauce. May Allergic to cheese haters)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Michelob lite (120 ml Bottle)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(Domestic alcoholic drink with light alcohol. Made from grape fruits and lime drip. Perfectly suited with chicken and birds meats item.)</a:t>
            </a:r>
          </a:p>
          <a:p>
            <a:pPr algn="ctr"/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Stella </a:t>
            </a:r>
            <a:r>
              <a:rPr lang="en-US" sz="900" b="1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Artols</a:t>
            </a:r>
            <a:r>
              <a:rPr lang="en-US" sz="900" b="1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(150 ml Bottle)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(</a:t>
            </a:r>
            <a:r>
              <a:rPr lang="en-US" sz="800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Almosyt</a:t>
            </a:r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 like canyon road pinot grigio. Mid level alcoholic drink. Contains high sugar and 30% </a:t>
            </a:r>
            <a:r>
              <a:rPr lang="en-US" sz="800" dirty="0" err="1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alcochol</a:t>
            </a:r>
            <a:r>
              <a:rPr lang="en-US" sz="800" dirty="0">
                <a:solidFill>
                  <a:schemeClr val="bg1"/>
                </a:solidFill>
                <a:latin typeface="Akaash" panose="02000603000000000000" pitchFamily="2" charset="0"/>
                <a:cs typeface="Akaash" panose="02000603000000000000" pitchFamily="2" charset="0"/>
              </a:rPr>
              <a:t>)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xmlns="" id="{9CD52D4F-ABC5-217E-768D-850AA1109ABE}"/>
              </a:ext>
            </a:extLst>
          </p:cNvPr>
          <p:cNvSpPr txBox="1"/>
          <p:nvPr/>
        </p:nvSpPr>
        <p:spPr>
          <a:xfrm>
            <a:off x="4228654" y="370908"/>
            <a:ext cx="21621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Chicken </a:t>
            </a:r>
            <a:r>
              <a:rPr lang="en-US" sz="1600" b="1" dirty="0" err="1"/>
              <a:t>Ceaser</a:t>
            </a:r>
            <a:endParaRPr lang="en-US" sz="1600" b="1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xmlns="" id="{E925699E-06E0-A54C-C077-F91AF210FC2B}"/>
              </a:ext>
            </a:extLst>
          </p:cNvPr>
          <p:cNvSpPr txBox="1"/>
          <p:nvPr/>
        </p:nvSpPr>
        <p:spPr>
          <a:xfrm>
            <a:off x="1164432" y="397084"/>
            <a:ext cx="21621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Pork Platter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xmlns="" id="{9B0EEF3A-7CC3-21B5-0FA9-558DDE3DDAD6}"/>
              </a:ext>
            </a:extLst>
          </p:cNvPr>
          <p:cNvSpPr txBox="1"/>
          <p:nvPr/>
        </p:nvSpPr>
        <p:spPr>
          <a:xfrm>
            <a:off x="5789124" y="865253"/>
            <a:ext cx="5334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</a:t>
            </a:r>
            <a:r>
              <a:rPr lang="en-US" sz="12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65</a:t>
            </a:r>
          </a:p>
          <a:p>
            <a:endParaRPr lang="en-US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€70</a:t>
            </a: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€65</a:t>
            </a: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€95</a:t>
            </a: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€90</a:t>
            </a:r>
            <a:endParaRPr lang="en-US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E9A0CC71-DB7F-18BB-E293-10FF250E6D6F}"/>
              </a:ext>
            </a:extLst>
          </p:cNvPr>
          <p:cNvSpPr txBox="1"/>
          <p:nvPr/>
        </p:nvSpPr>
        <p:spPr>
          <a:xfrm>
            <a:off x="2904297" y="791055"/>
            <a:ext cx="6827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€70</a:t>
            </a:r>
            <a:endParaRPr lang="en-US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en-US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€45</a:t>
            </a:r>
          </a:p>
          <a:p>
            <a:endParaRPr lang="en-US" sz="1200" b="0" i="0" dirty="0">
              <a:solidFill>
                <a:srgbClr val="202124"/>
              </a:solidFill>
              <a:effectLst/>
              <a:latin typeface="Arial Rounded MT Bold" panose="020F0704030504030204" pitchFamily="34" charset="0"/>
            </a:endParaRP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€85</a:t>
            </a: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€90</a:t>
            </a:r>
          </a:p>
          <a:p>
            <a:endParaRPr lang="en-US" sz="1200" dirty="0">
              <a:solidFill>
                <a:srgbClr val="202124"/>
              </a:solidFill>
              <a:latin typeface="Arial Rounded MT Bold" panose="020F0704030504030204" pitchFamily="34" charset="0"/>
            </a:endParaRPr>
          </a:p>
          <a:p>
            <a:r>
              <a:rPr lang="en-US" sz="12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€130</a:t>
            </a:r>
            <a:endParaRPr lang="en-US" sz="12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2054" name="Picture 6" descr="342 Pulled Pork Platter Photos - Free &amp; Royalty-Free Stock Photos from  Dreamstime">
            <a:extLst>
              <a:ext uri="{FF2B5EF4-FFF2-40B4-BE49-F238E27FC236}">
                <a16:creationId xmlns:a16="http://schemas.microsoft.com/office/drawing/2014/main" xmlns="" id="{0131A3C1-F18B-6397-C3E3-FBDB76208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04" y="1219197"/>
            <a:ext cx="701050" cy="467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EASY Vegetable Stir Fry Recipe - NatashasKitchen.com">
            <a:extLst>
              <a:ext uri="{FF2B5EF4-FFF2-40B4-BE49-F238E27FC236}">
                <a16:creationId xmlns:a16="http://schemas.microsoft.com/office/drawing/2014/main" xmlns="" id="{CDC96CC7-7F33-2EC1-9520-48DB7991A7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982" y="4376143"/>
            <a:ext cx="587975" cy="88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rawn cocktail - Wikipedia">
            <a:extLst>
              <a:ext uri="{FF2B5EF4-FFF2-40B4-BE49-F238E27FC236}">
                <a16:creationId xmlns:a16="http://schemas.microsoft.com/office/drawing/2014/main" xmlns="" id="{DE7E4E75-1C8A-F8A3-9AA9-FB3D576C2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9441" y="4515981"/>
            <a:ext cx="760590" cy="570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Grilled Chicken Parmesan - Grilled Chicken Parmesan Recipe">
            <a:extLst>
              <a:ext uri="{FF2B5EF4-FFF2-40B4-BE49-F238E27FC236}">
                <a16:creationId xmlns:a16="http://schemas.microsoft.com/office/drawing/2014/main" xmlns="" id="{A40D7325-69FF-F9A9-AA7C-CE333FD0A7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1549" y="1080370"/>
            <a:ext cx="663040" cy="1201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Angel Wing Cake | Angel wings cake, Angel cake, Cake">
            <a:extLst>
              <a:ext uri="{FF2B5EF4-FFF2-40B4-BE49-F238E27FC236}">
                <a16:creationId xmlns:a16="http://schemas.microsoft.com/office/drawing/2014/main" xmlns="" id="{7BD1EF52-F8FE-AFDB-793E-86F007968A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5153" y="7994762"/>
            <a:ext cx="445294" cy="445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lassic Chocolate Martini Recipe and Decadent Variations | LoveToKnow">
            <a:extLst>
              <a:ext uri="{FF2B5EF4-FFF2-40B4-BE49-F238E27FC236}">
                <a16:creationId xmlns:a16="http://schemas.microsoft.com/office/drawing/2014/main" xmlns="" id="{F1E69326-F91F-62B9-1247-C3AC55D93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9282" y="6884522"/>
            <a:ext cx="570705" cy="380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1979 Chateau Greysac | Wine 1979 | 1970 - 1979 | select your wine vintage |  en.antikwein.de">
            <a:extLst>
              <a:ext uri="{FF2B5EF4-FFF2-40B4-BE49-F238E27FC236}">
                <a16:creationId xmlns:a16="http://schemas.microsoft.com/office/drawing/2014/main" xmlns="" id="{8AEAA3D3-B743-C2EE-DFC7-0A48FBD23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310" y="2163572"/>
            <a:ext cx="629645" cy="732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Mediterranean Tuna Salad Recipe | MyRecipes">
            <a:extLst>
              <a:ext uri="{FF2B5EF4-FFF2-40B4-BE49-F238E27FC236}">
                <a16:creationId xmlns:a16="http://schemas.microsoft.com/office/drawing/2014/main" xmlns="" id="{F47A9B1B-E691-3AC0-5693-2B5E96AD7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9631" y="5603956"/>
            <a:ext cx="553598" cy="55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Copper Ridge White Zinfandel | Vivino">
            <a:extLst>
              <a:ext uri="{FF2B5EF4-FFF2-40B4-BE49-F238E27FC236}">
                <a16:creationId xmlns:a16="http://schemas.microsoft.com/office/drawing/2014/main" xmlns="" id="{300CA8BB-31F0-9087-3713-5A5876AB76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75284" y="5564239"/>
            <a:ext cx="183867" cy="700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22203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AAB593B-5094-62FC-8254-B8BB77C34B0E}"/>
              </a:ext>
            </a:extLst>
          </p:cNvPr>
          <p:cNvSpPr txBox="1"/>
          <p:nvPr/>
        </p:nvSpPr>
        <p:spPr>
          <a:xfrm>
            <a:off x="209550" y="838200"/>
            <a:ext cx="6038850" cy="7709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US" sz="14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4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Buja</a:t>
            </a: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L.M., 2022. The History, Science, Art Of Wine and The Case For Health Benefits: Perspectives of </a:t>
            </a:r>
            <a:r>
              <a:rPr lang="en-US" sz="140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 </a:t>
            </a:r>
            <a:r>
              <a:rPr lang="en-US" sz="140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Oenophile </a:t>
            </a: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Cardiovascular Pathologist. </a:t>
            </a:r>
            <a:r>
              <a:rPr lang="en-US" sz="14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Cardiovascular Pathology</a:t>
            </a: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p.107446.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Harding, G., 2022. The Food and Drink of the Nineteenth-Century British Picnic.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Moe, S. 2022, In the Weeds with Literate Activity in the Restaurant Industry.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Nguyen, T.H.Y., 2022. Brunch Menu Planning for Mekong Restaurant.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Reynolds, D., 2022. Wine-menu design: an investigation using brain-computer interface technology. </a:t>
            </a:r>
            <a:r>
              <a:rPr lang="en-US" sz="14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Foodservice Business Research</a:t>
            </a: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pp.1-14.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Shen, D., 2022. Naturalistic Covert Progression Behind Complicated Plot: Chopin's" A Pair of Silk Stockings". </a:t>
            </a:r>
            <a:r>
              <a:rPr lang="en-US" sz="14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Narrative Theory</a:t>
            </a: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US" sz="14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52</a:t>
            </a: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(1), pp.1-24.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Staub, C. and Siegrist, M., 2022. Rethinking the wine list: restaurant customers’ preference for listing wines according to wine style. </a:t>
            </a:r>
            <a:r>
              <a:rPr lang="en-US" sz="14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Journal of Wine Business Research</a:t>
            </a: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Taylor, C.S., 2022. VII. Learning to taste: Praising the Transcendent Rilke’s Sonnets to Orpheus Heidegger </a:t>
            </a:r>
            <a:r>
              <a:rPr lang="en-US" sz="14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Hölderlin</a:t>
            </a: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Heraclitus.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4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Vink</a:t>
            </a: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N., 2022. GERARD BASSET. Tasting Victory: The Life and Wines of the World's </a:t>
            </a:r>
            <a:r>
              <a:rPr lang="en-US" sz="14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Favourite</a:t>
            </a: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Sommelier. London, Unbound, 2020, 256 pp., ISBN 978-1-78352-861-5 (</a:t>
            </a:r>
            <a:r>
              <a:rPr lang="en-US" sz="14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ebook</a:t>
            </a: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$17.99. </a:t>
            </a:r>
            <a:r>
              <a:rPr lang="en-US" sz="14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Wine Economics</a:t>
            </a: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US" sz="14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17</a:t>
            </a: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(1), pp.83-86.</a:t>
            </a:r>
          </a:p>
          <a:p>
            <a:endParaRPr lang="en-US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5302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1341</TotalTime>
  <Words>953</Words>
  <Application>Microsoft Office PowerPoint</Application>
  <PresentationFormat>A4 Paper (210x297 mm)</PresentationFormat>
  <Paragraphs>156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Ion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Rony</cp:lastModifiedBy>
  <cp:revision>102</cp:revision>
  <dcterms:created xsi:type="dcterms:W3CDTF">2022-02-15T05:39:19Z</dcterms:created>
  <dcterms:modified xsi:type="dcterms:W3CDTF">2022-06-14T22:57:45Z</dcterms:modified>
</cp:coreProperties>
</file>