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1D8BD707-D9CF-40AE-B4C6-C98DA3205C09}" type="datetimeFigureOut">
              <a:rPr lang="en-US" smtClean="0"/>
              <a:pPr/>
              <a:t>10/20/2024</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transition spd="slow">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10/20/2024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1D8BD707-D9CF-40AE-B4C6-C98DA3205C09}" type="datetimeFigureOut">
              <a:rPr lang="en-US" smtClean="0"/>
              <a:pPr/>
              <a:t>10/20/2024</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transition spd="slow">
    <p:fade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10/20/2024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10/20/2024</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10/20/2024</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1D8BD707-D9CF-40AE-B4C6-C98DA3205C09}" type="datetimeFigureOut">
              <a:rPr lang="en-US" smtClean="0"/>
              <a:pPr/>
              <a:t>10/20/2024</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10/20/2024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10/20/2024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transition spd="slow">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10/20/2024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extLst/>
          </a:lstStyle>
          <a:p>
            <a:fld id="{1D8BD707-D9CF-40AE-B4C6-C98DA3205C09}" type="datetimeFigureOut">
              <a:rPr lang="en-US" smtClean="0"/>
              <a:pPr/>
              <a:t>10/20/2024</a:t>
            </a:fld>
            <a:endParaRPr lang="en-US"/>
          </a:p>
        </p:txBody>
      </p:sp>
      <p:sp>
        <p:nvSpPr>
          <p:cNvPr id="5" name="Footer Placeholder 4"/>
          <p:cNvSpPr>
            <a:spLocks noGrp="1"/>
          </p:cNvSpPr>
          <p:nvPr>
            <p:ph type="ftr" sz="quarter" idx="11"/>
          </p:nvPr>
        </p:nvSpPr>
        <p:spPr>
          <a:xfrm>
            <a:off x="457200" y="6556248"/>
            <a:ext cx="3657600" cy="228600"/>
          </a:xfrm>
        </p:spPr>
        <p:txBody>
          <a:bodyPr/>
          <a:lstStyle>
            <a:extLst/>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6F15528-21DE-4FAA-801E-634DDDAF4B2B}" type="slidenum">
              <a:rPr lang="en-US" smtClean="0"/>
              <a:pPr/>
              <a:t>‹#›</a:t>
            </a:fld>
            <a:endParaRPr lang="en-US"/>
          </a:p>
        </p:txBody>
      </p:sp>
    </p:spTree>
  </p:cSld>
  <p:clrMapOvr>
    <a:masterClrMapping/>
  </p:clrMapOvr>
  <p:transition spd="slow">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1D8BD707-D9CF-40AE-B4C6-C98DA3205C09}" type="datetimeFigureOut">
              <a:rPr lang="en-US" smtClean="0"/>
              <a:pPr/>
              <a:t>10/20/2024</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fade thruBlk="1"/>
  </p:transition>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66868" y="533400"/>
            <a:ext cx="5105400" cy="1219200"/>
          </a:xfrm>
        </p:spPr>
        <p:txBody>
          <a:bodyPr/>
          <a:lstStyle/>
          <a:p>
            <a:pPr algn="ctr"/>
            <a:r>
              <a:rPr lang="en-US" sz="2400" dirty="0" smtClean="0">
                <a:solidFill>
                  <a:schemeClr val="tx1">
                    <a:lumMod val="95000"/>
                    <a:lumOff val="5000"/>
                  </a:schemeClr>
                </a:solidFill>
                <a:effectLst>
                  <a:outerShdw blurRad="38100" dist="38100" dir="2700000" algn="tl">
                    <a:srgbClr val="000000">
                      <a:alpha val="43137"/>
                    </a:srgbClr>
                  </a:outerShdw>
                </a:effectLst>
                <a:latin typeface="Arial" pitchFamily="34" charset="0"/>
                <a:cs typeface="Arial" pitchFamily="34" charset="0"/>
              </a:rPr>
              <a:t>Module: Developing Emotional Intelligence Skills for the Workplace</a:t>
            </a:r>
            <a:endParaRPr lang="en-US" sz="2400" dirty="0"/>
          </a:p>
        </p:txBody>
      </p:sp>
      <p:sp>
        <p:nvSpPr>
          <p:cNvPr id="3" name="Subtitle 2"/>
          <p:cNvSpPr>
            <a:spLocks noGrp="1"/>
          </p:cNvSpPr>
          <p:nvPr>
            <p:ph type="subTitle" idx="1"/>
          </p:nvPr>
        </p:nvSpPr>
        <p:spPr/>
        <p:txBody>
          <a:bodyPr/>
          <a:lstStyle/>
          <a:p>
            <a:r>
              <a:rPr lang="en-US" sz="2400" b="1" dirty="0" smtClean="0">
                <a:solidFill>
                  <a:schemeClr val="tx1">
                    <a:lumMod val="95000"/>
                    <a:lumOff val="5000"/>
                  </a:schemeClr>
                </a:solidFill>
                <a:effectLst>
                  <a:outerShdw blurRad="38100" dist="38100" dir="2700000" algn="tl">
                    <a:srgbClr val="000000">
                      <a:alpha val="43137"/>
                    </a:srgbClr>
                  </a:outerShdw>
                </a:effectLst>
                <a:latin typeface="Arial" pitchFamily="34" charset="0"/>
                <a:cs typeface="Arial" pitchFamily="34" charset="0"/>
              </a:rPr>
              <a:t>Student name: </a:t>
            </a:r>
            <a:r>
              <a:rPr lang="en-US" sz="2400" dirty="0" smtClean="0">
                <a:solidFill>
                  <a:schemeClr val="tx1">
                    <a:lumMod val="95000"/>
                    <a:lumOff val="5000"/>
                  </a:schemeClr>
                </a:solidFill>
                <a:latin typeface="Arial" pitchFamily="34" charset="0"/>
                <a:cs typeface="Arial" pitchFamily="34" charset="0"/>
              </a:rPr>
              <a:t>Elisa Pop</a:t>
            </a:r>
          </a:p>
          <a:p>
            <a:r>
              <a:rPr lang="en-US" sz="2400" b="1" dirty="0" smtClean="0">
                <a:solidFill>
                  <a:schemeClr val="tx1">
                    <a:lumMod val="95000"/>
                    <a:lumOff val="5000"/>
                  </a:schemeClr>
                </a:solidFill>
                <a:effectLst>
                  <a:outerShdw blurRad="38100" dist="38100" dir="2700000" algn="tl">
                    <a:srgbClr val="000000">
                      <a:alpha val="43137"/>
                    </a:srgbClr>
                  </a:outerShdw>
                </a:effectLst>
                <a:latin typeface="Arial" pitchFamily="34" charset="0"/>
                <a:cs typeface="Arial" pitchFamily="34" charset="0"/>
              </a:rPr>
              <a:t>Student ID: </a:t>
            </a:r>
            <a:r>
              <a:rPr lang="en-US" sz="2400" dirty="0" smtClean="0">
                <a:solidFill>
                  <a:schemeClr val="tx1">
                    <a:lumMod val="95000"/>
                    <a:lumOff val="5000"/>
                  </a:schemeClr>
                </a:solidFill>
                <a:latin typeface="Arial" pitchFamily="34" charset="0"/>
                <a:cs typeface="Arial" pitchFamily="34" charset="0"/>
              </a:rPr>
              <a:t>2109184</a:t>
            </a:r>
          </a:p>
          <a:p>
            <a:endParaRPr lang="en-US" dirty="0"/>
          </a:p>
        </p:txBody>
      </p:sp>
    </p:spTree>
  </p:cSld>
  <p:clrMapOvr>
    <a:masterClrMapping/>
  </p:clrMapOvr>
  <p:transition spd="slow">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670560"/>
          </a:xfrm>
        </p:spPr>
        <p:txBody>
          <a:bodyPr>
            <a:normAutofit/>
          </a:bodyPr>
          <a:lstStyle/>
          <a:p>
            <a:pPr algn="ctr"/>
            <a:r>
              <a:rPr lang="en-US" sz="3200" dirty="0" smtClean="0">
                <a:latin typeface="Arial" pitchFamily="34" charset="0"/>
                <a:cs typeface="Arial" pitchFamily="34" charset="0"/>
              </a:rPr>
              <a:t>INTRODUCTION</a:t>
            </a:r>
            <a:endParaRPr lang="en-US" sz="3200" dirty="0">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20000"/>
          </a:bodyPr>
          <a:lstStyle/>
          <a:p>
            <a:pPr algn="just"/>
            <a:r>
              <a:rPr lang="en-US" dirty="0" smtClean="0">
                <a:latin typeface="Arial" pitchFamily="34" charset="0"/>
                <a:cs typeface="Arial" pitchFamily="34" charset="0"/>
              </a:rPr>
              <a:t>EI </a:t>
            </a:r>
            <a:r>
              <a:rPr lang="en-US" dirty="0" smtClean="0">
                <a:latin typeface="Arial" pitchFamily="34" charset="0"/>
                <a:cs typeface="Arial" pitchFamily="34" charset="0"/>
              </a:rPr>
              <a:t>is defined as the capacity of identifying, using, understanding, and managing emotions and those of other people. It has contributed immensely to both personal and professional growth, since it influences the way people manage interpersonal relationships, make decisions, and solve social complexities. </a:t>
            </a:r>
            <a:endParaRPr lang="en-US" dirty="0" smtClean="0">
              <a:latin typeface="Arial" pitchFamily="34" charset="0"/>
              <a:cs typeface="Arial" pitchFamily="34" charset="0"/>
            </a:endParaRPr>
          </a:p>
          <a:p>
            <a:pPr algn="just"/>
            <a:r>
              <a:rPr lang="en-US" dirty="0" smtClean="0">
                <a:latin typeface="Arial" pitchFamily="34" charset="0"/>
                <a:cs typeface="Arial" pitchFamily="34" charset="0"/>
              </a:rPr>
              <a:t>In </a:t>
            </a:r>
            <a:r>
              <a:rPr lang="en-US" dirty="0" smtClean="0">
                <a:latin typeface="Arial" pitchFamily="34" charset="0"/>
                <a:cs typeface="Arial" pitchFamily="34" charset="0"/>
              </a:rPr>
              <a:t>contrast to traditional intelligence (IQ), which measures mental capacities, emotional intelligence focuses on empathy, emotions awareness, and emotional control, therefore playing a very vital role in leadership and team-building skills (</a:t>
            </a:r>
            <a:r>
              <a:rPr lang="en-US" dirty="0" err="1" smtClean="0">
                <a:latin typeface="Arial" pitchFamily="34" charset="0"/>
                <a:cs typeface="Arial" pitchFamily="34" charset="0"/>
              </a:rPr>
              <a:t>Zeidner</a:t>
            </a:r>
            <a:r>
              <a:rPr lang="en-US" dirty="0" smtClean="0">
                <a:latin typeface="Arial" pitchFamily="34" charset="0"/>
                <a:cs typeface="Arial" pitchFamily="34" charset="0"/>
              </a:rPr>
              <a:t>, Matthews &amp; Roberts, 2021).</a:t>
            </a:r>
            <a:endParaRPr lang="en-US" dirty="0" smtClean="0">
              <a:latin typeface="Arial" pitchFamily="34" charset="0"/>
              <a:cs typeface="Arial" pitchFamily="34" charset="0"/>
            </a:endParaRPr>
          </a:p>
          <a:p>
            <a:pPr algn="just"/>
            <a:r>
              <a:rPr lang="en-US" dirty="0" smtClean="0">
                <a:latin typeface="Arial" pitchFamily="34" charset="0"/>
                <a:cs typeface="Arial" pitchFamily="34" charset="0"/>
              </a:rPr>
              <a:t>The </a:t>
            </a:r>
            <a:r>
              <a:rPr lang="en-US" dirty="0" smtClean="0">
                <a:latin typeface="Arial" pitchFamily="34" charset="0"/>
                <a:cs typeface="Arial" pitchFamily="34" charset="0"/>
              </a:rPr>
              <a:t>importance of EI is that it enhances communication plus conflict resolution for global workplace harmony. Stress management equipped with the ability to motivate oneself and other people creates a good working environment for employees. </a:t>
            </a:r>
            <a:endParaRPr lang="en-US" dirty="0">
              <a:latin typeface="Arial" pitchFamily="34" charset="0"/>
              <a:cs typeface="Arial" pitchFamily="34" charset="0"/>
            </a:endParaRPr>
          </a:p>
        </p:txBody>
      </p:sp>
    </p:spTree>
  </p:cSld>
  <p:clrMapOvr>
    <a:masterClrMapping/>
  </p:clrMapOvr>
  <p:transition spd="slow">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smtClean="0">
                <a:latin typeface="Arial" pitchFamily="34" charset="0"/>
                <a:cs typeface="Arial" pitchFamily="34" charset="0"/>
              </a:rPr>
              <a:t>THE POTENTIAL BENEFITS OF EI</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gn="just"/>
            <a:r>
              <a:rPr lang="en-US" sz="1400" dirty="0" smtClean="0">
                <a:latin typeface="Arial" pitchFamily="34" charset="0"/>
                <a:cs typeface="Arial" pitchFamily="34" charset="0"/>
              </a:rPr>
              <a:t>One of the most vital advantages of improving one’s Emotional Intelligence is the resultant improvement in communication and relationships at work. With high EI, </a:t>
            </a:r>
            <a:r>
              <a:rPr lang="en-US" sz="1400" dirty="0" smtClean="0">
                <a:latin typeface="Arial" pitchFamily="34" charset="0"/>
                <a:cs typeface="Arial" pitchFamily="34" charset="0"/>
              </a:rPr>
              <a:t>I </a:t>
            </a:r>
            <a:r>
              <a:rPr lang="en-US" sz="1400" dirty="0" smtClean="0">
                <a:latin typeface="Arial" pitchFamily="34" charset="0"/>
                <a:cs typeface="Arial" pitchFamily="34" charset="0"/>
              </a:rPr>
              <a:t>will be able to understand and control his emotions, leading to coherent, empathetic </a:t>
            </a:r>
            <a:r>
              <a:rPr lang="en-US" sz="1400" dirty="0" smtClean="0">
                <a:latin typeface="Arial" pitchFamily="34" charset="0"/>
                <a:cs typeface="Arial" pitchFamily="34" charset="0"/>
              </a:rPr>
              <a:t>communication (Bar-On </a:t>
            </a:r>
            <a:r>
              <a:rPr lang="en-US" sz="1400" dirty="0" smtClean="0">
                <a:latin typeface="Arial" pitchFamily="34" charset="0"/>
                <a:cs typeface="Arial" pitchFamily="34" charset="0"/>
              </a:rPr>
              <a:t>&amp; Parker, </a:t>
            </a:r>
            <a:r>
              <a:rPr lang="en-US" sz="1400" dirty="0" smtClean="0">
                <a:latin typeface="Arial" pitchFamily="34" charset="0"/>
                <a:cs typeface="Arial" pitchFamily="34" charset="0"/>
              </a:rPr>
              <a:t>2021</a:t>
            </a:r>
            <a:r>
              <a:rPr lang="en-US" sz="1400" dirty="0" smtClean="0">
                <a:latin typeface="Arial" pitchFamily="34" charset="0"/>
                <a:cs typeface="Arial" pitchFamily="34" charset="0"/>
              </a:rPr>
              <a:t>)</a:t>
            </a:r>
            <a:r>
              <a:rPr lang="en-US" sz="1400" dirty="0" smtClean="0">
                <a:latin typeface="Arial" pitchFamily="34" charset="0"/>
                <a:cs typeface="Arial" pitchFamily="34" charset="0"/>
              </a:rPr>
              <a:t>. </a:t>
            </a:r>
          </a:p>
          <a:p>
            <a:pPr algn="just"/>
            <a:r>
              <a:rPr lang="en-US" sz="1400" dirty="0" smtClean="0">
                <a:latin typeface="Arial" pitchFamily="34" charset="0"/>
                <a:cs typeface="Arial" pitchFamily="34" charset="0"/>
              </a:rPr>
              <a:t>That </a:t>
            </a:r>
            <a:r>
              <a:rPr lang="en-US" sz="1400" dirty="0" smtClean="0">
                <a:latin typeface="Arial" pitchFamily="34" charset="0"/>
                <a:cs typeface="Arial" pitchFamily="34" charset="0"/>
              </a:rPr>
              <a:t>helps produce openness in conversation and cuts the thread of misconceptions, hence making collaboration with workmates very efficient. Additionally, EI helps understand the emotions of others, making it possible to build trustful </a:t>
            </a:r>
            <a:r>
              <a:rPr lang="en-US" sz="1400" dirty="0" smtClean="0">
                <a:latin typeface="Arial" pitchFamily="34" charset="0"/>
                <a:cs typeface="Arial" pitchFamily="34" charset="0"/>
              </a:rPr>
              <a:t>relationships (</a:t>
            </a:r>
            <a:r>
              <a:rPr lang="en-US" sz="1400" dirty="0" err="1" smtClean="0">
                <a:latin typeface="Arial" pitchFamily="34" charset="0"/>
                <a:cs typeface="Arial" pitchFamily="34" charset="0"/>
              </a:rPr>
              <a:t>Zeidner</a:t>
            </a:r>
            <a:r>
              <a:rPr lang="en-US" sz="1400" dirty="0" smtClean="0">
                <a:latin typeface="Arial" pitchFamily="34" charset="0"/>
                <a:cs typeface="Arial" pitchFamily="34" charset="0"/>
              </a:rPr>
              <a:t>, </a:t>
            </a:r>
            <a:r>
              <a:rPr lang="en-US" sz="1400" dirty="0" smtClean="0">
                <a:latin typeface="Arial" pitchFamily="34" charset="0"/>
                <a:cs typeface="Arial" pitchFamily="34" charset="0"/>
              </a:rPr>
              <a:t>Matthews </a:t>
            </a:r>
            <a:r>
              <a:rPr lang="en-US" sz="1400" dirty="0" smtClean="0">
                <a:latin typeface="Arial" pitchFamily="34" charset="0"/>
                <a:cs typeface="Arial" pitchFamily="34" charset="0"/>
              </a:rPr>
              <a:t>&amp; Roberts, </a:t>
            </a:r>
            <a:r>
              <a:rPr lang="en-US" sz="1400" dirty="0" smtClean="0">
                <a:latin typeface="Arial" pitchFamily="34" charset="0"/>
                <a:cs typeface="Arial" pitchFamily="34" charset="0"/>
              </a:rPr>
              <a:t>2021). </a:t>
            </a:r>
          </a:p>
          <a:p>
            <a:pPr algn="just"/>
            <a:r>
              <a:rPr lang="en-US" sz="1400" dirty="0" smtClean="0">
                <a:latin typeface="Arial" pitchFamily="34" charset="0"/>
                <a:cs typeface="Arial" pitchFamily="34" charset="0"/>
              </a:rPr>
              <a:t>By </a:t>
            </a:r>
            <a:r>
              <a:rPr lang="en-US" sz="1400" dirty="0" smtClean="0">
                <a:latin typeface="Arial" pitchFamily="34" charset="0"/>
                <a:cs typeface="Arial" pitchFamily="34" charset="0"/>
              </a:rPr>
              <a:t>being empathetic and understanding, I</a:t>
            </a:r>
            <a:r>
              <a:rPr lang="en-US" sz="1400" dirty="0" smtClean="0">
                <a:latin typeface="Arial" pitchFamily="34" charset="0"/>
                <a:cs typeface="Arial" pitchFamily="34" charset="0"/>
              </a:rPr>
              <a:t> </a:t>
            </a:r>
            <a:r>
              <a:rPr lang="en-US" sz="1400" dirty="0" smtClean="0">
                <a:latin typeface="Arial" pitchFamily="34" charset="0"/>
                <a:cs typeface="Arial" pitchFamily="34" charset="0"/>
              </a:rPr>
              <a:t>can create an atmosphere of work that is warm and welcoming: a good place to work. These are also the abilities that help enhance teamwork, managing conflicts and further raising general job satisfaction with productivity.</a:t>
            </a:r>
            <a:endParaRPr lang="en-US" sz="1400" dirty="0">
              <a:latin typeface="Arial" pitchFamily="34" charset="0"/>
              <a:cs typeface="Arial" pitchFamily="34" charset="0"/>
            </a:endParaRPr>
          </a:p>
        </p:txBody>
      </p:sp>
      <p:pic>
        <p:nvPicPr>
          <p:cNvPr id="4" name="Picture 7"/>
          <p:cNvPicPr>
            <a:picLocks noChangeAspect="1" noChangeArrowheads="1"/>
          </p:cNvPicPr>
          <p:nvPr/>
        </p:nvPicPr>
        <p:blipFill>
          <a:blip r:embed="rId2"/>
          <a:srcRect/>
          <a:stretch>
            <a:fillRect/>
          </a:stretch>
        </p:blipFill>
        <p:spPr bwMode="auto">
          <a:xfrm>
            <a:off x="2438400" y="4038600"/>
            <a:ext cx="3076575" cy="2667000"/>
          </a:xfrm>
          <a:prstGeom prst="rect">
            <a:avLst/>
          </a:prstGeom>
          <a:noFill/>
          <a:ln w="9525">
            <a:noFill/>
            <a:miter lim="800000"/>
            <a:headEnd/>
            <a:tailEnd/>
          </a:ln>
          <a:effectLst/>
        </p:spPr>
      </p:pic>
    </p:spTree>
  </p:cSld>
  <p:clrMapOvr>
    <a:masterClrMapping/>
  </p:clrMapOvr>
  <p:transition spd="slow">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latin typeface="Arial" pitchFamily="34" charset="0"/>
                <a:cs typeface="Arial" pitchFamily="34" charset="0"/>
              </a:rPr>
              <a:t>THE TYPES OF EI SKILLS</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noAutofit/>
          </a:bodyPr>
          <a:lstStyle/>
          <a:p>
            <a:pPr algn="just"/>
            <a:r>
              <a:rPr lang="en-US" sz="1400" dirty="0" smtClean="0">
                <a:latin typeface="Arial" pitchFamily="34" charset="0"/>
                <a:cs typeface="Arial" pitchFamily="34" charset="0"/>
              </a:rPr>
              <a:t>One of my EI skills is active listening, empathy, and understanding other people’s feelings. In active listening, I engage fully in a conversation to assure that I understand the unsaid messages and emotions. </a:t>
            </a:r>
            <a:r>
              <a:rPr lang="en-US" sz="1400" dirty="0" smtClean="0">
                <a:latin typeface="Arial" pitchFamily="34" charset="0"/>
                <a:cs typeface="Arial" pitchFamily="34" charset="0"/>
              </a:rPr>
              <a:t>This </a:t>
            </a:r>
            <a:r>
              <a:rPr lang="en-US" sz="1400" dirty="0" smtClean="0">
                <a:latin typeface="Arial" pitchFamily="34" charset="0"/>
                <a:cs typeface="Arial" pitchFamily="34" charset="0"/>
              </a:rPr>
              <a:t>develops trust and rapport with colleagues for effective </a:t>
            </a:r>
            <a:r>
              <a:rPr lang="en-US" sz="1400" dirty="0" smtClean="0">
                <a:latin typeface="Arial" pitchFamily="34" charset="0"/>
                <a:cs typeface="Arial" pitchFamily="34" charset="0"/>
              </a:rPr>
              <a:t>communication (</a:t>
            </a:r>
            <a:r>
              <a:rPr lang="en-US" sz="1400" dirty="0" err="1" smtClean="0">
                <a:latin typeface="Arial" pitchFamily="34" charset="0"/>
                <a:cs typeface="Arial" pitchFamily="34" charset="0"/>
              </a:rPr>
              <a:t>Schutte</a:t>
            </a:r>
            <a:r>
              <a:rPr lang="en-US" sz="1400" dirty="0" smtClean="0">
                <a:latin typeface="Arial" pitchFamily="34" charset="0"/>
                <a:cs typeface="Arial" pitchFamily="34" charset="0"/>
              </a:rPr>
              <a:t> </a:t>
            </a:r>
            <a:r>
              <a:rPr lang="en-US" sz="1400" dirty="0" smtClean="0">
                <a:latin typeface="Arial" pitchFamily="34" charset="0"/>
                <a:cs typeface="Arial" pitchFamily="34" charset="0"/>
              </a:rPr>
              <a:t>&amp; </a:t>
            </a:r>
            <a:r>
              <a:rPr lang="en-US" sz="1400" dirty="0" err="1" smtClean="0">
                <a:latin typeface="Arial" pitchFamily="34" charset="0"/>
                <a:cs typeface="Arial" pitchFamily="34" charset="0"/>
              </a:rPr>
              <a:t>Malouff</a:t>
            </a:r>
            <a:r>
              <a:rPr lang="en-US" sz="1400" dirty="0" smtClean="0">
                <a:latin typeface="Arial" pitchFamily="34" charset="0"/>
                <a:cs typeface="Arial" pitchFamily="34" charset="0"/>
              </a:rPr>
              <a:t>, </a:t>
            </a:r>
            <a:r>
              <a:rPr lang="en-US" sz="1400" dirty="0" smtClean="0">
                <a:latin typeface="Arial" pitchFamily="34" charset="0"/>
                <a:cs typeface="Arial" pitchFamily="34" charset="0"/>
              </a:rPr>
              <a:t>2020</a:t>
            </a:r>
            <a:r>
              <a:rPr lang="en-US" sz="1400" dirty="0" smtClean="0">
                <a:latin typeface="Arial" pitchFamily="34" charset="0"/>
                <a:cs typeface="Arial" pitchFamily="34" charset="0"/>
              </a:rPr>
              <a:t>)</a:t>
            </a:r>
            <a:r>
              <a:rPr lang="en-US" sz="1400" dirty="0" smtClean="0">
                <a:latin typeface="Arial" pitchFamily="34" charset="0"/>
                <a:cs typeface="Arial" pitchFamily="34" charset="0"/>
              </a:rPr>
              <a:t>. </a:t>
            </a:r>
          </a:p>
          <a:p>
            <a:pPr algn="just"/>
            <a:r>
              <a:rPr lang="en-US" sz="1400" dirty="0" smtClean="0">
                <a:latin typeface="Arial" pitchFamily="34" charset="0"/>
                <a:cs typeface="Arial" pitchFamily="34" charset="0"/>
              </a:rPr>
              <a:t>Empathy </a:t>
            </a:r>
            <a:r>
              <a:rPr lang="en-US" sz="1400" dirty="0" smtClean="0">
                <a:latin typeface="Arial" pitchFamily="34" charset="0"/>
                <a:cs typeface="Arial" pitchFamily="34" charset="0"/>
              </a:rPr>
              <a:t>makes it possible to put oneself in others' shoes and appreciate different perspectives, responding with due sensitivity. It helps me to put myself into the feeling of others and, hence, adjust my approach to support them meaningfully— building of strong relationships and a positive inclusive workplace </a:t>
            </a:r>
            <a:r>
              <a:rPr lang="en-US" sz="1400" dirty="0" smtClean="0">
                <a:latin typeface="Arial" pitchFamily="34" charset="0"/>
                <a:cs typeface="Arial" pitchFamily="34" charset="0"/>
              </a:rPr>
              <a:t>environment (</a:t>
            </a:r>
            <a:r>
              <a:rPr lang="en-US" sz="1400" dirty="0" smtClean="0">
                <a:latin typeface="Arial" pitchFamily="34" charset="0"/>
                <a:cs typeface="Arial" pitchFamily="34" charset="0"/>
              </a:rPr>
              <a:t>Brackett, </a:t>
            </a:r>
            <a:r>
              <a:rPr lang="en-US" sz="1400" dirty="0" smtClean="0">
                <a:latin typeface="Arial" pitchFamily="34" charset="0"/>
                <a:cs typeface="Arial" pitchFamily="34" charset="0"/>
              </a:rPr>
              <a:t>2022</a:t>
            </a:r>
            <a:r>
              <a:rPr lang="en-US" sz="1400" dirty="0" smtClean="0">
                <a:latin typeface="Arial" pitchFamily="34" charset="0"/>
                <a:cs typeface="Arial" pitchFamily="34" charset="0"/>
              </a:rPr>
              <a:t>)</a:t>
            </a:r>
            <a:r>
              <a:rPr lang="en-US" sz="1400" dirty="0" smtClean="0">
                <a:latin typeface="Arial" pitchFamily="34" charset="0"/>
                <a:cs typeface="Arial" pitchFamily="34" charset="0"/>
              </a:rPr>
              <a:t>.</a:t>
            </a:r>
            <a:endParaRPr lang="en-US" sz="1400" dirty="0">
              <a:latin typeface="Arial" pitchFamily="34" charset="0"/>
              <a:cs typeface="Arial" pitchFamily="34" charset="0"/>
            </a:endParaRPr>
          </a:p>
        </p:txBody>
      </p:sp>
      <p:pic>
        <p:nvPicPr>
          <p:cNvPr id="4" name="Picture 6" descr="Boost Team Performance and Productivity: Unlocking the Advantages of  Emotionally Intelligent Leadership - Quanta"/>
          <p:cNvPicPr>
            <a:picLocks noChangeAspect="1" noChangeArrowheads="1"/>
          </p:cNvPicPr>
          <p:nvPr/>
        </p:nvPicPr>
        <p:blipFill>
          <a:blip r:embed="rId2"/>
          <a:srcRect/>
          <a:stretch>
            <a:fillRect/>
          </a:stretch>
        </p:blipFill>
        <p:spPr bwMode="auto">
          <a:xfrm>
            <a:off x="2057400" y="3657600"/>
            <a:ext cx="4495800" cy="2743200"/>
          </a:xfrm>
          <a:prstGeom prst="rect">
            <a:avLst/>
          </a:prstGeom>
          <a:noFill/>
        </p:spPr>
      </p:pic>
    </p:spTree>
  </p:cSld>
  <p:clrMapOvr>
    <a:masterClrMapping/>
  </p:clrMapOvr>
  <p:transition spd="slow">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smtClean="0">
                <a:latin typeface="Arial" pitchFamily="34" charset="0"/>
                <a:cs typeface="Arial" pitchFamily="34" charset="0"/>
              </a:rPr>
              <a:t>HOW TO IMPROVE AND CAPITALISE ON MY EI SKILLS</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gn="just"/>
            <a:r>
              <a:rPr lang="en-US" sz="1400" dirty="0" smtClean="0">
                <a:latin typeface="Arial" pitchFamily="34" charset="0"/>
                <a:cs typeface="Arial" pitchFamily="34" charset="0"/>
              </a:rPr>
              <a:t>Improving my EI skills can be done by paying attention to a number of things. For one, I shall enhance self-awareness by frequently contemplating the emotions at play and how they impinge on my conduct. This may be done through mindfulness practices or keeping a </a:t>
            </a:r>
            <a:r>
              <a:rPr lang="en-US" sz="1400" dirty="0" smtClean="0">
                <a:latin typeface="Arial" pitchFamily="34" charset="0"/>
                <a:cs typeface="Arial" pitchFamily="34" charset="0"/>
              </a:rPr>
              <a:t>journal </a:t>
            </a:r>
            <a:r>
              <a:rPr lang="en-US" sz="1400" dirty="0" smtClean="0">
                <a:latin typeface="Arial" pitchFamily="34" charset="0"/>
                <a:cs typeface="Arial" pitchFamily="34" charset="0"/>
              </a:rPr>
              <a:t>(</a:t>
            </a:r>
            <a:r>
              <a:rPr lang="en-US" sz="1400" dirty="0" err="1" smtClean="0">
                <a:latin typeface="Arial" pitchFamily="34" charset="0"/>
                <a:cs typeface="Arial" pitchFamily="34" charset="0"/>
              </a:rPr>
              <a:t>Zeidner</a:t>
            </a:r>
            <a:r>
              <a:rPr lang="en-US" sz="1400" dirty="0" smtClean="0">
                <a:latin typeface="Arial" pitchFamily="34" charset="0"/>
                <a:cs typeface="Arial" pitchFamily="34" charset="0"/>
              </a:rPr>
              <a:t>, Matthews &amp; Roberts, 2021)</a:t>
            </a:r>
            <a:r>
              <a:rPr lang="en-US" sz="1400" dirty="0" smtClean="0">
                <a:latin typeface="Arial" pitchFamily="34" charset="0"/>
                <a:cs typeface="Arial" pitchFamily="34" charset="0"/>
              </a:rPr>
              <a:t>. </a:t>
            </a:r>
          </a:p>
          <a:p>
            <a:pPr algn="just"/>
            <a:r>
              <a:rPr lang="en-US" sz="1400" dirty="0" smtClean="0">
                <a:latin typeface="Arial" pitchFamily="34" charset="0"/>
                <a:cs typeface="Arial" pitchFamily="34" charset="0"/>
              </a:rPr>
              <a:t>Two</a:t>
            </a:r>
            <a:r>
              <a:rPr lang="en-US" sz="1400" dirty="0" smtClean="0">
                <a:latin typeface="Arial" pitchFamily="34" charset="0"/>
                <a:cs typeface="Arial" pitchFamily="34" charset="0"/>
              </a:rPr>
              <a:t>, work on self-regulation by ensuring that in the face of an emotional response in challenging situations, I still manage to remain calm to make sound decisions. The third way is enhancing empathy by putting oneself in other peoples' shoes while asking others open-ended questions and practicing active </a:t>
            </a:r>
            <a:r>
              <a:rPr lang="en-US" sz="1400" dirty="0" smtClean="0">
                <a:latin typeface="Arial" pitchFamily="34" charset="0"/>
                <a:cs typeface="Arial" pitchFamily="34" charset="0"/>
              </a:rPr>
              <a:t>listening (</a:t>
            </a:r>
            <a:r>
              <a:rPr lang="en-US" sz="1400" dirty="0" err="1" smtClean="0">
                <a:latin typeface="Arial" pitchFamily="34" charset="0"/>
                <a:cs typeface="Arial" pitchFamily="34" charset="0"/>
              </a:rPr>
              <a:t>Goleman</a:t>
            </a:r>
            <a:r>
              <a:rPr lang="en-US" sz="1400" dirty="0" smtClean="0">
                <a:latin typeface="Arial" pitchFamily="34" charset="0"/>
                <a:cs typeface="Arial" pitchFamily="34" charset="0"/>
              </a:rPr>
              <a:t> </a:t>
            </a:r>
            <a:r>
              <a:rPr lang="en-US" sz="1400" dirty="0" smtClean="0">
                <a:latin typeface="Arial" pitchFamily="34" charset="0"/>
                <a:cs typeface="Arial" pitchFamily="34" charset="0"/>
              </a:rPr>
              <a:t>&amp; Armstrong, </a:t>
            </a:r>
            <a:r>
              <a:rPr lang="en-US" sz="1400" dirty="0" smtClean="0">
                <a:latin typeface="Arial" pitchFamily="34" charset="0"/>
                <a:cs typeface="Arial" pitchFamily="34" charset="0"/>
              </a:rPr>
              <a:t>2023</a:t>
            </a:r>
            <a:r>
              <a:rPr lang="en-US" sz="1400" dirty="0" smtClean="0">
                <a:latin typeface="Arial" pitchFamily="34" charset="0"/>
                <a:cs typeface="Arial" pitchFamily="34" charset="0"/>
              </a:rPr>
              <a:t>)</a:t>
            </a:r>
            <a:r>
              <a:rPr lang="en-US" sz="1400" dirty="0" smtClean="0">
                <a:latin typeface="Arial" pitchFamily="34" charset="0"/>
                <a:cs typeface="Arial" pitchFamily="34" charset="0"/>
              </a:rPr>
              <a:t>. </a:t>
            </a:r>
          </a:p>
          <a:p>
            <a:pPr algn="just"/>
            <a:r>
              <a:rPr lang="en-US" sz="1400" dirty="0" smtClean="0">
                <a:latin typeface="Arial" pitchFamily="34" charset="0"/>
                <a:cs typeface="Arial" pitchFamily="34" charset="0"/>
              </a:rPr>
              <a:t>Finally</a:t>
            </a:r>
            <a:r>
              <a:rPr lang="en-US" sz="1400" dirty="0" smtClean="0">
                <a:latin typeface="Arial" pitchFamily="34" charset="0"/>
                <a:cs typeface="Arial" pitchFamily="34" charset="0"/>
              </a:rPr>
              <a:t>, learning conflict resolution and collaboration as social skills could help me communicate more effectively and build closer relations at work. EI further grows with continuous learning and learning from others.</a:t>
            </a:r>
            <a:endParaRPr lang="en-US" sz="1400" dirty="0">
              <a:latin typeface="Arial" pitchFamily="34" charset="0"/>
              <a:cs typeface="Arial" pitchFamily="34" charset="0"/>
            </a:endParaRPr>
          </a:p>
        </p:txBody>
      </p:sp>
      <p:pic>
        <p:nvPicPr>
          <p:cNvPr id="4" name="Picture 4" descr="How To Improve Emotional Intelligence"/>
          <p:cNvPicPr>
            <a:picLocks noChangeAspect="1" noChangeArrowheads="1"/>
          </p:cNvPicPr>
          <p:nvPr/>
        </p:nvPicPr>
        <p:blipFill>
          <a:blip r:embed="rId2"/>
          <a:srcRect/>
          <a:stretch>
            <a:fillRect/>
          </a:stretch>
        </p:blipFill>
        <p:spPr bwMode="auto">
          <a:xfrm>
            <a:off x="2590800" y="4419600"/>
            <a:ext cx="3486150" cy="2209800"/>
          </a:xfrm>
          <a:prstGeom prst="rect">
            <a:avLst/>
          </a:prstGeom>
          <a:noFill/>
        </p:spPr>
      </p:pic>
    </p:spTree>
  </p:cSld>
  <p:clrMapOvr>
    <a:masterClrMapping/>
  </p:clrMapOvr>
  <p:transition spd="slow">
    <p:fade thruBlk="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smtClean="0">
                <a:latin typeface="Arial" pitchFamily="34" charset="0"/>
                <a:cs typeface="Arial" pitchFamily="34" charset="0"/>
              </a:rPr>
              <a:t>REFERENCES</a:t>
            </a:r>
            <a:endParaRPr lang="en-US" sz="3200" dirty="0">
              <a:latin typeface="Arial" pitchFamily="34" charset="0"/>
              <a:cs typeface="Arial" pitchFamily="34" charset="0"/>
            </a:endParaRPr>
          </a:p>
        </p:txBody>
      </p:sp>
      <p:sp>
        <p:nvSpPr>
          <p:cNvPr id="3" name="Content Placeholder 2"/>
          <p:cNvSpPr>
            <a:spLocks noGrp="1"/>
          </p:cNvSpPr>
          <p:nvPr>
            <p:ph idx="1"/>
          </p:nvPr>
        </p:nvSpPr>
        <p:spPr/>
        <p:txBody>
          <a:bodyPr>
            <a:normAutofit fontScale="70000" lnSpcReduction="20000"/>
          </a:bodyPr>
          <a:lstStyle/>
          <a:p>
            <a:pPr algn="just"/>
            <a:r>
              <a:rPr lang="en-US" sz="2800" dirty="0" smtClean="0">
                <a:latin typeface="Arial" pitchFamily="34" charset="0"/>
                <a:cs typeface="Arial" pitchFamily="34" charset="0"/>
              </a:rPr>
              <a:t>Bar-On, R. &amp; Parker, J.D.A., (2021). </a:t>
            </a:r>
            <a:r>
              <a:rPr lang="en-US" sz="2800" i="1" dirty="0" smtClean="0">
                <a:latin typeface="Arial" pitchFamily="34" charset="0"/>
                <a:cs typeface="Arial" pitchFamily="34" charset="0"/>
              </a:rPr>
              <a:t>The Handbook of Emotional Intelligence: Theory, Development, Assessment, and Application at Home, School, and in the Workplace</a:t>
            </a:r>
            <a:r>
              <a:rPr lang="en-US" sz="2800" dirty="0" smtClean="0">
                <a:latin typeface="Arial" pitchFamily="34" charset="0"/>
                <a:cs typeface="Arial" pitchFamily="34" charset="0"/>
              </a:rPr>
              <a:t>. 2nd ed. San Francisco: </a:t>
            </a:r>
            <a:r>
              <a:rPr lang="en-US" sz="2800" dirty="0" err="1" smtClean="0">
                <a:latin typeface="Arial" pitchFamily="34" charset="0"/>
                <a:cs typeface="Arial" pitchFamily="34" charset="0"/>
              </a:rPr>
              <a:t>Jossey</a:t>
            </a:r>
            <a:r>
              <a:rPr lang="en-US" sz="2800" dirty="0" smtClean="0">
                <a:latin typeface="Arial" pitchFamily="34" charset="0"/>
                <a:cs typeface="Arial" pitchFamily="34" charset="0"/>
              </a:rPr>
              <a:t>-Bass.</a:t>
            </a:r>
          </a:p>
          <a:p>
            <a:pPr algn="just"/>
            <a:r>
              <a:rPr lang="en-US" sz="2800" dirty="0" smtClean="0">
                <a:latin typeface="Arial" pitchFamily="34" charset="0"/>
                <a:cs typeface="Arial" pitchFamily="34" charset="0"/>
              </a:rPr>
              <a:t>Brackett, M.A., (2022). </a:t>
            </a:r>
            <a:r>
              <a:rPr lang="en-US" sz="2800" i="1" dirty="0" smtClean="0">
                <a:latin typeface="Arial" pitchFamily="34" charset="0"/>
                <a:cs typeface="Arial" pitchFamily="34" charset="0"/>
              </a:rPr>
              <a:t>Permission to Feel: Unlocking the Power of Emotion to Help Our Kids, Ourselves, and Our Society Thrive</a:t>
            </a:r>
            <a:r>
              <a:rPr lang="en-US" sz="2800" dirty="0" smtClean="0">
                <a:latin typeface="Arial" pitchFamily="34" charset="0"/>
                <a:cs typeface="Arial" pitchFamily="34" charset="0"/>
              </a:rPr>
              <a:t>. New York: Celadon Books.</a:t>
            </a:r>
          </a:p>
          <a:p>
            <a:pPr algn="just"/>
            <a:r>
              <a:rPr lang="en-US" sz="2800" dirty="0" err="1" smtClean="0">
                <a:latin typeface="Arial" pitchFamily="34" charset="0"/>
                <a:cs typeface="Arial" pitchFamily="34" charset="0"/>
              </a:rPr>
              <a:t>Goleman</a:t>
            </a:r>
            <a:r>
              <a:rPr lang="en-US" sz="2800" dirty="0" smtClean="0">
                <a:latin typeface="Arial" pitchFamily="34" charset="0"/>
                <a:cs typeface="Arial" pitchFamily="34" charset="0"/>
              </a:rPr>
              <a:t>, D. &amp; Armstrong, T. (2023). </a:t>
            </a:r>
            <a:r>
              <a:rPr lang="en-US" sz="2800" i="1" dirty="0" smtClean="0">
                <a:latin typeface="Arial" pitchFamily="34" charset="0"/>
                <a:cs typeface="Arial" pitchFamily="34" charset="0"/>
              </a:rPr>
              <a:t>The New Science of Emotional Intelligence: How the Best Leaders Use Emotional Intelligence to Build Resilient Teams</a:t>
            </a:r>
            <a:r>
              <a:rPr lang="en-US" sz="2800" dirty="0" smtClean="0">
                <a:latin typeface="Arial" pitchFamily="34" charset="0"/>
                <a:cs typeface="Arial" pitchFamily="34" charset="0"/>
              </a:rPr>
              <a:t>. New York: Harper Business.</a:t>
            </a:r>
          </a:p>
          <a:p>
            <a:pPr algn="just"/>
            <a:r>
              <a:rPr lang="en-US" sz="2800" dirty="0" err="1" smtClean="0">
                <a:latin typeface="Arial" pitchFamily="34" charset="0"/>
                <a:cs typeface="Arial" pitchFamily="34" charset="0"/>
              </a:rPr>
              <a:t>Schutte</a:t>
            </a:r>
            <a:r>
              <a:rPr lang="en-US" sz="2800" dirty="0" smtClean="0">
                <a:latin typeface="Arial" pitchFamily="34" charset="0"/>
                <a:cs typeface="Arial" pitchFamily="34" charset="0"/>
              </a:rPr>
              <a:t>, N.S. &amp; </a:t>
            </a:r>
            <a:r>
              <a:rPr lang="en-US" sz="2800" dirty="0" err="1" smtClean="0">
                <a:latin typeface="Arial" pitchFamily="34" charset="0"/>
                <a:cs typeface="Arial" pitchFamily="34" charset="0"/>
              </a:rPr>
              <a:t>Malouff</a:t>
            </a:r>
            <a:r>
              <a:rPr lang="en-US" sz="2800" dirty="0" smtClean="0">
                <a:latin typeface="Arial" pitchFamily="34" charset="0"/>
                <a:cs typeface="Arial" pitchFamily="34" charset="0"/>
              </a:rPr>
              <a:t>, J.M., (2020). </a:t>
            </a:r>
            <a:r>
              <a:rPr lang="en-US" sz="2800" i="1" dirty="0" smtClean="0">
                <a:latin typeface="Arial" pitchFamily="34" charset="0"/>
                <a:cs typeface="Arial" pitchFamily="34" charset="0"/>
              </a:rPr>
              <a:t>Emotional Intelligence: The Key to Personal and Professional Success</a:t>
            </a:r>
            <a:r>
              <a:rPr lang="en-US" sz="2800" dirty="0" smtClean="0">
                <a:latin typeface="Arial" pitchFamily="34" charset="0"/>
                <a:cs typeface="Arial" pitchFamily="34" charset="0"/>
              </a:rPr>
              <a:t>. New York: Taylor &amp; Francis.</a:t>
            </a:r>
          </a:p>
          <a:p>
            <a:pPr algn="just"/>
            <a:r>
              <a:rPr lang="en-US" sz="2800" dirty="0" err="1" smtClean="0">
                <a:latin typeface="Arial" pitchFamily="34" charset="0"/>
                <a:cs typeface="Arial" pitchFamily="34" charset="0"/>
              </a:rPr>
              <a:t>Zeidner</a:t>
            </a:r>
            <a:r>
              <a:rPr lang="en-US" sz="2800" dirty="0" smtClean="0">
                <a:latin typeface="Arial" pitchFamily="34" charset="0"/>
                <a:cs typeface="Arial" pitchFamily="34" charset="0"/>
              </a:rPr>
              <a:t>, M., Matthews, G. &amp; Roberts, R.D., (2021). </a:t>
            </a:r>
            <a:r>
              <a:rPr lang="en-US" sz="2800" i="1" dirty="0" smtClean="0">
                <a:latin typeface="Arial" pitchFamily="34" charset="0"/>
                <a:cs typeface="Arial" pitchFamily="34" charset="0"/>
              </a:rPr>
              <a:t>Emotional Intelligence in the Workplace: A Review of the Literature</a:t>
            </a:r>
            <a:r>
              <a:rPr lang="en-US" sz="2800" dirty="0" smtClean="0">
                <a:latin typeface="Arial" pitchFamily="34" charset="0"/>
                <a:cs typeface="Arial" pitchFamily="34" charset="0"/>
              </a:rPr>
              <a:t>. </a:t>
            </a:r>
            <a:r>
              <a:rPr lang="en-US" sz="2800" i="1" dirty="0" smtClean="0">
                <a:latin typeface="Arial" pitchFamily="34" charset="0"/>
                <a:cs typeface="Arial" pitchFamily="34" charset="0"/>
              </a:rPr>
              <a:t>The Industrial-Organizational Psychologist</a:t>
            </a:r>
            <a:r>
              <a:rPr lang="en-US" sz="2800" dirty="0" smtClean="0">
                <a:latin typeface="Arial" pitchFamily="34" charset="0"/>
                <a:cs typeface="Arial" pitchFamily="34" charset="0"/>
              </a:rPr>
              <a:t>, 58(2), pp.43-50.</a:t>
            </a:r>
          </a:p>
          <a:p>
            <a:endParaRPr lang="en-US" dirty="0"/>
          </a:p>
        </p:txBody>
      </p:sp>
    </p:spTree>
  </p:cSld>
  <p:clrMapOvr>
    <a:masterClrMapping/>
  </p:clrMapOvr>
  <p:transition spd="slow">
    <p:fade thruBlk="1"/>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60</TotalTime>
  <Words>763</Words>
  <Application>Microsoft Office PowerPoint</Application>
  <PresentationFormat>On-screen Show (4:3)</PresentationFormat>
  <Paragraphs>24</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Opulent</vt:lpstr>
      <vt:lpstr>Module: Developing Emotional Intelligence Skills for the Workplace</vt:lpstr>
      <vt:lpstr>INTRODUCTION</vt:lpstr>
      <vt:lpstr>THE POTENTIAL BENEFITS OF EI</vt:lpstr>
      <vt:lpstr>THE TYPES OF EI SKILLS</vt:lpstr>
      <vt:lpstr>HOW TO IMPROVE AND CAPITALISE ON MY EI SKILLS</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Developing Emotional Intelligence Skills for the Workplace</dc:title>
  <dc:creator>Diana Cutova</dc:creator>
  <cp:lastModifiedBy>Elisa Pop</cp:lastModifiedBy>
  <cp:revision>8</cp:revision>
  <dcterms:created xsi:type="dcterms:W3CDTF">2006-08-16T00:00:00Z</dcterms:created>
  <dcterms:modified xsi:type="dcterms:W3CDTF">2024-10-20T07:54:25Z</dcterms:modified>
</cp:coreProperties>
</file>