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9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2" autoAdjust="0"/>
    <p:restoredTop sz="92013" autoAdjust="0"/>
  </p:normalViewPr>
  <p:slideViewPr>
    <p:cSldViewPr snapToGrid="0">
      <p:cViewPr varScale="1">
        <p:scale>
          <a:sx n="96" d="100"/>
          <a:sy n="96" d="100"/>
        </p:scale>
        <p:origin x="109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5AC4F-41D8-5826-1F51-9A62F9AD1F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D81B92-ED34-DE4A-B548-1BDA49D679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151C4-F3D8-1E6B-15FC-D177DB23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7BACC-F815-97E4-48B7-BD58BC86D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DC1AA-7250-AE0E-A53C-C99AC0112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576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2065C-9C7D-2974-CEBC-644798951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DB1C1-FBF5-1BF1-A113-7357144ED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F2C161-C632-2874-66A5-975C22B38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DE234-7B86-5232-D222-E0BB8F4BA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2997C-DC82-21D1-F8B3-493127BA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932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24D9F-D335-0412-8974-E08276E92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3E5A9E-89E2-9506-64AF-6EAD6E193F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89D1FD-1843-5EBD-CC0D-5A6E00A48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810B9-2F71-0687-53F1-08300EB3E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3DD79-419A-4C04-2FF6-5E6A7DAFE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222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CF46C-A7B4-5396-EE57-3451958F6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51BC8-97E2-5572-F765-FCB4C334CF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346485-DF92-7AED-8018-8D3F14E92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29ECE-541D-EA73-0F84-9F2494060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09815C-6F0D-9050-C234-F5D23AFDA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6D8F64-E304-0F76-3CD9-F1D5F19BD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885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762F2-3BD1-CAA8-E34B-1BC3DD27D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A95F96-E599-A539-A592-A77832AFB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B2088A-3E52-2B84-948D-58297AF4E9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0EDF06-614D-E5F0-AA3C-FAD5CE199D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A03A42-EEAA-5AA5-EDB0-C3C6C6CD84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A922E2-5648-5D96-3BC5-97662FA86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637458-5108-0026-452F-72070D2ED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2D3048-480E-57CE-AC66-98BBEB42C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5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EE63E-404D-6EAA-0415-F2D66AADA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FEF2CA-D769-BD01-ECE7-8A28E90F6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642BBA-66E1-BFA0-D3FF-5DE5E8BE2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7497E8-A4D4-4CF3-5BC8-A34B71AF6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894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F78EB6-0314-FAC4-47D7-D74F8DC47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EDA1B6-59F6-C3EB-0B11-53308F712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179A0E-3368-2A67-1065-1D5E80861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790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60BEC-BB46-F2C1-3A92-0AFB84DEC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7A98B-2FE6-1615-D4DB-AC8ECB6A9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4D7781-59DC-01A4-D3D4-7917799D46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98A91A-CBC8-7309-08E9-C71C04B71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3A485C-517B-A0B8-1198-146AE4493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B52F87-9264-51F1-53E1-C233E576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192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C2677-23B8-C12B-30FC-DADF5BC57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8DA286-46A4-54E6-F622-E87E6D239E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82AF3E-846F-B6E7-E99E-9C51A488C4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D5CD0-4EFB-BC70-4BC6-279218CE6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D5FD85-6764-417F-55DA-8127B946E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B8A8A6-BC37-2C46-EA8A-23513BD53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172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8B068-2A3D-9246-DBA5-518872421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23156E-40EB-C216-11CA-25E362C4B7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26BC6-F24A-F663-00AC-458942216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542A5-3E46-B2D5-1510-E1EAD7CE5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3484B1-1ADC-080B-805E-345E329C1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610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A1683D-C0B7-743C-FAE0-C88F9D7027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B135C4-7838-1B9B-7470-F9DB69F5B8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CD0B6-AB04-3480-6F6E-27E25864A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3C897-8F50-98A8-4123-AB86FBAFC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05B11-7EDA-88B5-AA11-5E3A835AA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262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2AB719-D56B-F1D4-FA32-7D987854F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9700D0-B6B1-BB27-DE72-6D05118AA7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0582A-DDB0-CF44-D1BE-87CE8DB639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FBA1A-7D7A-4468-BE46-9C1430E2CD69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11B12-E145-58BF-A6F2-15F3E355AE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8172F-9E19-DC7A-5EF3-661A63DC2D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03005-8973-4D9A-9BBA-AD8CDA24A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962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7" r:id="rId1"/>
    <p:sldLayoutId id="2147484198" r:id="rId2"/>
    <p:sldLayoutId id="2147484199" r:id="rId3"/>
    <p:sldLayoutId id="2147484200" r:id="rId4"/>
    <p:sldLayoutId id="2147484201" r:id="rId5"/>
    <p:sldLayoutId id="2147484202" r:id="rId6"/>
    <p:sldLayoutId id="2147484203" r:id="rId7"/>
    <p:sldLayoutId id="2147484204" r:id="rId8"/>
    <p:sldLayoutId id="2147484205" r:id="rId9"/>
    <p:sldLayoutId id="2147484206" r:id="rId10"/>
    <p:sldLayoutId id="21474842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NHS_NNUH_entrance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imperial.ac.uk/imperial-medicine/2018/04/06/universal-health-coverage-in-the-united-kingdom-past-present-and-futur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medical%20equipment" TargetMode="External"/><Relationship Id="rId2" Type="http://schemas.openxmlformats.org/officeDocument/2006/relationships/image" Target="../media/image4.1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notes.org/news/ehr-intelligenc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intelfreepress/6948764580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lectronics-lab.com/healthypi-v4-wearable-wifi-vital-signs-monitor-follows-raspberry-pi-hat-form-factor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1741B-698A-D444-A625-36748F504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4968" y="2831869"/>
            <a:ext cx="3599411" cy="5824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Introduction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NHS in the united kingdom is a publicly  funded health care system providing medical services to residents,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Established in 1948, it offers a range of healthcare  services, from general practitioner consultations to hospital care, and is cornerstone of country’s healthcare infrastructure.</a:t>
            </a:r>
          </a:p>
        </p:txBody>
      </p:sp>
      <p:pic>
        <p:nvPicPr>
          <p:cNvPr id="5" name="Picture 4" descr="A close-up of a building&#10;&#10;Description automatically generated">
            <a:extLst>
              <a:ext uri="{FF2B5EF4-FFF2-40B4-BE49-F238E27FC236}">
                <a16:creationId xmlns:a16="http://schemas.microsoft.com/office/drawing/2014/main" id="{7BED55C9-D7DD-4786-59D0-03A008BDA5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6281" r="32929"/>
          <a:stretch/>
        </p:blipFill>
        <p:spPr>
          <a:xfrm>
            <a:off x="-1443824" y="30488"/>
            <a:ext cx="3729824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800CDF-C3FE-9558-5087-3B6382B35D41}"/>
              </a:ext>
            </a:extLst>
          </p:cNvPr>
          <p:cNvSpPr txBox="1"/>
          <p:nvPr/>
        </p:nvSpPr>
        <p:spPr>
          <a:xfrm>
            <a:off x="3661756" y="495776"/>
            <a:ext cx="529520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Name:  Binta Drammeh</a:t>
            </a:r>
          </a:p>
          <a:p>
            <a:r>
              <a:rPr lang="en-GB" dirty="0"/>
              <a:t>Student ID: 2137261</a:t>
            </a:r>
          </a:p>
          <a:p>
            <a:r>
              <a:rPr lang="en-GB" dirty="0"/>
              <a:t>Module Code: LCHS4003_LON</a:t>
            </a:r>
          </a:p>
          <a:p>
            <a:r>
              <a:rPr lang="en-GB" dirty="0"/>
              <a:t>Module: Introduction to Health and Social care </a:t>
            </a:r>
          </a:p>
          <a:p>
            <a:r>
              <a:rPr lang="en-GB" dirty="0"/>
              <a:t>Lecturer: </a:t>
            </a:r>
            <a:r>
              <a:rPr lang="en-GB" dirty="0" err="1"/>
              <a:t>Potronella</a:t>
            </a:r>
            <a:r>
              <a:rPr lang="en-GB" dirty="0"/>
              <a:t> </a:t>
            </a:r>
            <a:r>
              <a:rPr lang="en-GB" dirty="0" err="1"/>
              <a:t>Ganza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001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people in scrubs and scrubs&#10;&#10;Description automatically generated">
            <a:extLst>
              <a:ext uri="{FF2B5EF4-FFF2-40B4-BE49-F238E27FC236}">
                <a16:creationId xmlns:a16="http://schemas.microsoft.com/office/drawing/2014/main" id="{23042C1E-B6A4-8F80-6BF8-4272730093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203" r="28506"/>
          <a:stretch/>
        </p:blipFill>
        <p:spPr>
          <a:xfrm rot="10800000" flipV="1">
            <a:off x="4577270" y="10"/>
            <a:ext cx="4566728" cy="685799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6481BB-FA97-9C8D-F4D8-FE28A56939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350" y="328512"/>
            <a:ext cx="3583791" cy="15991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b="1" dirty="0"/>
              <a:t>Early Years of the NHS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63A243-4F9C-C7F5-857C-67D3173C6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0324" y="3429000"/>
            <a:ext cx="3494817" cy="3083388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7200" dirty="0"/>
              <a:t>Before the NHS, which stated in 1848, people in the had to pay for most of their healthcare if you were sick, you had to find a way to pay for  a doctor or medicine. the NHS changed that-it made healthcare free for everyone. Now, if you are feeling unwell, you can see a doctor without worrying  about the cost. It’s like a big health helping hand for everyone in the united kingdom.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14771C-C78F-F5BC-847C-C0D53C8D9335}"/>
              </a:ext>
            </a:extLst>
          </p:cNvPr>
          <p:cNvSpPr txBox="1"/>
          <p:nvPr/>
        </p:nvSpPr>
        <p:spPr>
          <a:xfrm>
            <a:off x="6817722" y="6657945"/>
            <a:ext cx="23262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logs.imperial.ac.uk/imperial-medicine/2018/04/06/universal-health-coverage-in-the-united-kingdom-past-present-and-futu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09731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3F0B4-B05A-2C4B-5004-BEFAB3A8EA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3359" y="342076"/>
            <a:ext cx="3485178" cy="3735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2000" b="1" i="0" dirty="0">
                <a:effectLst/>
              </a:rPr>
              <a:t>Early Years of the NHS</a:t>
            </a:r>
            <a:endParaRPr lang="en-US" sz="2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ED6AF68-FA3C-C27C-AD18-7718220C3D3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0" y="715617"/>
            <a:ext cx="6209969" cy="6142383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92500" lnSpcReduction="2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Challenges Faced: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Limited resources and infrastructure after World War II.</a:t>
            </a: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High demand for healthcare services, causing initial strain.</a:t>
            </a: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Managing and integrating diverse healthcare systems across regions.</a:t>
            </a:r>
          </a:p>
          <a:p>
            <a:pPr marL="0" marR="0" lvl="0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Successes: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Rapid establishment of a comprehensive and free healthcare system.</a:t>
            </a: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Significant reduction in infectious diseases and improved public health.</a:t>
            </a: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Initial steps towards creating a unified, national health service.</a:t>
            </a:r>
          </a:p>
          <a:p>
            <a:pPr marL="0" marR="0" lvl="0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Introduction of General Practitioner Services: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Implementation of a primary care model led by general practitioners (GPs).</a:t>
            </a: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GPs became the first point of contact for patients, promoting preventive care.</a:t>
            </a: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Enhanced accessibility to healthcare services in local communities.</a:t>
            </a:r>
          </a:p>
          <a:p>
            <a:pPr marL="0" marR="0" lvl="0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Expanding Healthcare Access: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Aimed to provide healthcare access to every citizen, regardless of their socio-economic status.</a:t>
            </a: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Development of a decentralized system with local health authorities.</a:t>
            </a:r>
          </a:p>
          <a:p>
            <a:pPr marL="457200" marR="0" lvl="1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A key milestone in the journey towards universal healthcare coverage.</a:t>
            </a:r>
          </a:p>
          <a:p>
            <a:pPr marL="0" marR="0" lvl="0" indent="-228600" algn="l" defTabSz="914400" eaLnBrk="1" fontAlgn="base" hangingPunct="1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</p:txBody>
      </p:sp>
      <p:pic>
        <p:nvPicPr>
          <p:cNvPr id="8" name="Picture 7" descr="A person wearing gloves and gloves on a table with medical tools&#10;&#10;Description automatically generated">
            <a:extLst>
              <a:ext uri="{FF2B5EF4-FFF2-40B4-BE49-F238E27FC236}">
                <a16:creationId xmlns:a16="http://schemas.microsoft.com/office/drawing/2014/main" id="{1F0D19D8-A5F4-36D9-C209-9650E43A01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730" r="24047"/>
          <a:stretch/>
        </p:blipFill>
        <p:spPr>
          <a:xfrm>
            <a:off x="6281530" y="1"/>
            <a:ext cx="28675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731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3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B08AD-0CB8-01F7-4439-5768FC5052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506" y="494414"/>
            <a:ext cx="7900987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3100" kern="1200">
                <a:latin typeface="+mj-lt"/>
                <a:ea typeface="+mj-ea"/>
                <a:cs typeface="+mj-cs"/>
              </a:rPr>
              <a:t>NHS NOW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7B1F9A-94A8-3104-1B73-A0B2E8BD6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311817"/>
            <a:ext cx="8203474" cy="321663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buFont typeface="Arial" panose="020B0604020202020204" pitchFamily="34" charset="0"/>
              <a:buChar char="•"/>
            </a:pPr>
            <a:endParaRPr lang="en-US" sz="400" dirty="0"/>
          </a:p>
          <a:p>
            <a:pPr indent="-228600" defTabSz="914400">
              <a:buFont typeface="Arial" panose="020B0604020202020204" pitchFamily="34" charset="0"/>
              <a:buChar char="•"/>
            </a:pPr>
            <a:endParaRPr lang="en-US" sz="400" dirty="0"/>
          </a:p>
          <a:p>
            <a:pPr marL="342900" indent="-228600" defTabSz="914400">
              <a:buFont typeface="Arial" panose="020B0604020202020204" pitchFamily="34" charset="0"/>
              <a:buChar char="•"/>
            </a:pPr>
            <a:r>
              <a:rPr lang="en-US" sz="2000" dirty="0"/>
              <a:t>Electronic Health Records (HER)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 Implementation of comprehensive electronic health records.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  Enhances accessibility to patient data, streamlines information sharing                healthcare providers, and facilitates coordinated care.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  Improves accuracy, reduces paperwork, and contributes to better-informed   medical decisions</a:t>
            </a:r>
            <a:r>
              <a:rPr lang="en-US" sz="400" b="0" i="0" dirty="0">
                <a:effectLst/>
              </a:rPr>
              <a:t>.</a:t>
            </a:r>
          </a:p>
          <a:p>
            <a:pPr marL="342900" indent="-228600" defTabSz="914400">
              <a:buFont typeface="Arial" panose="020B0604020202020204" pitchFamily="34" charset="0"/>
              <a:buChar char="•"/>
            </a:pPr>
            <a:endParaRPr lang="en-US" sz="400" dirty="0"/>
          </a:p>
        </p:txBody>
      </p:sp>
      <p:pic>
        <p:nvPicPr>
          <p:cNvPr id="5" name="Picture 4" descr="A logo for an electronic health service&#10;&#10;Description automatically generated with medium confidence">
            <a:extLst>
              <a:ext uri="{FF2B5EF4-FFF2-40B4-BE49-F238E27FC236}">
                <a16:creationId xmlns:a16="http://schemas.microsoft.com/office/drawing/2014/main" id="{850A5613-7EA8-8B09-57ED-BBA0D3F6A9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24501" y="3800723"/>
            <a:ext cx="5804452" cy="281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930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looking at a computer screen&#10;&#10;Description automatically generated">
            <a:extLst>
              <a:ext uri="{FF2B5EF4-FFF2-40B4-BE49-F238E27FC236}">
                <a16:creationId xmlns:a16="http://schemas.microsoft.com/office/drawing/2014/main" id="{331FC893-FD13-122B-80F4-B1F279977A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672" r="21739" b="-1"/>
          <a:stretch/>
        </p:blipFill>
        <p:spPr>
          <a:xfrm>
            <a:off x="3776870" y="10"/>
            <a:ext cx="5367128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16C55F-D876-F1AC-1CB0-F3B31B39AF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650" y="365125"/>
            <a:ext cx="2866641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3500" dirty="0"/>
              <a:t>NHS NOW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45961E-C614-DA5D-834E-6E06D12E35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650" y="2434201"/>
            <a:ext cx="2866641" cy="374276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lvl="1" indent="-228600" algn="l" defTabSz="914400">
              <a:buFont typeface="Arial" panose="020B0604020202020204" pitchFamily="34" charset="0"/>
              <a:buChar char="•"/>
            </a:pPr>
            <a:r>
              <a:rPr lang="en-US" sz="1600" b="1" i="0" dirty="0">
                <a:effectLst/>
              </a:rPr>
              <a:t>2. Telemedicine</a:t>
            </a:r>
          </a:p>
          <a:p>
            <a:pPr lvl="1" indent="-228600" algn="just" defTabSz="914400">
              <a:buFont typeface="Arial" panose="020B0604020202020204" pitchFamily="34" charset="0"/>
              <a:buChar char="•"/>
            </a:pPr>
            <a:endParaRPr lang="en-US" sz="1600" b="0" i="0" dirty="0">
              <a:effectLst/>
            </a:endParaRPr>
          </a:p>
          <a:p>
            <a:pPr lvl="1" algn="l" defTabSz="914400"/>
            <a:r>
              <a:rPr lang="en-US" sz="1600" b="0" i="0" dirty="0">
                <a:effectLst/>
              </a:rPr>
              <a:t> </a:t>
            </a:r>
            <a:r>
              <a:rPr lang="en-US" sz="1800" b="0" i="0" dirty="0">
                <a:effectLst/>
              </a:rPr>
              <a:t>Integration of telemedicine services.</a:t>
            </a:r>
          </a:p>
          <a:p>
            <a:pPr lvl="1" algn="l" defTabSz="914400"/>
            <a:r>
              <a:rPr lang="en-US" sz="1800" b="0" i="0" dirty="0">
                <a:effectLst/>
              </a:rPr>
              <a:t> Expands access to healthcare services remotely, especially in rural or underserved areas.   Enables virtual</a:t>
            </a:r>
          </a:p>
          <a:p>
            <a:pPr lvl="1" algn="l" defTabSz="914400"/>
            <a:r>
              <a:rPr lang="en-US" sz="1800" b="0" i="0" dirty="0">
                <a:effectLst/>
              </a:rPr>
              <a:t> consultations, monitoring, and follow-ups, promoting convenience and reducing the need for in-person visits.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276EDA-FAD5-7F62-DAE4-BA7CF375B610}"/>
              </a:ext>
            </a:extLst>
          </p:cNvPr>
          <p:cNvSpPr txBox="1"/>
          <p:nvPr/>
        </p:nvSpPr>
        <p:spPr>
          <a:xfrm>
            <a:off x="7436634" y="6657945"/>
            <a:ext cx="1707363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flickr.com/photos/intelfreepress/694876458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679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F2870-8C91-010A-0A48-762FBEC126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0759" y="3752849"/>
            <a:ext cx="2468166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1800" dirty="0"/>
              <a:t>NHS NOW</a:t>
            </a:r>
          </a:p>
        </p:txBody>
      </p:sp>
      <p:pic>
        <p:nvPicPr>
          <p:cNvPr id="8" name="Picture 7" descr="A device with wires attached to it&#10;&#10;Description automatically generated">
            <a:extLst>
              <a:ext uri="{FF2B5EF4-FFF2-40B4-BE49-F238E27FC236}">
                <a16:creationId xmlns:a16="http://schemas.microsoft.com/office/drawing/2014/main" id="{7A31F01D-4383-2DE5-2D58-3495AA2DF5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1091" b="4240"/>
          <a:stretch/>
        </p:blipFill>
        <p:spPr>
          <a:xfrm>
            <a:off x="20" y="10"/>
            <a:ext cx="9143980" cy="3260025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E9BB68C-23D4-F61E-EC93-A13AA58E4F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9894" y="2835186"/>
            <a:ext cx="6416703" cy="35527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1600" b="1" i="0" dirty="0">
                <a:effectLst/>
              </a:rPr>
              <a:t> </a:t>
            </a:r>
            <a:r>
              <a:rPr lang="en-US" b="1" i="0" dirty="0">
                <a:effectLst/>
              </a:rPr>
              <a:t>Remote Patient Monitoring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 sz="1600" b="0" i="0" dirty="0">
              <a:effectLst/>
            </a:endParaRPr>
          </a:p>
          <a:p>
            <a:pPr algn="l" defTabSz="914400"/>
            <a:r>
              <a:rPr lang="en-US" sz="1600" b="0" i="0" dirty="0">
                <a:effectLst/>
              </a:rPr>
              <a:t> </a:t>
            </a:r>
            <a:r>
              <a:rPr lang="en-US" sz="2000" b="0" i="0" dirty="0">
                <a:effectLst/>
              </a:rPr>
              <a:t>Utilizing technology for remote monitoring of patients' health.</a:t>
            </a:r>
          </a:p>
          <a:p>
            <a:pPr algn="l" defTabSz="914400"/>
            <a:r>
              <a:rPr lang="en-US" sz="2000" b="0" i="0" dirty="0">
                <a:effectLst/>
              </a:rPr>
              <a:t>Enhances the management of chronic conditions and allows healthcare providers to intervene proactively.</a:t>
            </a:r>
          </a:p>
          <a:p>
            <a:pPr algn="l" defTabSz="914400"/>
            <a:r>
              <a:rPr lang="en-US" sz="2000" b="0" i="0" dirty="0">
                <a:effectLst/>
              </a:rPr>
              <a:t>Improves patient outcomes, reduces hospital readmissions, and empowers individuals to take an active role in their health.</a:t>
            </a:r>
          </a:p>
          <a:p>
            <a:pPr algn="l" defTabSz="914400"/>
            <a:br>
              <a:rPr lang="en-US" sz="16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02541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95985-D19C-1F90-8C43-AB6262612F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4"/>
            <a:ext cx="6858000" cy="723854"/>
          </a:xfrm>
        </p:spPr>
        <p:txBody>
          <a:bodyPr>
            <a:normAutofit/>
          </a:bodyPr>
          <a:lstStyle/>
          <a:p>
            <a:r>
              <a:rPr lang="en-GB" sz="2400" dirty="0"/>
              <a:t>Reference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1ED277-B735-05F6-FD12-8FE1024870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297" y="2159726"/>
            <a:ext cx="8734697" cy="4415245"/>
          </a:xfrm>
        </p:spPr>
        <p:txBody>
          <a:bodyPr/>
          <a:lstStyle/>
          <a:p>
            <a:r>
              <a:rPr lang="en-GB" dirty="0"/>
              <a:t>National Health Service Digital. (2023). Embracing Technology in Healthcare: Electronic Health Records and Telemedicine. NHS Digital. [URL]</a:t>
            </a:r>
          </a:p>
          <a:p>
            <a:endParaRPr lang="en-GB" dirty="0"/>
          </a:p>
          <a:p>
            <a:r>
              <a:rPr lang="en-GB" dirty="0"/>
              <a:t>Ensure you replace "[URL]" with the actual URL if you have a specific web link. If the information is from a specific report, you might include the report title and publication date.</a:t>
            </a:r>
          </a:p>
          <a:p>
            <a:endParaRPr lang="en-GB" dirty="0"/>
          </a:p>
          <a:p>
            <a:r>
              <a:rPr lang="en-GB" dirty="0"/>
              <a:t>Always verify the appropriate citation style (APA, MLA, Chicago, etc.) based on your requirements or guidelines.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9476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20043</TotalTime>
  <Words>563</Words>
  <Application>Microsoft Office PowerPoint</Application>
  <PresentationFormat>On-screen Show (4:3)</PresentationFormat>
  <Paragraphs>69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Early Years of the NHS</vt:lpstr>
      <vt:lpstr>Early Years of the NHS</vt:lpstr>
      <vt:lpstr>NHS NOW</vt:lpstr>
      <vt:lpstr>NHS NOW</vt:lpstr>
      <vt:lpstr>NHS NOW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: </dc:title>
  <dc:creator>Binta Drammeh</dc:creator>
  <cp:lastModifiedBy>Binta Drammeh</cp:lastModifiedBy>
  <cp:revision>2</cp:revision>
  <dcterms:created xsi:type="dcterms:W3CDTF">2024-02-28T12:12:56Z</dcterms:created>
  <dcterms:modified xsi:type="dcterms:W3CDTF">2024-03-13T15:32:40Z</dcterms:modified>
</cp:coreProperties>
</file>