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60" r:id="rId2"/>
    <p:sldId id="256" r:id="rId3"/>
    <p:sldId id="257"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D63922-6FA4-4DC9-A8EE-35DE13E4085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DC66BF-FC75-49B8-8DD7-A00F4524A6B2}">
      <dgm:prSet custT="1"/>
      <dgm:spPr/>
      <dgm:t>
        <a:bodyPr/>
        <a:lstStyle/>
        <a:p>
          <a:r>
            <a:rPr lang="en-GB" sz="1700" dirty="0"/>
            <a:t>In this case I have analysed the speech that was given by her assistant peter on how he said that she was very nervous on meeting the company executives and how he found her lab trashed. And the strange SUV parked outside her house at night said by her neighbour Cynthia .</a:t>
          </a:r>
          <a:endParaRPr lang="en-US" sz="1700" dirty="0"/>
        </a:p>
      </dgm:t>
    </dgm:pt>
    <dgm:pt modelId="{AD2D94B8-CEDD-402C-B123-001820242DA5}" type="parTrans" cxnId="{5FCE9352-4370-4229-8568-E304923EE797}">
      <dgm:prSet/>
      <dgm:spPr/>
      <dgm:t>
        <a:bodyPr/>
        <a:lstStyle/>
        <a:p>
          <a:endParaRPr lang="en-US"/>
        </a:p>
      </dgm:t>
    </dgm:pt>
    <dgm:pt modelId="{1B6E55C4-6073-46B4-9731-FC15831F023B}" type="sibTrans" cxnId="{5FCE9352-4370-4229-8568-E304923EE797}">
      <dgm:prSet/>
      <dgm:spPr/>
      <dgm:t>
        <a:bodyPr/>
        <a:lstStyle/>
        <a:p>
          <a:endParaRPr lang="en-US"/>
        </a:p>
      </dgm:t>
    </dgm:pt>
    <dgm:pt modelId="{7FEEED9E-F55E-448D-8DB0-6DA7BF36AAE6}">
      <dgm:prSet/>
      <dgm:spPr/>
      <dgm:t>
        <a:bodyPr/>
        <a:lstStyle/>
        <a:p>
          <a:pPr>
            <a:lnSpc>
              <a:spcPct val="100000"/>
            </a:lnSpc>
          </a:pPr>
          <a:r>
            <a:rPr lang="en-GB"/>
            <a:t>The key sources I have used was the articles from module</a:t>
          </a:r>
          <a:endParaRPr lang="en-US"/>
        </a:p>
      </dgm:t>
    </dgm:pt>
    <dgm:pt modelId="{FEF504E5-1323-471D-A061-602C847B2E20}" type="parTrans" cxnId="{367F33A4-3153-4965-A445-30407B564EC2}">
      <dgm:prSet/>
      <dgm:spPr/>
      <dgm:t>
        <a:bodyPr/>
        <a:lstStyle/>
        <a:p>
          <a:endParaRPr lang="en-US"/>
        </a:p>
      </dgm:t>
    </dgm:pt>
    <dgm:pt modelId="{0BACFBD0-E75F-4B2A-A5E5-9718A837ADDE}" type="sibTrans" cxnId="{367F33A4-3153-4965-A445-30407B564EC2}">
      <dgm:prSet/>
      <dgm:spPr/>
      <dgm:t>
        <a:bodyPr/>
        <a:lstStyle/>
        <a:p>
          <a:endParaRPr lang="en-US"/>
        </a:p>
      </dgm:t>
    </dgm:pt>
    <dgm:pt modelId="{F4D5585C-E70F-4F94-861E-D183317685EC}">
      <dgm:prSet/>
      <dgm:spPr/>
      <dgm:t>
        <a:bodyPr/>
        <a:lstStyle/>
        <a:p>
          <a:pPr>
            <a:lnSpc>
              <a:spcPct val="100000"/>
            </a:lnSpc>
          </a:pPr>
          <a:r>
            <a:rPr lang="en-GB"/>
            <a:t>I evaluated these speeches because they seemed the most suspicious to me and somehow the company executives has something to do with her dissappreance and seem connected.</a:t>
          </a:r>
          <a:endParaRPr lang="en-US"/>
        </a:p>
      </dgm:t>
    </dgm:pt>
    <dgm:pt modelId="{DA3C9178-0D27-411D-91E1-06AC1C20C046}" type="parTrans" cxnId="{3703C182-5E1B-4B00-BDBF-9659B3A26448}">
      <dgm:prSet/>
      <dgm:spPr/>
      <dgm:t>
        <a:bodyPr/>
        <a:lstStyle/>
        <a:p>
          <a:endParaRPr lang="en-US"/>
        </a:p>
      </dgm:t>
    </dgm:pt>
    <dgm:pt modelId="{E3F53789-13D1-4840-88DC-465D96087C40}" type="sibTrans" cxnId="{3703C182-5E1B-4B00-BDBF-9659B3A26448}">
      <dgm:prSet/>
      <dgm:spPr/>
      <dgm:t>
        <a:bodyPr/>
        <a:lstStyle/>
        <a:p>
          <a:endParaRPr lang="en-US"/>
        </a:p>
      </dgm:t>
    </dgm:pt>
    <dgm:pt modelId="{FA2F9FAB-130A-49E7-AE18-6371ADE8119A}" type="pres">
      <dgm:prSet presAssocID="{4DD63922-6FA4-4DC9-A8EE-35DE13E40857}" presName="root" presStyleCnt="0">
        <dgm:presLayoutVars>
          <dgm:dir/>
          <dgm:resizeHandles val="exact"/>
        </dgm:presLayoutVars>
      </dgm:prSet>
      <dgm:spPr/>
    </dgm:pt>
    <dgm:pt modelId="{A36440B3-FD66-4B3C-BAB2-958154863CD1}" type="pres">
      <dgm:prSet presAssocID="{8EDC66BF-FC75-49B8-8DD7-A00F4524A6B2}" presName="compNode" presStyleCnt="0"/>
      <dgm:spPr/>
    </dgm:pt>
    <dgm:pt modelId="{EDC65A03-2507-4B14-9542-F81CE7052378}" type="pres">
      <dgm:prSet presAssocID="{8EDC66BF-FC75-49B8-8DD7-A00F4524A6B2}" presName="bgRect" presStyleLbl="bgShp" presStyleIdx="0" presStyleCnt="3" custLinFactNeighborX="16932" custLinFactNeighborY="52669"/>
      <dgm:spPr/>
    </dgm:pt>
    <dgm:pt modelId="{C2C1B0E1-731A-4DE3-8FBF-5086AAA5164C}" type="pres">
      <dgm:prSet presAssocID="{8EDC66BF-FC75-49B8-8DD7-A00F4524A6B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1A18D694-F6F8-4F67-A5C0-0A77E98C7E10}" type="pres">
      <dgm:prSet presAssocID="{8EDC66BF-FC75-49B8-8DD7-A00F4524A6B2}" presName="spaceRect" presStyleCnt="0"/>
      <dgm:spPr/>
    </dgm:pt>
    <dgm:pt modelId="{813C413A-4699-4223-A565-CD28E45F50D7}" type="pres">
      <dgm:prSet presAssocID="{8EDC66BF-FC75-49B8-8DD7-A00F4524A6B2}" presName="parTx" presStyleLbl="revTx" presStyleIdx="0" presStyleCnt="3">
        <dgm:presLayoutVars>
          <dgm:chMax val="0"/>
          <dgm:chPref val="0"/>
        </dgm:presLayoutVars>
      </dgm:prSet>
      <dgm:spPr/>
    </dgm:pt>
    <dgm:pt modelId="{BA5BA460-527E-4809-9434-F3E66173A1E3}" type="pres">
      <dgm:prSet presAssocID="{1B6E55C4-6073-46B4-9731-FC15831F023B}" presName="sibTrans" presStyleCnt="0"/>
      <dgm:spPr/>
    </dgm:pt>
    <dgm:pt modelId="{5A452378-7868-48D8-804F-A1B76FA3E952}" type="pres">
      <dgm:prSet presAssocID="{7FEEED9E-F55E-448D-8DB0-6DA7BF36AAE6}" presName="compNode" presStyleCnt="0"/>
      <dgm:spPr/>
    </dgm:pt>
    <dgm:pt modelId="{25F2D5F7-C515-4E77-95D4-3BC5AF09CDE5}" type="pres">
      <dgm:prSet presAssocID="{7FEEED9E-F55E-448D-8DB0-6DA7BF36AAE6}" presName="bgRect" presStyleLbl="bgShp" presStyleIdx="1" presStyleCnt="3"/>
      <dgm:spPr/>
    </dgm:pt>
    <dgm:pt modelId="{8F2309E2-F601-4610-8FCF-D20F1634062B}" type="pres">
      <dgm:prSet presAssocID="{7FEEED9E-F55E-448D-8DB0-6DA7BF36AA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8561DAD-F2CF-4228-AD1A-D64B661E084D}" type="pres">
      <dgm:prSet presAssocID="{7FEEED9E-F55E-448D-8DB0-6DA7BF36AAE6}" presName="spaceRect" presStyleCnt="0"/>
      <dgm:spPr/>
    </dgm:pt>
    <dgm:pt modelId="{CF565486-F35A-433D-945A-A6155F7AC83B}" type="pres">
      <dgm:prSet presAssocID="{7FEEED9E-F55E-448D-8DB0-6DA7BF36AAE6}" presName="parTx" presStyleLbl="revTx" presStyleIdx="1" presStyleCnt="3">
        <dgm:presLayoutVars>
          <dgm:chMax val="0"/>
          <dgm:chPref val="0"/>
        </dgm:presLayoutVars>
      </dgm:prSet>
      <dgm:spPr/>
    </dgm:pt>
    <dgm:pt modelId="{E01604B1-26F9-42FA-A220-E09F049300A1}" type="pres">
      <dgm:prSet presAssocID="{0BACFBD0-E75F-4B2A-A5E5-9718A837ADDE}" presName="sibTrans" presStyleCnt="0"/>
      <dgm:spPr/>
    </dgm:pt>
    <dgm:pt modelId="{BFDC5BC6-1102-4A3F-9859-8AE206F840EB}" type="pres">
      <dgm:prSet presAssocID="{F4D5585C-E70F-4F94-861E-D183317685EC}" presName="compNode" presStyleCnt="0"/>
      <dgm:spPr/>
    </dgm:pt>
    <dgm:pt modelId="{0C7BB5A0-269E-4250-9A11-01A5E1506525}" type="pres">
      <dgm:prSet presAssocID="{F4D5585C-E70F-4F94-861E-D183317685EC}" presName="bgRect" presStyleLbl="bgShp" presStyleIdx="2" presStyleCnt="3"/>
      <dgm:spPr/>
    </dgm:pt>
    <dgm:pt modelId="{B0096897-0590-412F-B74F-F989208DF33A}" type="pres">
      <dgm:prSet presAssocID="{F4D5585C-E70F-4F94-861E-D183317685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28A94927-DEFB-45ED-98FC-563EC8371FE9}" type="pres">
      <dgm:prSet presAssocID="{F4D5585C-E70F-4F94-861E-D183317685EC}" presName="spaceRect" presStyleCnt="0"/>
      <dgm:spPr/>
    </dgm:pt>
    <dgm:pt modelId="{16F637C3-9A64-4D8C-A76F-960D543D84AF}" type="pres">
      <dgm:prSet presAssocID="{F4D5585C-E70F-4F94-861E-D183317685EC}" presName="parTx" presStyleLbl="revTx" presStyleIdx="2" presStyleCnt="3">
        <dgm:presLayoutVars>
          <dgm:chMax val="0"/>
          <dgm:chPref val="0"/>
        </dgm:presLayoutVars>
      </dgm:prSet>
      <dgm:spPr/>
    </dgm:pt>
  </dgm:ptLst>
  <dgm:cxnLst>
    <dgm:cxn modelId="{C2B8876F-E765-488C-8154-2D65143816AB}" type="presOf" srcId="{8EDC66BF-FC75-49B8-8DD7-A00F4524A6B2}" destId="{813C413A-4699-4223-A565-CD28E45F50D7}" srcOrd="0" destOrd="0" presId="urn:microsoft.com/office/officeart/2018/2/layout/IconVerticalSolidList"/>
    <dgm:cxn modelId="{5FCE9352-4370-4229-8568-E304923EE797}" srcId="{4DD63922-6FA4-4DC9-A8EE-35DE13E40857}" destId="{8EDC66BF-FC75-49B8-8DD7-A00F4524A6B2}" srcOrd="0" destOrd="0" parTransId="{AD2D94B8-CEDD-402C-B123-001820242DA5}" sibTransId="{1B6E55C4-6073-46B4-9731-FC15831F023B}"/>
    <dgm:cxn modelId="{3703C182-5E1B-4B00-BDBF-9659B3A26448}" srcId="{4DD63922-6FA4-4DC9-A8EE-35DE13E40857}" destId="{F4D5585C-E70F-4F94-861E-D183317685EC}" srcOrd="2" destOrd="0" parTransId="{DA3C9178-0D27-411D-91E1-06AC1C20C046}" sibTransId="{E3F53789-13D1-4840-88DC-465D96087C40}"/>
    <dgm:cxn modelId="{4815278E-AFC1-4182-9CDF-F51BDBA29628}" type="presOf" srcId="{F4D5585C-E70F-4F94-861E-D183317685EC}" destId="{16F637C3-9A64-4D8C-A76F-960D543D84AF}" srcOrd="0" destOrd="0" presId="urn:microsoft.com/office/officeart/2018/2/layout/IconVerticalSolidList"/>
    <dgm:cxn modelId="{54872891-973A-4942-87FD-58C908B9F70C}" type="presOf" srcId="{7FEEED9E-F55E-448D-8DB0-6DA7BF36AAE6}" destId="{CF565486-F35A-433D-945A-A6155F7AC83B}" srcOrd="0" destOrd="0" presId="urn:microsoft.com/office/officeart/2018/2/layout/IconVerticalSolidList"/>
    <dgm:cxn modelId="{CB4E6997-E90A-449A-8505-AD1704E02657}" type="presOf" srcId="{4DD63922-6FA4-4DC9-A8EE-35DE13E40857}" destId="{FA2F9FAB-130A-49E7-AE18-6371ADE8119A}" srcOrd="0" destOrd="0" presId="urn:microsoft.com/office/officeart/2018/2/layout/IconVerticalSolidList"/>
    <dgm:cxn modelId="{367F33A4-3153-4965-A445-30407B564EC2}" srcId="{4DD63922-6FA4-4DC9-A8EE-35DE13E40857}" destId="{7FEEED9E-F55E-448D-8DB0-6DA7BF36AAE6}" srcOrd="1" destOrd="0" parTransId="{FEF504E5-1323-471D-A061-602C847B2E20}" sibTransId="{0BACFBD0-E75F-4B2A-A5E5-9718A837ADDE}"/>
    <dgm:cxn modelId="{23DCA44C-166B-44F2-8CF6-964F8A01B5F6}" type="presParOf" srcId="{FA2F9FAB-130A-49E7-AE18-6371ADE8119A}" destId="{A36440B3-FD66-4B3C-BAB2-958154863CD1}" srcOrd="0" destOrd="0" presId="urn:microsoft.com/office/officeart/2018/2/layout/IconVerticalSolidList"/>
    <dgm:cxn modelId="{7BC32A85-82A5-4A15-8F0F-EC7172C4005C}" type="presParOf" srcId="{A36440B3-FD66-4B3C-BAB2-958154863CD1}" destId="{EDC65A03-2507-4B14-9542-F81CE7052378}" srcOrd="0" destOrd="0" presId="urn:microsoft.com/office/officeart/2018/2/layout/IconVerticalSolidList"/>
    <dgm:cxn modelId="{FF9C5E60-751F-441C-8546-E2FD420297F6}" type="presParOf" srcId="{A36440B3-FD66-4B3C-BAB2-958154863CD1}" destId="{C2C1B0E1-731A-4DE3-8FBF-5086AAA5164C}" srcOrd="1" destOrd="0" presId="urn:microsoft.com/office/officeart/2018/2/layout/IconVerticalSolidList"/>
    <dgm:cxn modelId="{18873A25-630A-4AE5-BA8D-1317D9878383}" type="presParOf" srcId="{A36440B3-FD66-4B3C-BAB2-958154863CD1}" destId="{1A18D694-F6F8-4F67-A5C0-0A77E98C7E10}" srcOrd="2" destOrd="0" presId="urn:microsoft.com/office/officeart/2018/2/layout/IconVerticalSolidList"/>
    <dgm:cxn modelId="{E6C11E39-B9EF-465F-8D25-58336935054E}" type="presParOf" srcId="{A36440B3-FD66-4B3C-BAB2-958154863CD1}" destId="{813C413A-4699-4223-A565-CD28E45F50D7}" srcOrd="3" destOrd="0" presId="urn:microsoft.com/office/officeart/2018/2/layout/IconVerticalSolidList"/>
    <dgm:cxn modelId="{6791C1CE-8469-4273-9E3A-8D27C33C943F}" type="presParOf" srcId="{FA2F9FAB-130A-49E7-AE18-6371ADE8119A}" destId="{BA5BA460-527E-4809-9434-F3E66173A1E3}" srcOrd="1" destOrd="0" presId="urn:microsoft.com/office/officeart/2018/2/layout/IconVerticalSolidList"/>
    <dgm:cxn modelId="{C36266A4-055B-4C48-B757-F7E12FDEB740}" type="presParOf" srcId="{FA2F9FAB-130A-49E7-AE18-6371ADE8119A}" destId="{5A452378-7868-48D8-804F-A1B76FA3E952}" srcOrd="2" destOrd="0" presId="urn:microsoft.com/office/officeart/2018/2/layout/IconVerticalSolidList"/>
    <dgm:cxn modelId="{D1F50D50-04A7-4D9E-95A9-99ED2D3F936E}" type="presParOf" srcId="{5A452378-7868-48D8-804F-A1B76FA3E952}" destId="{25F2D5F7-C515-4E77-95D4-3BC5AF09CDE5}" srcOrd="0" destOrd="0" presId="urn:microsoft.com/office/officeart/2018/2/layout/IconVerticalSolidList"/>
    <dgm:cxn modelId="{7A45F3EA-6903-4F83-ADC9-D228F9A7E62C}" type="presParOf" srcId="{5A452378-7868-48D8-804F-A1B76FA3E952}" destId="{8F2309E2-F601-4610-8FCF-D20F1634062B}" srcOrd="1" destOrd="0" presId="urn:microsoft.com/office/officeart/2018/2/layout/IconVerticalSolidList"/>
    <dgm:cxn modelId="{FF13AFAC-2BAA-4BFD-AB18-CCCE7D67B3D8}" type="presParOf" srcId="{5A452378-7868-48D8-804F-A1B76FA3E952}" destId="{E8561DAD-F2CF-4228-AD1A-D64B661E084D}" srcOrd="2" destOrd="0" presId="urn:microsoft.com/office/officeart/2018/2/layout/IconVerticalSolidList"/>
    <dgm:cxn modelId="{F5248812-B387-4F74-A852-9C8476A2C236}" type="presParOf" srcId="{5A452378-7868-48D8-804F-A1B76FA3E952}" destId="{CF565486-F35A-433D-945A-A6155F7AC83B}" srcOrd="3" destOrd="0" presId="urn:microsoft.com/office/officeart/2018/2/layout/IconVerticalSolidList"/>
    <dgm:cxn modelId="{6DD566EA-6909-4C04-BBDE-3855110493B0}" type="presParOf" srcId="{FA2F9FAB-130A-49E7-AE18-6371ADE8119A}" destId="{E01604B1-26F9-42FA-A220-E09F049300A1}" srcOrd="3" destOrd="0" presId="urn:microsoft.com/office/officeart/2018/2/layout/IconVerticalSolidList"/>
    <dgm:cxn modelId="{E432FBD3-6792-46BA-B227-23453FCEA161}" type="presParOf" srcId="{FA2F9FAB-130A-49E7-AE18-6371ADE8119A}" destId="{BFDC5BC6-1102-4A3F-9859-8AE206F840EB}" srcOrd="4" destOrd="0" presId="urn:microsoft.com/office/officeart/2018/2/layout/IconVerticalSolidList"/>
    <dgm:cxn modelId="{8986C18A-1ADC-4BBB-8B92-CCD864E95C4D}" type="presParOf" srcId="{BFDC5BC6-1102-4A3F-9859-8AE206F840EB}" destId="{0C7BB5A0-269E-4250-9A11-01A5E1506525}" srcOrd="0" destOrd="0" presId="urn:microsoft.com/office/officeart/2018/2/layout/IconVerticalSolidList"/>
    <dgm:cxn modelId="{E6FD1BFA-0214-42D8-B091-DC8CFB02B4B6}" type="presParOf" srcId="{BFDC5BC6-1102-4A3F-9859-8AE206F840EB}" destId="{B0096897-0590-412F-B74F-F989208DF33A}" srcOrd="1" destOrd="0" presId="urn:microsoft.com/office/officeart/2018/2/layout/IconVerticalSolidList"/>
    <dgm:cxn modelId="{B8AA5359-AAF1-4B57-856F-FB0B5CC8DE89}" type="presParOf" srcId="{BFDC5BC6-1102-4A3F-9859-8AE206F840EB}" destId="{28A94927-DEFB-45ED-98FC-563EC8371FE9}" srcOrd="2" destOrd="0" presId="urn:microsoft.com/office/officeart/2018/2/layout/IconVerticalSolidList"/>
    <dgm:cxn modelId="{A88BE8D4-AFEE-40F6-81B6-210CA9BD4451}" type="presParOf" srcId="{BFDC5BC6-1102-4A3F-9859-8AE206F840EB}" destId="{16F637C3-9A64-4D8C-A76F-960D543D84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65A03-2507-4B14-9542-F81CE7052378}">
      <dsp:nvSpPr>
        <dsp:cNvPr id="0" name=""/>
        <dsp:cNvSpPr/>
      </dsp:nvSpPr>
      <dsp:spPr>
        <a:xfrm>
          <a:off x="0" y="665546"/>
          <a:ext cx="6171948" cy="12569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C1B0E1-731A-4DE3-8FBF-5086AAA5164C}">
      <dsp:nvSpPr>
        <dsp:cNvPr id="0" name=""/>
        <dsp:cNvSpPr/>
      </dsp:nvSpPr>
      <dsp:spPr>
        <a:xfrm>
          <a:off x="380222" y="286341"/>
          <a:ext cx="691989" cy="6913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3C413A-4699-4223-A565-CD28E45F50D7}">
      <dsp:nvSpPr>
        <dsp:cNvPr id="0" name=""/>
        <dsp:cNvSpPr/>
      </dsp:nvSpPr>
      <dsp:spPr>
        <a:xfrm>
          <a:off x="1452434" y="3531"/>
          <a:ext cx="4304924" cy="1610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39" tIns="170439" rIns="170439" bIns="170439" numCol="1" spcCol="1270" anchor="ctr" anchorCtr="0">
          <a:noAutofit/>
        </a:bodyPr>
        <a:lstStyle/>
        <a:p>
          <a:pPr marL="0" lvl="0" indent="0" algn="l" defTabSz="755650">
            <a:lnSpc>
              <a:spcPct val="90000"/>
            </a:lnSpc>
            <a:spcBef>
              <a:spcPct val="0"/>
            </a:spcBef>
            <a:spcAft>
              <a:spcPct val="35000"/>
            </a:spcAft>
            <a:buNone/>
          </a:pPr>
          <a:r>
            <a:rPr lang="en-GB" sz="1700" kern="1200" dirty="0"/>
            <a:t>In this case I have analysed the speech that was given by her assistant peter on how he said that she was very nervous on meeting the company executives and how he found her lab trashed. And the strange SUV parked outside her house at night said by her neighbour Cynthia .</a:t>
          </a:r>
          <a:endParaRPr lang="en-US" sz="1700" kern="1200" dirty="0"/>
        </a:p>
      </dsp:txBody>
      <dsp:txXfrm>
        <a:off x="1452434" y="3531"/>
        <a:ext cx="4304924" cy="1610446"/>
      </dsp:txXfrm>
    </dsp:sp>
    <dsp:sp modelId="{25F2D5F7-C515-4E77-95D4-3BC5AF09CDE5}">
      <dsp:nvSpPr>
        <dsp:cNvPr id="0" name=""/>
        <dsp:cNvSpPr/>
      </dsp:nvSpPr>
      <dsp:spPr>
        <a:xfrm>
          <a:off x="0" y="1944326"/>
          <a:ext cx="6171948" cy="12569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2309E2-F601-4610-8FCF-D20F1634062B}">
      <dsp:nvSpPr>
        <dsp:cNvPr id="0" name=""/>
        <dsp:cNvSpPr/>
      </dsp:nvSpPr>
      <dsp:spPr>
        <a:xfrm>
          <a:off x="380222" y="2227136"/>
          <a:ext cx="691989" cy="6913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565486-F35A-433D-945A-A6155F7AC83B}">
      <dsp:nvSpPr>
        <dsp:cNvPr id="0" name=""/>
        <dsp:cNvSpPr/>
      </dsp:nvSpPr>
      <dsp:spPr>
        <a:xfrm>
          <a:off x="1452434" y="1944326"/>
          <a:ext cx="4304924" cy="1610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39" tIns="170439" rIns="170439" bIns="170439" numCol="1" spcCol="1270" anchor="ctr" anchorCtr="0">
          <a:noAutofit/>
        </a:bodyPr>
        <a:lstStyle/>
        <a:p>
          <a:pPr marL="0" lvl="0" indent="0" algn="l" defTabSz="755650">
            <a:lnSpc>
              <a:spcPct val="100000"/>
            </a:lnSpc>
            <a:spcBef>
              <a:spcPct val="0"/>
            </a:spcBef>
            <a:spcAft>
              <a:spcPct val="35000"/>
            </a:spcAft>
            <a:buNone/>
          </a:pPr>
          <a:r>
            <a:rPr lang="en-GB" sz="1700" kern="1200"/>
            <a:t>The key sources I have used was the articles from module</a:t>
          </a:r>
          <a:endParaRPr lang="en-US" sz="1700" kern="1200"/>
        </a:p>
      </dsp:txBody>
      <dsp:txXfrm>
        <a:off x="1452434" y="1944326"/>
        <a:ext cx="4304924" cy="1610446"/>
      </dsp:txXfrm>
    </dsp:sp>
    <dsp:sp modelId="{0C7BB5A0-269E-4250-9A11-01A5E1506525}">
      <dsp:nvSpPr>
        <dsp:cNvPr id="0" name=""/>
        <dsp:cNvSpPr/>
      </dsp:nvSpPr>
      <dsp:spPr>
        <a:xfrm>
          <a:off x="0" y="3885121"/>
          <a:ext cx="6171948" cy="12569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096897-0590-412F-B74F-F989208DF33A}">
      <dsp:nvSpPr>
        <dsp:cNvPr id="0" name=""/>
        <dsp:cNvSpPr/>
      </dsp:nvSpPr>
      <dsp:spPr>
        <a:xfrm>
          <a:off x="380222" y="4167931"/>
          <a:ext cx="691989" cy="6913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F637C3-9A64-4D8C-A76F-960D543D84AF}">
      <dsp:nvSpPr>
        <dsp:cNvPr id="0" name=""/>
        <dsp:cNvSpPr/>
      </dsp:nvSpPr>
      <dsp:spPr>
        <a:xfrm>
          <a:off x="1452434" y="3885121"/>
          <a:ext cx="4304924" cy="1610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39" tIns="170439" rIns="170439" bIns="170439" numCol="1" spcCol="1270" anchor="ctr" anchorCtr="0">
          <a:noAutofit/>
        </a:bodyPr>
        <a:lstStyle/>
        <a:p>
          <a:pPr marL="0" lvl="0" indent="0" algn="l" defTabSz="755650">
            <a:lnSpc>
              <a:spcPct val="100000"/>
            </a:lnSpc>
            <a:spcBef>
              <a:spcPct val="0"/>
            </a:spcBef>
            <a:spcAft>
              <a:spcPct val="35000"/>
            </a:spcAft>
            <a:buNone/>
          </a:pPr>
          <a:r>
            <a:rPr lang="en-GB" sz="1700" kern="1200"/>
            <a:t>I evaluated these speeches because they seemed the most suspicious to me and somehow the company executives has something to do with her dissappreance and seem connected.</a:t>
          </a:r>
          <a:endParaRPr lang="en-US" sz="1700" kern="1200"/>
        </a:p>
      </dsp:txBody>
      <dsp:txXfrm>
        <a:off x="1452434" y="3885121"/>
        <a:ext cx="4304924" cy="16104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3/24/2025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83604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3/24/2025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99813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3/24/2025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86172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3/24/2025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20693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3/24/2025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23783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3/24/2025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12112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3/24/2025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31146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3/24/2025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21695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3/24/2025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58558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3/24/2025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17852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3/24/2025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10006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3/24/2025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194160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0DD5CD-75D5-7F38-0104-604B07B2EEA2}"/>
              </a:ext>
            </a:extLst>
          </p:cNvPr>
          <p:cNvSpPr txBox="1"/>
          <p:nvPr/>
        </p:nvSpPr>
        <p:spPr>
          <a:xfrm>
            <a:off x="3820886" y="2133600"/>
            <a:ext cx="11179628" cy="1815882"/>
          </a:xfrm>
          <a:prstGeom prst="rect">
            <a:avLst/>
          </a:prstGeom>
          <a:noFill/>
        </p:spPr>
        <p:txBody>
          <a:bodyPr wrap="square" rtlCol="0">
            <a:spAutoFit/>
          </a:bodyPr>
          <a:lstStyle/>
          <a:p>
            <a:r>
              <a:rPr lang="en-GB" sz="2800" dirty="0" err="1"/>
              <a:t>Dr.Harts</a:t>
            </a:r>
            <a:r>
              <a:rPr lang="en-GB" sz="2800" dirty="0"/>
              <a:t> </a:t>
            </a:r>
            <a:r>
              <a:rPr lang="en-GB" sz="2800" dirty="0" err="1"/>
              <a:t>disappreance</a:t>
            </a:r>
            <a:endParaRPr lang="en-GB" sz="2800" dirty="0"/>
          </a:p>
          <a:p>
            <a:r>
              <a:rPr lang="en-GB" sz="2800" dirty="0"/>
              <a:t>(BMSW4013_CARD)</a:t>
            </a:r>
          </a:p>
          <a:p>
            <a:r>
              <a:rPr lang="en-GB" sz="2800" dirty="0"/>
              <a:t>2133238</a:t>
            </a:r>
          </a:p>
          <a:p>
            <a:r>
              <a:rPr lang="en-GB" sz="2800" dirty="0"/>
              <a:t>Ffion Cumberpatch</a:t>
            </a:r>
          </a:p>
        </p:txBody>
      </p:sp>
    </p:spTree>
    <p:extLst>
      <p:ext uri="{BB962C8B-B14F-4D97-AF65-F5344CB8AC3E}">
        <p14:creationId xmlns:p14="http://schemas.microsoft.com/office/powerpoint/2010/main" val="678527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AE4F6-BE6E-4C5E-CE34-699928A01341}"/>
              </a:ext>
            </a:extLst>
          </p:cNvPr>
          <p:cNvSpPr>
            <a:spLocks noGrp="1"/>
          </p:cNvSpPr>
          <p:nvPr>
            <p:ph type="ctrTitle"/>
          </p:nvPr>
        </p:nvSpPr>
        <p:spPr>
          <a:xfrm>
            <a:off x="703399" y="908650"/>
            <a:ext cx="5523229" cy="5040697"/>
          </a:xfrm>
        </p:spPr>
        <p:txBody>
          <a:bodyPr anchor="t">
            <a:normAutofit fontScale="90000"/>
          </a:bodyPr>
          <a:lstStyle/>
          <a:p>
            <a:pPr>
              <a:lnSpc>
                <a:spcPct val="90000"/>
              </a:lnSpc>
            </a:pPr>
            <a:r>
              <a:rPr lang="en-GB" sz="1600" u="sng" dirty="0">
                <a:latin typeface="Calisto MT" panose="02040603050505030304" pitchFamily="18" charset="0"/>
              </a:rPr>
              <a:t>Introduction:</a:t>
            </a:r>
            <a:br>
              <a:rPr lang="en-GB" sz="1600" u="sng" dirty="0">
                <a:latin typeface="Calisto MT" panose="02040603050505030304" pitchFamily="18" charset="0"/>
              </a:rPr>
            </a:br>
            <a:br>
              <a:rPr lang="en-GB" sz="1600" u="sng" dirty="0">
                <a:latin typeface="Calisto MT" panose="02040603050505030304" pitchFamily="18" charset="0"/>
              </a:rPr>
            </a:br>
            <a:r>
              <a:rPr lang="en-GB" sz="2200" dirty="0" err="1">
                <a:latin typeface="Constantia" panose="02030602050306030303" pitchFamily="18" charset="0"/>
              </a:rPr>
              <a:t>Dr.Hart</a:t>
            </a:r>
            <a:r>
              <a:rPr lang="en-GB" sz="2200" dirty="0">
                <a:latin typeface="Constantia" panose="02030602050306030303" pitchFamily="18" charset="0"/>
              </a:rPr>
              <a:t> was a AI senior and robotics engineer at </a:t>
            </a:r>
            <a:r>
              <a:rPr lang="en-GB" sz="2200" dirty="0" err="1">
                <a:latin typeface="Constantia" panose="02030602050306030303" pitchFamily="18" charset="0"/>
              </a:rPr>
              <a:t>NovaTech</a:t>
            </a:r>
            <a:r>
              <a:rPr lang="en-GB" sz="2200" dirty="0">
                <a:latin typeface="Constantia" panose="02030602050306030303" pitchFamily="18" charset="0"/>
              </a:rPr>
              <a:t> </a:t>
            </a:r>
            <a:r>
              <a:rPr lang="en-GB" sz="2200" dirty="0" err="1">
                <a:latin typeface="Constantia" panose="02030602050306030303" pitchFamily="18" charset="0"/>
              </a:rPr>
              <a:t>indrustries.Dr.Harts</a:t>
            </a:r>
            <a:r>
              <a:rPr lang="en-GB" sz="2200" dirty="0">
                <a:latin typeface="Constantia" panose="02030602050306030303" pitchFamily="18" charset="0"/>
              </a:rPr>
              <a:t> disappearance refers to mysterious case who went missing under </a:t>
            </a:r>
            <a:r>
              <a:rPr lang="en-GB" sz="2200" dirty="0" err="1">
                <a:latin typeface="Constantia" panose="02030602050306030303" pitchFamily="18" charset="0"/>
              </a:rPr>
              <a:t>unsual</a:t>
            </a:r>
            <a:r>
              <a:rPr lang="en-GB" sz="2200" dirty="0">
                <a:latin typeface="Constantia" panose="02030602050306030303" pitchFamily="18" charset="0"/>
              </a:rPr>
              <a:t> and unexplained circumstances. The details of Dr harts </a:t>
            </a:r>
            <a:r>
              <a:rPr lang="en-GB" sz="2200" dirty="0" err="1">
                <a:latin typeface="Constantia" panose="02030602050306030303" pitchFamily="18" charset="0"/>
              </a:rPr>
              <a:t>disappeareance</a:t>
            </a:r>
            <a:r>
              <a:rPr lang="en-GB" sz="2200" dirty="0">
                <a:latin typeface="Constantia" panose="02030602050306030303" pitchFamily="18" charset="0"/>
              </a:rPr>
              <a:t> involve suspicious in personal and professional life.in this report I will be summarising and analysing the findings that could possibly caused her disappearance and why she </a:t>
            </a:r>
            <a:r>
              <a:rPr lang="en-GB" sz="2200" dirty="0" err="1">
                <a:latin typeface="Constantia" panose="02030602050306030303" pitchFamily="18" charset="0"/>
              </a:rPr>
              <a:t>disappeard</a:t>
            </a:r>
            <a:r>
              <a:rPr lang="en-GB" sz="2200" dirty="0">
                <a:latin typeface="Constantia" panose="02030602050306030303" pitchFamily="18" charset="0"/>
              </a:rPr>
              <a:t>  and who could’ve possibly done and caused this.</a:t>
            </a:r>
            <a:br>
              <a:rPr lang="en-GB" sz="2200" u="sng" dirty="0">
                <a:latin typeface="Constantia" panose="02030602050306030303" pitchFamily="18" charset="0"/>
              </a:rPr>
            </a:br>
            <a:br>
              <a:rPr lang="en-GB" sz="2200" u="sng" dirty="0">
                <a:latin typeface="Constantia" panose="02030602050306030303" pitchFamily="18" charset="0"/>
              </a:rPr>
            </a:br>
            <a:endParaRPr lang="en-GB" sz="2200" u="sng" dirty="0">
              <a:latin typeface="Constantia" panose="02030602050306030303" pitchFamily="18" charset="0"/>
            </a:endParaRPr>
          </a:p>
        </p:txBody>
      </p:sp>
      <p:sp>
        <p:nvSpPr>
          <p:cNvPr id="3" name="Subtitle 2">
            <a:extLst>
              <a:ext uri="{FF2B5EF4-FFF2-40B4-BE49-F238E27FC236}">
                <a16:creationId xmlns:a16="http://schemas.microsoft.com/office/drawing/2014/main" id="{BE1BBC62-B8C7-1DDE-C063-7C0482CA04D5}"/>
              </a:ext>
            </a:extLst>
          </p:cNvPr>
          <p:cNvSpPr>
            <a:spLocks noGrp="1"/>
          </p:cNvSpPr>
          <p:nvPr>
            <p:ph type="subTitle" idx="1"/>
          </p:nvPr>
        </p:nvSpPr>
        <p:spPr>
          <a:xfrm>
            <a:off x="703400" y="5103862"/>
            <a:ext cx="4172757" cy="845487"/>
          </a:xfrm>
        </p:spPr>
        <p:txBody>
          <a:bodyPr anchor="b">
            <a:normAutofit/>
          </a:bodyPr>
          <a:lstStyle/>
          <a:p>
            <a:r>
              <a:rPr lang="en-GB" dirty="0"/>
              <a:t> </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close-up of a network&#10;&#10;AI-generated content may be incorrect.">
            <a:extLst>
              <a:ext uri="{FF2B5EF4-FFF2-40B4-BE49-F238E27FC236}">
                <a16:creationId xmlns:a16="http://schemas.microsoft.com/office/drawing/2014/main" id="{62AAB6BB-5CB5-EE19-B75F-E3E25A72D10E}"/>
              </a:ext>
            </a:extLst>
          </p:cNvPr>
          <p:cNvPicPr>
            <a:picLocks noChangeAspect="1"/>
          </p:cNvPicPr>
          <p:nvPr/>
        </p:nvPicPr>
        <p:blipFill>
          <a:blip r:embed="rId2"/>
          <a:srcRect l="28212" r="3362" b="-1"/>
          <a:stretch/>
        </p:blipFill>
        <p:spPr>
          <a:xfrm>
            <a:off x="6326272" y="10"/>
            <a:ext cx="5865727" cy="6857990"/>
          </a:xfrm>
          <a:prstGeom prst="rect">
            <a:avLst/>
          </a:prstGeom>
        </p:spPr>
      </p:pic>
    </p:spTree>
    <p:extLst>
      <p:ext uri="{BB962C8B-B14F-4D97-AF65-F5344CB8AC3E}">
        <p14:creationId xmlns:p14="http://schemas.microsoft.com/office/powerpoint/2010/main" val="558637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42D324-5BA5-6FA0-C32C-73121D250B02}"/>
              </a:ext>
            </a:extLst>
          </p:cNvPr>
          <p:cNvSpPr>
            <a:spLocks noGrp="1"/>
          </p:cNvSpPr>
          <p:nvPr>
            <p:ph type="title"/>
          </p:nvPr>
        </p:nvSpPr>
        <p:spPr>
          <a:xfrm>
            <a:off x="704088" y="914400"/>
            <a:ext cx="3914776" cy="3977269"/>
          </a:xfrm>
        </p:spPr>
        <p:txBody>
          <a:bodyPr>
            <a:normAutofit/>
          </a:bodyPr>
          <a:lstStyle/>
          <a:p>
            <a:r>
              <a:rPr lang="en-GB" u="sng" dirty="0">
                <a:latin typeface="+mn-lt"/>
              </a:rPr>
              <a:t>Key evidence I have analysed </a:t>
            </a:r>
            <a:r>
              <a:rPr lang="en-GB" u="sng" dirty="0"/>
              <a:t>:</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B508F01-C0EA-E7B0-0803-B90C77226298}"/>
              </a:ext>
            </a:extLst>
          </p:cNvPr>
          <p:cNvGraphicFramePr>
            <a:graphicFrameLocks noGrp="1"/>
          </p:cNvGraphicFramePr>
          <p:nvPr>
            <p:ph idx="1"/>
            <p:extLst>
              <p:ext uri="{D42A27DB-BD31-4B8C-83A1-F6EECF244321}">
                <p14:modId xmlns:p14="http://schemas.microsoft.com/office/powerpoint/2010/main" val="168025897"/>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771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D4988-D2DF-6962-6E28-EB3573A54440}"/>
              </a:ext>
            </a:extLst>
          </p:cNvPr>
          <p:cNvSpPr>
            <a:spLocks noGrp="1"/>
          </p:cNvSpPr>
          <p:nvPr>
            <p:ph type="title"/>
          </p:nvPr>
        </p:nvSpPr>
        <p:spPr/>
        <p:txBody>
          <a:bodyPr>
            <a:normAutofit/>
          </a:bodyPr>
          <a:lstStyle/>
          <a:p>
            <a:r>
              <a:rPr lang="en-GB" sz="3200" u="sng" dirty="0">
                <a:latin typeface="+mn-lt"/>
              </a:rPr>
              <a:t>My theories and conclusions:</a:t>
            </a:r>
            <a:br>
              <a:rPr lang="en-GB" sz="3200" u="sng" dirty="0">
                <a:latin typeface="+mn-lt"/>
              </a:rPr>
            </a:br>
            <a:endParaRPr lang="en-GB" sz="3200" u="sng" dirty="0">
              <a:latin typeface="+mn-lt"/>
            </a:endParaRPr>
          </a:p>
        </p:txBody>
      </p:sp>
      <p:sp>
        <p:nvSpPr>
          <p:cNvPr id="3" name="Content Placeholder 2">
            <a:extLst>
              <a:ext uri="{FF2B5EF4-FFF2-40B4-BE49-F238E27FC236}">
                <a16:creationId xmlns:a16="http://schemas.microsoft.com/office/drawing/2014/main" id="{C4FEA443-90E9-946F-D1DA-EB43E39D263D}"/>
              </a:ext>
            </a:extLst>
          </p:cNvPr>
          <p:cNvSpPr>
            <a:spLocks noGrp="1"/>
          </p:cNvSpPr>
          <p:nvPr>
            <p:ph idx="1"/>
          </p:nvPr>
        </p:nvSpPr>
        <p:spPr/>
        <p:txBody>
          <a:bodyPr>
            <a:normAutofit/>
          </a:bodyPr>
          <a:lstStyle/>
          <a:p>
            <a:pPr marL="0" indent="0">
              <a:buNone/>
            </a:pPr>
            <a:r>
              <a:rPr lang="en-GB" sz="2400" dirty="0"/>
              <a:t>My theories on this case I believe that the company executives had something to do with her </a:t>
            </a:r>
            <a:r>
              <a:rPr lang="en-GB" sz="2400" dirty="0" err="1"/>
              <a:t>disappreance</a:t>
            </a:r>
            <a:r>
              <a:rPr lang="en-GB" sz="2400" dirty="0"/>
              <a:t> and possibly be their SUV parked at night by her house.my reasoning for this point is because she was stressed to meet them that they forced her on a project she didn’t want to attend on and possibly could’ve of led the trashed mess in her lab as she was stressed and unsure on what to do and this led to her leaving and disappearing on her own as she didn’t want to attend this project.</a:t>
            </a:r>
          </a:p>
        </p:txBody>
      </p:sp>
    </p:spTree>
    <p:extLst>
      <p:ext uri="{BB962C8B-B14F-4D97-AF65-F5344CB8AC3E}">
        <p14:creationId xmlns:p14="http://schemas.microsoft.com/office/powerpoint/2010/main" val="938317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7AE3EF0-300B-1A4E-E78C-8F6CFEB234E0}"/>
              </a:ext>
            </a:extLst>
          </p:cNvPr>
          <p:cNvSpPr>
            <a:spLocks noGrp="1"/>
          </p:cNvSpPr>
          <p:nvPr>
            <p:ph type="title"/>
          </p:nvPr>
        </p:nvSpPr>
        <p:spPr>
          <a:xfrm>
            <a:off x="704088" y="914399"/>
            <a:ext cx="5239272" cy="1621147"/>
          </a:xfrm>
        </p:spPr>
        <p:txBody>
          <a:bodyPr>
            <a:normAutofit/>
          </a:bodyPr>
          <a:lstStyle/>
          <a:p>
            <a:r>
              <a:rPr lang="en-GB" dirty="0"/>
              <a:t>     </a:t>
            </a:r>
          </a:p>
        </p:txBody>
      </p:sp>
      <p:cxnSp>
        <p:nvCxnSpPr>
          <p:cNvPr id="14"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Graphic 8" descr="Confused Person">
            <a:extLst>
              <a:ext uri="{FF2B5EF4-FFF2-40B4-BE49-F238E27FC236}">
                <a16:creationId xmlns:a16="http://schemas.microsoft.com/office/drawing/2014/main" id="{7910A8D9-66BA-BC4E-697F-38B8FC2F33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4672" y="2672080"/>
            <a:ext cx="3490974" cy="3490974"/>
          </a:xfrm>
          <a:prstGeom prst="rect">
            <a:avLst/>
          </a:prstGeom>
        </p:spPr>
      </p:pic>
      <p:sp>
        <p:nvSpPr>
          <p:cNvPr id="3" name="Content Placeholder 2">
            <a:extLst>
              <a:ext uri="{FF2B5EF4-FFF2-40B4-BE49-F238E27FC236}">
                <a16:creationId xmlns:a16="http://schemas.microsoft.com/office/drawing/2014/main" id="{9D92B40F-C1EC-44AF-E0AB-E4F53CE90148}"/>
              </a:ext>
            </a:extLst>
          </p:cNvPr>
          <p:cNvSpPr>
            <a:spLocks noGrp="1"/>
          </p:cNvSpPr>
          <p:nvPr>
            <p:ph idx="1"/>
          </p:nvPr>
        </p:nvSpPr>
        <p:spPr>
          <a:xfrm>
            <a:off x="6096000" y="914397"/>
            <a:ext cx="5138688" cy="5248657"/>
          </a:xfrm>
        </p:spPr>
        <p:txBody>
          <a:bodyPr>
            <a:normAutofit/>
          </a:bodyPr>
          <a:lstStyle/>
          <a:p>
            <a:pPr marL="0" indent="0">
              <a:buNone/>
            </a:pPr>
            <a:r>
              <a:rPr lang="en-GB" sz="2800" u="sng" dirty="0"/>
              <a:t>My challenges:</a:t>
            </a:r>
          </a:p>
          <a:p>
            <a:pPr marL="0" indent="0">
              <a:buNone/>
            </a:pPr>
            <a:r>
              <a:rPr lang="en-GB" sz="2800" dirty="0"/>
              <a:t>I did face some challenges during this investigation as we weren’t given a lot of information and I did face some confusion as I was trying hard to think and imagen what might have happened to </a:t>
            </a:r>
            <a:r>
              <a:rPr lang="en-GB" sz="2800" dirty="0" err="1"/>
              <a:t>Dr.Hart</a:t>
            </a:r>
            <a:r>
              <a:rPr lang="en-GB" sz="2800" dirty="0"/>
              <a:t> in her case.</a:t>
            </a:r>
          </a:p>
          <a:p>
            <a:endParaRPr lang="en-GB" dirty="0"/>
          </a:p>
        </p:txBody>
      </p:sp>
    </p:spTree>
    <p:extLst>
      <p:ext uri="{BB962C8B-B14F-4D97-AF65-F5344CB8AC3E}">
        <p14:creationId xmlns:p14="http://schemas.microsoft.com/office/powerpoint/2010/main" val="57534498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170</TotalTime>
  <Words>342</Words>
  <Application>Microsoft Office PowerPoint</Application>
  <PresentationFormat>Widescreen</PresentationFormat>
  <Paragraphs>15</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Calisto MT</vt:lpstr>
      <vt:lpstr>Constantia</vt:lpstr>
      <vt:lpstr>Univers Condensed</vt:lpstr>
      <vt:lpstr>ChronicleVTI</vt:lpstr>
      <vt:lpstr>PowerPoint Presentation</vt:lpstr>
      <vt:lpstr>Introduction:  Dr.Hart was a AI senior and robotics engineer at NovaTech indrustries.Dr.Harts disappearance refers to mysterious case who went missing under unsual and unexplained circumstances. The details of Dr harts disappeareance involve suspicious in personal and professional life.in this report I will be summarising and analysing the findings that could possibly caused her disappearance and why she disappeard  and who could’ve possibly done and caused this.  </vt:lpstr>
      <vt:lpstr>Key evidence I have analysed :</vt:lpstr>
      <vt:lpstr>My theories and conclusions: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francesca cirpaci</dc:creator>
  <cp:lastModifiedBy>francesca cirpaci</cp:lastModifiedBy>
  <cp:revision>1</cp:revision>
  <dcterms:created xsi:type="dcterms:W3CDTF">2025-03-24T20:59:46Z</dcterms:created>
  <dcterms:modified xsi:type="dcterms:W3CDTF">2025-03-24T23:49:52Z</dcterms:modified>
</cp:coreProperties>
</file>