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4" r:id="rId8"/>
    <p:sldId id="262" r:id="rId9"/>
    <p:sldId id="263"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12E39B-BF3B-52C2-F3EE-CF82400E8B0C}" v="159" dt="2021-03-07T21:18:20.424"/>
    <p1510:client id="{A3ACA02C-B6C6-4028-A821-841D4AEFBFA3}" v="1347" dt="2021-03-04T13:16:36.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xmlns=""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xmlns=""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3/7/2021</a:t>
            </a:fld>
            <a:endParaRPr lang="en-US" dirty="0"/>
          </a:p>
        </p:txBody>
      </p:sp>
      <p:sp>
        <p:nvSpPr>
          <p:cNvPr id="5" name="Footer Placeholder 4">
            <a:extLst>
              <a:ext uri="{FF2B5EF4-FFF2-40B4-BE49-F238E27FC236}">
                <a16:creationId xmlns:a16="http://schemas.microsoft.com/office/drawing/2014/main" xmlns=""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xmlns=""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7565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xmlns=""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3/7/2021</a:t>
            </a:fld>
            <a:endParaRPr lang="en-US"/>
          </a:p>
        </p:txBody>
      </p:sp>
      <p:sp>
        <p:nvSpPr>
          <p:cNvPr id="5" name="Footer Placeholder 4">
            <a:extLst>
              <a:ext uri="{FF2B5EF4-FFF2-40B4-BE49-F238E27FC236}">
                <a16:creationId xmlns:a16="http://schemas.microsoft.com/office/drawing/2014/main" xmlns=""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40281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xmlns=""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xmlns="" id="{D48BFA7D-4401-4285-802B-1579165F0D6D}"/>
              </a:ext>
            </a:extLst>
          </p:cNvPr>
          <p:cNvSpPr>
            <a:spLocks noGrp="1"/>
          </p:cNvSpPr>
          <p:nvPr>
            <p:ph type="dt" sz="half" idx="10"/>
          </p:nvPr>
        </p:nvSpPr>
        <p:spPr/>
        <p:txBody>
          <a:bodyPr/>
          <a:lstStyle/>
          <a:p>
            <a:fld id="{02AC24A9-CCB6-4F8D-B8DB-C2F3692CFA5A}" type="datetimeFigureOut">
              <a:rPr lang="en-US" smtClean="0"/>
              <a:t>3/7/2021</a:t>
            </a:fld>
            <a:endParaRPr lang="en-US"/>
          </a:p>
        </p:txBody>
      </p:sp>
      <p:sp>
        <p:nvSpPr>
          <p:cNvPr id="5" name="Footer Placeholder 4">
            <a:extLst>
              <a:ext uri="{FF2B5EF4-FFF2-40B4-BE49-F238E27FC236}">
                <a16:creationId xmlns:a16="http://schemas.microsoft.com/office/drawing/2014/main" xmlns=""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73135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xmlns=""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xmlns=""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xmlns=""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xmlns=""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3/7/2021</a:t>
            </a:fld>
            <a:endParaRPr lang="en-US"/>
          </a:p>
        </p:txBody>
      </p:sp>
      <p:sp>
        <p:nvSpPr>
          <p:cNvPr id="6" name="Footer Placeholder 5">
            <a:extLst>
              <a:ext uri="{FF2B5EF4-FFF2-40B4-BE49-F238E27FC236}">
                <a16:creationId xmlns:a16="http://schemas.microsoft.com/office/drawing/2014/main" xmlns=""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56694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xmlns=""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xmlns=""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xmlns=""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xmlns=""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xmlns=""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xmlns=""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xmlns=""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3/7/2021</a:t>
            </a:fld>
            <a:endParaRPr lang="en-US"/>
          </a:p>
        </p:txBody>
      </p:sp>
      <p:sp>
        <p:nvSpPr>
          <p:cNvPr id="8" name="Footer Placeholder 7">
            <a:extLst>
              <a:ext uri="{FF2B5EF4-FFF2-40B4-BE49-F238E27FC236}">
                <a16:creationId xmlns:a16="http://schemas.microsoft.com/office/drawing/2014/main" xmlns=""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1024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xmlns=""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xmlns="" id="{67C91241-A315-4643-91E5-CF2C25CC903A}"/>
              </a:ext>
            </a:extLst>
          </p:cNvPr>
          <p:cNvSpPr>
            <a:spLocks noGrp="1"/>
          </p:cNvSpPr>
          <p:nvPr>
            <p:ph type="dt" sz="half" idx="10"/>
          </p:nvPr>
        </p:nvSpPr>
        <p:spPr/>
        <p:txBody>
          <a:bodyPr/>
          <a:lstStyle/>
          <a:p>
            <a:fld id="{02AC24A9-CCB6-4F8D-B8DB-C2F3692CFA5A}" type="datetimeFigureOut">
              <a:rPr lang="en-US" smtClean="0"/>
              <a:t>3/7/2021</a:t>
            </a:fld>
            <a:endParaRPr lang="en-US"/>
          </a:p>
        </p:txBody>
      </p:sp>
      <p:sp>
        <p:nvSpPr>
          <p:cNvPr id="4" name="Footer Placeholder 3">
            <a:extLst>
              <a:ext uri="{FF2B5EF4-FFF2-40B4-BE49-F238E27FC236}">
                <a16:creationId xmlns:a16="http://schemas.microsoft.com/office/drawing/2014/main" xmlns=""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71704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AC447E0-1D4D-4EF2-B81B-4B2400EE3EDB}"/>
              </a:ext>
            </a:extLst>
          </p:cNvPr>
          <p:cNvSpPr>
            <a:spLocks noGrp="1"/>
          </p:cNvSpPr>
          <p:nvPr>
            <p:ph type="dt" sz="half" idx="10"/>
          </p:nvPr>
        </p:nvSpPr>
        <p:spPr/>
        <p:txBody>
          <a:bodyPr/>
          <a:lstStyle/>
          <a:p>
            <a:fld id="{02AC24A9-CCB6-4F8D-B8DB-C2F3692CFA5A}" type="datetimeFigureOut">
              <a:rPr lang="en-US" smtClean="0"/>
              <a:t>3/7/2021</a:t>
            </a:fld>
            <a:endParaRPr lang="en-US"/>
          </a:p>
        </p:txBody>
      </p:sp>
      <p:sp>
        <p:nvSpPr>
          <p:cNvPr id="3" name="Footer Placeholder 2">
            <a:extLst>
              <a:ext uri="{FF2B5EF4-FFF2-40B4-BE49-F238E27FC236}">
                <a16:creationId xmlns:a16="http://schemas.microsoft.com/office/drawing/2014/main" xmlns=""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40313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xmlns=""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xmlns=""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3/7/2021</a:t>
            </a:fld>
            <a:endParaRPr lang="en-US" dirty="0"/>
          </a:p>
        </p:txBody>
      </p:sp>
      <p:sp>
        <p:nvSpPr>
          <p:cNvPr id="6" name="Footer Placeholder 5">
            <a:extLst>
              <a:ext uri="{FF2B5EF4-FFF2-40B4-BE49-F238E27FC236}">
                <a16:creationId xmlns:a16="http://schemas.microsoft.com/office/drawing/2014/main" xmlns=""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66375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xmlns=""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xmlns=""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3/7/2021</a:t>
            </a:fld>
            <a:endParaRPr lang="en-US"/>
          </a:p>
        </p:txBody>
      </p:sp>
      <p:sp>
        <p:nvSpPr>
          <p:cNvPr id="6" name="Footer Placeholder 5">
            <a:extLst>
              <a:ext uri="{FF2B5EF4-FFF2-40B4-BE49-F238E27FC236}">
                <a16:creationId xmlns:a16="http://schemas.microsoft.com/office/drawing/2014/main" xmlns=""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99196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9ED9A4A-D287-4207-9037-70DB007A1707}"/>
              </a:ext>
            </a:extLst>
          </p:cNvPr>
          <p:cNvSpPr>
            <a:spLocks noGrp="1"/>
          </p:cNvSpPr>
          <p:nvPr>
            <p:ph type="dt" sz="half" idx="10"/>
          </p:nvPr>
        </p:nvSpPr>
        <p:spPr/>
        <p:txBody>
          <a:bodyPr/>
          <a:lstStyle/>
          <a:p>
            <a:fld id="{02AC24A9-CCB6-4F8D-B8DB-C2F3692CFA5A}" type="datetimeFigureOut">
              <a:rPr lang="en-US" smtClean="0"/>
              <a:t>3/7/2021</a:t>
            </a:fld>
            <a:endParaRPr lang="en-US"/>
          </a:p>
        </p:txBody>
      </p:sp>
      <p:sp>
        <p:nvSpPr>
          <p:cNvPr id="5" name="Footer Placeholder 4">
            <a:extLst>
              <a:ext uri="{FF2B5EF4-FFF2-40B4-BE49-F238E27FC236}">
                <a16:creationId xmlns:a16="http://schemas.microsoft.com/office/drawing/2014/main" xmlns=""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65262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1D2603B-9ACE-4FA9-805B-9B91EB63DF7D}"/>
              </a:ext>
            </a:extLst>
          </p:cNvPr>
          <p:cNvSpPr>
            <a:spLocks noGrp="1"/>
          </p:cNvSpPr>
          <p:nvPr>
            <p:ph type="dt" sz="half" idx="10"/>
          </p:nvPr>
        </p:nvSpPr>
        <p:spPr/>
        <p:txBody>
          <a:bodyPr/>
          <a:lstStyle/>
          <a:p>
            <a:fld id="{02AC24A9-CCB6-4F8D-B8DB-C2F3692CFA5A}" type="datetimeFigureOut">
              <a:rPr lang="en-US" smtClean="0"/>
              <a:t>3/7/2021</a:t>
            </a:fld>
            <a:endParaRPr lang="en-US"/>
          </a:p>
        </p:txBody>
      </p:sp>
      <p:sp>
        <p:nvSpPr>
          <p:cNvPr id="5" name="Footer Placeholder 4">
            <a:extLst>
              <a:ext uri="{FF2B5EF4-FFF2-40B4-BE49-F238E27FC236}">
                <a16:creationId xmlns:a16="http://schemas.microsoft.com/office/drawing/2014/main" xmlns=""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5469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3/7/2021</a:t>
            </a:fld>
            <a:endParaRPr lang="en-US"/>
          </a:p>
        </p:txBody>
      </p:sp>
      <p:sp>
        <p:nvSpPr>
          <p:cNvPr id="5" name="Footer Placeholder 4">
            <a:extLst>
              <a:ext uri="{FF2B5EF4-FFF2-40B4-BE49-F238E27FC236}">
                <a16:creationId xmlns:a16="http://schemas.microsoft.com/office/drawing/2014/main" xmlns=""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51496290"/>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re.ac.uk/download/pdf/80690511.pdf" TargetMode="External"/><Relationship Id="rId2" Type="http://schemas.openxmlformats.org/officeDocument/2006/relationships/hyperlink" Target="https://www.lawcom.gov.uk/project/insanity-and-automatism/" TargetMode="External"/><Relationship Id="rId1" Type="http://schemas.openxmlformats.org/officeDocument/2006/relationships/slideLayout" Target="../slideLayouts/slideLayout2.xml"/><Relationship Id="rId4" Type="http://schemas.openxmlformats.org/officeDocument/2006/relationships/hyperlink" Target="https://www.ncbi.nlm.nih.gov/pmc/articles/PMC6651607/"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RIXZUzBwjv8?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E91DC736-0EF8-4F87-9146-EBF1D2EE4D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D44AC0DB-2CCF-4E8A-97D9-A6F176C3176D}"/>
              </a:ext>
            </a:extLst>
          </p:cNvPr>
          <p:cNvPicPr>
            <a:picLocks noChangeAspect="1"/>
          </p:cNvPicPr>
          <p:nvPr/>
        </p:nvPicPr>
        <p:blipFill rotWithShape="1">
          <a:blip r:embed="rId2"/>
          <a:srcRect t="5049" r="8" b="1584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xmlns="" id="{097CD68E-23E3-4007-8847-CD0944C4F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r>
              <a:rPr lang="en-GB" sz="4800" dirty="0">
                <a:cs typeface="Calibri Light"/>
              </a:rPr>
              <a:t>Criminal law Assignment 2</a:t>
            </a:r>
            <a:endParaRPr lang="en-GB" sz="4800" dirty="0"/>
          </a:p>
        </p:txBody>
      </p:sp>
      <p:sp>
        <p:nvSpPr>
          <p:cNvPr id="13" name="Rectangle 12">
            <a:extLst>
              <a:ext uri="{FF2B5EF4-FFF2-40B4-BE49-F238E27FC236}">
                <a16:creationId xmlns:a16="http://schemas.microsoft.com/office/drawing/2014/main" xmlns=""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xmlns=""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C799903-48D5-4A31-A1A2-541072D977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8EFFF109-FC58-4FD3-BE05-9775A1310F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xmlns="" id="{E1B96AD6-92A9-4273-A62B-96A1C3E0BA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400E2B3-C940-4FB9-B245-1596EBE8ACE1}"/>
              </a:ext>
            </a:extLst>
          </p:cNvPr>
          <p:cNvSpPr>
            <a:spLocks noGrp="1"/>
          </p:cNvSpPr>
          <p:nvPr>
            <p:ph type="title"/>
          </p:nvPr>
        </p:nvSpPr>
        <p:spPr>
          <a:xfrm>
            <a:off x="621792" y="1161288"/>
            <a:ext cx="3602736" cy="4526280"/>
          </a:xfrm>
        </p:spPr>
        <p:txBody>
          <a:bodyPr>
            <a:normAutofit/>
          </a:bodyPr>
          <a:lstStyle/>
          <a:p>
            <a:r>
              <a:rPr lang="en-GB" dirty="0"/>
              <a:t>Format</a:t>
            </a:r>
          </a:p>
        </p:txBody>
      </p:sp>
      <p:sp>
        <p:nvSpPr>
          <p:cNvPr id="14" name="Rectangle 13">
            <a:extLst>
              <a:ext uri="{FF2B5EF4-FFF2-40B4-BE49-F238E27FC236}">
                <a16:creationId xmlns:a16="http://schemas.microsoft.com/office/drawing/2014/main" xmlns="" id="{463EEC44-1BA3-44ED-81FC-A644B04B2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9C2219D8-8F14-4AFB-9461-0675894FDEC1}"/>
              </a:ext>
            </a:extLst>
          </p:cNvPr>
          <p:cNvSpPr>
            <a:spLocks noGrp="1"/>
          </p:cNvSpPr>
          <p:nvPr>
            <p:ph idx="1"/>
          </p:nvPr>
        </p:nvSpPr>
        <p:spPr>
          <a:xfrm>
            <a:off x="5434149" y="932688"/>
            <a:ext cx="5916603" cy="4992624"/>
          </a:xfrm>
        </p:spPr>
        <p:txBody>
          <a:bodyPr vert="horz" lIns="91440" tIns="45720" rIns="91440" bIns="45720" rtlCol="0" anchor="ctr">
            <a:noAutofit/>
          </a:bodyPr>
          <a:lstStyle/>
          <a:p>
            <a:r>
              <a:rPr lang="en-GB" dirty="0"/>
              <a:t>Worth 50% of the mark for the module</a:t>
            </a:r>
          </a:p>
          <a:p>
            <a:r>
              <a:rPr lang="en-GB" dirty="0"/>
              <a:t>The marks are equally split for this assignment - (50% task A, 50% task B)</a:t>
            </a:r>
          </a:p>
          <a:p>
            <a:r>
              <a:rPr lang="en-GB" dirty="0"/>
              <a:t>Question 1: An essay question on reforming the law surrounding insanity</a:t>
            </a:r>
          </a:p>
          <a:p>
            <a:r>
              <a:rPr lang="en-GB" dirty="0"/>
              <a:t>Question 2: A </a:t>
            </a:r>
            <a:r>
              <a:rPr lang="en-GB" b="1" dirty="0"/>
              <a:t>fictitious </a:t>
            </a:r>
            <a:r>
              <a:rPr lang="en-GB" dirty="0"/>
              <a:t>problem question </a:t>
            </a:r>
          </a:p>
        </p:txBody>
      </p:sp>
    </p:spTree>
    <p:extLst>
      <p:ext uri="{BB962C8B-B14F-4D97-AF65-F5344CB8AC3E}">
        <p14:creationId xmlns:p14="http://schemas.microsoft.com/office/powerpoint/2010/main" val="2875769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xmlns="" id="{F1C4E306-BC28-4A7B-871B-1926F6FA6E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xmlns="" id="{C3ECC9B4-989C-4F71-A6BC-DEBC1D9FD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452322" cy="6858000"/>
          </a:xfrm>
          <a:custGeom>
            <a:avLst/>
            <a:gdLst>
              <a:gd name="connsiteX0" fmla="*/ 0 w 8452322"/>
              <a:gd name="connsiteY0" fmla="*/ 0 h 6858000"/>
              <a:gd name="connsiteX1" fmla="*/ 7447992 w 8452322"/>
              <a:gd name="connsiteY1" fmla="*/ 0 h 6858000"/>
              <a:gd name="connsiteX2" fmla="*/ 7501089 w 8452322"/>
              <a:gd name="connsiteY2" fmla="*/ 79009 h 6858000"/>
              <a:gd name="connsiteX3" fmla="*/ 8452322 w 8452322"/>
              <a:gd name="connsiteY3" fmla="*/ 3429001 h 6858000"/>
              <a:gd name="connsiteX4" fmla="*/ 7501089 w 8452322"/>
              <a:gd name="connsiteY4" fmla="*/ 6778993 h 6858000"/>
              <a:gd name="connsiteX5" fmla="*/ 7447994 w 8452322"/>
              <a:gd name="connsiteY5" fmla="*/ 6858000 h 6858000"/>
              <a:gd name="connsiteX6" fmla="*/ 0 w 845232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2322" h="6858000">
                <a:moveTo>
                  <a:pt x="0" y="0"/>
                </a:moveTo>
                <a:lnTo>
                  <a:pt x="7447992" y="0"/>
                </a:lnTo>
                <a:lnTo>
                  <a:pt x="7501089" y="79009"/>
                </a:lnTo>
                <a:cubicBezTo>
                  <a:pt x="8098524" y="1013167"/>
                  <a:pt x="8452322" y="2172770"/>
                  <a:pt x="8452322" y="3429001"/>
                </a:cubicBezTo>
                <a:cubicBezTo>
                  <a:pt x="8452322" y="4685233"/>
                  <a:pt x="8098524" y="5844836"/>
                  <a:pt x="7501089" y="6778993"/>
                </a:cubicBezTo>
                <a:lnTo>
                  <a:pt x="744799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xmlns="" id="{7948E8DE-A931-4EF0-BE1D-F10274740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443572" cy="6858000"/>
          </a:xfrm>
          <a:custGeom>
            <a:avLst/>
            <a:gdLst>
              <a:gd name="connsiteX0" fmla="*/ 0 w 8443572"/>
              <a:gd name="connsiteY0" fmla="*/ 0 h 6858000"/>
              <a:gd name="connsiteX1" fmla="*/ 7439242 w 8443572"/>
              <a:gd name="connsiteY1" fmla="*/ 0 h 6858000"/>
              <a:gd name="connsiteX2" fmla="*/ 7492339 w 8443572"/>
              <a:gd name="connsiteY2" fmla="*/ 79009 h 6858000"/>
              <a:gd name="connsiteX3" fmla="*/ 8443572 w 8443572"/>
              <a:gd name="connsiteY3" fmla="*/ 3429001 h 6858000"/>
              <a:gd name="connsiteX4" fmla="*/ 7492339 w 8443572"/>
              <a:gd name="connsiteY4" fmla="*/ 6778993 h 6858000"/>
              <a:gd name="connsiteX5" fmla="*/ 7439244 w 8443572"/>
              <a:gd name="connsiteY5" fmla="*/ 6858000 h 6858000"/>
              <a:gd name="connsiteX6" fmla="*/ 0 w 84435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3572" h="6858000">
                <a:moveTo>
                  <a:pt x="0" y="0"/>
                </a:moveTo>
                <a:lnTo>
                  <a:pt x="7439242" y="0"/>
                </a:lnTo>
                <a:lnTo>
                  <a:pt x="7492339" y="79009"/>
                </a:lnTo>
                <a:cubicBezTo>
                  <a:pt x="8089774" y="1013167"/>
                  <a:pt x="8443572" y="2172770"/>
                  <a:pt x="8443572" y="3429001"/>
                </a:cubicBezTo>
                <a:cubicBezTo>
                  <a:pt x="8443572" y="4685233"/>
                  <a:pt x="8089774" y="5844836"/>
                  <a:pt x="7492339" y="6778993"/>
                </a:cubicBezTo>
                <a:lnTo>
                  <a:pt x="743924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6920757A-680C-4D38-821D-7DC7FF57B78E}"/>
              </a:ext>
            </a:extLst>
          </p:cNvPr>
          <p:cNvSpPr>
            <a:spLocks noGrp="1"/>
          </p:cNvSpPr>
          <p:nvPr>
            <p:ph type="title"/>
          </p:nvPr>
        </p:nvSpPr>
        <p:spPr>
          <a:xfrm>
            <a:off x="616893" y="1238250"/>
            <a:ext cx="7003107" cy="4381500"/>
          </a:xfrm>
        </p:spPr>
        <p:txBody>
          <a:bodyPr vert="horz" lIns="91440" tIns="45720" rIns="91440" bIns="45720" rtlCol="0" anchor="ctr">
            <a:normAutofit/>
          </a:bodyPr>
          <a:lstStyle/>
          <a:p>
            <a:r>
              <a:rPr lang="en-US" sz="7200"/>
              <a:t>Let's take a look at the assignment brief </a:t>
            </a:r>
          </a:p>
        </p:txBody>
      </p:sp>
      <p:sp>
        <p:nvSpPr>
          <p:cNvPr id="17" name="Rectangle 16">
            <a:extLst>
              <a:ext uri="{FF2B5EF4-FFF2-40B4-BE49-F238E27FC236}">
                <a16:creationId xmlns:a16="http://schemas.microsoft.com/office/drawing/2014/main" xmlns="" id="{B0E4BB4F-99AB-4C4E-A763-C5AC5273DF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827916"/>
            <a:ext cx="12801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3" descr="Graphical user interface, application&#10;&#10;Description automatically generated">
            <a:extLst>
              <a:ext uri="{FF2B5EF4-FFF2-40B4-BE49-F238E27FC236}">
                <a16:creationId xmlns:a16="http://schemas.microsoft.com/office/drawing/2014/main" xmlns="" id="{36E569FB-7794-4ECE-8D95-349FD7F4A01D}"/>
              </a:ext>
            </a:extLst>
          </p:cNvPr>
          <p:cNvPicPr>
            <a:picLocks noChangeAspect="1"/>
          </p:cNvPicPr>
          <p:nvPr/>
        </p:nvPicPr>
        <p:blipFill rotWithShape="1">
          <a:blip r:embed="rId2"/>
          <a:srcRect l="32316" t="21006" r="31345" b="10503"/>
          <a:stretch/>
        </p:blipFill>
        <p:spPr>
          <a:xfrm>
            <a:off x="7729267" y="1752078"/>
            <a:ext cx="3765772" cy="4512648"/>
          </a:xfrm>
          <a:prstGeom prst="rect">
            <a:avLst/>
          </a:prstGeom>
        </p:spPr>
      </p:pic>
    </p:spTree>
    <p:extLst>
      <p:ext uri="{BB962C8B-B14F-4D97-AF65-F5344CB8AC3E}">
        <p14:creationId xmlns:p14="http://schemas.microsoft.com/office/powerpoint/2010/main" val="2563091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AC7AD-CC73-4DA4-B79B-60CA57097790}"/>
              </a:ext>
            </a:extLst>
          </p:cNvPr>
          <p:cNvSpPr>
            <a:spLocks noGrp="1"/>
          </p:cNvSpPr>
          <p:nvPr>
            <p:ph type="title"/>
          </p:nvPr>
        </p:nvSpPr>
        <p:spPr/>
        <p:txBody>
          <a:bodyPr>
            <a:normAutofit fontScale="90000"/>
          </a:bodyPr>
          <a:lstStyle/>
          <a:p>
            <a:r>
              <a:rPr lang="en-GB" dirty="0"/>
              <a:t>Question 1: </a:t>
            </a:r>
            <a:r>
              <a:rPr lang="en-GB" b="1" dirty="0">
                <a:ea typeface="+mj-lt"/>
                <a:cs typeface="+mj-lt"/>
              </a:rPr>
              <a:t>Consider whether the defence of insanity is fit for purpose or is in need of reform.</a:t>
            </a:r>
            <a:r>
              <a:rPr lang="en-GB" dirty="0">
                <a:ea typeface="+mj-lt"/>
                <a:cs typeface="+mj-lt"/>
              </a:rPr>
              <a:t> </a:t>
            </a:r>
            <a:endParaRPr lang="en-GB" dirty="0"/>
          </a:p>
        </p:txBody>
      </p:sp>
      <p:sp>
        <p:nvSpPr>
          <p:cNvPr id="3" name="Content Placeholder 2">
            <a:extLst>
              <a:ext uri="{FF2B5EF4-FFF2-40B4-BE49-F238E27FC236}">
                <a16:creationId xmlns:a16="http://schemas.microsoft.com/office/drawing/2014/main" xmlns="" id="{80CB5EB5-0513-4627-B1E5-645D76225516}"/>
              </a:ext>
            </a:extLst>
          </p:cNvPr>
          <p:cNvSpPr>
            <a:spLocks noGrp="1"/>
          </p:cNvSpPr>
          <p:nvPr>
            <p:ph idx="1"/>
          </p:nvPr>
        </p:nvSpPr>
        <p:spPr/>
        <p:txBody>
          <a:bodyPr vert="horz" lIns="91440" tIns="45720" rIns="91440" bIns="45720" rtlCol="0" anchor="t">
            <a:normAutofit/>
          </a:bodyPr>
          <a:lstStyle/>
          <a:p>
            <a:pPr marL="0" indent="0">
              <a:buNone/>
            </a:pPr>
            <a:r>
              <a:rPr lang="en-GB" b="1" dirty="0">
                <a:ea typeface="+mn-lt"/>
                <a:cs typeface="+mn-lt"/>
              </a:rPr>
              <a:t>- Answer within approximately 1,000 words</a:t>
            </a:r>
          </a:p>
          <a:p>
            <a:pPr marL="0" indent="0">
              <a:buNone/>
            </a:pPr>
            <a:r>
              <a:rPr lang="en-GB" b="1" dirty="0">
                <a:ea typeface="+mn-lt"/>
                <a:cs typeface="+mn-lt"/>
              </a:rPr>
              <a:t>- Lecture on defences will be released on Thursday 25th March (before Easter)</a:t>
            </a:r>
          </a:p>
          <a:p>
            <a:pPr marL="0" indent="0">
              <a:buNone/>
            </a:pPr>
            <a:r>
              <a:rPr lang="en-GB" b="1" dirty="0">
                <a:ea typeface="+mn-lt"/>
                <a:cs typeface="+mn-lt"/>
              </a:rPr>
              <a:t>- You will have a tutorial focusing on 'Insanity' when you return from the Easter holidays on Tuesday 20th April.</a:t>
            </a:r>
          </a:p>
        </p:txBody>
      </p:sp>
    </p:spTree>
    <p:extLst>
      <p:ext uri="{BB962C8B-B14F-4D97-AF65-F5344CB8AC3E}">
        <p14:creationId xmlns:p14="http://schemas.microsoft.com/office/powerpoint/2010/main" val="3314275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F7E219-8117-43D9-994D-0DB1E5DF87F1}"/>
              </a:ext>
            </a:extLst>
          </p:cNvPr>
          <p:cNvSpPr>
            <a:spLocks noGrp="1"/>
          </p:cNvSpPr>
          <p:nvPr>
            <p:ph type="title"/>
          </p:nvPr>
        </p:nvSpPr>
        <p:spPr/>
        <p:txBody>
          <a:bodyPr/>
          <a:lstStyle/>
          <a:p>
            <a:r>
              <a:rPr lang="en-GB" dirty="0"/>
              <a:t>Where to start reading?</a:t>
            </a:r>
          </a:p>
        </p:txBody>
      </p:sp>
      <p:sp>
        <p:nvSpPr>
          <p:cNvPr id="3" name="Content Placeholder 2">
            <a:extLst>
              <a:ext uri="{FF2B5EF4-FFF2-40B4-BE49-F238E27FC236}">
                <a16:creationId xmlns:a16="http://schemas.microsoft.com/office/drawing/2014/main" xmlns="" id="{3EDA6F2B-D0D5-4A53-9CDF-C0114144C1F2}"/>
              </a:ext>
            </a:extLst>
          </p:cNvPr>
          <p:cNvSpPr>
            <a:spLocks noGrp="1"/>
          </p:cNvSpPr>
          <p:nvPr>
            <p:ph idx="1"/>
          </p:nvPr>
        </p:nvSpPr>
        <p:spPr/>
        <p:txBody>
          <a:bodyPr vert="horz" lIns="91440" tIns="45720" rIns="91440" bIns="45720" rtlCol="0" anchor="t">
            <a:normAutofit/>
          </a:bodyPr>
          <a:lstStyle/>
          <a:p>
            <a:r>
              <a:rPr lang="en-GB" dirty="0"/>
              <a:t>Online resource list</a:t>
            </a:r>
            <a:endParaRPr lang="en-US" dirty="0"/>
          </a:p>
          <a:p>
            <a:r>
              <a:rPr lang="en-GB" dirty="0"/>
              <a:t>Text books</a:t>
            </a:r>
          </a:p>
          <a:p>
            <a:r>
              <a:rPr lang="en-GB" dirty="0">
                <a:ea typeface="+mn-lt"/>
                <a:cs typeface="+mn-lt"/>
                <a:hlinkClick r:id="rId2"/>
              </a:rPr>
              <a:t>https://www.lawcom.gov.uk/project/insanity-and-automatism/</a:t>
            </a:r>
            <a:endParaRPr lang="en-GB" dirty="0">
              <a:ea typeface="+mn-lt"/>
              <a:cs typeface="+mn-lt"/>
            </a:endParaRPr>
          </a:p>
          <a:p>
            <a:r>
              <a:rPr lang="en-GB" dirty="0">
                <a:ea typeface="+mn-lt"/>
                <a:cs typeface="+mn-lt"/>
                <a:hlinkClick r:id="rId3"/>
              </a:rPr>
              <a:t>https://core.ac.uk/download/pdf/80690511.pdf</a:t>
            </a:r>
            <a:endParaRPr lang="en-GB" dirty="0">
              <a:ea typeface="+mn-lt"/>
              <a:cs typeface="+mn-lt"/>
            </a:endParaRPr>
          </a:p>
          <a:p>
            <a:r>
              <a:rPr lang="en-GB" dirty="0">
                <a:ea typeface="+mn-lt"/>
                <a:cs typeface="+mn-lt"/>
                <a:hlinkClick r:id="rId4"/>
              </a:rPr>
              <a:t>https://www.ncbi.nlm.nih.gov/pmc/articles/PMC6651607/</a:t>
            </a:r>
          </a:p>
          <a:p>
            <a:endParaRPr lang="en-GB" dirty="0">
              <a:ea typeface="+mn-lt"/>
              <a:cs typeface="+mn-lt"/>
            </a:endParaRPr>
          </a:p>
        </p:txBody>
      </p:sp>
    </p:spTree>
    <p:extLst>
      <p:ext uri="{BB962C8B-B14F-4D97-AF65-F5344CB8AC3E}">
        <p14:creationId xmlns:p14="http://schemas.microsoft.com/office/powerpoint/2010/main" val="3439019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E84848-ECFA-4874-A1C8-6CF972739FAF}"/>
              </a:ext>
            </a:extLst>
          </p:cNvPr>
          <p:cNvSpPr>
            <a:spLocks noGrp="1"/>
          </p:cNvSpPr>
          <p:nvPr>
            <p:ph type="title"/>
          </p:nvPr>
        </p:nvSpPr>
        <p:spPr>
          <a:xfrm>
            <a:off x="1014926" y="160451"/>
            <a:ext cx="10168128" cy="1179576"/>
          </a:xfrm>
        </p:spPr>
        <p:txBody>
          <a:bodyPr/>
          <a:lstStyle/>
          <a:p>
            <a:r>
              <a:rPr lang="en-GB" dirty="0"/>
              <a:t>Question 2: </a:t>
            </a:r>
          </a:p>
        </p:txBody>
      </p:sp>
      <p:sp>
        <p:nvSpPr>
          <p:cNvPr id="3" name="Content Placeholder 2">
            <a:extLst>
              <a:ext uri="{FF2B5EF4-FFF2-40B4-BE49-F238E27FC236}">
                <a16:creationId xmlns:a16="http://schemas.microsoft.com/office/drawing/2014/main" xmlns="" id="{983A1E7C-57DB-45E9-AFC0-D0588EB748E2}"/>
              </a:ext>
            </a:extLst>
          </p:cNvPr>
          <p:cNvSpPr>
            <a:spLocks noGrp="1"/>
          </p:cNvSpPr>
          <p:nvPr>
            <p:ph idx="1"/>
          </p:nvPr>
        </p:nvSpPr>
        <p:spPr>
          <a:xfrm>
            <a:off x="626739" y="968402"/>
            <a:ext cx="10944504" cy="4700590"/>
          </a:xfrm>
        </p:spPr>
        <p:txBody>
          <a:bodyPr vert="horz" lIns="91440" tIns="45720" rIns="91440" bIns="45720" rtlCol="0" anchor="t">
            <a:noAutofit/>
          </a:bodyPr>
          <a:lstStyle/>
          <a:p>
            <a:r>
              <a:rPr lang="en-GB" sz="1800" b="1" dirty="0">
                <a:ea typeface="+mn-lt"/>
                <a:cs typeface="+mn-lt"/>
              </a:rPr>
              <a:t>Jenny and Colin had recently entered into a new relationship and had decided to meet with friends in a bar on Wind Street. Whilst in a bar, Jenny’s ex-boyfriend Ali and his friends came in. Ali and Jenny’s relationship had come to an end after years of control and jealously on Ali’s part.</a:t>
            </a:r>
            <a:r>
              <a:rPr lang="en-GB" sz="1800" dirty="0">
                <a:ea typeface="+mn-lt"/>
                <a:cs typeface="+mn-lt"/>
              </a:rPr>
              <a:t> </a:t>
            </a:r>
            <a:endParaRPr lang="en-GB" sz="1800"/>
          </a:p>
          <a:p>
            <a:r>
              <a:rPr lang="en-GB" sz="1800" b="1" dirty="0">
                <a:ea typeface="+mn-lt"/>
                <a:cs typeface="+mn-lt"/>
              </a:rPr>
              <a:t>After ten minutes, Ali and his friends started making comments at Colin, who retaliated and a full-scale fight broke out. The doorman, Lee told them that they had to leave. Ali turned and punched Lee with such force that Lee fell to the floor and was knocked unconscious. Ali and his friends then left the bar quickly, before the police arrived. </a:t>
            </a:r>
            <a:endParaRPr lang="en-GB" sz="1800"/>
          </a:p>
          <a:p>
            <a:r>
              <a:rPr lang="en-GB" sz="1800" b="1" dirty="0">
                <a:ea typeface="+mn-lt"/>
                <a:cs typeface="+mn-lt"/>
              </a:rPr>
              <a:t>Jenny and Colin stayed in the bar until the ambulance arrived for Lee. Lee was taken to hospital but unfortunately died later that night. A local appeal was then made for any witnesses to come forward and report to Swansea police station. </a:t>
            </a:r>
            <a:endParaRPr lang="en-GB" sz="1800"/>
          </a:p>
          <a:p>
            <a:r>
              <a:rPr lang="en-GB" sz="1800" b="1" dirty="0">
                <a:ea typeface="+mn-lt"/>
                <a:cs typeface="+mn-lt"/>
              </a:rPr>
              <a:t>The following day, Colin was on his way home from work when Ali approached him and asked what he had told the police in relation to the incident. Colin said he hadn’t told the police anything and walked off. Ali grabbed Colin by the arm as he tried to walk off and suddenly Colin felt an agonising pain in his stomach. Ali had stabbed Colin. Colin was bleeding profusely and fell to the ground. Ali ran off. Colin died within minutes.</a:t>
            </a:r>
            <a:r>
              <a:rPr lang="en-GB" sz="1800" dirty="0">
                <a:ea typeface="+mn-lt"/>
                <a:cs typeface="+mn-lt"/>
              </a:rPr>
              <a:t> </a:t>
            </a:r>
            <a:endParaRPr lang="en-GB" sz="1800"/>
          </a:p>
          <a:p>
            <a:r>
              <a:rPr lang="en-GB" sz="1800" b="1" dirty="0">
                <a:ea typeface="+mn-lt"/>
                <a:cs typeface="+mn-lt"/>
              </a:rPr>
              <a:t>Advise Ali of his potential criminal liability for the offences committed. You are not required to consider the defences that may be available to him.</a:t>
            </a:r>
            <a:r>
              <a:rPr lang="en-GB" sz="1800" dirty="0">
                <a:ea typeface="+mn-lt"/>
                <a:cs typeface="+mn-lt"/>
              </a:rPr>
              <a:t> </a:t>
            </a:r>
            <a:endParaRPr lang="en-GB" sz="1800"/>
          </a:p>
        </p:txBody>
      </p:sp>
    </p:spTree>
    <p:extLst>
      <p:ext uri="{BB962C8B-B14F-4D97-AF65-F5344CB8AC3E}">
        <p14:creationId xmlns:p14="http://schemas.microsoft.com/office/powerpoint/2010/main" val="4106533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34B1BF-6D5D-4DE7-9E03-343BD994B9D8}"/>
              </a:ext>
            </a:extLst>
          </p:cNvPr>
          <p:cNvSpPr>
            <a:spLocks noGrp="1"/>
          </p:cNvSpPr>
          <p:nvPr>
            <p:ph type="title"/>
          </p:nvPr>
        </p:nvSpPr>
        <p:spPr/>
        <p:txBody>
          <a:bodyPr>
            <a:normAutofit fontScale="90000"/>
          </a:bodyPr>
          <a:lstStyle/>
          <a:p>
            <a:r>
              <a:rPr lang="en-GB"/>
              <a:t>Where do you find sources for question 2 and how do you reference them?</a:t>
            </a:r>
          </a:p>
        </p:txBody>
      </p:sp>
      <p:sp>
        <p:nvSpPr>
          <p:cNvPr id="3" name="Content Placeholder 2">
            <a:extLst>
              <a:ext uri="{FF2B5EF4-FFF2-40B4-BE49-F238E27FC236}">
                <a16:creationId xmlns:a16="http://schemas.microsoft.com/office/drawing/2014/main" xmlns="" id="{4D4B5881-0585-4675-A82E-533EC1336979}"/>
              </a:ext>
            </a:extLst>
          </p:cNvPr>
          <p:cNvSpPr>
            <a:spLocks noGrp="1"/>
          </p:cNvSpPr>
          <p:nvPr>
            <p:ph idx="1"/>
          </p:nvPr>
        </p:nvSpPr>
        <p:spPr/>
        <p:txBody>
          <a:bodyPr vert="horz" lIns="91440" tIns="45720" rIns="91440" bIns="45720" rtlCol="0" anchor="t">
            <a:normAutofit lnSpcReduction="10000"/>
          </a:bodyPr>
          <a:lstStyle/>
          <a:p>
            <a:r>
              <a:rPr lang="en-GB"/>
              <a:t>Always start with the relevant lectures and tutorials</a:t>
            </a:r>
            <a:endParaRPr lang="en-US"/>
          </a:p>
          <a:p>
            <a:r>
              <a:rPr lang="en-GB"/>
              <a:t>Expand your knowledge using textbooks and case research</a:t>
            </a:r>
            <a:endParaRPr lang="en-GB" dirty="0"/>
          </a:p>
          <a:p>
            <a:r>
              <a:rPr lang="en-GB"/>
              <a:t>List all cases and legislation which you have cited in your answer in a reference list (you do not need to include other sources for this answer).</a:t>
            </a:r>
          </a:p>
          <a:p>
            <a:r>
              <a:rPr lang="en-GB"/>
              <a:t>Accurately apply relevant judgements to justify the points you are making in your answer.</a:t>
            </a:r>
            <a:endParaRPr lang="en-GB" dirty="0"/>
          </a:p>
        </p:txBody>
      </p:sp>
    </p:spTree>
    <p:extLst>
      <p:ext uri="{BB962C8B-B14F-4D97-AF65-F5344CB8AC3E}">
        <p14:creationId xmlns:p14="http://schemas.microsoft.com/office/powerpoint/2010/main" val="4129994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4278CB-077E-4F15-89A2-492A8677351E}"/>
              </a:ext>
            </a:extLst>
          </p:cNvPr>
          <p:cNvSpPr>
            <a:spLocks noGrp="1"/>
          </p:cNvSpPr>
          <p:nvPr>
            <p:ph type="title"/>
          </p:nvPr>
        </p:nvSpPr>
        <p:spPr/>
        <p:txBody>
          <a:bodyPr>
            <a:normAutofit/>
          </a:bodyPr>
          <a:lstStyle/>
          <a:p>
            <a:r>
              <a:rPr lang="en-GB"/>
              <a:t>How to go about structuring your answer ...</a:t>
            </a:r>
          </a:p>
        </p:txBody>
      </p:sp>
      <p:pic>
        <p:nvPicPr>
          <p:cNvPr id="4" name="Picture 4">
            <a:hlinkClick r:id="" action="ppaction://media"/>
            <a:extLst>
              <a:ext uri="{FF2B5EF4-FFF2-40B4-BE49-F238E27FC236}">
                <a16:creationId xmlns:a16="http://schemas.microsoft.com/office/drawing/2014/main" xmlns="" id="{8C86AA9C-2D9F-4E38-8277-B57613C17D8C}"/>
              </a:ext>
            </a:extLst>
          </p:cNvPr>
          <p:cNvPicPr>
            <a:picLocks noGrp="1" noRot="1" noChangeAspect="1"/>
          </p:cNvPicPr>
          <p:nvPr>
            <p:ph idx="1"/>
            <a:videoFile r:link="rId1"/>
          </p:nvPr>
        </p:nvPicPr>
        <p:blipFill>
          <a:blip r:embed="rId3"/>
          <a:stretch>
            <a:fillRect/>
          </a:stretch>
        </p:blipFill>
        <p:spPr>
          <a:xfrm>
            <a:off x="2476245" y="1992418"/>
            <a:ext cx="6139132" cy="4320396"/>
          </a:xfrm>
        </p:spPr>
      </p:pic>
    </p:spTree>
    <p:extLst>
      <p:ext uri="{BB962C8B-B14F-4D97-AF65-F5344CB8AC3E}">
        <p14:creationId xmlns:p14="http://schemas.microsoft.com/office/powerpoint/2010/main" val="1908511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77AF6B-1107-4341-8493-AE283F7E38DF}"/>
              </a:ext>
            </a:extLst>
          </p:cNvPr>
          <p:cNvSpPr>
            <a:spLocks noGrp="1"/>
          </p:cNvSpPr>
          <p:nvPr>
            <p:ph type="title"/>
          </p:nvPr>
        </p:nvSpPr>
        <p:spPr>
          <a:xfrm>
            <a:off x="1173077" y="74187"/>
            <a:ext cx="10168128" cy="1179576"/>
          </a:xfrm>
        </p:spPr>
        <p:txBody>
          <a:bodyPr/>
          <a:lstStyle/>
          <a:p>
            <a:r>
              <a:rPr lang="en-GB"/>
              <a:t>Let's give it a go</a:t>
            </a:r>
          </a:p>
        </p:txBody>
      </p:sp>
      <p:sp>
        <p:nvSpPr>
          <p:cNvPr id="3" name="Content Placeholder 2">
            <a:extLst>
              <a:ext uri="{FF2B5EF4-FFF2-40B4-BE49-F238E27FC236}">
                <a16:creationId xmlns:a16="http://schemas.microsoft.com/office/drawing/2014/main" xmlns="" id="{69C0686A-445E-4B69-B5C4-9085FBA38C88}"/>
              </a:ext>
            </a:extLst>
          </p:cNvPr>
          <p:cNvSpPr>
            <a:spLocks noGrp="1"/>
          </p:cNvSpPr>
          <p:nvPr>
            <p:ph idx="1"/>
          </p:nvPr>
        </p:nvSpPr>
        <p:spPr>
          <a:xfrm>
            <a:off x="784889" y="1471609"/>
            <a:ext cx="10311901" cy="5031269"/>
          </a:xfrm>
        </p:spPr>
        <p:txBody>
          <a:bodyPr vert="horz" lIns="91440" tIns="45720" rIns="91440" bIns="45720" rtlCol="0" anchor="t">
            <a:normAutofit fontScale="70000" lnSpcReduction="20000"/>
          </a:bodyPr>
          <a:lstStyle/>
          <a:p>
            <a:pPr marL="0" indent="0">
              <a:buNone/>
            </a:pPr>
            <a:r>
              <a:rPr lang="en-GB" sz="3100" dirty="0">
                <a:ea typeface="+mn-lt"/>
                <a:cs typeface="+mn-lt"/>
              </a:rPr>
              <a:t>Viktor needed money to buy drugs, so he decided to break into a school with the intention of stealing something of value that he could sell to raise cash. The next night, when it was dark, he went to the school and broke a window at the back of the school, which enabled him to get in. Once inside he found the IT room and stole four laptops, before leaving the school the same way as he had got in. </a:t>
            </a:r>
            <a:endParaRPr lang="en-US" sz="3100">
              <a:ea typeface="+mn-lt"/>
              <a:cs typeface="+mn-lt"/>
            </a:endParaRPr>
          </a:p>
          <a:p>
            <a:pPr marL="0" indent="0">
              <a:buNone/>
            </a:pPr>
            <a:r>
              <a:rPr lang="en-GB" sz="3100" dirty="0">
                <a:ea typeface="+mn-lt"/>
                <a:cs typeface="+mn-lt"/>
              </a:rPr>
              <a:t>The next day, Viktor was in his flat when he heard sirens outside. He looked out of his window and saw two police cars stop outside the block of flats in which he lived. As he had been in trouble with the police before, Viktor assumed that the police had connected him to the theft of the computers. He took his gun out of the drawer, aimed it at the officers and told them not to come into the building or he would shoot. One of the officers tried to talk to Viktor and started to walk towards the building, at which point Viktor aimed the gun at the officer and shot at him. The bullet missed the officer but hit Shanay, a woman who was getting off a bus, killing her instantly. </a:t>
            </a:r>
            <a:endParaRPr lang="en-US" sz="3100"/>
          </a:p>
        </p:txBody>
      </p:sp>
    </p:spTree>
    <p:extLst>
      <p:ext uri="{BB962C8B-B14F-4D97-AF65-F5344CB8AC3E}">
        <p14:creationId xmlns:p14="http://schemas.microsoft.com/office/powerpoint/2010/main" val="3130575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CFDE0D-3C56-4C89-A32F-F254EC0A77EF}"/>
              </a:ext>
            </a:extLst>
          </p:cNvPr>
          <p:cNvSpPr>
            <a:spLocks noGrp="1"/>
          </p:cNvSpPr>
          <p:nvPr>
            <p:ph type="title"/>
          </p:nvPr>
        </p:nvSpPr>
        <p:spPr/>
        <p:txBody>
          <a:bodyPr/>
          <a:lstStyle/>
          <a:p>
            <a:r>
              <a:rPr lang="en-GB" dirty="0"/>
              <a:t>Key discussion in the problem question?</a:t>
            </a:r>
          </a:p>
        </p:txBody>
      </p:sp>
    </p:spTree>
    <p:extLst>
      <p:ext uri="{BB962C8B-B14F-4D97-AF65-F5344CB8AC3E}">
        <p14:creationId xmlns:p14="http://schemas.microsoft.com/office/powerpoint/2010/main" val="2205739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B6BAE8-8306-43C1-A23D-9648F27293A6}"/>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4078974303"/>
      </p:ext>
    </p:extLst>
  </p:cSld>
  <p:clrMapOvr>
    <a:masterClrMapping/>
  </p:clrMapOvr>
</p:sld>
</file>

<file path=ppt/theme/theme1.xml><?xml version="1.0" encoding="utf-8"?>
<a:theme xmlns:a="http://schemas.openxmlformats.org/drawingml/2006/main" name="AccentBoxVTI">
  <a:themeElements>
    <a:clrScheme name="AnalogousFromRegularSeedLeftStep">
      <a:dk1>
        <a:srgbClr val="000000"/>
      </a:dk1>
      <a:lt1>
        <a:srgbClr val="FFFFFF"/>
      </a:lt1>
      <a:dk2>
        <a:srgbClr val="1B212F"/>
      </a:dk2>
      <a:lt2>
        <a:srgbClr val="F0F3F0"/>
      </a:lt2>
      <a:accent1>
        <a:srgbClr val="DD29E7"/>
      </a:accent1>
      <a:accent2>
        <a:srgbClr val="7C17D5"/>
      </a:accent2>
      <a:accent3>
        <a:srgbClr val="432DE7"/>
      </a:accent3>
      <a:accent4>
        <a:srgbClr val="1750D5"/>
      </a:accent4>
      <a:accent5>
        <a:srgbClr val="29B1E7"/>
      </a:accent5>
      <a:accent6>
        <a:srgbClr val="15C1AA"/>
      </a:accent6>
      <a:hlink>
        <a:srgbClr val="3A9F35"/>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2</TotalTime>
  <Words>332</Words>
  <Application>Microsoft Office PowerPoint</Application>
  <PresentationFormat>Widescreen</PresentationFormat>
  <Paragraphs>34</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Calibri Light</vt:lpstr>
      <vt:lpstr>AccentBoxVTI</vt:lpstr>
      <vt:lpstr>Criminal law Assignment 2</vt:lpstr>
      <vt:lpstr>Format</vt:lpstr>
      <vt:lpstr>Let's take a look at the assignment brief </vt:lpstr>
      <vt:lpstr>Question 1: Consider whether the defence of insanity is fit for purpose or is in need of reform. </vt:lpstr>
      <vt:lpstr>Where to start reading?</vt:lpstr>
      <vt:lpstr>Question 2: </vt:lpstr>
      <vt:lpstr>Where do you find sources for question 2 and how do you reference them?</vt:lpstr>
      <vt:lpstr>How to go about structuring your answer ...</vt:lpstr>
      <vt:lpstr>Let's give it a go</vt:lpstr>
      <vt:lpstr>Key discussion in the problem question?</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132</cp:revision>
  <dcterms:created xsi:type="dcterms:W3CDTF">2021-03-04T10:32:56Z</dcterms:created>
  <dcterms:modified xsi:type="dcterms:W3CDTF">2021-03-07T21:22:14Z</dcterms:modified>
</cp:coreProperties>
</file>