
<file path=[Content_Types].xml><?xml version="1.0" encoding="utf-8"?>
<Types xmlns="http://schemas.openxmlformats.org/package/2006/content-types">
  <Default Extension="jpeg" ContentType="image/jpeg"/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76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9144000" cy="6858000" type="screen4x3"/>
  <p:notesSz cx="9144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1794" y="9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006FC0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10/21/2023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006FC0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10/21/2023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006FC0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10/21/2023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006FC0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10/21/2023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10/21/2023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3999" cy="6857998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344549" y="288797"/>
            <a:ext cx="6454901" cy="5137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006FC0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28268" y="1852320"/>
            <a:ext cx="7736840" cy="14763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10/21/2023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www.youtube.com/watch?v=2BINy9AzHhQ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conomicsonline.co.uk/managing_the_economy/national_income.html/" TargetMode="External"/><Relationship Id="rId2" Type="http://schemas.openxmlformats.org/officeDocument/2006/relationships/hyperlink" Target="http://www.economicsonline.co.uk/managing_the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assets.publishing.service.gov.uk/government/uploads/system/uploads/attachment_data/file/28268/Cost_living_UK.pdf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researchbriefings.files.parliament.uk/documents/CBP-9428/CBP-9428.pdf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employmentandlabourmarket/peoplenotinwork/unemployment/timeseries/mgsx/lms" TargetMode="External"/><Relationship Id="rId2" Type="http://schemas.openxmlformats.org/officeDocument/2006/relationships/hyperlink" Target="http://www.ons.gov.uk/employmentandlabourmar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3999" cy="6857998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263267" y="3223094"/>
            <a:ext cx="5417820" cy="1050929"/>
          </a:xfrm>
          <a:prstGeom prst="rect">
            <a:avLst/>
          </a:prstGeom>
        </p:spPr>
        <p:txBody>
          <a:bodyPr vert="horz" wrap="square" lIns="0" tIns="9842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775"/>
              </a:spcBef>
            </a:pPr>
            <a:r>
              <a:rPr lang="en-GB" sz="2800" dirty="0">
                <a:solidFill>
                  <a:srgbClr val="FFFFFF"/>
                </a:solidFill>
                <a:latin typeface="Segoe UI"/>
                <a:cs typeface="Segoe UI"/>
              </a:rPr>
              <a:t>W7L2 </a:t>
            </a:r>
            <a:r>
              <a:rPr sz="2800" dirty="0">
                <a:solidFill>
                  <a:srgbClr val="FFFFFF"/>
                </a:solidFill>
                <a:latin typeface="Segoe UI"/>
                <a:cs typeface="Segoe UI"/>
              </a:rPr>
              <a:t>National</a:t>
            </a:r>
            <a:r>
              <a:rPr sz="2800" spc="-14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800" spc="-10" dirty="0">
                <a:solidFill>
                  <a:srgbClr val="FFFFFF"/>
                </a:solidFill>
                <a:latin typeface="Segoe UI"/>
                <a:cs typeface="Segoe UI"/>
              </a:rPr>
              <a:t>Income</a:t>
            </a:r>
            <a:endParaRPr sz="2800" dirty="0">
              <a:latin typeface="Segoe UI"/>
              <a:cs typeface="Segoe UI"/>
            </a:endParaRPr>
          </a:p>
          <a:p>
            <a:pPr algn="ctr">
              <a:lnSpc>
                <a:spcPct val="100000"/>
              </a:lnSpc>
              <a:spcBef>
                <a:spcPts val="675"/>
              </a:spcBef>
            </a:pPr>
            <a:r>
              <a:rPr sz="2800" dirty="0">
                <a:solidFill>
                  <a:srgbClr val="FFFFFF"/>
                </a:solidFill>
                <a:latin typeface="Segoe UI"/>
                <a:cs typeface="Segoe UI"/>
              </a:rPr>
              <a:t>Cost</a:t>
            </a:r>
            <a:r>
              <a:rPr sz="2800" spc="-7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800" dirty="0">
                <a:solidFill>
                  <a:srgbClr val="FFFFFF"/>
                </a:solidFill>
                <a:latin typeface="Segoe UI"/>
                <a:cs typeface="Segoe UI"/>
              </a:rPr>
              <a:t>of</a:t>
            </a:r>
            <a:r>
              <a:rPr sz="2800" spc="-7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800" dirty="0">
                <a:solidFill>
                  <a:srgbClr val="FFFFFF"/>
                </a:solidFill>
                <a:latin typeface="Segoe UI"/>
                <a:cs typeface="Segoe UI"/>
              </a:rPr>
              <a:t>Living</a:t>
            </a:r>
            <a:r>
              <a:rPr sz="2800" spc="-6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800" dirty="0">
                <a:solidFill>
                  <a:srgbClr val="FFFFFF"/>
                </a:solidFill>
                <a:latin typeface="Segoe UI"/>
                <a:cs typeface="Segoe UI"/>
              </a:rPr>
              <a:t>And</a:t>
            </a:r>
            <a:r>
              <a:rPr sz="2800" spc="-5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800" spc="-10" dirty="0">
                <a:solidFill>
                  <a:srgbClr val="FFFFFF"/>
                </a:solidFill>
                <a:latin typeface="Segoe UI"/>
                <a:cs typeface="Segoe UI"/>
              </a:rPr>
              <a:t>Unemployment</a:t>
            </a:r>
            <a:endParaRPr sz="2800" dirty="0">
              <a:latin typeface="Segoe UI"/>
              <a:cs typeface="Segoe U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195222" y="1118200"/>
            <a:ext cx="7508240" cy="1672589"/>
          </a:xfrm>
          <a:prstGeom prst="rect">
            <a:avLst/>
          </a:prstGeom>
        </p:spPr>
        <p:txBody>
          <a:bodyPr vert="horz" wrap="square" lIns="0" tIns="419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30"/>
              </a:spcBef>
            </a:pPr>
            <a:r>
              <a:rPr dirty="0">
                <a:solidFill>
                  <a:srgbClr val="000000"/>
                </a:solidFill>
              </a:rPr>
              <a:t>Bachelor</a:t>
            </a:r>
            <a:r>
              <a:rPr spc="-20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of</a:t>
            </a:r>
            <a:r>
              <a:rPr spc="-10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Arts</a:t>
            </a:r>
            <a:r>
              <a:rPr spc="-10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Business</a:t>
            </a:r>
            <a:r>
              <a:rPr spc="-10" dirty="0">
                <a:solidFill>
                  <a:srgbClr val="000000"/>
                </a:solidFill>
              </a:rPr>
              <a:t> Management</a:t>
            </a:r>
          </a:p>
          <a:p>
            <a:pPr marL="2275840" marR="1356995" indent="-1382395">
              <a:lnSpc>
                <a:spcPct val="100000"/>
              </a:lnSpc>
              <a:spcBef>
                <a:spcPts val="259"/>
              </a:spcBef>
            </a:pPr>
            <a:r>
              <a:rPr sz="3600" dirty="0">
                <a:solidFill>
                  <a:srgbClr val="FFFF00"/>
                </a:solidFill>
              </a:rPr>
              <a:t>Management</a:t>
            </a:r>
            <a:r>
              <a:rPr sz="3600" spc="-55" dirty="0">
                <a:solidFill>
                  <a:srgbClr val="FFFF00"/>
                </a:solidFill>
              </a:rPr>
              <a:t> </a:t>
            </a:r>
            <a:r>
              <a:rPr sz="3600" spc="-10" dirty="0">
                <a:solidFill>
                  <a:srgbClr val="FFFF00"/>
                </a:solidFill>
              </a:rPr>
              <a:t>Economics (LCBB500</a:t>
            </a:r>
            <a:r>
              <a:rPr lang="en-GB" sz="3600" spc="-10" dirty="0">
                <a:solidFill>
                  <a:srgbClr val="FFFF00"/>
                </a:solidFill>
              </a:rPr>
              <a:t>8</a:t>
            </a:r>
            <a:r>
              <a:rPr sz="3600" spc="-10" dirty="0">
                <a:solidFill>
                  <a:srgbClr val="FFFF00"/>
                </a:solidFill>
              </a:rPr>
              <a:t>)</a:t>
            </a:r>
            <a:endParaRPr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72235">
              <a:lnSpc>
                <a:spcPct val="100000"/>
              </a:lnSpc>
              <a:spcBef>
                <a:spcPts val="100"/>
              </a:spcBef>
            </a:pPr>
            <a:r>
              <a:rPr dirty="0"/>
              <a:t>Learning</a:t>
            </a:r>
            <a:r>
              <a:rPr spc="-5" dirty="0"/>
              <a:t> </a:t>
            </a:r>
            <a:r>
              <a:rPr spc="-10" dirty="0"/>
              <a:t>Outcomes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58267" y="1150061"/>
            <a:ext cx="2590165" cy="21482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006FC0"/>
              </a:buClr>
              <a:buFont typeface="Wingdings"/>
              <a:buChar char=""/>
              <a:tabLst>
                <a:tab pos="355600" algn="l"/>
              </a:tabLst>
            </a:pPr>
            <a:r>
              <a:rPr sz="2400" dirty="0">
                <a:latin typeface="Segoe UI"/>
                <a:cs typeface="Segoe UI"/>
              </a:rPr>
              <a:t>National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Income</a:t>
            </a:r>
            <a:endParaRPr sz="24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006FC0"/>
              </a:buClr>
              <a:buFont typeface="Wingdings"/>
              <a:buChar char=""/>
            </a:pPr>
            <a:endParaRPr sz="30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buClr>
                <a:srgbClr val="006FC0"/>
              </a:buClr>
              <a:buFont typeface="Wingdings"/>
              <a:buChar char=""/>
              <a:tabLst>
                <a:tab pos="355600" algn="l"/>
              </a:tabLst>
            </a:pPr>
            <a:r>
              <a:rPr sz="2400" dirty="0">
                <a:latin typeface="Segoe UI"/>
                <a:cs typeface="Segoe UI"/>
              </a:rPr>
              <a:t>Cost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Of </a:t>
            </a:r>
            <a:r>
              <a:rPr sz="2400" spc="-10" dirty="0">
                <a:latin typeface="Segoe UI"/>
                <a:cs typeface="Segoe UI"/>
              </a:rPr>
              <a:t>Living</a:t>
            </a:r>
            <a:endParaRPr sz="24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006FC0"/>
              </a:buClr>
              <a:buFont typeface="Wingdings"/>
              <a:buChar char=""/>
            </a:pPr>
            <a:endParaRPr sz="30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buClr>
                <a:srgbClr val="006FC0"/>
              </a:buClr>
              <a:buFont typeface="Wingdings"/>
              <a:buChar char=""/>
              <a:tabLst>
                <a:tab pos="355600" algn="l"/>
              </a:tabLst>
            </a:pPr>
            <a:r>
              <a:rPr sz="2400" spc="-10" dirty="0">
                <a:latin typeface="Segoe UI"/>
                <a:cs typeface="Segoe UI"/>
              </a:rPr>
              <a:t>Unemployment</a:t>
            </a:r>
            <a:endParaRPr sz="24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42110">
              <a:lnSpc>
                <a:spcPct val="100000"/>
              </a:lnSpc>
              <a:spcBef>
                <a:spcPts val="100"/>
              </a:spcBef>
            </a:pPr>
            <a:r>
              <a:rPr dirty="0"/>
              <a:t>National</a:t>
            </a:r>
            <a:r>
              <a:rPr spc="-25" dirty="0"/>
              <a:t> </a:t>
            </a:r>
            <a:r>
              <a:rPr spc="-10" dirty="0"/>
              <a:t>Income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30200" y="1435734"/>
            <a:ext cx="4589780" cy="1702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3535">
              <a:lnSpc>
                <a:spcPct val="100000"/>
              </a:lnSpc>
              <a:spcBef>
                <a:spcPts val="100"/>
              </a:spcBef>
              <a:buClr>
                <a:srgbClr val="006FC0"/>
              </a:buClr>
              <a:buSzPct val="96666"/>
              <a:buFont typeface="Wingdings"/>
              <a:buChar char=""/>
              <a:tabLst>
                <a:tab pos="356235" algn="l"/>
              </a:tabLst>
            </a:pPr>
            <a:r>
              <a:rPr sz="3000" dirty="0">
                <a:latin typeface="Segoe UI"/>
                <a:cs typeface="Segoe UI"/>
              </a:rPr>
              <a:t>National</a:t>
            </a:r>
            <a:r>
              <a:rPr sz="3000" spc="-45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Income</a:t>
            </a:r>
            <a:endParaRPr sz="30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006FC0"/>
              </a:buClr>
              <a:buFont typeface="Wingdings"/>
              <a:buChar char=""/>
            </a:pPr>
            <a:endParaRPr sz="4500">
              <a:latin typeface="Segoe UI"/>
              <a:cs typeface="Segoe UI"/>
            </a:endParaRPr>
          </a:p>
          <a:p>
            <a:pPr marL="355600" indent="-343535">
              <a:lnSpc>
                <a:spcPct val="100000"/>
              </a:lnSpc>
              <a:buClr>
                <a:srgbClr val="006FC0"/>
              </a:buClr>
              <a:buSzPct val="96666"/>
              <a:buFont typeface="Wingdings"/>
              <a:buChar char=""/>
              <a:tabLst>
                <a:tab pos="356235" algn="l"/>
              </a:tabLst>
            </a:pPr>
            <a:r>
              <a:rPr sz="3000" dirty="0">
                <a:latin typeface="Segoe UI"/>
                <a:cs typeface="Segoe UI"/>
              </a:rPr>
              <a:t>What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is</a:t>
            </a:r>
            <a:r>
              <a:rPr sz="3000" spc="-1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national</a:t>
            </a:r>
            <a:r>
              <a:rPr sz="3000" spc="-5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income?</a:t>
            </a:r>
            <a:endParaRPr sz="30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42110">
              <a:lnSpc>
                <a:spcPct val="100000"/>
              </a:lnSpc>
              <a:spcBef>
                <a:spcPts val="100"/>
              </a:spcBef>
            </a:pPr>
            <a:r>
              <a:rPr dirty="0"/>
              <a:t>National</a:t>
            </a:r>
            <a:r>
              <a:rPr spc="-25" dirty="0"/>
              <a:t> </a:t>
            </a:r>
            <a:r>
              <a:rPr spc="-10" dirty="0"/>
              <a:t>Income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30200" y="1284249"/>
            <a:ext cx="8039100" cy="2190115"/>
          </a:xfrm>
          <a:prstGeom prst="rect">
            <a:avLst/>
          </a:prstGeom>
        </p:spPr>
        <p:txBody>
          <a:bodyPr vert="horz" wrap="square" lIns="0" tIns="165100" rIns="0" bIns="0" rtlCol="0">
            <a:spAutoFit/>
          </a:bodyPr>
          <a:lstStyle/>
          <a:p>
            <a:pPr marL="355600" indent="-343535">
              <a:lnSpc>
                <a:spcPct val="100000"/>
              </a:lnSpc>
              <a:spcBef>
                <a:spcPts val="1300"/>
              </a:spcBef>
              <a:buClr>
                <a:srgbClr val="006FC0"/>
              </a:buClr>
              <a:buFont typeface="Wingdings"/>
              <a:buChar char=""/>
              <a:tabLst>
                <a:tab pos="356235" algn="l"/>
              </a:tabLst>
            </a:pPr>
            <a:r>
              <a:rPr sz="2800" dirty="0">
                <a:latin typeface="Segoe UI"/>
                <a:cs typeface="Segoe UI"/>
              </a:rPr>
              <a:t>National</a:t>
            </a:r>
            <a:r>
              <a:rPr sz="2800" spc="-13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Income</a:t>
            </a:r>
            <a:endParaRPr sz="2800">
              <a:latin typeface="Segoe UI"/>
              <a:cs typeface="Segoe UI"/>
            </a:endParaRPr>
          </a:p>
          <a:p>
            <a:pPr marL="355600" indent="-343535">
              <a:lnSpc>
                <a:spcPct val="100000"/>
              </a:lnSpc>
              <a:spcBef>
                <a:spcPts val="1200"/>
              </a:spcBef>
              <a:buClr>
                <a:srgbClr val="006FC0"/>
              </a:buClr>
              <a:buFont typeface="Wingdings"/>
              <a:buChar char=""/>
              <a:tabLst>
                <a:tab pos="356235" algn="l"/>
              </a:tabLst>
            </a:pPr>
            <a:r>
              <a:rPr sz="2800" dirty="0">
                <a:latin typeface="Segoe UI"/>
                <a:cs typeface="Segoe UI"/>
              </a:rPr>
              <a:t>What</a:t>
            </a:r>
            <a:r>
              <a:rPr sz="2800" spc="-8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is</a:t>
            </a:r>
            <a:r>
              <a:rPr sz="2800" spc="-7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national</a:t>
            </a:r>
            <a:r>
              <a:rPr sz="2800" spc="-6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income?</a:t>
            </a:r>
            <a:endParaRPr sz="2800">
              <a:latin typeface="Segoe UI"/>
              <a:cs typeface="Segoe UI"/>
            </a:endParaRPr>
          </a:p>
          <a:p>
            <a:pPr marL="355600" marR="5080" indent="-343535">
              <a:lnSpc>
                <a:spcPct val="100000"/>
              </a:lnSpc>
              <a:spcBef>
                <a:spcPts val="1200"/>
              </a:spcBef>
              <a:buClr>
                <a:srgbClr val="006FC0"/>
              </a:buClr>
              <a:buFont typeface="Wingdings"/>
              <a:buChar char=""/>
              <a:tabLst>
                <a:tab pos="356235" algn="l"/>
              </a:tabLst>
            </a:pPr>
            <a:r>
              <a:rPr sz="2800" dirty="0">
                <a:solidFill>
                  <a:srgbClr val="1F2023"/>
                </a:solidFill>
                <a:latin typeface="Segoe UI"/>
                <a:cs typeface="Segoe UI"/>
              </a:rPr>
              <a:t>National</a:t>
            </a:r>
            <a:r>
              <a:rPr sz="2800" spc="-95" dirty="0">
                <a:solidFill>
                  <a:srgbClr val="1F2023"/>
                </a:solidFill>
                <a:latin typeface="Segoe UI"/>
                <a:cs typeface="Segoe UI"/>
              </a:rPr>
              <a:t> </a:t>
            </a:r>
            <a:r>
              <a:rPr sz="2800" dirty="0">
                <a:solidFill>
                  <a:srgbClr val="1F2023"/>
                </a:solidFill>
                <a:latin typeface="Segoe UI"/>
                <a:cs typeface="Segoe UI"/>
              </a:rPr>
              <a:t>income</a:t>
            </a:r>
            <a:r>
              <a:rPr sz="2800" spc="-100" dirty="0">
                <a:solidFill>
                  <a:srgbClr val="1F2023"/>
                </a:solidFill>
                <a:latin typeface="Segoe UI"/>
                <a:cs typeface="Segoe UI"/>
              </a:rPr>
              <a:t> </a:t>
            </a:r>
            <a:r>
              <a:rPr sz="2800" dirty="0">
                <a:solidFill>
                  <a:srgbClr val="1F2023"/>
                </a:solidFill>
                <a:latin typeface="Segoe UI"/>
                <a:cs typeface="Segoe UI"/>
              </a:rPr>
              <a:t>is</a:t>
            </a:r>
            <a:r>
              <a:rPr sz="2800" spc="-80" dirty="0">
                <a:solidFill>
                  <a:srgbClr val="1F2023"/>
                </a:solidFill>
                <a:latin typeface="Segoe UI"/>
                <a:cs typeface="Segoe UI"/>
              </a:rPr>
              <a:t> </a:t>
            </a:r>
            <a:r>
              <a:rPr sz="2800" dirty="0">
                <a:solidFill>
                  <a:srgbClr val="1F2023"/>
                </a:solidFill>
                <a:latin typeface="Segoe UI"/>
                <a:cs typeface="Segoe UI"/>
              </a:rPr>
              <a:t>the</a:t>
            </a:r>
            <a:r>
              <a:rPr sz="2800" spc="-95" dirty="0">
                <a:solidFill>
                  <a:srgbClr val="1F2023"/>
                </a:solidFill>
                <a:latin typeface="Segoe UI"/>
                <a:cs typeface="Segoe UI"/>
              </a:rPr>
              <a:t> </a:t>
            </a:r>
            <a:r>
              <a:rPr sz="2800" dirty="0">
                <a:solidFill>
                  <a:srgbClr val="1F2023"/>
                </a:solidFill>
                <a:latin typeface="Segoe UI"/>
                <a:cs typeface="Segoe UI"/>
              </a:rPr>
              <a:t>total</a:t>
            </a:r>
            <a:r>
              <a:rPr sz="2800" spc="-110" dirty="0">
                <a:solidFill>
                  <a:srgbClr val="1F2023"/>
                </a:solidFill>
                <a:latin typeface="Segoe UI"/>
                <a:cs typeface="Segoe UI"/>
              </a:rPr>
              <a:t> </a:t>
            </a:r>
            <a:r>
              <a:rPr sz="2800" dirty="0">
                <a:solidFill>
                  <a:srgbClr val="1F2023"/>
                </a:solidFill>
                <a:latin typeface="Segoe UI"/>
                <a:cs typeface="Segoe UI"/>
              </a:rPr>
              <a:t>market</a:t>
            </a:r>
            <a:r>
              <a:rPr sz="2800" spc="-95" dirty="0">
                <a:solidFill>
                  <a:srgbClr val="1F2023"/>
                </a:solidFill>
                <a:latin typeface="Segoe UI"/>
                <a:cs typeface="Segoe UI"/>
              </a:rPr>
              <a:t> </a:t>
            </a:r>
            <a:r>
              <a:rPr sz="2800" dirty="0">
                <a:solidFill>
                  <a:srgbClr val="1F2023"/>
                </a:solidFill>
                <a:latin typeface="Segoe UI"/>
                <a:cs typeface="Segoe UI"/>
              </a:rPr>
              <a:t>value</a:t>
            </a:r>
            <a:r>
              <a:rPr sz="2800" spc="-90" dirty="0">
                <a:solidFill>
                  <a:srgbClr val="1F2023"/>
                </a:solidFill>
                <a:latin typeface="Segoe UI"/>
                <a:cs typeface="Segoe UI"/>
              </a:rPr>
              <a:t> </a:t>
            </a:r>
            <a:r>
              <a:rPr sz="2800" spc="-25" dirty="0">
                <a:solidFill>
                  <a:srgbClr val="1F2023"/>
                </a:solidFill>
                <a:latin typeface="Segoe UI"/>
                <a:cs typeface="Segoe UI"/>
              </a:rPr>
              <a:t>of </a:t>
            </a:r>
            <a:r>
              <a:rPr sz="2800" dirty="0">
                <a:solidFill>
                  <a:srgbClr val="1F2023"/>
                </a:solidFill>
                <a:latin typeface="Segoe UI"/>
                <a:cs typeface="Segoe UI"/>
              </a:rPr>
              <a:t>production</a:t>
            </a:r>
            <a:r>
              <a:rPr sz="2800" spc="-75" dirty="0">
                <a:solidFill>
                  <a:srgbClr val="1F2023"/>
                </a:solidFill>
                <a:latin typeface="Segoe UI"/>
                <a:cs typeface="Segoe UI"/>
              </a:rPr>
              <a:t> </a:t>
            </a:r>
            <a:r>
              <a:rPr sz="2800" dirty="0">
                <a:solidFill>
                  <a:srgbClr val="1F2023"/>
                </a:solidFill>
                <a:latin typeface="Segoe UI"/>
                <a:cs typeface="Segoe UI"/>
              </a:rPr>
              <a:t>in</a:t>
            </a:r>
            <a:r>
              <a:rPr sz="2800" spc="-70" dirty="0">
                <a:solidFill>
                  <a:srgbClr val="1F2023"/>
                </a:solidFill>
                <a:latin typeface="Segoe UI"/>
                <a:cs typeface="Segoe UI"/>
              </a:rPr>
              <a:t> </a:t>
            </a:r>
            <a:r>
              <a:rPr sz="2800" dirty="0">
                <a:solidFill>
                  <a:srgbClr val="1F2023"/>
                </a:solidFill>
                <a:latin typeface="Segoe UI"/>
                <a:cs typeface="Segoe UI"/>
              </a:rPr>
              <a:t>a</a:t>
            </a:r>
            <a:r>
              <a:rPr sz="2800" spc="-70" dirty="0">
                <a:solidFill>
                  <a:srgbClr val="1F2023"/>
                </a:solidFill>
                <a:latin typeface="Segoe UI"/>
                <a:cs typeface="Segoe UI"/>
              </a:rPr>
              <a:t> </a:t>
            </a:r>
            <a:r>
              <a:rPr sz="2800" dirty="0">
                <a:solidFill>
                  <a:srgbClr val="1F2023"/>
                </a:solidFill>
                <a:latin typeface="Segoe UI"/>
                <a:cs typeface="Segoe UI"/>
              </a:rPr>
              <a:t>country's</a:t>
            </a:r>
            <a:r>
              <a:rPr sz="2800" spc="-70" dirty="0">
                <a:solidFill>
                  <a:srgbClr val="1F2023"/>
                </a:solidFill>
                <a:latin typeface="Segoe UI"/>
                <a:cs typeface="Segoe UI"/>
              </a:rPr>
              <a:t> </a:t>
            </a:r>
            <a:r>
              <a:rPr sz="2800" dirty="0">
                <a:solidFill>
                  <a:srgbClr val="1F2023"/>
                </a:solidFill>
                <a:latin typeface="Segoe UI"/>
                <a:cs typeface="Segoe UI"/>
              </a:rPr>
              <a:t>economy</a:t>
            </a:r>
            <a:r>
              <a:rPr sz="2800" spc="-85" dirty="0">
                <a:solidFill>
                  <a:srgbClr val="1F2023"/>
                </a:solidFill>
                <a:latin typeface="Segoe UI"/>
                <a:cs typeface="Segoe UI"/>
              </a:rPr>
              <a:t> </a:t>
            </a:r>
            <a:r>
              <a:rPr sz="2800" dirty="0">
                <a:solidFill>
                  <a:srgbClr val="1F2023"/>
                </a:solidFill>
                <a:latin typeface="Segoe UI"/>
                <a:cs typeface="Segoe UI"/>
              </a:rPr>
              <a:t>during</a:t>
            </a:r>
            <a:r>
              <a:rPr sz="2800" spc="-70" dirty="0">
                <a:solidFill>
                  <a:srgbClr val="1F2023"/>
                </a:solidFill>
                <a:latin typeface="Segoe UI"/>
                <a:cs typeface="Segoe UI"/>
              </a:rPr>
              <a:t> </a:t>
            </a:r>
            <a:r>
              <a:rPr sz="2800" dirty="0">
                <a:solidFill>
                  <a:srgbClr val="1F2023"/>
                </a:solidFill>
                <a:latin typeface="Segoe UI"/>
                <a:cs typeface="Segoe UI"/>
              </a:rPr>
              <a:t>a</a:t>
            </a:r>
            <a:r>
              <a:rPr sz="2800" spc="-65" dirty="0">
                <a:solidFill>
                  <a:srgbClr val="1F2023"/>
                </a:solidFill>
                <a:latin typeface="Segoe UI"/>
                <a:cs typeface="Segoe UI"/>
              </a:rPr>
              <a:t> </a:t>
            </a:r>
            <a:r>
              <a:rPr sz="2800" spc="-10" dirty="0">
                <a:solidFill>
                  <a:srgbClr val="1F2023"/>
                </a:solidFill>
                <a:latin typeface="Segoe UI"/>
                <a:cs typeface="Segoe UI"/>
              </a:rPr>
              <a:t>year.</a:t>
            </a:r>
            <a:endParaRPr sz="28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42110">
              <a:lnSpc>
                <a:spcPct val="100000"/>
              </a:lnSpc>
              <a:spcBef>
                <a:spcPts val="100"/>
              </a:spcBef>
            </a:pPr>
            <a:r>
              <a:rPr dirty="0"/>
              <a:t>National</a:t>
            </a:r>
            <a:r>
              <a:rPr spc="-25" dirty="0"/>
              <a:t> </a:t>
            </a:r>
            <a:r>
              <a:rPr spc="-10" dirty="0"/>
              <a:t>Income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30200" y="1437259"/>
            <a:ext cx="7924165" cy="28911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845185" indent="-343535" algn="just">
              <a:lnSpc>
                <a:spcPct val="100000"/>
              </a:lnSpc>
              <a:spcBef>
                <a:spcPts val="95"/>
              </a:spcBef>
              <a:buClr>
                <a:srgbClr val="006FC0"/>
              </a:buClr>
              <a:buFont typeface="Wingdings"/>
              <a:buChar char=""/>
              <a:tabLst>
                <a:tab pos="356235" algn="l"/>
              </a:tabLst>
            </a:pPr>
            <a:r>
              <a:rPr sz="2800" dirty="0">
                <a:latin typeface="Segoe UI"/>
                <a:cs typeface="Segoe UI"/>
              </a:rPr>
              <a:t>National</a:t>
            </a:r>
            <a:r>
              <a:rPr sz="2800" spc="-9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income</a:t>
            </a:r>
            <a:r>
              <a:rPr sz="2800" spc="-9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refers</a:t>
            </a:r>
            <a:r>
              <a:rPr sz="2800" spc="-9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to</a:t>
            </a:r>
            <a:r>
              <a:rPr sz="2800" spc="-9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9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total</a:t>
            </a:r>
            <a:r>
              <a:rPr sz="2800" spc="-10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value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spc="-25" dirty="0">
                <a:latin typeface="Segoe UI"/>
                <a:cs typeface="Segoe UI"/>
              </a:rPr>
              <a:t>of </a:t>
            </a:r>
            <a:r>
              <a:rPr sz="2800" dirty="0">
                <a:latin typeface="Segoe UI"/>
                <a:cs typeface="Segoe UI"/>
              </a:rPr>
              <a:t>goods</a:t>
            </a:r>
            <a:r>
              <a:rPr sz="2800" spc="-7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and</a:t>
            </a:r>
            <a:r>
              <a:rPr sz="2800" spc="-6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services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produced</a:t>
            </a:r>
            <a:r>
              <a:rPr sz="2800" spc="-7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annually</a:t>
            </a:r>
            <a:r>
              <a:rPr sz="2800" spc="-7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in</a:t>
            </a:r>
            <a:r>
              <a:rPr sz="2800" spc="-70" dirty="0">
                <a:latin typeface="Segoe UI"/>
                <a:cs typeface="Segoe UI"/>
              </a:rPr>
              <a:t> </a:t>
            </a:r>
            <a:r>
              <a:rPr sz="2800" spc="-50" dirty="0">
                <a:latin typeface="Segoe UI"/>
                <a:cs typeface="Segoe UI"/>
              </a:rPr>
              <a:t>a </a:t>
            </a:r>
            <a:r>
              <a:rPr sz="2800" spc="-10" dirty="0">
                <a:latin typeface="Segoe UI"/>
                <a:cs typeface="Segoe UI"/>
              </a:rPr>
              <a:t>country</a:t>
            </a:r>
            <a:endParaRPr sz="28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lr>
                <a:srgbClr val="006FC0"/>
              </a:buClr>
              <a:buFont typeface="Wingdings"/>
              <a:buChar char=""/>
            </a:pPr>
            <a:endParaRPr sz="4300">
              <a:latin typeface="Segoe UI"/>
              <a:cs typeface="Segoe UI"/>
            </a:endParaRPr>
          </a:p>
          <a:p>
            <a:pPr marL="355600" indent="-343535">
              <a:lnSpc>
                <a:spcPct val="100000"/>
              </a:lnSpc>
              <a:buClr>
                <a:srgbClr val="006FC0"/>
              </a:buClr>
              <a:buFont typeface="Wingdings"/>
              <a:buChar char=""/>
              <a:tabLst>
                <a:tab pos="356235" algn="l"/>
              </a:tabLst>
            </a:pPr>
            <a:r>
              <a:rPr sz="2800" dirty="0">
                <a:latin typeface="Segoe UI"/>
                <a:cs typeface="Segoe UI"/>
              </a:rPr>
              <a:t>It</a:t>
            </a:r>
            <a:r>
              <a:rPr sz="2800" spc="-7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is</a:t>
            </a:r>
            <a:r>
              <a:rPr sz="2800" spc="-7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6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total</a:t>
            </a:r>
            <a:r>
              <a:rPr sz="2800" spc="-8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amount</a:t>
            </a:r>
            <a:r>
              <a:rPr sz="2800" spc="-6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of</a:t>
            </a:r>
            <a:r>
              <a:rPr sz="2800" spc="-8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income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accruing</a:t>
            </a:r>
            <a:r>
              <a:rPr sz="2800" spc="-8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to</a:t>
            </a:r>
            <a:r>
              <a:rPr sz="2800" spc="-65" dirty="0">
                <a:latin typeface="Segoe UI"/>
                <a:cs typeface="Segoe UI"/>
              </a:rPr>
              <a:t> </a:t>
            </a:r>
            <a:r>
              <a:rPr sz="2800" spc="-50" dirty="0">
                <a:latin typeface="Segoe UI"/>
                <a:cs typeface="Segoe UI"/>
              </a:rPr>
              <a:t>a</a:t>
            </a:r>
            <a:endParaRPr sz="2800">
              <a:latin typeface="Segoe UI"/>
              <a:cs typeface="Segoe UI"/>
            </a:endParaRPr>
          </a:p>
          <a:p>
            <a:pPr marL="355600">
              <a:lnSpc>
                <a:spcPct val="100000"/>
              </a:lnSpc>
              <a:spcBef>
                <a:spcPts val="5"/>
              </a:spcBef>
            </a:pPr>
            <a:r>
              <a:rPr sz="2800" dirty="0">
                <a:latin typeface="Segoe UI"/>
                <a:cs typeface="Segoe UI"/>
              </a:rPr>
              <a:t>country</a:t>
            </a:r>
            <a:r>
              <a:rPr sz="2800" spc="-7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from</a:t>
            </a:r>
            <a:r>
              <a:rPr sz="2800" spc="-7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economic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activities</a:t>
            </a:r>
            <a:r>
              <a:rPr sz="2800" spc="-7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in</a:t>
            </a:r>
            <a:r>
              <a:rPr sz="2800" spc="-7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</a:t>
            </a:r>
            <a:r>
              <a:rPr sz="2800" spc="-6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year’s</a:t>
            </a:r>
            <a:r>
              <a:rPr sz="2800" spc="-90" dirty="0">
                <a:latin typeface="Segoe UI"/>
                <a:cs typeface="Segoe UI"/>
              </a:rPr>
              <a:t> </a:t>
            </a:r>
            <a:r>
              <a:rPr sz="2800" spc="-20" dirty="0">
                <a:latin typeface="Segoe UI"/>
                <a:cs typeface="Segoe UI"/>
              </a:rPr>
              <a:t>time</a:t>
            </a:r>
            <a:endParaRPr sz="28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42110">
              <a:lnSpc>
                <a:spcPct val="100000"/>
              </a:lnSpc>
              <a:spcBef>
                <a:spcPts val="100"/>
              </a:spcBef>
            </a:pPr>
            <a:r>
              <a:rPr dirty="0"/>
              <a:t>National</a:t>
            </a:r>
            <a:r>
              <a:rPr spc="-25" dirty="0"/>
              <a:t> </a:t>
            </a:r>
            <a:r>
              <a:rPr spc="-10" dirty="0"/>
              <a:t>Income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30200" y="1437259"/>
            <a:ext cx="8035925" cy="374459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1383665" indent="-343535" algn="just">
              <a:lnSpc>
                <a:spcPct val="100000"/>
              </a:lnSpc>
              <a:spcBef>
                <a:spcPts val="95"/>
              </a:spcBef>
              <a:buClr>
                <a:srgbClr val="006FC0"/>
              </a:buClr>
              <a:buFont typeface="Wingdings"/>
              <a:buChar char=""/>
              <a:tabLst>
                <a:tab pos="356235" algn="l"/>
              </a:tabLst>
            </a:pPr>
            <a:r>
              <a:rPr sz="2800" dirty="0">
                <a:latin typeface="Segoe UI"/>
                <a:cs typeface="Segoe UI"/>
              </a:rPr>
              <a:t>Gross</a:t>
            </a:r>
            <a:r>
              <a:rPr sz="2800" spc="-9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National</a:t>
            </a:r>
            <a:r>
              <a:rPr sz="2800" spc="-8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Income</a:t>
            </a:r>
            <a:r>
              <a:rPr sz="2800" spc="-9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(GNI)</a:t>
            </a:r>
            <a:r>
              <a:rPr sz="2800" spc="-6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is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total </a:t>
            </a:r>
            <a:r>
              <a:rPr sz="2800" dirty="0">
                <a:latin typeface="Segoe UI"/>
                <a:cs typeface="Segoe UI"/>
              </a:rPr>
              <a:t>domestic</a:t>
            </a:r>
            <a:r>
              <a:rPr sz="2800" spc="-10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and</a:t>
            </a:r>
            <a:r>
              <a:rPr sz="2800" spc="-9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foreign</a:t>
            </a:r>
            <a:r>
              <a:rPr sz="2800" spc="-10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output</a:t>
            </a:r>
            <a:r>
              <a:rPr sz="2800" spc="-8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claimed</a:t>
            </a:r>
            <a:r>
              <a:rPr sz="2800" spc="-100" dirty="0">
                <a:latin typeface="Segoe UI"/>
                <a:cs typeface="Segoe UI"/>
              </a:rPr>
              <a:t> </a:t>
            </a:r>
            <a:r>
              <a:rPr sz="2800" spc="-25" dirty="0">
                <a:latin typeface="Segoe UI"/>
                <a:cs typeface="Segoe UI"/>
              </a:rPr>
              <a:t>by </a:t>
            </a:r>
            <a:r>
              <a:rPr sz="2800" dirty="0">
                <a:latin typeface="Segoe UI"/>
                <a:cs typeface="Segoe UI"/>
              </a:rPr>
              <a:t>residents</a:t>
            </a:r>
            <a:r>
              <a:rPr sz="2800" spc="-8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of</a:t>
            </a:r>
            <a:r>
              <a:rPr sz="2800" spc="-10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</a:t>
            </a:r>
            <a:r>
              <a:rPr sz="2800" spc="-8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country.</a:t>
            </a:r>
            <a:endParaRPr sz="28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lr>
                <a:srgbClr val="006FC0"/>
              </a:buClr>
              <a:buFont typeface="Wingdings"/>
              <a:buChar char=""/>
            </a:pPr>
            <a:endParaRPr sz="4300">
              <a:latin typeface="Segoe UI"/>
              <a:cs typeface="Segoe UI"/>
            </a:endParaRPr>
          </a:p>
          <a:p>
            <a:pPr marL="355600" marR="5080" indent="-343535">
              <a:lnSpc>
                <a:spcPct val="100000"/>
              </a:lnSpc>
              <a:buClr>
                <a:srgbClr val="006FC0"/>
              </a:buClr>
              <a:buFont typeface="Wingdings"/>
              <a:buChar char=""/>
              <a:tabLst>
                <a:tab pos="356235" algn="l"/>
              </a:tabLst>
            </a:pPr>
            <a:r>
              <a:rPr sz="2800" dirty="0">
                <a:latin typeface="Segoe UI"/>
                <a:cs typeface="Segoe UI"/>
              </a:rPr>
              <a:t>Gross</a:t>
            </a:r>
            <a:r>
              <a:rPr sz="2800" spc="-9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domestic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product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(GDP)</a:t>
            </a:r>
            <a:r>
              <a:rPr sz="2800" spc="-7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is</a:t>
            </a:r>
            <a:r>
              <a:rPr sz="2800" spc="-9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total</a:t>
            </a:r>
            <a:r>
              <a:rPr sz="2800" spc="-9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market </a:t>
            </a:r>
            <a:r>
              <a:rPr sz="2800" dirty="0">
                <a:latin typeface="Segoe UI"/>
                <a:cs typeface="Segoe UI"/>
              </a:rPr>
              <a:t>value</a:t>
            </a:r>
            <a:r>
              <a:rPr sz="2800" spc="-6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of</a:t>
            </a:r>
            <a:r>
              <a:rPr sz="2800" spc="-6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all</a:t>
            </a:r>
            <a:r>
              <a:rPr sz="2800" spc="-7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final</a:t>
            </a:r>
            <a:r>
              <a:rPr sz="2800" spc="-6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goods</a:t>
            </a:r>
            <a:r>
              <a:rPr sz="2800" spc="-5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and</a:t>
            </a:r>
            <a:r>
              <a:rPr sz="2800" spc="-5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services</a:t>
            </a:r>
            <a:r>
              <a:rPr sz="2800" spc="-7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produced </a:t>
            </a:r>
            <a:r>
              <a:rPr sz="2800" dirty="0">
                <a:latin typeface="Segoe UI"/>
                <a:cs typeface="Segoe UI"/>
              </a:rPr>
              <a:t>within</a:t>
            </a:r>
            <a:r>
              <a:rPr sz="2800" spc="-5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</a:t>
            </a:r>
            <a:r>
              <a:rPr sz="2800" spc="-6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given</a:t>
            </a:r>
            <a:r>
              <a:rPr sz="2800" spc="-7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period</a:t>
            </a:r>
            <a:r>
              <a:rPr sz="2800" spc="-5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by</a:t>
            </a:r>
            <a:r>
              <a:rPr sz="2800" spc="-7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factors</a:t>
            </a:r>
            <a:r>
              <a:rPr sz="2800" spc="-9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of</a:t>
            </a:r>
            <a:r>
              <a:rPr sz="2800" spc="-7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production </a:t>
            </a:r>
            <a:r>
              <a:rPr sz="2800" dirty="0">
                <a:latin typeface="Segoe UI"/>
                <a:cs typeface="Segoe UI"/>
              </a:rPr>
              <a:t>located</a:t>
            </a:r>
            <a:r>
              <a:rPr sz="2800" spc="-9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within</a:t>
            </a:r>
            <a:r>
              <a:rPr sz="2800" spc="-7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</a:t>
            </a:r>
            <a:r>
              <a:rPr sz="2800" spc="-8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country.</a:t>
            </a:r>
            <a:endParaRPr sz="28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Measurement</a:t>
            </a:r>
            <a:r>
              <a:rPr spc="-35" dirty="0"/>
              <a:t> </a:t>
            </a:r>
            <a:r>
              <a:rPr dirty="0"/>
              <a:t>of</a:t>
            </a:r>
            <a:r>
              <a:rPr spc="-40" dirty="0"/>
              <a:t> </a:t>
            </a:r>
            <a:r>
              <a:rPr dirty="0"/>
              <a:t>National</a:t>
            </a:r>
            <a:r>
              <a:rPr spc="-40" dirty="0"/>
              <a:t> </a:t>
            </a:r>
            <a:r>
              <a:rPr spc="-10" dirty="0"/>
              <a:t>Income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30200" y="1068095"/>
            <a:ext cx="7016115" cy="3500754"/>
          </a:xfrm>
          <a:prstGeom prst="rect">
            <a:avLst/>
          </a:prstGeom>
        </p:spPr>
        <p:txBody>
          <a:bodyPr vert="horz" wrap="square" lIns="0" tIns="165100" rIns="0" bIns="0" rtlCol="0">
            <a:spAutoFit/>
          </a:bodyPr>
          <a:lstStyle/>
          <a:p>
            <a:pPr marL="355600" indent="-343535">
              <a:lnSpc>
                <a:spcPct val="100000"/>
              </a:lnSpc>
              <a:spcBef>
                <a:spcPts val="1300"/>
              </a:spcBef>
              <a:buClr>
                <a:srgbClr val="006FC0"/>
              </a:buClr>
              <a:buFont typeface="Wingdings"/>
              <a:buChar char=""/>
              <a:tabLst>
                <a:tab pos="356235" algn="l"/>
              </a:tabLst>
            </a:pPr>
            <a:r>
              <a:rPr sz="2800" spc="-10" dirty="0">
                <a:latin typeface="Segoe UI"/>
                <a:cs typeface="Segoe UI"/>
              </a:rPr>
              <a:t>Production/output</a:t>
            </a:r>
            <a:r>
              <a:rPr sz="2800" spc="-11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method</a:t>
            </a:r>
            <a:endParaRPr sz="2800">
              <a:latin typeface="Segoe UI"/>
              <a:cs typeface="Segoe UI"/>
            </a:endParaRPr>
          </a:p>
          <a:p>
            <a:pPr marL="355600" indent="-343535">
              <a:lnSpc>
                <a:spcPct val="100000"/>
              </a:lnSpc>
              <a:spcBef>
                <a:spcPts val="1200"/>
              </a:spcBef>
              <a:buClr>
                <a:srgbClr val="006FC0"/>
              </a:buClr>
              <a:buFont typeface="Wingdings"/>
              <a:buChar char=""/>
              <a:tabLst>
                <a:tab pos="356235" algn="l"/>
              </a:tabLst>
            </a:pPr>
            <a:r>
              <a:rPr sz="2800" dirty="0">
                <a:latin typeface="Segoe UI"/>
                <a:cs typeface="Segoe UI"/>
              </a:rPr>
              <a:t>Income</a:t>
            </a:r>
            <a:r>
              <a:rPr sz="2800" spc="-114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method</a:t>
            </a:r>
            <a:endParaRPr sz="2800">
              <a:latin typeface="Segoe UI"/>
              <a:cs typeface="Segoe UI"/>
            </a:endParaRPr>
          </a:p>
          <a:p>
            <a:pPr marL="12700" marR="3462654" indent="343535">
              <a:lnSpc>
                <a:spcPct val="135700"/>
              </a:lnSpc>
              <a:spcBef>
                <a:spcPts val="5"/>
              </a:spcBef>
              <a:buClr>
                <a:srgbClr val="006FC0"/>
              </a:buClr>
              <a:buFont typeface="Wingdings"/>
              <a:buChar char=""/>
              <a:tabLst>
                <a:tab pos="356235" algn="l"/>
              </a:tabLst>
            </a:pPr>
            <a:r>
              <a:rPr sz="2800" dirty="0">
                <a:latin typeface="Segoe UI"/>
                <a:cs typeface="Segoe UI"/>
              </a:rPr>
              <a:t>Expenditure</a:t>
            </a:r>
            <a:r>
              <a:rPr sz="2800" spc="-18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method </a:t>
            </a:r>
            <a:r>
              <a:rPr sz="2800" dirty="0">
                <a:latin typeface="Segoe UI"/>
                <a:cs typeface="Segoe UI"/>
              </a:rPr>
              <a:t>United</a:t>
            </a:r>
            <a:r>
              <a:rPr sz="2800" spc="-10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Kingdom</a:t>
            </a:r>
            <a:endParaRPr sz="2800">
              <a:latin typeface="Segoe UI"/>
              <a:cs typeface="Segoe UI"/>
            </a:endParaRPr>
          </a:p>
          <a:p>
            <a:pPr marL="355600" indent="-343535">
              <a:lnSpc>
                <a:spcPct val="100000"/>
              </a:lnSpc>
              <a:spcBef>
                <a:spcPts val="1200"/>
              </a:spcBef>
              <a:buClr>
                <a:srgbClr val="006FC0"/>
              </a:buClr>
              <a:buFont typeface="Wingdings"/>
              <a:buChar char=""/>
              <a:tabLst>
                <a:tab pos="356235" algn="l"/>
              </a:tabLst>
            </a:pPr>
            <a:r>
              <a:rPr sz="2800" dirty="0">
                <a:latin typeface="Segoe UI"/>
                <a:cs typeface="Segoe UI"/>
              </a:rPr>
              <a:t>National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output,</a:t>
            </a:r>
            <a:r>
              <a:rPr sz="2800" spc="-7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by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sector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of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economy</a:t>
            </a:r>
            <a:endParaRPr sz="2800">
              <a:latin typeface="Segoe UI"/>
              <a:cs typeface="Segoe UI"/>
            </a:endParaRPr>
          </a:p>
          <a:p>
            <a:pPr marL="355600" indent="-343535">
              <a:lnSpc>
                <a:spcPct val="100000"/>
              </a:lnSpc>
              <a:spcBef>
                <a:spcPts val="1200"/>
              </a:spcBef>
              <a:buClr>
                <a:srgbClr val="006FC0"/>
              </a:buClr>
              <a:buFont typeface="Wingdings"/>
              <a:buChar char=""/>
              <a:tabLst>
                <a:tab pos="356235" algn="l"/>
              </a:tabLst>
            </a:pPr>
            <a:r>
              <a:rPr sz="2800" dirty="0">
                <a:latin typeface="Segoe UI"/>
                <a:cs typeface="Segoe UI"/>
              </a:rPr>
              <a:t>UK</a:t>
            </a:r>
            <a:r>
              <a:rPr sz="2800" spc="-5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more</a:t>
            </a:r>
            <a:r>
              <a:rPr sz="2800" spc="-6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service</a:t>
            </a:r>
            <a:r>
              <a:rPr sz="2800" spc="-5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than</a:t>
            </a:r>
            <a:r>
              <a:rPr sz="2800" spc="-5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manufacturing</a:t>
            </a:r>
            <a:endParaRPr sz="28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44549" y="288797"/>
            <a:ext cx="6454901" cy="4430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548765">
              <a:lnSpc>
                <a:spcPct val="100000"/>
              </a:lnSpc>
              <a:spcBef>
                <a:spcPts val="95"/>
              </a:spcBef>
            </a:pPr>
            <a:r>
              <a:rPr lang="en-GB" sz="2800" dirty="0"/>
              <a:t>The circular flow of income</a:t>
            </a:r>
            <a:endParaRPr sz="2800" dirty="0"/>
          </a:p>
        </p:txBody>
      </p:sp>
      <p:sp>
        <p:nvSpPr>
          <p:cNvPr id="3" name="object 3"/>
          <p:cNvSpPr txBox="1"/>
          <p:nvPr/>
        </p:nvSpPr>
        <p:spPr>
          <a:xfrm>
            <a:off x="400303" y="2518346"/>
            <a:ext cx="7936230" cy="264880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5"/>
              </a:spcBef>
            </a:pPr>
            <a:endParaRPr lang="en-GB" sz="2800" dirty="0">
              <a:hlinkClick r:id="rId2"/>
            </a:endParaRPr>
          </a:p>
          <a:p>
            <a:pPr algn="ctr">
              <a:lnSpc>
                <a:spcPct val="100000"/>
              </a:lnSpc>
              <a:spcBef>
                <a:spcPts val="95"/>
              </a:spcBef>
            </a:pPr>
            <a:endParaRPr lang="en-GB" sz="2800" dirty="0">
              <a:hlinkClick r:id="rId2"/>
            </a:endParaRPr>
          </a:p>
          <a:p>
            <a:pPr algn="ctr">
              <a:lnSpc>
                <a:spcPct val="100000"/>
              </a:lnSpc>
              <a:spcBef>
                <a:spcPts val="95"/>
              </a:spcBef>
            </a:pPr>
            <a:r>
              <a:rPr lang="en-GB" sz="2800" dirty="0">
                <a:hlinkClick r:id="rId2"/>
              </a:rPr>
              <a:t>Use link below: </a:t>
            </a:r>
          </a:p>
          <a:p>
            <a:pPr algn="ctr">
              <a:lnSpc>
                <a:spcPct val="100000"/>
              </a:lnSpc>
              <a:spcBef>
                <a:spcPts val="95"/>
              </a:spcBef>
            </a:pPr>
            <a:endParaRPr lang="en-GB" sz="2800" dirty="0">
              <a:hlinkClick r:id="rId2"/>
            </a:endParaRPr>
          </a:p>
          <a:p>
            <a:pPr algn="ctr">
              <a:lnSpc>
                <a:spcPct val="100000"/>
              </a:lnSpc>
              <a:spcBef>
                <a:spcPts val="95"/>
              </a:spcBef>
            </a:pPr>
            <a:r>
              <a:rPr lang="en-GB" sz="2800" dirty="0">
                <a:hlinkClick r:id="rId2"/>
              </a:rPr>
              <a:t>Circular Flow of Income &amp; Measures of GDP - YouTube</a:t>
            </a:r>
            <a:endParaRPr sz="2800" dirty="0">
              <a:latin typeface="Segoe UI"/>
              <a:cs typeface="Segoe UI"/>
            </a:endParaRPr>
          </a:p>
        </p:txBody>
      </p:sp>
      <p:pic>
        <p:nvPicPr>
          <p:cNvPr id="1026" name="Picture 2" descr="2.1 Economic Activity | ibeconomics">
            <a:extLst>
              <a:ext uri="{FF2B5EF4-FFF2-40B4-BE49-F238E27FC236}">
                <a16:creationId xmlns:a16="http://schemas.microsoft.com/office/drawing/2014/main" id="{217E2735-54C7-1F93-5DBD-5A0B8C88B5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0" y="1367408"/>
            <a:ext cx="3810000" cy="2009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548765">
              <a:lnSpc>
                <a:spcPct val="100000"/>
              </a:lnSpc>
              <a:spcBef>
                <a:spcPts val="95"/>
              </a:spcBef>
            </a:pPr>
            <a:r>
              <a:rPr sz="2800" dirty="0"/>
              <a:t>UK</a:t>
            </a:r>
            <a:r>
              <a:rPr sz="2800" spc="-105" dirty="0"/>
              <a:t> </a:t>
            </a:r>
            <a:r>
              <a:rPr sz="2800" dirty="0"/>
              <a:t>National</a:t>
            </a:r>
            <a:r>
              <a:rPr sz="2800" spc="-45" dirty="0"/>
              <a:t> </a:t>
            </a:r>
            <a:r>
              <a:rPr sz="2800" spc="-10" dirty="0"/>
              <a:t>Income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400304" y="1437259"/>
            <a:ext cx="7936230" cy="2463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5"/>
              </a:spcBef>
            </a:pPr>
            <a:r>
              <a:rPr sz="2800" dirty="0">
                <a:latin typeface="Segoe UI"/>
                <a:cs typeface="Segoe UI"/>
              </a:rPr>
              <a:t>Read</a:t>
            </a:r>
            <a:r>
              <a:rPr sz="2800" spc="-11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10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following</a:t>
            </a:r>
            <a:r>
              <a:rPr sz="2800" spc="-10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paper</a:t>
            </a:r>
            <a:r>
              <a:rPr sz="2800" spc="-9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about</a:t>
            </a:r>
            <a:r>
              <a:rPr sz="2800" spc="-114" dirty="0">
                <a:latin typeface="Segoe UI"/>
                <a:cs typeface="Segoe UI"/>
              </a:rPr>
              <a:t> </a:t>
            </a:r>
            <a:r>
              <a:rPr sz="2800" spc="-20" dirty="0">
                <a:latin typeface="Segoe UI"/>
                <a:cs typeface="Segoe UI"/>
              </a:rPr>
              <a:t>UK’s</a:t>
            </a:r>
            <a:r>
              <a:rPr sz="2800" spc="-10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national</a:t>
            </a:r>
            <a:endParaRPr sz="2800">
              <a:latin typeface="Segoe UI"/>
              <a:cs typeface="Segoe UI"/>
            </a:endParaRPr>
          </a:p>
          <a:p>
            <a:pPr algn="ctr">
              <a:lnSpc>
                <a:spcPct val="100000"/>
              </a:lnSpc>
            </a:pPr>
            <a:r>
              <a:rPr sz="2800" spc="-10" dirty="0">
                <a:latin typeface="Segoe UI"/>
                <a:cs typeface="Segoe UI"/>
              </a:rPr>
              <a:t>income</a:t>
            </a:r>
            <a:endParaRPr sz="28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4300">
              <a:latin typeface="Segoe UI"/>
              <a:cs typeface="Segoe UI"/>
            </a:endParaRPr>
          </a:p>
          <a:p>
            <a:pPr algn="ctr">
              <a:lnSpc>
                <a:spcPct val="100000"/>
              </a:lnSpc>
            </a:pPr>
            <a:r>
              <a:rPr sz="2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</a:rPr>
              <a:t>https:</a:t>
            </a:r>
            <a:r>
              <a:rPr sz="2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//ww</a:t>
            </a:r>
            <a:r>
              <a:rPr sz="2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</a:rPr>
              <a:t>w</a:t>
            </a:r>
            <a:r>
              <a:rPr sz="2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.economicsonline.co.uk/managing_the</a:t>
            </a:r>
            <a:endParaRPr sz="2800">
              <a:latin typeface="Segoe UI"/>
              <a:cs typeface="Segoe UI"/>
            </a:endParaRPr>
          </a:p>
          <a:p>
            <a:pPr algn="ctr">
              <a:lnSpc>
                <a:spcPct val="100000"/>
              </a:lnSpc>
            </a:pPr>
            <a:r>
              <a:rPr sz="2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_economy/national_income.html/</a:t>
            </a:r>
            <a:endParaRPr sz="2800">
              <a:latin typeface="Segoe U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12710635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47366" y="130556"/>
            <a:ext cx="404749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Managerial</a:t>
            </a:r>
            <a:r>
              <a:rPr spc="-10" dirty="0"/>
              <a:t> decisions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770"/>
              </a:spcBef>
            </a:pPr>
            <a:r>
              <a:rPr spc="-10" dirty="0"/>
              <a:t>Discussion:</a:t>
            </a:r>
          </a:p>
          <a:p>
            <a:pPr marL="12700" marR="5080" algn="ctr">
              <a:lnSpc>
                <a:spcPct val="100000"/>
              </a:lnSpc>
              <a:spcBef>
                <a:spcPts val="675"/>
              </a:spcBef>
            </a:pPr>
            <a:r>
              <a:rPr b="0" dirty="0">
                <a:latin typeface="Segoe UI"/>
                <a:cs typeface="Segoe UI"/>
              </a:rPr>
              <a:t>How</a:t>
            </a:r>
            <a:r>
              <a:rPr b="0" spc="-90" dirty="0">
                <a:latin typeface="Segoe UI"/>
                <a:cs typeface="Segoe UI"/>
              </a:rPr>
              <a:t> </a:t>
            </a:r>
            <a:r>
              <a:rPr b="0" dirty="0">
                <a:latin typeface="Segoe UI"/>
                <a:cs typeface="Segoe UI"/>
              </a:rPr>
              <a:t>can</a:t>
            </a:r>
            <a:r>
              <a:rPr b="0" spc="-85" dirty="0">
                <a:latin typeface="Segoe UI"/>
                <a:cs typeface="Segoe UI"/>
              </a:rPr>
              <a:t> </a:t>
            </a:r>
            <a:r>
              <a:rPr b="0" dirty="0">
                <a:latin typeface="Segoe UI"/>
                <a:cs typeface="Segoe UI"/>
              </a:rPr>
              <a:t>managerial</a:t>
            </a:r>
            <a:r>
              <a:rPr b="0" spc="-85" dirty="0">
                <a:latin typeface="Segoe UI"/>
                <a:cs typeface="Segoe UI"/>
              </a:rPr>
              <a:t> </a:t>
            </a:r>
            <a:r>
              <a:rPr b="0" dirty="0">
                <a:latin typeface="Segoe UI"/>
                <a:cs typeface="Segoe UI"/>
              </a:rPr>
              <a:t>decisions</a:t>
            </a:r>
            <a:r>
              <a:rPr b="0" spc="-90" dirty="0">
                <a:latin typeface="Segoe UI"/>
                <a:cs typeface="Segoe UI"/>
              </a:rPr>
              <a:t> </a:t>
            </a:r>
            <a:r>
              <a:rPr b="0" dirty="0">
                <a:latin typeface="Segoe UI"/>
                <a:cs typeface="Segoe UI"/>
              </a:rPr>
              <a:t>can</a:t>
            </a:r>
            <a:r>
              <a:rPr b="0" spc="-85" dirty="0">
                <a:latin typeface="Segoe UI"/>
                <a:cs typeface="Segoe UI"/>
              </a:rPr>
              <a:t> </a:t>
            </a:r>
            <a:r>
              <a:rPr b="0" dirty="0">
                <a:latin typeface="Segoe UI"/>
                <a:cs typeface="Segoe UI"/>
              </a:rPr>
              <a:t>be</a:t>
            </a:r>
            <a:r>
              <a:rPr b="0" spc="-85" dirty="0">
                <a:latin typeface="Segoe UI"/>
                <a:cs typeface="Segoe UI"/>
              </a:rPr>
              <a:t> </a:t>
            </a:r>
            <a:r>
              <a:rPr b="0" dirty="0">
                <a:latin typeface="Segoe UI"/>
                <a:cs typeface="Segoe UI"/>
              </a:rPr>
              <a:t>affected</a:t>
            </a:r>
            <a:r>
              <a:rPr b="0" spc="-95" dirty="0">
                <a:latin typeface="Segoe UI"/>
                <a:cs typeface="Segoe UI"/>
              </a:rPr>
              <a:t> </a:t>
            </a:r>
            <a:r>
              <a:rPr b="0" spc="-25" dirty="0">
                <a:latin typeface="Segoe UI"/>
                <a:cs typeface="Segoe UI"/>
              </a:rPr>
              <a:t>by </a:t>
            </a:r>
            <a:r>
              <a:rPr b="0" dirty="0">
                <a:latin typeface="Segoe UI"/>
                <a:cs typeface="Segoe UI"/>
              </a:rPr>
              <a:t>National</a:t>
            </a:r>
            <a:r>
              <a:rPr b="0" spc="-145" dirty="0">
                <a:latin typeface="Segoe UI"/>
                <a:cs typeface="Segoe UI"/>
              </a:rPr>
              <a:t> </a:t>
            </a:r>
            <a:r>
              <a:rPr b="0" spc="-10" dirty="0">
                <a:latin typeface="Segoe UI"/>
                <a:cs typeface="Segoe UI"/>
              </a:rPr>
              <a:t>income?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60245">
              <a:lnSpc>
                <a:spcPct val="100000"/>
              </a:lnSpc>
              <a:spcBef>
                <a:spcPts val="100"/>
              </a:spcBef>
            </a:pPr>
            <a:r>
              <a:rPr dirty="0"/>
              <a:t>Cost</a:t>
            </a:r>
            <a:r>
              <a:rPr spc="-35" dirty="0"/>
              <a:t> </a:t>
            </a:r>
            <a:r>
              <a:rPr dirty="0"/>
              <a:t>of</a:t>
            </a:r>
            <a:r>
              <a:rPr spc="-25" dirty="0"/>
              <a:t> </a:t>
            </a:r>
            <a:r>
              <a:rPr spc="-10" dirty="0"/>
              <a:t>living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30200" y="997712"/>
            <a:ext cx="8456295" cy="4507865"/>
          </a:xfrm>
          <a:prstGeom prst="rect">
            <a:avLst/>
          </a:prstGeom>
        </p:spPr>
        <p:txBody>
          <a:bodyPr vert="horz" wrap="square" lIns="0" tIns="92075" rIns="0" bIns="0" rtlCol="0">
            <a:spAutoFit/>
          </a:bodyPr>
          <a:lstStyle/>
          <a:p>
            <a:pPr marL="355600" marR="5080" indent="-343535">
              <a:lnSpc>
                <a:spcPct val="80000"/>
              </a:lnSpc>
              <a:spcBef>
                <a:spcPts val="725"/>
              </a:spcBef>
              <a:buClr>
                <a:srgbClr val="006FC0"/>
              </a:buClr>
              <a:buFont typeface="Wingdings"/>
              <a:buChar char=""/>
              <a:tabLst>
                <a:tab pos="356235" algn="l"/>
              </a:tabLst>
            </a:pPr>
            <a:r>
              <a:rPr sz="2600" dirty="0">
                <a:latin typeface="Segoe UI"/>
                <a:cs typeface="Segoe UI"/>
              </a:rPr>
              <a:t>The</a:t>
            </a:r>
            <a:r>
              <a:rPr sz="2600" spc="-2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amount</a:t>
            </a:r>
            <a:r>
              <a:rPr sz="2600" spc="-3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of</a:t>
            </a:r>
            <a:r>
              <a:rPr sz="2600" spc="-2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money</a:t>
            </a:r>
            <a:r>
              <a:rPr sz="2600" spc="-3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needed</a:t>
            </a:r>
            <a:r>
              <a:rPr sz="2600" spc="-2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to</a:t>
            </a:r>
            <a:r>
              <a:rPr sz="2600" spc="-2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cover</a:t>
            </a:r>
            <a:r>
              <a:rPr sz="2600" spc="-3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basic</a:t>
            </a:r>
            <a:r>
              <a:rPr sz="2600" spc="-4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costs</a:t>
            </a:r>
            <a:r>
              <a:rPr sz="2600" spc="-45" dirty="0">
                <a:latin typeface="Segoe UI"/>
                <a:cs typeface="Segoe UI"/>
              </a:rPr>
              <a:t> </a:t>
            </a:r>
            <a:r>
              <a:rPr sz="2600" spc="-20" dirty="0">
                <a:latin typeface="Segoe UI"/>
                <a:cs typeface="Segoe UI"/>
              </a:rPr>
              <a:t>such </a:t>
            </a:r>
            <a:r>
              <a:rPr sz="2600" dirty="0">
                <a:latin typeface="Segoe UI"/>
                <a:cs typeface="Segoe UI"/>
              </a:rPr>
              <a:t>as</a:t>
            </a:r>
            <a:r>
              <a:rPr sz="2600" spc="-1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housing,</a:t>
            </a:r>
            <a:r>
              <a:rPr sz="2600" spc="-2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food, taxes</a:t>
            </a:r>
            <a:r>
              <a:rPr sz="2600" spc="-2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etc</a:t>
            </a:r>
            <a:r>
              <a:rPr sz="2600" spc="-1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within</a:t>
            </a:r>
            <a:r>
              <a:rPr sz="2600" spc="-4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a certain </a:t>
            </a:r>
            <a:r>
              <a:rPr sz="2600" spc="-10" dirty="0">
                <a:latin typeface="Segoe UI"/>
                <a:cs typeface="Segoe UI"/>
              </a:rPr>
              <a:t>time.</a:t>
            </a:r>
            <a:endParaRPr sz="26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Wingdings"/>
              <a:buChar char=""/>
            </a:pPr>
            <a:endParaRPr sz="3200">
              <a:latin typeface="Segoe UI"/>
              <a:cs typeface="Segoe UI"/>
            </a:endParaRPr>
          </a:p>
          <a:p>
            <a:pPr marL="355600" indent="-343535">
              <a:lnSpc>
                <a:spcPct val="100000"/>
              </a:lnSpc>
              <a:buClr>
                <a:srgbClr val="006FC0"/>
              </a:buClr>
              <a:buFont typeface="Wingdings"/>
              <a:buChar char=""/>
              <a:tabLst>
                <a:tab pos="356235" algn="l"/>
              </a:tabLst>
            </a:pPr>
            <a:r>
              <a:rPr sz="2600" dirty="0">
                <a:latin typeface="Segoe UI"/>
                <a:cs typeface="Segoe UI"/>
              </a:rPr>
              <a:t>Cost</a:t>
            </a:r>
            <a:r>
              <a:rPr sz="2600" spc="-5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of</a:t>
            </a:r>
            <a:r>
              <a:rPr sz="2600" spc="-3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living</a:t>
            </a:r>
            <a:r>
              <a:rPr sz="2600" spc="-8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varies</a:t>
            </a:r>
            <a:r>
              <a:rPr sz="2600" spc="-3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between</a:t>
            </a:r>
            <a:r>
              <a:rPr sz="2600" spc="-45" dirty="0">
                <a:latin typeface="Segoe UI"/>
                <a:cs typeface="Segoe UI"/>
              </a:rPr>
              <a:t> </a:t>
            </a:r>
            <a:r>
              <a:rPr sz="2600" spc="-10" dirty="0">
                <a:latin typeface="Segoe UI"/>
                <a:cs typeface="Segoe UI"/>
              </a:rPr>
              <a:t>cities</a:t>
            </a:r>
            <a:endParaRPr sz="26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006FC0"/>
              </a:buClr>
              <a:buFont typeface="Wingdings"/>
              <a:buChar char=""/>
            </a:pPr>
            <a:endParaRPr sz="3650">
              <a:latin typeface="Segoe UI"/>
              <a:cs typeface="Segoe UI"/>
            </a:endParaRPr>
          </a:p>
          <a:p>
            <a:pPr marL="355600" marR="339090" indent="-343535">
              <a:lnSpc>
                <a:spcPct val="80000"/>
              </a:lnSpc>
              <a:buClr>
                <a:srgbClr val="006FC0"/>
              </a:buClr>
              <a:buFont typeface="Wingdings"/>
              <a:buChar char=""/>
              <a:tabLst>
                <a:tab pos="356235" algn="l"/>
              </a:tabLst>
            </a:pPr>
            <a:r>
              <a:rPr sz="2600" dirty="0">
                <a:latin typeface="Segoe UI"/>
                <a:cs typeface="Segoe UI"/>
              </a:rPr>
              <a:t>Cost</a:t>
            </a:r>
            <a:r>
              <a:rPr sz="2600" spc="-5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of</a:t>
            </a:r>
            <a:r>
              <a:rPr sz="2600" spc="-1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living</a:t>
            </a:r>
            <a:r>
              <a:rPr sz="2600" spc="-6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is</a:t>
            </a:r>
            <a:r>
              <a:rPr sz="2600" spc="-2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linked</a:t>
            </a:r>
            <a:r>
              <a:rPr sz="2600" spc="-3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with</a:t>
            </a:r>
            <a:r>
              <a:rPr sz="2600" spc="-6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wages/</a:t>
            </a:r>
            <a:r>
              <a:rPr sz="2600" spc="-2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national</a:t>
            </a:r>
            <a:r>
              <a:rPr sz="2600" spc="-45" dirty="0">
                <a:latin typeface="Segoe UI"/>
                <a:cs typeface="Segoe UI"/>
              </a:rPr>
              <a:t> </a:t>
            </a:r>
            <a:r>
              <a:rPr sz="2600" spc="-10" dirty="0">
                <a:latin typeface="Segoe UI"/>
                <a:cs typeface="Segoe UI"/>
              </a:rPr>
              <a:t>minimum payment</a:t>
            </a:r>
            <a:endParaRPr sz="26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006FC0"/>
              </a:buClr>
              <a:buFont typeface="Wingdings"/>
              <a:buChar char=""/>
            </a:pPr>
            <a:endParaRPr sz="3200">
              <a:latin typeface="Segoe UI"/>
              <a:cs typeface="Segoe UI"/>
            </a:endParaRPr>
          </a:p>
          <a:p>
            <a:pPr marL="355600" indent="-343535">
              <a:lnSpc>
                <a:spcPts val="2810"/>
              </a:lnSpc>
              <a:buClr>
                <a:srgbClr val="006FC0"/>
              </a:buClr>
              <a:buFont typeface="Wingdings"/>
              <a:buChar char=""/>
              <a:tabLst>
                <a:tab pos="356235" algn="l"/>
              </a:tabLst>
            </a:pPr>
            <a:r>
              <a:rPr sz="2600" dirty="0">
                <a:latin typeface="Segoe UI"/>
                <a:cs typeface="Segoe UI"/>
              </a:rPr>
              <a:t>Inflation</a:t>
            </a:r>
            <a:r>
              <a:rPr sz="2600" spc="-6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is</a:t>
            </a:r>
            <a:r>
              <a:rPr sz="2600" spc="-3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the</a:t>
            </a:r>
            <a:r>
              <a:rPr sz="2600" spc="-1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rate</a:t>
            </a:r>
            <a:r>
              <a:rPr sz="2600" spc="-3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of</a:t>
            </a:r>
            <a:r>
              <a:rPr sz="2600" spc="-1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change</a:t>
            </a:r>
            <a:r>
              <a:rPr sz="2600" spc="-2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of</a:t>
            </a:r>
            <a:r>
              <a:rPr sz="2600" spc="-2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the</a:t>
            </a:r>
            <a:r>
              <a:rPr sz="2600" spc="-2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general</a:t>
            </a:r>
            <a:r>
              <a:rPr sz="2600" spc="-2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price</a:t>
            </a:r>
            <a:r>
              <a:rPr sz="2600" spc="-45" dirty="0">
                <a:latin typeface="Segoe UI"/>
                <a:cs typeface="Segoe UI"/>
              </a:rPr>
              <a:t> </a:t>
            </a:r>
            <a:r>
              <a:rPr sz="2600" spc="-10" dirty="0">
                <a:latin typeface="Segoe UI"/>
                <a:cs typeface="Segoe UI"/>
              </a:rPr>
              <a:t>level</a:t>
            </a:r>
            <a:endParaRPr sz="2600">
              <a:latin typeface="Segoe UI"/>
              <a:cs typeface="Segoe UI"/>
            </a:endParaRPr>
          </a:p>
          <a:p>
            <a:pPr marL="355600" marR="480695">
              <a:lnSpc>
                <a:spcPct val="80000"/>
              </a:lnSpc>
              <a:spcBef>
                <a:spcPts val="315"/>
              </a:spcBef>
            </a:pPr>
            <a:r>
              <a:rPr sz="2600" dirty="0">
                <a:latin typeface="Segoe UI"/>
                <a:cs typeface="Segoe UI"/>
              </a:rPr>
              <a:t>of</a:t>
            </a:r>
            <a:r>
              <a:rPr sz="2600" spc="-3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goods</a:t>
            </a:r>
            <a:r>
              <a:rPr sz="2600" spc="-5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and</a:t>
            </a:r>
            <a:r>
              <a:rPr sz="2600" spc="-4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services</a:t>
            </a:r>
            <a:r>
              <a:rPr sz="2600" spc="-4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in</a:t>
            </a:r>
            <a:r>
              <a:rPr sz="2600" spc="-2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an</a:t>
            </a:r>
            <a:r>
              <a:rPr sz="2600" spc="-3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economy.</a:t>
            </a:r>
            <a:r>
              <a:rPr sz="2600" spc="-3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Currency</a:t>
            </a:r>
            <a:r>
              <a:rPr sz="2600" spc="-20" dirty="0">
                <a:latin typeface="Segoe UI"/>
                <a:cs typeface="Segoe UI"/>
              </a:rPr>
              <a:t> buys </a:t>
            </a:r>
            <a:r>
              <a:rPr sz="2600" dirty="0">
                <a:latin typeface="Segoe UI"/>
                <a:cs typeface="Segoe UI"/>
              </a:rPr>
              <a:t>fewer</a:t>
            </a:r>
            <a:r>
              <a:rPr sz="2600" spc="-2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goods</a:t>
            </a:r>
            <a:r>
              <a:rPr sz="2600" spc="-3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or</a:t>
            </a:r>
            <a:r>
              <a:rPr sz="2600" spc="-20" dirty="0">
                <a:latin typeface="Segoe UI"/>
                <a:cs typeface="Segoe UI"/>
              </a:rPr>
              <a:t> </a:t>
            </a:r>
            <a:r>
              <a:rPr sz="2600" spc="-10" dirty="0">
                <a:latin typeface="Segoe UI"/>
                <a:cs typeface="Segoe UI"/>
              </a:rPr>
              <a:t>services</a:t>
            </a:r>
            <a:endParaRPr sz="26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60245">
              <a:lnSpc>
                <a:spcPct val="100000"/>
              </a:lnSpc>
              <a:spcBef>
                <a:spcPts val="100"/>
              </a:spcBef>
            </a:pPr>
            <a:r>
              <a:rPr dirty="0"/>
              <a:t>Cost</a:t>
            </a:r>
            <a:r>
              <a:rPr spc="-35" dirty="0"/>
              <a:t> </a:t>
            </a:r>
            <a:r>
              <a:rPr dirty="0"/>
              <a:t>of</a:t>
            </a:r>
            <a:r>
              <a:rPr spc="-25" dirty="0"/>
              <a:t> </a:t>
            </a:r>
            <a:r>
              <a:rPr spc="-10" dirty="0"/>
              <a:t>living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30200" y="1135761"/>
            <a:ext cx="8040370" cy="4134485"/>
          </a:xfrm>
          <a:prstGeom prst="rect">
            <a:avLst/>
          </a:prstGeom>
        </p:spPr>
        <p:txBody>
          <a:bodyPr vert="horz" wrap="square" lIns="0" tIns="97155" rIns="0" bIns="0" rtlCol="0">
            <a:spAutoFit/>
          </a:bodyPr>
          <a:lstStyle/>
          <a:p>
            <a:pPr marL="355600" marR="528955" indent="-343535" algn="just">
              <a:lnSpc>
                <a:spcPct val="80000"/>
              </a:lnSpc>
              <a:spcBef>
                <a:spcPts val="765"/>
              </a:spcBef>
              <a:buClr>
                <a:srgbClr val="006FC0"/>
              </a:buClr>
              <a:buFont typeface="Wingdings"/>
              <a:buChar char=""/>
              <a:tabLst>
                <a:tab pos="356235" algn="l"/>
              </a:tabLst>
            </a:pPr>
            <a:r>
              <a:rPr sz="2800" dirty="0">
                <a:latin typeface="Segoe UI"/>
                <a:cs typeface="Segoe UI"/>
              </a:rPr>
              <a:t>Below</a:t>
            </a:r>
            <a:r>
              <a:rPr sz="2800" spc="-10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is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</a:t>
            </a:r>
            <a:r>
              <a:rPr sz="2800" spc="-8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booklet</a:t>
            </a:r>
            <a:r>
              <a:rPr sz="2800" spc="-9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with</a:t>
            </a:r>
            <a:r>
              <a:rPr sz="2800" spc="-7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information</a:t>
            </a:r>
            <a:r>
              <a:rPr sz="2800" spc="-9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from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spc="-25" dirty="0">
                <a:latin typeface="Segoe UI"/>
                <a:cs typeface="Segoe UI"/>
              </a:rPr>
              <a:t>the </a:t>
            </a:r>
            <a:r>
              <a:rPr sz="2800" dirty="0">
                <a:latin typeface="Segoe UI"/>
                <a:cs typeface="Segoe UI"/>
              </a:rPr>
              <a:t>internet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from</a:t>
            </a:r>
            <a:r>
              <a:rPr sz="2800" spc="-80" dirty="0">
                <a:latin typeface="Segoe UI"/>
                <a:cs typeface="Segoe UI"/>
              </a:rPr>
              <a:t> </a:t>
            </a:r>
            <a:r>
              <a:rPr sz="2800" spc="-45" dirty="0">
                <a:latin typeface="Segoe UI"/>
                <a:cs typeface="Segoe UI"/>
              </a:rPr>
              <a:t>GOV.UK</a:t>
            </a:r>
            <a:r>
              <a:rPr sz="2800" spc="-8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on</a:t>
            </a:r>
            <a:r>
              <a:rPr sz="2800" spc="-9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cost</a:t>
            </a:r>
            <a:r>
              <a:rPr sz="2800" spc="-8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of</a:t>
            </a:r>
            <a:r>
              <a:rPr sz="2800" spc="-10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living</a:t>
            </a:r>
            <a:r>
              <a:rPr sz="2800" spc="-70" dirty="0">
                <a:latin typeface="Segoe UI"/>
                <a:cs typeface="Segoe UI"/>
              </a:rPr>
              <a:t> </a:t>
            </a:r>
            <a:r>
              <a:rPr sz="2800" spc="-25" dirty="0">
                <a:latin typeface="Segoe UI"/>
                <a:cs typeface="Segoe UI"/>
              </a:rPr>
              <a:t>in </a:t>
            </a:r>
            <a:r>
              <a:rPr sz="2800" dirty="0">
                <a:latin typeface="Segoe UI"/>
                <a:cs typeface="Segoe UI"/>
              </a:rPr>
              <a:t>2010</a:t>
            </a:r>
            <a:r>
              <a:rPr sz="2800" spc="-8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relating</a:t>
            </a:r>
            <a:r>
              <a:rPr sz="2800" spc="-8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to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Gurkhas</a:t>
            </a:r>
            <a:r>
              <a:rPr sz="2800" spc="-9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settlement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in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spc="-25" dirty="0">
                <a:latin typeface="Segoe UI"/>
                <a:cs typeface="Segoe UI"/>
              </a:rPr>
              <a:t>UK</a:t>
            </a:r>
            <a:endParaRPr sz="28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Clr>
                <a:srgbClr val="006FC0"/>
              </a:buClr>
              <a:buFont typeface="Wingdings"/>
              <a:buChar char=""/>
            </a:pPr>
            <a:endParaRPr sz="3800">
              <a:latin typeface="Segoe UI"/>
              <a:cs typeface="Segoe UI"/>
            </a:endParaRPr>
          </a:p>
          <a:p>
            <a:pPr marL="355600" marR="5080" indent="-343535" algn="just">
              <a:lnSpc>
                <a:spcPct val="80000"/>
              </a:lnSpc>
              <a:spcBef>
                <a:spcPts val="5"/>
              </a:spcBef>
              <a:buClr>
                <a:srgbClr val="006FC0"/>
              </a:buClr>
              <a:buFont typeface="Wingdings"/>
              <a:buChar char=""/>
              <a:tabLst>
                <a:tab pos="356235" algn="l"/>
              </a:tabLst>
            </a:pPr>
            <a:r>
              <a:rPr sz="2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</a:rPr>
              <a:t>https://assets.publishing.service.gov.uk/governm</a:t>
            </a:r>
            <a:r>
              <a:rPr sz="2800" spc="-10" dirty="0">
                <a:solidFill>
                  <a:srgbClr val="0000FF"/>
                </a:solidFill>
                <a:latin typeface="Segoe UI"/>
                <a:cs typeface="Segoe UI"/>
              </a:rPr>
              <a:t> </a:t>
            </a:r>
            <a:r>
              <a:rPr sz="2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ent/uploads/system/uploads/attachment_data/fil</a:t>
            </a:r>
            <a:r>
              <a:rPr sz="2800" spc="-10" dirty="0">
                <a:solidFill>
                  <a:srgbClr val="0000FF"/>
                </a:solidFill>
                <a:latin typeface="Segoe UI"/>
                <a:cs typeface="Segoe UI"/>
                <a:hlinkClick r:id="rId2"/>
              </a:rPr>
              <a:t> </a:t>
            </a:r>
            <a:r>
              <a:rPr sz="2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e/28268/Cost_living_UK.pdf</a:t>
            </a:r>
            <a:endParaRPr sz="28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006FC0"/>
              </a:buClr>
              <a:buFont typeface="Wingdings"/>
              <a:buChar char=""/>
            </a:pPr>
            <a:endParaRPr sz="3300">
              <a:latin typeface="Segoe UI"/>
              <a:cs typeface="Segoe UI"/>
            </a:endParaRPr>
          </a:p>
          <a:p>
            <a:pPr marL="355600" indent="-343535">
              <a:lnSpc>
                <a:spcPts val="3025"/>
              </a:lnSpc>
              <a:buClr>
                <a:srgbClr val="006FC0"/>
              </a:buClr>
              <a:buFont typeface="Wingdings"/>
              <a:buChar char=""/>
              <a:tabLst>
                <a:tab pos="356235" algn="l"/>
              </a:tabLst>
            </a:pPr>
            <a:r>
              <a:rPr sz="2800" dirty="0">
                <a:latin typeface="Segoe UI"/>
                <a:cs typeface="Segoe UI"/>
              </a:rPr>
              <a:t>12</a:t>
            </a:r>
            <a:r>
              <a:rPr sz="2800" spc="-6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years</a:t>
            </a:r>
            <a:r>
              <a:rPr sz="2800" spc="-9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on…How</a:t>
            </a:r>
            <a:r>
              <a:rPr sz="2800" spc="-7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much</a:t>
            </a:r>
            <a:r>
              <a:rPr sz="2800" spc="-8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have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these</a:t>
            </a:r>
            <a:r>
              <a:rPr sz="2800" spc="-7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prices</a:t>
            </a:r>
            <a:endParaRPr sz="2800">
              <a:latin typeface="Segoe UI"/>
              <a:cs typeface="Segoe UI"/>
            </a:endParaRPr>
          </a:p>
          <a:p>
            <a:pPr marL="355600">
              <a:lnSpc>
                <a:spcPts val="3025"/>
              </a:lnSpc>
            </a:pPr>
            <a:r>
              <a:rPr sz="2800" spc="-10" dirty="0">
                <a:latin typeface="Segoe UI"/>
                <a:cs typeface="Segoe UI"/>
              </a:rPr>
              <a:t>changed?</a:t>
            </a:r>
            <a:endParaRPr sz="28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60245">
              <a:lnSpc>
                <a:spcPct val="100000"/>
              </a:lnSpc>
              <a:spcBef>
                <a:spcPts val="100"/>
              </a:spcBef>
            </a:pPr>
            <a:r>
              <a:rPr dirty="0"/>
              <a:t>Cost</a:t>
            </a:r>
            <a:r>
              <a:rPr spc="-35" dirty="0"/>
              <a:t> </a:t>
            </a:r>
            <a:r>
              <a:rPr dirty="0"/>
              <a:t>of</a:t>
            </a:r>
            <a:r>
              <a:rPr spc="-25" dirty="0"/>
              <a:t> </a:t>
            </a:r>
            <a:r>
              <a:rPr spc="-10" dirty="0"/>
              <a:t>living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0336" y="1002284"/>
            <a:ext cx="7912100" cy="37598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11454" algn="ctr">
              <a:lnSpc>
                <a:spcPct val="100000"/>
              </a:lnSpc>
              <a:spcBef>
                <a:spcPts val="95"/>
              </a:spcBef>
            </a:pPr>
            <a:r>
              <a:rPr sz="2500" b="1" spc="-10" dirty="0">
                <a:latin typeface="Segoe UI"/>
                <a:cs typeface="Segoe UI"/>
              </a:rPr>
              <a:t>Activity:</a:t>
            </a:r>
            <a:endParaRPr sz="25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315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buClr>
                <a:srgbClr val="006FC0"/>
              </a:buClr>
              <a:buFont typeface="Wingdings"/>
              <a:buChar char=""/>
              <a:tabLst>
                <a:tab pos="355600" algn="l"/>
              </a:tabLst>
            </a:pPr>
            <a:r>
              <a:rPr sz="2500" dirty="0">
                <a:latin typeface="Segoe UI"/>
                <a:cs typeface="Segoe UI"/>
              </a:rPr>
              <a:t>Split</a:t>
            </a:r>
            <a:r>
              <a:rPr sz="2500" spc="-7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into</a:t>
            </a:r>
            <a:r>
              <a:rPr sz="2500" spc="-5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teams</a:t>
            </a:r>
            <a:r>
              <a:rPr sz="2500" spc="-4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of</a:t>
            </a:r>
            <a:r>
              <a:rPr sz="2500" spc="-6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5</a:t>
            </a:r>
            <a:r>
              <a:rPr sz="2500" spc="-6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and</a:t>
            </a:r>
            <a:r>
              <a:rPr sz="2500" spc="-6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pick</a:t>
            </a:r>
            <a:r>
              <a:rPr sz="2500" spc="-5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few</a:t>
            </a:r>
            <a:r>
              <a:rPr sz="2500" spc="-5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items</a:t>
            </a:r>
            <a:r>
              <a:rPr sz="2500" spc="-5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from</a:t>
            </a:r>
            <a:r>
              <a:rPr sz="2500" spc="-3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each</a:t>
            </a:r>
            <a:r>
              <a:rPr sz="2500" spc="-70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list.</a:t>
            </a:r>
            <a:endParaRPr sz="25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60"/>
              </a:spcBef>
              <a:buClr>
                <a:srgbClr val="006FC0"/>
              </a:buClr>
              <a:buFont typeface="Wingdings"/>
              <a:buChar char=""/>
            </a:pPr>
            <a:endParaRPr sz="3550">
              <a:latin typeface="Segoe UI"/>
              <a:cs typeface="Segoe UI"/>
            </a:endParaRPr>
          </a:p>
          <a:p>
            <a:pPr marL="355600" marR="302260" indent="-342900">
              <a:lnSpc>
                <a:spcPts val="2400"/>
              </a:lnSpc>
              <a:buClr>
                <a:srgbClr val="006FC0"/>
              </a:buClr>
              <a:buFont typeface="Wingdings"/>
              <a:buChar char=""/>
              <a:tabLst>
                <a:tab pos="355600" algn="l"/>
              </a:tabLst>
            </a:pPr>
            <a:r>
              <a:rPr sz="2500" dirty="0">
                <a:latin typeface="Segoe UI"/>
                <a:cs typeface="Segoe UI"/>
              </a:rPr>
              <a:t>Can</a:t>
            </a:r>
            <a:r>
              <a:rPr sz="2500" spc="-8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you</a:t>
            </a:r>
            <a:r>
              <a:rPr sz="2500" spc="-7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find</a:t>
            </a:r>
            <a:r>
              <a:rPr sz="2500" spc="-6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the</a:t>
            </a:r>
            <a:r>
              <a:rPr sz="2500" spc="-7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differences</a:t>
            </a:r>
            <a:r>
              <a:rPr sz="2500" spc="-3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in</a:t>
            </a:r>
            <a:r>
              <a:rPr sz="2500" spc="-7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prices</a:t>
            </a:r>
            <a:r>
              <a:rPr sz="2500" spc="-5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between</a:t>
            </a:r>
            <a:r>
              <a:rPr sz="2500" spc="-30" dirty="0">
                <a:latin typeface="Segoe UI"/>
                <a:cs typeface="Segoe UI"/>
              </a:rPr>
              <a:t> </a:t>
            </a:r>
            <a:r>
              <a:rPr sz="2500" spc="-20" dirty="0">
                <a:latin typeface="Segoe UI"/>
                <a:cs typeface="Segoe UI"/>
              </a:rPr>
              <a:t>2010 </a:t>
            </a:r>
            <a:r>
              <a:rPr sz="2500" dirty="0">
                <a:latin typeface="Segoe UI"/>
                <a:cs typeface="Segoe UI"/>
              </a:rPr>
              <a:t>and</a:t>
            </a:r>
            <a:r>
              <a:rPr sz="2500" spc="-4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2022</a:t>
            </a:r>
            <a:r>
              <a:rPr sz="2500" spc="-3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in</a:t>
            </a:r>
            <a:r>
              <a:rPr sz="2500" spc="-5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these</a:t>
            </a:r>
            <a:r>
              <a:rPr sz="2500" spc="-25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items?</a:t>
            </a:r>
            <a:endParaRPr sz="25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006FC0"/>
              </a:buClr>
              <a:buFont typeface="Wingdings"/>
              <a:buChar char=""/>
            </a:pPr>
            <a:endParaRPr sz="3600">
              <a:latin typeface="Segoe UI"/>
              <a:cs typeface="Segoe UI"/>
            </a:endParaRPr>
          </a:p>
          <a:p>
            <a:pPr marL="355600" marR="132715" indent="-342900">
              <a:lnSpc>
                <a:spcPts val="2400"/>
              </a:lnSpc>
              <a:buClr>
                <a:srgbClr val="006FC0"/>
              </a:buClr>
              <a:buFont typeface="Wingdings"/>
              <a:buChar char=""/>
              <a:tabLst>
                <a:tab pos="355600" algn="l"/>
              </a:tabLst>
            </a:pPr>
            <a:r>
              <a:rPr sz="2500" dirty="0">
                <a:latin typeface="Segoe UI"/>
                <a:cs typeface="Segoe UI"/>
              </a:rPr>
              <a:t>Try</a:t>
            </a:r>
            <a:r>
              <a:rPr sz="2500" spc="-7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to</a:t>
            </a:r>
            <a:r>
              <a:rPr sz="2500" spc="-8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using</a:t>
            </a:r>
            <a:r>
              <a:rPr sz="2500" spc="-9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statistics</a:t>
            </a:r>
            <a:r>
              <a:rPr sz="2500" spc="-4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to</a:t>
            </a:r>
            <a:r>
              <a:rPr sz="2500" spc="-8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support</a:t>
            </a:r>
            <a:r>
              <a:rPr sz="2500" spc="-5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your</a:t>
            </a:r>
            <a:r>
              <a:rPr sz="2500" spc="-8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arguments</a:t>
            </a:r>
            <a:r>
              <a:rPr sz="2500" spc="-5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as</a:t>
            </a:r>
            <a:r>
              <a:rPr sz="2500" spc="-85" dirty="0">
                <a:latin typeface="Segoe UI"/>
                <a:cs typeface="Segoe UI"/>
              </a:rPr>
              <a:t> </a:t>
            </a:r>
            <a:r>
              <a:rPr sz="2500" spc="-50" dirty="0">
                <a:latin typeface="Segoe UI"/>
                <a:cs typeface="Segoe UI"/>
              </a:rPr>
              <a:t>a </a:t>
            </a:r>
            <a:r>
              <a:rPr sz="2500" spc="-10" dirty="0">
                <a:latin typeface="Segoe UI"/>
                <a:cs typeface="Segoe UI"/>
              </a:rPr>
              <a:t>team?</a:t>
            </a:r>
            <a:endParaRPr sz="25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60245">
              <a:lnSpc>
                <a:spcPct val="100000"/>
              </a:lnSpc>
              <a:spcBef>
                <a:spcPts val="100"/>
              </a:spcBef>
            </a:pPr>
            <a:r>
              <a:rPr dirty="0"/>
              <a:t>Cost</a:t>
            </a:r>
            <a:r>
              <a:rPr spc="-35" dirty="0"/>
              <a:t> </a:t>
            </a:r>
            <a:r>
              <a:rPr dirty="0"/>
              <a:t>of</a:t>
            </a:r>
            <a:r>
              <a:rPr spc="-25" dirty="0"/>
              <a:t> </a:t>
            </a:r>
            <a:r>
              <a:rPr spc="-10" dirty="0"/>
              <a:t>living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30200" y="1219580"/>
            <a:ext cx="8047355" cy="3074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3535">
              <a:lnSpc>
                <a:spcPct val="100000"/>
              </a:lnSpc>
              <a:spcBef>
                <a:spcPts val="100"/>
              </a:spcBef>
              <a:buClr>
                <a:srgbClr val="006FC0"/>
              </a:buClr>
              <a:buSzPct val="96666"/>
              <a:buFont typeface="Wingdings"/>
              <a:buChar char=""/>
              <a:tabLst>
                <a:tab pos="356235" algn="l"/>
              </a:tabLst>
            </a:pPr>
            <a:r>
              <a:rPr sz="3000" dirty="0">
                <a:latin typeface="Segoe UI"/>
                <a:cs typeface="Segoe UI"/>
              </a:rPr>
              <a:t>Below</a:t>
            </a:r>
            <a:r>
              <a:rPr sz="3000" spc="-3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is</a:t>
            </a:r>
            <a:r>
              <a:rPr sz="3000" spc="-2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</a:t>
            </a:r>
            <a:r>
              <a:rPr sz="3000" spc="-2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recent</a:t>
            </a:r>
            <a:r>
              <a:rPr sz="3000" spc="-2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research</a:t>
            </a:r>
            <a:r>
              <a:rPr sz="3000" spc="-4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briefing</a:t>
            </a:r>
            <a:r>
              <a:rPr sz="3000" spc="-2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from</a:t>
            </a:r>
            <a:r>
              <a:rPr sz="3000" spc="-30" dirty="0">
                <a:latin typeface="Segoe UI"/>
                <a:cs typeface="Segoe UI"/>
              </a:rPr>
              <a:t> </a:t>
            </a:r>
            <a:r>
              <a:rPr sz="3000" spc="-25" dirty="0">
                <a:latin typeface="Segoe UI"/>
                <a:cs typeface="Segoe UI"/>
              </a:rPr>
              <a:t>the </a:t>
            </a:r>
            <a:r>
              <a:rPr sz="3000" dirty="0">
                <a:latin typeface="Segoe UI"/>
                <a:cs typeface="Segoe UI"/>
              </a:rPr>
              <a:t>House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of</a:t>
            </a:r>
            <a:r>
              <a:rPr sz="3000" spc="-2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Commons</a:t>
            </a:r>
            <a:r>
              <a:rPr sz="3000" spc="2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on</a:t>
            </a:r>
            <a:r>
              <a:rPr sz="3000" spc="-2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cost</a:t>
            </a:r>
            <a:r>
              <a:rPr sz="3000" spc="-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of</a:t>
            </a:r>
            <a:r>
              <a:rPr sz="3000" spc="-2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living</a:t>
            </a:r>
            <a:r>
              <a:rPr sz="3000" spc="-3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taking</a:t>
            </a:r>
            <a:r>
              <a:rPr sz="3000" spc="-30" dirty="0">
                <a:latin typeface="Segoe UI"/>
                <a:cs typeface="Segoe UI"/>
              </a:rPr>
              <a:t> </a:t>
            </a:r>
            <a:r>
              <a:rPr sz="3000" spc="-25" dirty="0">
                <a:latin typeface="Segoe UI"/>
                <a:cs typeface="Segoe UI"/>
              </a:rPr>
              <a:t>in </a:t>
            </a:r>
            <a:r>
              <a:rPr sz="3000" dirty="0">
                <a:latin typeface="Segoe UI"/>
                <a:cs typeface="Segoe UI"/>
              </a:rPr>
              <a:t>consideration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the</a:t>
            </a:r>
            <a:r>
              <a:rPr sz="3000" spc="-2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recent</a:t>
            </a:r>
            <a:r>
              <a:rPr sz="3000" spc="-25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events</a:t>
            </a:r>
            <a:endParaRPr sz="30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006FC0"/>
              </a:buClr>
              <a:buFont typeface="Wingdings"/>
              <a:buChar char=""/>
            </a:pPr>
            <a:endParaRPr sz="4500">
              <a:latin typeface="Segoe UI"/>
              <a:cs typeface="Segoe UI"/>
            </a:endParaRPr>
          </a:p>
          <a:p>
            <a:pPr marL="355600" marR="93980" indent="-343535">
              <a:lnSpc>
                <a:spcPct val="100000"/>
              </a:lnSpc>
              <a:buClr>
                <a:srgbClr val="006FC0"/>
              </a:buClr>
              <a:buSzPct val="96666"/>
              <a:buFont typeface="Wingdings"/>
              <a:buChar char=""/>
              <a:tabLst>
                <a:tab pos="356235" algn="l"/>
              </a:tabLst>
            </a:pPr>
            <a:r>
              <a:rPr sz="30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https://researchbriefings.files.parliament.uk/d</a:t>
            </a:r>
            <a:r>
              <a:rPr sz="3000" spc="-10" dirty="0">
                <a:solidFill>
                  <a:srgbClr val="0000FF"/>
                </a:solidFill>
                <a:latin typeface="Segoe UI"/>
                <a:cs typeface="Segoe UI"/>
                <a:hlinkClick r:id="rId2"/>
              </a:rPr>
              <a:t> </a:t>
            </a:r>
            <a:r>
              <a:rPr sz="30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ocuments/CBP-9428/CBP-9428.pdf</a:t>
            </a:r>
            <a:endParaRPr sz="30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47366" y="130556"/>
            <a:ext cx="404749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Managerial</a:t>
            </a:r>
            <a:r>
              <a:rPr spc="-10" dirty="0"/>
              <a:t> decisions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635" algn="ctr">
              <a:lnSpc>
                <a:spcPct val="100000"/>
              </a:lnSpc>
              <a:spcBef>
                <a:spcPts val="770"/>
              </a:spcBef>
            </a:pPr>
            <a:r>
              <a:rPr spc="-10" dirty="0"/>
              <a:t>Discussion:</a:t>
            </a:r>
          </a:p>
          <a:p>
            <a:pPr marL="13335" marR="5080" algn="ctr">
              <a:lnSpc>
                <a:spcPct val="100000"/>
              </a:lnSpc>
              <a:spcBef>
                <a:spcPts val="675"/>
              </a:spcBef>
            </a:pPr>
            <a:r>
              <a:rPr b="0" dirty="0">
                <a:latin typeface="Segoe UI"/>
                <a:cs typeface="Segoe UI"/>
              </a:rPr>
              <a:t>How</a:t>
            </a:r>
            <a:r>
              <a:rPr b="0" spc="-85" dirty="0">
                <a:latin typeface="Segoe UI"/>
                <a:cs typeface="Segoe UI"/>
              </a:rPr>
              <a:t> </a:t>
            </a:r>
            <a:r>
              <a:rPr b="0" dirty="0">
                <a:latin typeface="Segoe UI"/>
                <a:cs typeface="Segoe UI"/>
              </a:rPr>
              <a:t>can</a:t>
            </a:r>
            <a:r>
              <a:rPr b="0" spc="-85" dirty="0">
                <a:latin typeface="Segoe UI"/>
                <a:cs typeface="Segoe UI"/>
              </a:rPr>
              <a:t> </a:t>
            </a:r>
            <a:r>
              <a:rPr b="0" dirty="0">
                <a:latin typeface="Segoe UI"/>
                <a:cs typeface="Segoe UI"/>
              </a:rPr>
              <a:t>managerial</a:t>
            </a:r>
            <a:r>
              <a:rPr b="0" spc="-85" dirty="0">
                <a:latin typeface="Segoe UI"/>
                <a:cs typeface="Segoe UI"/>
              </a:rPr>
              <a:t> </a:t>
            </a:r>
            <a:r>
              <a:rPr b="0" dirty="0">
                <a:latin typeface="Segoe UI"/>
                <a:cs typeface="Segoe UI"/>
              </a:rPr>
              <a:t>decisions</a:t>
            </a:r>
            <a:r>
              <a:rPr b="0" spc="-85" dirty="0">
                <a:latin typeface="Segoe UI"/>
                <a:cs typeface="Segoe UI"/>
              </a:rPr>
              <a:t> </a:t>
            </a:r>
            <a:r>
              <a:rPr b="0" dirty="0">
                <a:latin typeface="Segoe UI"/>
                <a:cs typeface="Segoe UI"/>
              </a:rPr>
              <a:t>be</a:t>
            </a:r>
            <a:r>
              <a:rPr b="0" spc="-85" dirty="0">
                <a:latin typeface="Segoe UI"/>
                <a:cs typeface="Segoe UI"/>
              </a:rPr>
              <a:t> </a:t>
            </a:r>
            <a:r>
              <a:rPr b="0" dirty="0">
                <a:latin typeface="Segoe UI"/>
                <a:cs typeface="Segoe UI"/>
              </a:rPr>
              <a:t>affected</a:t>
            </a:r>
            <a:r>
              <a:rPr b="0" spc="-95" dirty="0">
                <a:latin typeface="Segoe UI"/>
                <a:cs typeface="Segoe UI"/>
              </a:rPr>
              <a:t> </a:t>
            </a:r>
            <a:r>
              <a:rPr b="0" dirty="0">
                <a:latin typeface="Segoe UI"/>
                <a:cs typeface="Segoe UI"/>
              </a:rPr>
              <a:t>by</a:t>
            </a:r>
            <a:r>
              <a:rPr b="0" spc="-85" dirty="0">
                <a:latin typeface="Segoe UI"/>
                <a:cs typeface="Segoe UI"/>
              </a:rPr>
              <a:t> </a:t>
            </a:r>
            <a:r>
              <a:rPr b="0" spc="-25" dirty="0">
                <a:latin typeface="Segoe UI"/>
                <a:cs typeface="Segoe UI"/>
              </a:rPr>
              <a:t>the </a:t>
            </a:r>
            <a:r>
              <a:rPr b="0" dirty="0">
                <a:latin typeface="Segoe UI"/>
                <a:cs typeface="Segoe UI"/>
              </a:rPr>
              <a:t>increase</a:t>
            </a:r>
            <a:r>
              <a:rPr b="0" spc="-80" dirty="0">
                <a:latin typeface="Segoe UI"/>
                <a:cs typeface="Segoe UI"/>
              </a:rPr>
              <a:t> </a:t>
            </a:r>
            <a:r>
              <a:rPr b="0" dirty="0">
                <a:latin typeface="Segoe UI"/>
                <a:cs typeface="Segoe UI"/>
              </a:rPr>
              <a:t>of</a:t>
            </a:r>
            <a:r>
              <a:rPr b="0" spc="-95" dirty="0">
                <a:latin typeface="Segoe UI"/>
                <a:cs typeface="Segoe UI"/>
              </a:rPr>
              <a:t> </a:t>
            </a:r>
            <a:r>
              <a:rPr b="0" dirty="0">
                <a:latin typeface="Segoe UI"/>
                <a:cs typeface="Segoe UI"/>
              </a:rPr>
              <a:t>the</a:t>
            </a:r>
            <a:r>
              <a:rPr b="0" spc="-80" dirty="0">
                <a:latin typeface="Segoe UI"/>
                <a:cs typeface="Segoe UI"/>
              </a:rPr>
              <a:t> </a:t>
            </a:r>
            <a:r>
              <a:rPr b="0" dirty="0">
                <a:latin typeface="Segoe UI"/>
                <a:cs typeface="Segoe UI"/>
              </a:rPr>
              <a:t>cost</a:t>
            </a:r>
            <a:r>
              <a:rPr b="0" spc="-100" dirty="0">
                <a:latin typeface="Segoe UI"/>
                <a:cs typeface="Segoe UI"/>
              </a:rPr>
              <a:t> </a:t>
            </a:r>
            <a:r>
              <a:rPr b="0" dirty="0">
                <a:latin typeface="Segoe UI"/>
                <a:cs typeface="Segoe UI"/>
              </a:rPr>
              <a:t>of</a:t>
            </a:r>
            <a:r>
              <a:rPr b="0" spc="-95" dirty="0">
                <a:latin typeface="Segoe UI"/>
                <a:cs typeface="Segoe UI"/>
              </a:rPr>
              <a:t> </a:t>
            </a:r>
            <a:r>
              <a:rPr b="0" spc="-10" dirty="0">
                <a:latin typeface="Segoe UI"/>
                <a:cs typeface="Segoe UI"/>
              </a:rPr>
              <a:t>living?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42439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Unemployment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30200" y="1221104"/>
            <a:ext cx="8006715" cy="34702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120014" indent="-343535">
              <a:lnSpc>
                <a:spcPct val="100000"/>
              </a:lnSpc>
              <a:spcBef>
                <a:spcPts val="95"/>
              </a:spcBef>
              <a:buClr>
                <a:srgbClr val="006FC0"/>
              </a:buClr>
              <a:buFont typeface="Wingdings"/>
              <a:buChar char=""/>
              <a:tabLst>
                <a:tab pos="356235" algn="l"/>
              </a:tabLst>
            </a:pPr>
            <a:r>
              <a:rPr sz="2800" spc="-10" dirty="0">
                <a:latin typeface="Segoe UI"/>
                <a:cs typeface="Segoe UI"/>
              </a:rPr>
              <a:t>Unemployment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measures</a:t>
            </a:r>
            <a:r>
              <a:rPr sz="2800" spc="-9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number</a:t>
            </a:r>
            <a:r>
              <a:rPr sz="2800" spc="-9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of</a:t>
            </a:r>
            <a:r>
              <a:rPr sz="2800" spc="-9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people </a:t>
            </a:r>
            <a:r>
              <a:rPr sz="2800" dirty="0">
                <a:latin typeface="Segoe UI"/>
                <a:cs typeface="Segoe UI"/>
              </a:rPr>
              <a:t>looking</a:t>
            </a:r>
            <a:r>
              <a:rPr sz="2800" spc="-7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for</a:t>
            </a:r>
            <a:r>
              <a:rPr sz="2800" spc="-6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work,</a:t>
            </a:r>
            <a:r>
              <a:rPr sz="2800" spc="-5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but</a:t>
            </a:r>
            <a:r>
              <a:rPr sz="2800" spc="-6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who</a:t>
            </a:r>
            <a:r>
              <a:rPr sz="2800" spc="-5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are</a:t>
            </a:r>
            <a:r>
              <a:rPr sz="2800" spc="-6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without</a:t>
            </a:r>
            <a:r>
              <a:rPr sz="2800" spc="-40" dirty="0">
                <a:latin typeface="Segoe UI"/>
                <a:cs typeface="Segoe UI"/>
              </a:rPr>
              <a:t> </a:t>
            </a:r>
            <a:r>
              <a:rPr sz="2800" spc="-20" dirty="0">
                <a:latin typeface="Segoe UI"/>
                <a:cs typeface="Segoe UI"/>
              </a:rPr>
              <a:t>jobs</a:t>
            </a:r>
            <a:endParaRPr sz="28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4300">
              <a:latin typeface="Segoe UI"/>
              <a:cs typeface="Segoe UI"/>
            </a:endParaRPr>
          </a:p>
          <a:p>
            <a:pPr marL="12700" indent="1467485" algn="just">
              <a:lnSpc>
                <a:spcPct val="100000"/>
              </a:lnSpc>
              <a:spcBef>
                <a:spcPts val="5"/>
              </a:spcBef>
            </a:pPr>
            <a:r>
              <a:rPr sz="2800" spc="-10" dirty="0">
                <a:latin typeface="Segoe UI"/>
                <a:cs typeface="Segoe UI"/>
              </a:rPr>
              <a:t>Unemployment</a:t>
            </a:r>
            <a:r>
              <a:rPr sz="2800" spc="-5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in</a:t>
            </a:r>
            <a:r>
              <a:rPr sz="2800" spc="-6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UK</a:t>
            </a:r>
            <a:r>
              <a:rPr sz="2800" spc="-5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since</a:t>
            </a:r>
            <a:r>
              <a:rPr sz="2800" spc="-65" dirty="0">
                <a:latin typeface="Segoe UI"/>
                <a:cs typeface="Segoe UI"/>
              </a:rPr>
              <a:t> </a:t>
            </a:r>
            <a:r>
              <a:rPr sz="2800" spc="-20" dirty="0">
                <a:latin typeface="Segoe UI"/>
                <a:cs typeface="Segoe UI"/>
              </a:rPr>
              <a:t>1971</a:t>
            </a:r>
            <a:endParaRPr sz="2800">
              <a:latin typeface="Segoe UI"/>
              <a:cs typeface="Segoe UI"/>
            </a:endParaRPr>
          </a:p>
          <a:p>
            <a:pPr marL="12700" marR="5080" algn="just">
              <a:lnSpc>
                <a:spcPct val="100000"/>
              </a:lnSpc>
              <a:spcBef>
                <a:spcPts val="1200"/>
              </a:spcBef>
            </a:pPr>
            <a:r>
              <a:rPr sz="2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</a:rPr>
              <a:t>https:/</a:t>
            </a:r>
            <a:r>
              <a:rPr sz="2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/ww</a:t>
            </a:r>
            <a:r>
              <a:rPr sz="2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</a:rPr>
              <a:t>w</a:t>
            </a:r>
            <a:r>
              <a:rPr sz="2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.ons.gov.uk/employmentandlabourmar</a:t>
            </a:r>
            <a:r>
              <a:rPr sz="2800" spc="-10" dirty="0">
                <a:solidFill>
                  <a:srgbClr val="0000FF"/>
                </a:solidFill>
                <a:latin typeface="Segoe UI"/>
                <a:cs typeface="Segoe UI"/>
              </a:rPr>
              <a:t> </a:t>
            </a:r>
            <a:r>
              <a:rPr sz="2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ket/peoplenotinwork/unemployment/timeseries/m</a:t>
            </a:r>
            <a:r>
              <a:rPr sz="2800" spc="-10" dirty="0">
                <a:solidFill>
                  <a:srgbClr val="0000FF"/>
                </a:solidFill>
                <a:latin typeface="Segoe UI"/>
                <a:cs typeface="Segoe UI"/>
                <a:hlinkClick r:id="rId3"/>
              </a:rPr>
              <a:t> </a:t>
            </a:r>
            <a:r>
              <a:rPr sz="2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gsx/lms</a:t>
            </a:r>
            <a:endParaRPr sz="28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47366" y="130556"/>
            <a:ext cx="404749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Managerial</a:t>
            </a:r>
            <a:r>
              <a:rPr spc="-10" dirty="0"/>
              <a:t> decisions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770"/>
              </a:spcBef>
            </a:pPr>
            <a:r>
              <a:rPr spc="-10" dirty="0"/>
              <a:t>Discussion:</a:t>
            </a:r>
          </a:p>
          <a:p>
            <a:pPr marL="12700" marR="5080" algn="ctr">
              <a:lnSpc>
                <a:spcPct val="100000"/>
              </a:lnSpc>
              <a:spcBef>
                <a:spcPts val="675"/>
              </a:spcBef>
            </a:pPr>
            <a:r>
              <a:rPr b="0" dirty="0">
                <a:latin typeface="Segoe UI"/>
                <a:cs typeface="Segoe UI"/>
              </a:rPr>
              <a:t>How</a:t>
            </a:r>
            <a:r>
              <a:rPr b="0" spc="-90" dirty="0">
                <a:latin typeface="Segoe UI"/>
                <a:cs typeface="Segoe UI"/>
              </a:rPr>
              <a:t> </a:t>
            </a:r>
            <a:r>
              <a:rPr b="0" dirty="0">
                <a:latin typeface="Segoe UI"/>
                <a:cs typeface="Segoe UI"/>
              </a:rPr>
              <a:t>can</a:t>
            </a:r>
            <a:r>
              <a:rPr b="0" spc="-85" dirty="0">
                <a:latin typeface="Segoe UI"/>
                <a:cs typeface="Segoe UI"/>
              </a:rPr>
              <a:t> </a:t>
            </a:r>
            <a:r>
              <a:rPr b="0" dirty="0">
                <a:latin typeface="Segoe UI"/>
                <a:cs typeface="Segoe UI"/>
              </a:rPr>
              <a:t>managerial</a:t>
            </a:r>
            <a:r>
              <a:rPr b="0" spc="-85" dirty="0">
                <a:latin typeface="Segoe UI"/>
                <a:cs typeface="Segoe UI"/>
              </a:rPr>
              <a:t> </a:t>
            </a:r>
            <a:r>
              <a:rPr b="0" dirty="0">
                <a:latin typeface="Segoe UI"/>
                <a:cs typeface="Segoe UI"/>
              </a:rPr>
              <a:t>decisions</a:t>
            </a:r>
            <a:r>
              <a:rPr b="0" spc="-90" dirty="0">
                <a:latin typeface="Segoe UI"/>
                <a:cs typeface="Segoe UI"/>
              </a:rPr>
              <a:t> </a:t>
            </a:r>
            <a:r>
              <a:rPr b="0" dirty="0">
                <a:latin typeface="Segoe UI"/>
                <a:cs typeface="Segoe UI"/>
              </a:rPr>
              <a:t>can</a:t>
            </a:r>
            <a:r>
              <a:rPr b="0" spc="-85" dirty="0">
                <a:latin typeface="Segoe UI"/>
                <a:cs typeface="Segoe UI"/>
              </a:rPr>
              <a:t> </a:t>
            </a:r>
            <a:r>
              <a:rPr b="0" dirty="0">
                <a:latin typeface="Segoe UI"/>
                <a:cs typeface="Segoe UI"/>
              </a:rPr>
              <a:t>be</a:t>
            </a:r>
            <a:r>
              <a:rPr b="0" spc="-85" dirty="0">
                <a:latin typeface="Segoe UI"/>
                <a:cs typeface="Segoe UI"/>
              </a:rPr>
              <a:t> </a:t>
            </a:r>
            <a:r>
              <a:rPr b="0" dirty="0">
                <a:latin typeface="Segoe UI"/>
                <a:cs typeface="Segoe UI"/>
              </a:rPr>
              <a:t>affected</a:t>
            </a:r>
            <a:r>
              <a:rPr b="0" spc="-95" dirty="0">
                <a:latin typeface="Segoe UI"/>
                <a:cs typeface="Segoe UI"/>
              </a:rPr>
              <a:t> </a:t>
            </a:r>
            <a:r>
              <a:rPr b="0" spc="-25" dirty="0">
                <a:latin typeface="Segoe UI"/>
                <a:cs typeface="Segoe UI"/>
              </a:rPr>
              <a:t>by </a:t>
            </a:r>
            <a:r>
              <a:rPr b="0" spc="-10" dirty="0">
                <a:latin typeface="Segoe UI"/>
                <a:cs typeface="Segoe UI"/>
              </a:rPr>
              <a:t>unemployment?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72718" y="469468"/>
            <a:ext cx="7197090" cy="10026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827655" marR="5080" indent="-2815590">
              <a:lnSpc>
                <a:spcPct val="100000"/>
              </a:lnSpc>
              <a:spcBef>
                <a:spcPts val="105"/>
              </a:spcBef>
            </a:pPr>
            <a:r>
              <a:rPr dirty="0"/>
              <a:t>Do</a:t>
            </a:r>
            <a:r>
              <a:rPr spc="-30" dirty="0"/>
              <a:t> </a:t>
            </a:r>
            <a:r>
              <a:rPr dirty="0"/>
              <a:t>you</a:t>
            </a:r>
            <a:r>
              <a:rPr spc="-25" dirty="0"/>
              <a:t> </a:t>
            </a:r>
            <a:r>
              <a:rPr dirty="0"/>
              <a:t>have</a:t>
            </a:r>
            <a:r>
              <a:rPr spc="-25" dirty="0"/>
              <a:t> </a:t>
            </a:r>
            <a:r>
              <a:rPr dirty="0"/>
              <a:t>any</a:t>
            </a:r>
            <a:r>
              <a:rPr spc="-40" dirty="0"/>
              <a:t> </a:t>
            </a:r>
            <a:r>
              <a:rPr dirty="0"/>
              <a:t>Questions</a:t>
            </a:r>
            <a:r>
              <a:rPr spc="-5" dirty="0"/>
              <a:t> </a:t>
            </a:r>
            <a:r>
              <a:rPr dirty="0"/>
              <a:t>about</a:t>
            </a:r>
            <a:r>
              <a:rPr spc="-15" dirty="0"/>
              <a:t> </a:t>
            </a:r>
            <a:r>
              <a:rPr spc="-25" dirty="0"/>
              <a:t>the </a:t>
            </a:r>
            <a:r>
              <a:rPr spc="-10" dirty="0"/>
              <a:t>session?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417432" y="6444183"/>
            <a:ext cx="1905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5" dirty="0">
                <a:solidFill>
                  <a:srgbClr val="888888"/>
                </a:solidFill>
                <a:latin typeface="Segoe UI"/>
                <a:cs typeface="Segoe UI"/>
              </a:rPr>
              <a:t>18</a:t>
            </a:r>
            <a:endParaRPr sz="1200">
              <a:latin typeface="Segoe UI"/>
              <a:cs typeface="Segoe U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311907" y="1557527"/>
            <a:ext cx="4735068" cy="3454908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88335" y="2629865"/>
            <a:ext cx="3219450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dirty="0"/>
              <a:t>Thank </a:t>
            </a:r>
            <a:r>
              <a:rPr sz="4800" spc="-20" dirty="0"/>
              <a:t>you!</a:t>
            </a:r>
            <a:endParaRPr sz="4800"/>
          </a:p>
        </p:txBody>
      </p:sp>
      <p:sp>
        <p:nvSpPr>
          <p:cNvPr id="3" name="object 3"/>
          <p:cNvSpPr txBox="1"/>
          <p:nvPr/>
        </p:nvSpPr>
        <p:spPr>
          <a:xfrm>
            <a:off x="8417432" y="6444183"/>
            <a:ext cx="1905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5" dirty="0">
                <a:solidFill>
                  <a:srgbClr val="888888"/>
                </a:solidFill>
                <a:latin typeface="Segoe UI"/>
                <a:cs typeface="Segoe UI"/>
              </a:rPr>
              <a:t>19</a:t>
            </a:r>
            <a:endParaRPr sz="12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41172" y="2177872"/>
            <a:ext cx="8331200" cy="32454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006FC0"/>
              </a:buClr>
              <a:buFont typeface="Wingdings"/>
              <a:buChar char=""/>
              <a:tabLst>
                <a:tab pos="355600" algn="l"/>
              </a:tabLst>
            </a:pPr>
            <a:r>
              <a:rPr sz="2400" dirty="0">
                <a:latin typeface="Segoe UI"/>
                <a:cs typeface="Segoe UI"/>
              </a:rPr>
              <a:t>Samuelson,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W.,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Marks,</a:t>
            </a:r>
            <a:r>
              <a:rPr sz="2400" spc="-6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S.,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(2010)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Managerial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Economics,</a:t>
            </a:r>
            <a:endParaRPr sz="2400">
              <a:latin typeface="Segoe UI"/>
              <a:cs typeface="Segoe UI"/>
            </a:endParaRPr>
          </a:p>
          <a:p>
            <a:pPr marL="354965">
              <a:lnSpc>
                <a:spcPct val="100000"/>
              </a:lnSpc>
              <a:spcBef>
                <a:spcPts val="5"/>
              </a:spcBef>
            </a:pPr>
            <a:r>
              <a:rPr sz="2400" dirty="0">
                <a:latin typeface="Segoe UI"/>
                <a:cs typeface="Segoe UI"/>
              </a:rPr>
              <a:t>Study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Guide, London, John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Wiley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&amp;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spc="-20" dirty="0">
                <a:latin typeface="Segoe UI"/>
                <a:cs typeface="Segoe UI"/>
              </a:rPr>
              <a:t>Sons</a:t>
            </a:r>
            <a:endParaRPr sz="24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3000">
              <a:latin typeface="Segoe UI"/>
              <a:cs typeface="Segoe UI"/>
            </a:endParaRPr>
          </a:p>
          <a:p>
            <a:pPr marL="438784" indent="-426084">
              <a:lnSpc>
                <a:spcPct val="100000"/>
              </a:lnSpc>
              <a:buClr>
                <a:srgbClr val="006FC0"/>
              </a:buClr>
              <a:buFont typeface="Wingdings"/>
              <a:buChar char=""/>
              <a:tabLst>
                <a:tab pos="438784" algn="l"/>
                <a:tab pos="439420" algn="l"/>
              </a:tabLst>
            </a:pPr>
            <a:r>
              <a:rPr sz="2400" dirty="0">
                <a:latin typeface="Segoe UI"/>
                <a:cs typeface="Segoe UI"/>
              </a:rPr>
              <a:t>Keat,</a:t>
            </a:r>
            <a:r>
              <a:rPr sz="2400" spc="-65" dirty="0">
                <a:latin typeface="Segoe UI"/>
                <a:cs typeface="Segoe UI"/>
              </a:rPr>
              <a:t> </a:t>
            </a:r>
            <a:r>
              <a:rPr sz="2400" spc="-110" dirty="0">
                <a:latin typeface="Segoe UI"/>
                <a:cs typeface="Segoe UI"/>
              </a:rPr>
              <a:t>P.,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Young,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spc="-110" dirty="0">
                <a:latin typeface="Segoe UI"/>
                <a:cs typeface="Segoe UI"/>
              </a:rPr>
              <a:t>P.,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(2014)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Managerial</a:t>
            </a:r>
            <a:r>
              <a:rPr sz="2400" spc="-6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Economics-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Economic</a:t>
            </a:r>
            <a:endParaRPr sz="2400">
              <a:latin typeface="Segoe UI"/>
              <a:cs typeface="Segoe UI"/>
            </a:endParaRPr>
          </a:p>
          <a:p>
            <a:pPr marL="354965">
              <a:lnSpc>
                <a:spcPct val="100000"/>
              </a:lnSpc>
              <a:spcBef>
                <a:spcPts val="5"/>
              </a:spcBef>
            </a:pPr>
            <a:r>
              <a:rPr sz="2400" spc="-20" dirty="0">
                <a:latin typeface="Segoe UI"/>
                <a:cs typeface="Segoe UI"/>
              </a:rPr>
              <a:t>Tools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for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spc="-40" dirty="0">
                <a:latin typeface="Segoe UI"/>
                <a:cs typeface="Segoe UI"/>
              </a:rPr>
              <a:t>Today’s</a:t>
            </a:r>
            <a:r>
              <a:rPr sz="2400" spc="-6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Decision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Makers,</a:t>
            </a:r>
            <a:r>
              <a:rPr sz="2400" spc="-7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7th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Edition</a:t>
            </a:r>
            <a:endParaRPr sz="24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30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buClr>
                <a:srgbClr val="006FC0"/>
              </a:buClr>
              <a:buFont typeface="Wingdings"/>
              <a:buChar char=""/>
              <a:tabLst>
                <a:tab pos="355600" algn="l"/>
                <a:tab pos="7087870" algn="l"/>
              </a:tabLst>
            </a:pPr>
            <a:r>
              <a:rPr sz="2400" dirty="0">
                <a:latin typeface="Segoe UI"/>
                <a:cs typeface="Segoe UI"/>
              </a:rPr>
              <a:t>Sloman,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J.,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Hinde,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K.,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Garrat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(2013)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Economics</a:t>
            </a:r>
            <a:r>
              <a:rPr sz="2400" spc="10" dirty="0">
                <a:latin typeface="Segoe UI"/>
                <a:cs typeface="Segoe UI"/>
              </a:rPr>
              <a:t> </a:t>
            </a:r>
            <a:r>
              <a:rPr sz="2400" spc="-25" dirty="0">
                <a:latin typeface="Segoe UI"/>
                <a:cs typeface="Segoe UI"/>
              </a:rPr>
              <a:t>for</a:t>
            </a:r>
            <a:r>
              <a:rPr sz="2400" dirty="0">
                <a:latin typeface="Segoe UI"/>
                <a:cs typeface="Segoe UI"/>
              </a:rPr>
              <a:t>	</a:t>
            </a:r>
            <a:r>
              <a:rPr sz="2400" spc="-10" dirty="0">
                <a:latin typeface="Segoe UI"/>
                <a:cs typeface="Segoe UI"/>
              </a:rPr>
              <a:t>Business,</a:t>
            </a:r>
            <a:endParaRPr sz="2400">
              <a:latin typeface="Segoe UI"/>
              <a:cs typeface="Segoe UI"/>
            </a:endParaRPr>
          </a:p>
          <a:p>
            <a:pPr marL="354965">
              <a:lnSpc>
                <a:spcPct val="100000"/>
              </a:lnSpc>
            </a:pPr>
            <a:r>
              <a:rPr sz="2400" dirty="0">
                <a:latin typeface="Segoe UI"/>
                <a:cs typeface="Segoe UI"/>
              </a:rPr>
              <a:t>Harlow,</a:t>
            </a:r>
            <a:r>
              <a:rPr sz="2400" spc="-10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Pearson</a:t>
            </a:r>
            <a:endParaRPr sz="2400">
              <a:latin typeface="Segoe UI"/>
              <a:cs typeface="Segoe U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41172" y="126278"/>
            <a:ext cx="8392795" cy="1199515"/>
          </a:xfrm>
          <a:prstGeom prst="rect">
            <a:avLst/>
          </a:prstGeom>
        </p:spPr>
        <p:txBody>
          <a:bodyPr vert="horz" wrap="square" lIns="0" tIns="167640" rIns="0" bIns="0" rtlCol="0">
            <a:spAutoFit/>
          </a:bodyPr>
          <a:lstStyle/>
          <a:p>
            <a:pPr marL="69850" algn="ctr">
              <a:lnSpc>
                <a:spcPct val="100000"/>
              </a:lnSpc>
              <a:spcBef>
                <a:spcPts val="1320"/>
              </a:spcBef>
            </a:pPr>
            <a:r>
              <a:rPr sz="3600" spc="-10" dirty="0"/>
              <a:t>References</a:t>
            </a:r>
            <a:endParaRPr sz="3600"/>
          </a:p>
          <a:p>
            <a:pPr algn="ctr">
              <a:lnSpc>
                <a:spcPct val="100000"/>
              </a:lnSpc>
              <a:spcBef>
                <a:spcPts val="819"/>
              </a:spcBef>
            </a:pPr>
            <a:r>
              <a:rPr sz="2400" dirty="0"/>
              <a:t>Reading</a:t>
            </a:r>
            <a:r>
              <a:rPr sz="2400" spc="-45" dirty="0"/>
              <a:t> </a:t>
            </a:r>
            <a:r>
              <a:rPr sz="2400" dirty="0"/>
              <a:t>for</a:t>
            </a:r>
            <a:r>
              <a:rPr sz="2400" spc="-40" dirty="0"/>
              <a:t> </a:t>
            </a:r>
            <a:r>
              <a:rPr sz="2400" dirty="0"/>
              <a:t>the</a:t>
            </a:r>
            <a:r>
              <a:rPr sz="2400" spc="-10" dirty="0"/>
              <a:t> </a:t>
            </a:r>
            <a:r>
              <a:rPr sz="2400" dirty="0"/>
              <a:t>session</a:t>
            </a:r>
            <a:r>
              <a:rPr sz="2400" spc="-50" dirty="0"/>
              <a:t> </a:t>
            </a:r>
            <a:r>
              <a:rPr sz="2400" dirty="0"/>
              <a:t>(online</a:t>
            </a:r>
            <a:r>
              <a:rPr sz="2400" spc="-20" dirty="0"/>
              <a:t> </a:t>
            </a:r>
            <a:r>
              <a:rPr sz="2400" dirty="0"/>
              <a:t>access</a:t>
            </a:r>
            <a:r>
              <a:rPr sz="2400" spc="-50" dirty="0"/>
              <a:t> </a:t>
            </a:r>
            <a:r>
              <a:rPr sz="2400" dirty="0"/>
              <a:t>through</a:t>
            </a:r>
            <a:r>
              <a:rPr sz="2400" spc="-25" dirty="0"/>
              <a:t> </a:t>
            </a:r>
            <a:r>
              <a:rPr sz="2400" dirty="0"/>
              <a:t>our</a:t>
            </a:r>
            <a:r>
              <a:rPr sz="2400" spc="-35" dirty="0"/>
              <a:t> </a:t>
            </a:r>
            <a:r>
              <a:rPr sz="2400" spc="-10" dirty="0"/>
              <a:t>library)</a:t>
            </a:r>
            <a:endParaRPr sz="2400"/>
          </a:p>
        </p:txBody>
      </p:sp>
      <p:sp>
        <p:nvSpPr>
          <p:cNvPr id="4" name="object 4"/>
          <p:cNvSpPr txBox="1"/>
          <p:nvPr/>
        </p:nvSpPr>
        <p:spPr>
          <a:xfrm>
            <a:off x="8417432" y="6444183"/>
            <a:ext cx="1905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5" dirty="0">
                <a:solidFill>
                  <a:srgbClr val="888888"/>
                </a:solidFill>
                <a:latin typeface="Segoe UI"/>
                <a:cs typeface="Segoe UI"/>
              </a:rPr>
              <a:t>20</a:t>
            </a:r>
            <a:endParaRPr sz="12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</TotalTime>
  <Words>646</Words>
  <Application>Microsoft Office PowerPoint</Application>
  <PresentationFormat>On-screen Show (4:3)</PresentationFormat>
  <Paragraphs>102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Segoe UI</vt:lpstr>
      <vt:lpstr>Wingdings</vt:lpstr>
      <vt:lpstr>Office Theme</vt:lpstr>
      <vt:lpstr>Bachelor of Arts Business Management Management Economics (LCBB5008)</vt:lpstr>
      <vt:lpstr>Learning Outcomes</vt:lpstr>
      <vt:lpstr>National Income</vt:lpstr>
      <vt:lpstr>National Income</vt:lpstr>
      <vt:lpstr>National Income</vt:lpstr>
      <vt:lpstr>National Income</vt:lpstr>
      <vt:lpstr>Measurement of National Income</vt:lpstr>
      <vt:lpstr>The circular flow of income</vt:lpstr>
      <vt:lpstr>UK National Income</vt:lpstr>
      <vt:lpstr>Managerial decisions</vt:lpstr>
      <vt:lpstr>Cost of living</vt:lpstr>
      <vt:lpstr>Cost of living</vt:lpstr>
      <vt:lpstr>Cost of living</vt:lpstr>
      <vt:lpstr>Cost of living</vt:lpstr>
      <vt:lpstr>Managerial decisions</vt:lpstr>
      <vt:lpstr>Unemployment</vt:lpstr>
      <vt:lpstr>Managerial decisions</vt:lpstr>
      <vt:lpstr>Do you have any Questions about the session?</vt:lpstr>
      <vt:lpstr>Thank you!</vt:lpstr>
      <vt:lpstr>References Reading for the session (online access through our library)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 Managerial Economics</dc:title>
  <cp:lastModifiedBy>Munodzinesa Zuwirai</cp:lastModifiedBy>
  <cp:revision>3</cp:revision>
  <dcterms:created xsi:type="dcterms:W3CDTF">2023-07-01T08:13:38Z</dcterms:created>
  <dcterms:modified xsi:type="dcterms:W3CDTF">2023-10-21T14:55:34Z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2022-03-17T00:00:00Z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2023-07-01T00:00:00Z</vt:filetime>
  </property>
  <property fmtid="{D5CDD505-2E9C-101B-9397-08002B2CF9AE}" pid="5" name="Producer">
    <vt:lpwstr>Microsoft® PowerPoint® for Microsoft 365</vt:lpwstr>
  </property>
</Properties>
</file>