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61" r:id="rId3"/>
    <p:sldId id="263" r:id="rId4"/>
    <p:sldId id="259" r:id="rId5"/>
    <p:sldId id="265" r:id="rId6"/>
    <p:sldId id="266" r:id="rId7"/>
    <p:sldId id="264" r:id="rId8"/>
    <p:sldId id="267" r:id="rId9"/>
    <p:sldId id="26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9" d="100"/>
          <a:sy n="89" d="100"/>
        </p:scale>
        <p:origin x="46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A80341B-769B-4DF1-A48E-53F60D3555F7}" type="datetimeFigureOut">
              <a:rPr lang="en-GB" smtClean="0"/>
              <a:t>06/11/2021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21DDC-CD4E-4DCA-819F-4D8F0CD16856}" type="slidenum">
              <a:rPr lang="en-GB" smtClean="0"/>
              <a:t>‹#›</a:t>
            </a:fld>
            <a:endParaRPr lang="en-GB"/>
          </a:p>
        </p:txBody>
      </p:sp>
    </p:spTree>
    <p:extLst>
      <p:ext uri="{BB962C8B-B14F-4D97-AF65-F5344CB8AC3E}">
        <p14:creationId xmlns:p14="http://schemas.microsoft.com/office/powerpoint/2010/main" val="3139739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80341B-769B-4DF1-A48E-53F60D3555F7}" type="datetimeFigureOut">
              <a:rPr lang="en-GB" smtClean="0"/>
              <a:t>06/11/2021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21DDC-CD4E-4DCA-819F-4D8F0CD16856}" type="slidenum">
              <a:rPr lang="en-GB" smtClean="0"/>
              <a:t>‹#›</a:t>
            </a:fld>
            <a:endParaRPr lang="en-GB"/>
          </a:p>
        </p:txBody>
      </p:sp>
    </p:spTree>
    <p:extLst>
      <p:ext uri="{BB962C8B-B14F-4D97-AF65-F5344CB8AC3E}">
        <p14:creationId xmlns:p14="http://schemas.microsoft.com/office/powerpoint/2010/main" val="2817059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A80341B-769B-4DF1-A48E-53F60D3555F7}" type="datetimeFigureOut">
              <a:rPr lang="en-GB" smtClean="0"/>
              <a:t>06/11/2021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21DDC-CD4E-4DCA-819F-4D8F0CD16856}" type="slidenum">
              <a:rPr lang="en-GB" smtClean="0"/>
              <a:t>‹#›</a:t>
            </a:fld>
            <a:endParaRPr lang="en-GB"/>
          </a:p>
        </p:txBody>
      </p:sp>
    </p:spTree>
    <p:extLst>
      <p:ext uri="{BB962C8B-B14F-4D97-AF65-F5344CB8AC3E}">
        <p14:creationId xmlns:p14="http://schemas.microsoft.com/office/powerpoint/2010/main" val="698125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A80341B-769B-4DF1-A48E-53F60D3555F7}" type="datetimeFigureOut">
              <a:rPr lang="en-GB" smtClean="0"/>
              <a:t>06/11/2021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E21DDC-CD4E-4DCA-819F-4D8F0CD16856}" type="slidenum">
              <a:rPr lang="en-GB" smtClean="0"/>
              <a:t>‹#›</a:t>
            </a:fld>
            <a:endParaRPr lang="en-GB"/>
          </a:p>
        </p:txBody>
      </p:sp>
    </p:spTree>
    <p:extLst>
      <p:ext uri="{BB962C8B-B14F-4D97-AF65-F5344CB8AC3E}">
        <p14:creationId xmlns:p14="http://schemas.microsoft.com/office/powerpoint/2010/main" val="2797891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A80341B-769B-4DF1-A48E-53F60D3555F7}" type="datetimeFigureOut">
              <a:rPr lang="en-GB" smtClean="0"/>
              <a:t>06/11/2021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E21DDC-CD4E-4DCA-819F-4D8F0CD16856}" type="slidenum">
              <a:rPr lang="en-GB" smtClean="0"/>
              <a:t>‹#›</a:t>
            </a:fld>
            <a:endParaRPr lang="en-GB"/>
          </a:p>
        </p:txBody>
      </p:sp>
    </p:spTree>
    <p:extLst>
      <p:ext uri="{BB962C8B-B14F-4D97-AF65-F5344CB8AC3E}">
        <p14:creationId xmlns:p14="http://schemas.microsoft.com/office/powerpoint/2010/main" val="773683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A80341B-769B-4DF1-A48E-53F60D3555F7}" type="datetimeFigureOut">
              <a:rPr lang="en-GB" smtClean="0"/>
              <a:t>06/11/2021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E21DDC-CD4E-4DCA-819F-4D8F0CD16856}" type="slidenum">
              <a:rPr lang="en-GB" smtClean="0"/>
              <a:t>‹#›</a:t>
            </a:fld>
            <a:endParaRPr lang="en-GB"/>
          </a:p>
        </p:txBody>
      </p:sp>
    </p:spTree>
    <p:extLst>
      <p:ext uri="{BB962C8B-B14F-4D97-AF65-F5344CB8AC3E}">
        <p14:creationId xmlns:p14="http://schemas.microsoft.com/office/powerpoint/2010/main" val="2612931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80341B-769B-4DF1-A48E-53F60D3555F7}" type="datetimeFigureOut">
              <a:rPr lang="en-GB" smtClean="0"/>
              <a:t>06/11/2021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E21DDC-CD4E-4DCA-819F-4D8F0CD16856}" type="slidenum">
              <a:rPr lang="en-GB" smtClean="0"/>
              <a:t>‹#›</a:t>
            </a:fld>
            <a:endParaRPr lang="en-GB"/>
          </a:p>
        </p:txBody>
      </p:sp>
    </p:spTree>
    <p:extLst>
      <p:ext uri="{BB962C8B-B14F-4D97-AF65-F5344CB8AC3E}">
        <p14:creationId xmlns:p14="http://schemas.microsoft.com/office/powerpoint/2010/main" val="3920895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A80341B-769B-4DF1-A48E-53F60D3555F7}" type="datetimeFigureOut">
              <a:rPr lang="en-GB" smtClean="0"/>
              <a:t>06/11/2021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E21DDC-CD4E-4DCA-819F-4D8F0CD16856}" type="slidenum">
              <a:rPr lang="en-GB" smtClean="0"/>
              <a:t>‹#›</a:t>
            </a:fld>
            <a:endParaRPr lang="en-GB"/>
          </a:p>
        </p:txBody>
      </p:sp>
    </p:spTree>
    <p:extLst>
      <p:ext uri="{BB962C8B-B14F-4D97-AF65-F5344CB8AC3E}">
        <p14:creationId xmlns:p14="http://schemas.microsoft.com/office/powerpoint/2010/main" val="2662392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A80341B-769B-4DF1-A48E-53F60D3555F7}" type="datetimeFigureOut">
              <a:rPr lang="en-GB" smtClean="0"/>
              <a:t>06/11/2021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E21DDC-CD4E-4DCA-819F-4D8F0CD16856}" type="slidenum">
              <a:rPr lang="en-GB" smtClean="0"/>
              <a:t>‹#›</a:t>
            </a:fld>
            <a:endParaRPr lang="en-GB"/>
          </a:p>
        </p:txBody>
      </p:sp>
    </p:spTree>
    <p:extLst>
      <p:ext uri="{BB962C8B-B14F-4D97-AF65-F5344CB8AC3E}">
        <p14:creationId xmlns:p14="http://schemas.microsoft.com/office/powerpoint/2010/main" val="1698674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80341B-769B-4DF1-A48E-53F60D3555F7}" type="datetimeFigureOut">
              <a:rPr lang="en-GB" smtClean="0"/>
              <a:t>06/11/2021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21DDC-CD4E-4DCA-819F-4D8F0CD16856}" type="slidenum">
              <a:rPr lang="en-GB" smtClean="0"/>
              <a:t>‹#›</a:t>
            </a:fld>
            <a:endParaRPr lang="en-GB"/>
          </a:p>
        </p:txBody>
      </p:sp>
    </p:spTree>
    <p:extLst>
      <p:ext uri="{BB962C8B-B14F-4D97-AF65-F5344CB8AC3E}">
        <p14:creationId xmlns:p14="http://schemas.microsoft.com/office/powerpoint/2010/main" val="2666085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80341B-769B-4DF1-A48E-53F60D3555F7}" type="datetimeFigureOut">
              <a:rPr lang="en-GB" smtClean="0"/>
              <a:t>06/11/2021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21DDC-CD4E-4DCA-819F-4D8F0CD16856}" type="slidenum">
              <a:rPr lang="en-GB" smtClean="0"/>
              <a:t>‹#›</a:t>
            </a:fld>
            <a:endParaRPr lang="en-GB"/>
          </a:p>
        </p:txBody>
      </p:sp>
    </p:spTree>
    <p:extLst>
      <p:ext uri="{BB962C8B-B14F-4D97-AF65-F5344CB8AC3E}">
        <p14:creationId xmlns:p14="http://schemas.microsoft.com/office/powerpoint/2010/main" val="2100476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80341B-769B-4DF1-A48E-53F60D3555F7}" type="datetimeFigureOut">
              <a:rPr lang="en-GB" smtClean="0"/>
              <a:t>06/11/2021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E21DDC-CD4E-4DCA-819F-4D8F0CD16856}" type="slidenum">
              <a:rPr lang="en-GB" smtClean="0"/>
              <a:t>‹#›</a:t>
            </a:fld>
            <a:endParaRPr lang="en-GB"/>
          </a:p>
        </p:txBody>
      </p:sp>
    </p:spTree>
    <p:extLst>
      <p:ext uri="{BB962C8B-B14F-4D97-AF65-F5344CB8AC3E}">
        <p14:creationId xmlns:p14="http://schemas.microsoft.com/office/powerpoint/2010/main" val="3210953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0000"/>
          </a:solidFill>
        </p:spPr>
        <p:txBody>
          <a:bodyPr/>
          <a:lstStyle/>
          <a:p>
            <a:pPr algn="ctr"/>
            <a:r>
              <a:rPr lang="en-GB" b="1" dirty="0" smtClean="0">
                <a:solidFill>
                  <a:srgbClr val="FFFF00"/>
                </a:solidFill>
              </a:rPr>
              <a:t>Mission Statement </a:t>
            </a:r>
            <a:endParaRPr lang="en-GB" b="1" dirty="0">
              <a:solidFill>
                <a:srgbClr val="FFFF00"/>
              </a:solidFill>
            </a:endParaRPr>
          </a:p>
        </p:txBody>
      </p:sp>
      <p:sp>
        <p:nvSpPr>
          <p:cNvPr id="5" name="Content Placeholder 4"/>
          <p:cNvSpPr>
            <a:spLocks noGrp="1"/>
          </p:cNvSpPr>
          <p:nvPr>
            <p:ph idx="1"/>
          </p:nvPr>
        </p:nvSpPr>
        <p:spPr/>
        <p:txBody>
          <a:bodyPr/>
          <a:lstStyle/>
          <a:p>
            <a:pPr marL="0" indent="0" algn="ctr">
              <a:buNone/>
            </a:pPr>
            <a:r>
              <a:rPr lang="en-US" dirty="0" smtClean="0"/>
              <a:t>Our mission is to make delicious feel-good moments easy for everyone</a:t>
            </a:r>
            <a:endParaRPr lang="en-GB" dirty="0"/>
          </a:p>
        </p:txBody>
      </p:sp>
      <p:pic>
        <p:nvPicPr>
          <p:cNvPr id="6" name="Picture 5"/>
          <p:cNvPicPr>
            <a:picLocks noChangeAspect="1"/>
          </p:cNvPicPr>
          <p:nvPr/>
        </p:nvPicPr>
        <p:blipFill>
          <a:blip r:embed="rId2"/>
          <a:stretch>
            <a:fillRect/>
          </a:stretch>
        </p:blipFill>
        <p:spPr>
          <a:xfrm>
            <a:off x="3745735" y="2859811"/>
            <a:ext cx="3942259" cy="3156948"/>
          </a:xfrm>
          <a:prstGeom prst="rect">
            <a:avLst/>
          </a:prstGeom>
        </p:spPr>
      </p:pic>
    </p:spTree>
    <p:extLst>
      <p:ext uri="{BB962C8B-B14F-4D97-AF65-F5344CB8AC3E}">
        <p14:creationId xmlns:p14="http://schemas.microsoft.com/office/powerpoint/2010/main" val="827183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solidFill>
            <a:srgbClr val="FF0000"/>
          </a:solidFill>
        </p:spPr>
        <p:txBody>
          <a:bodyPr/>
          <a:lstStyle/>
          <a:p>
            <a:pPr algn="ctr"/>
            <a:r>
              <a:rPr lang="en-GB" b="1" dirty="0" smtClean="0">
                <a:solidFill>
                  <a:srgbClr val="FFFF00"/>
                </a:solidFill>
              </a:rPr>
              <a:t>McDonalds </a:t>
            </a:r>
            <a:r>
              <a:rPr lang="en-GB" b="1" dirty="0" err="1" smtClean="0">
                <a:solidFill>
                  <a:srgbClr val="FFFF00"/>
                </a:solidFill>
              </a:rPr>
              <a:t>Beleifs</a:t>
            </a:r>
            <a:endParaRPr lang="en-GB" b="1" dirty="0">
              <a:solidFill>
                <a:srgbClr val="FFFF00"/>
              </a:solidFill>
            </a:endParaRPr>
          </a:p>
        </p:txBody>
      </p:sp>
      <p:sp>
        <p:nvSpPr>
          <p:cNvPr id="5" name="Content Placeholder 4"/>
          <p:cNvSpPr>
            <a:spLocks noGrp="1"/>
          </p:cNvSpPr>
          <p:nvPr>
            <p:ph sz="half" idx="1"/>
          </p:nvPr>
        </p:nvSpPr>
        <p:spPr/>
        <p:txBody>
          <a:bodyPr/>
          <a:lstStyle/>
          <a:p>
            <a:r>
              <a:rPr lang="en-GB" dirty="0" smtClean="0"/>
              <a:t>Delicious Food</a:t>
            </a:r>
          </a:p>
          <a:p>
            <a:r>
              <a:rPr lang="en-GB" dirty="0" smtClean="0"/>
              <a:t>Convenient Locations </a:t>
            </a:r>
          </a:p>
          <a:p>
            <a:r>
              <a:rPr lang="en-GB" dirty="0" smtClean="0"/>
              <a:t>24hours Service</a:t>
            </a:r>
          </a:p>
          <a:p>
            <a:r>
              <a:rPr lang="en-GB" dirty="0" smtClean="0"/>
              <a:t>Affordable Prices</a:t>
            </a:r>
          </a:p>
          <a:p>
            <a:r>
              <a:rPr lang="en-GB" dirty="0" smtClean="0"/>
              <a:t>Welcoming Atmosphere </a:t>
            </a:r>
          </a:p>
          <a:p>
            <a:r>
              <a:rPr lang="en-GB" dirty="0" smtClean="0"/>
              <a:t>Providing Quality Jobs</a:t>
            </a:r>
          </a:p>
          <a:p>
            <a:endParaRPr lang="en-GB" dirty="0" smtClean="0"/>
          </a:p>
          <a:p>
            <a:endParaRPr lang="en-GB" dirty="0"/>
          </a:p>
        </p:txBody>
      </p:sp>
      <p:sp>
        <p:nvSpPr>
          <p:cNvPr id="6" name="Content Placeholder 5"/>
          <p:cNvSpPr>
            <a:spLocks noGrp="1"/>
          </p:cNvSpPr>
          <p:nvPr>
            <p:ph sz="half" idx="2"/>
          </p:nvPr>
        </p:nvSpPr>
        <p:spPr/>
        <p:txBody>
          <a:bodyPr/>
          <a:lstStyle/>
          <a:p>
            <a:pPr marL="0" indent="0">
              <a:buNone/>
            </a:pPr>
            <a:r>
              <a:rPr lang="en-GB" dirty="0" smtClean="0"/>
              <a:t>McDonalds believe in sourcing delicious, quality ingredients in responsible ways. </a:t>
            </a:r>
          </a:p>
          <a:p>
            <a:pPr marL="0" indent="0">
              <a:buNone/>
            </a:pPr>
            <a:endParaRPr lang="en-GB" dirty="0"/>
          </a:p>
          <a:p>
            <a:pPr marL="0" indent="0">
              <a:buNone/>
            </a:pPr>
            <a:r>
              <a:rPr lang="en-US" dirty="0" smtClean="0"/>
              <a:t>As the global population grows, McDonalds need to feed more people in increasingly sustainable ways. McDonald’s can use their scale to play an important role in that effort.</a:t>
            </a:r>
          </a:p>
          <a:p>
            <a:pPr marL="0" indent="0">
              <a:buNone/>
            </a:pPr>
            <a:endParaRPr lang="en-GB" dirty="0"/>
          </a:p>
        </p:txBody>
      </p:sp>
      <p:sp>
        <p:nvSpPr>
          <p:cNvPr id="7" name="TextBox 6"/>
          <p:cNvSpPr txBox="1"/>
          <p:nvPr/>
        </p:nvSpPr>
        <p:spPr>
          <a:xfrm>
            <a:off x="8130448" y="6389783"/>
            <a:ext cx="3223352" cy="369332"/>
          </a:xfrm>
          <a:prstGeom prst="rect">
            <a:avLst/>
          </a:prstGeom>
          <a:noFill/>
        </p:spPr>
        <p:txBody>
          <a:bodyPr wrap="square" rtlCol="0">
            <a:spAutoFit/>
          </a:bodyPr>
          <a:lstStyle/>
          <a:p>
            <a:r>
              <a:rPr lang="en-GB" dirty="0" smtClean="0"/>
              <a:t>McDonalds (2021) </a:t>
            </a:r>
            <a:endParaRPr lang="en-GB" dirty="0"/>
          </a:p>
        </p:txBody>
      </p:sp>
    </p:spTree>
    <p:extLst>
      <p:ext uri="{BB962C8B-B14F-4D97-AF65-F5344CB8AC3E}">
        <p14:creationId xmlns:p14="http://schemas.microsoft.com/office/powerpoint/2010/main" val="1478960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solidFill>
            <a:srgbClr val="FF0000"/>
          </a:solidFill>
        </p:spPr>
        <p:txBody>
          <a:bodyPr/>
          <a:lstStyle/>
          <a:p>
            <a:pPr algn="ctr"/>
            <a:r>
              <a:rPr lang="en-GB" b="1" dirty="0" smtClean="0">
                <a:solidFill>
                  <a:srgbClr val="FFFF00"/>
                </a:solidFill>
              </a:rPr>
              <a:t>Sustainable Beef  </a:t>
            </a:r>
            <a:endParaRPr lang="en-GB" b="1" dirty="0">
              <a:solidFill>
                <a:srgbClr val="FFFF00"/>
              </a:solidFill>
            </a:endParaRPr>
          </a:p>
        </p:txBody>
      </p:sp>
      <p:sp>
        <p:nvSpPr>
          <p:cNvPr id="6" name="Text Placeholder 5"/>
          <p:cNvSpPr>
            <a:spLocks noGrp="1"/>
          </p:cNvSpPr>
          <p:nvPr>
            <p:ph type="body" idx="1"/>
          </p:nvPr>
        </p:nvSpPr>
        <p:spPr>
          <a:xfrm>
            <a:off x="839788" y="1681163"/>
            <a:ext cx="5157787" cy="522210"/>
          </a:xfrm>
        </p:spPr>
        <p:txBody>
          <a:bodyPr/>
          <a:lstStyle/>
          <a:p>
            <a:r>
              <a:rPr lang="en-GB" dirty="0" smtClean="0">
                <a:solidFill>
                  <a:srgbClr val="FF0000"/>
                </a:solidFill>
              </a:rPr>
              <a:t>McDonalds Sustainable Beef</a:t>
            </a:r>
          </a:p>
        </p:txBody>
      </p:sp>
      <p:sp>
        <p:nvSpPr>
          <p:cNvPr id="7" name="Content Placeholder 6"/>
          <p:cNvSpPr>
            <a:spLocks noGrp="1"/>
          </p:cNvSpPr>
          <p:nvPr>
            <p:ph sz="half" idx="2"/>
          </p:nvPr>
        </p:nvSpPr>
        <p:spPr/>
        <p:txBody>
          <a:bodyPr>
            <a:normAutofit/>
          </a:bodyPr>
          <a:lstStyle/>
          <a:p>
            <a:r>
              <a:rPr lang="en-US" sz="1800" dirty="0" smtClean="0"/>
              <a:t>One of the worlds largest buyers of beef </a:t>
            </a:r>
            <a:endParaRPr lang="en-US" sz="1800" dirty="0"/>
          </a:p>
          <a:p>
            <a:r>
              <a:rPr lang="en-US" sz="1800" dirty="0" smtClean="0"/>
              <a:t>More sustainable beef production gives McDonald’s one of their greatest opportunities to address climate change and drive positive change in the global food system. </a:t>
            </a:r>
          </a:p>
          <a:p>
            <a:r>
              <a:rPr lang="en-US" sz="1800" dirty="0" smtClean="0"/>
              <a:t>They are striving to make sure that its production contributes to a more sustainable food system in which people, communities, animals and the planet thrive. </a:t>
            </a:r>
          </a:p>
          <a:p>
            <a:endParaRPr lang="en-US" sz="1800" dirty="0" smtClean="0"/>
          </a:p>
          <a:p>
            <a:endParaRPr lang="en-GB" sz="1800" dirty="0"/>
          </a:p>
        </p:txBody>
      </p:sp>
      <p:sp>
        <p:nvSpPr>
          <p:cNvPr id="8" name="Text Placeholder 7"/>
          <p:cNvSpPr>
            <a:spLocks noGrp="1"/>
          </p:cNvSpPr>
          <p:nvPr>
            <p:ph type="body" sz="quarter" idx="3"/>
          </p:nvPr>
        </p:nvSpPr>
        <p:spPr>
          <a:xfrm>
            <a:off x="6172200" y="1681163"/>
            <a:ext cx="5183188" cy="522210"/>
          </a:xfrm>
        </p:spPr>
        <p:txBody>
          <a:bodyPr>
            <a:normAutofit/>
          </a:bodyPr>
          <a:lstStyle/>
          <a:p>
            <a:endParaRPr lang="en-US" dirty="0" smtClean="0"/>
          </a:p>
          <a:p>
            <a:endParaRPr lang="en-US" dirty="0"/>
          </a:p>
        </p:txBody>
      </p:sp>
      <p:sp>
        <p:nvSpPr>
          <p:cNvPr id="9" name="Content Placeholder 8"/>
          <p:cNvSpPr>
            <a:spLocks noGrp="1"/>
          </p:cNvSpPr>
          <p:nvPr>
            <p:ph sz="quarter" idx="4"/>
          </p:nvPr>
        </p:nvSpPr>
        <p:spPr/>
        <p:txBody>
          <a:bodyPr>
            <a:normAutofit/>
          </a:bodyPr>
          <a:lstStyle/>
          <a:p>
            <a:r>
              <a:rPr lang="en-US" sz="1800" dirty="0" smtClean="0"/>
              <a:t>McDonalds have collaborated with farmers and ranchers who have shown them it’s possible to produce beef in a way that protects and maintains native landscapes including grasslands, improves biodiversity and sequesters carbon in soils while supporting farmer livelihoods. </a:t>
            </a:r>
          </a:p>
          <a:p>
            <a:pPr marL="0" indent="0">
              <a:buNone/>
            </a:pPr>
            <a:endParaRPr lang="en-GB" sz="1800" dirty="0"/>
          </a:p>
        </p:txBody>
      </p:sp>
      <p:pic>
        <p:nvPicPr>
          <p:cNvPr id="10" name="Picture 9"/>
          <p:cNvPicPr>
            <a:picLocks noChangeAspect="1"/>
          </p:cNvPicPr>
          <p:nvPr/>
        </p:nvPicPr>
        <p:blipFill>
          <a:blip r:embed="rId2"/>
          <a:stretch>
            <a:fillRect/>
          </a:stretch>
        </p:blipFill>
        <p:spPr>
          <a:xfrm>
            <a:off x="4280675" y="4787575"/>
            <a:ext cx="2070425" cy="2070425"/>
          </a:xfrm>
          <a:prstGeom prst="rect">
            <a:avLst/>
          </a:prstGeom>
        </p:spPr>
      </p:pic>
      <p:sp>
        <p:nvSpPr>
          <p:cNvPr id="12" name="TextBox 11"/>
          <p:cNvSpPr txBox="1"/>
          <p:nvPr/>
        </p:nvSpPr>
        <p:spPr>
          <a:xfrm>
            <a:off x="8763794" y="6491365"/>
            <a:ext cx="2859001" cy="366635"/>
          </a:xfrm>
          <a:prstGeom prst="rect">
            <a:avLst/>
          </a:prstGeom>
          <a:noFill/>
        </p:spPr>
        <p:txBody>
          <a:bodyPr wrap="square" rtlCol="0">
            <a:spAutoFit/>
          </a:bodyPr>
          <a:lstStyle/>
          <a:p>
            <a:r>
              <a:rPr lang="en-GB" dirty="0" smtClean="0"/>
              <a:t>Burger King (2021)</a:t>
            </a:r>
            <a:endParaRPr lang="en-GB" dirty="0"/>
          </a:p>
        </p:txBody>
      </p:sp>
    </p:spTree>
    <p:extLst>
      <p:ext uri="{BB962C8B-B14F-4D97-AF65-F5344CB8AC3E}">
        <p14:creationId xmlns:p14="http://schemas.microsoft.com/office/powerpoint/2010/main" val="19199914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4479" y="595556"/>
            <a:ext cx="6096000" cy="369332"/>
          </a:xfrm>
          <a:prstGeom prst="rect">
            <a:avLst/>
          </a:prstGeom>
        </p:spPr>
        <p:txBody>
          <a:bodyPr>
            <a:spAutoFit/>
          </a:bodyPr>
          <a:lstStyle/>
          <a:p>
            <a:endParaRPr lang="en-GB" dirty="0"/>
          </a:p>
        </p:txBody>
      </p:sp>
      <p:sp>
        <p:nvSpPr>
          <p:cNvPr id="5" name="Title 4"/>
          <p:cNvSpPr>
            <a:spLocks noGrp="1"/>
          </p:cNvSpPr>
          <p:nvPr>
            <p:ph type="title"/>
          </p:nvPr>
        </p:nvSpPr>
        <p:spPr>
          <a:xfrm>
            <a:off x="839788" y="457200"/>
            <a:ext cx="3932237" cy="798723"/>
          </a:xfrm>
          <a:solidFill>
            <a:srgbClr val="FF0000"/>
          </a:solidFill>
        </p:spPr>
        <p:txBody>
          <a:bodyPr/>
          <a:lstStyle/>
          <a:p>
            <a:pPr algn="ctr"/>
            <a:r>
              <a:rPr lang="en-GB" b="1" dirty="0" smtClean="0">
                <a:solidFill>
                  <a:srgbClr val="FFFF00"/>
                </a:solidFill>
              </a:rPr>
              <a:t>McDonalds</a:t>
            </a:r>
            <a:endParaRPr lang="en-GB" b="1" dirty="0">
              <a:solidFill>
                <a:srgbClr val="FFFF00"/>
              </a:solidFill>
            </a:endParaRPr>
          </a:p>
        </p:txBody>
      </p:sp>
      <p:pic>
        <p:nvPicPr>
          <p:cNvPr id="8" name="Content Placeholder 7"/>
          <p:cNvPicPr>
            <a:picLocks noGrp="1" noChangeAspect="1"/>
          </p:cNvPicPr>
          <p:nvPr>
            <p:ph idx="1"/>
          </p:nvPr>
        </p:nvPicPr>
        <p:blipFill>
          <a:blip r:embed="rId2"/>
          <a:stretch>
            <a:fillRect/>
          </a:stretch>
        </p:blipFill>
        <p:spPr>
          <a:xfrm>
            <a:off x="5760566" y="1753788"/>
            <a:ext cx="5017443" cy="3340898"/>
          </a:xfrm>
          <a:prstGeom prst="rect">
            <a:avLst/>
          </a:prstGeom>
        </p:spPr>
      </p:pic>
      <p:sp>
        <p:nvSpPr>
          <p:cNvPr id="7" name="Text Placeholder 6"/>
          <p:cNvSpPr>
            <a:spLocks noGrp="1"/>
          </p:cNvSpPr>
          <p:nvPr>
            <p:ph type="body" sz="half" idx="2"/>
          </p:nvPr>
        </p:nvSpPr>
        <p:spPr/>
        <p:txBody>
          <a:bodyPr/>
          <a:lstStyle/>
          <a:p>
            <a:r>
              <a:rPr lang="en-US" dirty="0" smtClean="0"/>
              <a:t>McDonalds did an independent study to look at ways to which they could reduce carbon emissions on over 200 British and Irish beef farms. By focusing on factors like daily live weight gains, improving animal health and maximizing home-grown feed, farmers reduced their carbon footprint by nearly 23% over a six-year period and identified annual savings of up to £23,000. </a:t>
            </a:r>
          </a:p>
          <a:p>
            <a:endParaRPr lang="en-GB" dirty="0"/>
          </a:p>
        </p:txBody>
      </p:sp>
    </p:spTree>
    <p:extLst>
      <p:ext uri="{BB962C8B-B14F-4D97-AF65-F5344CB8AC3E}">
        <p14:creationId xmlns:p14="http://schemas.microsoft.com/office/powerpoint/2010/main" val="194337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0000"/>
          </a:solidFill>
        </p:spPr>
        <p:txBody>
          <a:bodyPr/>
          <a:lstStyle/>
          <a:p>
            <a:pPr algn="ctr"/>
            <a:r>
              <a:rPr lang="en-GB" b="1" dirty="0" smtClean="0">
                <a:solidFill>
                  <a:srgbClr val="FFFF00"/>
                </a:solidFill>
              </a:rPr>
              <a:t>McDonalds </a:t>
            </a:r>
            <a:endParaRPr lang="en-GB" b="1" dirty="0">
              <a:solidFill>
                <a:srgbClr val="FFFF00"/>
              </a:solidFill>
            </a:endParaRPr>
          </a:p>
        </p:txBody>
      </p:sp>
      <p:sp>
        <p:nvSpPr>
          <p:cNvPr id="3" name="Content Placeholder 2"/>
          <p:cNvSpPr>
            <a:spLocks noGrp="1"/>
          </p:cNvSpPr>
          <p:nvPr>
            <p:ph idx="1"/>
          </p:nvPr>
        </p:nvSpPr>
        <p:spPr/>
        <p:txBody>
          <a:bodyPr/>
          <a:lstStyle/>
          <a:p>
            <a:pPr marL="0" indent="0" algn="ctr">
              <a:buNone/>
            </a:pPr>
            <a:r>
              <a:rPr lang="en-US" dirty="0" smtClean="0"/>
              <a:t>While beef is loved by Americans – who ate 25bn lbs. (11bn kg) in 2013 – it’s also one of the most environmentally damaging food in today’s diet. So the fast-food giant’s move to make beef more palatable for the environmentally conscious should be a welcome move. Except it’s unclear what exactly is so sustainable – or indeed verifiable – about the beef of the future.</a:t>
            </a:r>
            <a:endParaRPr lang="en-GB" dirty="0"/>
          </a:p>
        </p:txBody>
      </p:sp>
      <p:sp>
        <p:nvSpPr>
          <p:cNvPr id="4" name="TextBox 3"/>
          <p:cNvSpPr txBox="1"/>
          <p:nvPr/>
        </p:nvSpPr>
        <p:spPr>
          <a:xfrm>
            <a:off x="9727894" y="6301648"/>
            <a:ext cx="2464106" cy="374574"/>
          </a:xfrm>
          <a:prstGeom prst="rect">
            <a:avLst/>
          </a:prstGeom>
          <a:noFill/>
        </p:spPr>
        <p:txBody>
          <a:bodyPr wrap="square" rtlCol="0">
            <a:spAutoFit/>
          </a:bodyPr>
          <a:lstStyle/>
          <a:p>
            <a:r>
              <a:rPr lang="en-GB" dirty="0" smtClean="0"/>
              <a:t>The Guardian (2021)</a:t>
            </a:r>
            <a:endParaRPr lang="en-GB" dirty="0"/>
          </a:p>
        </p:txBody>
      </p:sp>
    </p:spTree>
    <p:extLst>
      <p:ext uri="{BB962C8B-B14F-4D97-AF65-F5344CB8AC3E}">
        <p14:creationId xmlns:p14="http://schemas.microsoft.com/office/powerpoint/2010/main" val="1253231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0000"/>
          </a:solidFill>
        </p:spPr>
        <p:txBody>
          <a:bodyPr/>
          <a:lstStyle/>
          <a:p>
            <a:pPr algn="ctr"/>
            <a:r>
              <a:rPr lang="en-GB" b="1" dirty="0" smtClean="0">
                <a:solidFill>
                  <a:srgbClr val="FFFF00"/>
                </a:solidFill>
              </a:rPr>
              <a:t>Is it really sustainable </a:t>
            </a:r>
            <a:endParaRPr lang="en-GB" b="1" dirty="0">
              <a:solidFill>
                <a:srgbClr val="FFFF00"/>
              </a:solidFill>
            </a:endParaRPr>
          </a:p>
        </p:txBody>
      </p:sp>
      <p:sp>
        <p:nvSpPr>
          <p:cNvPr id="3" name="Content Placeholder 2"/>
          <p:cNvSpPr>
            <a:spLocks noGrp="1"/>
          </p:cNvSpPr>
          <p:nvPr>
            <p:ph idx="1"/>
          </p:nvPr>
        </p:nvSpPr>
        <p:spPr/>
        <p:txBody>
          <a:bodyPr>
            <a:normAutofit fontScale="85000" lnSpcReduction="20000"/>
          </a:bodyPr>
          <a:lstStyle/>
          <a:p>
            <a:pPr marL="0" indent="0">
              <a:buNone/>
            </a:pPr>
            <a:r>
              <a:rPr lang="en-US" dirty="0" smtClean="0"/>
              <a:t>The beef industry is only at the beginning of a long journey to figure out how it can green its burgers, but it recently had a breakthrough. In late 2014, the Global Roundtable for Sustainable Beef (GRSB) – a consortium of beef industry stakeholders including retail and processing giants like McDonald’s and Cargill, rancher associations and a handful of environmental nonprofits – published a set of principles and criteria defining sustainable beef production.</a:t>
            </a:r>
          </a:p>
          <a:p>
            <a:pPr marL="0" indent="0">
              <a:buNone/>
            </a:pPr>
            <a:endParaRPr lang="en-US" dirty="0" smtClean="0"/>
          </a:p>
          <a:p>
            <a:pPr marL="0" indent="0">
              <a:buNone/>
            </a:pPr>
            <a:r>
              <a:rPr lang="en-US" dirty="0" smtClean="0"/>
              <a:t>Not everyone, however, applauded the work. Two weeks after it was published, 23 NGOs responded with a co-signed letter condemning the effort as a “fundamentally flawed” attempt at greenwashing.</a:t>
            </a:r>
          </a:p>
          <a:p>
            <a:pPr marL="0" indent="0">
              <a:buNone/>
            </a:pPr>
            <a:endParaRPr lang="en-US" dirty="0" smtClean="0"/>
          </a:p>
          <a:p>
            <a:pPr marL="0" indent="0">
              <a:buNone/>
            </a:pPr>
            <a:r>
              <a:rPr lang="en-US" dirty="0" smtClean="0"/>
              <a:t>It’s widely agreed that beef has a sustainability problem. According to the latest assessment from the UN, livestock production accounts for 14.5% of greenhouse gas emissions.</a:t>
            </a:r>
            <a:endParaRPr lang="en-GB" dirty="0"/>
          </a:p>
        </p:txBody>
      </p:sp>
      <p:sp>
        <p:nvSpPr>
          <p:cNvPr id="4" name="TextBox 3"/>
          <p:cNvSpPr txBox="1"/>
          <p:nvPr/>
        </p:nvSpPr>
        <p:spPr>
          <a:xfrm>
            <a:off x="9331287" y="6367749"/>
            <a:ext cx="2754217" cy="369332"/>
          </a:xfrm>
          <a:prstGeom prst="rect">
            <a:avLst/>
          </a:prstGeom>
          <a:noFill/>
        </p:spPr>
        <p:txBody>
          <a:bodyPr wrap="square" rtlCol="0">
            <a:spAutoFit/>
          </a:bodyPr>
          <a:lstStyle/>
          <a:p>
            <a:r>
              <a:rPr lang="en-GB" dirty="0" smtClean="0"/>
              <a:t>The Guardian (2021) </a:t>
            </a:r>
            <a:endParaRPr lang="en-GB" dirty="0"/>
          </a:p>
        </p:txBody>
      </p:sp>
    </p:spTree>
    <p:extLst>
      <p:ext uri="{BB962C8B-B14F-4D97-AF65-F5344CB8AC3E}">
        <p14:creationId xmlns:p14="http://schemas.microsoft.com/office/powerpoint/2010/main" val="3204103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solidFill>
            <a:srgbClr val="FF0000"/>
          </a:solidFill>
        </p:spPr>
        <p:txBody>
          <a:bodyPr/>
          <a:lstStyle/>
          <a:p>
            <a:pPr algn="ctr"/>
            <a:r>
              <a:rPr lang="en-GB" b="1" dirty="0" smtClean="0">
                <a:solidFill>
                  <a:srgbClr val="FFFF00"/>
                </a:solidFill>
              </a:rPr>
              <a:t>RED Model </a:t>
            </a:r>
            <a:endParaRPr lang="en-GB" b="1" dirty="0">
              <a:solidFill>
                <a:srgbClr val="FFFF00"/>
              </a:solidFill>
            </a:endParaRPr>
          </a:p>
        </p:txBody>
      </p:sp>
      <p:sp>
        <p:nvSpPr>
          <p:cNvPr id="6" name="Text Placeholder 5"/>
          <p:cNvSpPr>
            <a:spLocks noGrp="1"/>
          </p:cNvSpPr>
          <p:nvPr>
            <p:ph type="body" idx="1"/>
          </p:nvPr>
        </p:nvSpPr>
        <p:spPr/>
        <p:txBody>
          <a:bodyPr/>
          <a:lstStyle/>
          <a:p>
            <a:r>
              <a:rPr lang="en-GB" dirty="0" smtClean="0"/>
              <a:t>Recognise Assumptions	</a:t>
            </a:r>
            <a:endParaRPr lang="en-GB" dirty="0"/>
          </a:p>
        </p:txBody>
      </p:sp>
      <p:sp>
        <p:nvSpPr>
          <p:cNvPr id="7" name="Content Placeholder 6"/>
          <p:cNvSpPr>
            <a:spLocks noGrp="1"/>
          </p:cNvSpPr>
          <p:nvPr>
            <p:ph sz="half" idx="2"/>
          </p:nvPr>
        </p:nvSpPr>
        <p:spPr/>
        <p:txBody>
          <a:bodyPr>
            <a:normAutofit/>
          </a:bodyPr>
          <a:lstStyle/>
          <a:p>
            <a:pPr marL="0" indent="0">
              <a:buNone/>
            </a:pPr>
            <a:r>
              <a:rPr lang="en-GB" dirty="0" smtClean="0"/>
              <a:t>McDonalds believe they are making their beef more sustainable by applying paddock grazing which they believe will deliver environmental benefits such as soil health and improved water.</a:t>
            </a:r>
          </a:p>
        </p:txBody>
      </p:sp>
      <p:sp>
        <p:nvSpPr>
          <p:cNvPr id="8" name="Text Placeholder 7"/>
          <p:cNvSpPr>
            <a:spLocks noGrp="1"/>
          </p:cNvSpPr>
          <p:nvPr>
            <p:ph type="body" sz="quarter" idx="3"/>
          </p:nvPr>
        </p:nvSpPr>
        <p:spPr/>
        <p:txBody>
          <a:bodyPr/>
          <a:lstStyle/>
          <a:p>
            <a:r>
              <a:rPr lang="en-GB" dirty="0" smtClean="0"/>
              <a:t>Evaluate Argument </a:t>
            </a:r>
            <a:endParaRPr lang="en-GB" dirty="0"/>
          </a:p>
        </p:txBody>
      </p:sp>
      <p:sp>
        <p:nvSpPr>
          <p:cNvPr id="9" name="Content Placeholder 8"/>
          <p:cNvSpPr>
            <a:spLocks noGrp="1"/>
          </p:cNvSpPr>
          <p:nvPr>
            <p:ph sz="quarter" idx="4"/>
          </p:nvPr>
        </p:nvSpPr>
        <p:spPr/>
        <p:txBody>
          <a:bodyPr/>
          <a:lstStyle/>
          <a:p>
            <a:pPr marL="0" indent="0">
              <a:buNone/>
            </a:pPr>
            <a:r>
              <a:rPr lang="en-GB" dirty="0" smtClean="0"/>
              <a:t>This will help with global warming as the system of ‘graze and rest’ allows the grass to grow healthier and faster. </a:t>
            </a:r>
            <a:r>
              <a:rPr lang="en-GB" dirty="0" smtClean="0"/>
              <a:t>Studies show that this system produces 20% more grass. This allows for more beef to be produced with a higher quality </a:t>
            </a:r>
            <a:endParaRPr lang="en-GB" dirty="0"/>
          </a:p>
        </p:txBody>
      </p:sp>
    </p:spTree>
    <p:extLst>
      <p:ext uri="{BB962C8B-B14F-4D97-AF65-F5344CB8AC3E}">
        <p14:creationId xmlns:p14="http://schemas.microsoft.com/office/powerpoint/2010/main" val="273439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0000"/>
          </a:solidFill>
        </p:spPr>
        <p:txBody>
          <a:bodyPr/>
          <a:lstStyle/>
          <a:p>
            <a:pPr algn="ctr"/>
            <a:r>
              <a:rPr lang="en-GB" dirty="0" smtClean="0">
                <a:solidFill>
                  <a:srgbClr val="FFFF00"/>
                </a:solidFill>
              </a:rPr>
              <a:t>RED Model </a:t>
            </a:r>
            <a:endParaRPr lang="en-GB" dirty="0">
              <a:solidFill>
                <a:srgbClr val="FFFF00"/>
              </a:solidFill>
            </a:endParaRPr>
          </a:p>
        </p:txBody>
      </p:sp>
      <p:sp>
        <p:nvSpPr>
          <p:cNvPr id="3" name="Text Placeholder 2"/>
          <p:cNvSpPr>
            <a:spLocks noGrp="1"/>
          </p:cNvSpPr>
          <p:nvPr>
            <p:ph sz="half" idx="1"/>
          </p:nvPr>
        </p:nvSpPr>
        <p:spPr/>
        <p:txBody>
          <a:bodyPr>
            <a:normAutofit lnSpcReduction="10000"/>
          </a:bodyPr>
          <a:lstStyle/>
          <a:p>
            <a:r>
              <a:rPr lang="en-GB" dirty="0" smtClean="0"/>
              <a:t>Draw Conclusion </a:t>
            </a:r>
            <a:endParaRPr lang="en-GB" dirty="0"/>
          </a:p>
        </p:txBody>
      </p:sp>
      <p:sp>
        <p:nvSpPr>
          <p:cNvPr id="7" name="Content Placeholder 6"/>
          <p:cNvSpPr>
            <a:spLocks noGrp="1"/>
          </p:cNvSpPr>
          <p:nvPr>
            <p:ph sz="half" idx="2"/>
          </p:nvPr>
        </p:nvSpPr>
        <p:spPr>
          <a:xfrm>
            <a:off x="838200" y="2470513"/>
            <a:ext cx="5008084" cy="3841387"/>
          </a:xfrm>
        </p:spPr>
        <p:txBody>
          <a:bodyPr>
            <a:normAutofit lnSpcReduction="10000"/>
          </a:bodyPr>
          <a:lstStyle/>
          <a:p>
            <a:pPr marL="0" indent="0">
              <a:buNone/>
            </a:pPr>
            <a:r>
              <a:rPr lang="en-GB" dirty="0" smtClean="0"/>
              <a:t>With the help of scientists and launching projects McDonalds were able to work with British and Irish farmers and lower carbon footprint.</a:t>
            </a:r>
          </a:p>
          <a:p>
            <a:pPr marL="0" indent="0">
              <a:buNone/>
            </a:pPr>
            <a:r>
              <a:rPr lang="en-US" dirty="0" smtClean="0"/>
              <a:t> 99.4% of beef sourced for McDonald’s restaurants supported deforestation-free supply chains by the end of 2020.</a:t>
            </a:r>
            <a:endParaRPr lang="en-GB" dirty="0" smtClean="0"/>
          </a:p>
          <a:p>
            <a:pPr marL="0" indent="0">
              <a:buNone/>
            </a:pPr>
            <a:endParaRPr lang="en-GB" dirty="0"/>
          </a:p>
        </p:txBody>
      </p:sp>
      <p:pic>
        <p:nvPicPr>
          <p:cNvPr id="8" name="Picture 7"/>
          <p:cNvPicPr>
            <a:picLocks noChangeAspect="1"/>
          </p:cNvPicPr>
          <p:nvPr/>
        </p:nvPicPr>
        <p:blipFill>
          <a:blip r:embed="rId2"/>
          <a:stretch>
            <a:fillRect/>
          </a:stretch>
        </p:blipFill>
        <p:spPr>
          <a:xfrm>
            <a:off x="7006728" y="2844947"/>
            <a:ext cx="3952841" cy="2630436"/>
          </a:xfrm>
          <a:prstGeom prst="rect">
            <a:avLst/>
          </a:prstGeom>
        </p:spPr>
      </p:pic>
    </p:spTree>
    <p:extLst>
      <p:ext uri="{BB962C8B-B14F-4D97-AF65-F5344CB8AC3E}">
        <p14:creationId xmlns:p14="http://schemas.microsoft.com/office/powerpoint/2010/main" val="3121989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pPr algn="ctr"/>
            <a:r>
              <a:rPr lang="en-GB" dirty="0" smtClean="0"/>
              <a:t>References</a:t>
            </a:r>
            <a:endParaRPr lang="en-GB" dirty="0"/>
          </a:p>
        </p:txBody>
      </p:sp>
      <p:sp>
        <p:nvSpPr>
          <p:cNvPr id="3" name="Content Placeholder 2"/>
          <p:cNvSpPr>
            <a:spLocks noGrp="1"/>
          </p:cNvSpPr>
          <p:nvPr>
            <p:ph idx="1"/>
          </p:nvPr>
        </p:nvSpPr>
        <p:spPr/>
        <p:txBody>
          <a:bodyPr/>
          <a:lstStyle/>
          <a:p>
            <a:pPr marL="0" indent="0">
              <a:buNone/>
            </a:pPr>
            <a:r>
              <a:rPr lang="en-US" dirty="0"/>
              <a:t>Corporate.mcdonalds.com. 2021. </a:t>
            </a:r>
            <a:r>
              <a:rPr lang="en-US" i="1" dirty="0"/>
              <a:t>Sustainable Agriculture &amp; Beef</a:t>
            </a:r>
            <a:r>
              <a:rPr lang="en-US" dirty="0"/>
              <a:t>. [online] Available at: &lt;https://corporate.mcdonalds.com/corpmcd/our-purpose-and-impact/our-planet/sustainable-agriculture.html&gt; [Accessed 6 November 2021</a:t>
            </a:r>
            <a:r>
              <a:rPr lang="en-US" dirty="0" smtClean="0"/>
              <a:t>].</a:t>
            </a:r>
          </a:p>
          <a:p>
            <a:pPr marL="0" indent="0">
              <a:buNone/>
            </a:pPr>
            <a:endParaRPr lang="en-GB" dirty="0" smtClean="0"/>
          </a:p>
          <a:p>
            <a:pPr marL="0" indent="0">
              <a:buNone/>
            </a:pPr>
            <a:r>
              <a:rPr lang="en-GB" dirty="0" smtClean="0"/>
              <a:t>  </a:t>
            </a:r>
            <a:r>
              <a:rPr lang="en-US" dirty="0"/>
              <a:t>the Guardian. 2021. </a:t>
            </a:r>
            <a:r>
              <a:rPr lang="en-US" i="1" dirty="0"/>
              <a:t>Will McDonald's ‘sustainable beef’ burgers really be any better?</a:t>
            </a:r>
            <a:r>
              <a:rPr lang="en-US" dirty="0"/>
              <a:t>. [online] Available at: &lt;https://www.theguardian.com/sustainable-business/2015/jan/13/sustainable-beef-mcdonalds-meat-environment&gt; [Accessed 6 November 2021</a:t>
            </a:r>
            <a:r>
              <a:rPr lang="en-US" dirty="0" smtClean="0"/>
              <a:t>].</a:t>
            </a:r>
          </a:p>
          <a:p>
            <a:pPr marL="0" indent="0">
              <a:buNone/>
            </a:pPr>
            <a:endParaRPr lang="en-GB" dirty="0"/>
          </a:p>
        </p:txBody>
      </p:sp>
    </p:spTree>
    <p:extLst>
      <p:ext uri="{BB962C8B-B14F-4D97-AF65-F5344CB8AC3E}">
        <p14:creationId xmlns:p14="http://schemas.microsoft.com/office/powerpoint/2010/main" val="4440362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5905</TotalTime>
  <Words>618</Words>
  <Application>Microsoft Office PowerPoint</Application>
  <PresentationFormat>Widescreen</PresentationFormat>
  <Paragraphs>45</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Mission Statement </vt:lpstr>
      <vt:lpstr>McDonalds Beleifs</vt:lpstr>
      <vt:lpstr>Sustainable Beef  </vt:lpstr>
      <vt:lpstr>McDonalds</vt:lpstr>
      <vt:lpstr>McDonalds </vt:lpstr>
      <vt:lpstr>Is it really sustainable </vt:lpstr>
      <vt:lpstr>RED Model </vt:lpstr>
      <vt:lpstr>RED Model </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Microsoft account</cp:lastModifiedBy>
  <cp:revision>30</cp:revision>
  <dcterms:created xsi:type="dcterms:W3CDTF">2021-11-03T10:05:34Z</dcterms:created>
  <dcterms:modified xsi:type="dcterms:W3CDTF">2021-11-07T12:35:07Z</dcterms:modified>
</cp:coreProperties>
</file>