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g"/>
  <Default Extension="mp4" ContentType="video/mp4"/>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92.jpg" ContentType="image/jpeg"/>
  <Override PartName="/ppt/media/image93.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4" r:id="rId2"/>
  </p:sldMasterIdLst>
  <p:notesMasterIdLst>
    <p:notesMasterId r:id="rId96"/>
  </p:notesMasterIdLst>
  <p:sldIdLst>
    <p:sldId id="351" r:id="rId3"/>
    <p:sldId id="352" r:id="rId4"/>
    <p:sldId id="271" r:id="rId5"/>
    <p:sldId id="269" r:id="rId6"/>
    <p:sldId id="353" r:id="rId7"/>
    <p:sldId id="270" r:id="rId8"/>
    <p:sldId id="272" r:id="rId9"/>
    <p:sldId id="273"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00" r:id="rId37"/>
    <p:sldId id="301" r:id="rId38"/>
    <p:sldId id="302" r:id="rId39"/>
    <p:sldId id="303" r:id="rId40"/>
    <p:sldId id="304" r:id="rId41"/>
    <p:sldId id="305" r:id="rId42"/>
    <p:sldId id="306" r:id="rId43"/>
    <p:sldId id="307" r:id="rId44"/>
    <p:sldId id="308" r:id="rId45"/>
    <p:sldId id="309" r:id="rId46"/>
    <p:sldId id="310" r:id="rId47"/>
    <p:sldId id="311" r:id="rId48"/>
    <p:sldId id="312" r:id="rId49"/>
    <p:sldId id="313" r:id="rId50"/>
    <p:sldId id="314" r:id="rId51"/>
    <p:sldId id="315" r:id="rId52"/>
    <p:sldId id="316" r:id="rId53"/>
    <p:sldId id="317" r:id="rId54"/>
    <p:sldId id="318" r:id="rId55"/>
    <p:sldId id="319" r:id="rId56"/>
    <p:sldId id="320" r:id="rId57"/>
    <p:sldId id="321" r:id="rId58"/>
    <p:sldId id="322" r:id="rId59"/>
    <p:sldId id="323" r:id="rId60"/>
    <p:sldId id="324" r:id="rId61"/>
    <p:sldId id="325" r:id="rId62"/>
    <p:sldId id="326" r:id="rId63"/>
    <p:sldId id="355" r:id="rId64"/>
    <p:sldId id="356" r:id="rId65"/>
    <p:sldId id="357" r:id="rId66"/>
    <p:sldId id="354" r:id="rId67"/>
    <p:sldId id="327" r:id="rId68"/>
    <p:sldId id="328" r:id="rId69"/>
    <p:sldId id="329" r:id="rId70"/>
    <p:sldId id="330" r:id="rId71"/>
    <p:sldId id="331" r:id="rId72"/>
    <p:sldId id="332" r:id="rId73"/>
    <p:sldId id="333" r:id="rId74"/>
    <p:sldId id="334" r:id="rId75"/>
    <p:sldId id="335" r:id="rId76"/>
    <p:sldId id="336" r:id="rId77"/>
    <p:sldId id="337" r:id="rId78"/>
    <p:sldId id="338" r:id="rId79"/>
    <p:sldId id="339" r:id="rId80"/>
    <p:sldId id="340" r:id="rId81"/>
    <p:sldId id="341" r:id="rId82"/>
    <p:sldId id="342" r:id="rId83"/>
    <p:sldId id="343" r:id="rId84"/>
    <p:sldId id="344" r:id="rId85"/>
    <p:sldId id="345" r:id="rId86"/>
    <p:sldId id="346" r:id="rId87"/>
    <p:sldId id="347" r:id="rId88"/>
    <p:sldId id="348" r:id="rId89"/>
    <p:sldId id="349" r:id="rId90"/>
    <p:sldId id="358" r:id="rId91"/>
    <p:sldId id="350" r:id="rId92"/>
    <p:sldId id="359" r:id="rId93"/>
    <p:sldId id="360" r:id="rId94"/>
    <p:sldId id="361" r:id="rId95"/>
  </p:sldIdLst>
  <p:sldSz cx="25331738" cy="14249400"/>
  <p:notesSz cx="6875463" cy="10002838"/>
  <p:defaultTextStyle>
    <a:defPPr>
      <a:defRPr kern="0"/>
    </a:defPPr>
  </p:defaultTextStyle>
  <p:extLst>
    <p:ext uri="{EFAFB233-063F-42B5-8137-9DF3F51BA10A}">
      <p15:sldGuideLst xmlns:p15="http://schemas.microsoft.com/office/powerpoint/2012/main">
        <p15:guide id="1" orient="horz" pos="2880" userDrawn="1">
          <p15:clr>
            <a:srgbClr val="A4A3A4"/>
          </p15:clr>
        </p15:guide>
        <p15:guide id="2" pos="54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3F37BC-9CC9-4868-84C2-F2FAAE2013BF}" v="11" dt="2026-03-07T09:55:32.59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1" d="100"/>
          <a:sy n="51" d="100"/>
        </p:scale>
        <p:origin x="804" y="126"/>
      </p:cViewPr>
      <p:guideLst>
        <p:guide orient="horz" pos="2880"/>
        <p:guide pos="54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microsoft.com/office/2015/10/relationships/revisionInfo" Target="revisionInfo.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theme" Target="theme/theme1.xml"/><Relationship Id="rId10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viewProps" Target="viewProps.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undo custSel addSld delSld modSld sldOrd">
      <pc:chgData name="David Holley" userId="45123e1e-ac21-4ee3-b53e-8d97b4b34e1e" providerId="ADAL" clId="{EDA6ECDA-8E4D-4334-974E-AE2001485B30}" dt="2026-03-07T16:08:22.164" v="4305" actId="33524"/>
      <pc:docMkLst>
        <pc:docMk/>
      </pc:docMkLst>
      <pc:sldChg chg="modSp mod">
        <pc:chgData name="David Holley" userId="45123e1e-ac21-4ee3-b53e-8d97b4b34e1e" providerId="ADAL" clId="{EDA6ECDA-8E4D-4334-974E-AE2001485B30}" dt="2026-03-05T11:31:07.199" v="1769" actId="1035"/>
        <pc:sldMkLst>
          <pc:docMk/>
          <pc:sldMk cId="1532058016" sldId="275"/>
        </pc:sldMkLst>
        <pc:picChg chg="mod">
          <ac:chgData name="David Holley" userId="45123e1e-ac21-4ee3-b53e-8d97b4b34e1e" providerId="ADAL" clId="{EDA6ECDA-8E4D-4334-974E-AE2001485B30}" dt="2026-03-05T11:31:07.199" v="1769" actId="1035"/>
          <ac:picMkLst>
            <pc:docMk/>
            <pc:sldMk cId="1532058016" sldId="275"/>
            <ac:picMk id="382981" creationId="{00000000-0000-0000-0000-000000000000}"/>
          </ac:picMkLst>
        </pc:picChg>
      </pc:sldChg>
      <pc:sldChg chg="ord">
        <pc:chgData name="David Holley" userId="45123e1e-ac21-4ee3-b53e-8d97b4b34e1e" providerId="ADAL" clId="{EDA6ECDA-8E4D-4334-974E-AE2001485B30}" dt="2026-03-05T09:00:46.844" v="1763" actId="20578"/>
        <pc:sldMkLst>
          <pc:docMk/>
          <pc:sldMk cId="4268476970" sldId="335"/>
        </pc:sldMkLst>
      </pc:sldChg>
      <pc:sldChg chg="modAnim">
        <pc:chgData name="David Holley" userId="45123e1e-ac21-4ee3-b53e-8d97b4b34e1e" providerId="ADAL" clId="{EDA6ECDA-8E4D-4334-974E-AE2001485B30}" dt="2026-02-11T11:36:04.189" v="0"/>
        <pc:sldMkLst>
          <pc:docMk/>
          <pc:sldMk cId="4022757063" sldId="349"/>
        </pc:sldMkLst>
      </pc:sldChg>
      <pc:sldChg chg="addSp delSp modSp new mod modClrScheme chgLayout">
        <pc:chgData name="David Holley" userId="45123e1e-ac21-4ee3-b53e-8d97b4b34e1e" providerId="ADAL" clId="{EDA6ECDA-8E4D-4334-974E-AE2001485B30}" dt="2026-03-07T10:08:06.198" v="3718" actId="20577"/>
        <pc:sldMkLst>
          <pc:docMk/>
          <pc:sldMk cId="4017135438" sldId="359"/>
        </pc:sldMkLst>
        <pc:spChg chg="add del mod ord">
          <ac:chgData name="David Holley" userId="45123e1e-ac21-4ee3-b53e-8d97b4b34e1e" providerId="ADAL" clId="{EDA6ECDA-8E4D-4334-974E-AE2001485B30}" dt="2026-03-07T09:15:20.085" v="1772" actId="700"/>
          <ac:spMkLst>
            <pc:docMk/>
            <pc:sldMk cId="4017135438" sldId="359"/>
            <ac:spMk id="2" creationId="{3C9205BB-F16E-9187-E4E7-81DB3ADFFE55}"/>
          </ac:spMkLst>
        </pc:spChg>
        <pc:spChg chg="add del mod ord">
          <ac:chgData name="David Holley" userId="45123e1e-ac21-4ee3-b53e-8d97b4b34e1e" providerId="ADAL" clId="{EDA6ECDA-8E4D-4334-974E-AE2001485B30}" dt="2026-03-07T09:15:20.085" v="1772" actId="700"/>
          <ac:spMkLst>
            <pc:docMk/>
            <pc:sldMk cId="4017135438" sldId="359"/>
            <ac:spMk id="3" creationId="{C52EA707-305E-25A7-AFFD-7408E3BEDE99}"/>
          </ac:spMkLst>
        </pc:spChg>
        <pc:spChg chg="add del">
          <ac:chgData name="David Holley" userId="45123e1e-ac21-4ee3-b53e-8d97b4b34e1e" providerId="ADAL" clId="{EDA6ECDA-8E4D-4334-974E-AE2001485B30}" dt="2026-03-07T09:15:20.085" v="1772" actId="700"/>
          <ac:spMkLst>
            <pc:docMk/>
            <pc:sldMk cId="4017135438" sldId="359"/>
            <ac:spMk id="4" creationId="{A98FF0F4-859D-4BD0-C4DC-C0380FD3EBCC}"/>
          </ac:spMkLst>
        </pc:spChg>
        <pc:spChg chg="add del mod ord">
          <ac:chgData name="David Holley" userId="45123e1e-ac21-4ee3-b53e-8d97b4b34e1e" providerId="ADAL" clId="{EDA6ECDA-8E4D-4334-974E-AE2001485B30}" dt="2026-03-07T09:15:11.517" v="1771" actId="700"/>
          <ac:spMkLst>
            <pc:docMk/>
            <pc:sldMk cId="4017135438" sldId="359"/>
            <ac:spMk id="5" creationId="{7D32279D-EE71-3B0F-B058-16D88710C9E9}"/>
          </ac:spMkLst>
        </pc:spChg>
        <pc:spChg chg="add del mod ord">
          <ac:chgData name="David Holley" userId="45123e1e-ac21-4ee3-b53e-8d97b4b34e1e" providerId="ADAL" clId="{EDA6ECDA-8E4D-4334-974E-AE2001485B30}" dt="2026-03-07T09:15:11.517" v="1771" actId="700"/>
          <ac:spMkLst>
            <pc:docMk/>
            <pc:sldMk cId="4017135438" sldId="359"/>
            <ac:spMk id="6" creationId="{53558C17-C7DF-BB94-D2DA-7D502DDBC082}"/>
          </ac:spMkLst>
        </pc:spChg>
        <pc:spChg chg="add mod ord">
          <ac:chgData name="David Holley" userId="45123e1e-ac21-4ee3-b53e-8d97b4b34e1e" providerId="ADAL" clId="{EDA6ECDA-8E4D-4334-974E-AE2001485B30}" dt="2026-03-07T09:50:42.551" v="2794" actId="1076"/>
          <ac:spMkLst>
            <pc:docMk/>
            <pc:sldMk cId="4017135438" sldId="359"/>
            <ac:spMk id="7" creationId="{BE9B7F10-E60C-FB12-1B9D-C80662F6C145}"/>
          </ac:spMkLst>
        </pc:spChg>
        <pc:spChg chg="add mod ord">
          <ac:chgData name="David Holley" userId="45123e1e-ac21-4ee3-b53e-8d97b4b34e1e" providerId="ADAL" clId="{EDA6ECDA-8E4D-4334-974E-AE2001485B30}" dt="2026-03-07T10:08:06.198" v="3718" actId="20577"/>
          <ac:spMkLst>
            <pc:docMk/>
            <pc:sldMk cId="4017135438" sldId="359"/>
            <ac:spMk id="8" creationId="{C192AE66-B8C2-CAE8-43B7-69EA07CBCBAD}"/>
          </ac:spMkLst>
        </pc:spChg>
        <pc:picChg chg="add mod">
          <ac:chgData name="David Holley" userId="45123e1e-ac21-4ee3-b53e-8d97b4b34e1e" providerId="ADAL" clId="{EDA6ECDA-8E4D-4334-974E-AE2001485B30}" dt="2026-03-07T10:07:43.024" v="3706" actId="1076"/>
          <ac:picMkLst>
            <pc:docMk/>
            <pc:sldMk cId="4017135438" sldId="359"/>
            <ac:picMk id="10" creationId="{3E8F66AD-C232-5A70-E84F-FA2960DFAF59}"/>
          </ac:picMkLst>
        </pc:picChg>
      </pc:sldChg>
      <pc:sldChg chg="addSp modSp new mod">
        <pc:chgData name="David Holley" userId="45123e1e-ac21-4ee3-b53e-8d97b4b34e1e" providerId="ADAL" clId="{EDA6ECDA-8E4D-4334-974E-AE2001485B30}" dt="2026-03-07T16:08:22.164" v="4305" actId="33524"/>
        <pc:sldMkLst>
          <pc:docMk/>
          <pc:sldMk cId="4018423240" sldId="360"/>
        </pc:sldMkLst>
        <pc:spChg chg="mod">
          <ac:chgData name="David Holley" userId="45123e1e-ac21-4ee3-b53e-8d97b4b34e1e" providerId="ADAL" clId="{EDA6ECDA-8E4D-4334-974E-AE2001485B30}" dt="2026-03-07T09:50:56.558" v="2798" actId="1076"/>
          <ac:spMkLst>
            <pc:docMk/>
            <pc:sldMk cId="4018423240" sldId="360"/>
            <ac:spMk id="2" creationId="{B6C01684-7C94-35C3-0A25-9152381214B1}"/>
          </ac:spMkLst>
        </pc:spChg>
        <pc:spChg chg="mod">
          <ac:chgData name="David Holley" userId="45123e1e-ac21-4ee3-b53e-8d97b4b34e1e" providerId="ADAL" clId="{EDA6ECDA-8E4D-4334-974E-AE2001485B30}" dt="2026-03-07T16:08:22.164" v="4305" actId="33524"/>
          <ac:spMkLst>
            <pc:docMk/>
            <pc:sldMk cId="4018423240" sldId="360"/>
            <ac:spMk id="3" creationId="{436513B9-27C5-B6F3-7476-3D792F09C7B4}"/>
          </ac:spMkLst>
        </pc:spChg>
        <pc:picChg chg="add mod modCrop">
          <ac:chgData name="David Holley" userId="45123e1e-ac21-4ee3-b53e-8d97b4b34e1e" providerId="ADAL" clId="{EDA6ECDA-8E4D-4334-974E-AE2001485B30}" dt="2026-03-07T10:09:12.397" v="3767" actId="1076"/>
          <ac:picMkLst>
            <pc:docMk/>
            <pc:sldMk cId="4018423240" sldId="360"/>
            <ac:picMk id="5" creationId="{BF151F79-10F1-2A65-133D-38154621D3D6}"/>
          </ac:picMkLst>
        </pc:picChg>
      </pc:sldChg>
      <pc:sldChg chg="addSp delSp modSp new mod">
        <pc:chgData name="David Holley" userId="45123e1e-ac21-4ee3-b53e-8d97b4b34e1e" providerId="ADAL" clId="{EDA6ECDA-8E4D-4334-974E-AE2001485B30}" dt="2026-03-07T16:07:50.397" v="4304" actId="313"/>
        <pc:sldMkLst>
          <pc:docMk/>
          <pc:sldMk cId="1241702092" sldId="361"/>
        </pc:sldMkLst>
        <pc:spChg chg="del">
          <ac:chgData name="David Holley" userId="45123e1e-ac21-4ee3-b53e-8d97b4b34e1e" providerId="ADAL" clId="{EDA6ECDA-8E4D-4334-974E-AE2001485B30}" dt="2026-03-07T09:54:40.310" v="2981" actId="478"/>
          <ac:spMkLst>
            <pc:docMk/>
            <pc:sldMk cId="1241702092" sldId="361"/>
            <ac:spMk id="2" creationId="{872A79AD-3463-ABCC-AB0C-C27583B5F2FD}"/>
          </ac:spMkLst>
        </pc:spChg>
        <pc:spChg chg="add del mod">
          <ac:chgData name="David Holley" userId="45123e1e-ac21-4ee3-b53e-8d97b4b34e1e" providerId="ADAL" clId="{EDA6ECDA-8E4D-4334-974E-AE2001485B30}" dt="2026-03-07T16:07:50.397" v="4304" actId="313"/>
          <ac:spMkLst>
            <pc:docMk/>
            <pc:sldMk cId="1241702092" sldId="361"/>
            <ac:spMk id="3" creationId="{E040A80B-07AA-186A-8944-33A1DA4341DB}"/>
          </ac:spMkLst>
        </pc:spChg>
        <pc:picChg chg="add mod">
          <ac:chgData name="David Holley" userId="45123e1e-ac21-4ee3-b53e-8d97b4b34e1e" providerId="ADAL" clId="{EDA6ECDA-8E4D-4334-974E-AE2001485B30}" dt="2026-03-07T09:55:28.113" v="2990"/>
          <ac:picMkLst>
            <pc:docMk/>
            <pc:sldMk cId="1241702092" sldId="361"/>
            <ac:picMk id="4" creationId="{B7C63ABC-EC19-A29A-46FA-5404F01C9AEC}"/>
          </ac:picMkLst>
        </pc:picChg>
        <pc:picChg chg="add mod">
          <ac:chgData name="David Holley" userId="45123e1e-ac21-4ee3-b53e-8d97b4b34e1e" providerId="ADAL" clId="{EDA6ECDA-8E4D-4334-974E-AE2001485B30}" dt="2026-03-07T09:55:36.301" v="2992" actId="1076"/>
          <ac:picMkLst>
            <pc:docMk/>
            <pc:sldMk cId="1241702092" sldId="361"/>
            <ac:picMk id="5" creationId="{4E574881-7944-5EE7-E018-BD65081FBCC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79801" cy="501479"/>
          </a:xfrm>
          <a:prstGeom prst="rect">
            <a:avLst/>
          </a:prstGeom>
        </p:spPr>
        <p:txBody>
          <a:bodyPr vert="horz" lIns="63487" tIns="31743" rIns="63487" bIns="31743" rtlCol="0"/>
          <a:lstStyle>
            <a:lvl1pPr algn="l">
              <a:defRPr sz="800"/>
            </a:lvl1pPr>
          </a:lstStyle>
          <a:p>
            <a:endParaRPr lang="en-GB"/>
          </a:p>
        </p:txBody>
      </p:sp>
      <p:sp>
        <p:nvSpPr>
          <p:cNvPr id="3" name="Date Placeholder 2"/>
          <p:cNvSpPr>
            <a:spLocks noGrp="1"/>
          </p:cNvSpPr>
          <p:nvPr>
            <p:ph type="dt" idx="1"/>
          </p:nvPr>
        </p:nvSpPr>
        <p:spPr>
          <a:xfrm>
            <a:off x="3894577" y="0"/>
            <a:ext cx="2979801" cy="501479"/>
          </a:xfrm>
          <a:prstGeom prst="rect">
            <a:avLst/>
          </a:prstGeom>
        </p:spPr>
        <p:txBody>
          <a:bodyPr vert="horz" lIns="63487" tIns="31743" rIns="63487" bIns="31743" rtlCol="0"/>
          <a:lstStyle>
            <a:lvl1pPr algn="r">
              <a:defRPr sz="800"/>
            </a:lvl1pPr>
          </a:lstStyle>
          <a:p>
            <a:fld id="{5425535D-CC2F-4E62-9175-B7E00F0F70AE}" type="datetimeFigureOut">
              <a:rPr lang="en-GB" smtClean="0"/>
              <a:t>07/03/2026</a:t>
            </a:fld>
            <a:endParaRPr lang="en-GB"/>
          </a:p>
        </p:txBody>
      </p:sp>
      <p:sp>
        <p:nvSpPr>
          <p:cNvPr id="4" name="Slide Image Placeholder 3"/>
          <p:cNvSpPr>
            <a:spLocks noGrp="1" noRot="1" noChangeAspect="1"/>
          </p:cNvSpPr>
          <p:nvPr>
            <p:ph type="sldImg" idx="2"/>
          </p:nvPr>
        </p:nvSpPr>
        <p:spPr>
          <a:xfrm>
            <a:off x="438150" y="1250950"/>
            <a:ext cx="5999163" cy="3375025"/>
          </a:xfrm>
          <a:prstGeom prst="rect">
            <a:avLst/>
          </a:prstGeom>
          <a:noFill/>
          <a:ln w="12700">
            <a:solidFill>
              <a:prstClr val="black"/>
            </a:solidFill>
          </a:ln>
        </p:spPr>
        <p:txBody>
          <a:bodyPr vert="horz" lIns="63487" tIns="31743" rIns="63487" bIns="31743" rtlCol="0" anchor="ctr"/>
          <a:lstStyle/>
          <a:p>
            <a:endParaRPr lang="en-GB"/>
          </a:p>
        </p:txBody>
      </p:sp>
      <p:sp>
        <p:nvSpPr>
          <p:cNvPr id="5" name="Notes Placeholder 4"/>
          <p:cNvSpPr>
            <a:spLocks noGrp="1"/>
          </p:cNvSpPr>
          <p:nvPr>
            <p:ph type="body" sz="quarter" idx="3"/>
          </p:nvPr>
        </p:nvSpPr>
        <p:spPr>
          <a:xfrm>
            <a:off x="687981" y="4814201"/>
            <a:ext cx="5499502" cy="3938283"/>
          </a:xfrm>
          <a:prstGeom prst="rect">
            <a:avLst/>
          </a:prstGeom>
        </p:spPr>
        <p:txBody>
          <a:bodyPr vert="horz" lIns="63487" tIns="31743" rIns="63487" bIns="3174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501359"/>
            <a:ext cx="2979801" cy="501479"/>
          </a:xfrm>
          <a:prstGeom prst="rect">
            <a:avLst/>
          </a:prstGeom>
        </p:spPr>
        <p:txBody>
          <a:bodyPr vert="horz" lIns="63487" tIns="31743" rIns="63487" bIns="31743" rtlCol="0" anchor="b"/>
          <a:lstStyle>
            <a:lvl1pPr algn="l">
              <a:defRPr sz="800"/>
            </a:lvl1pPr>
          </a:lstStyle>
          <a:p>
            <a:endParaRPr lang="en-GB"/>
          </a:p>
        </p:txBody>
      </p:sp>
      <p:sp>
        <p:nvSpPr>
          <p:cNvPr id="7" name="Slide Number Placeholder 6"/>
          <p:cNvSpPr>
            <a:spLocks noGrp="1"/>
          </p:cNvSpPr>
          <p:nvPr>
            <p:ph type="sldNum" sz="quarter" idx="5"/>
          </p:nvPr>
        </p:nvSpPr>
        <p:spPr>
          <a:xfrm>
            <a:off x="3894577" y="9501359"/>
            <a:ext cx="2979801" cy="501479"/>
          </a:xfrm>
          <a:prstGeom prst="rect">
            <a:avLst/>
          </a:prstGeom>
        </p:spPr>
        <p:txBody>
          <a:bodyPr vert="horz" lIns="63487" tIns="31743" rIns="63487" bIns="31743" rtlCol="0" anchor="b"/>
          <a:lstStyle>
            <a:lvl1pPr algn="r">
              <a:defRPr sz="800"/>
            </a:lvl1pPr>
          </a:lstStyle>
          <a:p>
            <a:fld id="{8F74D163-ED1C-4CA3-B022-6217D4A7E0E8}" type="slidenum">
              <a:rPr lang="en-GB" smtClean="0"/>
              <a:t>‹#›</a:t>
            </a:fld>
            <a:endParaRPr lang="en-GB"/>
          </a:p>
        </p:txBody>
      </p:sp>
    </p:spTree>
    <p:extLst>
      <p:ext uri="{BB962C8B-B14F-4D97-AF65-F5344CB8AC3E}">
        <p14:creationId xmlns:p14="http://schemas.microsoft.com/office/powerpoint/2010/main" val="3964458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A9F300AA-4E16-4E0D-933C-96B9605319BA}" type="slidenum">
              <a:rPr lang="en-GB" altLang="en-US"/>
              <a:pPr/>
              <a:t>3</a:t>
            </a:fld>
            <a:endParaRPr lang="en-GB" altLang="en-US"/>
          </a:p>
        </p:txBody>
      </p:sp>
      <p:sp>
        <p:nvSpPr>
          <p:cNvPr id="314370" name="Rectangle 7"/>
          <p:cNvSpPr txBox="1">
            <a:spLocks noGrp="1" noChangeArrowheads="1"/>
          </p:cNvSpPr>
          <p:nvPr/>
        </p:nvSpPr>
        <p:spPr bwMode="auto">
          <a:xfrm>
            <a:off x="2713942" y="6198283"/>
            <a:ext cx="2076963" cy="326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693" tIns="32347" rIns="64693" bIns="32347"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9AAFF9B2-3834-4C25-AD3E-FA67E5C6D17C}" type="slidenum">
              <a:rPr lang="en-GB" altLang="en-US" sz="800">
                <a:latin typeface="Arial" panose="020B0604020202020204" pitchFamily="34" charset="0"/>
              </a:rPr>
              <a:pPr algn="r" eaLnBrk="1" hangingPunct="1"/>
              <a:t>3</a:t>
            </a:fld>
            <a:endParaRPr lang="en-GB" altLang="en-US" sz="800">
              <a:latin typeface="Arial" panose="020B0604020202020204" pitchFamily="34" charset="0"/>
            </a:endParaRPr>
          </a:p>
        </p:txBody>
      </p:sp>
      <p:sp>
        <p:nvSpPr>
          <p:cNvPr id="314371" name="Rectangle 2"/>
          <p:cNvSpPr>
            <a:spLocks noGrp="1" noRot="1" noChangeAspect="1" noChangeArrowheads="1" noTextEdit="1"/>
          </p:cNvSpPr>
          <p:nvPr>
            <p:ph type="sldImg"/>
          </p:nvPr>
        </p:nvSpPr>
        <p:spPr>
          <a:xfrm>
            <a:off x="222250" y="488950"/>
            <a:ext cx="4349750" cy="2447925"/>
          </a:xfrm>
          <a:ln/>
        </p:spPr>
      </p:sp>
      <p:sp>
        <p:nvSpPr>
          <p:cNvPr id="314372" name="Rectangle 3"/>
          <p:cNvSpPr>
            <a:spLocks noGrp="1" noChangeArrowheads="1"/>
          </p:cNvSpPr>
          <p:nvPr>
            <p:ph type="body" idx="1"/>
          </p:nvPr>
        </p:nvSpPr>
        <p:spPr>
          <a:xfrm>
            <a:off x="639150" y="3101371"/>
            <a:ext cx="3513691" cy="2935325"/>
          </a:xfrm>
        </p:spPr>
        <p:txBody>
          <a:bodyPr lIns="62824" tIns="31412" rIns="62824" bIns="31412"/>
          <a:lstStyle/>
          <a:p>
            <a:pPr eaLnBrk="1" hangingPunct="1"/>
            <a:endParaRPr lang="en-US" altLang="en-US"/>
          </a:p>
        </p:txBody>
      </p:sp>
    </p:spTree>
    <p:extLst>
      <p:ext uri="{BB962C8B-B14F-4D97-AF65-F5344CB8AC3E}">
        <p14:creationId xmlns:p14="http://schemas.microsoft.com/office/powerpoint/2010/main" val="2477497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7AB97898-2D9D-43E7-ABDA-0EE9FE739DC4}" type="slidenum">
              <a:rPr lang="en-GB" altLang="en-US"/>
              <a:pPr/>
              <a:t>7</a:t>
            </a:fld>
            <a:endParaRPr lang="en-GB" altLang="en-US"/>
          </a:p>
        </p:txBody>
      </p:sp>
      <p:sp>
        <p:nvSpPr>
          <p:cNvPr id="316418" name="Rectangle 7"/>
          <p:cNvSpPr txBox="1">
            <a:spLocks noGrp="1" noChangeArrowheads="1"/>
          </p:cNvSpPr>
          <p:nvPr/>
        </p:nvSpPr>
        <p:spPr bwMode="auto">
          <a:xfrm>
            <a:off x="2713942" y="6198283"/>
            <a:ext cx="2076963" cy="326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693" tIns="32347" rIns="64693" bIns="32347"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970D4931-11B2-4792-9CA8-C0291BE2C855}" type="slidenum">
              <a:rPr lang="en-GB" altLang="en-US" sz="800">
                <a:latin typeface="Arial" panose="020B0604020202020204" pitchFamily="34" charset="0"/>
              </a:rPr>
              <a:pPr algn="r" eaLnBrk="1" hangingPunct="1"/>
              <a:t>7</a:t>
            </a:fld>
            <a:endParaRPr lang="en-GB" altLang="en-US" sz="800">
              <a:latin typeface="Arial" panose="020B0604020202020204" pitchFamily="34" charset="0"/>
            </a:endParaRPr>
          </a:p>
        </p:txBody>
      </p:sp>
      <p:sp>
        <p:nvSpPr>
          <p:cNvPr id="316419" name="Rectangle 2"/>
          <p:cNvSpPr>
            <a:spLocks noGrp="1" noRot="1" noChangeAspect="1" noChangeArrowheads="1" noTextEdit="1"/>
          </p:cNvSpPr>
          <p:nvPr>
            <p:ph type="sldImg"/>
          </p:nvPr>
        </p:nvSpPr>
        <p:spPr>
          <a:xfrm>
            <a:off x="222250" y="488950"/>
            <a:ext cx="4349750" cy="2447925"/>
          </a:xfrm>
          <a:ln/>
        </p:spPr>
      </p:sp>
      <p:sp>
        <p:nvSpPr>
          <p:cNvPr id="316420" name="Rectangle 3"/>
          <p:cNvSpPr>
            <a:spLocks noGrp="1" noChangeArrowheads="1"/>
          </p:cNvSpPr>
          <p:nvPr>
            <p:ph type="body" idx="1"/>
          </p:nvPr>
        </p:nvSpPr>
        <p:spPr>
          <a:xfrm>
            <a:off x="639150" y="3101371"/>
            <a:ext cx="3513691" cy="2935325"/>
          </a:xfrm>
        </p:spPr>
        <p:txBody>
          <a:bodyPr lIns="62824" tIns="31412" rIns="62824" bIns="31412"/>
          <a:lstStyle/>
          <a:p>
            <a:pPr eaLnBrk="1" hangingPunct="1"/>
            <a:r>
              <a:rPr lang="en-GB" altLang="en-US"/>
              <a:t>This slide explains what DOE can offer - knowledge of the main effects and interactions.</a:t>
            </a:r>
          </a:p>
          <a:p>
            <a:pPr eaLnBrk="1" hangingPunct="1"/>
            <a:endParaRPr lang="en-GB" altLang="en-US"/>
          </a:p>
          <a:p>
            <a:pPr eaLnBrk="1" hangingPunct="1"/>
            <a:r>
              <a:rPr lang="en-GB" altLang="en-US"/>
              <a:t>There is, however, a draw back. We have to consider every combination of  X’s (factors) which if there are several experimental levels or settings for the X’s  will result in an excessively large number of experimental runs.</a:t>
            </a:r>
          </a:p>
          <a:p>
            <a:pPr eaLnBrk="1" hangingPunct="1"/>
            <a:endParaRPr lang="en-GB" altLang="en-US"/>
          </a:p>
          <a:p>
            <a:pPr eaLnBrk="1" hangingPunct="1"/>
            <a:r>
              <a:rPr lang="en-GB" altLang="en-US"/>
              <a:t>To overcome this we reduce the number of experimental levels, typically down to 2 or 3. </a:t>
            </a:r>
          </a:p>
          <a:p>
            <a:pPr eaLnBrk="1" hangingPunct="1"/>
            <a:endParaRPr lang="en-GB" altLang="en-US"/>
          </a:p>
          <a:p>
            <a:pPr eaLnBrk="1" hangingPunct="1"/>
            <a:r>
              <a:rPr lang="en-GB" altLang="en-US"/>
              <a:t>Delegates may not like this - especially scientists - However, DOE can allows us to quickly identify the main X’s contributing to variation in Y, then more detailed experiments can follow.</a:t>
            </a:r>
          </a:p>
        </p:txBody>
      </p:sp>
    </p:spTree>
    <p:extLst>
      <p:ext uri="{BB962C8B-B14F-4D97-AF65-F5344CB8AC3E}">
        <p14:creationId xmlns:p14="http://schemas.microsoft.com/office/powerpoint/2010/main" val="302044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74D163-ED1C-4CA3-B022-6217D4A7E0E8}" type="slidenum">
              <a:rPr lang="en-GB" smtClean="0"/>
              <a:t>67</a:t>
            </a:fld>
            <a:endParaRPr lang="en-GB"/>
          </a:p>
        </p:txBody>
      </p:sp>
    </p:spTree>
    <p:extLst>
      <p:ext uri="{BB962C8B-B14F-4D97-AF65-F5344CB8AC3E}">
        <p14:creationId xmlns:p14="http://schemas.microsoft.com/office/powerpoint/2010/main" val="2134366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74D163-ED1C-4CA3-B022-6217D4A7E0E8}" type="slidenum">
              <a:rPr lang="en-GB" smtClean="0"/>
              <a:t>88</a:t>
            </a:fld>
            <a:endParaRPr lang="en-GB"/>
          </a:p>
        </p:txBody>
      </p:sp>
    </p:spTree>
    <p:extLst>
      <p:ext uri="{BB962C8B-B14F-4D97-AF65-F5344CB8AC3E}">
        <p14:creationId xmlns:p14="http://schemas.microsoft.com/office/powerpoint/2010/main" val="3099884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Master" Target="../slideMasters/slideMaster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 Id="rId9" Type="http://schemas.openxmlformats.org/officeDocument/2006/relationships/image" Target="../media/image8.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899881" y="4417314"/>
            <a:ext cx="21531977" cy="523220"/>
          </a:xfrm>
          <a:prstGeom prst="rect">
            <a:avLst/>
          </a:prstGeom>
        </p:spPr>
        <p:txBody>
          <a:bodyPr wrap="square" lIns="0" tIns="0" rIns="0" bIns="0">
            <a:spAutoFit/>
          </a:bodyPr>
          <a:lstStyle>
            <a:lvl1pPr>
              <a:defRPr sz="3400" b="0" i="0">
                <a:solidFill>
                  <a:srgbClr val="AAACAC"/>
                </a:solidFill>
                <a:latin typeface="Arial"/>
                <a:cs typeface="Arial"/>
              </a:defRPr>
            </a:lvl1pPr>
          </a:lstStyle>
          <a:p>
            <a:endParaRPr/>
          </a:p>
        </p:txBody>
      </p:sp>
      <p:sp>
        <p:nvSpPr>
          <p:cNvPr id="3" name="Holder 3"/>
          <p:cNvSpPr>
            <a:spLocks noGrp="1"/>
          </p:cNvSpPr>
          <p:nvPr>
            <p:ph type="subTitle" idx="4"/>
          </p:nvPr>
        </p:nvSpPr>
        <p:spPr>
          <a:xfrm>
            <a:off x="3799761" y="7979664"/>
            <a:ext cx="17732217"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4432268" y="1816690"/>
            <a:ext cx="15636067" cy="2845600"/>
          </a:xfrm>
          <a:prstGeom prst="rect">
            <a:avLst/>
          </a:prstGeom>
        </p:spPr>
      </p:pic>
      <p:pic>
        <p:nvPicPr>
          <p:cNvPr id="17" name="bg object 17"/>
          <p:cNvPicPr/>
          <p:nvPr/>
        </p:nvPicPr>
        <p:blipFill>
          <a:blip r:embed="rId3" cstate="print"/>
          <a:stretch>
            <a:fillRect/>
          </a:stretch>
        </p:blipFill>
        <p:spPr>
          <a:xfrm>
            <a:off x="4216811" y="4662291"/>
            <a:ext cx="6432948" cy="983136"/>
          </a:xfrm>
          <a:prstGeom prst="rect">
            <a:avLst/>
          </a:prstGeom>
        </p:spPr>
      </p:pic>
      <p:pic>
        <p:nvPicPr>
          <p:cNvPr id="18" name="bg object 18"/>
          <p:cNvPicPr/>
          <p:nvPr/>
        </p:nvPicPr>
        <p:blipFill>
          <a:blip r:embed="rId4" cstate="print"/>
          <a:stretch>
            <a:fillRect/>
          </a:stretch>
        </p:blipFill>
        <p:spPr>
          <a:xfrm>
            <a:off x="4216811" y="4662291"/>
            <a:ext cx="15697629" cy="1868570"/>
          </a:xfrm>
          <a:prstGeom prst="rect">
            <a:avLst/>
          </a:prstGeom>
        </p:spPr>
      </p:pic>
      <p:pic>
        <p:nvPicPr>
          <p:cNvPr id="19" name="bg object 19"/>
          <p:cNvPicPr/>
          <p:nvPr/>
        </p:nvPicPr>
        <p:blipFill>
          <a:blip r:embed="rId5" cstate="print"/>
          <a:stretch>
            <a:fillRect/>
          </a:stretch>
        </p:blipFill>
        <p:spPr>
          <a:xfrm>
            <a:off x="4524609" y="7831533"/>
            <a:ext cx="12265697" cy="567898"/>
          </a:xfrm>
          <a:prstGeom prst="rect">
            <a:avLst/>
          </a:prstGeom>
        </p:spPr>
      </p:pic>
      <p:pic>
        <p:nvPicPr>
          <p:cNvPr id="20" name="bg object 20"/>
          <p:cNvPicPr/>
          <p:nvPr/>
        </p:nvPicPr>
        <p:blipFill>
          <a:blip r:embed="rId6" cstate="print"/>
          <a:stretch>
            <a:fillRect/>
          </a:stretch>
        </p:blipFill>
        <p:spPr>
          <a:xfrm>
            <a:off x="17205830" y="7831533"/>
            <a:ext cx="2708610" cy="696133"/>
          </a:xfrm>
          <a:prstGeom prst="rect">
            <a:avLst/>
          </a:prstGeom>
        </p:spPr>
      </p:pic>
      <p:pic>
        <p:nvPicPr>
          <p:cNvPr id="21" name="bg object 21"/>
          <p:cNvPicPr/>
          <p:nvPr/>
        </p:nvPicPr>
        <p:blipFill>
          <a:blip r:embed="rId7" cstate="print"/>
          <a:stretch>
            <a:fillRect/>
          </a:stretch>
        </p:blipFill>
        <p:spPr>
          <a:xfrm>
            <a:off x="18406239" y="11538141"/>
            <a:ext cx="1277356" cy="225938"/>
          </a:xfrm>
          <a:prstGeom prst="rect">
            <a:avLst/>
          </a:prstGeom>
        </p:spPr>
      </p:pic>
      <p:pic>
        <p:nvPicPr>
          <p:cNvPr id="22" name="bg object 22"/>
          <p:cNvPicPr/>
          <p:nvPr/>
        </p:nvPicPr>
        <p:blipFill>
          <a:blip r:embed="rId8" cstate="print"/>
          <a:stretch>
            <a:fillRect/>
          </a:stretch>
        </p:blipFill>
        <p:spPr>
          <a:xfrm>
            <a:off x="4663118" y="12118253"/>
            <a:ext cx="3216474" cy="329747"/>
          </a:xfrm>
          <a:prstGeom prst="rect">
            <a:avLst/>
          </a:prstGeom>
        </p:spPr>
      </p:pic>
      <p:pic>
        <p:nvPicPr>
          <p:cNvPr id="23" name="bg object 23"/>
          <p:cNvPicPr/>
          <p:nvPr/>
        </p:nvPicPr>
        <p:blipFill>
          <a:blip r:embed="rId9" cstate="print"/>
          <a:stretch>
            <a:fillRect/>
          </a:stretch>
        </p:blipFill>
        <p:spPr>
          <a:xfrm>
            <a:off x="8095050" y="12154893"/>
            <a:ext cx="8048881" cy="238151"/>
          </a:xfrm>
          <a:prstGeom prst="rect">
            <a:avLst/>
          </a:prstGeom>
        </p:spPr>
      </p:pic>
      <p:sp>
        <p:nvSpPr>
          <p:cNvPr id="24" name="bg object 24"/>
          <p:cNvSpPr/>
          <p:nvPr/>
        </p:nvSpPr>
        <p:spPr>
          <a:xfrm>
            <a:off x="4324541" y="1804473"/>
            <a:ext cx="0" cy="2876550"/>
          </a:xfrm>
          <a:custGeom>
            <a:avLst/>
            <a:gdLst/>
            <a:ahLst/>
            <a:cxnLst/>
            <a:rect l="l" t="t" r="r" b="b"/>
            <a:pathLst>
              <a:path h="2876550">
                <a:moveTo>
                  <a:pt x="0" y="2876131"/>
                </a:moveTo>
                <a:lnTo>
                  <a:pt x="0" y="0"/>
                </a:lnTo>
              </a:path>
            </a:pathLst>
          </a:custGeom>
          <a:ln w="12221">
            <a:solidFill>
              <a:srgbClr val="000000"/>
            </a:solidFill>
          </a:ln>
        </p:spPr>
        <p:txBody>
          <a:bodyPr wrap="square" lIns="0" tIns="0" rIns="0" bIns="0" rtlCol="0"/>
          <a:lstStyle/>
          <a:p>
            <a:endParaRPr/>
          </a:p>
        </p:txBody>
      </p:sp>
      <p:sp>
        <p:nvSpPr>
          <p:cNvPr id="25" name="bg object 25"/>
          <p:cNvSpPr/>
          <p:nvPr/>
        </p:nvSpPr>
        <p:spPr>
          <a:xfrm>
            <a:off x="4262982" y="7776568"/>
            <a:ext cx="0" cy="4732655"/>
          </a:xfrm>
          <a:custGeom>
            <a:avLst/>
            <a:gdLst/>
            <a:ahLst/>
            <a:cxnLst/>
            <a:rect l="l" t="t" r="r" b="b"/>
            <a:pathLst>
              <a:path h="4732655">
                <a:moveTo>
                  <a:pt x="0" y="4732488"/>
                </a:moveTo>
                <a:lnTo>
                  <a:pt x="0" y="0"/>
                </a:lnTo>
              </a:path>
            </a:pathLst>
          </a:custGeom>
          <a:ln w="12221">
            <a:solidFill>
              <a:srgbClr val="000000"/>
            </a:solidFill>
          </a:ln>
        </p:spPr>
        <p:txBody>
          <a:bodyPr wrap="square" lIns="0" tIns="0" rIns="0" bIns="0" rtlCol="0"/>
          <a:lstStyle/>
          <a:p>
            <a:endParaRPr/>
          </a:p>
        </p:txBody>
      </p:sp>
      <p:sp>
        <p:nvSpPr>
          <p:cNvPr id="26" name="bg object 26"/>
          <p:cNvSpPr/>
          <p:nvPr/>
        </p:nvSpPr>
        <p:spPr>
          <a:xfrm>
            <a:off x="13866235" y="4656179"/>
            <a:ext cx="0" cy="781685"/>
          </a:xfrm>
          <a:custGeom>
            <a:avLst/>
            <a:gdLst/>
            <a:ahLst/>
            <a:cxnLst/>
            <a:rect l="l" t="t" r="r" b="b"/>
            <a:pathLst>
              <a:path h="781685">
                <a:moveTo>
                  <a:pt x="0" y="781623"/>
                </a:moveTo>
                <a:lnTo>
                  <a:pt x="0" y="0"/>
                </a:lnTo>
              </a:path>
            </a:pathLst>
          </a:custGeom>
          <a:ln w="12221">
            <a:solidFill>
              <a:srgbClr val="000000"/>
            </a:solidFill>
          </a:ln>
        </p:spPr>
        <p:txBody>
          <a:bodyPr wrap="square" lIns="0" tIns="0" rIns="0" bIns="0" rtlCol="0"/>
          <a:lstStyle/>
          <a:p>
            <a:endParaRPr/>
          </a:p>
        </p:txBody>
      </p:sp>
      <p:sp>
        <p:nvSpPr>
          <p:cNvPr id="27" name="bg object 27"/>
          <p:cNvSpPr/>
          <p:nvPr/>
        </p:nvSpPr>
        <p:spPr>
          <a:xfrm>
            <a:off x="19868269" y="7794887"/>
            <a:ext cx="0" cy="4732655"/>
          </a:xfrm>
          <a:custGeom>
            <a:avLst/>
            <a:gdLst/>
            <a:ahLst/>
            <a:cxnLst/>
            <a:rect l="l" t="t" r="r" b="b"/>
            <a:pathLst>
              <a:path h="4732655">
                <a:moveTo>
                  <a:pt x="0" y="4732488"/>
                </a:moveTo>
                <a:lnTo>
                  <a:pt x="0" y="0"/>
                </a:lnTo>
              </a:path>
            </a:pathLst>
          </a:custGeom>
          <a:ln w="12221">
            <a:solidFill>
              <a:srgbClr val="000000"/>
            </a:solidFill>
          </a:ln>
        </p:spPr>
        <p:txBody>
          <a:bodyPr wrap="square" lIns="0" tIns="0" rIns="0" bIns="0" rtlCol="0"/>
          <a:lstStyle/>
          <a:p>
            <a:endParaRPr/>
          </a:p>
        </p:txBody>
      </p:sp>
      <p:sp>
        <p:nvSpPr>
          <p:cNvPr id="28" name="bg object 28"/>
          <p:cNvSpPr/>
          <p:nvPr/>
        </p:nvSpPr>
        <p:spPr>
          <a:xfrm>
            <a:off x="19914437" y="4436347"/>
            <a:ext cx="0" cy="2143760"/>
          </a:xfrm>
          <a:custGeom>
            <a:avLst/>
            <a:gdLst/>
            <a:ahLst/>
            <a:cxnLst/>
            <a:rect l="l" t="t" r="r" b="b"/>
            <a:pathLst>
              <a:path h="2143759">
                <a:moveTo>
                  <a:pt x="0" y="2143359"/>
                </a:moveTo>
                <a:lnTo>
                  <a:pt x="0" y="0"/>
                </a:lnTo>
              </a:path>
            </a:pathLst>
          </a:custGeom>
          <a:ln w="12221">
            <a:solidFill>
              <a:srgbClr val="000000"/>
            </a:solidFill>
          </a:ln>
        </p:spPr>
        <p:txBody>
          <a:bodyPr wrap="square" lIns="0" tIns="0" rIns="0" bIns="0" rtlCol="0"/>
          <a:lstStyle/>
          <a:p>
            <a:endParaRPr/>
          </a:p>
        </p:txBody>
      </p:sp>
      <p:sp>
        <p:nvSpPr>
          <p:cNvPr id="29" name="bg object 29"/>
          <p:cNvSpPr/>
          <p:nvPr/>
        </p:nvSpPr>
        <p:spPr>
          <a:xfrm>
            <a:off x="507865" y="986211"/>
            <a:ext cx="23286328" cy="0"/>
          </a:xfrm>
          <a:custGeom>
            <a:avLst/>
            <a:gdLst/>
            <a:ahLst/>
            <a:cxnLst/>
            <a:rect l="l" t="t" r="r" b="b"/>
            <a:pathLst>
              <a:path w="9246235">
                <a:moveTo>
                  <a:pt x="0" y="0"/>
                </a:moveTo>
                <a:lnTo>
                  <a:pt x="9245632" y="0"/>
                </a:lnTo>
              </a:path>
            </a:pathLst>
          </a:custGeom>
          <a:ln w="30532">
            <a:solidFill>
              <a:srgbClr val="000000"/>
            </a:solidFill>
          </a:ln>
        </p:spPr>
        <p:txBody>
          <a:bodyPr wrap="square" lIns="0" tIns="0" rIns="0" bIns="0" rtlCol="0"/>
          <a:lstStyle/>
          <a:p>
            <a:endParaRPr/>
          </a:p>
        </p:txBody>
      </p:sp>
      <p:sp>
        <p:nvSpPr>
          <p:cNvPr id="30" name="bg object 30"/>
          <p:cNvSpPr/>
          <p:nvPr/>
        </p:nvSpPr>
        <p:spPr>
          <a:xfrm>
            <a:off x="4324542" y="1828899"/>
            <a:ext cx="14266694" cy="0"/>
          </a:xfrm>
          <a:custGeom>
            <a:avLst/>
            <a:gdLst/>
            <a:ahLst/>
            <a:cxnLst/>
            <a:rect l="l" t="t" r="r" b="b"/>
            <a:pathLst>
              <a:path w="5664834">
                <a:moveTo>
                  <a:pt x="0" y="0"/>
                </a:moveTo>
                <a:lnTo>
                  <a:pt x="5664706" y="0"/>
                </a:lnTo>
              </a:path>
            </a:pathLst>
          </a:custGeom>
          <a:ln w="12212">
            <a:solidFill>
              <a:srgbClr val="000000"/>
            </a:solidFill>
          </a:ln>
        </p:spPr>
        <p:txBody>
          <a:bodyPr wrap="square" lIns="0" tIns="0" rIns="0" bIns="0" rtlCol="0"/>
          <a:lstStyle/>
          <a:p>
            <a:endParaRPr/>
          </a:p>
        </p:txBody>
      </p:sp>
      <p:sp>
        <p:nvSpPr>
          <p:cNvPr id="31" name="bg object 31"/>
          <p:cNvSpPr/>
          <p:nvPr/>
        </p:nvSpPr>
        <p:spPr>
          <a:xfrm>
            <a:off x="10634372" y="5425590"/>
            <a:ext cx="3324791" cy="0"/>
          </a:xfrm>
          <a:custGeom>
            <a:avLst/>
            <a:gdLst/>
            <a:ahLst/>
            <a:cxnLst/>
            <a:rect l="l" t="t" r="r" b="b"/>
            <a:pathLst>
              <a:path w="1320164">
                <a:moveTo>
                  <a:pt x="0" y="0"/>
                </a:moveTo>
                <a:lnTo>
                  <a:pt x="1319931" y="0"/>
                </a:lnTo>
              </a:path>
            </a:pathLst>
          </a:custGeom>
          <a:ln w="6106">
            <a:solidFill>
              <a:srgbClr val="000000"/>
            </a:solidFill>
          </a:ln>
        </p:spPr>
        <p:txBody>
          <a:bodyPr wrap="square" lIns="0" tIns="0" rIns="0" bIns="0" rtlCol="0"/>
          <a:lstStyle/>
          <a:p>
            <a:endParaRPr/>
          </a:p>
        </p:txBody>
      </p:sp>
      <p:sp>
        <p:nvSpPr>
          <p:cNvPr id="32" name="bg object 32"/>
          <p:cNvSpPr/>
          <p:nvPr/>
        </p:nvSpPr>
        <p:spPr>
          <a:xfrm>
            <a:off x="7894982" y="6121723"/>
            <a:ext cx="1677588" cy="0"/>
          </a:xfrm>
          <a:custGeom>
            <a:avLst/>
            <a:gdLst/>
            <a:ahLst/>
            <a:cxnLst/>
            <a:rect l="l" t="t" r="r" b="b"/>
            <a:pathLst>
              <a:path w="666114">
                <a:moveTo>
                  <a:pt x="0" y="0"/>
                </a:moveTo>
                <a:lnTo>
                  <a:pt x="666076" y="0"/>
                </a:lnTo>
              </a:path>
            </a:pathLst>
          </a:custGeom>
          <a:ln w="12212">
            <a:solidFill>
              <a:srgbClr val="000000"/>
            </a:solidFill>
          </a:ln>
        </p:spPr>
        <p:txBody>
          <a:bodyPr wrap="square" lIns="0" tIns="0" rIns="0" bIns="0" rtlCol="0"/>
          <a:lstStyle/>
          <a:p>
            <a:endParaRPr/>
          </a:p>
        </p:txBody>
      </p:sp>
      <p:sp>
        <p:nvSpPr>
          <p:cNvPr id="33" name="bg object 33"/>
          <p:cNvSpPr/>
          <p:nvPr/>
        </p:nvSpPr>
        <p:spPr>
          <a:xfrm>
            <a:off x="4262983" y="7782674"/>
            <a:ext cx="15651624" cy="0"/>
          </a:xfrm>
          <a:custGeom>
            <a:avLst/>
            <a:gdLst/>
            <a:ahLst/>
            <a:cxnLst/>
            <a:rect l="l" t="t" r="r" b="b"/>
            <a:pathLst>
              <a:path w="6214745">
                <a:moveTo>
                  <a:pt x="0" y="0"/>
                </a:moveTo>
                <a:lnTo>
                  <a:pt x="6214678" y="0"/>
                </a:lnTo>
              </a:path>
            </a:pathLst>
          </a:custGeom>
          <a:ln w="12212">
            <a:solidFill>
              <a:srgbClr val="000000"/>
            </a:solidFill>
          </a:ln>
        </p:spPr>
        <p:txBody>
          <a:bodyPr wrap="square" lIns="0" tIns="0" rIns="0" bIns="0" rtlCol="0"/>
          <a:lstStyle/>
          <a:p>
            <a:endParaRPr/>
          </a:p>
        </p:txBody>
      </p:sp>
      <p:sp>
        <p:nvSpPr>
          <p:cNvPr id="34" name="bg object 34"/>
          <p:cNvSpPr/>
          <p:nvPr/>
        </p:nvSpPr>
        <p:spPr>
          <a:xfrm>
            <a:off x="4493830" y="12081605"/>
            <a:ext cx="15067906" cy="0"/>
          </a:xfrm>
          <a:custGeom>
            <a:avLst/>
            <a:gdLst/>
            <a:ahLst/>
            <a:cxnLst/>
            <a:rect l="l" t="t" r="r" b="b"/>
            <a:pathLst>
              <a:path w="5982970">
                <a:moveTo>
                  <a:pt x="0" y="0"/>
                </a:moveTo>
                <a:lnTo>
                  <a:pt x="5982468" y="0"/>
                </a:lnTo>
              </a:path>
            </a:pathLst>
          </a:custGeom>
          <a:ln w="12212">
            <a:solidFill>
              <a:srgbClr val="000000"/>
            </a:solidFill>
          </a:ln>
        </p:spPr>
        <p:txBody>
          <a:bodyPr wrap="square" lIns="0" tIns="0" rIns="0" bIns="0" rtlCol="0"/>
          <a:lstStyle/>
          <a:p>
            <a:endParaRPr/>
          </a:p>
        </p:txBody>
      </p:sp>
      <p:sp>
        <p:nvSpPr>
          <p:cNvPr id="35" name="bg object 35"/>
          <p:cNvSpPr/>
          <p:nvPr/>
        </p:nvSpPr>
        <p:spPr>
          <a:xfrm>
            <a:off x="4216812" y="12496843"/>
            <a:ext cx="15651624" cy="0"/>
          </a:xfrm>
          <a:custGeom>
            <a:avLst/>
            <a:gdLst/>
            <a:ahLst/>
            <a:cxnLst/>
            <a:rect l="l" t="t" r="r" b="b"/>
            <a:pathLst>
              <a:path w="6214745">
                <a:moveTo>
                  <a:pt x="0" y="0"/>
                </a:moveTo>
                <a:lnTo>
                  <a:pt x="6214678" y="0"/>
                </a:lnTo>
              </a:path>
            </a:pathLst>
          </a:custGeom>
          <a:ln w="12212">
            <a:solidFill>
              <a:srgbClr val="000000"/>
            </a:solidFill>
          </a:ln>
        </p:spPr>
        <p:txBody>
          <a:bodyPr wrap="square" lIns="0" tIns="0" rIns="0" bIns="0" rtlCol="0"/>
          <a:lstStyle/>
          <a:p>
            <a:endParaRPr/>
          </a:p>
        </p:txBody>
      </p:sp>
      <p:sp>
        <p:nvSpPr>
          <p:cNvPr id="2" name="Holder 2"/>
          <p:cNvSpPr>
            <a:spLocks noGrp="1"/>
          </p:cNvSpPr>
          <p:nvPr>
            <p:ph type="title"/>
          </p:nvPr>
        </p:nvSpPr>
        <p:spPr>
          <a:xfrm>
            <a:off x="9944284" y="1444221"/>
            <a:ext cx="9019634" cy="523220"/>
          </a:xfrm>
        </p:spPr>
        <p:txBody>
          <a:bodyPr lIns="0" tIns="0" rIns="0" bIns="0"/>
          <a:lstStyle>
            <a:lvl1pPr>
              <a:defRPr sz="3400" b="0" i="0">
                <a:solidFill>
                  <a:srgbClr val="AAACAC"/>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9944284" y="1444221"/>
            <a:ext cx="9019634" cy="523220"/>
          </a:xfrm>
        </p:spPr>
        <p:txBody>
          <a:bodyPr lIns="0" tIns="0" rIns="0" bIns="0"/>
          <a:lstStyle>
            <a:lvl1pPr>
              <a:defRPr sz="3400" b="0" i="0">
                <a:solidFill>
                  <a:srgbClr val="AAACAC"/>
                </a:solidFill>
                <a:latin typeface="Arial"/>
                <a:cs typeface="Arial"/>
              </a:defRPr>
            </a:lvl1pPr>
          </a:lstStyle>
          <a:p>
            <a:endParaRPr/>
          </a:p>
        </p:txBody>
      </p:sp>
      <p:sp>
        <p:nvSpPr>
          <p:cNvPr id="3" name="Holder 3"/>
          <p:cNvSpPr>
            <a:spLocks noGrp="1"/>
          </p:cNvSpPr>
          <p:nvPr>
            <p:ph sz="half" idx="2"/>
          </p:nvPr>
        </p:nvSpPr>
        <p:spPr>
          <a:xfrm>
            <a:off x="1266587" y="3277362"/>
            <a:ext cx="11019306"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3045845" y="3277362"/>
            <a:ext cx="11019306"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9944284" y="1444221"/>
            <a:ext cx="9019634" cy="523220"/>
          </a:xfrm>
        </p:spPr>
        <p:txBody>
          <a:bodyPr lIns="0" tIns="0" rIns="0" bIns="0"/>
          <a:lstStyle>
            <a:lvl1pPr>
              <a:defRPr sz="3400" b="0" i="0">
                <a:solidFill>
                  <a:srgbClr val="AAACAC"/>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AD36D-A4DE-4A2A-B947-62BA2F1FE026}"/>
              </a:ext>
            </a:extLst>
          </p:cNvPr>
          <p:cNvSpPr>
            <a:spLocks noGrp="1"/>
          </p:cNvSpPr>
          <p:nvPr>
            <p:ph type="ctrTitle"/>
          </p:nvPr>
        </p:nvSpPr>
        <p:spPr>
          <a:xfrm>
            <a:off x="3166467" y="2332021"/>
            <a:ext cx="18998804" cy="4960902"/>
          </a:xfrm>
        </p:spPr>
        <p:txBody>
          <a:bodyPr anchor="b"/>
          <a:lstStyle>
            <a:lvl1pPr algn="ctr">
              <a:defRPr sz="12466"/>
            </a:lvl1pPr>
          </a:lstStyle>
          <a:p>
            <a:r>
              <a:rPr lang="en-US"/>
              <a:t>Click to edit Master title style</a:t>
            </a:r>
            <a:endParaRPr lang="en-GB"/>
          </a:p>
        </p:txBody>
      </p:sp>
      <p:sp>
        <p:nvSpPr>
          <p:cNvPr id="3" name="Subtitle 2">
            <a:extLst>
              <a:ext uri="{FF2B5EF4-FFF2-40B4-BE49-F238E27FC236}">
                <a16:creationId xmlns:a16="http://schemas.microsoft.com/office/drawing/2014/main" id="{1C1FD89C-7928-4DF5-817F-85417DC5EED2}"/>
              </a:ext>
            </a:extLst>
          </p:cNvPr>
          <p:cNvSpPr>
            <a:spLocks noGrp="1"/>
          </p:cNvSpPr>
          <p:nvPr>
            <p:ph type="subTitle" idx="1"/>
          </p:nvPr>
        </p:nvSpPr>
        <p:spPr>
          <a:xfrm>
            <a:off x="3166467" y="7484235"/>
            <a:ext cx="18998804" cy="3440305"/>
          </a:xfrm>
        </p:spPr>
        <p:txBody>
          <a:bodyPr/>
          <a:lstStyle>
            <a:lvl1pPr marL="0" indent="0" algn="ctr">
              <a:buNone/>
              <a:defRPr sz="4986"/>
            </a:lvl1pPr>
            <a:lvl2pPr marL="949924" indent="0" algn="ctr">
              <a:buNone/>
              <a:defRPr sz="4155"/>
            </a:lvl2pPr>
            <a:lvl3pPr marL="1899849" indent="0" algn="ctr">
              <a:buNone/>
              <a:defRPr sz="3740"/>
            </a:lvl3pPr>
            <a:lvl4pPr marL="2849773" indent="0" algn="ctr">
              <a:buNone/>
              <a:defRPr sz="3324"/>
            </a:lvl4pPr>
            <a:lvl5pPr marL="3799698" indent="0" algn="ctr">
              <a:buNone/>
              <a:defRPr sz="3324"/>
            </a:lvl5pPr>
            <a:lvl6pPr marL="4749622" indent="0" algn="ctr">
              <a:buNone/>
              <a:defRPr sz="3324"/>
            </a:lvl6pPr>
            <a:lvl7pPr marL="5699547" indent="0" algn="ctr">
              <a:buNone/>
              <a:defRPr sz="3324"/>
            </a:lvl7pPr>
            <a:lvl8pPr marL="6649471" indent="0" algn="ctr">
              <a:buNone/>
              <a:defRPr sz="3324"/>
            </a:lvl8pPr>
            <a:lvl9pPr marL="7599396" indent="0" algn="ctr">
              <a:buNone/>
              <a:defRPr sz="3324"/>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D7C86C-A5CA-4D37-9008-16DB1909CACC}"/>
              </a:ext>
            </a:extLst>
          </p:cNvPr>
          <p:cNvSpPr>
            <a:spLocks noGrp="1"/>
          </p:cNvSpPr>
          <p:nvPr>
            <p:ph type="dt" sz="half" idx="10"/>
          </p:nvPr>
        </p:nvSpPr>
        <p:spPr/>
        <p:txBody>
          <a:bodyPr/>
          <a:lstStyle/>
          <a:p>
            <a:fld id="{1590011E-7B16-4388-9628-CD6988D0159D}" type="datetimeFigureOut">
              <a:rPr lang="en-GB" smtClean="0"/>
              <a:t>07/03/2026</a:t>
            </a:fld>
            <a:endParaRPr lang="en-GB"/>
          </a:p>
        </p:txBody>
      </p:sp>
      <p:sp>
        <p:nvSpPr>
          <p:cNvPr id="5" name="Footer Placeholder 4">
            <a:extLst>
              <a:ext uri="{FF2B5EF4-FFF2-40B4-BE49-F238E27FC236}">
                <a16:creationId xmlns:a16="http://schemas.microsoft.com/office/drawing/2014/main" id="{71A0C96F-0BA9-40A0-B0A1-B592D5C17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F605AA-585B-484C-A898-9EEBC0017FEA}"/>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33104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F00C-90C5-4C85-9D00-972CC218A1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7ACECB-EB72-44FE-B6A0-3F5BBA6489F2}"/>
              </a:ext>
            </a:extLst>
          </p:cNvPr>
          <p:cNvSpPr>
            <a:spLocks noGrp="1"/>
          </p:cNvSpPr>
          <p:nvPr>
            <p:ph sz="half" idx="1"/>
          </p:nvPr>
        </p:nvSpPr>
        <p:spPr>
          <a:xfrm>
            <a:off x="1741557" y="3793243"/>
            <a:ext cx="10765989" cy="9041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2120D1-1998-445B-B968-B933922E01E8}"/>
              </a:ext>
            </a:extLst>
          </p:cNvPr>
          <p:cNvSpPr>
            <a:spLocks noGrp="1"/>
          </p:cNvSpPr>
          <p:nvPr>
            <p:ph sz="half" idx="2"/>
          </p:nvPr>
        </p:nvSpPr>
        <p:spPr>
          <a:xfrm>
            <a:off x="12824192" y="3793243"/>
            <a:ext cx="10765989" cy="9041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B9D93-F1B4-4350-9B14-EDEE9C72E801}"/>
              </a:ext>
            </a:extLst>
          </p:cNvPr>
          <p:cNvSpPr>
            <a:spLocks noGrp="1"/>
          </p:cNvSpPr>
          <p:nvPr>
            <p:ph type="dt" sz="half" idx="10"/>
          </p:nvPr>
        </p:nvSpPr>
        <p:spPr/>
        <p:txBody>
          <a:bodyPr/>
          <a:lstStyle/>
          <a:p>
            <a:fld id="{1590011E-7B16-4388-9628-CD6988D0159D}" type="datetimeFigureOut">
              <a:rPr lang="en-GB" smtClean="0"/>
              <a:t>07/03/2026</a:t>
            </a:fld>
            <a:endParaRPr lang="en-GB"/>
          </a:p>
        </p:txBody>
      </p:sp>
      <p:sp>
        <p:nvSpPr>
          <p:cNvPr id="6" name="Footer Placeholder 5">
            <a:extLst>
              <a:ext uri="{FF2B5EF4-FFF2-40B4-BE49-F238E27FC236}">
                <a16:creationId xmlns:a16="http://schemas.microsoft.com/office/drawing/2014/main" id="{B3A52B4A-CEC1-4DC1-97ED-62A680F4D0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9FAF8D-F93F-49D4-A5AC-40B6C0624A31}"/>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816751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EEBCB-CDB8-45AC-ADAD-27B567F17F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085DD4-B105-401A-93CF-020C94FC4E55}"/>
              </a:ext>
            </a:extLst>
          </p:cNvPr>
          <p:cNvSpPr>
            <a:spLocks noGrp="1"/>
          </p:cNvSpPr>
          <p:nvPr>
            <p:ph type="dt" sz="half" idx="10"/>
          </p:nvPr>
        </p:nvSpPr>
        <p:spPr/>
        <p:txBody>
          <a:bodyPr/>
          <a:lstStyle/>
          <a:p>
            <a:fld id="{1590011E-7B16-4388-9628-CD6988D0159D}" type="datetimeFigureOut">
              <a:rPr lang="en-GB" smtClean="0"/>
              <a:t>07/03/2026</a:t>
            </a:fld>
            <a:endParaRPr lang="en-GB"/>
          </a:p>
        </p:txBody>
      </p:sp>
      <p:sp>
        <p:nvSpPr>
          <p:cNvPr id="4" name="Footer Placeholder 3">
            <a:extLst>
              <a:ext uri="{FF2B5EF4-FFF2-40B4-BE49-F238E27FC236}">
                <a16:creationId xmlns:a16="http://schemas.microsoft.com/office/drawing/2014/main" id="{A81BF7AF-BDD3-4C85-9274-430CD94A61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99BE8-99C8-4C1F-B3A8-804324CAA17D}"/>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2081944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048A8-FF99-4F87-9005-7025D5A0B3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30CA3F-53E2-4D5C-83CC-77BBD286C1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70C3F-F017-45C4-B798-62F91762AD03}"/>
              </a:ext>
            </a:extLst>
          </p:cNvPr>
          <p:cNvSpPr>
            <a:spLocks noGrp="1"/>
          </p:cNvSpPr>
          <p:nvPr>
            <p:ph type="dt" sz="half" idx="10"/>
          </p:nvPr>
        </p:nvSpPr>
        <p:spPr/>
        <p:txBody>
          <a:bodyPr/>
          <a:lstStyle/>
          <a:p>
            <a:fld id="{1590011E-7B16-4388-9628-CD6988D0159D}" type="datetimeFigureOut">
              <a:rPr lang="en-GB" smtClean="0"/>
              <a:t>07/03/2026</a:t>
            </a:fld>
            <a:endParaRPr lang="en-GB"/>
          </a:p>
        </p:txBody>
      </p:sp>
      <p:sp>
        <p:nvSpPr>
          <p:cNvPr id="5" name="Footer Placeholder 4">
            <a:extLst>
              <a:ext uri="{FF2B5EF4-FFF2-40B4-BE49-F238E27FC236}">
                <a16:creationId xmlns:a16="http://schemas.microsoft.com/office/drawing/2014/main" id="{60B78F6E-A6D3-4011-AF2C-FE436D31E9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658F9-4E7A-43F2-8DD7-AD0AEDEC536F}"/>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2533990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20CACF-FFF9-4AC9-A548-D840F608A00A}"/>
              </a:ext>
            </a:extLst>
          </p:cNvPr>
          <p:cNvSpPr>
            <a:spLocks noGrp="1"/>
          </p:cNvSpPr>
          <p:nvPr>
            <p:ph type="dt" sz="half" idx="10"/>
          </p:nvPr>
        </p:nvSpPr>
        <p:spPr/>
        <p:txBody>
          <a:bodyPr/>
          <a:lstStyle/>
          <a:p>
            <a:fld id="{1590011E-7B16-4388-9628-CD6988D0159D}" type="datetimeFigureOut">
              <a:rPr lang="en-GB" smtClean="0"/>
              <a:t>07/03/2026</a:t>
            </a:fld>
            <a:endParaRPr lang="en-GB"/>
          </a:p>
        </p:txBody>
      </p:sp>
      <p:sp>
        <p:nvSpPr>
          <p:cNvPr id="3" name="Footer Placeholder 2">
            <a:extLst>
              <a:ext uri="{FF2B5EF4-FFF2-40B4-BE49-F238E27FC236}">
                <a16:creationId xmlns:a16="http://schemas.microsoft.com/office/drawing/2014/main" id="{F15C343A-5D5C-4291-A373-29FD31B092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D8927B-03D0-4BC4-85C8-704D14E9890B}"/>
              </a:ext>
            </a:extLst>
          </p:cNvPr>
          <p:cNvSpPr>
            <a:spLocks noGrp="1"/>
          </p:cNvSpPr>
          <p:nvPr>
            <p:ph type="sldNum" sz="quarter" idx="12"/>
          </p:nvPr>
        </p:nvSpPr>
        <p:spPr/>
        <p:txBody>
          <a:bodyPr/>
          <a:lstStyle/>
          <a:p>
            <a:fld id="{9FC95412-54A6-41A9-A74B-98C3B82C4811}" type="slidenum">
              <a:rPr lang="en-GB" smtClean="0"/>
              <a:t>‹#›</a:t>
            </a:fld>
            <a:endParaRPr lang="en-GB"/>
          </a:p>
        </p:txBody>
      </p:sp>
    </p:spTree>
    <p:extLst>
      <p:ext uri="{BB962C8B-B14F-4D97-AF65-F5344CB8AC3E}">
        <p14:creationId xmlns:p14="http://schemas.microsoft.com/office/powerpoint/2010/main" val="4012435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944284" y="1444221"/>
            <a:ext cx="9019634" cy="207749"/>
          </a:xfrm>
          <a:prstGeom prst="rect">
            <a:avLst/>
          </a:prstGeom>
        </p:spPr>
        <p:txBody>
          <a:bodyPr wrap="square" lIns="0" tIns="0" rIns="0" bIns="0">
            <a:spAutoFit/>
          </a:bodyPr>
          <a:lstStyle>
            <a:lvl1pPr>
              <a:defRPr sz="1350" b="0" i="0">
                <a:solidFill>
                  <a:srgbClr val="AAACAC"/>
                </a:solidFill>
                <a:latin typeface="Arial"/>
                <a:cs typeface="Arial"/>
              </a:defRPr>
            </a:lvl1pPr>
          </a:lstStyle>
          <a:p>
            <a:endParaRPr/>
          </a:p>
        </p:txBody>
      </p:sp>
      <p:sp>
        <p:nvSpPr>
          <p:cNvPr id="3" name="Holder 3"/>
          <p:cNvSpPr>
            <a:spLocks noGrp="1"/>
          </p:cNvSpPr>
          <p:nvPr>
            <p:ph type="body" idx="1"/>
          </p:nvPr>
        </p:nvSpPr>
        <p:spPr>
          <a:xfrm>
            <a:off x="1266587" y="3277362"/>
            <a:ext cx="22798564"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8612791" y="13251942"/>
            <a:ext cx="8106156"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1266587" y="13251942"/>
            <a:ext cx="582630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3/7/2026</a:t>
            </a:fld>
            <a:endParaRPr lang="en-US"/>
          </a:p>
        </p:txBody>
      </p:sp>
      <p:sp>
        <p:nvSpPr>
          <p:cNvPr id="6" name="Holder 6"/>
          <p:cNvSpPr>
            <a:spLocks noGrp="1"/>
          </p:cNvSpPr>
          <p:nvPr>
            <p:ph type="sldNum" sz="quarter" idx="7"/>
          </p:nvPr>
        </p:nvSpPr>
        <p:spPr>
          <a:xfrm>
            <a:off x="18238851" y="13251942"/>
            <a:ext cx="582630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7" r:id="rId4"/>
    <p:sldLayoutId id="2147483668" r:id="rId5"/>
  </p:sldLayoutIdLst>
  <p:txStyles>
    <p:titleStyle>
      <a:lvl1pPr>
        <a:defRPr>
          <a:latin typeface="+mj-lt"/>
          <a:ea typeface="+mj-ea"/>
          <a:cs typeface="+mj-cs"/>
        </a:defRPr>
      </a:lvl1pPr>
    </p:titleStyle>
    <p:bodyStyle>
      <a:lvl1pPr marL="0">
        <a:defRPr>
          <a:latin typeface="+mn-lt"/>
          <a:ea typeface="+mn-ea"/>
          <a:cs typeface="+mn-cs"/>
        </a:defRPr>
      </a:lvl1pPr>
      <a:lvl2pPr marL="1151458">
        <a:defRPr>
          <a:latin typeface="+mn-lt"/>
          <a:ea typeface="+mn-ea"/>
          <a:cs typeface="+mn-cs"/>
        </a:defRPr>
      </a:lvl2pPr>
      <a:lvl3pPr marL="2302916">
        <a:defRPr>
          <a:latin typeface="+mn-lt"/>
          <a:ea typeface="+mn-ea"/>
          <a:cs typeface="+mn-cs"/>
        </a:defRPr>
      </a:lvl3pPr>
      <a:lvl4pPr marL="3454375">
        <a:defRPr>
          <a:latin typeface="+mn-lt"/>
          <a:ea typeface="+mn-ea"/>
          <a:cs typeface="+mn-cs"/>
        </a:defRPr>
      </a:lvl4pPr>
      <a:lvl5pPr marL="4605833">
        <a:defRPr>
          <a:latin typeface="+mn-lt"/>
          <a:ea typeface="+mn-ea"/>
          <a:cs typeface="+mn-cs"/>
        </a:defRPr>
      </a:lvl5pPr>
      <a:lvl6pPr marL="5757291">
        <a:defRPr>
          <a:latin typeface="+mn-lt"/>
          <a:ea typeface="+mn-ea"/>
          <a:cs typeface="+mn-cs"/>
        </a:defRPr>
      </a:lvl6pPr>
      <a:lvl7pPr marL="6908749">
        <a:defRPr>
          <a:latin typeface="+mn-lt"/>
          <a:ea typeface="+mn-ea"/>
          <a:cs typeface="+mn-cs"/>
        </a:defRPr>
      </a:lvl7pPr>
      <a:lvl8pPr marL="8060207">
        <a:defRPr>
          <a:latin typeface="+mn-lt"/>
          <a:ea typeface="+mn-ea"/>
          <a:cs typeface="+mn-cs"/>
        </a:defRPr>
      </a:lvl8pPr>
      <a:lvl9pPr marL="9211666">
        <a:defRPr>
          <a:latin typeface="+mn-lt"/>
          <a:ea typeface="+mn-ea"/>
          <a:cs typeface="+mn-cs"/>
        </a:defRPr>
      </a:lvl9pPr>
    </p:bodyStyle>
    <p:otherStyle>
      <a:lvl1pPr marL="0">
        <a:defRPr>
          <a:latin typeface="+mn-lt"/>
          <a:ea typeface="+mn-ea"/>
          <a:cs typeface="+mn-cs"/>
        </a:defRPr>
      </a:lvl1pPr>
      <a:lvl2pPr marL="1151458">
        <a:defRPr>
          <a:latin typeface="+mn-lt"/>
          <a:ea typeface="+mn-ea"/>
          <a:cs typeface="+mn-cs"/>
        </a:defRPr>
      </a:lvl2pPr>
      <a:lvl3pPr marL="2302916">
        <a:defRPr>
          <a:latin typeface="+mn-lt"/>
          <a:ea typeface="+mn-ea"/>
          <a:cs typeface="+mn-cs"/>
        </a:defRPr>
      </a:lvl3pPr>
      <a:lvl4pPr marL="3454375">
        <a:defRPr>
          <a:latin typeface="+mn-lt"/>
          <a:ea typeface="+mn-ea"/>
          <a:cs typeface="+mn-cs"/>
        </a:defRPr>
      </a:lvl4pPr>
      <a:lvl5pPr marL="4605833">
        <a:defRPr>
          <a:latin typeface="+mn-lt"/>
          <a:ea typeface="+mn-ea"/>
          <a:cs typeface="+mn-cs"/>
        </a:defRPr>
      </a:lvl5pPr>
      <a:lvl6pPr marL="5757291">
        <a:defRPr>
          <a:latin typeface="+mn-lt"/>
          <a:ea typeface="+mn-ea"/>
          <a:cs typeface="+mn-cs"/>
        </a:defRPr>
      </a:lvl6pPr>
      <a:lvl7pPr marL="6908749">
        <a:defRPr>
          <a:latin typeface="+mn-lt"/>
          <a:ea typeface="+mn-ea"/>
          <a:cs typeface="+mn-cs"/>
        </a:defRPr>
      </a:lvl7pPr>
      <a:lvl8pPr marL="8060207">
        <a:defRPr>
          <a:latin typeface="+mn-lt"/>
          <a:ea typeface="+mn-ea"/>
          <a:cs typeface="+mn-cs"/>
        </a:defRPr>
      </a:lvl8pPr>
      <a:lvl9pPr marL="9211666">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5F1C9F-1855-4BEB-8F30-C235F5DEBD87}"/>
              </a:ext>
            </a:extLst>
          </p:cNvPr>
          <p:cNvSpPr>
            <a:spLocks noGrp="1"/>
          </p:cNvSpPr>
          <p:nvPr>
            <p:ph type="title"/>
          </p:nvPr>
        </p:nvSpPr>
        <p:spPr>
          <a:xfrm>
            <a:off x="1741557" y="758650"/>
            <a:ext cx="21848624" cy="275422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870A0F-ED09-40D6-92B5-8B465C2E38FF}"/>
              </a:ext>
            </a:extLst>
          </p:cNvPr>
          <p:cNvSpPr>
            <a:spLocks noGrp="1"/>
          </p:cNvSpPr>
          <p:nvPr>
            <p:ph type="body" idx="1"/>
          </p:nvPr>
        </p:nvSpPr>
        <p:spPr>
          <a:xfrm>
            <a:off x="1741557" y="3793243"/>
            <a:ext cx="21848624" cy="9041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ACF637-4768-44D7-A0DA-486A802CB3B7}"/>
              </a:ext>
            </a:extLst>
          </p:cNvPr>
          <p:cNvSpPr>
            <a:spLocks noGrp="1"/>
          </p:cNvSpPr>
          <p:nvPr>
            <p:ph type="dt" sz="half" idx="2"/>
          </p:nvPr>
        </p:nvSpPr>
        <p:spPr>
          <a:xfrm>
            <a:off x="1741557" y="13207084"/>
            <a:ext cx="5699641" cy="758649"/>
          </a:xfrm>
          <a:prstGeom prst="rect">
            <a:avLst/>
          </a:prstGeom>
        </p:spPr>
        <p:txBody>
          <a:bodyPr vert="horz" lIns="91440" tIns="45720" rIns="91440" bIns="45720" rtlCol="0" anchor="ctr"/>
          <a:lstStyle>
            <a:lvl1pPr algn="l">
              <a:defRPr sz="2493">
                <a:solidFill>
                  <a:schemeClr val="tx1">
                    <a:tint val="75000"/>
                  </a:schemeClr>
                </a:solidFill>
              </a:defRPr>
            </a:lvl1pPr>
          </a:lstStyle>
          <a:p>
            <a:fld id="{1590011E-7B16-4388-9628-CD6988D0159D}" type="datetimeFigureOut">
              <a:rPr lang="en-GB" smtClean="0"/>
              <a:t>07/03/2026</a:t>
            </a:fld>
            <a:endParaRPr lang="en-GB"/>
          </a:p>
        </p:txBody>
      </p:sp>
      <p:sp>
        <p:nvSpPr>
          <p:cNvPr id="5" name="Footer Placeholder 4">
            <a:extLst>
              <a:ext uri="{FF2B5EF4-FFF2-40B4-BE49-F238E27FC236}">
                <a16:creationId xmlns:a16="http://schemas.microsoft.com/office/drawing/2014/main" id="{21516315-B7FC-4BCB-B09F-B7583DFEC715}"/>
              </a:ext>
            </a:extLst>
          </p:cNvPr>
          <p:cNvSpPr>
            <a:spLocks noGrp="1"/>
          </p:cNvSpPr>
          <p:nvPr>
            <p:ph type="ftr" sz="quarter" idx="3"/>
          </p:nvPr>
        </p:nvSpPr>
        <p:spPr>
          <a:xfrm>
            <a:off x="8391138" y="13207084"/>
            <a:ext cx="8549462" cy="758649"/>
          </a:xfrm>
          <a:prstGeom prst="rect">
            <a:avLst/>
          </a:prstGeom>
        </p:spPr>
        <p:txBody>
          <a:bodyPr vert="horz" lIns="91440" tIns="45720" rIns="91440" bIns="45720" rtlCol="0" anchor="ctr"/>
          <a:lstStyle>
            <a:lvl1pPr algn="ctr">
              <a:defRPr sz="2493">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965E9D-1352-4808-BA23-EA2CD000304C}"/>
              </a:ext>
            </a:extLst>
          </p:cNvPr>
          <p:cNvSpPr>
            <a:spLocks noGrp="1"/>
          </p:cNvSpPr>
          <p:nvPr>
            <p:ph type="sldNum" sz="quarter" idx="4"/>
          </p:nvPr>
        </p:nvSpPr>
        <p:spPr>
          <a:xfrm>
            <a:off x="17890540" y="13207084"/>
            <a:ext cx="5699641" cy="758649"/>
          </a:xfrm>
          <a:prstGeom prst="rect">
            <a:avLst/>
          </a:prstGeom>
        </p:spPr>
        <p:txBody>
          <a:bodyPr vert="horz" lIns="91440" tIns="45720" rIns="91440" bIns="45720" rtlCol="0" anchor="ctr"/>
          <a:lstStyle>
            <a:lvl1pPr algn="r">
              <a:defRPr sz="2493">
                <a:solidFill>
                  <a:schemeClr val="tx1">
                    <a:tint val="75000"/>
                  </a:schemeClr>
                </a:solidFill>
              </a:defRPr>
            </a:lvl1pPr>
          </a:lstStyle>
          <a:p>
            <a:fld id="{9FC95412-54A6-41A9-A74B-98C3B82C4811}" type="slidenum">
              <a:rPr lang="en-GB" smtClean="0"/>
              <a:t>‹#›</a:t>
            </a:fld>
            <a:endParaRPr lang="en-GB"/>
          </a:p>
        </p:txBody>
      </p:sp>
    </p:spTree>
    <p:extLst>
      <p:ext uri="{BB962C8B-B14F-4D97-AF65-F5344CB8AC3E}">
        <p14:creationId xmlns:p14="http://schemas.microsoft.com/office/powerpoint/2010/main" val="2538755721"/>
      </p:ext>
    </p:extLst>
  </p:cSld>
  <p:clrMap bg1="lt1" tx1="dk1" bg2="lt2" tx2="dk2" accent1="accent1" accent2="accent2" accent3="accent3" accent4="accent4" accent5="accent5" accent6="accent6" hlink="hlink" folHlink="folHlink"/>
  <p:sldLayoutIdLst>
    <p:sldLayoutId id="2147483649" r:id="rId1"/>
    <p:sldLayoutId id="2147483652" r:id="rId2"/>
    <p:sldLayoutId id="2147483665" r:id="rId3"/>
    <p:sldLayoutId id="2147483666" r:id="rId4"/>
    <p:sldLayoutId id="214748365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rk.ac.uk/depts/maths/tables/orthogonal.htm"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6.png"/></Relationships>
</file>

<file path=ppt/slides/_rels/slide63.xml.rels><?xml version="1.0" encoding="UTF-8" standalone="yes"?>
<Relationships xmlns="http://schemas.openxmlformats.org/package/2006/relationships"><Relationship Id="rId3" Type="http://schemas.openxmlformats.org/officeDocument/2006/relationships/image" Target="../media/image68.wmf"/><Relationship Id="rId2" Type="http://schemas.openxmlformats.org/officeDocument/2006/relationships/image" Target="../media/image67.jpeg"/><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oleObject" Target="../embeddings/oleObject2.bin"/><Relationship Id="rId1" Type="http://schemas.openxmlformats.org/officeDocument/2006/relationships/slideLayout" Target="../slideLayouts/slideLayout8.xml"/></Relationships>
</file>

<file path=ppt/slides/_rels/slide7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8.xml"/></Relationships>
</file>

<file path=ppt/slides/_rels/slide73.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8.xml"/></Relationships>
</file>

<file path=ppt/slides/_rels/slide74.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8.xml"/></Relationships>
</file>

<file path=ppt/slides/_rels/slide75.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8.xml"/></Relationships>
</file>

<file path=ppt/slides/_rels/slide76.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8.xml"/></Relationships>
</file>

<file path=ppt/slides/_rels/slide7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8.xml"/></Relationships>
</file>

<file path=ppt/slides/_rels/slide78.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oleObject" Target="../embeddings/oleObject3.bin"/><Relationship Id="rId1" Type="http://schemas.openxmlformats.org/officeDocument/2006/relationships/slideLayout" Target="../slideLayouts/slideLayout8.xml"/></Relationships>
</file>

<file path=ppt/slides/_rels/slide79.xml.rels><?xml version="1.0" encoding="UTF-8" standalone="yes"?>
<Relationships xmlns="http://schemas.openxmlformats.org/package/2006/relationships"><Relationship Id="rId2" Type="http://schemas.openxmlformats.org/officeDocument/2006/relationships/image" Target="../media/image83.wmf"/><Relationship Id="rId1" Type="http://schemas.openxmlformats.org/officeDocument/2006/relationships/slideLayout" Target="../slideLayouts/slideLayout8.xml"/></Relationships>
</file>

<file path=ppt/slides/_rels/slide8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8.xml"/></Relationships>
</file>

<file path=ppt/slides/_rels/slide8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8.xml"/></Relationships>
</file>

<file path=ppt/slides/_rels/slide83.xml.rels><?xml version="1.0" encoding="UTF-8" standalone="yes"?>
<Relationships xmlns="http://schemas.openxmlformats.org/package/2006/relationships"><Relationship Id="rId2" Type="http://schemas.openxmlformats.org/officeDocument/2006/relationships/image" Target="../media/image87.emf"/><Relationship Id="rId1" Type="http://schemas.openxmlformats.org/officeDocument/2006/relationships/slideLayout" Target="../slideLayouts/slideLayout8.xml"/></Relationships>
</file>

<file path=ppt/slides/_rels/slide84.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6.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8.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8.xml.rels><?xml version="1.0" encoding="UTF-8" standalone="yes"?>
<Relationships xmlns="http://schemas.openxmlformats.org/package/2006/relationships"><Relationship Id="rId3" Type="http://schemas.openxmlformats.org/officeDocument/2006/relationships/image" Target="../media/image90.tmp"/><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1.tmp"/></Relationships>
</file>

<file path=ppt/slides/_rels/slide89.xml.rels><?xml version="1.0" encoding="UTF-8" standalone="yes"?>
<Relationships xmlns="http://schemas.openxmlformats.org/package/2006/relationships"><Relationship Id="rId2" Type="http://schemas.openxmlformats.org/officeDocument/2006/relationships/image" Target="../media/image92.jp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New%20Level%205/Taguchi%20Helecopter%202023.xlsx" TargetMode="External"/><Relationship Id="rId2" Type="http://schemas.openxmlformats.org/officeDocument/2006/relationships/hyperlink" Target="https://uowtsd-my.sharepoint.com/personal/d_holley_uwtsd_ac_uk/Documents/Swansea/Info%20and%20Presentation%20Material/Systems%20Engineering/New%20Level%205/Catapult%20Taguchi%20Blank%202026.xlsx?web=1" TargetMode="External"/><Relationship Id="rId1" Type="http://schemas.openxmlformats.org/officeDocument/2006/relationships/slideLayout" Target="../slideLayouts/slideLayout7.xml"/><Relationship Id="rId4" Type="http://schemas.openxmlformats.org/officeDocument/2006/relationships/image" Target="../media/image93.jpg"/></Relationships>
</file>

<file path=ppt/slides/_rels/slide91.xml.rels><?xml version="1.0" encoding="UTF-8" standalone="yes"?>
<Relationships xmlns="http://schemas.openxmlformats.org/package/2006/relationships"><Relationship Id="rId2" Type="http://schemas.openxmlformats.org/officeDocument/2006/relationships/image" Target="../media/image94.tmp"/><Relationship Id="rId1" Type="http://schemas.openxmlformats.org/officeDocument/2006/relationships/slideLayout" Target="../slideLayouts/slideLayout9.xml"/></Relationships>
</file>

<file path=ppt/slides/_rels/slide92.xml.rels><?xml version="1.0" encoding="UTF-8" standalone="yes"?>
<Relationships xmlns="http://schemas.openxmlformats.org/package/2006/relationships"><Relationship Id="rId2" Type="http://schemas.openxmlformats.org/officeDocument/2006/relationships/image" Target="../media/image95.tmp"/><Relationship Id="rId1" Type="http://schemas.openxmlformats.org/officeDocument/2006/relationships/slideLayout" Target="../slideLayouts/slideLayout9.xml"/></Relationships>
</file>

<file path=ppt/slides/_rels/slide93.xml.rels><?xml version="1.0" encoding="UTF-8" standalone="yes"?>
<Relationships xmlns="http://schemas.openxmlformats.org/package/2006/relationships"><Relationship Id="rId2" Type="http://schemas.openxmlformats.org/officeDocument/2006/relationships/image" Target="../media/image95.tmp"/><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9920-4A6C-354C-890F-8AFBF4737D24}"/>
              </a:ext>
            </a:extLst>
          </p:cNvPr>
          <p:cNvSpPr>
            <a:spLocks noGrp="1"/>
          </p:cNvSpPr>
          <p:nvPr>
            <p:ph type="ctrTitle"/>
          </p:nvPr>
        </p:nvSpPr>
        <p:spPr/>
        <p:txBody>
          <a:bodyPr>
            <a:noAutofit/>
          </a:bodyPr>
          <a:lstStyle/>
          <a:p>
            <a:r>
              <a:rPr lang="en-GB" sz="9600" dirty="0"/>
              <a:t>Design of Experiments</a:t>
            </a:r>
            <a:br>
              <a:rPr lang="en-GB" sz="9600" dirty="0"/>
            </a:br>
            <a:r>
              <a:rPr lang="en-GB" sz="9600" dirty="0"/>
              <a:t>And a chap called Genichi Taguchi</a:t>
            </a:r>
          </a:p>
        </p:txBody>
      </p:sp>
      <p:sp>
        <p:nvSpPr>
          <p:cNvPr id="3" name="Subtitle 2">
            <a:extLst>
              <a:ext uri="{FF2B5EF4-FFF2-40B4-BE49-F238E27FC236}">
                <a16:creationId xmlns:a16="http://schemas.microsoft.com/office/drawing/2014/main" id="{077B753F-E386-47A2-0AED-B840C83E7DA5}"/>
              </a:ext>
            </a:extLst>
          </p:cNvPr>
          <p:cNvSpPr>
            <a:spLocks noGrp="1"/>
          </p:cNvSpPr>
          <p:nvPr>
            <p:ph type="subTitle" idx="1"/>
          </p:nvPr>
        </p:nvSpPr>
        <p:spPr/>
        <p:txBody>
          <a:bodyPr/>
          <a:lstStyle/>
          <a:p>
            <a:endParaRPr lang="en-GB" dirty="0"/>
          </a:p>
          <a:p>
            <a:r>
              <a:rPr lang="en-GB" dirty="0"/>
              <a:t>“He who provides poor quality work is no better than a thief!”</a:t>
            </a:r>
          </a:p>
        </p:txBody>
      </p:sp>
    </p:spTree>
    <p:extLst>
      <p:ext uri="{BB962C8B-B14F-4D97-AF65-F5344CB8AC3E}">
        <p14:creationId xmlns:p14="http://schemas.microsoft.com/office/powerpoint/2010/main" val="3430459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enichi Taguchi quote: Cost is more important than quality but quality ...">
            <a:extLst>
              <a:ext uri="{FF2B5EF4-FFF2-40B4-BE49-F238E27FC236}">
                <a16:creationId xmlns:a16="http://schemas.microsoft.com/office/drawing/2014/main" id="{0F070244-8B19-275E-58F8-EEF0DDC316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5669" y="2324100"/>
            <a:ext cx="19754850" cy="929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570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3347" name="Picture 6" descr="j019786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6980" y="2787304"/>
            <a:ext cx="9931493" cy="8499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3348" name="Text Box 7"/>
          <p:cNvSpPr txBox="1">
            <a:spLocks noChangeArrowheads="1"/>
          </p:cNvSpPr>
          <p:nvPr/>
        </p:nvSpPr>
        <p:spPr bwMode="auto">
          <a:xfrm>
            <a:off x="1345749" y="4151128"/>
            <a:ext cx="9420240" cy="594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eaLnBrk="1" hangingPunct="1">
              <a:spcBef>
                <a:spcPct val="50000"/>
              </a:spcBef>
            </a:pPr>
            <a:r>
              <a:rPr lang="en-GB" altLang="en-US" sz="4155" dirty="0">
                <a:latin typeface="Arial" panose="020B0604020202020204" pitchFamily="34" charset="0"/>
              </a:rPr>
              <a:t>Around the 1930’s, Britain was facing a problem. At that moment in time, the country was dependent on food imports to survive. If those imports were cut off, then the nation would starve. How can you generate more food for every acre of farming land? A British agriculturalist, Ronald Fisher set about finding the answer.</a:t>
            </a:r>
          </a:p>
        </p:txBody>
      </p:sp>
      <p:sp>
        <p:nvSpPr>
          <p:cNvPr id="2" name="TextBox 1">
            <a:extLst>
              <a:ext uri="{FF2B5EF4-FFF2-40B4-BE49-F238E27FC236}">
                <a16:creationId xmlns:a16="http://schemas.microsoft.com/office/drawing/2014/main" id="{B3BFED57-C3D5-D0D5-5E65-174B659818F5}"/>
              </a:ext>
            </a:extLst>
          </p:cNvPr>
          <p:cNvSpPr txBox="1"/>
          <p:nvPr/>
        </p:nvSpPr>
        <p:spPr>
          <a:xfrm>
            <a:off x="473869" y="495300"/>
            <a:ext cx="10458450" cy="1751762"/>
          </a:xfrm>
          <a:prstGeom prst="rect">
            <a:avLst/>
          </a:prstGeom>
          <a:solidFill>
            <a:schemeClr val="accent5"/>
          </a:solidFill>
        </p:spPr>
        <p:txBody>
          <a:bodyPr wrap="square">
            <a:spAutoFit/>
          </a:bodyPr>
          <a:lstStyle/>
          <a:p>
            <a:pPr marL="1580057" algn="l">
              <a:spcBef>
                <a:spcPts val="907"/>
              </a:spcBef>
            </a:pPr>
            <a:r>
              <a:rPr lang="en-GB" sz="4800" spc="315" dirty="0">
                <a:solidFill>
                  <a:srgbClr val="0A0C0C"/>
                </a:solidFill>
                <a:latin typeface="Arial"/>
                <a:cs typeface="Arial"/>
              </a:rPr>
              <a:t>Des</a:t>
            </a:r>
            <a:r>
              <a:rPr lang="en-GB" sz="4800" spc="315" dirty="0">
                <a:solidFill>
                  <a:srgbClr val="212424"/>
                </a:solidFill>
                <a:latin typeface="Arial"/>
                <a:cs typeface="Arial"/>
              </a:rPr>
              <a:t>i</a:t>
            </a:r>
            <a:r>
              <a:rPr lang="en-GB" sz="4800" spc="315" dirty="0">
                <a:solidFill>
                  <a:srgbClr val="0A0C0C"/>
                </a:solidFill>
                <a:latin typeface="Arial"/>
                <a:cs typeface="Arial"/>
              </a:rPr>
              <a:t>gn</a:t>
            </a:r>
            <a:r>
              <a:rPr lang="en-GB" sz="4800" spc="315" dirty="0">
                <a:solidFill>
                  <a:srgbClr val="BCBCBC"/>
                </a:solidFill>
                <a:latin typeface="Arial"/>
                <a:cs typeface="Arial"/>
              </a:rPr>
              <a:t>-</a:t>
            </a:r>
            <a:r>
              <a:rPr lang="en-GB" sz="4800" spc="201" dirty="0">
                <a:solidFill>
                  <a:srgbClr val="BCBCBC"/>
                </a:solidFill>
                <a:latin typeface="Arial"/>
                <a:cs typeface="Arial"/>
              </a:rPr>
              <a:t> </a:t>
            </a:r>
            <a:r>
              <a:rPr lang="en-GB" sz="4800" dirty="0">
                <a:solidFill>
                  <a:srgbClr val="0A0C0C"/>
                </a:solidFill>
                <a:latin typeface="Arial"/>
                <a:cs typeface="Arial"/>
              </a:rPr>
              <a:t>of</a:t>
            </a:r>
            <a:r>
              <a:rPr lang="en-GB" sz="4800" spc="554" dirty="0">
                <a:solidFill>
                  <a:srgbClr val="0A0C0C"/>
                </a:solidFill>
                <a:latin typeface="Arial"/>
                <a:cs typeface="Arial"/>
              </a:rPr>
              <a:t> </a:t>
            </a:r>
            <a:r>
              <a:rPr lang="en-GB" sz="4800" spc="327" dirty="0">
                <a:solidFill>
                  <a:srgbClr val="0A0C0C"/>
                </a:solidFill>
                <a:latin typeface="Arial"/>
                <a:cs typeface="Arial"/>
              </a:rPr>
              <a:t>Experiments</a:t>
            </a:r>
            <a:r>
              <a:rPr lang="en-GB" sz="4800" spc="-819" dirty="0">
                <a:solidFill>
                  <a:srgbClr val="0A0C0C"/>
                </a:solidFill>
                <a:latin typeface="Arial"/>
                <a:cs typeface="Arial"/>
              </a:rPr>
              <a:t> </a:t>
            </a:r>
            <a:r>
              <a:rPr lang="en-GB" sz="4800" spc="-781" dirty="0">
                <a:solidFill>
                  <a:srgbClr val="BCBCBC"/>
                </a:solidFill>
                <a:latin typeface="Arial"/>
                <a:cs typeface="Arial"/>
              </a:rPr>
              <a:t>--</a:t>
            </a:r>
            <a:r>
              <a:rPr lang="en-GB" sz="4800" spc="-907" dirty="0">
                <a:solidFill>
                  <a:srgbClr val="BCBCBC"/>
                </a:solidFill>
                <a:latin typeface="Arial"/>
                <a:cs typeface="Arial"/>
              </a:rPr>
              <a:t>­</a:t>
            </a:r>
            <a:endParaRPr lang="en-GB" sz="4800" dirty="0">
              <a:latin typeface="Arial"/>
              <a:cs typeface="Arial"/>
            </a:endParaRPr>
          </a:p>
          <a:p>
            <a:pPr marL="1661618" algn="l">
              <a:spcBef>
                <a:spcPts val="705"/>
              </a:spcBef>
            </a:pPr>
            <a:r>
              <a:rPr lang="en-GB" sz="5400" dirty="0">
                <a:solidFill>
                  <a:srgbClr val="BCBCBC"/>
                </a:solidFill>
                <a:latin typeface="Arial"/>
                <a:cs typeface="Arial"/>
              </a:rPr>
              <a:t>·</a:t>
            </a:r>
            <a:r>
              <a:rPr lang="en-GB" sz="5400" dirty="0">
                <a:solidFill>
                  <a:srgbClr val="0A0C0C"/>
                </a:solidFill>
                <a:latin typeface="Arial"/>
                <a:cs typeface="Arial"/>
              </a:rPr>
              <a:t>-</a:t>
            </a:r>
            <a:r>
              <a:rPr lang="en-GB" sz="5400" spc="-189" dirty="0">
                <a:solidFill>
                  <a:srgbClr val="0A0C0C"/>
                </a:solidFill>
                <a:latin typeface="Arial"/>
                <a:cs typeface="Arial"/>
              </a:rPr>
              <a:t> </a:t>
            </a:r>
            <a:r>
              <a:rPr lang="en-GB" sz="5400" spc="176" dirty="0">
                <a:solidFill>
                  <a:srgbClr val="0A0C0C"/>
                </a:solidFill>
                <a:latin typeface="Arial"/>
                <a:cs typeface="Arial"/>
              </a:rPr>
              <a:t>P</a:t>
            </a:r>
            <a:r>
              <a:rPr lang="en-GB" sz="5400" spc="176" dirty="0">
                <a:solidFill>
                  <a:srgbClr val="212424"/>
                </a:solidFill>
                <a:latin typeface="Arial"/>
                <a:cs typeface="Arial"/>
              </a:rPr>
              <a:t>r</a:t>
            </a:r>
            <a:r>
              <a:rPr lang="en-GB" sz="5400" spc="176" dirty="0">
                <a:solidFill>
                  <a:srgbClr val="0A0C0C"/>
                </a:solidFill>
                <a:latin typeface="Arial"/>
                <a:cs typeface="Arial"/>
              </a:rPr>
              <a:t>ocess</a:t>
            </a:r>
            <a:endParaRPr lang="en-GB" sz="5400" dirty="0">
              <a:latin typeface="Arial"/>
              <a:cs typeface="Arial"/>
            </a:endParaRPr>
          </a:p>
        </p:txBody>
      </p:sp>
    </p:spTree>
    <p:extLst>
      <p:ext uri="{BB962C8B-B14F-4D97-AF65-F5344CB8AC3E}">
        <p14:creationId xmlns:p14="http://schemas.microsoft.com/office/powerpoint/2010/main" val="42628086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13347"/>
                                        </p:tgtEl>
                                        <p:attrNameLst>
                                          <p:attrName>style.visibility</p:attrName>
                                        </p:attrNameLst>
                                      </p:cBhvr>
                                      <p:to>
                                        <p:strVal val="visible"/>
                                      </p:to>
                                    </p:set>
                                    <p:animEffect transition="in" filter="dissolve">
                                      <p:cBhvr>
                                        <p:cTn id="7" dur="500"/>
                                        <p:tgtEl>
                                          <p:spTgt spid="3133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133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334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A6DC27-267D-6FBD-15B6-9B54BB26D791}"/>
              </a:ext>
            </a:extLst>
          </p:cNvPr>
          <p:cNvSpPr txBox="1"/>
          <p:nvPr/>
        </p:nvSpPr>
        <p:spPr>
          <a:xfrm>
            <a:off x="473869" y="495300"/>
            <a:ext cx="10458450" cy="1751762"/>
          </a:xfrm>
          <a:prstGeom prst="rect">
            <a:avLst/>
          </a:prstGeom>
          <a:solidFill>
            <a:schemeClr val="tx2">
              <a:lumMod val="40000"/>
              <a:lumOff val="60000"/>
            </a:schemeClr>
          </a:solidFill>
        </p:spPr>
        <p:txBody>
          <a:bodyPr wrap="square">
            <a:spAutoFit/>
          </a:bodyPr>
          <a:lstStyle/>
          <a:p>
            <a:pPr marL="1580057" algn="l">
              <a:spcBef>
                <a:spcPts val="907"/>
              </a:spcBef>
            </a:pPr>
            <a:r>
              <a:rPr lang="en-GB" sz="4800" spc="315" dirty="0">
                <a:solidFill>
                  <a:srgbClr val="0A0C0C"/>
                </a:solidFill>
                <a:latin typeface="Arial"/>
                <a:cs typeface="Arial"/>
              </a:rPr>
              <a:t>Des</a:t>
            </a:r>
            <a:r>
              <a:rPr lang="en-GB" sz="4800" spc="315" dirty="0">
                <a:solidFill>
                  <a:srgbClr val="212424"/>
                </a:solidFill>
                <a:latin typeface="Arial"/>
                <a:cs typeface="Arial"/>
              </a:rPr>
              <a:t>i</a:t>
            </a:r>
            <a:r>
              <a:rPr lang="en-GB" sz="4800" spc="315" dirty="0">
                <a:solidFill>
                  <a:srgbClr val="0A0C0C"/>
                </a:solidFill>
                <a:latin typeface="Arial"/>
                <a:cs typeface="Arial"/>
              </a:rPr>
              <a:t>gn</a:t>
            </a:r>
            <a:r>
              <a:rPr lang="en-GB" sz="4800" spc="315" dirty="0">
                <a:solidFill>
                  <a:srgbClr val="BCBCBC"/>
                </a:solidFill>
                <a:latin typeface="Arial"/>
                <a:cs typeface="Arial"/>
              </a:rPr>
              <a:t>-</a:t>
            </a:r>
            <a:r>
              <a:rPr lang="en-GB" sz="4800" spc="201" dirty="0">
                <a:solidFill>
                  <a:srgbClr val="BCBCBC"/>
                </a:solidFill>
                <a:latin typeface="Arial"/>
                <a:cs typeface="Arial"/>
              </a:rPr>
              <a:t> </a:t>
            </a:r>
            <a:r>
              <a:rPr lang="en-GB" sz="4800" dirty="0">
                <a:solidFill>
                  <a:srgbClr val="0A0C0C"/>
                </a:solidFill>
                <a:latin typeface="Arial"/>
                <a:cs typeface="Arial"/>
              </a:rPr>
              <a:t>of</a:t>
            </a:r>
            <a:r>
              <a:rPr lang="en-GB" sz="4800" spc="554" dirty="0">
                <a:solidFill>
                  <a:srgbClr val="0A0C0C"/>
                </a:solidFill>
                <a:latin typeface="Arial"/>
                <a:cs typeface="Arial"/>
              </a:rPr>
              <a:t> </a:t>
            </a:r>
            <a:r>
              <a:rPr lang="en-GB" sz="4800" spc="327" dirty="0">
                <a:solidFill>
                  <a:srgbClr val="0A0C0C"/>
                </a:solidFill>
                <a:latin typeface="Arial"/>
                <a:cs typeface="Arial"/>
              </a:rPr>
              <a:t>Experiments</a:t>
            </a:r>
            <a:r>
              <a:rPr lang="en-GB" sz="4800" spc="-819" dirty="0">
                <a:solidFill>
                  <a:srgbClr val="0A0C0C"/>
                </a:solidFill>
                <a:latin typeface="Arial"/>
                <a:cs typeface="Arial"/>
              </a:rPr>
              <a:t> </a:t>
            </a:r>
            <a:r>
              <a:rPr lang="en-GB" sz="4800" spc="-781" dirty="0">
                <a:solidFill>
                  <a:srgbClr val="BCBCBC"/>
                </a:solidFill>
                <a:latin typeface="Arial"/>
                <a:cs typeface="Arial"/>
              </a:rPr>
              <a:t>--</a:t>
            </a:r>
            <a:r>
              <a:rPr lang="en-GB" sz="4800" spc="-907" dirty="0">
                <a:solidFill>
                  <a:srgbClr val="BCBCBC"/>
                </a:solidFill>
                <a:latin typeface="Arial"/>
                <a:cs typeface="Arial"/>
              </a:rPr>
              <a:t>­</a:t>
            </a:r>
            <a:endParaRPr lang="en-GB" sz="4800" dirty="0">
              <a:latin typeface="Arial"/>
              <a:cs typeface="Arial"/>
            </a:endParaRPr>
          </a:p>
          <a:p>
            <a:pPr marL="1661618" algn="l">
              <a:spcBef>
                <a:spcPts val="705"/>
              </a:spcBef>
            </a:pPr>
            <a:r>
              <a:rPr lang="en-GB" sz="5400" dirty="0">
                <a:solidFill>
                  <a:srgbClr val="BCBCBC"/>
                </a:solidFill>
                <a:latin typeface="Arial"/>
                <a:cs typeface="Arial"/>
              </a:rPr>
              <a:t>·</a:t>
            </a:r>
            <a:r>
              <a:rPr lang="en-GB" sz="5400" dirty="0">
                <a:solidFill>
                  <a:srgbClr val="0A0C0C"/>
                </a:solidFill>
                <a:latin typeface="Arial"/>
                <a:cs typeface="Arial"/>
              </a:rPr>
              <a:t>-</a:t>
            </a:r>
            <a:r>
              <a:rPr lang="en-GB" sz="5400" spc="-189" dirty="0">
                <a:solidFill>
                  <a:srgbClr val="0A0C0C"/>
                </a:solidFill>
                <a:latin typeface="Arial"/>
                <a:cs typeface="Arial"/>
              </a:rPr>
              <a:t> </a:t>
            </a:r>
            <a:r>
              <a:rPr lang="en-GB" sz="5400" spc="176" dirty="0">
                <a:solidFill>
                  <a:srgbClr val="0A0C0C"/>
                </a:solidFill>
                <a:latin typeface="Arial"/>
                <a:cs typeface="Arial"/>
              </a:rPr>
              <a:t>P</a:t>
            </a:r>
            <a:r>
              <a:rPr lang="en-GB" sz="5400" spc="176" dirty="0">
                <a:solidFill>
                  <a:srgbClr val="212424"/>
                </a:solidFill>
                <a:latin typeface="Arial"/>
                <a:cs typeface="Arial"/>
              </a:rPr>
              <a:t>r</a:t>
            </a:r>
            <a:r>
              <a:rPr lang="en-GB" sz="5400" spc="176" dirty="0">
                <a:solidFill>
                  <a:srgbClr val="0A0C0C"/>
                </a:solidFill>
                <a:latin typeface="Arial"/>
                <a:cs typeface="Arial"/>
              </a:rPr>
              <a:t>ocess</a:t>
            </a:r>
            <a:endParaRPr lang="en-GB" sz="5400" dirty="0">
              <a:latin typeface="Arial"/>
              <a:cs typeface="Arial"/>
            </a:endParaRPr>
          </a:p>
        </p:txBody>
      </p:sp>
      <p:pic>
        <p:nvPicPr>
          <p:cNvPr id="5" name="Picture 4" descr="A white paper with black text&#10;&#10;Description automatically generated">
            <a:extLst>
              <a:ext uri="{FF2B5EF4-FFF2-40B4-BE49-F238E27FC236}">
                <a16:creationId xmlns:a16="http://schemas.microsoft.com/office/drawing/2014/main" id="{2CC210C3-6B8A-4C7F-B49F-AFEAA3C189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9669" y="3162300"/>
            <a:ext cx="14478000" cy="9441751"/>
          </a:xfrm>
          <a:prstGeom prst="rect">
            <a:avLst/>
          </a:prstGeom>
        </p:spPr>
      </p:pic>
    </p:spTree>
    <p:extLst>
      <p:ext uri="{BB962C8B-B14F-4D97-AF65-F5344CB8AC3E}">
        <p14:creationId xmlns:p14="http://schemas.microsoft.com/office/powerpoint/2010/main" val="690098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D20FBF-0B47-F746-5E08-9C5637E80BCE}"/>
              </a:ext>
            </a:extLst>
          </p:cNvPr>
          <p:cNvSpPr txBox="1"/>
          <p:nvPr/>
        </p:nvSpPr>
        <p:spPr>
          <a:xfrm>
            <a:off x="473869" y="495300"/>
            <a:ext cx="17221200" cy="1200329"/>
          </a:xfrm>
          <a:prstGeom prst="rect">
            <a:avLst/>
          </a:prstGeom>
          <a:solidFill>
            <a:schemeClr val="accent1">
              <a:lumMod val="60000"/>
              <a:lumOff val="40000"/>
            </a:schemeClr>
          </a:solidFill>
          <a:ln>
            <a:solidFill>
              <a:schemeClr val="accent1"/>
            </a:solidFill>
          </a:ln>
        </p:spPr>
        <p:txBody>
          <a:bodyPr wrap="square">
            <a:spAutoFit/>
          </a:bodyPr>
          <a:lstStyle/>
          <a:p>
            <a:pPr marL="1580057" algn="l">
              <a:spcBef>
                <a:spcPts val="907"/>
              </a:spcBef>
            </a:pPr>
            <a:r>
              <a:rPr lang="en-GB" sz="7200" spc="315" dirty="0">
                <a:solidFill>
                  <a:srgbClr val="0A0C0C"/>
                </a:solidFill>
                <a:latin typeface="Arial"/>
                <a:cs typeface="Arial"/>
              </a:rPr>
              <a:t>Factors and Levels</a:t>
            </a:r>
            <a:endParaRPr lang="en-GB" sz="8000" dirty="0">
              <a:latin typeface="Arial"/>
              <a:cs typeface="Arial"/>
            </a:endParaRPr>
          </a:p>
        </p:txBody>
      </p:sp>
      <p:sp>
        <p:nvSpPr>
          <p:cNvPr id="7" name="TextBox 6">
            <a:extLst>
              <a:ext uri="{FF2B5EF4-FFF2-40B4-BE49-F238E27FC236}">
                <a16:creationId xmlns:a16="http://schemas.microsoft.com/office/drawing/2014/main" id="{C328CAC1-B79E-69B3-291F-560551396F73}"/>
              </a:ext>
            </a:extLst>
          </p:cNvPr>
          <p:cNvSpPr txBox="1"/>
          <p:nvPr/>
        </p:nvSpPr>
        <p:spPr>
          <a:xfrm>
            <a:off x="1921669" y="3328600"/>
            <a:ext cx="20178922" cy="2123658"/>
          </a:xfrm>
          <a:prstGeom prst="rect">
            <a:avLst/>
          </a:prstGeom>
          <a:noFill/>
          <a:ln>
            <a:solidFill>
              <a:schemeClr val="accent1"/>
            </a:solidFill>
          </a:ln>
        </p:spPr>
        <p:txBody>
          <a:bodyPr wrap="none" rtlCol="0">
            <a:spAutoFit/>
          </a:bodyPr>
          <a:lstStyle/>
          <a:p>
            <a:r>
              <a:rPr lang="en-GB" sz="4400" dirty="0"/>
              <a:t>Control Factor :- A factor in the experiment that is set by the designer / operator </a:t>
            </a:r>
          </a:p>
          <a:p>
            <a:endParaRPr lang="en-GB" sz="4400" dirty="0"/>
          </a:p>
          <a:p>
            <a:r>
              <a:rPr lang="en-GB" sz="4400" dirty="0"/>
              <a:t>		Just as in the Parameter diagram case</a:t>
            </a:r>
          </a:p>
        </p:txBody>
      </p:sp>
      <p:sp>
        <p:nvSpPr>
          <p:cNvPr id="8" name="TextBox 7">
            <a:extLst>
              <a:ext uri="{FF2B5EF4-FFF2-40B4-BE49-F238E27FC236}">
                <a16:creationId xmlns:a16="http://schemas.microsoft.com/office/drawing/2014/main" id="{8B303EB4-F865-83BD-7E5B-710A867C6CFE}"/>
              </a:ext>
            </a:extLst>
          </p:cNvPr>
          <p:cNvSpPr txBox="1"/>
          <p:nvPr/>
        </p:nvSpPr>
        <p:spPr>
          <a:xfrm>
            <a:off x="1938338" y="6023400"/>
            <a:ext cx="20023931" cy="2800767"/>
          </a:xfrm>
          <a:prstGeom prst="rect">
            <a:avLst/>
          </a:prstGeom>
          <a:noFill/>
          <a:ln>
            <a:solidFill>
              <a:schemeClr val="accent1"/>
            </a:solidFill>
          </a:ln>
        </p:spPr>
        <p:txBody>
          <a:bodyPr wrap="square" rtlCol="0">
            <a:spAutoFit/>
          </a:bodyPr>
          <a:lstStyle/>
          <a:p>
            <a:r>
              <a:rPr lang="en-GB" sz="4400" dirty="0"/>
              <a:t>Level:- The value at which the control factor is set.</a:t>
            </a:r>
          </a:p>
          <a:p>
            <a:endParaRPr lang="en-GB" sz="4400" dirty="0"/>
          </a:p>
          <a:p>
            <a:r>
              <a:rPr lang="en-GB" sz="4400" dirty="0"/>
              <a:t>		May be a dimension, an area, a depth a weight or as simple as low and 		high. In most cases we select two levels. At most 4.</a:t>
            </a:r>
          </a:p>
        </p:txBody>
      </p:sp>
      <p:sp>
        <p:nvSpPr>
          <p:cNvPr id="9" name="TextBox 8">
            <a:extLst>
              <a:ext uri="{FF2B5EF4-FFF2-40B4-BE49-F238E27FC236}">
                <a16:creationId xmlns:a16="http://schemas.microsoft.com/office/drawing/2014/main" id="{83DC61C9-7C85-E30A-AF32-3F02766CDC8D}"/>
              </a:ext>
            </a:extLst>
          </p:cNvPr>
          <p:cNvSpPr txBox="1"/>
          <p:nvPr/>
        </p:nvSpPr>
        <p:spPr>
          <a:xfrm>
            <a:off x="1999164" y="9379859"/>
            <a:ext cx="20023931" cy="1446550"/>
          </a:xfrm>
          <a:prstGeom prst="rect">
            <a:avLst/>
          </a:prstGeom>
          <a:noFill/>
          <a:ln>
            <a:solidFill>
              <a:schemeClr val="accent1"/>
            </a:solidFill>
          </a:ln>
        </p:spPr>
        <p:txBody>
          <a:bodyPr wrap="square" rtlCol="0">
            <a:spAutoFit/>
          </a:bodyPr>
          <a:lstStyle/>
          <a:p>
            <a:r>
              <a:rPr lang="en-GB" sz="4400" dirty="0"/>
              <a:t>Build or Experiment:- A combination of factors brought together in a design to 						be run in the experiment read across the array		</a:t>
            </a:r>
          </a:p>
        </p:txBody>
      </p:sp>
    </p:spTree>
    <p:extLst>
      <p:ext uri="{BB962C8B-B14F-4D97-AF65-F5344CB8AC3E}">
        <p14:creationId xmlns:p14="http://schemas.microsoft.com/office/powerpoint/2010/main" val="357522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8684D1-C09A-59CC-3E0C-DAA7430C7CB7}"/>
              </a:ext>
            </a:extLst>
          </p:cNvPr>
          <p:cNvSpPr txBox="1"/>
          <p:nvPr/>
        </p:nvSpPr>
        <p:spPr>
          <a:xfrm>
            <a:off x="473869" y="495300"/>
            <a:ext cx="16916400" cy="1869743"/>
          </a:xfrm>
          <a:prstGeom prst="rect">
            <a:avLst/>
          </a:prstGeom>
          <a:solidFill>
            <a:schemeClr val="tx2">
              <a:lumMod val="40000"/>
              <a:lumOff val="60000"/>
            </a:schemeClr>
          </a:solidFill>
        </p:spPr>
        <p:txBody>
          <a:bodyPr wrap="square">
            <a:spAutoFit/>
          </a:bodyPr>
          <a:lstStyle/>
          <a:p>
            <a:pPr marL="1580057" algn="l">
              <a:spcBef>
                <a:spcPts val="907"/>
              </a:spcBef>
            </a:pPr>
            <a:r>
              <a:rPr lang="en-GB" sz="5400" spc="315" dirty="0">
                <a:solidFill>
                  <a:srgbClr val="0A0C0C"/>
                </a:solidFill>
                <a:latin typeface="Arial"/>
                <a:cs typeface="Arial"/>
              </a:rPr>
              <a:t>Common Arrays</a:t>
            </a:r>
          </a:p>
          <a:p>
            <a:pPr marL="1580057" algn="l">
              <a:spcBef>
                <a:spcPts val="907"/>
              </a:spcBef>
            </a:pPr>
            <a:r>
              <a:rPr lang="en-GB" sz="5400" spc="315" dirty="0">
                <a:solidFill>
                  <a:srgbClr val="0A0C0C"/>
                </a:solidFill>
                <a:latin typeface="Arial"/>
                <a:cs typeface="Arial"/>
              </a:rPr>
              <a:t>L</a:t>
            </a:r>
            <a:r>
              <a:rPr lang="en-GB" sz="5400" spc="315" baseline="-25000" dirty="0">
                <a:solidFill>
                  <a:srgbClr val="0A0C0C"/>
                </a:solidFill>
                <a:latin typeface="Arial"/>
                <a:cs typeface="Arial"/>
              </a:rPr>
              <a:t>n</a:t>
            </a:r>
            <a:r>
              <a:rPr lang="en-GB" sz="5400" spc="315" dirty="0">
                <a:solidFill>
                  <a:srgbClr val="0A0C0C"/>
                </a:solidFill>
                <a:latin typeface="Arial"/>
                <a:cs typeface="Arial"/>
              </a:rPr>
              <a:t> (n=number of experiments or “builds”)</a:t>
            </a:r>
            <a:endParaRPr lang="en-GB" sz="6000" dirty="0">
              <a:latin typeface="Arial"/>
              <a:cs typeface="Arial"/>
            </a:endParaRPr>
          </a:p>
        </p:txBody>
      </p:sp>
      <p:sp>
        <p:nvSpPr>
          <p:cNvPr id="3" name="TextBox 2">
            <a:extLst>
              <a:ext uri="{FF2B5EF4-FFF2-40B4-BE49-F238E27FC236}">
                <a16:creationId xmlns:a16="http://schemas.microsoft.com/office/drawing/2014/main" id="{775FC8EE-B303-1E12-16B2-931B575BE2E7}"/>
              </a:ext>
            </a:extLst>
          </p:cNvPr>
          <p:cNvSpPr txBox="1"/>
          <p:nvPr/>
        </p:nvSpPr>
        <p:spPr>
          <a:xfrm>
            <a:off x="702469" y="3200400"/>
            <a:ext cx="7239000" cy="9746258"/>
          </a:xfrm>
          <a:prstGeom prst="rect">
            <a:avLst/>
          </a:prstGeom>
          <a:noFill/>
        </p:spPr>
        <p:txBody>
          <a:bodyPr wrap="square" rtlCol="0">
            <a:spAutoFit/>
          </a:bodyPr>
          <a:lstStyle/>
          <a:p>
            <a:r>
              <a:rPr lang="en-GB" sz="3600" b="1" dirty="0">
                <a:solidFill>
                  <a:srgbClr val="FF0000"/>
                </a:solidFill>
              </a:rPr>
              <a:t>L</a:t>
            </a:r>
            <a:r>
              <a:rPr lang="en-GB" sz="3600" b="1" baseline="-25000" dirty="0">
                <a:solidFill>
                  <a:srgbClr val="FF0000"/>
                </a:solidFill>
              </a:rPr>
              <a:t>4</a:t>
            </a:r>
            <a:r>
              <a:rPr lang="en-GB" sz="2800" baseline="-25000" dirty="0"/>
              <a:t> </a:t>
            </a:r>
          </a:p>
          <a:p>
            <a:endParaRPr lang="en-GB" sz="2800" baseline="-25000" dirty="0"/>
          </a:p>
          <a:p>
            <a:pPr lvl="8"/>
            <a:r>
              <a:rPr lang="en-GB" sz="2800" dirty="0"/>
              <a:t>   3 Factors at 2 levels</a:t>
            </a:r>
          </a:p>
          <a:p>
            <a:endParaRPr lang="en-GB" sz="2800" dirty="0"/>
          </a:p>
          <a:p>
            <a:r>
              <a:rPr lang="en-GB" sz="3600" b="1" dirty="0">
                <a:solidFill>
                  <a:srgbClr val="FF0000"/>
                </a:solidFill>
              </a:rPr>
              <a:t>L</a:t>
            </a:r>
            <a:r>
              <a:rPr lang="en-GB" sz="3600" b="1" baseline="-25000" dirty="0">
                <a:solidFill>
                  <a:srgbClr val="FF0000"/>
                </a:solidFill>
              </a:rPr>
              <a:t>8</a:t>
            </a:r>
          </a:p>
          <a:p>
            <a:endParaRPr lang="en-GB" sz="2800" b="1" u="sng" baseline="-25000" dirty="0">
              <a:solidFill>
                <a:srgbClr val="FF0000"/>
              </a:solidFill>
            </a:endParaRPr>
          </a:p>
          <a:p>
            <a:r>
              <a:rPr lang="en-GB" sz="2800" dirty="0"/>
              <a:t>   7 Factors at 2 levels</a:t>
            </a:r>
          </a:p>
          <a:p>
            <a:endParaRPr lang="en-GB" sz="2800" dirty="0"/>
          </a:p>
          <a:p>
            <a:r>
              <a:rPr lang="en-GB" sz="3600" b="1" dirty="0">
                <a:solidFill>
                  <a:srgbClr val="FF0000"/>
                </a:solidFill>
              </a:rPr>
              <a:t>L</a:t>
            </a:r>
            <a:r>
              <a:rPr lang="en-GB" sz="3600" b="1" baseline="-25000" dirty="0">
                <a:solidFill>
                  <a:srgbClr val="FF0000"/>
                </a:solidFill>
              </a:rPr>
              <a:t>9</a:t>
            </a:r>
          </a:p>
          <a:p>
            <a:endParaRPr lang="en-GB" sz="2800" b="1" u="sng" baseline="-25000" dirty="0">
              <a:solidFill>
                <a:srgbClr val="FF0000"/>
              </a:solidFill>
            </a:endParaRPr>
          </a:p>
          <a:p>
            <a:r>
              <a:rPr lang="en-GB" sz="2800" dirty="0"/>
              <a:t>4 Factors at 3levels (No interactions)</a:t>
            </a:r>
          </a:p>
          <a:p>
            <a:endParaRPr lang="en-GB" sz="2800" dirty="0"/>
          </a:p>
          <a:p>
            <a:r>
              <a:rPr lang="en-GB" sz="3600" b="1" dirty="0">
                <a:solidFill>
                  <a:srgbClr val="FF0000"/>
                </a:solidFill>
              </a:rPr>
              <a:t>L</a:t>
            </a:r>
            <a:r>
              <a:rPr lang="en-GB" sz="3600" b="1" baseline="-25000" dirty="0">
                <a:solidFill>
                  <a:srgbClr val="FF0000"/>
                </a:solidFill>
              </a:rPr>
              <a:t>12</a:t>
            </a:r>
          </a:p>
          <a:p>
            <a:endParaRPr lang="en-GB" sz="2800" b="1" u="sng" baseline="-25000" dirty="0">
              <a:solidFill>
                <a:srgbClr val="FF0000"/>
              </a:solidFill>
            </a:endParaRPr>
          </a:p>
          <a:p>
            <a:r>
              <a:rPr lang="en-GB" sz="2800" dirty="0"/>
              <a:t>11 Factors at 2 levels</a:t>
            </a:r>
          </a:p>
          <a:p>
            <a:endParaRPr lang="en-GB" sz="2800" dirty="0"/>
          </a:p>
          <a:p>
            <a:r>
              <a:rPr lang="en-GB" sz="3600" b="1" dirty="0">
                <a:solidFill>
                  <a:srgbClr val="FF0000"/>
                </a:solidFill>
              </a:rPr>
              <a:t>L</a:t>
            </a:r>
            <a:r>
              <a:rPr lang="en-GB" sz="3600" b="1" baseline="-25000" dirty="0">
                <a:solidFill>
                  <a:srgbClr val="FF0000"/>
                </a:solidFill>
              </a:rPr>
              <a:t>16</a:t>
            </a:r>
          </a:p>
          <a:p>
            <a:endParaRPr lang="en-GB" sz="2800" b="1" u="sng" baseline="-25000" dirty="0">
              <a:solidFill>
                <a:srgbClr val="FF0000"/>
              </a:solidFill>
            </a:endParaRPr>
          </a:p>
          <a:p>
            <a:r>
              <a:rPr lang="en-GB" sz="2800" dirty="0"/>
              <a:t>15 Factors at 2 levels</a:t>
            </a:r>
          </a:p>
          <a:p>
            <a:r>
              <a:rPr lang="en-GB" sz="2800" dirty="0"/>
              <a:t>(There are versions which allow some selected factors to be at 4 levels though this reduces the number of permitted factors)</a:t>
            </a:r>
          </a:p>
          <a:p>
            <a:endParaRPr lang="en-GB" dirty="0"/>
          </a:p>
        </p:txBody>
      </p:sp>
      <p:sp>
        <p:nvSpPr>
          <p:cNvPr id="7" name="TextBox 6">
            <a:extLst>
              <a:ext uri="{FF2B5EF4-FFF2-40B4-BE49-F238E27FC236}">
                <a16:creationId xmlns:a16="http://schemas.microsoft.com/office/drawing/2014/main" id="{A0E5FB8A-B1AD-52AF-69F5-16970DA5B397}"/>
              </a:ext>
            </a:extLst>
          </p:cNvPr>
          <p:cNvSpPr txBox="1"/>
          <p:nvPr/>
        </p:nvSpPr>
        <p:spPr>
          <a:xfrm>
            <a:off x="9617869" y="3257550"/>
            <a:ext cx="4800600" cy="7755969"/>
          </a:xfrm>
          <a:prstGeom prst="rect">
            <a:avLst/>
          </a:prstGeom>
          <a:noFill/>
        </p:spPr>
        <p:txBody>
          <a:bodyPr wrap="square" rtlCol="0">
            <a:spAutoFit/>
          </a:bodyPr>
          <a:lstStyle/>
          <a:p>
            <a:r>
              <a:rPr lang="en-GB" sz="3600" b="1" dirty="0">
                <a:solidFill>
                  <a:srgbClr val="FF0000"/>
                </a:solidFill>
              </a:rPr>
              <a:t>L</a:t>
            </a:r>
            <a:r>
              <a:rPr lang="en-GB" sz="3600" b="1" baseline="-25000" dirty="0">
                <a:solidFill>
                  <a:srgbClr val="FF0000"/>
                </a:solidFill>
              </a:rPr>
              <a:t>18</a:t>
            </a:r>
          </a:p>
          <a:p>
            <a:r>
              <a:rPr lang="en-GB" sz="2800" dirty="0"/>
              <a:t> </a:t>
            </a:r>
          </a:p>
          <a:p>
            <a:r>
              <a:rPr lang="en-GB" sz="2800" dirty="0"/>
              <a:t>1 Factor at 2 levels</a:t>
            </a:r>
          </a:p>
          <a:p>
            <a:r>
              <a:rPr lang="en-GB" sz="2800" dirty="0"/>
              <a:t>7 factors at 3 levels</a:t>
            </a:r>
          </a:p>
          <a:p>
            <a:endParaRPr lang="en-GB" sz="2800" dirty="0"/>
          </a:p>
          <a:p>
            <a:r>
              <a:rPr lang="en-GB" sz="3600" b="1" dirty="0">
                <a:solidFill>
                  <a:srgbClr val="FF0000"/>
                </a:solidFill>
              </a:rPr>
              <a:t>L</a:t>
            </a:r>
            <a:r>
              <a:rPr lang="en-GB" sz="3600" b="1" baseline="-25000" dirty="0">
                <a:solidFill>
                  <a:srgbClr val="FF0000"/>
                </a:solidFill>
              </a:rPr>
              <a:t>25</a:t>
            </a:r>
          </a:p>
          <a:p>
            <a:endParaRPr lang="en-GB" sz="2800" baseline="-25000" dirty="0"/>
          </a:p>
          <a:p>
            <a:r>
              <a:rPr lang="en-GB" sz="2800" dirty="0"/>
              <a:t>6 Factors at 5 levels</a:t>
            </a:r>
          </a:p>
          <a:p>
            <a:endParaRPr lang="en-GB" sz="2800" dirty="0"/>
          </a:p>
          <a:p>
            <a:r>
              <a:rPr lang="en-GB" sz="3600" b="1" dirty="0">
                <a:solidFill>
                  <a:srgbClr val="FF0000"/>
                </a:solidFill>
              </a:rPr>
              <a:t>L</a:t>
            </a:r>
            <a:r>
              <a:rPr lang="en-GB" sz="3600" b="1" baseline="-25000" dirty="0">
                <a:solidFill>
                  <a:srgbClr val="FF0000"/>
                </a:solidFill>
              </a:rPr>
              <a:t>27</a:t>
            </a:r>
          </a:p>
          <a:p>
            <a:endParaRPr lang="en-GB" sz="2800" baseline="-25000" dirty="0"/>
          </a:p>
          <a:p>
            <a:r>
              <a:rPr lang="en-GB" sz="2800" dirty="0"/>
              <a:t>13 Factors at 3levels</a:t>
            </a:r>
          </a:p>
          <a:p>
            <a:endParaRPr lang="en-GB" sz="2800" dirty="0"/>
          </a:p>
          <a:p>
            <a:r>
              <a:rPr lang="en-GB" sz="3600" b="1" dirty="0">
                <a:solidFill>
                  <a:srgbClr val="FF0000"/>
                </a:solidFill>
              </a:rPr>
              <a:t>L</a:t>
            </a:r>
            <a:r>
              <a:rPr lang="en-GB" sz="3600" b="1" baseline="-25000" dirty="0">
                <a:solidFill>
                  <a:srgbClr val="FF0000"/>
                </a:solidFill>
              </a:rPr>
              <a:t>54</a:t>
            </a:r>
          </a:p>
          <a:p>
            <a:endParaRPr lang="en-GB" sz="2800" baseline="-25000" dirty="0"/>
          </a:p>
          <a:p>
            <a:r>
              <a:rPr lang="en-GB" sz="2800" dirty="0"/>
              <a:t>1 Factor at 2 levels</a:t>
            </a:r>
          </a:p>
          <a:p>
            <a:r>
              <a:rPr lang="en-GB" sz="2800" dirty="0"/>
              <a:t>25 factors at 3 levels</a:t>
            </a:r>
          </a:p>
          <a:p>
            <a:endParaRPr lang="en-GB" dirty="0"/>
          </a:p>
        </p:txBody>
      </p:sp>
      <p:sp>
        <p:nvSpPr>
          <p:cNvPr id="9" name="TextBox 8">
            <a:extLst>
              <a:ext uri="{FF2B5EF4-FFF2-40B4-BE49-F238E27FC236}">
                <a16:creationId xmlns:a16="http://schemas.microsoft.com/office/drawing/2014/main" id="{8119D94E-2C08-6A72-C183-BFEF015BA058}"/>
              </a:ext>
            </a:extLst>
          </p:cNvPr>
          <p:cNvSpPr txBox="1"/>
          <p:nvPr/>
        </p:nvSpPr>
        <p:spPr>
          <a:xfrm>
            <a:off x="14995694" y="10325100"/>
            <a:ext cx="12668250" cy="369332"/>
          </a:xfrm>
          <a:prstGeom prst="rect">
            <a:avLst/>
          </a:prstGeom>
          <a:noFill/>
        </p:spPr>
        <p:txBody>
          <a:bodyPr wrap="square">
            <a:spAutoFit/>
          </a:bodyPr>
          <a:lstStyle/>
          <a:p>
            <a:r>
              <a:rPr lang="en-GB" dirty="0">
                <a:hlinkClick r:id="rId2"/>
              </a:rPr>
              <a:t>Orthogonal Arrays (york.ac.uk)</a:t>
            </a:r>
            <a:endParaRPr lang="en-GB" dirty="0"/>
          </a:p>
        </p:txBody>
      </p:sp>
      <p:pic>
        <p:nvPicPr>
          <p:cNvPr id="1026" name="Picture 2" descr="Taguchi Orthogonal Arrays - ReliaWiki">
            <a:extLst>
              <a:ext uri="{FF2B5EF4-FFF2-40B4-BE49-F238E27FC236}">
                <a16:creationId xmlns:a16="http://schemas.microsoft.com/office/drawing/2014/main" id="{F27D7F8E-35BA-E772-0897-EAE1F115F3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95694" y="3855706"/>
            <a:ext cx="9056349" cy="6000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2214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394" name="Rectangle 2"/>
          <p:cNvSpPr>
            <a:spLocks noGrp="1" noChangeArrowheads="1"/>
          </p:cNvSpPr>
          <p:nvPr>
            <p:ph type="title" idx="4294967295"/>
          </p:nvPr>
        </p:nvSpPr>
        <p:spPr>
          <a:xfrm>
            <a:off x="473869" y="495300"/>
            <a:ext cx="10379869" cy="1164001"/>
          </a:xfrm>
          <a:solidFill>
            <a:schemeClr val="accent5"/>
          </a:solidFill>
        </p:spPr>
        <p:txBody>
          <a:bodyPr vert="horz" lIns="189988" tIns="94994" rIns="189988" bIns="94994" rtlCol="0" anchor="t">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defTabSz="1583207"/>
            <a:r>
              <a:rPr lang="en-GB" altLang="en-US" sz="5400" dirty="0"/>
              <a:t>Design of </a:t>
            </a:r>
            <a:r>
              <a:rPr lang="en-GB" altLang="en-US" sz="6000" dirty="0"/>
              <a:t>Experiments</a:t>
            </a:r>
            <a:endParaRPr lang="en-GB" altLang="en-US" sz="5400" dirty="0"/>
          </a:p>
        </p:txBody>
      </p:sp>
      <p:sp>
        <p:nvSpPr>
          <p:cNvPr id="315395" name="Rectangle 3"/>
          <p:cNvSpPr>
            <a:spLocks noGrp="1" noChangeArrowheads="1"/>
          </p:cNvSpPr>
          <p:nvPr>
            <p:ph type="body" idx="4294967295"/>
          </p:nvPr>
        </p:nvSpPr>
        <p:spPr/>
        <p:txBody>
          <a:bodyPr vert="horz" lIns="191307" tIns="95655" rIns="191307" bIns="95655" rtlCol="0">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indent="0" defTabSz="1583207">
              <a:buNone/>
            </a:pPr>
            <a:r>
              <a:rPr lang="en-GB" altLang="en-US" sz="4400" dirty="0"/>
              <a:t>Design of Experiments overcomes the drawbacks of one factor at a time by testing every combination of the factors</a:t>
            </a:r>
          </a:p>
          <a:p>
            <a:pPr indent="0" defTabSz="1583207">
              <a:buNone/>
            </a:pPr>
            <a:endParaRPr lang="en-GB" altLang="en-US" sz="4400" dirty="0"/>
          </a:p>
          <a:p>
            <a:pPr indent="0" defTabSz="1583207">
              <a:buNone/>
            </a:pPr>
            <a:r>
              <a:rPr lang="en-GB" altLang="en-US" sz="4400" dirty="0"/>
              <a:t>Guarantees to find the optimum (assuming linearity)</a:t>
            </a:r>
          </a:p>
          <a:p>
            <a:pPr indent="0" defTabSz="1583207">
              <a:buNone/>
            </a:pPr>
            <a:endParaRPr lang="en-GB" altLang="en-US" sz="4400" dirty="0"/>
          </a:p>
          <a:p>
            <a:pPr indent="0" defTabSz="1583207">
              <a:buNone/>
            </a:pPr>
            <a:r>
              <a:rPr lang="en-GB" altLang="en-US" sz="4400" dirty="0"/>
              <a:t>This identifies any interaction between the factors – but…………</a:t>
            </a:r>
          </a:p>
          <a:p>
            <a:pPr indent="0" defTabSz="1583207">
              <a:buNone/>
            </a:pPr>
            <a:endParaRPr lang="en-GB" altLang="en-US" sz="4400" dirty="0"/>
          </a:p>
          <a:p>
            <a:pPr indent="0" defTabSz="1583207">
              <a:buNone/>
            </a:pPr>
            <a:r>
              <a:rPr lang="en-GB" altLang="en-US" sz="4400" dirty="0"/>
              <a:t>This can lead to many experiments so typically, the factors are tested at a small number of values (called Levels) </a:t>
            </a:r>
          </a:p>
          <a:p>
            <a:pPr indent="0" defTabSz="1583207">
              <a:buNone/>
            </a:pPr>
            <a:endParaRPr lang="en-GB" altLang="en-US" sz="4400" dirty="0"/>
          </a:p>
          <a:p>
            <a:pPr indent="0" defTabSz="1583207">
              <a:buNone/>
            </a:pPr>
            <a:r>
              <a:rPr lang="en-GB" altLang="en-US" sz="4400" dirty="0"/>
              <a:t>Typically the number of levels is 2 or 3!</a:t>
            </a:r>
            <a:endParaRPr lang="en-GB" altLang="en-US" dirty="0"/>
          </a:p>
        </p:txBody>
      </p:sp>
    </p:spTree>
    <p:extLst>
      <p:ext uri="{BB962C8B-B14F-4D97-AF65-F5344CB8AC3E}">
        <p14:creationId xmlns:p14="http://schemas.microsoft.com/office/powerpoint/2010/main" val="29044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82" name="Rectangle 2"/>
          <p:cNvSpPr>
            <a:spLocks noGrp="1" noChangeArrowheads="1"/>
          </p:cNvSpPr>
          <p:nvPr>
            <p:ph type="title" idx="4294967295"/>
          </p:nvPr>
        </p:nvSpPr>
        <p:spPr>
          <a:xfrm>
            <a:off x="702469" y="571500"/>
            <a:ext cx="5655469" cy="1409550"/>
          </a:xfrm>
          <a:solidFill>
            <a:schemeClr val="accent5"/>
          </a:solidFill>
        </p:spPr>
        <p:txBody>
          <a:bodyPr vert="horz" lIns="189988" tIns="94994" rIns="189988" bIns="94994" rtlCol="0" anchor="t">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defTabSz="1583207"/>
            <a:r>
              <a:rPr lang="en-GB" altLang="en-US" sz="6000" dirty="0"/>
              <a:t>Summary</a:t>
            </a:r>
          </a:p>
        </p:txBody>
      </p:sp>
      <p:sp>
        <p:nvSpPr>
          <p:cNvPr id="378883" name="Rectangle 3"/>
          <p:cNvSpPr>
            <a:spLocks noGrp="1" noChangeArrowheads="1"/>
          </p:cNvSpPr>
          <p:nvPr>
            <p:ph type="body" idx="4294967295"/>
          </p:nvPr>
        </p:nvSpPr>
        <p:spPr>
          <a:xfrm>
            <a:off x="1444700" y="2604238"/>
            <a:ext cx="23293324" cy="9844085"/>
          </a:xfrm>
        </p:spPr>
        <p:txBody>
          <a:bodyPr vert="horz" lIns="191307" tIns="95655" rIns="191307" bIns="95655" rtlCol="0">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indent="0" defTabSz="1583207">
              <a:buNone/>
            </a:pPr>
            <a:r>
              <a:rPr lang="en-GB" altLang="en-US" sz="4986" dirty="0"/>
              <a:t>Design of Experiments is a extremely powerful method for searching a multidimensional design space to find the robust optimum.</a:t>
            </a:r>
          </a:p>
          <a:p>
            <a:pPr indent="0" defTabSz="1583207">
              <a:buNone/>
            </a:pPr>
            <a:endParaRPr lang="en-GB" altLang="en-US" sz="4986" dirty="0"/>
          </a:p>
          <a:p>
            <a:pPr indent="0" defTabSz="1583207">
              <a:buNone/>
            </a:pPr>
            <a:r>
              <a:rPr lang="en-GB" altLang="en-US" sz="4986" dirty="0"/>
              <a:t>It enables the identification of</a:t>
            </a:r>
          </a:p>
          <a:p>
            <a:pPr marL="721324" lvl="1" indent="0" defTabSz="1583207">
              <a:buNone/>
            </a:pPr>
            <a:r>
              <a:rPr lang="en-GB" altLang="en-US" sz="4155" dirty="0"/>
              <a:t>Key design parameters</a:t>
            </a:r>
          </a:p>
          <a:p>
            <a:pPr marL="721324" lvl="1" indent="0" defTabSz="1583207">
              <a:buNone/>
            </a:pPr>
            <a:r>
              <a:rPr lang="en-GB" altLang="en-US" sz="4155" dirty="0"/>
              <a:t>Optimum settings for design parameters in terms of performance and robustness</a:t>
            </a:r>
          </a:p>
          <a:p>
            <a:pPr marL="721324" lvl="1" indent="0" defTabSz="1583207">
              <a:buNone/>
            </a:pPr>
            <a:endParaRPr lang="en-GB" altLang="en-US" sz="4155" dirty="0"/>
          </a:p>
          <a:p>
            <a:pPr indent="0" defTabSz="1583207">
              <a:buNone/>
            </a:pPr>
            <a:r>
              <a:rPr lang="en-GB" altLang="en-US" sz="4986" dirty="0"/>
              <a:t>It applies to both products and processes</a:t>
            </a:r>
          </a:p>
          <a:p>
            <a:pPr indent="0" defTabSz="1583207">
              <a:buNone/>
            </a:pPr>
            <a:endParaRPr lang="en-GB" altLang="en-US" sz="4986" dirty="0"/>
          </a:p>
          <a:p>
            <a:pPr indent="0" defTabSz="1583207">
              <a:buNone/>
            </a:pPr>
            <a:r>
              <a:rPr lang="en-GB" altLang="en-US" sz="4986" dirty="0"/>
              <a:t>The approach can be used to plan simulation experiments as well as physical experiments</a:t>
            </a:r>
          </a:p>
          <a:p>
            <a:pPr indent="0" defTabSz="1583207">
              <a:buNone/>
            </a:pPr>
            <a:endParaRPr lang="en-GB" altLang="en-US" sz="4986" dirty="0"/>
          </a:p>
          <a:p>
            <a:pPr indent="0" defTabSz="1583207">
              <a:buNone/>
            </a:pPr>
            <a:r>
              <a:rPr lang="en-GB" altLang="en-US" sz="4986" dirty="0"/>
              <a:t>It is systematic way of identifying testing strategies</a:t>
            </a:r>
          </a:p>
          <a:p>
            <a:pPr defTabSz="1583207">
              <a:buNone/>
            </a:pPr>
            <a:endParaRPr lang="en-GB" altLang="en-US" sz="4986" dirty="0"/>
          </a:p>
        </p:txBody>
      </p:sp>
    </p:spTree>
    <p:extLst>
      <p:ext uri="{BB962C8B-B14F-4D97-AF65-F5344CB8AC3E}">
        <p14:creationId xmlns:p14="http://schemas.microsoft.com/office/powerpoint/2010/main" val="1869224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0" y="150"/>
            <a:ext cx="21848624" cy="1437038"/>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1600" dirty="0">
                <a:solidFill>
                  <a:schemeClr val="bg1"/>
                </a:solidFill>
              </a:rPr>
              <a:t>Taguchi Outputs from Flare Trials.</a:t>
            </a:r>
          </a:p>
        </p:txBody>
      </p:sp>
      <p:sp>
        <p:nvSpPr>
          <p:cNvPr id="163844" name="Rectangle 4"/>
          <p:cNvSpPr>
            <a:spLocks noGrp="1" noChangeArrowheads="1"/>
          </p:cNvSpPr>
          <p:nvPr>
            <p:ph type="body" idx="1"/>
          </p:nvPr>
        </p:nvSpPr>
        <p:spPr>
          <a:xfrm>
            <a:off x="1484283" y="2457460"/>
            <a:ext cx="17277037" cy="10831957"/>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buFont typeface="Wingdings" panose="05000000000000000000" pitchFamily="2" charset="2"/>
              <a:buNone/>
            </a:pPr>
            <a:r>
              <a:rPr lang="en-GB" altLang="en-US" sz="4986" dirty="0"/>
              <a:t>Decide on the required factors.</a:t>
            </a:r>
          </a:p>
          <a:p>
            <a:r>
              <a:rPr lang="en-GB" altLang="en-US" sz="4986" dirty="0"/>
              <a:t>% Solids. </a:t>
            </a:r>
          </a:p>
          <a:p>
            <a:pPr lvl="1"/>
            <a:r>
              <a:rPr lang="en-GB" altLang="en-US" sz="4155" dirty="0"/>
              <a:t>(High = 90% = level 1. Low = 87% = level 2.)</a:t>
            </a:r>
          </a:p>
          <a:p>
            <a:r>
              <a:rPr lang="en-GB" altLang="en-US" sz="4986" dirty="0"/>
              <a:t>R.D.X. </a:t>
            </a:r>
          </a:p>
          <a:p>
            <a:pPr lvl="1"/>
            <a:r>
              <a:rPr lang="en-GB" altLang="en-US" sz="4155" dirty="0"/>
              <a:t>(With = 20% "Normal" = level 2. Low = 0% = level 1.)</a:t>
            </a:r>
          </a:p>
          <a:p>
            <a:r>
              <a:rPr lang="en-GB" altLang="en-US" sz="4986" dirty="0"/>
              <a:t>% AP2000, "middle" grist size. </a:t>
            </a:r>
          </a:p>
          <a:p>
            <a:pPr lvl="1"/>
            <a:r>
              <a:rPr lang="en-GB" altLang="en-US" sz="4155" dirty="0"/>
              <a:t>(With = 8% "Normal" = level 2. Without = 0% = level 1.) </a:t>
            </a:r>
          </a:p>
          <a:p>
            <a:r>
              <a:rPr lang="en-GB" altLang="en-US" sz="4986" dirty="0"/>
              <a:t>% AP 8000. "fine" grist size. </a:t>
            </a:r>
          </a:p>
          <a:p>
            <a:pPr lvl="1"/>
            <a:r>
              <a:rPr lang="en-GB" altLang="en-US" sz="4155" dirty="0"/>
              <a:t>(With = 8% "Normal" = level 2. Without = 0% = level 1.)</a:t>
            </a:r>
          </a:p>
          <a:p>
            <a:endParaRPr lang="en-GB" altLang="en-US" sz="4986" dirty="0"/>
          </a:p>
          <a:p>
            <a:endParaRPr lang="en-GB" altLang="en-US" sz="4986" dirty="0"/>
          </a:p>
          <a:p>
            <a:r>
              <a:rPr lang="en-GB" altLang="en-US" sz="4986" dirty="0"/>
              <a:t>Add in altitude and wind speed as “Noises”</a:t>
            </a:r>
          </a:p>
        </p:txBody>
      </p:sp>
      <p:sp>
        <p:nvSpPr>
          <p:cNvPr id="2" name="Speech Bubble: Rectangle 1">
            <a:extLst>
              <a:ext uri="{FF2B5EF4-FFF2-40B4-BE49-F238E27FC236}">
                <a16:creationId xmlns:a16="http://schemas.microsoft.com/office/drawing/2014/main" id="{8DCEA1A4-183B-4A1C-9CDA-91EDA7CBD532}"/>
              </a:ext>
            </a:extLst>
          </p:cNvPr>
          <p:cNvSpPr/>
          <p:nvPr/>
        </p:nvSpPr>
        <p:spPr>
          <a:xfrm>
            <a:off x="17757406" y="1886694"/>
            <a:ext cx="6120573" cy="2514210"/>
          </a:xfrm>
          <a:prstGeom prst="wedgeRectCallout">
            <a:avLst>
              <a:gd name="adj1" fmla="val -145202"/>
              <a:gd name="adj2" fmla="val 2423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r>
              <a:rPr lang="en-GB" sz="4000" dirty="0">
                <a:solidFill>
                  <a:schemeClr val="bg1"/>
                </a:solidFill>
              </a:rPr>
              <a:t>Can we reduce the solids level to increase the producibility of the item</a:t>
            </a:r>
          </a:p>
        </p:txBody>
      </p:sp>
      <p:sp>
        <p:nvSpPr>
          <p:cNvPr id="6" name="Speech Bubble: Rectangle 5">
            <a:extLst>
              <a:ext uri="{FF2B5EF4-FFF2-40B4-BE49-F238E27FC236}">
                <a16:creationId xmlns:a16="http://schemas.microsoft.com/office/drawing/2014/main" id="{A1B7BFF6-6825-418C-8C45-FC62EB8BFEE3}"/>
              </a:ext>
            </a:extLst>
          </p:cNvPr>
          <p:cNvSpPr/>
          <p:nvPr/>
        </p:nvSpPr>
        <p:spPr>
          <a:xfrm>
            <a:off x="18259362" y="4811184"/>
            <a:ext cx="6120573" cy="2140521"/>
          </a:xfrm>
          <a:prstGeom prst="wedgeRectCallout">
            <a:avLst>
              <a:gd name="adj1" fmla="val -120703"/>
              <a:gd name="adj2" fmla="val 767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r>
              <a:rPr lang="en-GB" sz="4000" dirty="0">
                <a:solidFill>
                  <a:schemeClr val="bg1"/>
                </a:solidFill>
              </a:rPr>
              <a:t>What does this do?</a:t>
            </a:r>
          </a:p>
          <a:p>
            <a:pPr algn="ctr"/>
            <a:r>
              <a:rPr lang="en-GB" sz="4000" dirty="0">
                <a:solidFill>
                  <a:schemeClr val="bg1"/>
                </a:solidFill>
              </a:rPr>
              <a:t>Can we reduce the hazard?</a:t>
            </a:r>
          </a:p>
        </p:txBody>
      </p:sp>
      <p:sp>
        <p:nvSpPr>
          <p:cNvPr id="7" name="Speech Bubble: Rectangle 6">
            <a:extLst>
              <a:ext uri="{FF2B5EF4-FFF2-40B4-BE49-F238E27FC236}">
                <a16:creationId xmlns:a16="http://schemas.microsoft.com/office/drawing/2014/main" id="{0F5C9F95-116C-4C07-B642-7B4E4B2DC986}"/>
              </a:ext>
            </a:extLst>
          </p:cNvPr>
          <p:cNvSpPr/>
          <p:nvPr/>
        </p:nvSpPr>
        <p:spPr>
          <a:xfrm>
            <a:off x="18304834" y="7624194"/>
            <a:ext cx="6120573" cy="3117586"/>
          </a:xfrm>
          <a:prstGeom prst="wedgeRectCallout">
            <a:avLst>
              <a:gd name="adj1" fmla="val -117207"/>
              <a:gd name="adj2" fmla="val -394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r>
              <a:rPr lang="en-GB" sz="4000" dirty="0">
                <a:solidFill>
                  <a:schemeClr val="bg1"/>
                </a:solidFill>
              </a:rPr>
              <a:t>What is the effect of each? Do we need a trimodal distribution?</a:t>
            </a:r>
          </a:p>
          <a:p>
            <a:pPr algn="ctr"/>
            <a:r>
              <a:rPr lang="en-GB" sz="4000" dirty="0">
                <a:solidFill>
                  <a:schemeClr val="bg1"/>
                </a:solidFill>
              </a:rPr>
              <a:t>(Includes the </a:t>
            </a:r>
            <a:r>
              <a:rPr lang="en-GB" sz="4000" dirty="0" err="1">
                <a:solidFill>
                  <a:schemeClr val="bg1"/>
                </a:solidFill>
              </a:rPr>
              <a:t>unmilled</a:t>
            </a:r>
            <a:r>
              <a:rPr lang="en-GB" sz="4000" dirty="0">
                <a:solidFill>
                  <a:schemeClr val="bg1"/>
                </a:solidFill>
              </a:rPr>
              <a:t> content)</a:t>
            </a:r>
          </a:p>
        </p:txBody>
      </p:sp>
      <p:sp>
        <p:nvSpPr>
          <p:cNvPr id="8" name="Speech Bubble: Rectangle 7">
            <a:extLst>
              <a:ext uri="{FF2B5EF4-FFF2-40B4-BE49-F238E27FC236}">
                <a16:creationId xmlns:a16="http://schemas.microsoft.com/office/drawing/2014/main" id="{E020CF90-692D-4E7F-9587-862AD508AD72}"/>
              </a:ext>
            </a:extLst>
          </p:cNvPr>
          <p:cNvSpPr/>
          <p:nvPr/>
        </p:nvSpPr>
        <p:spPr>
          <a:xfrm>
            <a:off x="18259363" y="11319563"/>
            <a:ext cx="6120573" cy="2514210"/>
          </a:xfrm>
          <a:prstGeom prst="wedgeRectCallout">
            <a:avLst>
              <a:gd name="adj1" fmla="val -127989"/>
              <a:gd name="adj2" fmla="val -545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r>
              <a:rPr lang="en-GB" sz="4000" dirty="0">
                <a:solidFill>
                  <a:schemeClr val="bg1"/>
                </a:solidFill>
              </a:rPr>
              <a:t>Aircraft fly They don’t stand still</a:t>
            </a:r>
          </a:p>
          <a:p>
            <a:pPr algn="ctr"/>
            <a:r>
              <a:rPr lang="en-GB" sz="4000" dirty="0">
                <a:solidFill>
                  <a:schemeClr val="bg1"/>
                </a:solidFill>
              </a:rPr>
              <a:t>(Apart from Harrier and Helicopters)</a:t>
            </a:r>
          </a:p>
        </p:txBody>
      </p:sp>
      <p:sp>
        <p:nvSpPr>
          <p:cNvPr id="3" name="TextBox 2">
            <a:extLst>
              <a:ext uri="{FF2B5EF4-FFF2-40B4-BE49-F238E27FC236}">
                <a16:creationId xmlns:a16="http://schemas.microsoft.com/office/drawing/2014/main" id="{4431EEC9-3D86-3726-D4CC-E6221D467D1A}"/>
              </a:ext>
            </a:extLst>
          </p:cNvPr>
          <p:cNvSpPr txBox="1"/>
          <p:nvPr/>
        </p:nvSpPr>
        <p:spPr>
          <a:xfrm>
            <a:off x="778669" y="432764"/>
            <a:ext cx="8458200" cy="830997"/>
          </a:xfrm>
          <a:prstGeom prst="rect">
            <a:avLst/>
          </a:prstGeom>
          <a:solidFill>
            <a:schemeClr val="accent5"/>
          </a:solidFill>
        </p:spPr>
        <p:txBody>
          <a:bodyPr wrap="square" rtlCol="0">
            <a:spAutoFit/>
          </a:bodyPr>
          <a:lstStyle/>
          <a:p>
            <a:r>
              <a:rPr lang="en-GB" sz="4800" dirty="0"/>
              <a:t>Flare Composition Factors</a:t>
            </a:r>
          </a:p>
        </p:txBody>
      </p:sp>
    </p:spTree>
    <p:extLst>
      <p:ext uri="{BB962C8B-B14F-4D97-AF65-F5344CB8AC3E}">
        <p14:creationId xmlns:p14="http://schemas.microsoft.com/office/powerpoint/2010/main" val="92901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82" name="Rectangle 6"/>
          <p:cNvSpPr>
            <a:spLocks noChangeArrowheads="1"/>
          </p:cNvSpPr>
          <p:nvPr/>
        </p:nvSpPr>
        <p:spPr bwMode="auto">
          <a:xfrm>
            <a:off x="8028317" y="3832897"/>
            <a:ext cx="9426837" cy="8529671"/>
          </a:xfrm>
          <a:prstGeom prst="rect">
            <a:avLst/>
          </a:prstGeom>
          <a:solidFill>
            <a:schemeClr val="bg1"/>
          </a:solidFill>
          <a:ln w="12700">
            <a:solidFill>
              <a:srgbClr val="000000"/>
            </a:solidFill>
            <a:miter lim="800000"/>
            <a:headEnd/>
            <a:tailEnd/>
          </a:ln>
          <a:effec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sp>
        <p:nvSpPr>
          <p:cNvPr id="382978" name="Rectangle 2"/>
          <p:cNvSpPr>
            <a:spLocks noGrp="1" noChangeArrowheads="1"/>
          </p:cNvSpPr>
          <p:nvPr>
            <p:ph type="title"/>
          </p:nvPr>
        </p:nvSpPr>
        <p:spPr>
          <a:xfrm>
            <a:off x="1741557" y="758651"/>
            <a:ext cx="4066312" cy="854414"/>
          </a:xfrm>
          <a:solidFill>
            <a:schemeClr val="accent5"/>
          </a:solidFill>
        </p:spPr>
        <p:txBody>
          <a:bodyPr>
            <a:normAutofit fontScale="90000"/>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The Matrix</a:t>
            </a:r>
          </a:p>
        </p:txBody>
      </p:sp>
      <p:pic>
        <p:nvPicPr>
          <p:cNvPr id="38298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473" y="4000500"/>
            <a:ext cx="8526372" cy="7408214"/>
          </a:xfrm>
          <a:prstGeom prst="rect">
            <a:avLst/>
          </a:prstGeom>
          <a:solidFill>
            <a:schemeClr val="bg1"/>
          </a:solidFill>
          <a:ln>
            <a:noFill/>
          </a:ln>
          <a:effectLst/>
        </p:spPr>
      </p:pic>
      <p:sp>
        <p:nvSpPr>
          <p:cNvPr id="382983" name="Rectangle 7"/>
          <p:cNvSpPr>
            <a:spLocks noChangeArrowheads="1"/>
          </p:cNvSpPr>
          <p:nvPr/>
        </p:nvSpPr>
        <p:spPr bwMode="auto">
          <a:xfrm>
            <a:off x="8328470" y="5627225"/>
            <a:ext cx="1899880" cy="1899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grpSp>
        <p:nvGrpSpPr>
          <p:cNvPr id="382993" name="Group 17"/>
          <p:cNvGrpSpPr>
            <a:grpSpLocks/>
          </p:cNvGrpSpPr>
          <p:nvPr/>
        </p:nvGrpSpPr>
        <p:grpSpPr bwMode="auto">
          <a:xfrm>
            <a:off x="3987774" y="7573283"/>
            <a:ext cx="4571587" cy="1609621"/>
            <a:chOff x="249" y="2296"/>
            <a:chExt cx="1386" cy="488"/>
          </a:xfrm>
        </p:grpSpPr>
        <p:sp>
          <p:nvSpPr>
            <p:cNvPr id="382985" name="Text Box 9"/>
            <p:cNvSpPr txBox="1">
              <a:spLocks noChangeArrowheads="1"/>
            </p:cNvSpPr>
            <p:nvPr/>
          </p:nvSpPr>
          <p:spPr bwMode="auto">
            <a:xfrm>
              <a:off x="249" y="2296"/>
              <a:ext cx="116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nSpc>
                  <a:spcPct val="90000"/>
                </a:lnSpc>
                <a:spcBef>
                  <a:spcPct val="10000"/>
                </a:spcBef>
                <a:spcAft>
                  <a:spcPct val="10000"/>
                </a:spcAft>
                <a:buClr>
                  <a:srgbClr val="FF1C1C"/>
                </a:buClr>
                <a:buFontTx/>
                <a:buBlip>
                  <a:blip r:embed="rId3"/>
                </a:buBlip>
              </a:pPr>
              <a:r>
                <a:rPr lang="en-GB" altLang="en-US" sz="4155"/>
                <a:t>Experiments</a:t>
              </a:r>
            </a:p>
          </p:txBody>
        </p:sp>
        <p:sp>
          <p:nvSpPr>
            <p:cNvPr id="382988" name="AutoShape 12"/>
            <p:cNvSpPr>
              <a:spLocks noChangeArrowheads="1"/>
            </p:cNvSpPr>
            <p:nvPr/>
          </p:nvSpPr>
          <p:spPr bwMode="auto">
            <a:xfrm rot="-5177083">
              <a:off x="1175" y="2323"/>
              <a:ext cx="306" cy="615"/>
            </a:xfrm>
            <a:prstGeom prst="downArrow">
              <a:avLst>
                <a:gd name="adj1" fmla="val 50000"/>
                <a:gd name="adj2" fmla="val 50245"/>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grpSp>
      <p:grpSp>
        <p:nvGrpSpPr>
          <p:cNvPr id="382992" name="Group 16"/>
          <p:cNvGrpSpPr>
            <a:grpSpLocks/>
          </p:cNvGrpSpPr>
          <p:nvPr/>
        </p:nvGrpSpPr>
        <p:grpSpPr bwMode="auto">
          <a:xfrm>
            <a:off x="3839345" y="3235887"/>
            <a:ext cx="5679851" cy="2143962"/>
            <a:chOff x="204" y="981"/>
            <a:chExt cx="1722" cy="650"/>
          </a:xfrm>
        </p:grpSpPr>
        <p:sp>
          <p:nvSpPr>
            <p:cNvPr id="382987" name="Text Box 11"/>
            <p:cNvSpPr txBox="1">
              <a:spLocks noChangeArrowheads="1"/>
            </p:cNvSpPr>
            <p:nvPr/>
          </p:nvSpPr>
          <p:spPr bwMode="auto">
            <a:xfrm>
              <a:off x="204" y="981"/>
              <a:ext cx="114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nSpc>
                  <a:spcPct val="90000"/>
                </a:lnSpc>
                <a:spcBef>
                  <a:spcPct val="10000"/>
                </a:spcBef>
                <a:spcAft>
                  <a:spcPct val="10000"/>
                </a:spcAft>
                <a:buClr>
                  <a:srgbClr val="FF1C1C"/>
                </a:buClr>
                <a:buFontTx/>
                <a:buBlip>
                  <a:blip r:embed="rId3"/>
                </a:buBlip>
              </a:pPr>
              <a:r>
                <a:rPr lang="en-GB" altLang="en-US" sz="4155"/>
                <a:t>Interactions</a:t>
              </a:r>
            </a:p>
          </p:txBody>
        </p:sp>
        <p:sp>
          <p:nvSpPr>
            <p:cNvPr id="382989" name="AutoShape 13"/>
            <p:cNvSpPr>
              <a:spLocks noChangeArrowheads="1"/>
            </p:cNvSpPr>
            <p:nvPr/>
          </p:nvSpPr>
          <p:spPr bwMode="auto">
            <a:xfrm rot="-24944072">
              <a:off x="1353" y="1057"/>
              <a:ext cx="306" cy="841"/>
            </a:xfrm>
            <a:prstGeom prst="downArrow">
              <a:avLst>
                <a:gd name="adj1" fmla="val 50000"/>
                <a:gd name="adj2" fmla="val 68709"/>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grpSp>
      <p:grpSp>
        <p:nvGrpSpPr>
          <p:cNvPr id="382991" name="Group 15"/>
          <p:cNvGrpSpPr>
            <a:grpSpLocks/>
          </p:cNvGrpSpPr>
          <p:nvPr/>
        </p:nvGrpSpPr>
        <p:grpSpPr bwMode="auto">
          <a:xfrm>
            <a:off x="11468550" y="1738411"/>
            <a:ext cx="3519395" cy="2777256"/>
            <a:chOff x="2517" y="527"/>
            <a:chExt cx="1067" cy="842"/>
          </a:xfrm>
        </p:grpSpPr>
        <p:sp>
          <p:nvSpPr>
            <p:cNvPr id="382986" name="Text Box 10"/>
            <p:cNvSpPr txBox="1">
              <a:spLocks noChangeArrowheads="1"/>
            </p:cNvSpPr>
            <p:nvPr/>
          </p:nvSpPr>
          <p:spPr bwMode="auto">
            <a:xfrm>
              <a:off x="2789" y="527"/>
              <a:ext cx="795"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nSpc>
                  <a:spcPct val="90000"/>
                </a:lnSpc>
                <a:spcBef>
                  <a:spcPct val="10000"/>
                </a:spcBef>
                <a:spcAft>
                  <a:spcPct val="10000"/>
                </a:spcAft>
                <a:buClr>
                  <a:srgbClr val="FF1C1C"/>
                </a:buClr>
                <a:buFontTx/>
                <a:buBlip>
                  <a:blip r:embed="rId3"/>
                </a:buBlip>
              </a:pPr>
              <a:r>
                <a:rPr lang="en-GB" altLang="en-US" sz="4155"/>
                <a:t>Factors</a:t>
              </a:r>
            </a:p>
          </p:txBody>
        </p:sp>
        <p:sp>
          <p:nvSpPr>
            <p:cNvPr id="382990" name="AutoShape 14"/>
            <p:cNvSpPr>
              <a:spLocks noChangeArrowheads="1"/>
            </p:cNvSpPr>
            <p:nvPr/>
          </p:nvSpPr>
          <p:spPr bwMode="auto">
            <a:xfrm rot="-19363502">
              <a:off x="2517" y="754"/>
              <a:ext cx="306" cy="615"/>
            </a:xfrm>
            <a:prstGeom prst="downArrow">
              <a:avLst>
                <a:gd name="adj1" fmla="val 50000"/>
                <a:gd name="adj2" fmla="val 50245"/>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grpSp>
    </p:spTree>
    <p:extLst>
      <p:ext uri="{BB962C8B-B14F-4D97-AF65-F5344CB8AC3E}">
        <p14:creationId xmlns:p14="http://schemas.microsoft.com/office/powerpoint/2010/main" val="15320580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82991"/>
                                        </p:tgtEl>
                                        <p:attrNameLst>
                                          <p:attrName>style.visibility</p:attrName>
                                        </p:attrNameLst>
                                      </p:cBhvr>
                                      <p:to>
                                        <p:strVal val="visible"/>
                                      </p:to>
                                    </p:set>
                                    <p:animEffect transition="in" filter="dissolve">
                                      <p:cBhvr>
                                        <p:cTn id="7" dur="500"/>
                                        <p:tgtEl>
                                          <p:spTgt spid="38299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82993"/>
                                        </p:tgtEl>
                                        <p:attrNameLst>
                                          <p:attrName>style.visibility</p:attrName>
                                        </p:attrNameLst>
                                      </p:cBhvr>
                                      <p:to>
                                        <p:strVal val="visible"/>
                                      </p:to>
                                    </p:set>
                                    <p:animEffect transition="in" filter="dissolve">
                                      <p:cBhvr>
                                        <p:cTn id="12" dur="500"/>
                                        <p:tgtEl>
                                          <p:spTgt spid="38299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382992"/>
                                        </p:tgtEl>
                                        <p:attrNameLst>
                                          <p:attrName>style.visibility</p:attrName>
                                        </p:attrNameLst>
                                      </p:cBhvr>
                                      <p:to>
                                        <p:strVal val="visible"/>
                                      </p:to>
                                    </p:set>
                                    <p:animEffect transition="in" filter="dissolve">
                                      <p:cBhvr>
                                        <p:cTn id="17" dur="500"/>
                                        <p:tgtEl>
                                          <p:spTgt spid="3829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2325" y="3737244"/>
            <a:ext cx="16327096" cy="67749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2">
            <a:extLst>
              <a:ext uri="{FF2B5EF4-FFF2-40B4-BE49-F238E27FC236}">
                <a16:creationId xmlns:a16="http://schemas.microsoft.com/office/drawing/2014/main" id="{540B31C6-EBFB-CF86-2E9B-A93298954873}"/>
              </a:ext>
            </a:extLst>
          </p:cNvPr>
          <p:cNvSpPr txBox="1">
            <a:spLocks noChangeArrowheads="1"/>
          </p:cNvSpPr>
          <p:nvPr/>
        </p:nvSpPr>
        <p:spPr>
          <a:xfrm>
            <a:off x="550069" y="495300"/>
            <a:ext cx="8504891" cy="1277765"/>
          </a:xfrm>
          <a:prstGeom prst="rect">
            <a:avLst/>
          </a:prstGeom>
          <a:solidFill>
            <a:schemeClr val="accent5"/>
          </a:solidFill>
        </p:spPr>
        <p:txBody>
          <a:bodyPr vert="horz" lIns="91440" tIns="45720" rIns="91440" bIns="45720" rtlCol="0" anchor="ctr">
            <a:normAutofit/>
          </a:bodyPr>
          <a:lstStyle>
            <a:defPPr>
              <a:defRPr lang="en-US"/>
            </a:defPPr>
            <a:lvl1pPr marL="0" algn="l" defTabSz="1899849" rtl="0" eaLnBrk="1" latinLnBrk="0" hangingPunct="1">
              <a:lnSpc>
                <a:spcPct val="90000"/>
              </a:lnSpc>
              <a:spcBef>
                <a:spcPct val="0"/>
              </a:spcBef>
              <a:buNone/>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a:t>Peak Energy No Noise</a:t>
            </a:r>
            <a:endParaRPr lang="en-GB" altLang="en-US" sz="6000" dirty="0"/>
          </a:p>
        </p:txBody>
      </p:sp>
    </p:spTree>
    <p:extLst>
      <p:ext uri="{BB962C8B-B14F-4D97-AF65-F5344CB8AC3E}">
        <p14:creationId xmlns:p14="http://schemas.microsoft.com/office/powerpoint/2010/main" val="3163253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550069" y="495300"/>
            <a:ext cx="8504891" cy="127776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Peak Energy No Noise</a:t>
            </a:r>
          </a:p>
        </p:txBody>
      </p:sp>
      <p:pic>
        <p:nvPicPr>
          <p:cNvPr id="1658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896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3519" y="2787301"/>
            <a:ext cx="14447007" cy="10528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2">
            <a:extLst>
              <a:ext uri="{FF2B5EF4-FFF2-40B4-BE49-F238E27FC236}">
                <a16:creationId xmlns:a16="http://schemas.microsoft.com/office/drawing/2014/main" id="{109AE7FD-38BB-053C-5F31-D5E50248DB72}"/>
              </a:ext>
            </a:extLst>
          </p:cNvPr>
          <p:cNvSpPr txBox="1">
            <a:spLocks noChangeArrowheads="1"/>
          </p:cNvSpPr>
          <p:nvPr/>
        </p:nvSpPr>
        <p:spPr>
          <a:xfrm>
            <a:off x="550069" y="495300"/>
            <a:ext cx="8504891" cy="1277765"/>
          </a:xfrm>
          <a:prstGeom prst="rect">
            <a:avLst/>
          </a:prstGeom>
          <a:solidFill>
            <a:schemeClr val="accent5"/>
          </a:solidFill>
        </p:spPr>
        <p:txBody>
          <a:bodyPr vert="horz" lIns="91440" tIns="45720" rIns="91440" bIns="45720" rtlCol="0" anchor="ctr">
            <a:normAutofit/>
          </a:bodyPr>
          <a:lstStyle>
            <a:defPPr>
              <a:defRPr lang="en-US"/>
            </a:defPPr>
            <a:lvl1pPr marL="0" algn="l" defTabSz="1899849" rtl="0" eaLnBrk="1" latinLnBrk="0" hangingPunct="1">
              <a:lnSpc>
                <a:spcPct val="90000"/>
              </a:lnSpc>
              <a:spcBef>
                <a:spcPct val="0"/>
              </a:spcBef>
              <a:buNone/>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Peak Energy No Noise</a:t>
            </a:r>
          </a:p>
        </p:txBody>
      </p:sp>
    </p:spTree>
    <p:extLst>
      <p:ext uri="{BB962C8B-B14F-4D97-AF65-F5344CB8AC3E}">
        <p14:creationId xmlns:p14="http://schemas.microsoft.com/office/powerpoint/2010/main" val="4259221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ChangeArrowheads="1"/>
          </p:cNvSpPr>
          <p:nvPr>
            <p:ph type="title"/>
          </p:nvPr>
        </p:nvSpPr>
        <p:spPr>
          <a:xfrm>
            <a:off x="550069" y="571500"/>
            <a:ext cx="9541669" cy="1752600"/>
          </a:xfrm>
          <a:solidFill>
            <a:schemeClr val="accent5"/>
          </a:solidFill>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Energy over Time Band 4</a:t>
            </a:r>
            <a:br>
              <a:rPr lang="en-GB" altLang="en-US" sz="6000" dirty="0"/>
            </a:br>
            <a:r>
              <a:rPr lang="en-GB" altLang="en-US" sz="6000" dirty="0"/>
              <a:t>4 Speeds</a:t>
            </a:r>
          </a:p>
        </p:txBody>
      </p:sp>
      <p:pic>
        <p:nvPicPr>
          <p:cNvPr id="1679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548" y="4410115"/>
            <a:ext cx="17369392" cy="62405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1789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2">
            <a:extLst>
              <a:ext uri="{FF2B5EF4-FFF2-40B4-BE49-F238E27FC236}">
                <a16:creationId xmlns:a16="http://schemas.microsoft.com/office/drawing/2014/main" id="{32C68B44-4DB6-E09E-85CA-441E2F2B8479}"/>
              </a:ext>
            </a:extLst>
          </p:cNvPr>
          <p:cNvSpPr txBox="1">
            <a:spLocks noChangeArrowheads="1"/>
          </p:cNvSpPr>
          <p:nvPr/>
        </p:nvSpPr>
        <p:spPr>
          <a:xfrm>
            <a:off x="550069" y="571500"/>
            <a:ext cx="9541669" cy="1752600"/>
          </a:xfrm>
          <a:prstGeom prst="rect">
            <a:avLst/>
          </a:prstGeom>
          <a:solidFill>
            <a:schemeClr val="accent5"/>
          </a:solidFill>
        </p:spPr>
        <p:txBody>
          <a:bodyPr vert="horz" lIns="91440" tIns="45720" rIns="91440" bIns="45720" rtlCol="0" anchor="ctr">
            <a:noAutofit/>
          </a:bodyPr>
          <a:lstStyle>
            <a:defPPr>
              <a:defRPr lang="en-US"/>
            </a:defPPr>
            <a:lvl1pPr marL="0" algn="l" defTabSz="1899849" rtl="0" eaLnBrk="1" latinLnBrk="0" hangingPunct="1">
              <a:lnSpc>
                <a:spcPct val="90000"/>
              </a:lnSpc>
              <a:spcBef>
                <a:spcPct val="0"/>
              </a:spcBef>
              <a:buNone/>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a:t>Energy over Time Band 4</a:t>
            </a:r>
            <a:br>
              <a:rPr lang="en-GB" altLang="en-US" sz="6000"/>
            </a:br>
            <a:r>
              <a:rPr lang="en-GB" altLang="en-US" sz="6000"/>
              <a:t>4 Speeds</a:t>
            </a:r>
            <a:endParaRPr lang="en-GB" altLang="en-US" sz="6000" dirty="0"/>
          </a:p>
        </p:txBody>
      </p:sp>
    </p:spTree>
    <p:extLst>
      <p:ext uri="{BB962C8B-B14F-4D97-AF65-F5344CB8AC3E}">
        <p14:creationId xmlns:p14="http://schemas.microsoft.com/office/powerpoint/2010/main" val="419404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2411" y="2935731"/>
            <a:ext cx="12230480" cy="10350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2">
            <a:extLst>
              <a:ext uri="{FF2B5EF4-FFF2-40B4-BE49-F238E27FC236}">
                <a16:creationId xmlns:a16="http://schemas.microsoft.com/office/drawing/2014/main" id="{D36B3225-60EB-D1C3-88F5-D6A0FECB4605}"/>
              </a:ext>
            </a:extLst>
          </p:cNvPr>
          <p:cNvSpPr txBox="1">
            <a:spLocks noChangeArrowheads="1"/>
          </p:cNvSpPr>
          <p:nvPr/>
        </p:nvSpPr>
        <p:spPr>
          <a:xfrm>
            <a:off x="550069" y="571500"/>
            <a:ext cx="9541669" cy="1752600"/>
          </a:xfrm>
          <a:prstGeom prst="rect">
            <a:avLst/>
          </a:prstGeom>
          <a:solidFill>
            <a:schemeClr val="accent5"/>
          </a:solidFill>
        </p:spPr>
        <p:txBody>
          <a:bodyPr vert="horz" lIns="91440" tIns="45720" rIns="91440" bIns="45720" rtlCol="0" anchor="ctr">
            <a:noAutofit/>
          </a:bodyPr>
          <a:lstStyle>
            <a:defPPr>
              <a:defRPr lang="en-US"/>
            </a:defPPr>
            <a:lvl1pPr marL="0" algn="l" defTabSz="1899849" rtl="0" eaLnBrk="1" latinLnBrk="0" hangingPunct="1">
              <a:lnSpc>
                <a:spcPct val="90000"/>
              </a:lnSpc>
              <a:spcBef>
                <a:spcPct val="0"/>
              </a:spcBef>
              <a:buNone/>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a:t>Energy over Time Band 4</a:t>
            </a:r>
            <a:br>
              <a:rPr lang="en-GB" altLang="en-US" sz="6000"/>
            </a:br>
            <a:r>
              <a:rPr lang="en-GB" altLang="en-US" sz="6000"/>
              <a:t>4 Speeds</a:t>
            </a:r>
            <a:endParaRPr lang="en-GB" altLang="en-US" sz="6000" dirty="0"/>
          </a:p>
        </p:txBody>
      </p:sp>
    </p:spTree>
    <p:extLst>
      <p:ext uri="{BB962C8B-B14F-4D97-AF65-F5344CB8AC3E}">
        <p14:creationId xmlns:p14="http://schemas.microsoft.com/office/powerpoint/2010/main" val="2780957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01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3676" y="3532743"/>
            <a:ext cx="13543244" cy="9027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2">
            <a:extLst>
              <a:ext uri="{FF2B5EF4-FFF2-40B4-BE49-F238E27FC236}">
                <a16:creationId xmlns:a16="http://schemas.microsoft.com/office/drawing/2014/main" id="{5C766CE0-7E07-3075-8C05-E580FAE17101}"/>
              </a:ext>
            </a:extLst>
          </p:cNvPr>
          <p:cNvSpPr>
            <a:spLocks noGrp="1" noChangeArrowheads="1"/>
          </p:cNvSpPr>
          <p:nvPr>
            <p:ph type="title"/>
          </p:nvPr>
        </p:nvSpPr>
        <p:spPr>
          <a:xfrm>
            <a:off x="550069" y="571500"/>
            <a:ext cx="9541669" cy="1752600"/>
          </a:xfrm>
          <a:solidFill>
            <a:schemeClr val="accent5"/>
          </a:solidFill>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Energy over Time Band 4</a:t>
            </a:r>
            <a:br>
              <a:rPr lang="en-GB" altLang="en-US" sz="6000" dirty="0"/>
            </a:br>
            <a:r>
              <a:rPr lang="en-GB" altLang="en-US" sz="6000" dirty="0"/>
              <a:t>4 Speeds</a:t>
            </a:r>
          </a:p>
        </p:txBody>
      </p:sp>
    </p:spTree>
    <p:extLst>
      <p:ext uri="{BB962C8B-B14F-4D97-AF65-F5344CB8AC3E}">
        <p14:creationId xmlns:p14="http://schemas.microsoft.com/office/powerpoint/2010/main" val="2008274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778669" y="571499"/>
            <a:ext cx="8839200" cy="221579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Ratio 2:4, Speed as Noise</a:t>
            </a:r>
          </a:p>
        </p:txBody>
      </p:sp>
      <p:pic>
        <p:nvPicPr>
          <p:cNvPr id="17203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498" y="4433206"/>
            <a:ext cx="16686621" cy="70288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6981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2734" y="3862580"/>
            <a:ext cx="13886278"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2">
            <a:extLst>
              <a:ext uri="{FF2B5EF4-FFF2-40B4-BE49-F238E27FC236}">
                <a16:creationId xmlns:a16="http://schemas.microsoft.com/office/drawing/2014/main" id="{8AC1323D-C977-C383-81BA-925E802A68E8}"/>
              </a:ext>
            </a:extLst>
          </p:cNvPr>
          <p:cNvSpPr txBox="1">
            <a:spLocks noChangeArrowheads="1"/>
          </p:cNvSpPr>
          <p:nvPr/>
        </p:nvSpPr>
        <p:spPr>
          <a:xfrm>
            <a:off x="778669" y="342900"/>
            <a:ext cx="8839200" cy="2215795"/>
          </a:xfrm>
          <a:prstGeom prst="rect">
            <a:avLst/>
          </a:prstGeom>
          <a:solidFill>
            <a:schemeClr val="accent5"/>
          </a:solidFill>
        </p:spPr>
        <p:txBody>
          <a:bodyPr vert="horz" lIns="91440" tIns="45720" rIns="91440" bIns="45720" rtlCol="0" anchor="ctr">
            <a:normAutofit/>
          </a:bodyPr>
          <a:lstStyle>
            <a:defPPr>
              <a:defRPr lang="en-US"/>
            </a:defPPr>
            <a:lvl1pPr marL="0" algn="l" defTabSz="1899849" rtl="0" eaLnBrk="1" latinLnBrk="0" hangingPunct="1">
              <a:lnSpc>
                <a:spcPct val="90000"/>
              </a:lnSpc>
              <a:spcBef>
                <a:spcPct val="0"/>
              </a:spcBef>
              <a:buNone/>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a:t>Ratio 2:4, Speed as Noise</a:t>
            </a:r>
            <a:endParaRPr lang="en-GB" altLang="en-US" sz="6000" dirty="0"/>
          </a:p>
        </p:txBody>
      </p:sp>
    </p:spTree>
    <p:extLst>
      <p:ext uri="{BB962C8B-B14F-4D97-AF65-F5344CB8AC3E}">
        <p14:creationId xmlns:p14="http://schemas.microsoft.com/office/powerpoint/2010/main" val="302462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3519" y="3084160"/>
            <a:ext cx="13915963" cy="97962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a:extLst>
              <a:ext uri="{FF2B5EF4-FFF2-40B4-BE49-F238E27FC236}">
                <a16:creationId xmlns:a16="http://schemas.microsoft.com/office/drawing/2014/main" id="{DB0B44B8-F57C-4A99-0E46-B93FD6256B19}"/>
              </a:ext>
            </a:extLst>
          </p:cNvPr>
          <p:cNvSpPr>
            <a:spLocks noGrp="1" noChangeArrowheads="1"/>
          </p:cNvSpPr>
          <p:nvPr>
            <p:ph type="title"/>
          </p:nvPr>
        </p:nvSpPr>
        <p:spPr>
          <a:xfrm>
            <a:off x="473869" y="419100"/>
            <a:ext cx="8839200" cy="221579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Ratio 2:4, Speed as Noise</a:t>
            </a:r>
          </a:p>
        </p:txBody>
      </p:sp>
    </p:spTree>
    <p:extLst>
      <p:ext uri="{BB962C8B-B14F-4D97-AF65-F5344CB8AC3E}">
        <p14:creationId xmlns:p14="http://schemas.microsoft.com/office/powerpoint/2010/main" val="3048342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7883" y="2857500"/>
            <a:ext cx="17859193" cy="891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a:extLst>
              <a:ext uri="{FF2B5EF4-FFF2-40B4-BE49-F238E27FC236}">
                <a16:creationId xmlns:a16="http://schemas.microsoft.com/office/drawing/2014/main" id="{BAEF7CB5-F24A-43C1-D05C-5E0DF996C87E}"/>
              </a:ext>
            </a:extLst>
          </p:cNvPr>
          <p:cNvSpPr>
            <a:spLocks noGrp="1" noChangeArrowheads="1"/>
          </p:cNvSpPr>
          <p:nvPr>
            <p:ph type="title"/>
          </p:nvPr>
        </p:nvSpPr>
        <p:spPr>
          <a:xfrm>
            <a:off x="550069" y="495300"/>
            <a:ext cx="8839200" cy="221579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Ratio 2:4, Speed as Noise</a:t>
            </a:r>
          </a:p>
        </p:txBody>
      </p:sp>
    </p:spTree>
    <p:extLst>
      <p:ext uri="{BB962C8B-B14F-4D97-AF65-F5344CB8AC3E}">
        <p14:creationId xmlns:p14="http://schemas.microsoft.com/office/powerpoint/2010/main" val="414155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0" y="167205"/>
            <a:ext cx="21848624" cy="1164001"/>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Ratio at Altitude</a:t>
            </a:r>
          </a:p>
        </p:txBody>
      </p:sp>
      <p:pic>
        <p:nvPicPr>
          <p:cNvPr id="17613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3673" y="3981326"/>
            <a:ext cx="13787326" cy="8081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4387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Ratio at Altitude</a:t>
            </a:r>
          </a:p>
        </p:txBody>
      </p:sp>
      <p:pic>
        <p:nvPicPr>
          <p:cNvPr id="1771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4557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a:xfrm>
            <a:off x="205727" y="212709"/>
            <a:ext cx="21848624" cy="907060"/>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Ratio at Altitude</a:t>
            </a:r>
          </a:p>
        </p:txBody>
      </p:sp>
      <p:pic>
        <p:nvPicPr>
          <p:cNvPr id="17817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6663" y="3084157"/>
            <a:ext cx="14684492" cy="9499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9780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a:xfrm>
            <a:off x="217100" y="121696"/>
            <a:ext cx="21848624" cy="1334649"/>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Rise Time No Noise</a:t>
            </a:r>
          </a:p>
        </p:txBody>
      </p:sp>
      <p:pic>
        <p:nvPicPr>
          <p:cNvPr id="1792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2325" y="3737244"/>
            <a:ext cx="16327096" cy="67749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19646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285362" y="98944"/>
            <a:ext cx="21848624" cy="1425660"/>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Rise Time No Noise</a:t>
            </a:r>
          </a:p>
        </p:txBody>
      </p:sp>
      <p:pic>
        <p:nvPicPr>
          <p:cNvPr id="1802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1638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a:xfrm>
            <a:off x="160220" y="155826"/>
            <a:ext cx="21848624" cy="1380154"/>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Rise Time No Noise</a:t>
            </a:r>
          </a:p>
        </p:txBody>
      </p:sp>
      <p:pic>
        <p:nvPicPr>
          <p:cNvPr id="1812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3832" y="3084160"/>
            <a:ext cx="13358533" cy="9835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8796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101441" y="150"/>
            <a:ext cx="21848624" cy="1391531"/>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Time to Ignition No Noise</a:t>
            </a:r>
          </a:p>
        </p:txBody>
      </p:sp>
      <p:pic>
        <p:nvPicPr>
          <p:cNvPr id="1822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4937" y="3509653"/>
            <a:ext cx="15858723" cy="7368633"/>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15845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0" y="87567"/>
            <a:ext cx="21848624" cy="1539427"/>
          </a:xfrm>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Time to Ignition No Noise</a:t>
            </a:r>
          </a:p>
        </p:txBody>
      </p:sp>
      <p:pic>
        <p:nvPicPr>
          <p:cNvPr id="1833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3520" y="3700960"/>
            <a:ext cx="14961557" cy="6989318"/>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413430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Time to Ignition No Noise</a:t>
            </a:r>
          </a:p>
        </p:txBody>
      </p:sp>
      <p:pic>
        <p:nvPicPr>
          <p:cNvPr id="1843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5249" y="2539923"/>
            <a:ext cx="14361248" cy="9179457"/>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335553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0" y="-686037"/>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Over Time, Band 2 Four Speeds as Noise.</a:t>
            </a:r>
          </a:p>
        </p:txBody>
      </p:sp>
      <p:pic>
        <p:nvPicPr>
          <p:cNvPr id="1853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6470" y="4281476"/>
            <a:ext cx="18121428" cy="6794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4413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0" y="149"/>
            <a:ext cx="21848624" cy="913717"/>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Over Time, Band 2 Four Speeds as Noise.</a:t>
            </a:r>
          </a:p>
        </p:txBody>
      </p:sp>
      <p:pic>
        <p:nvPicPr>
          <p:cNvPr id="1863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787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137467" y="98944"/>
            <a:ext cx="21848624" cy="1027483"/>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Over Time, Band 2 Four Speeds as Noise.</a:t>
            </a:r>
          </a:p>
        </p:txBody>
      </p:sp>
      <p:pic>
        <p:nvPicPr>
          <p:cNvPr id="1873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3832" y="3832897"/>
            <a:ext cx="12923144" cy="99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2801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80583" y="87567"/>
            <a:ext cx="21848624" cy="1277765"/>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Over Time, Band 2 &amp; 4 Four Speeds as Noise.</a:t>
            </a:r>
          </a:p>
        </p:txBody>
      </p:sp>
      <p:pic>
        <p:nvPicPr>
          <p:cNvPr id="1884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5699" y="2719138"/>
            <a:ext cx="15470773" cy="94247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03847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0" y="149"/>
            <a:ext cx="21848624" cy="959223"/>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Total Energy Band 4 Speed as Noise</a:t>
            </a:r>
          </a:p>
        </p:txBody>
      </p:sp>
      <p:pic>
        <p:nvPicPr>
          <p:cNvPr id="1894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6467" y="4281480"/>
            <a:ext cx="17194578" cy="6814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42564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46178" y="121697"/>
            <a:ext cx="21848624" cy="114124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Total Energy Band 4 Speed as Noise</a:t>
            </a:r>
          </a:p>
        </p:txBody>
      </p:sp>
      <p:pic>
        <p:nvPicPr>
          <p:cNvPr id="19046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985208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0" y="362636"/>
            <a:ext cx="21848624" cy="1095741"/>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Total Energy Band 4</a:t>
            </a:r>
            <a:br>
              <a:rPr lang="en-GB" altLang="en-US" sz="4986" dirty="0"/>
            </a:br>
            <a:r>
              <a:rPr lang="en-GB" altLang="en-US" sz="4986" dirty="0"/>
              <a:t>Speed as Noise</a:t>
            </a:r>
          </a:p>
        </p:txBody>
      </p:sp>
      <p:pic>
        <p:nvPicPr>
          <p:cNvPr id="1914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3832" y="3384314"/>
            <a:ext cx="13239791" cy="9954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66807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0" y="149"/>
            <a:ext cx="21848624" cy="1414285"/>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Burn Time No Noise</a:t>
            </a:r>
          </a:p>
        </p:txBody>
      </p:sp>
      <p:pic>
        <p:nvPicPr>
          <p:cNvPr id="1925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2325" y="3737244"/>
            <a:ext cx="16327096" cy="67749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37765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112817" y="150"/>
            <a:ext cx="21848624" cy="1107119"/>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Burn Time No Noise</a:t>
            </a:r>
          </a:p>
        </p:txBody>
      </p:sp>
      <p:pic>
        <p:nvPicPr>
          <p:cNvPr id="1935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3862580"/>
            <a:ext cx="12619691" cy="6527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2342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a:xfrm>
            <a:off x="182974" y="155827"/>
            <a:ext cx="17871578" cy="993352"/>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Burn Time No Noise</a:t>
            </a:r>
          </a:p>
        </p:txBody>
      </p:sp>
      <p:pic>
        <p:nvPicPr>
          <p:cNvPr id="19456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9577" y="3384311"/>
            <a:ext cx="10686827" cy="9934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92664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80586" y="87567"/>
            <a:ext cx="19509799" cy="1198130"/>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Total Energy, Band 4, Altitude</a:t>
            </a:r>
          </a:p>
        </p:txBody>
      </p:sp>
      <p:pic>
        <p:nvPicPr>
          <p:cNvPr id="1955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6666" y="3235883"/>
            <a:ext cx="15109985" cy="7728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04341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Total Energy, Band 4, Altitude</a:t>
            </a:r>
          </a:p>
        </p:txBody>
      </p:sp>
      <p:pic>
        <p:nvPicPr>
          <p:cNvPr id="19661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5093" y="3981326"/>
            <a:ext cx="13915965" cy="7197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66493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a:xfrm>
            <a:off x="0" y="133073"/>
            <a:ext cx="16506395" cy="1300518"/>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Total Energy, Band 4, Altitude</a:t>
            </a:r>
          </a:p>
        </p:txBody>
      </p:sp>
      <p:pic>
        <p:nvPicPr>
          <p:cNvPr id="19763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0842" y="2787301"/>
            <a:ext cx="12250270" cy="1037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07487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8658" name="Rectangle 2"/>
          <p:cNvSpPr>
            <a:spLocks noGrp="1" noChangeArrowheads="1"/>
          </p:cNvSpPr>
          <p:nvPr>
            <p:ph type="title"/>
          </p:nvPr>
        </p:nvSpPr>
        <p:spPr>
          <a:xfrm>
            <a:off x="91961" y="150"/>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per Second, Band 4</a:t>
            </a:r>
            <a:br>
              <a:rPr lang="en-GB" altLang="en-US" sz="4986" dirty="0"/>
            </a:br>
            <a:r>
              <a:rPr lang="en-GB" altLang="en-US" sz="4986" dirty="0"/>
              <a:t> No Noise.</a:t>
            </a:r>
          </a:p>
        </p:txBody>
      </p:sp>
      <p:pic>
        <p:nvPicPr>
          <p:cNvPr id="1986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501" y="4103363"/>
            <a:ext cx="16904316" cy="598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3148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a:xfrm>
            <a:off x="0" y="150"/>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per Second, Band 4</a:t>
            </a:r>
            <a:br>
              <a:rPr lang="en-GB" altLang="en-US" sz="4986" dirty="0"/>
            </a:br>
            <a:r>
              <a:rPr lang="en-GB" altLang="en-US" sz="4986" dirty="0"/>
              <a:t> No Noise.</a:t>
            </a:r>
          </a:p>
        </p:txBody>
      </p:sp>
      <p:pic>
        <p:nvPicPr>
          <p:cNvPr id="19968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4024201"/>
            <a:ext cx="12619691" cy="6200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55584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0" y="150"/>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per Second, Band 4, </a:t>
            </a:r>
            <a:br>
              <a:rPr lang="en-GB" altLang="en-US" sz="4986" dirty="0"/>
            </a:br>
            <a:r>
              <a:rPr lang="en-GB" altLang="en-US" sz="4986" dirty="0"/>
              <a:t>No Noise.</a:t>
            </a:r>
          </a:p>
        </p:txBody>
      </p:sp>
      <p:graphicFrame>
        <p:nvGraphicFramePr>
          <p:cNvPr id="200707" name="AutoShape 3"/>
          <p:cNvGraphicFramePr>
            <a:graphicFrameLocks noGrp="1" noChangeAspect="1"/>
          </p:cNvGraphicFramePr>
          <p:nvPr>
            <p:ph sz="half" idx="1"/>
          </p:nvPr>
        </p:nvGraphicFramePr>
        <p:xfrm>
          <a:off x="4591381" y="4416712"/>
          <a:ext cx="7926064" cy="5406082"/>
        </p:xfrm>
        <a:graphic>
          <a:graphicData uri="http://schemas.openxmlformats.org/presentationml/2006/ole">
            <mc:AlternateContent xmlns:mc="http://schemas.openxmlformats.org/markup-compatibility/2006">
              <mc:Choice xmlns:v="urn:schemas-microsoft-com:vml" Requires="v">
                <p:oleObj name="Chart" r:id="rId2" imgW="0" imgH="0" progId="Excel.Chart.8">
                  <p:embed/>
                </p:oleObj>
              </mc:Choice>
              <mc:Fallback>
                <p:oleObj name="Chart" r:id="rId2" imgW="0" imgH="0" progId="Excel.Chart.8">
                  <p:embed/>
                  <p:pic>
                    <p:nvPicPr>
                      <p:cNvPr id="200707" name="AutoShape 3"/>
                      <p:cNvPicPr>
                        <a:picLocks noRot="1"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4591381" y="4416712"/>
                        <a:ext cx="7926064" cy="540608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007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2568" y="3084157"/>
            <a:ext cx="10604368" cy="10604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915749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1730" name="Rectangle 2"/>
          <p:cNvSpPr>
            <a:spLocks noGrp="1" noChangeArrowheads="1"/>
          </p:cNvSpPr>
          <p:nvPr>
            <p:ph type="title"/>
          </p:nvPr>
        </p:nvSpPr>
        <p:spPr>
          <a:xfrm>
            <a:off x="160220" y="98944"/>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Band 2 : Band 4 ratio.</a:t>
            </a:r>
            <a:br>
              <a:rPr lang="en-GB" altLang="en-US" sz="4986" dirty="0"/>
            </a:br>
            <a:r>
              <a:rPr lang="en-GB" altLang="en-US" sz="4986" dirty="0"/>
              <a:t>No Noise</a:t>
            </a:r>
          </a:p>
        </p:txBody>
      </p:sp>
      <p:pic>
        <p:nvPicPr>
          <p:cNvPr id="20173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7928" y="3981323"/>
            <a:ext cx="16762486" cy="5937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9719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2754" name="Rectangle 2"/>
          <p:cNvSpPr>
            <a:spLocks noGrp="1" noChangeArrowheads="1"/>
          </p:cNvSpPr>
          <p:nvPr>
            <p:ph type="title"/>
          </p:nvPr>
        </p:nvSpPr>
        <p:spPr>
          <a:xfrm>
            <a:off x="205727" y="133073"/>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Band 2 : Band 4 ratio.</a:t>
            </a:r>
            <a:br>
              <a:rPr lang="en-GB" altLang="en-US" sz="4986" dirty="0"/>
            </a:br>
            <a:r>
              <a:rPr lang="en-GB" altLang="en-US" sz="4986" dirty="0"/>
              <a:t>No Noise</a:t>
            </a:r>
          </a:p>
        </p:txBody>
      </p:sp>
      <p:pic>
        <p:nvPicPr>
          <p:cNvPr id="2027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4007710"/>
            <a:ext cx="12619691" cy="623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22134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a:xfrm>
            <a:off x="126089" y="180342"/>
            <a:ext cx="21848624" cy="2113415"/>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7480" dirty="0"/>
              <a:t>Band 2 : Band 4 ratio.</a:t>
            </a:r>
            <a:br>
              <a:rPr lang="en-GB" altLang="en-US" sz="7480" dirty="0"/>
            </a:br>
            <a:r>
              <a:rPr lang="en-GB" altLang="en-US" sz="7480" dirty="0"/>
              <a:t>No Noise</a:t>
            </a:r>
          </a:p>
        </p:txBody>
      </p:sp>
      <p:pic>
        <p:nvPicPr>
          <p:cNvPr id="20377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9887" y="3235884"/>
            <a:ext cx="10330599" cy="9776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15792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02" name="Rectangle 2"/>
          <p:cNvSpPr>
            <a:spLocks noGrp="1" noChangeArrowheads="1"/>
          </p:cNvSpPr>
          <p:nvPr>
            <p:ph type="title"/>
          </p:nvPr>
        </p:nvSpPr>
        <p:spPr>
          <a:xfrm>
            <a:off x="0" y="149"/>
            <a:ext cx="21848624" cy="1198130"/>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Total energy, Band 4, No Noise</a:t>
            </a:r>
          </a:p>
        </p:txBody>
      </p:sp>
      <p:pic>
        <p:nvPicPr>
          <p:cNvPr id="2048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7925" y="3832897"/>
            <a:ext cx="16086314" cy="6062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42294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a:xfrm>
            <a:off x="0" y="87568"/>
            <a:ext cx="21848624" cy="1437038"/>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Total energy, Band 4, No Noise</a:t>
            </a:r>
          </a:p>
        </p:txBody>
      </p:sp>
      <p:pic>
        <p:nvPicPr>
          <p:cNvPr id="2058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4024201"/>
            <a:ext cx="12619691" cy="6200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54318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a:xfrm>
            <a:off x="0" y="149"/>
            <a:ext cx="21848624" cy="1402907"/>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Total energy, Band 4, No Noise</a:t>
            </a:r>
          </a:p>
        </p:txBody>
      </p:sp>
      <p:pic>
        <p:nvPicPr>
          <p:cNvPr id="2068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4937" y="2632278"/>
            <a:ext cx="15581657" cy="11616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22748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Burn time, 4 levels of noise</a:t>
            </a:r>
          </a:p>
        </p:txBody>
      </p:sp>
      <p:pic>
        <p:nvPicPr>
          <p:cNvPr id="2078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6354" y="3684469"/>
            <a:ext cx="16307306" cy="68112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025236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8898" name="Rectangle 2"/>
          <p:cNvSpPr>
            <a:spLocks noGrp="1" noChangeArrowheads="1"/>
          </p:cNvSpPr>
          <p:nvPr>
            <p:ph type="title"/>
          </p:nvPr>
        </p:nvSpPr>
        <p:spPr>
          <a:xfrm>
            <a:off x="444633" y="224087"/>
            <a:ext cx="21848624" cy="1584933"/>
          </a:xfrm>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Burn time, 4 levels of noise</a:t>
            </a:r>
          </a:p>
        </p:txBody>
      </p:sp>
      <p:pic>
        <p:nvPicPr>
          <p:cNvPr id="2088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4024201"/>
            <a:ext cx="12619691" cy="6200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50355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a:xfrm>
            <a:off x="126089" y="224087"/>
            <a:ext cx="21848624" cy="1323272"/>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Burn time, 4 levels of noise</a:t>
            </a:r>
          </a:p>
        </p:txBody>
      </p:sp>
      <p:pic>
        <p:nvPicPr>
          <p:cNvPr id="2099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3676" y="2493742"/>
            <a:ext cx="13915965" cy="11755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934565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364996" y="201334"/>
            <a:ext cx="21848624" cy="1402907"/>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Burn Time, 2 levels altitude.</a:t>
            </a:r>
          </a:p>
        </p:txBody>
      </p:sp>
      <p:pic>
        <p:nvPicPr>
          <p:cNvPr id="2109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8386" y="3408349"/>
            <a:ext cx="15536032" cy="9624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91962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Burn Time, 2 levels altitude.</a:t>
            </a:r>
          </a:p>
        </p:txBody>
      </p:sp>
      <p:pic>
        <p:nvPicPr>
          <p:cNvPr id="2119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4024201"/>
            <a:ext cx="12619691" cy="6200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77203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2994"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Burn Time, 2 levels altitude.</a:t>
            </a:r>
          </a:p>
        </p:txBody>
      </p:sp>
      <p:pic>
        <p:nvPicPr>
          <p:cNvPr id="2129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6508" y="2592697"/>
            <a:ext cx="15410140" cy="116565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486295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a:t>Energy per second, </a:t>
            </a:r>
            <a:br>
              <a:rPr lang="en-GB" altLang="en-US" sz="4986"/>
            </a:br>
            <a:r>
              <a:rPr lang="en-GB" altLang="en-US" sz="4986"/>
              <a:t>Altitude as noise</a:t>
            </a:r>
          </a:p>
        </p:txBody>
      </p:sp>
      <p:pic>
        <p:nvPicPr>
          <p:cNvPr id="2140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8799" y="3410698"/>
            <a:ext cx="12517440" cy="7428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69342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a:t>Energy per second, </a:t>
            </a:r>
            <a:br>
              <a:rPr lang="en-GB" altLang="en-US" sz="4986"/>
            </a:br>
            <a:r>
              <a:rPr lang="en-GB" altLang="en-US" sz="4986"/>
              <a:t>Altitude as noise</a:t>
            </a:r>
          </a:p>
        </p:txBody>
      </p:sp>
      <p:pic>
        <p:nvPicPr>
          <p:cNvPr id="2150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028" y="4024201"/>
            <a:ext cx="12619691" cy="6200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68433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660788" y="167204"/>
            <a:ext cx="21848624" cy="2754168"/>
          </a:xfrm>
        </p:spPr>
        <p:txBody>
          <a:bodyPr>
            <a:no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dirty="0"/>
              <a:t>Energy per second, </a:t>
            </a:r>
            <a:br>
              <a:rPr lang="en-GB" altLang="en-US" sz="4986" dirty="0"/>
            </a:br>
            <a:r>
              <a:rPr lang="en-GB" altLang="en-US" sz="4986" dirty="0"/>
              <a:t>Altitude as noise</a:t>
            </a:r>
          </a:p>
        </p:txBody>
      </p:sp>
      <p:pic>
        <p:nvPicPr>
          <p:cNvPr id="21606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6666" y="3084157"/>
            <a:ext cx="15706997" cy="10779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300045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7" name="Rectangle 5"/>
          <p:cNvSpPr>
            <a:spLocks noGrp="1" noChangeArrowheads="1"/>
          </p:cNvSpPr>
          <p:nvPr>
            <p:ph type="title"/>
          </p:nvPr>
        </p:nvSpPr>
        <p:spPr/>
        <p:txBody>
          <a:bodyPr>
            <a:normAutofit/>
          </a:bodyPr>
          <a:lstStyle>
            <a:defPPr>
              <a:defRPr lang="en-US"/>
            </a:defPPr>
            <a:lvl1pPr marL="0" algn="l" defTabSz="949924" rtl="0" eaLnBrk="1" latinLnBrk="0" hangingPunct="1">
              <a:defRPr sz="3740" kern="1200">
                <a:solidFill>
                  <a:schemeClr val="tx1"/>
                </a:solidFill>
                <a:latin typeface="+mn-lt"/>
                <a:ea typeface="+mn-ea"/>
                <a:cs typeface="+mn-cs"/>
              </a:defRPr>
            </a:lvl1pPr>
            <a:lvl2pPr marL="949924" algn="l" defTabSz="949924" rtl="0" eaLnBrk="1" latinLnBrk="0" hangingPunct="1">
              <a:defRPr sz="3740" kern="1200">
                <a:solidFill>
                  <a:schemeClr val="tx1"/>
                </a:solidFill>
                <a:latin typeface="+mn-lt"/>
                <a:ea typeface="+mn-ea"/>
                <a:cs typeface="+mn-cs"/>
              </a:defRPr>
            </a:lvl2pPr>
            <a:lvl3pPr marL="1899849" algn="l" defTabSz="949924" rtl="0" eaLnBrk="1" latinLnBrk="0" hangingPunct="1">
              <a:defRPr sz="3740" kern="1200">
                <a:solidFill>
                  <a:schemeClr val="tx1"/>
                </a:solidFill>
                <a:latin typeface="+mn-lt"/>
                <a:ea typeface="+mn-ea"/>
                <a:cs typeface="+mn-cs"/>
              </a:defRPr>
            </a:lvl3pPr>
            <a:lvl4pPr marL="2849773" algn="l" defTabSz="949924" rtl="0" eaLnBrk="1" latinLnBrk="0" hangingPunct="1">
              <a:defRPr sz="3740" kern="1200">
                <a:solidFill>
                  <a:schemeClr val="tx1"/>
                </a:solidFill>
                <a:latin typeface="+mn-lt"/>
                <a:ea typeface="+mn-ea"/>
                <a:cs typeface="+mn-cs"/>
              </a:defRPr>
            </a:lvl4pPr>
            <a:lvl5pPr marL="3799698" algn="l" defTabSz="949924" rtl="0" eaLnBrk="1" latinLnBrk="0" hangingPunct="1">
              <a:defRPr sz="3740" kern="1200">
                <a:solidFill>
                  <a:schemeClr val="tx1"/>
                </a:solidFill>
                <a:latin typeface="+mn-lt"/>
                <a:ea typeface="+mn-ea"/>
                <a:cs typeface="+mn-cs"/>
              </a:defRPr>
            </a:lvl5pPr>
            <a:lvl6pPr marL="4749622" algn="l" defTabSz="949924" rtl="0" eaLnBrk="1" latinLnBrk="0" hangingPunct="1">
              <a:defRPr sz="3740" kern="1200">
                <a:solidFill>
                  <a:schemeClr val="tx1"/>
                </a:solidFill>
                <a:latin typeface="+mn-lt"/>
                <a:ea typeface="+mn-ea"/>
                <a:cs typeface="+mn-cs"/>
              </a:defRPr>
            </a:lvl6pPr>
            <a:lvl7pPr marL="5699547" algn="l" defTabSz="949924" rtl="0" eaLnBrk="1" latinLnBrk="0" hangingPunct="1">
              <a:defRPr sz="3740" kern="1200">
                <a:solidFill>
                  <a:schemeClr val="tx1"/>
                </a:solidFill>
                <a:latin typeface="+mn-lt"/>
                <a:ea typeface="+mn-ea"/>
                <a:cs typeface="+mn-cs"/>
              </a:defRPr>
            </a:lvl7pPr>
            <a:lvl8pPr marL="6649471" algn="l" defTabSz="949924" rtl="0" eaLnBrk="1" latinLnBrk="0" hangingPunct="1">
              <a:defRPr sz="3740" kern="1200">
                <a:solidFill>
                  <a:schemeClr val="tx1"/>
                </a:solidFill>
                <a:latin typeface="+mn-lt"/>
                <a:ea typeface="+mn-ea"/>
                <a:cs typeface="+mn-cs"/>
              </a:defRPr>
            </a:lvl8pPr>
            <a:lvl9pPr marL="7599396" algn="l" defTabSz="949924" rtl="0" eaLnBrk="1" latinLnBrk="0" hangingPunct="1">
              <a:defRPr sz="3740" kern="1200">
                <a:solidFill>
                  <a:schemeClr val="tx1"/>
                </a:solidFill>
                <a:latin typeface="+mn-lt"/>
                <a:ea typeface="+mn-ea"/>
                <a:cs typeface="+mn-cs"/>
              </a:defRPr>
            </a:lvl9pPr>
          </a:lstStyle>
          <a:p>
            <a:r>
              <a:rPr lang="en-GB" altLang="en-US" sz="5400" dirty="0"/>
              <a:t>High Speed Video of Flare Ignition</a:t>
            </a:r>
          </a:p>
        </p:txBody>
      </p:sp>
      <p:pic>
        <p:nvPicPr>
          <p:cNvPr id="3" name="Flare1">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85967" y="3096445"/>
            <a:ext cx="15731940" cy="7865970"/>
          </a:xfrm>
          <a:prstGeom prst="rect">
            <a:avLst/>
          </a:prstGeom>
        </p:spPr>
      </p:pic>
    </p:spTree>
    <p:extLst>
      <p:ext uri="{BB962C8B-B14F-4D97-AF65-F5344CB8AC3E}">
        <p14:creationId xmlns:p14="http://schemas.microsoft.com/office/powerpoint/2010/main" val="4223256662"/>
      </p:ext>
    </p:extLst>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97190" y="110320"/>
            <a:ext cx="21848624" cy="1300518"/>
          </a:xfrm>
        </p:spPr>
        <p:txBody>
          <a:bodyPr>
            <a:normAutofit/>
          </a:bodyPr>
          <a:lstStyle>
            <a:defPPr>
              <a:defRPr lang="en-US"/>
            </a:defPPr>
            <a:lvl1pPr marL="0" algn="l" defTabSz="949924" rtl="0" eaLnBrk="1" latinLnBrk="0" hangingPunct="1">
              <a:defRPr sz="3740" kern="1200">
                <a:solidFill>
                  <a:schemeClr val="tx1"/>
                </a:solidFill>
                <a:latin typeface="+mn-lt"/>
                <a:ea typeface="+mn-ea"/>
                <a:cs typeface="+mn-cs"/>
              </a:defRPr>
            </a:lvl1pPr>
            <a:lvl2pPr marL="949924" algn="l" defTabSz="949924" rtl="0" eaLnBrk="1" latinLnBrk="0" hangingPunct="1">
              <a:defRPr sz="3740" kern="1200">
                <a:solidFill>
                  <a:schemeClr val="tx1"/>
                </a:solidFill>
                <a:latin typeface="+mn-lt"/>
                <a:ea typeface="+mn-ea"/>
                <a:cs typeface="+mn-cs"/>
              </a:defRPr>
            </a:lvl2pPr>
            <a:lvl3pPr marL="1899849" algn="l" defTabSz="949924" rtl="0" eaLnBrk="1" latinLnBrk="0" hangingPunct="1">
              <a:defRPr sz="3740" kern="1200">
                <a:solidFill>
                  <a:schemeClr val="tx1"/>
                </a:solidFill>
                <a:latin typeface="+mn-lt"/>
                <a:ea typeface="+mn-ea"/>
                <a:cs typeface="+mn-cs"/>
              </a:defRPr>
            </a:lvl3pPr>
            <a:lvl4pPr marL="2849773" algn="l" defTabSz="949924" rtl="0" eaLnBrk="1" latinLnBrk="0" hangingPunct="1">
              <a:defRPr sz="3740" kern="1200">
                <a:solidFill>
                  <a:schemeClr val="tx1"/>
                </a:solidFill>
                <a:latin typeface="+mn-lt"/>
                <a:ea typeface="+mn-ea"/>
                <a:cs typeface="+mn-cs"/>
              </a:defRPr>
            </a:lvl4pPr>
            <a:lvl5pPr marL="3799698" algn="l" defTabSz="949924" rtl="0" eaLnBrk="1" latinLnBrk="0" hangingPunct="1">
              <a:defRPr sz="3740" kern="1200">
                <a:solidFill>
                  <a:schemeClr val="tx1"/>
                </a:solidFill>
                <a:latin typeface="+mn-lt"/>
                <a:ea typeface="+mn-ea"/>
                <a:cs typeface="+mn-cs"/>
              </a:defRPr>
            </a:lvl5pPr>
            <a:lvl6pPr marL="4749622" algn="l" defTabSz="949924" rtl="0" eaLnBrk="1" latinLnBrk="0" hangingPunct="1">
              <a:defRPr sz="3740" kern="1200">
                <a:solidFill>
                  <a:schemeClr val="tx1"/>
                </a:solidFill>
                <a:latin typeface="+mn-lt"/>
                <a:ea typeface="+mn-ea"/>
                <a:cs typeface="+mn-cs"/>
              </a:defRPr>
            </a:lvl6pPr>
            <a:lvl7pPr marL="5699547" algn="l" defTabSz="949924" rtl="0" eaLnBrk="1" latinLnBrk="0" hangingPunct="1">
              <a:defRPr sz="3740" kern="1200">
                <a:solidFill>
                  <a:schemeClr val="tx1"/>
                </a:solidFill>
                <a:latin typeface="+mn-lt"/>
                <a:ea typeface="+mn-ea"/>
                <a:cs typeface="+mn-cs"/>
              </a:defRPr>
            </a:lvl7pPr>
            <a:lvl8pPr marL="6649471" algn="l" defTabSz="949924" rtl="0" eaLnBrk="1" latinLnBrk="0" hangingPunct="1">
              <a:defRPr sz="3740" kern="1200">
                <a:solidFill>
                  <a:schemeClr val="tx1"/>
                </a:solidFill>
                <a:latin typeface="+mn-lt"/>
                <a:ea typeface="+mn-ea"/>
                <a:cs typeface="+mn-cs"/>
              </a:defRPr>
            </a:lvl8pPr>
            <a:lvl9pPr marL="7599396" algn="l" defTabSz="949924" rtl="0" eaLnBrk="1" latinLnBrk="0" hangingPunct="1">
              <a:defRPr sz="3740" kern="1200">
                <a:solidFill>
                  <a:schemeClr val="tx1"/>
                </a:solidFill>
                <a:latin typeface="+mn-lt"/>
                <a:ea typeface="+mn-ea"/>
                <a:cs typeface="+mn-cs"/>
              </a:defRPr>
            </a:lvl9pPr>
          </a:lstStyle>
          <a:p>
            <a:r>
              <a:rPr lang="en-GB" altLang="en-US" sz="4800" dirty="0"/>
              <a:t>Flare Test Track</a:t>
            </a:r>
          </a:p>
        </p:txBody>
      </p:sp>
      <p:pic>
        <p:nvPicPr>
          <p:cNvPr id="138244" name="Picture 4" descr="1"/>
          <p:cNvPicPr>
            <a:picLocks noChangeAspect="1" noChangeArrowheads="1"/>
          </p:cNvPicPr>
          <p:nvPr/>
        </p:nvPicPr>
        <p:blipFill>
          <a:blip r:embed="rId2">
            <a:extLst>
              <a:ext uri="{28A0092B-C50C-407E-A947-70E740481C1C}">
                <a14:useLocalDpi xmlns:a14="http://schemas.microsoft.com/office/drawing/2010/main" val="0"/>
              </a:ext>
            </a:extLst>
          </a:blip>
          <a:srcRect t="37396" b="13785"/>
          <a:stretch>
            <a:fillRect/>
          </a:stretch>
        </p:blipFill>
        <p:spPr bwMode="auto">
          <a:xfrm>
            <a:off x="197191" y="2161688"/>
            <a:ext cx="25302498" cy="8589281"/>
          </a:xfrm>
          <a:prstGeom prst="rect">
            <a:avLst/>
          </a:prstGeom>
          <a:noFill/>
          <a:extLst>
            <a:ext uri="{909E8E84-426E-40DD-AFC4-6F175D3DCCD1}">
              <a14:hiddenFill xmlns:a14="http://schemas.microsoft.com/office/drawing/2010/main">
                <a:solidFill>
                  <a:srgbClr val="FFFFFF"/>
                </a:solidFill>
              </a14:hiddenFill>
            </a:ext>
          </a:extLst>
        </p:spPr>
      </p:pic>
      <p:pic>
        <p:nvPicPr>
          <p:cNvPr id="138245" name="Picture 5"/>
          <p:cNvPicPr>
            <a:picLocks noChangeAspect="1" noChangeArrowheads="1"/>
          </p:cNvPicPr>
          <p:nvPr/>
        </p:nvPicPr>
        <p:blipFill>
          <a:blip r:embed="rId3">
            <a:extLst>
              <a:ext uri="{28A0092B-C50C-407E-A947-70E740481C1C}">
                <a14:useLocalDpi xmlns:a14="http://schemas.microsoft.com/office/drawing/2010/main" val="0"/>
              </a:ext>
            </a:extLst>
          </a:blip>
          <a:srcRect l="31557" t="17455" r="-5186" b="30182"/>
          <a:stretch>
            <a:fillRect/>
          </a:stretch>
        </p:blipFill>
        <p:spPr bwMode="auto">
          <a:xfrm>
            <a:off x="15790621" y="8487963"/>
            <a:ext cx="10083399" cy="5761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0679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38245"/>
                                        </p:tgtEl>
                                        <p:attrNameLst>
                                          <p:attrName>style.visibility</p:attrName>
                                        </p:attrNameLst>
                                      </p:cBhvr>
                                      <p:to>
                                        <p:strVal val="visible"/>
                                      </p:to>
                                    </p:set>
                                    <p:animEffect transition="in" filter="dissolve">
                                      <p:cBhvr>
                                        <p:cTn id="7" dur="500"/>
                                        <p:tgtEl>
                                          <p:spTgt spid="138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a:xfrm>
            <a:off x="205725" y="446421"/>
            <a:ext cx="21848624" cy="492785"/>
          </a:xfrm>
        </p:spPr>
        <p:txBody>
          <a:bodyPr>
            <a:noAutofit/>
          </a:bodyPr>
          <a:lstStyle>
            <a:defPPr>
              <a:defRPr lang="en-US"/>
            </a:defPPr>
            <a:lvl1pPr marL="0" algn="l" defTabSz="949924" rtl="0" eaLnBrk="1" latinLnBrk="0" hangingPunct="1">
              <a:defRPr sz="3740" kern="1200">
                <a:solidFill>
                  <a:schemeClr val="tx1"/>
                </a:solidFill>
                <a:latin typeface="+mn-lt"/>
                <a:ea typeface="+mn-ea"/>
                <a:cs typeface="+mn-cs"/>
              </a:defRPr>
            </a:lvl1pPr>
            <a:lvl2pPr marL="949924" algn="l" defTabSz="949924" rtl="0" eaLnBrk="1" latinLnBrk="0" hangingPunct="1">
              <a:defRPr sz="3740" kern="1200">
                <a:solidFill>
                  <a:schemeClr val="tx1"/>
                </a:solidFill>
                <a:latin typeface="+mn-lt"/>
                <a:ea typeface="+mn-ea"/>
                <a:cs typeface="+mn-cs"/>
              </a:defRPr>
            </a:lvl2pPr>
            <a:lvl3pPr marL="1899849" algn="l" defTabSz="949924" rtl="0" eaLnBrk="1" latinLnBrk="0" hangingPunct="1">
              <a:defRPr sz="3740" kern="1200">
                <a:solidFill>
                  <a:schemeClr val="tx1"/>
                </a:solidFill>
                <a:latin typeface="+mn-lt"/>
                <a:ea typeface="+mn-ea"/>
                <a:cs typeface="+mn-cs"/>
              </a:defRPr>
            </a:lvl3pPr>
            <a:lvl4pPr marL="2849773" algn="l" defTabSz="949924" rtl="0" eaLnBrk="1" latinLnBrk="0" hangingPunct="1">
              <a:defRPr sz="3740" kern="1200">
                <a:solidFill>
                  <a:schemeClr val="tx1"/>
                </a:solidFill>
                <a:latin typeface="+mn-lt"/>
                <a:ea typeface="+mn-ea"/>
                <a:cs typeface="+mn-cs"/>
              </a:defRPr>
            </a:lvl4pPr>
            <a:lvl5pPr marL="3799698" algn="l" defTabSz="949924" rtl="0" eaLnBrk="1" latinLnBrk="0" hangingPunct="1">
              <a:defRPr sz="3740" kern="1200">
                <a:solidFill>
                  <a:schemeClr val="tx1"/>
                </a:solidFill>
                <a:latin typeface="+mn-lt"/>
                <a:ea typeface="+mn-ea"/>
                <a:cs typeface="+mn-cs"/>
              </a:defRPr>
            </a:lvl5pPr>
            <a:lvl6pPr marL="4749622" algn="l" defTabSz="949924" rtl="0" eaLnBrk="1" latinLnBrk="0" hangingPunct="1">
              <a:defRPr sz="3740" kern="1200">
                <a:solidFill>
                  <a:schemeClr val="tx1"/>
                </a:solidFill>
                <a:latin typeface="+mn-lt"/>
                <a:ea typeface="+mn-ea"/>
                <a:cs typeface="+mn-cs"/>
              </a:defRPr>
            </a:lvl6pPr>
            <a:lvl7pPr marL="5699547" algn="l" defTabSz="949924" rtl="0" eaLnBrk="1" latinLnBrk="0" hangingPunct="1">
              <a:defRPr sz="3740" kern="1200">
                <a:solidFill>
                  <a:schemeClr val="tx1"/>
                </a:solidFill>
                <a:latin typeface="+mn-lt"/>
                <a:ea typeface="+mn-ea"/>
                <a:cs typeface="+mn-cs"/>
              </a:defRPr>
            </a:lvl7pPr>
            <a:lvl8pPr marL="6649471" algn="l" defTabSz="949924" rtl="0" eaLnBrk="1" latinLnBrk="0" hangingPunct="1">
              <a:defRPr sz="3740" kern="1200">
                <a:solidFill>
                  <a:schemeClr val="tx1"/>
                </a:solidFill>
                <a:latin typeface="+mn-lt"/>
                <a:ea typeface="+mn-ea"/>
                <a:cs typeface="+mn-cs"/>
              </a:defRPr>
            </a:lvl8pPr>
            <a:lvl9pPr marL="7599396" algn="l" defTabSz="949924" rtl="0" eaLnBrk="1" latinLnBrk="0" hangingPunct="1">
              <a:defRPr sz="3740" kern="1200">
                <a:solidFill>
                  <a:schemeClr val="tx1"/>
                </a:solidFill>
                <a:latin typeface="+mn-lt"/>
                <a:ea typeface="+mn-ea"/>
                <a:cs typeface="+mn-cs"/>
              </a:defRPr>
            </a:lvl9pPr>
          </a:lstStyle>
          <a:p>
            <a:r>
              <a:rPr lang="en-GB" altLang="en-US" sz="5400" dirty="0"/>
              <a:t>Flare Test Track</a:t>
            </a:r>
          </a:p>
        </p:txBody>
      </p:sp>
      <p:pic>
        <p:nvPicPr>
          <p:cNvPr id="133124" name="Picture 4" descr="flare_test_track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6746" y="1589979"/>
            <a:ext cx="8978254" cy="11966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33997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2" y="0"/>
            <a:ext cx="25325405" cy="14249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5331737" cy="14249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4235" y="457518"/>
            <a:ext cx="19577502" cy="1379188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1377" y="4362701"/>
            <a:ext cx="4035461" cy="392606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3351657" y="3101298"/>
            <a:ext cx="6208190" cy="6208060"/>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E489C70C-080E-D683-E6CE-CE75FAA1BBE8}"/>
              </a:ext>
            </a:extLst>
          </p:cNvPr>
          <p:cNvSpPr>
            <a:spLocks noGrp="1"/>
          </p:cNvSpPr>
          <p:nvPr>
            <p:ph type="title"/>
          </p:nvPr>
        </p:nvSpPr>
        <p:spPr>
          <a:xfrm>
            <a:off x="8391138" y="4029141"/>
            <a:ext cx="15883504" cy="5716145"/>
          </a:xfrm>
        </p:spPr>
        <p:txBody>
          <a:bodyPr vert="horz" lIns="91440" tIns="45720" rIns="91440" bIns="45720" rtlCol="0" anchor="b">
            <a:normAutofit/>
          </a:bodyPr>
          <a:lstStyle/>
          <a:p>
            <a:r>
              <a:rPr lang="en-US" sz="7200" kern="1200" dirty="0">
                <a:solidFill>
                  <a:schemeClr val="tx1"/>
                </a:solidFill>
                <a:latin typeface="+mj-lt"/>
                <a:ea typeface="+mj-ea"/>
                <a:cs typeface="+mj-cs"/>
              </a:rPr>
              <a:t>That’s the flare composition side of life sorted out….now we’ve got to fly it and light it</a:t>
            </a:r>
          </a:p>
        </p:txBody>
      </p:sp>
    </p:spTree>
    <p:extLst>
      <p:ext uri="{BB962C8B-B14F-4D97-AF65-F5344CB8AC3E}">
        <p14:creationId xmlns:p14="http://schemas.microsoft.com/office/powerpoint/2010/main" val="2385850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ChangeArrowheads="1"/>
          </p:cNvSpPr>
          <p:nvPr>
            <p:ph type="ctrTitle"/>
          </p:nvPr>
        </p:nvSpPr>
        <p:spPr>
          <a:xfrm>
            <a:off x="1396393" y="6300102"/>
            <a:ext cx="22798772" cy="801513"/>
          </a:xfrm>
        </p:spPr>
        <p:txBody>
          <a:bodyPr>
            <a:normAutofit fontScale="90000"/>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5400" dirty="0"/>
              <a:t>Taguchi Trial. Flare launch and ignition</a:t>
            </a:r>
            <a:endParaRPr lang="en-GB" altLang="en-US" sz="5400" dirty="0"/>
          </a:p>
        </p:txBody>
      </p:sp>
    </p:spTree>
    <p:extLst>
      <p:ext uri="{BB962C8B-B14F-4D97-AF65-F5344CB8AC3E}">
        <p14:creationId xmlns:p14="http://schemas.microsoft.com/office/powerpoint/2010/main" val="832135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itle 1"/>
          <p:cNvSpPr>
            <a:spLocks noGrp="1"/>
          </p:cNvSpPr>
          <p:nvPr>
            <p:ph type="title"/>
          </p:nvPr>
        </p:nvSpPr>
        <p:spPr>
          <a:xfrm>
            <a:off x="931069" y="495300"/>
            <a:ext cx="10524449" cy="138357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IR Decoys Priming and Pressure</a:t>
            </a:r>
          </a:p>
        </p:txBody>
      </p:sp>
      <p:grpSp>
        <p:nvGrpSpPr>
          <p:cNvPr id="4" name="Group 3"/>
          <p:cNvGrpSpPr/>
          <p:nvPr/>
        </p:nvGrpSpPr>
        <p:grpSpPr>
          <a:xfrm>
            <a:off x="12684149" y="2999029"/>
            <a:ext cx="7233325" cy="4959995"/>
            <a:chOff x="472926" y="1483240"/>
            <a:chExt cx="5420575" cy="4134293"/>
          </a:xfrm>
          <a:solidFill>
            <a:schemeClr val="accent1">
              <a:lumMod val="60000"/>
              <a:lumOff val="40000"/>
            </a:schemeClr>
          </a:solidFill>
        </p:grpSpPr>
        <p:sp>
          <p:nvSpPr>
            <p:cNvPr id="5" name="Rectangle 4"/>
            <p:cNvSpPr/>
            <p:nvPr/>
          </p:nvSpPr>
          <p:spPr>
            <a:xfrm>
              <a:off x="472926" y="1483241"/>
              <a:ext cx="180129"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6" name="Rectangle 5"/>
            <p:cNvSpPr/>
            <p:nvPr/>
          </p:nvSpPr>
          <p:spPr>
            <a:xfrm>
              <a:off x="659142" y="2019553"/>
              <a:ext cx="176354"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7" name="Rectangle 6"/>
            <p:cNvSpPr/>
            <p:nvPr/>
          </p:nvSpPr>
          <p:spPr>
            <a:xfrm>
              <a:off x="829407" y="1483241"/>
              <a:ext cx="150146"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8" name="Rectangle 7"/>
            <p:cNvSpPr/>
            <p:nvPr/>
          </p:nvSpPr>
          <p:spPr>
            <a:xfrm>
              <a:off x="992487" y="2019552"/>
              <a:ext cx="190050"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9" name="Rectangle 8"/>
            <p:cNvSpPr/>
            <p:nvPr/>
          </p:nvSpPr>
          <p:spPr>
            <a:xfrm>
              <a:off x="1178733" y="1483241"/>
              <a:ext cx="183962"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0" name="Rectangle 9"/>
            <p:cNvSpPr/>
            <p:nvPr/>
          </p:nvSpPr>
          <p:spPr>
            <a:xfrm>
              <a:off x="1374870" y="2019552"/>
              <a:ext cx="170266"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1" name="Rectangle 10"/>
            <p:cNvSpPr/>
            <p:nvPr/>
          </p:nvSpPr>
          <p:spPr>
            <a:xfrm>
              <a:off x="1558831" y="1483241"/>
              <a:ext cx="183962"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2" name="Rectangle 11"/>
            <p:cNvSpPr/>
            <p:nvPr/>
          </p:nvSpPr>
          <p:spPr>
            <a:xfrm>
              <a:off x="1754967" y="2019552"/>
              <a:ext cx="183962"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3" name="Rectangle 12"/>
            <p:cNvSpPr/>
            <p:nvPr/>
          </p:nvSpPr>
          <p:spPr>
            <a:xfrm>
              <a:off x="1925233" y="1483241"/>
              <a:ext cx="183962"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4" name="Rectangle 13"/>
            <p:cNvSpPr/>
            <p:nvPr/>
          </p:nvSpPr>
          <p:spPr>
            <a:xfrm>
              <a:off x="2366408" y="1483242"/>
              <a:ext cx="180129" cy="201221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5" name="Rectangle 14"/>
            <p:cNvSpPr/>
            <p:nvPr/>
          </p:nvSpPr>
          <p:spPr>
            <a:xfrm>
              <a:off x="2552624" y="2019553"/>
              <a:ext cx="176354"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6" name="Rectangle 15"/>
            <p:cNvSpPr/>
            <p:nvPr/>
          </p:nvSpPr>
          <p:spPr>
            <a:xfrm>
              <a:off x="2722889" y="2019552"/>
              <a:ext cx="150146"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7" name="Rectangle 16"/>
            <p:cNvSpPr/>
            <p:nvPr/>
          </p:nvSpPr>
          <p:spPr>
            <a:xfrm>
              <a:off x="2885969" y="2019552"/>
              <a:ext cx="190050"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8" name="Rectangle 17"/>
            <p:cNvSpPr/>
            <p:nvPr/>
          </p:nvSpPr>
          <p:spPr>
            <a:xfrm>
              <a:off x="3072215" y="1483242"/>
              <a:ext cx="183962" cy="201221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9" name="Rectangle 18"/>
            <p:cNvSpPr/>
            <p:nvPr/>
          </p:nvSpPr>
          <p:spPr>
            <a:xfrm>
              <a:off x="3268352" y="2019552"/>
              <a:ext cx="170266"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0" name="Rectangle 19"/>
            <p:cNvSpPr/>
            <p:nvPr/>
          </p:nvSpPr>
          <p:spPr>
            <a:xfrm>
              <a:off x="3452313" y="2019552"/>
              <a:ext cx="183962"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1" name="Rectangle 20"/>
            <p:cNvSpPr/>
            <p:nvPr/>
          </p:nvSpPr>
          <p:spPr>
            <a:xfrm>
              <a:off x="3648449" y="2019552"/>
              <a:ext cx="183962"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2" name="Rectangle 21"/>
            <p:cNvSpPr/>
            <p:nvPr/>
          </p:nvSpPr>
          <p:spPr>
            <a:xfrm>
              <a:off x="3818715" y="1483242"/>
              <a:ext cx="183962" cy="201221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3" name="Rectangle 22"/>
            <p:cNvSpPr/>
            <p:nvPr/>
          </p:nvSpPr>
          <p:spPr>
            <a:xfrm>
              <a:off x="4257232" y="1483240"/>
              <a:ext cx="180129"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4" name="Rectangle 23"/>
            <p:cNvSpPr/>
            <p:nvPr/>
          </p:nvSpPr>
          <p:spPr>
            <a:xfrm>
              <a:off x="4443448" y="1483240"/>
              <a:ext cx="176354"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5" name="Rectangle 24"/>
            <p:cNvSpPr/>
            <p:nvPr/>
          </p:nvSpPr>
          <p:spPr>
            <a:xfrm>
              <a:off x="4623224" y="2019552"/>
              <a:ext cx="173604"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6" name="Rectangle 25"/>
            <p:cNvSpPr/>
            <p:nvPr/>
          </p:nvSpPr>
          <p:spPr>
            <a:xfrm>
              <a:off x="4809470" y="1483240"/>
              <a:ext cx="157373"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7" name="Rectangle 26"/>
            <p:cNvSpPr/>
            <p:nvPr/>
          </p:nvSpPr>
          <p:spPr>
            <a:xfrm>
              <a:off x="4963039" y="1483240"/>
              <a:ext cx="183962"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8" name="Rectangle 27"/>
            <p:cNvSpPr/>
            <p:nvPr/>
          </p:nvSpPr>
          <p:spPr>
            <a:xfrm>
              <a:off x="5138923" y="1483240"/>
              <a:ext cx="170266"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9" name="Rectangle 28"/>
            <p:cNvSpPr/>
            <p:nvPr/>
          </p:nvSpPr>
          <p:spPr>
            <a:xfrm>
              <a:off x="5319081" y="2019552"/>
              <a:ext cx="183962" cy="98912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0" name="Rectangle 29"/>
            <p:cNvSpPr/>
            <p:nvPr/>
          </p:nvSpPr>
          <p:spPr>
            <a:xfrm>
              <a:off x="5512935" y="1483240"/>
              <a:ext cx="183962"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1" name="Rectangle 30"/>
            <p:cNvSpPr/>
            <p:nvPr/>
          </p:nvSpPr>
          <p:spPr>
            <a:xfrm>
              <a:off x="5709539" y="1483240"/>
              <a:ext cx="183962"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grpSp>
          <p:nvGrpSpPr>
            <p:cNvPr id="32" name="Group 31"/>
            <p:cNvGrpSpPr/>
            <p:nvPr/>
          </p:nvGrpSpPr>
          <p:grpSpPr>
            <a:xfrm>
              <a:off x="486623" y="3605322"/>
              <a:ext cx="886054" cy="2012211"/>
              <a:chOff x="486622" y="3605322"/>
              <a:chExt cx="1650521" cy="2012211"/>
            </a:xfrm>
            <a:grpFill/>
          </p:grpSpPr>
          <p:sp>
            <p:nvSpPr>
              <p:cNvPr id="43" name="Rectangle 42"/>
              <p:cNvSpPr/>
              <p:nvPr/>
            </p:nvSpPr>
            <p:spPr>
              <a:xfrm>
                <a:off x="486622" y="3605322"/>
                <a:ext cx="19408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4" name="Rectangle 43"/>
              <p:cNvSpPr/>
              <p:nvPr/>
            </p:nvSpPr>
            <p:spPr>
              <a:xfrm>
                <a:off x="672838" y="4141634"/>
                <a:ext cx="190018"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5" name="Rectangle 44"/>
              <p:cNvSpPr/>
              <p:nvPr/>
            </p:nvSpPr>
            <p:spPr>
              <a:xfrm>
                <a:off x="843102" y="3605322"/>
                <a:ext cx="161779"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6" name="Rectangle 45"/>
              <p:cNvSpPr/>
              <p:nvPr/>
            </p:nvSpPr>
            <p:spPr>
              <a:xfrm>
                <a:off x="1006182" y="4141633"/>
                <a:ext cx="20477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7" name="Rectangle 46"/>
              <p:cNvSpPr/>
              <p:nvPr/>
            </p:nvSpPr>
            <p:spPr>
              <a:xfrm>
                <a:off x="11924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8" name="Rectangle 47"/>
              <p:cNvSpPr/>
              <p:nvPr/>
            </p:nvSpPr>
            <p:spPr>
              <a:xfrm>
                <a:off x="1388566" y="4141633"/>
                <a:ext cx="183458"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9" name="Rectangle 48"/>
              <p:cNvSpPr/>
              <p:nvPr/>
            </p:nvSpPr>
            <p:spPr>
              <a:xfrm>
                <a:off x="1572526"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50" name="Rectangle 49"/>
              <p:cNvSpPr/>
              <p:nvPr/>
            </p:nvSpPr>
            <p:spPr>
              <a:xfrm>
                <a:off x="1768662" y="4141633"/>
                <a:ext cx="19821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51" name="Rectangle 50"/>
              <p:cNvSpPr/>
              <p:nvPr/>
            </p:nvSpPr>
            <p:spPr>
              <a:xfrm>
                <a:off x="19389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grpSp>
        <p:grpSp>
          <p:nvGrpSpPr>
            <p:cNvPr id="33" name="Group 32"/>
            <p:cNvGrpSpPr/>
            <p:nvPr/>
          </p:nvGrpSpPr>
          <p:grpSpPr>
            <a:xfrm>
              <a:off x="1265274" y="3605321"/>
              <a:ext cx="826596" cy="2012211"/>
              <a:chOff x="486622" y="3605322"/>
              <a:chExt cx="1650521" cy="2012211"/>
            </a:xfrm>
            <a:grpFill/>
          </p:grpSpPr>
          <p:sp>
            <p:nvSpPr>
              <p:cNvPr id="34" name="Rectangle 33"/>
              <p:cNvSpPr/>
              <p:nvPr/>
            </p:nvSpPr>
            <p:spPr>
              <a:xfrm>
                <a:off x="486622" y="3605322"/>
                <a:ext cx="19408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5" name="Rectangle 34"/>
              <p:cNvSpPr/>
              <p:nvPr/>
            </p:nvSpPr>
            <p:spPr>
              <a:xfrm>
                <a:off x="672838" y="4141634"/>
                <a:ext cx="190018"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6" name="Rectangle 35"/>
              <p:cNvSpPr/>
              <p:nvPr/>
            </p:nvSpPr>
            <p:spPr>
              <a:xfrm>
                <a:off x="843102" y="3605322"/>
                <a:ext cx="161779"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7" name="Rectangle 36"/>
              <p:cNvSpPr/>
              <p:nvPr/>
            </p:nvSpPr>
            <p:spPr>
              <a:xfrm>
                <a:off x="1006182" y="4141633"/>
                <a:ext cx="20477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8" name="Rectangle 37"/>
              <p:cNvSpPr/>
              <p:nvPr/>
            </p:nvSpPr>
            <p:spPr>
              <a:xfrm>
                <a:off x="11924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9" name="Rectangle 38"/>
              <p:cNvSpPr/>
              <p:nvPr/>
            </p:nvSpPr>
            <p:spPr>
              <a:xfrm>
                <a:off x="1388566" y="4141633"/>
                <a:ext cx="183458"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0" name="Rectangle 39"/>
              <p:cNvSpPr/>
              <p:nvPr/>
            </p:nvSpPr>
            <p:spPr>
              <a:xfrm>
                <a:off x="1572526"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1" name="Rectangle 40"/>
              <p:cNvSpPr/>
              <p:nvPr/>
            </p:nvSpPr>
            <p:spPr>
              <a:xfrm>
                <a:off x="1768662" y="4141633"/>
                <a:ext cx="19821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2" name="Rectangle 41"/>
              <p:cNvSpPr/>
              <p:nvPr/>
            </p:nvSpPr>
            <p:spPr>
              <a:xfrm>
                <a:off x="19389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grpSp>
      </p:grpSp>
      <p:pic>
        <p:nvPicPr>
          <p:cNvPr id="105476" name="Content Placeholder 53" descr="pellet - PowerPoint"/>
          <p:cNvPicPr>
            <a:picLocks noGrp="1" noChangeAspect="1"/>
          </p:cNvPicPr>
          <p:nvPr>
            <p:ph idx="1"/>
          </p:nvPr>
        </p:nvPicPr>
        <p:blipFill>
          <a:blip r:embed="rId3">
            <a:extLst>
              <a:ext uri="{28A0092B-C50C-407E-A947-70E740481C1C}">
                <a14:useLocalDpi xmlns:a14="http://schemas.microsoft.com/office/drawing/2010/main" val="0"/>
              </a:ext>
            </a:extLst>
          </a:blip>
          <a:srcRect l="27147" t="31354" r="41373" b="36243"/>
          <a:stretch>
            <a:fillRect/>
          </a:stretch>
        </p:blipFill>
        <p:spPr>
          <a:xfrm>
            <a:off x="1303840" y="2999029"/>
            <a:ext cx="7579731" cy="4254940"/>
          </a:xfrm>
        </p:spPr>
      </p:pic>
      <p:sp>
        <p:nvSpPr>
          <p:cNvPr id="105477" name="TextBox 54"/>
          <p:cNvSpPr txBox="1">
            <a:spLocks noChangeArrowheads="1"/>
          </p:cNvSpPr>
          <p:nvPr/>
        </p:nvSpPr>
        <p:spPr bwMode="auto">
          <a:xfrm>
            <a:off x="2087517" y="7708230"/>
            <a:ext cx="8777050" cy="1115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3324" dirty="0"/>
              <a:t>Perforated pellet used for ignition transfer </a:t>
            </a:r>
          </a:p>
          <a:p>
            <a:r>
              <a:rPr lang="en-GB" altLang="en-US" sz="3324" dirty="0"/>
              <a:t>through shutter with minimal delay</a:t>
            </a:r>
          </a:p>
        </p:txBody>
      </p:sp>
      <p:sp>
        <p:nvSpPr>
          <p:cNvPr id="56" name="Rectangle 55"/>
          <p:cNvSpPr/>
          <p:nvPr/>
        </p:nvSpPr>
        <p:spPr>
          <a:xfrm>
            <a:off x="18223679" y="4822415"/>
            <a:ext cx="234186" cy="19790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57" name="Rectangle 56"/>
          <p:cNvSpPr/>
          <p:nvPr/>
        </p:nvSpPr>
        <p:spPr>
          <a:xfrm>
            <a:off x="15486005" y="4829015"/>
            <a:ext cx="669575" cy="181413"/>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05480" name="TextBox 57"/>
          <p:cNvSpPr txBox="1">
            <a:spLocks noChangeArrowheads="1"/>
          </p:cNvSpPr>
          <p:nvPr/>
        </p:nvSpPr>
        <p:spPr bwMode="auto">
          <a:xfrm>
            <a:off x="15577005" y="6751978"/>
            <a:ext cx="9601653" cy="3161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3324" dirty="0"/>
              <a:t>Primer in narrower groove held in better by </a:t>
            </a:r>
          </a:p>
          <a:p>
            <a:r>
              <a:rPr lang="en-GB" altLang="en-US" sz="3324" dirty="0"/>
              <a:t>Meniscus effect on priming</a:t>
            </a:r>
          </a:p>
          <a:p>
            <a:r>
              <a:rPr lang="en-GB" altLang="en-US" sz="3324" dirty="0"/>
              <a:t>Primer in wider groove blows out </a:t>
            </a:r>
          </a:p>
          <a:p>
            <a:r>
              <a:rPr lang="en-GB" altLang="en-US" sz="3324" dirty="0"/>
              <a:t>reducing contact time </a:t>
            </a:r>
          </a:p>
          <a:p>
            <a:endParaRPr lang="en-GB" altLang="en-US" sz="3324" dirty="0"/>
          </a:p>
          <a:p>
            <a:r>
              <a:rPr lang="en-GB" altLang="en-US" sz="3324" dirty="0"/>
              <a:t>Do not fill the grooves! Gas flow required.</a:t>
            </a:r>
          </a:p>
        </p:txBody>
      </p:sp>
    </p:spTree>
    <p:extLst>
      <p:ext uri="{BB962C8B-B14F-4D97-AF65-F5344CB8AC3E}">
        <p14:creationId xmlns:p14="http://schemas.microsoft.com/office/powerpoint/2010/main" val="3251371729"/>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684149" y="2999029"/>
            <a:ext cx="7233325" cy="4959995"/>
            <a:chOff x="472926" y="1483240"/>
            <a:chExt cx="5420575" cy="4134293"/>
          </a:xfrm>
          <a:solidFill>
            <a:schemeClr val="accent1">
              <a:lumMod val="60000"/>
              <a:lumOff val="40000"/>
            </a:schemeClr>
          </a:solidFill>
        </p:grpSpPr>
        <p:sp>
          <p:nvSpPr>
            <p:cNvPr id="5" name="Rectangle 4"/>
            <p:cNvSpPr/>
            <p:nvPr/>
          </p:nvSpPr>
          <p:spPr>
            <a:xfrm>
              <a:off x="472926" y="1483241"/>
              <a:ext cx="180129"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6" name="Rectangle 5"/>
            <p:cNvSpPr/>
            <p:nvPr/>
          </p:nvSpPr>
          <p:spPr>
            <a:xfrm>
              <a:off x="659142" y="2019553"/>
              <a:ext cx="176354"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7" name="Rectangle 6"/>
            <p:cNvSpPr/>
            <p:nvPr/>
          </p:nvSpPr>
          <p:spPr>
            <a:xfrm>
              <a:off x="829407" y="1483241"/>
              <a:ext cx="150146"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8" name="Rectangle 7"/>
            <p:cNvSpPr/>
            <p:nvPr/>
          </p:nvSpPr>
          <p:spPr>
            <a:xfrm>
              <a:off x="992487" y="2019552"/>
              <a:ext cx="190050"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9" name="Rectangle 8"/>
            <p:cNvSpPr/>
            <p:nvPr/>
          </p:nvSpPr>
          <p:spPr>
            <a:xfrm>
              <a:off x="1178733" y="1483241"/>
              <a:ext cx="183962"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0" name="Rectangle 9"/>
            <p:cNvSpPr/>
            <p:nvPr/>
          </p:nvSpPr>
          <p:spPr>
            <a:xfrm>
              <a:off x="1374870" y="2019552"/>
              <a:ext cx="170266"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1" name="Rectangle 10"/>
            <p:cNvSpPr/>
            <p:nvPr/>
          </p:nvSpPr>
          <p:spPr>
            <a:xfrm>
              <a:off x="1558831" y="1483241"/>
              <a:ext cx="183962"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2" name="Rectangle 11"/>
            <p:cNvSpPr/>
            <p:nvPr/>
          </p:nvSpPr>
          <p:spPr>
            <a:xfrm>
              <a:off x="1754967" y="2019552"/>
              <a:ext cx="183962"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3" name="Rectangle 12"/>
            <p:cNvSpPr/>
            <p:nvPr/>
          </p:nvSpPr>
          <p:spPr>
            <a:xfrm>
              <a:off x="1925233" y="1483241"/>
              <a:ext cx="183962"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4" name="Rectangle 13"/>
            <p:cNvSpPr/>
            <p:nvPr/>
          </p:nvSpPr>
          <p:spPr>
            <a:xfrm>
              <a:off x="2366408" y="1483242"/>
              <a:ext cx="180129" cy="201221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5" name="Rectangle 14"/>
            <p:cNvSpPr/>
            <p:nvPr/>
          </p:nvSpPr>
          <p:spPr>
            <a:xfrm>
              <a:off x="2552624" y="2019553"/>
              <a:ext cx="176354"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6" name="Rectangle 15"/>
            <p:cNvSpPr/>
            <p:nvPr/>
          </p:nvSpPr>
          <p:spPr>
            <a:xfrm>
              <a:off x="2722889" y="2019552"/>
              <a:ext cx="150146"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7" name="Rectangle 16"/>
            <p:cNvSpPr/>
            <p:nvPr/>
          </p:nvSpPr>
          <p:spPr>
            <a:xfrm>
              <a:off x="2885969" y="2019552"/>
              <a:ext cx="190050"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8" name="Rectangle 17"/>
            <p:cNvSpPr/>
            <p:nvPr/>
          </p:nvSpPr>
          <p:spPr>
            <a:xfrm>
              <a:off x="3072215" y="1483242"/>
              <a:ext cx="183962" cy="201221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19" name="Rectangle 18"/>
            <p:cNvSpPr/>
            <p:nvPr/>
          </p:nvSpPr>
          <p:spPr>
            <a:xfrm>
              <a:off x="3268352" y="2019552"/>
              <a:ext cx="170266"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0" name="Rectangle 19"/>
            <p:cNvSpPr/>
            <p:nvPr/>
          </p:nvSpPr>
          <p:spPr>
            <a:xfrm>
              <a:off x="3452313" y="2019552"/>
              <a:ext cx="183962"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1" name="Rectangle 20"/>
            <p:cNvSpPr/>
            <p:nvPr/>
          </p:nvSpPr>
          <p:spPr>
            <a:xfrm>
              <a:off x="3648449" y="2019552"/>
              <a:ext cx="183962"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2" name="Rectangle 21"/>
            <p:cNvSpPr/>
            <p:nvPr/>
          </p:nvSpPr>
          <p:spPr>
            <a:xfrm>
              <a:off x="3818715" y="1483242"/>
              <a:ext cx="183962" cy="201221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3" name="Rectangle 22"/>
            <p:cNvSpPr/>
            <p:nvPr/>
          </p:nvSpPr>
          <p:spPr>
            <a:xfrm>
              <a:off x="4257232" y="1483240"/>
              <a:ext cx="180129"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4" name="Rectangle 23"/>
            <p:cNvSpPr/>
            <p:nvPr/>
          </p:nvSpPr>
          <p:spPr>
            <a:xfrm>
              <a:off x="4443448" y="1483240"/>
              <a:ext cx="176354"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5" name="Rectangle 24"/>
            <p:cNvSpPr/>
            <p:nvPr/>
          </p:nvSpPr>
          <p:spPr>
            <a:xfrm>
              <a:off x="4623224" y="2019552"/>
              <a:ext cx="173604"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6" name="Rectangle 25"/>
            <p:cNvSpPr/>
            <p:nvPr/>
          </p:nvSpPr>
          <p:spPr>
            <a:xfrm>
              <a:off x="4809470" y="1483240"/>
              <a:ext cx="157373"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7" name="Rectangle 26"/>
            <p:cNvSpPr/>
            <p:nvPr/>
          </p:nvSpPr>
          <p:spPr>
            <a:xfrm>
              <a:off x="4963039" y="1483240"/>
              <a:ext cx="183962"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8" name="Rectangle 27"/>
            <p:cNvSpPr/>
            <p:nvPr/>
          </p:nvSpPr>
          <p:spPr>
            <a:xfrm>
              <a:off x="5138923" y="1483240"/>
              <a:ext cx="170266"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29" name="Rectangle 28"/>
            <p:cNvSpPr/>
            <p:nvPr/>
          </p:nvSpPr>
          <p:spPr>
            <a:xfrm>
              <a:off x="5319081" y="2019552"/>
              <a:ext cx="183962" cy="989120"/>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0" name="Rectangle 29"/>
            <p:cNvSpPr/>
            <p:nvPr/>
          </p:nvSpPr>
          <p:spPr>
            <a:xfrm>
              <a:off x="5512935" y="1483240"/>
              <a:ext cx="183962"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1" name="Rectangle 30"/>
            <p:cNvSpPr/>
            <p:nvPr/>
          </p:nvSpPr>
          <p:spPr>
            <a:xfrm>
              <a:off x="5709539" y="1483240"/>
              <a:ext cx="183962" cy="2012212"/>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grpSp>
          <p:nvGrpSpPr>
            <p:cNvPr id="32" name="Group 31"/>
            <p:cNvGrpSpPr/>
            <p:nvPr/>
          </p:nvGrpSpPr>
          <p:grpSpPr>
            <a:xfrm>
              <a:off x="486623" y="3605322"/>
              <a:ext cx="886054" cy="2012211"/>
              <a:chOff x="486622" y="3605322"/>
              <a:chExt cx="1650521" cy="2012211"/>
            </a:xfrm>
            <a:grpFill/>
          </p:grpSpPr>
          <p:sp>
            <p:nvSpPr>
              <p:cNvPr id="43" name="Rectangle 42"/>
              <p:cNvSpPr/>
              <p:nvPr/>
            </p:nvSpPr>
            <p:spPr>
              <a:xfrm>
                <a:off x="486622" y="3605322"/>
                <a:ext cx="19408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4" name="Rectangle 43"/>
              <p:cNvSpPr/>
              <p:nvPr/>
            </p:nvSpPr>
            <p:spPr>
              <a:xfrm>
                <a:off x="672838" y="4141634"/>
                <a:ext cx="190018"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5" name="Rectangle 44"/>
              <p:cNvSpPr/>
              <p:nvPr/>
            </p:nvSpPr>
            <p:spPr>
              <a:xfrm>
                <a:off x="843102" y="3605322"/>
                <a:ext cx="161779"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6" name="Rectangle 45"/>
              <p:cNvSpPr/>
              <p:nvPr/>
            </p:nvSpPr>
            <p:spPr>
              <a:xfrm>
                <a:off x="1006182" y="4141633"/>
                <a:ext cx="20477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7" name="Rectangle 46"/>
              <p:cNvSpPr/>
              <p:nvPr/>
            </p:nvSpPr>
            <p:spPr>
              <a:xfrm>
                <a:off x="11924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8" name="Rectangle 47"/>
              <p:cNvSpPr/>
              <p:nvPr/>
            </p:nvSpPr>
            <p:spPr>
              <a:xfrm>
                <a:off x="1388566" y="4141633"/>
                <a:ext cx="183458"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9" name="Rectangle 48"/>
              <p:cNvSpPr/>
              <p:nvPr/>
            </p:nvSpPr>
            <p:spPr>
              <a:xfrm>
                <a:off x="1572526"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50" name="Rectangle 49"/>
              <p:cNvSpPr/>
              <p:nvPr/>
            </p:nvSpPr>
            <p:spPr>
              <a:xfrm>
                <a:off x="1768662" y="4141633"/>
                <a:ext cx="19821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51" name="Rectangle 50"/>
              <p:cNvSpPr/>
              <p:nvPr/>
            </p:nvSpPr>
            <p:spPr>
              <a:xfrm>
                <a:off x="19389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grpSp>
        <p:grpSp>
          <p:nvGrpSpPr>
            <p:cNvPr id="33" name="Group 32"/>
            <p:cNvGrpSpPr/>
            <p:nvPr/>
          </p:nvGrpSpPr>
          <p:grpSpPr>
            <a:xfrm>
              <a:off x="1265274" y="3605321"/>
              <a:ext cx="826596" cy="2012211"/>
              <a:chOff x="486622" y="3605322"/>
              <a:chExt cx="1650521" cy="2012211"/>
            </a:xfrm>
            <a:grpFill/>
          </p:grpSpPr>
          <p:sp>
            <p:nvSpPr>
              <p:cNvPr id="34" name="Rectangle 33"/>
              <p:cNvSpPr/>
              <p:nvPr/>
            </p:nvSpPr>
            <p:spPr>
              <a:xfrm>
                <a:off x="486622" y="3605322"/>
                <a:ext cx="19408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5" name="Rectangle 34"/>
              <p:cNvSpPr/>
              <p:nvPr/>
            </p:nvSpPr>
            <p:spPr>
              <a:xfrm>
                <a:off x="672838" y="4141634"/>
                <a:ext cx="190018" cy="989118"/>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6" name="Rectangle 35"/>
              <p:cNvSpPr/>
              <p:nvPr/>
            </p:nvSpPr>
            <p:spPr>
              <a:xfrm>
                <a:off x="843102" y="3605322"/>
                <a:ext cx="161779"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7" name="Rectangle 36"/>
              <p:cNvSpPr/>
              <p:nvPr/>
            </p:nvSpPr>
            <p:spPr>
              <a:xfrm>
                <a:off x="1006182" y="4141633"/>
                <a:ext cx="20477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8" name="Rectangle 37"/>
              <p:cNvSpPr/>
              <p:nvPr/>
            </p:nvSpPr>
            <p:spPr>
              <a:xfrm>
                <a:off x="11924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39" name="Rectangle 38"/>
              <p:cNvSpPr/>
              <p:nvPr/>
            </p:nvSpPr>
            <p:spPr>
              <a:xfrm>
                <a:off x="1388566" y="4141633"/>
                <a:ext cx="183458"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0" name="Rectangle 39"/>
              <p:cNvSpPr/>
              <p:nvPr/>
            </p:nvSpPr>
            <p:spPr>
              <a:xfrm>
                <a:off x="1572526"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1" name="Rectangle 40"/>
              <p:cNvSpPr/>
              <p:nvPr/>
            </p:nvSpPr>
            <p:spPr>
              <a:xfrm>
                <a:off x="1768662" y="4141633"/>
                <a:ext cx="198215" cy="989119"/>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42" name="Rectangle 41"/>
              <p:cNvSpPr/>
              <p:nvPr/>
            </p:nvSpPr>
            <p:spPr>
              <a:xfrm>
                <a:off x="1938928" y="3605322"/>
                <a:ext cx="198215" cy="2012211"/>
              </a:xfrm>
              <a:prstGeom prst="rect">
                <a:avLst/>
              </a:prstGeom>
              <a:grp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grpSp>
      </p:grpSp>
      <p:sp>
        <p:nvSpPr>
          <p:cNvPr id="56" name="Rectangle 55"/>
          <p:cNvSpPr/>
          <p:nvPr/>
        </p:nvSpPr>
        <p:spPr>
          <a:xfrm>
            <a:off x="18223679" y="4822415"/>
            <a:ext cx="234186" cy="19790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sp>
        <p:nvSpPr>
          <p:cNvPr id="57" name="Rectangle 56"/>
          <p:cNvSpPr/>
          <p:nvPr/>
        </p:nvSpPr>
        <p:spPr>
          <a:xfrm>
            <a:off x="15486005" y="4829015"/>
            <a:ext cx="669575" cy="181413"/>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gn="ctr">
              <a:defRPr/>
            </a:pPr>
            <a:endParaRPr lang="en-GB" sz="7771"/>
          </a:p>
        </p:txBody>
      </p:sp>
      <p:pic>
        <p:nvPicPr>
          <p:cNvPr id="52" name="Picture 51">
            <a:extLst>
              <a:ext uri="{FF2B5EF4-FFF2-40B4-BE49-F238E27FC236}">
                <a16:creationId xmlns:a16="http://schemas.microsoft.com/office/drawing/2014/main" id="{950FE0C2-B0C6-403B-AE34-25CC189BB9C2}"/>
              </a:ext>
            </a:extLst>
          </p:cNvPr>
          <p:cNvPicPr>
            <a:picLocks noChangeAspect="1"/>
          </p:cNvPicPr>
          <p:nvPr/>
        </p:nvPicPr>
        <p:blipFill>
          <a:blip r:embed="rId2"/>
          <a:stretch>
            <a:fillRect/>
          </a:stretch>
        </p:blipFill>
        <p:spPr>
          <a:xfrm>
            <a:off x="639675" y="3756705"/>
            <a:ext cx="10760460" cy="6735990"/>
          </a:xfrm>
          <a:prstGeom prst="rect">
            <a:avLst/>
          </a:prstGeom>
        </p:spPr>
      </p:pic>
      <p:sp>
        <p:nvSpPr>
          <p:cNvPr id="3" name="Title 2">
            <a:extLst>
              <a:ext uri="{FF2B5EF4-FFF2-40B4-BE49-F238E27FC236}">
                <a16:creationId xmlns:a16="http://schemas.microsoft.com/office/drawing/2014/main" id="{05204C19-AE63-3AA9-2010-21CB870E2914}"/>
              </a:ext>
            </a:extLst>
          </p:cNvPr>
          <p:cNvSpPr>
            <a:spLocks noGrp="1"/>
          </p:cNvSpPr>
          <p:nvPr>
            <p:ph type="title"/>
          </p:nvPr>
        </p:nvSpPr>
        <p:spPr>
          <a:xfrm>
            <a:off x="475823" y="178897"/>
            <a:ext cx="6170246" cy="1840403"/>
          </a:xfrm>
          <a:solidFill>
            <a:schemeClr val="accent5"/>
          </a:solidFill>
        </p:spPr>
        <p:txBody>
          <a:bodyPr>
            <a:normAutofit/>
          </a:bodyPr>
          <a:lstStyle/>
          <a:p>
            <a:r>
              <a:rPr lang="en-GB" sz="6000" dirty="0"/>
              <a:t>Burning Model</a:t>
            </a:r>
          </a:p>
        </p:txBody>
      </p:sp>
    </p:spTree>
    <p:extLst>
      <p:ext uri="{BB962C8B-B14F-4D97-AF65-F5344CB8AC3E}">
        <p14:creationId xmlns:p14="http://schemas.microsoft.com/office/powerpoint/2010/main" val="1822228309"/>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ChangeArrowheads="1"/>
          </p:cNvSpPr>
          <p:nvPr/>
        </p:nvSpPr>
        <p:spPr bwMode="auto">
          <a:xfrm>
            <a:off x="3166468" y="3235884"/>
            <a:ext cx="18998803" cy="8377944"/>
          </a:xfrm>
          <a:prstGeom prst="rect">
            <a:avLst/>
          </a:prstGeom>
          <a:solidFill>
            <a:schemeClr val="bg1"/>
          </a:solidFill>
          <a:ln w="9525">
            <a:solidFill>
              <a:schemeClr val="tx1"/>
            </a:solidFill>
            <a:miter lim="800000"/>
            <a:headEnd/>
            <a:tailEnd/>
          </a:ln>
          <a:effec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sp>
        <p:nvSpPr>
          <p:cNvPr id="218115" name="Rectangle 3"/>
          <p:cNvSpPr>
            <a:spLocks noGrp="1" noChangeArrowheads="1"/>
          </p:cNvSpPr>
          <p:nvPr>
            <p:ph type="title"/>
          </p:nvPr>
        </p:nvSpPr>
        <p:spPr>
          <a:xfrm>
            <a:off x="626269" y="419100"/>
            <a:ext cx="6123712" cy="1876922"/>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Taguchi Matrix</a:t>
            </a:r>
            <a:endParaRPr lang="en-GB" altLang="en-US" sz="6000" dirty="0"/>
          </a:p>
        </p:txBody>
      </p:sp>
      <p:pic>
        <p:nvPicPr>
          <p:cNvPr id="2181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5525" y="3483263"/>
            <a:ext cx="18761318" cy="7441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8117" name="Text Box 5"/>
          <p:cNvSpPr txBox="1">
            <a:spLocks noChangeArrowheads="1"/>
          </p:cNvSpPr>
          <p:nvPr/>
        </p:nvSpPr>
        <p:spPr bwMode="auto">
          <a:xfrm>
            <a:off x="3134646" y="11861207"/>
            <a:ext cx="18998803"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eaLnBrk="1" hangingPunct="1"/>
            <a:r>
              <a:rPr lang="en-US" altLang="en-US" sz="3600" dirty="0">
                <a:latin typeface="Times New Roman" panose="02020603050405020304" pitchFamily="18" charset="0"/>
              </a:rPr>
              <a:t>Fired with two noise factors each at two levels :-</a:t>
            </a:r>
          </a:p>
          <a:p>
            <a:pPr eaLnBrk="1" hangingPunct="1"/>
            <a:r>
              <a:rPr lang="en-US" altLang="en-US" sz="3600" dirty="0">
                <a:latin typeface="Times New Roman" panose="02020603050405020304" pitchFamily="18" charset="0"/>
              </a:rPr>
              <a:t>Temperature (+9 and –46 degrees C)</a:t>
            </a:r>
          </a:p>
          <a:p>
            <a:pPr eaLnBrk="1" hangingPunct="1"/>
            <a:r>
              <a:rPr lang="en-US" altLang="en-US" sz="3600" dirty="0">
                <a:latin typeface="Times New Roman" panose="02020603050405020304" pitchFamily="18" charset="0"/>
              </a:rPr>
              <a:t>Launch Speed, Static Launch and 150 knots</a:t>
            </a:r>
            <a:endParaRPr lang="en-GB" altLang="en-US" sz="3600" dirty="0">
              <a:latin typeface="Times New Roman" panose="02020603050405020304" pitchFamily="18" charset="0"/>
            </a:endParaRPr>
          </a:p>
        </p:txBody>
      </p:sp>
    </p:spTree>
    <p:extLst>
      <p:ext uri="{BB962C8B-B14F-4D97-AF65-F5344CB8AC3E}">
        <p14:creationId xmlns:p14="http://schemas.microsoft.com/office/powerpoint/2010/main" val="309350361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ChangeArrowheads="1"/>
          </p:cNvSpPr>
          <p:nvPr/>
        </p:nvSpPr>
        <p:spPr bwMode="auto">
          <a:xfrm>
            <a:off x="4588080" y="4433206"/>
            <a:ext cx="16307306" cy="6880469"/>
          </a:xfrm>
          <a:prstGeom prst="rect">
            <a:avLst/>
          </a:prstGeom>
          <a:solidFill>
            <a:schemeClr val="bg1"/>
          </a:solidFill>
          <a:ln w="9525">
            <a:solidFill>
              <a:schemeClr val="tx1"/>
            </a:solidFill>
            <a:miter lim="800000"/>
            <a:headEnd/>
            <a:tailEnd/>
          </a:ln>
          <a:effec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sp>
        <p:nvSpPr>
          <p:cNvPr id="219139" name="Rectangle 3"/>
          <p:cNvSpPr>
            <a:spLocks noGrp="1" noChangeArrowheads="1"/>
          </p:cNvSpPr>
          <p:nvPr>
            <p:ph type="title"/>
          </p:nvPr>
        </p:nvSpPr>
        <p:spPr>
          <a:xfrm>
            <a:off x="702469" y="510139"/>
            <a:ext cx="3601605" cy="2017836"/>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Analysis.</a:t>
            </a:r>
            <a:endParaRPr lang="en-GB" altLang="en-US" sz="6000" dirty="0"/>
          </a:p>
        </p:txBody>
      </p:sp>
      <p:sp>
        <p:nvSpPr>
          <p:cNvPr id="219140" name="Rectangle 4"/>
          <p:cNvSpPr>
            <a:spLocks noGrp="1" noChangeArrowheads="1"/>
          </p:cNvSpPr>
          <p:nvPr>
            <p:ph type="body" idx="1"/>
          </p:nvPr>
        </p:nvSpPr>
        <p:spPr>
          <a:xfrm>
            <a:off x="1741556" y="2831832"/>
            <a:ext cx="20338462" cy="9898511"/>
          </a:xfrm>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nSpc>
                <a:spcPct val="90000"/>
              </a:lnSpc>
            </a:pPr>
            <a:r>
              <a:rPr lang="en-US" altLang="en-US" sz="4986" dirty="0" err="1"/>
              <a:t>Analysed</a:t>
            </a:r>
            <a:r>
              <a:rPr lang="en-US" altLang="en-US" sz="4986" dirty="0"/>
              <a:t> using “</a:t>
            </a:r>
            <a:r>
              <a:rPr lang="en-US" altLang="en-US" sz="4986" dirty="0" err="1"/>
              <a:t>Easi</a:t>
            </a:r>
            <a:r>
              <a:rPr lang="en-US" altLang="en-US" sz="4986" dirty="0"/>
              <a:t> Analysis” Software.</a:t>
            </a:r>
          </a:p>
          <a:p>
            <a:pPr>
              <a:lnSpc>
                <a:spcPct val="90000"/>
              </a:lnSpc>
            </a:pPr>
            <a:r>
              <a:rPr lang="en-US" altLang="en-US" sz="4986" dirty="0"/>
              <a:t>Entered results using Excel spreadsheet model.</a:t>
            </a:r>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endParaRPr lang="en-US" altLang="en-US" sz="4986" dirty="0"/>
          </a:p>
          <a:p>
            <a:pPr>
              <a:lnSpc>
                <a:spcPct val="90000"/>
              </a:lnSpc>
            </a:pPr>
            <a:r>
              <a:rPr lang="en-US" altLang="en-US" sz="4986" dirty="0"/>
              <a:t>Enter data for ignition time, ignition lag and spectral ratio</a:t>
            </a:r>
            <a:endParaRPr lang="en-GB" altLang="en-US" sz="4986" dirty="0"/>
          </a:p>
        </p:txBody>
      </p:sp>
      <p:pic>
        <p:nvPicPr>
          <p:cNvPr id="21914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5093" y="4881786"/>
            <a:ext cx="15047316" cy="6032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955343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ChangeArrowheads="1"/>
          </p:cNvSpPr>
          <p:nvPr>
            <p:ph type="title"/>
          </p:nvPr>
        </p:nvSpPr>
        <p:spPr>
          <a:xfrm>
            <a:off x="473869" y="190501"/>
            <a:ext cx="5486400" cy="1905000"/>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Ignition Delay</a:t>
            </a:r>
            <a:endParaRPr lang="en-GB" altLang="en-US" sz="6000" dirty="0"/>
          </a:p>
        </p:txBody>
      </p:sp>
      <p:graphicFrame>
        <p:nvGraphicFramePr>
          <p:cNvPr id="220163" name="Object 3"/>
          <p:cNvGraphicFramePr>
            <a:graphicFrameLocks noChangeAspect="1"/>
          </p:cNvGraphicFramePr>
          <p:nvPr/>
        </p:nvGraphicFramePr>
        <p:xfrm>
          <a:off x="4884937" y="2635574"/>
          <a:ext cx="15951078" cy="10370180"/>
        </p:xfrm>
        <a:graphic>
          <a:graphicData uri="http://schemas.openxmlformats.org/presentationml/2006/ole">
            <mc:AlternateContent xmlns:mc="http://schemas.openxmlformats.org/markup-compatibility/2006">
              <mc:Choice xmlns:v="urn:schemas-microsoft-com:vml" Requires="v">
                <p:oleObj name="Chart" r:id="rId2" imgW="7677607" imgH="4991405" progId="Excel.Chart.8">
                  <p:embed/>
                </p:oleObj>
              </mc:Choice>
              <mc:Fallback>
                <p:oleObj name="Chart" r:id="rId2" imgW="7677607" imgH="4991405" progId="Excel.Chart.8">
                  <p:embed/>
                  <p:pic>
                    <p:nvPicPr>
                      <p:cNvPr id="220163"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4937" y="2635574"/>
                        <a:ext cx="15951078" cy="10370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750001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ChangeArrowheads="1"/>
          </p:cNvSpPr>
          <p:nvPr>
            <p:ph type="title"/>
          </p:nvPr>
        </p:nvSpPr>
        <p:spPr>
          <a:xfrm>
            <a:off x="550069" y="495300"/>
            <a:ext cx="6961912" cy="2098850"/>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Ignition Delay Table</a:t>
            </a:r>
            <a:endParaRPr lang="en-GB" altLang="en-US" sz="6000" dirty="0"/>
          </a:p>
        </p:txBody>
      </p:sp>
      <p:pic>
        <p:nvPicPr>
          <p:cNvPr id="2211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3324" y="5096183"/>
            <a:ext cx="18523833" cy="50663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3345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ChangeArrowheads="1"/>
          </p:cNvSpPr>
          <p:nvPr>
            <p:ph type="title"/>
          </p:nvPr>
        </p:nvSpPr>
        <p:spPr>
          <a:xfrm>
            <a:off x="473869" y="419100"/>
            <a:ext cx="8485912" cy="187457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Flare Rise Rate (To 100W)</a:t>
            </a:r>
            <a:endParaRPr lang="en-GB" altLang="en-US" sz="6000" dirty="0"/>
          </a:p>
        </p:txBody>
      </p:sp>
      <p:pic>
        <p:nvPicPr>
          <p:cNvPr id="22221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2994" y="3166619"/>
            <a:ext cx="14684492" cy="10192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248541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ChangeArrowheads="1"/>
          </p:cNvSpPr>
          <p:nvPr>
            <p:ph type="title"/>
          </p:nvPr>
        </p:nvSpPr>
        <p:spPr>
          <a:xfrm>
            <a:off x="770082" y="495300"/>
            <a:ext cx="5742712" cy="1870250"/>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Rise Rate Table</a:t>
            </a:r>
            <a:endParaRPr lang="en-GB" altLang="en-US" sz="6000" dirty="0"/>
          </a:p>
        </p:txBody>
      </p:sp>
      <p:pic>
        <p:nvPicPr>
          <p:cNvPr id="22323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1438" y="5858116"/>
            <a:ext cx="18048863" cy="391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847697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ChangeArrowheads="1"/>
          </p:cNvSpPr>
          <p:nvPr>
            <p:ph type="title"/>
          </p:nvPr>
        </p:nvSpPr>
        <p:spPr>
          <a:xfrm>
            <a:off x="473869" y="411380"/>
            <a:ext cx="14886712" cy="2098850"/>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Tested Combinations for Low Ignition Delay.</a:t>
            </a:r>
            <a:endParaRPr lang="en-GB" altLang="en-US" sz="6000" dirty="0"/>
          </a:p>
        </p:txBody>
      </p:sp>
      <p:pic>
        <p:nvPicPr>
          <p:cNvPr id="2242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6467" y="4591529"/>
            <a:ext cx="18840480" cy="7147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091939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ChangeArrowheads="1"/>
          </p:cNvSpPr>
          <p:nvPr>
            <p:ph type="title"/>
          </p:nvPr>
        </p:nvSpPr>
        <p:spPr>
          <a:xfrm>
            <a:off x="473869" y="190500"/>
            <a:ext cx="12753112" cy="2251250"/>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6000" dirty="0"/>
              <a:t>Tested Combinations for Ideal Rise Rate</a:t>
            </a:r>
            <a:endParaRPr lang="en-GB" altLang="en-US" sz="6000" dirty="0"/>
          </a:p>
        </p:txBody>
      </p:sp>
      <p:pic>
        <p:nvPicPr>
          <p:cNvPr id="22528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3114" y="4591526"/>
            <a:ext cx="18207186" cy="7441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379393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6306"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sz="4155"/>
              <a:t>Tables for Spectral Start. 1</a:t>
            </a:r>
            <a:r>
              <a:rPr lang="en-US" altLang="en-US" sz="4155" baseline="30000"/>
              <a:t>st</a:t>
            </a:r>
            <a:r>
              <a:rPr lang="en-US" altLang="en-US" sz="4155"/>
              <a:t> 32 Rounds</a:t>
            </a:r>
            <a:br>
              <a:rPr lang="en-US" altLang="en-US" sz="4155"/>
            </a:br>
            <a:r>
              <a:rPr lang="en-US" altLang="en-US" sz="4155"/>
              <a:t>Alistair Data</a:t>
            </a:r>
            <a:endParaRPr lang="en-GB" altLang="en-US" sz="4155"/>
          </a:p>
        </p:txBody>
      </p:sp>
      <p:pic>
        <p:nvPicPr>
          <p:cNvPr id="22630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2695" y="4433203"/>
            <a:ext cx="18365510" cy="364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6308" name="Text Box 4"/>
          <p:cNvSpPr txBox="1">
            <a:spLocks noChangeArrowheads="1"/>
          </p:cNvSpPr>
          <p:nvPr/>
        </p:nvSpPr>
        <p:spPr bwMode="auto">
          <a:xfrm>
            <a:off x="9783068" y="8477045"/>
            <a:ext cx="5020170" cy="8595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eaLnBrk="1" hangingPunct="1"/>
            <a:r>
              <a:rPr lang="en-US" altLang="en-US" sz="4986">
                <a:latin typeface="Times New Roman" panose="02020603050405020304" pitchFamily="18" charset="0"/>
              </a:rPr>
              <a:t>“Eye ball” Graphs</a:t>
            </a:r>
            <a:endParaRPr lang="en-GB" altLang="en-US" sz="4986">
              <a:latin typeface="Times New Roman" panose="02020603050405020304" pitchFamily="18" charset="0"/>
            </a:endParaRPr>
          </a:p>
        </p:txBody>
      </p:sp>
      <p:pic>
        <p:nvPicPr>
          <p:cNvPr id="22630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1438" y="9657877"/>
            <a:ext cx="18286348" cy="391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865517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7330" name="Rectangle 2"/>
          <p:cNvSpPr>
            <a:spLocks noChangeArrowheads="1"/>
          </p:cNvSpPr>
          <p:nvPr/>
        </p:nvSpPr>
        <p:spPr bwMode="auto">
          <a:xfrm>
            <a:off x="3166468" y="3235883"/>
            <a:ext cx="18998803" cy="7929362"/>
          </a:xfrm>
          <a:prstGeom prst="rect">
            <a:avLst/>
          </a:prstGeom>
          <a:solidFill>
            <a:schemeClr val="bg1"/>
          </a:solidFill>
          <a:ln w="9525">
            <a:solidFill>
              <a:schemeClr val="tx1"/>
            </a:solidFill>
            <a:miter lim="800000"/>
            <a:headEnd/>
            <a:tailEnd/>
          </a:ln>
          <a:effectLst/>
        </p:spPr>
        <p:txBody>
          <a:bodyPr wrap="none" anchor="ct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endParaRPr lang="en-GB" sz="7771"/>
          </a:p>
        </p:txBody>
      </p:sp>
      <p:sp>
        <p:nvSpPr>
          <p:cNvPr id="227331" name="Rectangle 3"/>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US" altLang="en-US"/>
              <a:t>Spectral Combinations</a:t>
            </a:r>
            <a:endParaRPr lang="en-GB" altLang="en-US"/>
          </a:p>
        </p:txBody>
      </p:sp>
      <p:graphicFrame>
        <p:nvGraphicFramePr>
          <p:cNvPr id="227332" name="Object 4"/>
          <p:cNvGraphicFramePr>
            <a:graphicFrameLocks noChangeAspect="1"/>
          </p:cNvGraphicFramePr>
          <p:nvPr/>
        </p:nvGraphicFramePr>
        <p:xfrm>
          <a:off x="3641437" y="3799910"/>
          <a:ext cx="17890540" cy="6807904"/>
        </p:xfrm>
        <a:graphic>
          <a:graphicData uri="http://schemas.openxmlformats.org/presentationml/2006/ole">
            <mc:AlternateContent xmlns:mc="http://schemas.openxmlformats.org/markup-compatibility/2006">
              <mc:Choice xmlns:v="urn:schemas-microsoft-com:vml" Requires="v">
                <p:oleObj name="Worksheet" r:id="rId2" imgW="9725254" imgH="3086405" progId="Excel.Sheet.8">
                  <p:embed/>
                </p:oleObj>
              </mc:Choice>
              <mc:Fallback>
                <p:oleObj name="Worksheet" r:id="rId2" imgW="9725254" imgH="3086405" progId="Excel.Sheet.8">
                  <p:embed/>
                  <p:pic>
                    <p:nvPicPr>
                      <p:cNvPr id="227332"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1437" y="3799910"/>
                        <a:ext cx="17890540" cy="6807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9037745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8354" name="Rectangle 2"/>
          <p:cNvSpPr>
            <a:spLocks noGrp="1" noChangeArrowheads="1"/>
          </p:cNvSpPr>
          <p:nvPr>
            <p:ph type="title"/>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155"/>
              <a:t>Spectral Ratio at Start. Tim Sutlieff Data</a:t>
            </a:r>
            <a:br>
              <a:rPr lang="en-GB" altLang="en-US" sz="4155"/>
            </a:br>
            <a:r>
              <a:rPr lang="en-GB" altLang="en-US" sz="4155"/>
              <a:t>Response Graphs.</a:t>
            </a:r>
          </a:p>
        </p:txBody>
      </p:sp>
      <p:pic>
        <p:nvPicPr>
          <p:cNvPr id="22835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497" y="3639233"/>
            <a:ext cx="17204472" cy="9291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505544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a:t>Spectral Ratio at Start. Tim Sutlieff Data</a:t>
            </a:r>
            <a:br>
              <a:rPr lang="en-GB" altLang="en-US" sz="4986"/>
            </a:br>
            <a:r>
              <a:rPr lang="en-GB" altLang="en-US" sz="4986"/>
              <a:t>Response Tables.</a:t>
            </a:r>
            <a:br>
              <a:rPr lang="en-GB" altLang="en-US" sz="4986"/>
            </a:br>
            <a:endParaRPr lang="en-GB" altLang="en-US" sz="4986"/>
          </a:p>
        </p:txBody>
      </p:sp>
      <p:pic>
        <p:nvPicPr>
          <p:cNvPr id="22937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8300" y="5409530"/>
            <a:ext cx="18325929" cy="50036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296171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a:t>Peak Intensity, Band Four. </a:t>
            </a:r>
            <a:br>
              <a:rPr lang="en-GB" altLang="en-US" sz="4986"/>
            </a:br>
            <a:r>
              <a:rPr lang="en-GB" altLang="en-US" sz="4986"/>
              <a:t>Response Graphs</a:t>
            </a:r>
          </a:p>
        </p:txBody>
      </p:sp>
      <p:pic>
        <p:nvPicPr>
          <p:cNvPr id="2304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6510" y="4281479"/>
            <a:ext cx="16158879" cy="9281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4536298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4986"/>
              <a:t>Peak Intensity, Band Four. </a:t>
            </a:r>
            <a:br>
              <a:rPr lang="en-GB" altLang="en-US" sz="4986"/>
            </a:br>
            <a:r>
              <a:rPr lang="en-GB" altLang="en-US" sz="4986"/>
              <a:t>Response Tables</a:t>
            </a:r>
          </a:p>
        </p:txBody>
      </p:sp>
      <p:pic>
        <p:nvPicPr>
          <p:cNvPr id="2314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746" y="5742673"/>
            <a:ext cx="18477655" cy="467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951315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Spectral Ratio, Peak Intensity. </a:t>
            </a:r>
          </a:p>
        </p:txBody>
      </p:sp>
      <p:pic>
        <p:nvPicPr>
          <p:cNvPr id="2324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497" y="3832894"/>
            <a:ext cx="16083015" cy="9235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579768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Spectral Ratio, Peak Intensity.</a:t>
            </a:r>
          </a:p>
        </p:txBody>
      </p:sp>
      <p:pic>
        <p:nvPicPr>
          <p:cNvPr id="2334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7618" y="5729476"/>
            <a:ext cx="17804781" cy="45386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40341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4498" name="Rectangle 2"/>
          <p:cNvSpPr>
            <a:spLocks noGrp="1" noChangeArrowheads="1"/>
          </p:cNvSpPr>
          <p:nvPr>
            <p:ph type="title"/>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a:t>Noise!</a:t>
            </a:r>
          </a:p>
        </p:txBody>
      </p:sp>
      <p:sp>
        <p:nvSpPr>
          <p:cNvPr id="234499" name="Rectangle 3"/>
          <p:cNvSpPr>
            <a:spLocks noGrp="1" noChangeArrowheads="1"/>
          </p:cNvSpPr>
          <p:nvPr>
            <p:ph type="body" idx="1"/>
          </p:nvPr>
        </p:nvSpPr>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pPr>
              <a:lnSpc>
                <a:spcPct val="80000"/>
              </a:lnSpc>
            </a:pPr>
            <a:r>
              <a:rPr lang="en-GB" altLang="en-US" sz="4986"/>
              <a:t>Two factors at two levels.</a:t>
            </a:r>
          </a:p>
          <a:p>
            <a:pPr>
              <a:lnSpc>
                <a:spcPct val="80000"/>
              </a:lnSpc>
            </a:pPr>
            <a:r>
              <a:rPr lang="en-GB" altLang="en-US" sz="4986"/>
              <a:t>Launch.</a:t>
            </a:r>
          </a:p>
          <a:p>
            <a:pPr lvl="1">
              <a:lnSpc>
                <a:spcPct val="80000"/>
              </a:lnSpc>
            </a:pPr>
            <a:r>
              <a:rPr lang="en-GB" altLang="en-US" sz="4155"/>
              <a:t>Static</a:t>
            </a:r>
          </a:p>
          <a:p>
            <a:pPr lvl="1">
              <a:lnSpc>
                <a:spcPct val="80000"/>
              </a:lnSpc>
            </a:pPr>
            <a:r>
              <a:rPr lang="en-GB" altLang="en-US" sz="4155"/>
              <a:t>75m/s</a:t>
            </a:r>
          </a:p>
          <a:p>
            <a:pPr>
              <a:lnSpc>
                <a:spcPct val="80000"/>
              </a:lnSpc>
            </a:pPr>
            <a:r>
              <a:rPr lang="en-GB" altLang="en-US" sz="4986"/>
              <a:t>Temperature.</a:t>
            </a:r>
          </a:p>
          <a:p>
            <a:pPr lvl="1">
              <a:lnSpc>
                <a:spcPct val="80000"/>
              </a:lnSpc>
            </a:pPr>
            <a:r>
              <a:rPr lang="en-GB" altLang="en-US" sz="4155"/>
              <a:t>Ambient</a:t>
            </a:r>
          </a:p>
          <a:p>
            <a:pPr lvl="1">
              <a:lnSpc>
                <a:spcPct val="80000"/>
              </a:lnSpc>
            </a:pPr>
            <a:r>
              <a:rPr lang="en-GB" altLang="en-US" sz="4155"/>
              <a:t>-40</a:t>
            </a:r>
            <a:r>
              <a:rPr lang="en-GB" altLang="en-US" sz="4155" baseline="30000"/>
              <a:t>o</a:t>
            </a:r>
            <a:r>
              <a:rPr lang="en-GB" altLang="en-US" sz="4155"/>
              <a:t>C</a:t>
            </a:r>
          </a:p>
          <a:p>
            <a:pPr>
              <a:lnSpc>
                <a:spcPct val="80000"/>
              </a:lnSpc>
            </a:pPr>
            <a:r>
              <a:rPr lang="en-GB" altLang="en-US" sz="4986"/>
              <a:t>In all measurable criteria selected the design proved rugged against temperature. Launch speed had an effect on all criteria,</a:t>
            </a:r>
          </a:p>
          <a:p>
            <a:pPr>
              <a:lnSpc>
                <a:spcPct val="80000"/>
              </a:lnSpc>
            </a:pPr>
            <a:r>
              <a:rPr lang="en-GB" altLang="en-US" sz="4986"/>
              <a:t>Future testing should be done on track at representative speed or range of speeds</a:t>
            </a:r>
          </a:p>
        </p:txBody>
      </p:sp>
    </p:spTree>
    <p:extLst>
      <p:ext uri="{BB962C8B-B14F-4D97-AF65-F5344CB8AC3E}">
        <p14:creationId xmlns:p14="http://schemas.microsoft.com/office/powerpoint/2010/main" val="18495162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a:xfrm>
            <a:off x="364998" y="280968"/>
            <a:ext cx="6128671" cy="1890732"/>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Build Standards</a:t>
            </a:r>
          </a:p>
        </p:txBody>
      </p:sp>
      <p:pic>
        <p:nvPicPr>
          <p:cNvPr id="2355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6663" y="2635574"/>
            <a:ext cx="15858723" cy="10643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63888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ChangeArrowheads="1"/>
          </p:cNvSpPr>
          <p:nvPr>
            <p:ph type="title"/>
          </p:nvPr>
        </p:nvSpPr>
        <p:spPr>
          <a:xfrm>
            <a:off x="245269" y="266700"/>
            <a:ext cx="9095512" cy="1717850"/>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Confirmation trials results</a:t>
            </a:r>
          </a:p>
        </p:txBody>
      </p:sp>
      <p:sp>
        <p:nvSpPr>
          <p:cNvPr id="236547" name="Rectangle 3"/>
          <p:cNvSpPr>
            <a:spLocks noGrp="1" noChangeArrowheads="1"/>
          </p:cNvSpPr>
          <p:nvPr>
            <p:ph type="body" idx="1"/>
          </p:nvPr>
        </p:nvSpPr>
        <p:spPr/>
        <p:txBody>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dirty="0"/>
              <a:t>Four groove + keyhole form required!</a:t>
            </a:r>
          </a:p>
          <a:p>
            <a:endParaRPr lang="en-GB" altLang="en-US" dirty="0"/>
          </a:p>
          <a:p>
            <a:r>
              <a:rPr lang="en-GB" altLang="en-US" dirty="0"/>
              <a:t>SR 399 best priming. (SR 57a too fast)</a:t>
            </a:r>
          </a:p>
          <a:p>
            <a:endParaRPr lang="en-GB" altLang="en-US" dirty="0"/>
          </a:p>
          <a:p>
            <a:r>
              <a:rPr lang="en-GB" altLang="en-US" dirty="0"/>
              <a:t>Mask 2 performs best BUT can we perform experiments to see if primer alone works with 4 groove + keyhole. Better for production.</a:t>
            </a:r>
          </a:p>
          <a:p>
            <a:endParaRPr lang="en-GB" altLang="en-US" dirty="0"/>
          </a:p>
          <a:p>
            <a:r>
              <a:rPr lang="en-GB" altLang="en-US" dirty="0"/>
              <a:t>ROW 607 better than ROW 602 for light up (CRITICAL FEATURE!)</a:t>
            </a:r>
          </a:p>
          <a:p>
            <a:endParaRPr lang="en-GB" altLang="en-US" dirty="0"/>
          </a:p>
          <a:p>
            <a:r>
              <a:rPr lang="en-GB" altLang="en-US" dirty="0"/>
              <a:t>Modifications to the sequencer required. We need to hold onto the pellet!</a:t>
            </a:r>
          </a:p>
          <a:p>
            <a:endParaRPr lang="en-GB" altLang="en-US" dirty="0"/>
          </a:p>
          <a:p>
            <a:endParaRPr lang="en-GB" altLang="en-US" dirty="0"/>
          </a:p>
        </p:txBody>
      </p:sp>
    </p:spTree>
    <p:extLst>
      <p:ext uri="{BB962C8B-B14F-4D97-AF65-F5344CB8AC3E}">
        <p14:creationId xmlns:p14="http://schemas.microsoft.com/office/powerpoint/2010/main" val="322268818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A949275-22F1-6637-C8DD-76A588279EF8}"/>
              </a:ext>
            </a:extLst>
          </p:cNvPr>
          <p:cNvSpPr>
            <a:spLocks noGrp="1" noChangeArrowheads="1"/>
          </p:cNvSpPr>
          <p:nvPr>
            <p:ph type="title"/>
          </p:nvPr>
        </p:nvSpPr>
        <p:spPr>
          <a:xfrm>
            <a:off x="702469" y="723900"/>
            <a:ext cx="21848624" cy="2754225"/>
          </a:xfrm>
          <a:solidFill>
            <a:schemeClr val="accent5"/>
          </a:solidFill>
        </p:spPr>
        <p:txBody>
          <a:bodyPr>
            <a:normAutofit/>
          </a:bodyPr>
          <a:lstStyle>
            <a:defPPr>
              <a:defRPr lang="en-US"/>
            </a:defPPr>
            <a:lvl1pPr marL="0" algn="l" defTabSz="1899849" rtl="0" eaLnBrk="1" latinLnBrk="0" hangingPunct="1">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t>Let's Try It Out</a:t>
            </a:r>
          </a:p>
        </p:txBody>
      </p:sp>
      <p:sp>
        <p:nvSpPr>
          <p:cNvPr id="10" name="Content Placeholder 9">
            <a:extLst>
              <a:ext uri="{FF2B5EF4-FFF2-40B4-BE49-F238E27FC236}">
                <a16:creationId xmlns:a16="http://schemas.microsoft.com/office/drawing/2014/main" id="{113272CA-19BF-5FD4-1669-5CC34CFC5010}"/>
              </a:ext>
            </a:extLst>
          </p:cNvPr>
          <p:cNvSpPr>
            <a:spLocks noGrp="1"/>
          </p:cNvSpPr>
          <p:nvPr>
            <p:ph sz="half" idx="1"/>
          </p:nvPr>
        </p:nvSpPr>
        <p:spPr/>
        <p:txBody>
          <a:bodyPr/>
          <a:lstStyle/>
          <a:p>
            <a:r>
              <a:rPr lang="en-GB" sz="3600" dirty="0"/>
              <a:t>We need to determine the key design parameters in a simple helicopter design.</a:t>
            </a:r>
          </a:p>
          <a:p>
            <a:endParaRPr lang="en-GB" sz="3600" dirty="0"/>
          </a:p>
          <a:p>
            <a:r>
              <a:rPr lang="en-GB" sz="3600" dirty="0"/>
              <a:t>Independent variables</a:t>
            </a:r>
          </a:p>
          <a:p>
            <a:pPr lvl="1"/>
            <a:r>
              <a:rPr lang="en-GB" sz="3200" dirty="0"/>
              <a:t>X1 Wing length, 90 and 115mm</a:t>
            </a:r>
          </a:p>
          <a:p>
            <a:pPr lvl="1"/>
            <a:r>
              <a:rPr lang="en-GB" sz="3200" dirty="0"/>
              <a:t>X2 Weight / payload, 1 or 2 paper clips</a:t>
            </a:r>
          </a:p>
          <a:p>
            <a:pPr lvl="1"/>
            <a:r>
              <a:rPr lang="en-GB" sz="3200" dirty="0"/>
              <a:t>X3 Wing Chord, 55 or 65 mm</a:t>
            </a:r>
          </a:p>
          <a:p>
            <a:pPr lvl="1"/>
            <a:r>
              <a:rPr lang="en-GB" sz="3200" dirty="0"/>
              <a:t>X4 Material, A or B</a:t>
            </a:r>
          </a:p>
          <a:p>
            <a:pPr lvl="1"/>
            <a:r>
              <a:rPr lang="en-GB" sz="3200" dirty="0"/>
              <a:t>X5 Fixing tape Yes or No</a:t>
            </a:r>
          </a:p>
          <a:p>
            <a:endParaRPr lang="en-GB" dirty="0"/>
          </a:p>
        </p:txBody>
      </p:sp>
      <p:pic>
        <p:nvPicPr>
          <p:cNvPr id="7" name="Picture 6" descr="A diagram of a rectangular object with a rectangular object with a rectangular object with a rectangular object with a rectangular object with a rectangular object with a rectangular object with a rectangular object with a rectangular object with">
            <a:extLst>
              <a:ext uri="{FF2B5EF4-FFF2-40B4-BE49-F238E27FC236}">
                <a16:creationId xmlns:a16="http://schemas.microsoft.com/office/drawing/2014/main" id="{0207DCFA-370A-193C-E6D7-A40BB01100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95069" y="4610100"/>
            <a:ext cx="5486400" cy="8537510"/>
          </a:xfrm>
          <a:prstGeom prst="rect">
            <a:avLst/>
          </a:prstGeom>
        </p:spPr>
      </p:pic>
      <p:pic>
        <p:nvPicPr>
          <p:cNvPr id="9" name="Picture 8" descr="A black and white image of a ribbon">
            <a:extLst>
              <a:ext uri="{FF2B5EF4-FFF2-40B4-BE49-F238E27FC236}">
                <a16:creationId xmlns:a16="http://schemas.microsoft.com/office/drawing/2014/main" id="{66269576-6D8F-3852-17D2-FFAFC56EDE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89469" y="4775602"/>
            <a:ext cx="7298547" cy="3593130"/>
          </a:xfrm>
          <a:prstGeom prst="rect">
            <a:avLst/>
          </a:prstGeom>
        </p:spPr>
      </p:pic>
      <p:sp>
        <p:nvSpPr>
          <p:cNvPr id="12" name="Parallelogram 11">
            <a:extLst>
              <a:ext uri="{FF2B5EF4-FFF2-40B4-BE49-F238E27FC236}">
                <a16:creationId xmlns:a16="http://schemas.microsoft.com/office/drawing/2014/main" id="{417652ED-15EF-E63D-8805-CE2212AA5823}"/>
              </a:ext>
            </a:extLst>
          </p:cNvPr>
          <p:cNvSpPr/>
          <p:nvPr/>
        </p:nvSpPr>
        <p:spPr>
          <a:xfrm rot="13876295">
            <a:off x="13624375" y="5273805"/>
            <a:ext cx="929782" cy="754618"/>
          </a:xfrm>
          <a:prstGeom prst="parallelogram">
            <a:avLst>
              <a:gd name="adj" fmla="val 69936"/>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Content Placeholder 9">
            <a:extLst>
              <a:ext uri="{FF2B5EF4-FFF2-40B4-BE49-F238E27FC236}">
                <a16:creationId xmlns:a16="http://schemas.microsoft.com/office/drawing/2014/main" id="{EB682028-6CD4-4D4D-9ACD-DF1C204EA420}"/>
              </a:ext>
            </a:extLst>
          </p:cNvPr>
          <p:cNvSpPr txBox="1">
            <a:spLocks/>
          </p:cNvSpPr>
          <p:nvPr/>
        </p:nvSpPr>
        <p:spPr>
          <a:xfrm>
            <a:off x="1741556" y="8924713"/>
            <a:ext cx="10765989" cy="90411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3200" dirty="0"/>
          </a:p>
          <a:p>
            <a:r>
              <a:rPr lang="en-GB" sz="3600" dirty="0"/>
              <a:t>Dependant Variables</a:t>
            </a:r>
          </a:p>
          <a:p>
            <a:pPr lvl="1"/>
            <a:r>
              <a:rPr lang="en-GB" sz="3200" dirty="0"/>
              <a:t>Y1 Flight time</a:t>
            </a:r>
          </a:p>
          <a:p>
            <a:pPr lvl="1"/>
            <a:r>
              <a:rPr lang="en-GB" sz="3200" dirty="0"/>
              <a:t>Y2 Distance from Aim Point</a:t>
            </a:r>
          </a:p>
          <a:p>
            <a:pPr lvl="1"/>
            <a:r>
              <a:rPr lang="en-GB" sz="3200" dirty="0"/>
              <a:t>Y3 Angular Dispersion from Aim Point</a:t>
            </a:r>
          </a:p>
          <a:p>
            <a:endParaRPr lang="en-GB" dirty="0"/>
          </a:p>
        </p:txBody>
      </p:sp>
      <p:sp>
        <p:nvSpPr>
          <p:cNvPr id="2" name="Rectangle 1">
            <a:extLst>
              <a:ext uri="{FF2B5EF4-FFF2-40B4-BE49-F238E27FC236}">
                <a16:creationId xmlns:a16="http://schemas.microsoft.com/office/drawing/2014/main" id="{D53747F1-8976-EA9E-FA88-42723DE22AB8}"/>
              </a:ext>
            </a:extLst>
          </p:cNvPr>
          <p:cNvSpPr/>
          <p:nvPr/>
        </p:nvSpPr>
        <p:spPr>
          <a:xfrm rot="19951655">
            <a:off x="1580868" y="5802891"/>
            <a:ext cx="22256131" cy="2971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dirty="0"/>
              <a:t>Let’s use the catapult instead!</a:t>
            </a:r>
          </a:p>
        </p:txBody>
      </p:sp>
    </p:spTree>
    <p:extLst>
      <p:ext uri="{BB962C8B-B14F-4D97-AF65-F5344CB8AC3E}">
        <p14:creationId xmlns:p14="http://schemas.microsoft.com/office/powerpoint/2010/main" val="4022757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20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14C9C-4CDB-4324-A0E1-F7292801C34F}"/>
              </a:ext>
            </a:extLst>
          </p:cNvPr>
          <p:cNvSpPr>
            <a:spLocks noGrp="1"/>
          </p:cNvSpPr>
          <p:nvPr>
            <p:ph type="title"/>
          </p:nvPr>
        </p:nvSpPr>
        <p:spPr>
          <a:xfrm>
            <a:off x="397669" y="190500"/>
            <a:ext cx="21848624" cy="2754225"/>
          </a:xfrm>
        </p:spPr>
        <p:txBody>
          <a:bodyPr>
            <a:normAutofit/>
          </a:bodyPr>
          <a:lstStyle/>
          <a:p>
            <a:r>
              <a:rPr lang="en-GB" sz="7200" dirty="0"/>
              <a:t>Catapult Demonstration</a:t>
            </a:r>
          </a:p>
        </p:txBody>
      </p:sp>
      <p:pic>
        <p:nvPicPr>
          <p:cNvPr id="6" name="Content Placeholder 5" descr="A wooden slingshot with a band&#10;&#10;AI-generated content may be incorrect.">
            <a:extLst>
              <a:ext uri="{FF2B5EF4-FFF2-40B4-BE49-F238E27FC236}">
                <a16:creationId xmlns:a16="http://schemas.microsoft.com/office/drawing/2014/main" id="{2A9641CB-0B90-3BE5-00C3-D0B53B33E8F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473732" y="3848100"/>
            <a:ext cx="10384274" cy="9042400"/>
          </a:xfrm>
        </p:spPr>
      </p:pic>
      <p:sp>
        <p:nvSpPr>
          <p:cNvPr id="7" name="Speech Bubble: Rectangle with Corners Rounded 6">
            <a:extLst>
              <a:ext uri="{FF2B5EF4-FFF2-40B4-BE49-F238E27FC236}">
                <a16:creationId xmlns:a16="http://schemas.microsoft.com/office/drawing/2014/main" id="{D1FB33A0-E94C-E8D1-19EE-39091A83B9C4}"/>
              </a:ext>
            </a:extLst>
          </p:cNvPr>
          <p:cNvSpPr/>
          <p:nvPr/>
        </p:nvSpPr>
        <p:spPr>
          <a:xfrm>
            <a:off x="1693069" y="4762500"/>
            <a:ext cx="3200400" cy="2362200"/>
          </a:xfrm>
          <a:prstGeom prst="wedgeRoundRectCallout">
            <a:avLst>
              <a:gd name="adj1" fmla="val 185119"/>
              <a:gd name="adj2" fmla="val 524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Band Front Position</a:t>
            </a:r>
          </a:p>
        </p:txBody>
      </p:sp>
      <p:sp>
        <p:nvSpPr>
          <p:cNvPr id="8" name="Speech Bubble: Rectangle with Corners Rounded 7">
            <a:extLst>
              <a:ext uri="{FF2B5EF4-FFF2-40B4-BE49-F238E27FC236}">
                <a16:creationId xmlns:a16="http://schemas.microsoft.com/office/drawing/2014/main" id="{FA17DFF2-6D26-D43A-EB27-B17ADEA95C3A}"/>
              </a:ext>
            </a:extLst>
          </p:cNvPr>
          <p:cNvSpPr/>
          <p:nvPr/>
        </p:nvSpPr>
        <p:spPr>
          <a:xfrm>
            <a:off x="10532269" y="1763625"/>
            <a:ext cx="3200400" cy="2362200"/>
          </a:xfrm>
          <a:prstGeom prst="wedgeRoundRectCallout">
            <a:avLst>
              <a:gd name="adj1" fmla="val 94643"/>
              <a:gd name="adj2" fmla="val 147984"/>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Band Anchor Position</a:t>
            </a:r>
          </a:p>
        </p:txBody>
      </p:sp>
      <p:sp>
        <p:nvSpPr>
          <p:cNvPr id="9" name="Speech Bubble: Rectangle with Corners Rounded 8">
            <a:extLst>
              <a:ext uri="{FF2B5EF4-FFF2-40B4-BE49-F238E27FC236}">
                <a16:creationId xmlns:a16="http://schemas.microsoft.com/office/drawing/2014/main" id="{3FC98FB1-EDF7-8850-ED5C-33CC753F7F6D}"/>
              </a:ext>
            </a:extLst>
          </p:cNvPr>
          <p:cNvSpPr/>
          <p:nvPr/>
        </p:nvSpPr>
        <p:spPr>
          <a:xfrm>
            <a:off x="18838069" y="3997988"/>
            <a:ext cx="3200400" cy="2362200"/>
          </a:xfrm>
          <a:prstGeom prst="wedgeRoundRectCallout">
            <a:avLst>
              <a:gd name="adj1" fmla="val -175000"/>
              <a:gd name="adj2" fmla="val 21653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Pull Back Scale</a:t>
            </a:r>
          </a:p>
        </p:txBody>
      </p:sp>
      <p:sp>
        <p:nvSpPr>
          <p:cNvPr id="10" name="Speech Bubble: Rectangle with Corners Rounded 9">
            <a:extLst>
              <a:ext uri="{FF2B5EF4-FFF2-40B4-BE49-F238E27FC236}">
                <a16:creationId xmlns:a16="http://schemas.microsoft.com/office/drawing/2014/main" id="{06C55163-B08C-5C6C-AE01-A31EACBFBD30}"/>
              </a:ext>
            </a:extLst>
          </p:cNvPr>
          <p:cNvSpPr/>
          <p:nvPr/>
        </p:nvSpPr>
        <p:spPr>
          <a:xfrm>
            <a:off x="4561970" y="8942475"/>
            <a:ext cx="3200400" cy="2362200"/>
          </a:xfrm>
          <a:prstGeom prst="wedgeRoundRectCallout">
            <a:avLst>
              <a:gd name="adj1" fmla="val 214286"/>
              <a:gd name="adj2" fmla="val -28630"/>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Stop Position</a:t>
            </a:r>
          </a:p>
        </p:txBody>
      </p:sp>
    </p:spTree>
    <p:extLst>
      <p:ext uri="{BB962C8B-B14F-4D97-AF65-F5344CB8AC3E}">
        <p14:creationId xmlns:p14="http://schemas.microsoft.com/office/powerpoint/2010/main" val="156834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B05F9A5D-C5F7-AD40-C3FA-04D09F6698BD}"/>
              </a:ext>
            </a:extLst>
          </p:cNvPr>
          <p:cNvSpPr txBox="1">
            <a:spLocks noChangeArrowheads="1"/>
          </p:cNvSpPr>
          <p:nvPr/>
        </p:nvSpPr>
        <p:spPr>
          <a:xfrm>
            <a:off x="1616869" y="6362700"/>
            <a:ext cx="14114546" cy="2754225"/>
          </a:xfrm>
          <a:prstGeom prst="rect">
            <a:avLst/>
          </a:prstGeom>
          <a:solidFill>
            <a:schemeClr val="accent5"/>
          </a:solidFill>
        </p:spPr>
        <p:txBody>
          <a:bodyPr vert="horz" lIns="91440" tIns="45720" rIns="91440" bIns="45720" rtlCol="0" anchor="ctr">
            <a:normAutofit/>
          </a:bodyPr>
          <a:lstStyle>
            <a:defPPr>
              <a:defRPr lang="en-US"/>
            </a:defPPr>
            <a:lvl1pPr marL="0" algn="l" defTabSz="1899849" rtl="0" eaLnBrk="1" latinLnBrk="0" hangingPunct="1">
              <a:lnSpc>
                <a:spcPct val="90000"/>
              </a:lnSpc>
              <a:spcBef>
                <a:spcPct val="0"/>
              </a:spcBef>
              <a:buNone/>
              <a:defRPr sz="3740" kern="1200">
                <a:solidFill>
                  <a:schemeClr val="tx1"/>
                </a:solidFill>
                <a:latin typeface="+mn-lt"/>
                <a:ea typeface="+mn-ea"/>
                <a:cs typeface="+mn-cs"/>
              </a:defRPr>
            </a:lvl1pPr>
            <a:lvl2pPr marL="949924" algn="l" defTabSz="1899849" rtl="0" eaLnBrk="1" latinLnBrk="0" hangingPunct="1">
              <a:defRPr sz="3740" kern="1200">
                <a:solidFill>
                  <a:schemeClr val="tx1"/>
                </a:solidFill>
                <a:latin typeface="+mn-lt"/>
                <a:ea typeface="+mn-ea"/>
                <a:cs typeface="+mn-cs"/>
              </a:defRPr>
            </a:lvl2pPr>
            <a:lvl3pPr marL="1899849" algn="l" defTabSz="1899849" rtl="0" eaLnBrk="1" latinLnBrk="0" hangingPunct="1">
              <a:defRPr sz="3740" kern="1200">
                <a:solidFill>
                  <a:schemeClr val="tx1"/>
                </a:solidFill>
                <a:latin typeface="+mn-lt"/>
                <a:ea typeface="+mn-ea"/>
                <a:cs typeface="+mn-cs"/>
              </a:defRPr>
            </a:lvl3pPr>
            <a:lvl4pPr marL="2849773" algn="l" defTabSz="1899849" rtl="0" eaLnBrk="1" latinLnBrk="0" hangingPunct="1">
              <a:defRPr sz="3740" kern="1200">
                <a:solidFill>
                  <a:schemeClr val="tx1"/>
                </a:solidFill>
                <a:latin typeface="+mn-lt"/>
                <a:ea typeface="+mn-ea"/>
                <a:cs typeface="+mn-cs"/>
              </a:defRPr>
            </a:lvl4pPr>
            <a:lvl5pPr marL="3799698" algn="l" defTabSz="1899849" rtl="0" eaLnBrk="1" latinLnBrk="0" hangingPunct="1">
              <a:defRPr sz="3740" kern="1200">
                <a:solidFill>
                  <a:schemeClr val="tx1"/>
                </a:solidFill>
                <a:latin typeface="+mn-lt"/>
                <a:ea typeface="+mn-ea"/>
                <a:cs typeface="+mn-cs"/>
              </a:defRPr>
            </a:lvl5pPr>
            <a:lvl6pPr marL="4749622" algn="l" defTabSz="1899849" rtl="0" eaLnBrk="1" latinLnBrk="0" hangingPunct="1">
              <a:defRPr sz="3740" kern="1200">
                <a:solidFill>
                  <a:schemeClr val="tx1"/>
                </a:solidFill>
                <a:latin typeface="+mn-lt"/>
                <a:ea typeface="+mn-ea"/>
                <a:cs typeface="+mn-cs"/>
              </a:defRPr>
            </a:lvl6pPr>
            <a:lvl7pPr marL="5699547" algn="l" defTabSz="1899849" rtl="0" eaLnBrk="1" latinLnBrk="0" hangingPunct="1">
              <a:defRPr sz="3740" kern="1200">
                <a:solidFill>
                  <a:schemeClr val="tx1"/>
                </a:solidFill>
                <a:latin typeface="+mn-lt"/>
                <a:ea typeface="+mn-ea"/>
                <a:cs typeface="+mn-cs"/>
              </a:defRPr>
            </a:lvl7pPr>
            <a:lvl8pPr marL="6649471" algn="l" defTabSz="1899849" rtl="0" eaLnBrk="1" latinLnBrk="0" hangingPunct="1">
              <a:defRPr sz="3740" kern="1200">
                <a:solidFill>
                  <a:schemeClr val="tx1"/>
                </a:solidFill>
                <a:latin typeface="+mn-lt"/>
                <a:ea typeface="+mn-ea"/>
                <a:cs typeface="+mn-cs"/>
              </a:defRPr>
            </a:lvl8pPr>
            <a:lvl9pPr marL="7599396" algn="l" defTabSz="1899849" rtl="0" eaLnBrk="1" latinLnBrk="0" hangingPunct="1">
              <a:defRPr sz="3740" kern="1200">
                <a:solidFill>
                  <a:schemeClr val="tx1"/>
                </a:solidFill>
                <a:latin typeface="+mn-lt"/>
                <a:ea typeface="+mn-ea"/>
                <a:cs typeface="+mn-cs"/>
              </a:defRPr>
            </a:lvl9pPr>
          </a:lstStyle>
          <a:p>
            <a:r>
              <a:rPr lang="en-GB" altLang="en-US" sz="6000" dirty="0">
                <a:hlinkClick r:id="rId2"/>
              </a:rPr>
              <a:t>LINK TO SPREADSHEET</a:t>
            </a:r>
            <a:endParaRPr lang="en-GB" altLang="en-US" sz="6000" dirty="0"/>
          </a:p>
        </p:txBody>
      </p:sp>
      <p:pic>
        <p:nvPicPr>
          <p:cNvPr id="7" name="Picture 6" descr="Close-up of chain link">
            <a:hlinkClick r:id="rId3"/>
            <a:extLst>
              <a:ext uri="{FF2B5EF4-FFF2-40B4-BE49-F238E27FC236}">
                <a16:creationId xmlns:a16="http://schemas.microsoft.com/office/drawing/2014/main" id="{AB870CA9-ECD0-E4B5-1B94-588D067F2D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99069" y="6343650"/>
            <a:ext cx="4132346" cy="2754225"/>
          </a:xfrm>
          <a:prstGeom prst="rect">
            <a:avLst/>
          </a:prstGeom>
        </p:spPr>
      </p:pic>
    </p:spTree>
    <p:extLst>
      <p:ext uri="{BB962C8B-B14F-4D97-AF65-F5344CB8AC3E}">
        <p14:creationId xmlns:p14="http://schemas.microsoft.com/office/powerpoint/2010/main" val="294169834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E9B7F10-E60C-FB12-1B9D-C80662F6C145}"/>
              </a:ext>
            </a:extLst>
          </p:cNvPr>
          <p:cNvSpPr>
            <a:spLocks noGrp="1"/>
          </p:cNvSpPr>
          <p:nvPr>
            <p:ph type="title"/>
          </p:nvPr>
        </p:nvSpPr>
        <p:spPr>
          <a:xfrm>
            <a:off x="321469" y="0"/>
            <a:ext cx="21848624" cy="2754225"/>
          </a:xfrm>
        </p:spPr>
        <p:txBody>
          <a:bodyPr>
            <a:normAutofit/>
          </a:bodyPr>
          <a:lstStyle/>
          <a:p>
            <a:r>
              <a:rPr lang="en-GB" sz="7200" dirty="0"/>
              <a:t>After the Experiment</a:t>
            </a:r>
          </a:p>
        </p:txBody>
      </p:sp>
      <p:sp>
        <p:nvSpPr>
          <p:cNvPr id="8" name="Content Placeholder 7">
            <a:extLst>
              <a:ext uri="{FF2B5EF4-FFF2-40B4-BE49-F238E27FC236}">
                <a16:creationId xmlns:a16="http://schemas.microsoft.com/office/drawing/2014/main" id="{C192AE66-B8C2-CAE8-43B7-69EA07CBCBAD}"/>
              </a:ext>
            </a:extLst>
          </p:cNvPr>
          <p:cNvSpPr>
            <a:spLocks noGrp="1"/>
          </p:cNvSpPr>
          <p:nvPr>
            <p:ph idx="1"/>
          </p:nvPr>
        </p:nvSpPr>
        <p:spPr>
          <a:xfrm>
            <a:off x="1741557" y="2933701"/>
            <a:ext cx="21848624" cy="9900656"/>
          </a:xfrm>
        </p:spPr>
        <p:txBody>
          <a:bodyPr>
            <a:normAutofit fontScale="92500" lnSpcReduction="20000"/>
          </a:bodyPr>
          <a:lstStyle/>
          <a:p>
            <a:r>
              <a:rPr lang="en-GB" sz="4000" dirty="0" err="1"/>
              <a:t>Sooooooo</a:t>
            </a:r>
            <a:r>
              <a:rPr lang="en-GB" sz="4000" dirty="0"/>
              <a:t>!!!!!!!!</a:t>
            </a:r>
          </a:p>
          <a:p>
            <a:endParaRPr lang="en-GB" sz="4000" dirty="0"/>
          </a:p>
          <a:p>
            <a:r>
              <a:rPr lang="en-GB" sz="4000" dirty="0"/>
              <a:t>We’ve used a spreadsheet and plugged all the results in and got some results! </a:t>
            </a:r>
          </a:p>
          <a:p>
            <a:endParaRPr lang="en-GB" sz="4000" dirty="0"/>
          </a:p>
          <a:p>
            <a:r>
              <a:rPr lang="en-GB" sz="4000" dirty="0"/>
              <a:t>A model set of results should look some thing like this! </a:t>
            </a:r>
          </a:p>
          <a:p>
            <a:endParaRPr lang="en-GB" sz="4000" dirty="0"/>
          </a:p>
          <a:p>
            <a:endParaRPr lang="en-GB" sz="4000" dirty="0"/>
          </a:p>
          <a:p>
            <a:endParaRPr lang="en-GB" sz="4000" dirty="0"/>
          </a:p>
          <a:p>
            <a:endParaRPr lang="en-GB" sz="4000" dirty="0"/>
          </a:p>
          <a:p>
            <a:endParaRPr lang="en-GB" sz="4000" dirty="0"/>
          </a:p>
          <a:p>
            <a:endParaRPr lang="en-GB" sz="4000" dirty="0"/>
          </a:p>
          <a:p>
            <a:r>
              <a:rPr lang="en-GB" sz="4000" dirty="0"/>
              <a:t>This “low noise” experiment gave expected low interaction responses and also showed the independence of the operator.</a:t>
            </a:r>
          </a:p>
          <a:p>
            <a:endParaRPr lang="en-GB" sz="4000" dirty="0"/>
          </a:p>
          <a:p>
            <a:r>
              <a:rPr lang="en-GB" sz="4000" dirty="0"/>
              <a:t>The front position and Pull back showed as the key features and they had the greatest slopes in the response charts.</a:t>
            </a:r>
          </a:p>
          <a:p>
            <a:endParaRPr lang="en-GB" sz="4000" dirty="0"/>
          </a:p>
          <a:p>
            <a:r>
              <a:rPr lang="en-GB" sz="4000" dirty="0"/>
              <a:t>So far so good!</a:t>
            </a:r>
          </a:p>
        </p:txBody>
      </p:sp>
      <p:pic>
        <p:nvPicPr>
          <p:cNvPr id="10" name="Picture 9">
            <a:extLst>
              <a:ext uri="{FF2B5EF4-FFF2-40B4-BE49-F238E27FC236}">
                <a16:creationId xmlns:a16="http://schemas.microsoft.com/office/drawing/2014/main" id="{3E8F66AD-C232-5A70-E84F-FA2960DFAF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869" y="6057900"/>
            <a:ext cx="24098411" cy="3359613"/>
          </a:xfrm>
          <a:prstGeom prst="rect">
            <a:avLst/>
          </a:prstGeom>
        </p:spPr>
      </p:pic>
    </p:spTree>
    <p:extLst>
      <p:ext uri="{BB962C8B-B14F-4D97-AF65-F5344CB8AC3E}">
        <p14:creationId xmlns:p14="http://schemas.microsoft.com/office/powerpoint/2010/main" val="401713543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01684-7C94-35C3-0A25-9152381214B1}"/>
              </a:ext>
            </a:extLst>
          </p:cNvPr>
          <p:cNvSpPr>
            <a:spLocks noGrp="1"/>
          </p:cNvSpPr>
          <p:nvPr>
            <p:ph type="title"/>
          </p:nvPr>
        </p:nvSpPr>
        <p:spPr>
          <a:xfrm>
            <a:off x="29921" y="37931"/>
            <a:ext cx="21848624" cy="2754225"/>
          </a:xfrm>
        </p:spPr>
        <p:txBody>
          <a:bodyPr>
            <a:normAutofit/>
          </a:bodyPr>
          <a:lstStyle/>
          <a:p>
            <a:r>
              <a:rPr lang="en-GB" sz="6000" dirty="0"/>
              <a:t>Let’s now have a look at the  individual shot data and see if we can extract more useful information</a:t>
            </a:r>
          </a:p>
        </p:txBody>
      </p:sp>
      <p:sp>
        <p:nvSpPr>
          <p:cNvPr id="3" name="Content Placeholder 2">
            <a:extLst>
              <a:ext uri="{FF2B5EF4-FFF2-40B4-BE49-F238E27FC236}">
                <a16:creationId xmlns:a16="http://schemas.microsoft.com/office/drawing/2014/main" id="{436513B9-27C5-B6F3-7476-3D792F09C7B4}"/>
              </a:ext>
            </a:extLst>
          </p:cNvPr>
          <p:cNvSpPr>
            <a:spLocks noGrp="1"/>
          </p:cNvSpPr>
          <p:nvPr>
            <p:ph idx="1"/>
          </p:nvPr>
        </p:nvSpPr>
        <p:spPr>
          <a:xfrm>
            <a:off x="1159669" y="3467100"/>
            <a:ext cx="21848624" cy="10782300"/>
          </a:xfrm>
        </p:spPr>
        <p:txBody>
          <a:bodyPr>
            <a:normAutofit fontScale="92500" lnSpcReduction="20000"/>
          </a:bodyPr>
          <a:lstStyle/>
          <a:p>
            <a:r>
              <a:rPr lang="en-GB" sz="4000" dirty="0"/>
              <a:t>Untangling the average results for each experiment we get something that looks like this…….</a:t>
            </a:r>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endParaRPr lang="en-GB" sz="4000" dirty="0"/>
          </a:p>
          <a:p>
            <a:r>
              <a:rPr lang="en-GB" sz="4000" dirty="0"/>
              <a:t>I should really put ALL the shot data on there….not just the averages…..It would give a more complete picture.</a:t>
            </a:r>
          </a:p>
          <a:p>
            <a:endParaRPr lang="en-GB" sz="4000" dirty="0"/>
          </a:p>
          <a:p>
            <a:endParaRPr lang="en-GB" sz="4000" dirty="0"/>
          </a:p>
          <a:p>
            <a:pPr marL="0" indent="0">
              <a:buNone/>
            </a:pPr>
            <a:r>
              <a:rPr lang="en-GB" sz="4000" dirty="0"/>
              <a:t>But…………</a:t>
            </a:r>
          </a:p>
        </p:txBody>
      </p:sp>
      <p:pic>
        <p:nvPicPr>
          <p:cNvPr id="5" name="Picture 4">
            <a:extLst>
              <a:ext uri="{FF2B5EF4-FFF2-40B4-BE49-F238E27FC236}">
                <a16:creationId xmlns:a16="http://schemas.microsoft.com/office/drawing/2014/main" id="{BF151F79-10F1-2A65-133D-38154621D3D6}"/>
              </a:ext>
            </a:extLst>
          </p:cNvPr>
          <p:cNvPicPr>
            <a:picLocks noChangeAspect="1"/>
          </p:cNvPicPr>
          <p:nvPr/>
        </p:nvPicPr>
        <p:blipFill>
          <a:blip r:embed="rId2">
            <a:extLst>
              <a:ext uri="{28A0092B-C50C-407E-A947-70E740481C1C}">
                <a14:useLocalDpi xmlns:a14="http://schemas.microsoft.com/office/drawing/2010/main" val="0"/>
              </a:ext>
            </a:extLst>
          </a:blip>
          <a:srcRect l="-516" t="1772" r="7" b="1772"/>
          <a:stretch>
            <a:fillRect/>
          </a:stretch>
        </p:blipFill>
        <p:spPr>
          <a:xfrm>
            <a:off x="626269" y="4229100"/>
            <a:ext cx="22534424" cy="6248400"/>
          </a:xfrm>
          <a:prstGeom prst="rect">
            <a:avLst/>
          </a:prstGeom>
        </p:spPr>
      </p:pic>
    </p:spTree>
    <p:extLst>
      <p:ext uri="{BB962C8B-B14F-4D97-AF65-F5344CB8AC3E}">
        <p14:creationId xmlns:p14="http://schemas.microsoft.com/office/powerpoint/2010/main" val="401842324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0A80B-07AA-186A-8944-33A1DA4341DB}"/>
              </a:ext>
            </a:extLst>
          </p:cNvPr>
          <p:cNvSpPr>
            <a:spLocks noGrp="1"/>
          </p:cNvSpPr>
          <p:nvPr>
            <p:ph idx="1"/>
          </p:nvPr>
        </p:nvSpPr>
        <p:spPr>
          <a:xfrm>
            <a:off x="1741557" y="6585956"/>
            <a:ext cx="21848624" cy="7091944"/>
          </a:xfrm>
        </p:spPr>
        <p:txBody>
          <a:bodyPr>
            <a:normAutofit/>
          </a:bodyPr>
          <a:lstStyle/>
          <a:p>
            <a:r>
              <a:rPr lang="en-GB" sz="3600" dirty="0"/>
              <a:t>The goal of the experiment was top find the factors that would best adjust the range of our device.</a:t>
            </a:r>
          </a:p>
          <a:p>
            <a:r>
              <a:rPr lang="en-GB" sz="3600" dirty="0">
                <a:solidFill>
                  <a:srgbClr val="FF0000"/>
                </a:solidFill>
              </a:rPr>
              <a:t>Front position </a:t>
            </a:r>
            <a:r>
              <a:rPr lang="en-GB" sz="3600" dirty="0"/>
              <a:t>and </a:t>
            </a:r>
            <a:r>
              <a:rPr lang="en-GB" sz="3600" dirty="0">
                <a:solidFill>
                  <a:srgbClr val="FF0000"/>
                </a:solidFill>
              </a:rPr>
              <a:t>Pull Back </a:t>
            </a:r>
            <a:r>
              <a:rPr lang="en-GB" sz="3600" dirty="0"/>
              <a:t>gave the biggest response slope </a:t>
            </a:r>
          </a:p>
          <a:p>
            <a:r>
              <a:rPr lang="en-GB" sz="3600" dirty="0">
                <a:solidFill>
                  <a:srgbClr val="FF0000"/>
                </a:solidFill>
              </a:rPr>
              <a:t>Anchor position </a:t>
            </a:r>
            <a:r>
              <a:rPr lang="en-GB" sz="3600" dirty="0"/>
              <a:t>gave similar results with level 1 giving the longer ranges on average…so use level 1</a:t>
            </a:r>
          </a:p>
          <a:p>
            <a:r>
              <a:rPr lang="en-GB" sz="3600" dirty="0">
                <a:solidFill>
                  <a:srgbClr val="FF0000"/>
                </a:solidFill>
              </a:rPr>
              <a:t>Stop position </a:t>
            </a:r>
            <a:r>
              <a:rPr lang="en-GB" sz="3600" dirty="0"/>
              <a:t>gave consistently short (Disappointing) range at level 1. So we’ll use level 2 </a:t>
            </a:r>
          </a:p>
          <a:p>
            <a:pPr lvl="1"/>
            <a:r>
              <a:rPr lang="en-GB" sz="3200" dirty="0"/>
              <a:t>Something approaching 45 degree launch angle should give maximum range anyway……we could have proposed this before firing but it’s sometimes good to prove the experiment out!</a:t>
            </a:r>
          </a:p>
          <a:p>
            <a:r>
              <a:rPr lang="en-GB" sz="3600" dirty="0">
                <a:solidFill>
                  <a:srgbClr val="FF0000"/>
                </a:solidFill>
              </a:rPr>
              <a:t>Operator</a:t>
            </a:r>
            <a:r>
              <a:rPr lang="en-GB" sz="3600" dirty="0"/>
              <a:t> (in this case) gave a low sloping response curve, There is a difference. But what are the differences? Is there a pattern? Is this pattern repeated in the Interaction responses? In other control factors?</a:t>
            </a:r>
          </a:p>
          <a:p>
            <a:r>
              <a:rPr lang="en-GB" sz="3600" dirty="0"/>
              <a:t>If the </a:t>
            </a:r>
            <a:r>
              <a:rPr lang="en-GB" sz="3600" dirty="0">
                <a:solidFill>
                  <a:srgbClr val="FF0000"/>
                </a:solidFill>
              </a:rPr>
              <a:t>Operator</a:t>
            </a:r>
            <a:r>
              <a:rPr lang="en-GB" sz="3600" dirty="0"/>
              <a:t> has a significant difference…..how could we design the experiment better?</a:t>
            </a:r>
          </a:p>
          <a:p>
            <a:r>
              <a:rPr lang="en-GB" sz="3600" dirty="0"/>
              <a:t>What would be the advantages and disadvantages of removing the operator as a control factor and treating them as a “noise”.</a:t>
            </a:r>
          </a:p>
          <a:p>
            <a:endParaRPr lang="en-GB" sz="3600" dirty="0"/>
          </a:p>
          <a:p>
            <a:endParaRPr lang="en-GB" sz="3600" dirty="0"/>
          </a:p>
          <a:p>
            <a:pPr lvl="1"/>
            <a:endParaRPr lang="en-GB" sz="3200" dirty="0"/>
          </a:p>
          <a:p>
            <a:pPr marL="0" indent="0">
              <a:buNone/>
            </a:pPr>
            <a:endParaRPr lang="en-GB" sz="3600" dirty="0"/>
          </a:p>
          <a:p>
            <a:pPr marL="457200" lvl="1" indent="0">
              <a:buNone/>
            </a:pPr>
            <a:endParaRPr lang="en-GB" sz="3200" dirty="0"/>
          </a:p>
          <a:p>
            <a:pPr marL="457200" lvl="1" indent="0">
              <a:buNone/>
            </a:pPr>
            <a:endParaRPr lang="en-GB" sz="3200" dirty="0"/>
          </a:p>
          <a:p>
            <a:endParaRPr lang="en-GB" sz="3600" dirty="0"/>
          </a:p>
        </p:txBody>
      </p:sp>
      <p:pic>
        <p:nvPicPr>
          <p:cNvPr id="5" name="Picture 4">
            <a:extLst>
              <a:ext uri="{FF2B5EF4-FFF2-40B4-BE49-F238E27FC236}">
                <a16:creationId xmlns:a16="http://schemas.microsoft.com/office/drawing/2014/main" id="{4E574881-7944-5EE7-E018-BD65081FBCC7}"/>
              </a:ext>
            </a:extLst>
          </p:cNvPr>
          <p:cNvPicPr>
            <a:picLocks noChangeAspect="1"/>
          </p:cNvPicPr>
          <p:nvPr/>
        </p:nvPicPr>
        <p:blipFill>
          <a:blip r:embed="rId2">
            <a:extLst>
              <a:ext uri="{28A0092B-C50C-407E-A947-70E740481C1C}">
                <a14:useLocalDpi xmlns:a14="http://schemas.microsoft.com/office/drawing/2010/main" val="0"/>
              </a:ext>
            </a:extLst>
          </a:blip>
          <a:srcRect l="-516" t="1772" r="7" b="1772"/>
          <a:stretch>
            <a:fillRect/>
          </a:stretch>
        </p:blipFill>
        <p:spPr>
          <a:xfrm>
            <a:off x="702469" y="0"/>
            <a:ext cx="22534424" cy="6248400"/>
          </a:xfrm>
          <a:prstGeom prst="rect">
            <a:avLst/>
          </a:prstGeom>
        </p:spPr>
      </p:pic>
    </p:spTree>
    <p:extLst>
      <p:ext uri="{BB962C8B-B14F-4D97-AF65-F5344CB8AC3E}">
        <p14:creationId xmlns:p14="http://schemas.microsoft.com/office/powerpoint/2010/main" val="12417020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428</TotalTime>
  <Words>1917</Words>
  <Application>Microsoft Office PowerPoint</Application>
  <PresentationFormat>Custom</PresentationFormat>
  <Paragraphs>306</Paragraphs>
  <Slides>93</Slides>
  <Notes>4</Notes>
  <HiddenSlides>49</HiddenSlides>
  <MMClips>1</MMClips>
  <ScaleCrop>false</ScaleCrop>
  <HeadingPairs>
    <vt:vector size="8" baseType="variant">
      <vt:variant>
        <vt:lpstr>Fonts Used</vt:lpstr>
      </vt:variant>
      <vt:variant>
        <vt:i4>5</vt:i4>
      </vt:variant>
      <vt:variant>
        <vt:lpstr>Theme</vt:lpstr>
      </vt:variant>
      <vt:variant>
        <vt:i4>2</vt:i4>
      </vt:variant>
      <vt:variant>
        <vt:lpstr>Embedded OLE Servers</vt:lpstr>
      </vt:variant>
      <vt:variant>
        <vt:i4>2</vt:i4>
      </vt:variant>
      <vt:variant>
        <vt:lpstr>Slide Titles</vt:lpstr>
      </vt:variant>
      <vt:variant>
        <vt:i4>93</vt:i4>
      </vt:variant>
    </vt:vector>
  </HeadingPairs>
  <TitlesOfParts>
    <vt:vector size="102" baseType="lpstr">
      <vt:lpstr>Arial</vt:lpstr>
      <vt:lpstr>Calibri</vt:lpstr>
      <vt:lpstr>Calibri Light</vt:lpstr>
      <vt:lpstr>Times New Roman</vt:lpstr>
      <vt:lpstr>Wingdings</vt:lpstr>
      <vt:lpstr>Office Theme</vt:lpstr>
      <vt:lpstr>Office Theme</vt:lpstr>
      <vt:lpstr>Chart</vt:lpstr>
      <vt:lpstr>Worksheet</vt:lpstr>
      <vt:lpstr>Design of Experiments And a chap called Genichi Taguchi</vt:lpstr>
      <vt:lpstr>PowerPoint Presentation</vt:lpstr>
      <vt:lpstr>PowerPoint Presentation</vt:lpstr>
      <vt:lpstr>PowerPoint Presentation</vt:lpstr>
      <vt:lpstr>PowerPoint Presentation</vt:lpstr>
      <vt:lpstr>PowerPoint Presentation</vt:lpstr>
      <vt:lpstr>Design of Experiments</vt:lpstr>
      <vt:lpstr>Summary</vt:lpstr>
      <vt:lpstr>Taguchi Outputs from Flare Trials.</vt:lpstr>
      <vt:lpstr>The Matrix</vt:lpstr>
      <vt:lpstr>PowerPoint Presentation</vt:lpstr>
      <vt:lpstr>Peak Energy No Noise</vt:lpstr>
      <vt:lpstr>PowerPoint Presentation</vt:lpstr>
      <vt:lpstr>Energy over Time Band 4 4 Speeds</vt:lpstr>
      <vt:lpstr>PowerPoint Presentation</vt:lpstr>
      <vt:lpstr>PowerPoint Presentation</vt:lpstr>
      <vt:lpstr>Energy over Time Band 4 4 Speeds</vt:lpstr>
      <vt:lpstr>Ratio 2:4, Speed as Noise</vt:lpstr>
      <vt:lpstr>PowerPoint Presentation</vt:lpstr>
      <vt:lpstr>Ratio 2:4, Speed as Noise</vt:lpstr>
      <vt:lpstr>Ratio 2:4, Speed as Noise</vt:lpstr>
      <vt:lpstr>Ratio at Altitude</vt:lpstr>
      <vt:lpstr>Ratio at Altitude</vt:lpstr>
      <vt:lpstr>Ratio at Altitude</vt:lpstr>
      <vt:lpstr>Rise Time No Noise</vt:lpstr>
      <vt:lpstr>Rise Time No Noise</vt:lpstr>
      <vt:lpstr>Rise Time No Noise</vt:lpstr>
      <vt:lpstr>Time to Ignition No Noise</vt:lpstr>
      <vt:lpstr>Time to Ignition No Noise</vt:lpstr>
      <vt:lpstr>Time to Ignition No Noise</vt:lpstr>
      <vt:lpstr>Energy Over Time, Band 2 Four Speeds as Noise.</vt:lpstr>
      <vt:lpstr>Energy Over Time, Band 2 Four Speeds as Noise.</vt:lpstr>
      <vt:lpstr>Energy Over Time, Band 2 Four Speeds as Noise.</vt:lpstr>
      <vt:lpstr>Energy Over Time, Band 2 &amp; 4 Four Speeds as Noise.</vt:lpstr>
      <vt:lpstr>Total Energy Band 4 Speed as Noise</vt:lpstr>
      <vt:lpstr>Total Energy Band 4 Speed as Noise</vt:lpstr>
      <vt:lpstr>Total Energy Band 4 Speed as Noise</vt:lpstr>
      <vt:lpstr>Burn Time No Noise</vt:lpstr>
      <vt:lpstr>Burn Time No Noise</vt:lpstr>
      <vt:lpstr>Burn Time No Noise</vt:lpstr>
      <vt:lpstr>Total Energy, Band 4, Altitude</vt:lpstr>
      <vt:lpstr>Total Energy, Band 4, Altitude</vt:lpstr>
      <vt:lpstr>Total Energy, Band 4, Altitude</vt:lpstr>
      <vt:lpstr>Energy per Second, Band 4  No Noise.</vt:lpstr>
      <vt:lpstr>Energy per Second, Band 4  No Noise.</vt:lpstr>
      <vt:lpstr>Energy per Second, Band 4,  No Noise.</vt:lpstr>
      <vt:lpstr>Band 2 : Band 4 ratio. No Noise</vt:lpstr>
      <vt:lpstr>Band 2 : Band 4 ratio. No Noise</vt:lpstr>
      <vt:lpstr>Band 2 : Band 4 ratio. No Noise</vt:lpstr>
      <vt:lpstr>Total energy, Band 4, No Noise</vt:lpstr>
      <vt:lpstr>Total energy, Band 4, No Noise</vt:lpstr>
      <vt:lpstr>Total energy, Band 4, No Noise</vt:lpstr>
      <vt:lpstr>Burn time, 4 levels of noise</vt:lpstr>
      <vt:lpstr>Burn time, 4 levels of noise</vt:lpstr>
      <vt:lpstr>Burn time, 4 levels of noise</vt:lpstr>
      <vt:lpstr>Burn Time, 2 levels altitude.</vt:lpstr>
      <vt:lpstr>Burn Time, 2 levels altitude.</vt:lpstr>
      <vt:lpstr>Burn Time, 2 levels altitude.</vt:lpstr>
      <vt:lpstr>Energy per second,  Altitude as noise</vt:lpstr>
      <vt:lpstr>Energy per second,  Altitude as noise</vt:lpstr>
      <vt:lpstr>Energy per second,  Altitude as noise</vt:lpstr>
      <vt:lpstr>High Speed Video of Flare Ignition</vt:lpstr>
      <vt:lpstr>Flare Test Track</vt:lpstr>
      <vt:lpstr>Flare Test Track</vt:lpstr>
      <vt:lpstr>That’s the flare composition side of life sorted out….now we’ve got to fly it and light it</vt:lpstr>
      <vt:lpstr>Taguchi Trial. Flare launch and ignition</vt:lpstr>
      <vt:lpstr>IR Decoys Priming and Pressure</vt:lpstr>
      <vt:lpstr>Burning Model</vt:lpstr>
      <vt:lpstr>Taguchi Matrix</vt:lpstr>
      <vt:lpstr>Analysis.</vt:lpstr>
      <vt:lpstr>Ignition Delay</vt:lpstr>
      <vt:lpstr>Ignition Delay Table</vt:lpstr>
      <vt:lpstr>Flare Rise Rate (To 100W)</vt:lpstr>
      <vt:lpstr>Rise Rate Table</vt:lpstr>
      <vt:lpstr>Tested Combinations for Low Ignition Delay.</vt:lpstr>
      <vt:lpstr>Tested Combinations for Ideal Rise Rate</vt:lpstr>
      <vt:lpstr>Tables for Spectral Start. 1st 32 Rounds Alistair Data</vt:lpstr>
      <vt:lpstr>Spectral Combinations</vt:lpstr>
      <vt:lpstr>Spectral Ratio at Start. Tim Sutlieff Data Response Graphs.</vt:lpstr>
      <vt:lpstr>Spectral Ratio at Start. Tim Sutlieff Data Response Tables. </vt:lpstr>
      <vt:lpstr>Peak Intensity, Band Four.  Response Graphs</vt:lpstr>
      <vt:lpstr>Peak Intensity, Band Four.  Response Tables</vt:lpstr>
      <vt:lpstr>Spectral Ratio, Peak Intensity. </vt:lpstr>
      <vt:lpstr>Spectral Ratio, Peak Intensity.</vt:lpstr>
      <vt:lpstr>Noise!</vt:lpstr>
      <vt:lpstr>Build Standards</vt:lpstr>
      <vt:lpstr>Confirmation trials results</vt:lpstr>
      <vt:lpstr>Let's Try It Out</vt:lpstr>
      <vt:lpstr>Catapult Demonstration</vt:lpstr>
      <vt:lpstr>PowerPoint Presentation</vt:lpstr>
      <vt:lpstr>After the Experiment</vt:lpstr>
      <vt:lpstr>Let’s now have a look at the  individual shot data and see if we can extract more useful information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David Holley</cp:lastModifiedBy>
  <cp:revision>1</cp:revision>
  <cp:lastPrinted>2023-08-03T08:29:12Z</cp:lastPrinted>
  <dcterms:created xsi:type="dcterms:W3CDTF">2023-07-19T13:33:00Z</dcterms:created>
  <dcterms:modified xsi:type="dcterms:W3CDTF">2026-03-07T16:08:32Z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2023-07-19T00:00:00Z</vt:filetime>
  </property>
  <property fmtid="{D5CDD505-2E9C-101B-9397-08002B2CF9AE}" pid="3" name="LastSaved">
    <vt:filetime>2023-07-19T00:00:00Z</vt:filetime>
  </property>
</Properties>
</file>