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</p:sldIdLst>
  <p:sldSz cx="18288000" cy="10287000"/>
  <p:notesSz cx="6858000" cy="9144000"/>
  <p:embeddedFontLs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Poppins" pitchFamily="2" charset="77"/>
      <p:regular r:id="rId20"/>
      <p:bold r:id="rId21"/>
      <p:italic r:id="rId22"/>
      <p:boldItalic r:id="rId23"/>
    </p:embeddedFont>
    <p:embeddedFont>
      <p:font typeface="Poppins Bold" pitchFamily="2" charset="77"/>
      <p:regular r:id="rId24"/>
      <p:bold r:id="rId25"/>
    </p:embeddedFont>
    <p:embeddedFont>
      <p:font typeface="Poppins Bold Italics" pitchFamily="2" charset="77"/>
      <p:regular r:id="rId26"/>
      <p:bold r:id="rId27"/>
      <p:italic r:id="rId28"/>
      <p:boldItalic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609" autoAdjust="0"/>
  </p:normalViewPr>
  <p:slideViewPr>
    <p:cSldViewPr>
      <p:cViewPr varScale="1">
        <p:scale>
          <a:sx n="69" d="100"/>
          <a:sy n="69" d="100"/>
        </p:scale>
        <p:origin x="344" y="2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font" Target="fonts/font1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8.fntdata"/><Relationship Id="rId28" Type="http://schemas.openxmlformats.org/officeDocument/2006/relationships/font" Target="fonts/font13.fntdata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205506" y="-163424"/>
            <a:ext cx="11588027" cy="10613848"/>
            <a:chOff x="0" y="0"/>
            <a:chExt cx="3051991" cy="279541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051991" cy="2795417"/>
            </a:xfrm>
            <a:custGeom>
              <a:avLst/>
              <a:gdLst/>
              <a:ahLst/>
              <a:cxnLst/>
              <a:rect l="l" t="t" r="r" b="b"/>
              <a:pathLst>
                <a:path w="3051991" h="2795417">
                  <a:moveTo>
                    <a:pt x="0" y="0"/>
                  </a:moveTo>
                  <a:lnTo>
                    <a:pt x="3051991" y="0"/>
                  </a:lnTo>
                  <a:lnTo>
                    <a:pt x="3051991" y="2795417"/>
                  </a:lnTo>
                  <a:lnTo>
                    <a:pt x="0" y="2795417"/>
                  </a:lnTo>
                  <a:close/>
                </a:path>
              </a:pathLst>
            </a:custGeom>
            <a:solidFill>
              <a:srgbClr val="23301B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1028700"/>
            <a:ext cx="12083327" cy="6008638"/>
            <a:chOff x="0" y="0"/>
            <a:chExt cx="3051991" cy="158252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051991" cy="1582522"/>
            </a:xfrm>
            <a:custGeom>
              <a:avLst/>
              <a:gdLst/>
              <a:ahLst/>
              <a:cxnLst/>
              <a:rect l="l" t="t" r="r" b="b"/>
              <a:pathLst>
                <a:path w="3051991" h="1582522">
                  <a:moveTo>
                    <a:pt x="0" y="0"/>
                  </a:moveTo>
                  <a:lnTo>
                    <a:pt x="3051991" y="0"/>
                  </a:lnTo>
                  <a:lnTo>
                    <a:pt x="3051991" y="1582522"/>
                  </a:lnTo>
                  <a:lnTo>
                    <a:pt x="0" y="1582522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028700" y="86570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5143993" y="-3402056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7609768" y="8246641"/>
            <a:ext cx="9649532" cy="27288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3969" dirty="0">
                <a:solidFill>
                  <a:srgbClr val="E1E1E1"/>
                </a:solidFill>
                <a:latin typeface="Poppins"/>
              </a:rPr>
              <a:t>Presented by: S</a:t>
            </a:r>
            <a:r>
              <a:rPr lang="en-IN" sz="3969" dirty="0" err="1">
                <a:solidFill>
                  <a:srgbClr val="E1E1E1"/>
                </a:solidFill>
                <a:latin typeface="Poppins"/>
              </a:rPr>
              <a:t>imran</a:t>
            </a:r>
            <a:r>
              <a:rPr lang="en-IN" sz="3969" dirty="0">
                <a:solidFill>
                  <a:srgbClr val="E1E1E1"/>
                </a:solidFill>
                <a:latin typeface="Poppins"/>
              </a:rPr>
              <a:t> Kaur Mangat</a:t>
            </a: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IN" sz="3969" dirty="0">
                <a:solidFill>
                  <a:srgbClr val="E1E1E1"/>
                </a:solidFill>
                <a:latin typeface="Poppins"/>
              </a:rPr>
              <a:t>Student’s ID: 2239617</a:t>
            </a:r>
          </a:p>
          <a:p>
            <a:pPr>
              <a:lnSpc>
                <a:spcPts val="5557"/>
              </a:lnSpc>
              <a:spcBef>
                <a:spcPct val="0"/>
              </a:spcBef>
            </a:pPr>
            <a:endParaRPr lang="en-US" sz="3969" dirty="0">
              <a:solidFill>
                <a:srgbClr val="E1E1E1"/>
              </a:solidFill>
              <a:latin typeface="Poppi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56009" y="2555382"/>
            <a:ext cx="7690411" cy="2122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66"/>
              </a:lnSpc>
            </a:pPr>
            <a:r>
              <a:rPr lang="en-US" sz="8491" dirty="0">
                <a:solidFill>
                  <a:srgbClr val="E1E1E1"/>
                </a:solidFill>
                <a:latin typeface="Poppins Bold"/>
              </a:rPr>
              <a:t>Marketing Management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1E8B6DD-04E5-2B48-3F5C-68B6D2F104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0" y="-163424"/>
            <a:ext cx="9649533" cy="720076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0809" y="-163424"/>
            <a:ext cx="5690053" cy="10613848"/>
            <a:chOff x="0" y="0"/>
            <a:chExt cx="1498615" cy="279541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98615" cy="2795417"/>
            </a:xfrm>
            <a:custGeom>
              <a:avLst/>
              <a:gdLst/>
              <a:ahLst/>
              <a:cxnLst/>
              <a:rect l="l" t="t" r="r" b="b"/>
              <a:pathLst>
                <a:path w="1498615" h="2795417">
                  <a:moveTo>
                    <a:pt x="0" y="0"/>
                  </a:moveTo>
                  <a:lnTo>
                    <a:pt x="1498615" y="0"/>
                  </a:lnTo>
                  <a:lnTo>
                    <a:pt x="1498615" y="2795417"/>
                  </a:lnTo>
                  <a:lnTo>
                    <a:pt x="0" y="2795417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448311"/>
            <a:ext cx="18173700" cy="2796348"/>
            <a:chOff x="0" y="0"/>
            <a:chExt cx="4274726" cy="73648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736487"/>
            </a:xfrm>
            <a:custGeom>
              <a:avLst/>
              <a:gdLst/>
              <a:ahLst/>
              <a:cxnLst/>
              <a:rect l="l" t="t" r="r" b="b"/>
              <a:pathLst>
                <a:path w="4274726" h="736487">
                  <a:moveTo>
                    <a:pt x="0" y="0"/>
                  </a:moveTo>
                  <a:lnTo>
                    <a:pt x="4274726" y="0"/>
                  </a:lnTo>
                  <a:lnTo>
                    <a:pt x="4274726" y="736487"/>
                  </a:lnTo>
                  <a:lnTo>
                    <a:pt x="0" y="736487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4502620"/>
            <a:ext cx="2168736" cy="4180155"/>
            <a:chOff x="0" y="0"/>
            <a:chExt cx="973802" cy="143121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73802" cy="1431218"/>
            </a:xfrm>
            <a:custGeom>
              <a:avLst/>
              <a:gdLst/>
              <a:ahLst/>
              <a:cxnLst/>
              <a:rect l="l" t="t" r="r" b="b"/>
              <a:pathLst>
                <a:path w="973802" h="1431218">
                  <a:moveTo>
                    <a:pt x="0" y="0"/>
                  </a:moveTo>
                  <a:lnTo>
                    <a:pt x="973802" y="0"/>
                  </a:lnTo>
                  <a:lnTo>
                    <a:pt x="973802" y="1431218"/>
                  </a:lnTo>
                  <a:lnTo>
                    <a:pt x="0" y="1431218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361429" y="4502620"/>
            <a:ext cx="1818509" cy="4180155"/>
            <a:chOff x="0" y="0"/>
            <a:chExt cx="973802" cy="143121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73802" cy="1431218"/>
            </a:xfrm>
            <a:custGeom>
              <a:avLst/>
              <a:gdLst/>
              <a:ahLst/>
              <a:cxnLst/>
              <a:rect l="l" t="t" r="r" b="b"/>
              <a:pathLst>
                <a:path w="973802" h="1431218">
                  <a:moveTo>
                    <a:pt x="0" y="0"/>
                  </a:moveTo>
                  <a:lnTo>
                    <a:pt x="973802" y="0"/>
                  </a:lnTo>
                  <a:lnTo>
                    <a:pt x="973802" y="1431218"/>
                  </a:lnTo>
                  <a:lnTo>
                    <a:pt x="0" y="1431218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2847591" y="2316614"/>
            <a:ext cx="12592819" cy="1164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66"/>
              </a:lnSpc>
            </a:pPr>
            <a:r>
              <a:rPr lang="en-US" sz="8491">
                <a:solidFill>
                  <a:srgbClr val="E1E1E1"/>
                </a:solidFill>
                <a:latin typeface="Poppins Bold"/>
              </a:rPr>
              <a:t>TABLE OF CONTENTS</a:t>
            </a:r>
          </a:p>
        </p:txBody>
      </p:sp>
      <p:sp>
        <p:nvSpPr>
          <p:cNvPr id="15" name="Freeform 15"/>
          <p:cNvSpPr/>
          <p:nvPr/>
        </p:nvSpPr>
        <p:spPr>
          <a:xfrm>
            <a:off x="16526541" y="2555854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-1815137" y="8393024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7" name="Group 17"/>
          <p:cNvGrpSpPr/>
          <p:nvPr/>
        </p:nvGrpSpPr>
        <p:grpSpPr>
          <a:xfrm>
            <a:off x="5389294" y="4502620"/>
            <a:ext cx="2094841" cy="4180155"/>
            <a:chOff x="0" y="0"/>
            <a:chExt cx="973802" cy="143121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973802" cy="1431218"/>
            </a:xfrm>
            <a:custGeom>
              <a:avLst/>
              <a:gdLst/>
              <a:ahLst/>
              <a:cxnLst/>
              <a:rect l="l" t="t" r="r" b="b"/>
              <a:pathLst>
                <a:path w="973802" h="1431218">
                  <a:moveTo>
                    <a:pt x="0" y="0"/>
                  </a:moveTo>
                  <a:lnTo>
                    <a:pt x="973802" y="0"/>
                  </a:lnTo>
                  <a:lnTo>
                    <a:pt x="973802" y="1431218"/>
                  </a:lnTo>
                  <a:lnTo>
                    <a:pt x="0" y="1431218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7533672" y="4534410"/>
            <a:ext cx="2094841" cy="4180155"/>
            <a:chOff x="0" y="0"/>
            <a:chExt cx="973802" cy="143121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973802" cy="1431218"/>
            </a:xfrm>
            <a:custGeom>
              <a:avLst/>
              <a:gdLst/>
              <a:ahLst/>
              <a:cxnLst/>
              <a:rect l="l" t="t" r="r" b="b"/>
              <a:pathLst>
                <a:path w="973802" h="1431218">
                  <a:moveTo>
                    <a:pt x="0" y="0"/>
                  </a:moveTo>
                  <a:lnTo>
                    <a:pt x="973802" y="0"/>
                  </a:lnTo>
                  <a:lnTo>
                    <a:pt x="973802" y="1431218"/>
                  </a:lnTo>
                  <a:lnTo>
                    <a:pt x="0" y="1431218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9685132" y="4507196"/>
            <a:ext cx="2321311" cy="4192855"/>
            <a:chOff x="0" y="0"/>
            <a:chExt cx="973802" cy="143121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973802" cy="1431218"/>
            </a:xfrm>
            <a:custGeom>
              <a:avLst/>
              <a:gdLst/>
              <a:ahLst/>
              <a:cxnLst/>
              <a:rect l="l" t="t" r="r" b="b"/>
              <a:pathLst>
                <a:path w="973802" h="1431218">
                  <a:moveTo>
                    <a:pt x="0" y="0"/>
                  </a:moveTo>
                  <a:lnTo>
                    <a:pt x="973802" y="0"/>
                  </a:lnTo>
                  <a:lnTo>
                    <a:pt x="973802" y="1431218"/>
                  </a:lnTo>
                  <a:lnTo>
                    <a:pt x="0" y="1431218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012482" y="5668461"/>
            <a:ext cx="2168736" cy="4950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65"/>
              </a:lnSpc>
              <a:spcBef>
                <a:spcPct val="0"/>
              </a:spcBef>
            </a:pPr>
            <a:r>
              <a:rPr lang="en-US" sz="2000" dirty="0">
                <a:solidFill>
                  <a:srgbClr val="E1E1E1"/>
                </a:solidFill>
                <a:latin typeface="Poppins"/>
              </a:rPr>
              <a:t>Introduction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7256" y="5375919"/>
            <a:ext cx="1264508" cy="10592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65"/>
              </a:lnSpc>
              <a:spcBef>
                <a:spcPct val="0"/>
              </a:spcBef>
            </a:pPr>
            <a:r>
              <a:rPr lang="en-US" dirty="0">
                <a:solidFill>
                  <a:srgbClr val="E1E1E1"/>
                </a:solidFill>
                <a:latin typeface="Poppins"/>
              </a:rPr>
              <a:t>Company Analysis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787539" y="5533471"/>
            <a:ext cx="1747796" cy="16235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65"/>
              </a:lnSpc>
              <a:spcBef>
                <a:spcPct val="0"/>
              </a:spcBef>
            </a:pPr>
            <a:r>
              <a:rPr lang="en-US" sz="2000" dirty="0">
                <a:solidFill>
                  <a:srgbClr val="E1E1E1"/>
                </a:solidFill>
                <a:latin typeface="Poppins"/>
              </a:rPr>
              <a:t>Key Factors to Market Failure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933524" y="5640613"/>
            <a:ext cx="2168736" cy="10994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65"/>
              </a:lnSpc>
              <a:spcBef>
                <a:spcPct val="0"/>
              </a:spcBef>
            </a:pPr>
            <a:r>
              <a:rPr lang="en-US" sz="2000" dirty="0">
                <a:solidFill>
                  <a:srgbClr val="E1E1E1"/>
                </a:solidFill>
                <a:latin typeface="Poppins"/>
              </a:rPr>
              <a:t>Resource Allocation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99800" y="5507694"/>
            <a:ext cx="2168736" cy="1663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365"/>
              </a:lnSpc>
              <a:spcBef>
                <a:spcPct val="0"/>
              </a:spcBef>
            </a:pPr>
            <a:r>
              <a:rPr lang="en-US" sz="3118" dirty="0">
                <a:solidFill>
                  <a:srgbClr val="E1E1E1"/>
                </a:solidFill>
                <a:latin typeface="Poppins"/>
              </a:rPr>
              <a:t>Resource Allocations</a:t>
            </a:r>
          </a:p>
        </p:txBody>
      </p:sp>
      <p:sp>
        <p:nvSpPr>
          <p:cNvPr id="31" name="TextBox 28">
            <a:extLst>
              <a:ext uri="{FF2B5EF4-FFF2-40B4-BE49-F238E27FC236}">
                <a16:creationId xmlns:a16="http://schemas.microsoft.com/office/drawing/2014/main" id="{3D39D791-BB5C-0D1B-C20E-F37C8F5ACFC7}"/>
              </a:ext>
            </a:extLst>
          </p:cNvPr>
          <p:cNvSpPr txBox="1"/>
          <p:nvPr/>
        </p:nvSpPr>
        <p:spPr>
          <a:xfrm>
            <a:off x="5499467" y="5507694"/>
            <a:ext cx="1897307" cy="16235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65"/>
              </a:lnSpc>
              <a:spcBef>
                <a:spcPct val="0"/>
              </a:spcBef>
            </a:pPr>
            <a:r>
              <a:rPr lang="en-US" sz="2000" dirty="0">
                <a:solidFill>
                  <a:srgbClr val="E1E1E1"/>
                </a:solidFill>
                <a:latin typeface="Poppins"/>
              </a:rPr>
              <a:t>Internal and External Analysis</a:t>
            </a:r>
          </a:p>
        </p:txBody>
      </p:sp>
      <p:sp>
        <p:nvSpPr>
          <p:cNvPr id="32" name="Freeform 24">
            <a:extLst>
              <a:ext uri="{FF2B5EF4-FFF2-40B4-BE49-F238E27FC236}">
                <a16:creationId xmlns:a16="http://schemas.microsoft.com/office/drawing/2014/main" id="{2A69C3B1-7C64-2544-BD8F-B3EEA299219A}"/>
              </a:ext>
            </a:extLst>
          </p:cNvPr>
          <p:cNvSpPr/>
          <p:nvPr/>
        </p:nvSpPr>
        <p:spPr>
          <a:xfrm>
            <a:off x="12110823" y="4534410"/>
            <a:ext cx="2321311" cy="4192855"/>
          </a:xfrm>
          <a:custGeom>
            <a:avLst/>
            <a:gdLst/>
            <a:ahLst/>
            <a:cxnLst/>
            <a:rect l="l" t="t" r="r" b="b"/>
            <a:pathLst>
              <a:path w="973802" h="1431218">
                <a:moveTo>
                  <a:pt x="0" y="0"/>
                </a:moveTo>
                <a:lnTo>
                  <a:pt x="973802" y="0"/>
                </a:lnTo>
                <a:lnTo>
                  <a:pt x="973802" y="1431218"/>
                </a:lnTo>
                <a:lnTo>
                  <a:pt x="0" y="1431218"/>
                </a:lnTo>
                <a:close/>
              </a:path>
            </a:pathLst>
          </a:custGeom>
          <a:solidFill>
            <a:srgbClr val="466632"/>
          </a:solidFill>
        </p:spPr>
        <p:txBody>
          <a:bodyPr/>
          <a:lstStyle/>
          <a:p>
            <a:pPr algn="ctr">
              <a:lnSpc>
                <a:spcPts val="4365"/>
              </a:lnSpc>
              <a:spcBef>
                <a:spcPct val="0"/>
              </a:spcBef>
            </a:pPr>
            <a:endParaRPr lang="en-US" sz="1800" dirty="0">
              <a:solidFill>
                <a:srgbClr val="E1E1E1"/>
              </a:solidFill>
              <a:latin typeface="Poppins"/>
            </a:endParaRPr>
          </a:p>
          <a:p>
            <a:pPr algn="ctr">
              <a:lnSpc>
                <a:spcPts val="4365"/>
              </a:lnSpc>
              <a:spcBef>
                <a:spcPct val="0"/>
              </a:spcBef>
            </a:pPr>
            <a:endParaRPr lang="en-US" dirty="0">
              <a:solidFill>
                <a:srgbClr val="E1E1E1"/>
              </a:solidFill>
              <a:latin typeface="Poppins"/>
            </a:endParaRPr>
          </a:p>
          <a:p>
            <a:pPr algn="ctr">
              <a:lnSpc>
                <a:spcPts val="4365"/>
              </a:lnSpc>
              <a:spcBef>
                <a:spcPct val="0"/>
              </a:spcBef>
            </a:pPr>
            <a:r>
              <a:rPr lang="en-US" sz="1800" dirty="0">
                <a:solidFill>
                  <a:srgbClr val="E1E1E1"/>
                </a:solidFill>
                <a:latin typeface="Poppins"/>
              </a:rPr>
              <a:t>Competitive Strategies</a:t>
            </a:r>
          </a:p>
        </p:txBody>
      </p:sp>
      <p:sp>
        <p:nvSpPr>
          <p:cNvPr id="33" name="Freeform 24">
            <a:extLst>
              <a:ext uri="{FF2B5EF4-FFF2-40B4-BE49-F238E27FC236}">
                <a16:creationId xmlns:a16="http://schemas.microsoft.com/office/drawing/2014/main" id="{54377F7D-9884-BB48-B07A-30A201A769A6}"/>
              </a:ext>
            </a:extLst>
          </p:cNvPr>
          <p:cNvSpPr/>
          <p:nvPr/>
        </p:nvSpPr>
        <p:spPr>
          <a:xfrm>
            <a:off x="14532401" y="4528059"/>
            <a:ext cx="2089957" cy="4192855"/>
          </a:xfrm>
          <a:custGeom>
            <a:avLst/>
            <a:gdLst/>
            <a:ahLst/>
            <a:cxnLst/>
            <a:rect l="l" t="t" r="r" b="b"/>
            <a:pathLst>
              <a:path w="973802" h="1431218">
                <a:moveTo>
                  <a:pt x="0" y="0"/>
                </a:moveTo>
                <a:lnTo>
                  <a:pt x="973802" y="0"/>
                </a:lnTo>
                <a:lnTo>
                  <a:pt x="973802" y="1431218"/>
                </a:lnTo>
                <a:lnTo>
                  <a:pt x="0" y="1431218"/>
                </a:lnTo>
                <a:close/>
              </a:path>
            </a:pathLst>
          </a:custGeom>
          <a:solidFill>
            <a:srgbClr val="466632"/>
          </a:solidFill>
        </p:spPr>
        <p:txBody>
          <a:bodyPr/>
          <a:lstStyle/>
          <a:p>
            <a:pPr algn="ctr">
              <a:lnSpc>
                <a:spcPts val="4365"/>
              </a:lnSpc>
              <a:spcBef>
                <a:spcPct val="0"/>
              </a:spcBef>
            </a:pPr>
            <a:endParaRPr lang="en-US" sz="1800" dirty="0">
              <a:solidFill>
                <a:srgbClr val="E1E1E1"/>
              </a:solidFill>
              <a:latin typeface="Poppins"/>
            </a:endParaRPr>
          </a:p>
          <a:p>
            <a:pPr algn="ctr">
              <a:lnSpc>
                <a:spcPts val="4365"/>
              </a:lnSpc>
              <a:spcBef>
                <a:spcPct val="0"/>
              </a:spcBef>
            </a:pPr>
            <a:endParaRPr lang="en-US" dirty="0">
              <a:solidFill>
                <a:srgbClr val="E1E1E1"/>
              </a:solidFill>
              <a:latin typeface="Poppins"/>
            </a:endParaRPr>
          </a:p>
          <a:p>
            <a:pPr algn="ctr">
              <a:lnSpc>
                <a:spcPts val="4365"/>
              </a:lnSpc>
              <a:spcBef>
                <a:spcPct val="0"/>
              </a:spcBef>
            </a:pPr>
            <a:r>
              <a:rPr lang="en-US" sz="1800" dirty="0">
                <a:solidFill>
                  <a:srgbClr val="E1E1E1"/>
                </a:solidFill>
                <a:latin typeface="Poppins"/>
              </a:rPr>
              <a:t>Green Marketing and CSR</a:t>
            </a:r>
          </a:p>
        </p:txBody>
      </p:sp>
      <p:sp>
        <p:nvSpPr>
          <p:cNvPr id="34" name="Freeform 24">
            <a:extLst>
              <a:ext uri="{FF2B5EF4-FFF2-40B4-BE49-F238E27FC236}">
                <a16:creationId xmlns:a16="http://schemas.microsoft.com/office/drawing/2014/main" id="{3C21CDB2-B6FD-C942-5996-3042FA584033}"/>
              </a:ext>
            </a:extLst>
          </p:cNvPr>
          <p:cNvSpPr/>
          <p:nvPr/>
        </p:nvSpPr>
        <p:spPr>
          <a:xfrm>
            <a:off x="16722625" y="4569020"/>
            <a:ext cx="2552666" cy="4192855"/>
          </a:xfrm>
          <a:custGeom>
            <a:avLst/>
            <a:gdLst/>
            <a:ahLst/>
            <a:cxnLst/>
            <a:rect l="l" t="t" r="r" b="b"/>
            <a:pathLst>
              <a:path w="973802" h="1431218">
                <a:moveTo>
                  <a:pt x="0" y="0"/>
                </a:moveTo>
                <a:lnTo>
                  <a:pt x="973802" y="0"/>
                </a:lnTo>
                <a:lnTo>
                  <a:pt x="973802" y="1431218"/>
                </a:lnTo>
                <a:lnTo>
                  <a:pt x="0" y="1431218"/>
                </a:lnTo>
                <a:close/>
              </a:path>
            </a:pathLst>
          </a:custGeom>
          <a:solidFill>
            <a:srgbClr val="466632"/>
          </a:solidFill>
        </p:spPr>
        <p:txBody>
          <a:bodyPr/>
          <a:lstStyle/>
          <a:p>
            <a:pPr algn="ctr">
              <a:lnSpc>
                <a:spcPts val="4365"/>
              </a:lnSpc>
              <a:spcBef>
                <a:spcPct val="0"/>
              </a:spcBef>
            </a:pPr>
            <a:endParaRPr lang="en-US" sz="1800" dirty="0">
              <a:solidFill>
                <a:srgbClr val="E1E1E1"/>
              </a:solidFill>
              <a:latin typeface="Poppins"/>
            </a:endParaRPr>
          </a:p>
          <a:p>
            <a:pPr algn="ctr">
              <a:lnSpc>
                <a:spcPts val="4365"/>
              </a:lnSpc>
              <a:spcBef>
                <a:spcPct val="0"/>
              </a:spcBef>
            </a:pPr>
            <a:endParaRPr lang="en-US" dirty="0">
              <a:solidFill>
                <a:srgbClr val="E1E1E1"/>
              </a:solidFill>
              <a:latin typeface="Poppins"/>
            </a:endParaRPr>
          </a:p>
          <a:p>
            <a:pPr algn="ctr">
              <a:lnSpc>
                <a:spcPts val="4365"/>
              </a:lnSpc>
              <a:spcBef>
                <a:spcPct val="0"/>
              </a:spcBef>
            </a:pPr>
            <a:r>
              <a:rPr lang="en-US" sz="1800" dirty="0">
                <a:solidFill>
                  <a:srgbClr val="E1E1E1"/>
                </a:solidFill>
                <a:latin typeface="Poppins"/>
              </a:rPr>
              <a:t>Recommendations and Conclusion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9542718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9746627" cy="832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Introduction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812331" y="5143500"/>
            <a:ext cx="15249894" cy="5045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3260" lvl="1" indent="-336630">
              <a:lnSpc>
                <a:spcPts val="5706"/>
              </a:lnSpc>
              <a:buFont typeface="Arial"/>
              <a:buChar char="•"/>
            </a:pPr>
            <a:r>
              <a:rPr lang="en-US" sz="3118" dirty="0">
                <a:solidFill>
                  <a:srgbClr val="E1E1E1"/>
                </a:solidFill>
                <a:latin typeface="Poppins"/>
              </a:rPr>
              <a:t>Sainsbury's is an internationally renowned organization and a shining example of progressive corporate governance. </a:t>
            </a:r>
          </a:p>
          <a:p>
            <a:pPr marL="673260" lvl="1" indent="-336630">
              <a:lnSpc>
                <a:spcPts val="5706"/>
              </a:lnSpc>
              <a:buFont typeface="Arial"/>
              <a:buChar char="•"/>
            </a:pPr>
            <a:r>
              <a:rPr lang="en-US" sz="3118" dirty="0">
                <a:solidFill>
                  <a:srgbClr val="E1E1E1"/>
                </a:solidFill>
                <a:latin typeface="Poppins"/>
              </a:rPr>
              <a:t>This presentation aims to explore Sainsbury's strategies for international expansion, evaluate its corporate governance framework, and assess its sustainability initiatives aligned with the SDGs. </a:t>
            </a:r>
          </a:p>
          <a:p>
            <a:pPr marL="673260" lvl="1" indent="-336630">
              <a:lnSpc>
                <a:spcPts val="5706"/>
              </a:lnSpc>
              <a:buFont typeface="Arial"/>
              <a:buChar char="•"/>
            </a:pPr>
            <a:r>
              <a:rPr lang="en-US" sz="3118" dirty="0">
                <a:solidFill>
                  <a:srgbClr val="E1E1E1"/>
                </a:solidFill>
                <a:latin typeface="Poppins"/>
              </a:rPr>
              <a:t>A thorough understanding of these key areas will be developed through comprehensive secondary research and analysis.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11182472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10533292" cy="832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Company background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812331" y="5040670"/>
            <a:ext cx="15249894" cy="5045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3260" lvl="1" indent="-336630">
              <a:lnSpc>
                <a:spcPts val="5706"/>
              </a:lnSpc>
              <a:buFont typeface="Arial"/>
              <a:buChar char="•"/>
            </a:pPr>
            <a:r>
              <a:rPr lang="en-US" sz="3118" dirty="0">
                <a:solidFill>
                  <a:srgbClr val="E1E1E1"/>
                </a:solidFill>
                <a:latin typeface="Poppins"/>
              </a:rPr>
              <a:t>Sainsbury's, is the second largest chain of supermarkets in the United Kingdom, with a 15% share of UK supermarket sales in September 2022.</a:t>
            </a:r>
          </a:p>
          <a:p>
            <a:pPr marL="673260" lvl="1" indent="-336630">
              <a:lnSpc>
                <a:spcPts val="5706"/>
              </a:lnSpc>
              <a:buFont typeface="Arial"/>
              <a:buChar char="•"/>
            </a:pPr>
            <a:r>
              <a:rPr lang="en-US" sz="3118" dirty="0">
                <a:solidFill>
                  <a:srgbClr val="E1E1E1"/>
                </a:solidFill>
                <a:latin typeface="Poppins"/>
              </a:rPr>
              <a:t>Company revenue was £31.4 billion in 2023 and was £29.8 billion in 2022, an increase of 5.3% in sales. </a:t>
            </a:r>
          </a:p>
          <a:p>
            <a:pPr marL="673260" lvl="1" indent="-336630">
              <a:lnSpc>
                <a:spcPts val="5706"/>
              </a:lnSpc>
              <a:buFont typeface="Arial"/>
              <a:buChar char="•"/>
            </a:pPr>
            <a:r>
              <a:rPr lang="en-US" sz="3118" dirty="0">
                <a:solidFill>
                  <a:srgbClr val="E1E1E1"/>
                </a:solidFill>
                <a:latin typeface="Poppins"/>
              </a:rPr>
              <a:t>In the first quarter, the sales are up by 9.8%. Sainsbury’s maintained a strong balance sheet as company is debt free and generates positive cash flow.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9542718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9746627" cy="832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PESTLE Analysis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E4C9D21E-03C6-AF60-8E44-D80FEF4B7E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6980398"/>
              </p:ext>
            </p:extLst>
          </p:nvPr>
        </p:nvGraphicFramePr>
        <p:xfrm>
          <a:off x="1295400" y="4644572"/>
          <a:ext cx="17221199" cy="6029666"/>
        </p:xfrm>
        <a:graphic>
          <a:graphicData uri="http://schemas.openxmlformats.org/drawingml/2006/table">
            <a:tbl>
              <a:tblPr firstRow="1" firstCol="1" bandRow="1"/>
              <a:tblGrid>
                <a:gridCol w="2572973">
                  <a:extLst>
                    <a:ext uri="{9D8B030D-6E8A-4147-A177-3AD203B41FA5}">
                      <a16:colId xmlns:a16="http://schemas.microsoft.com/office/drawing/2014/main" val="3963097977"/>
                    </a:ext>
                  </a:extLst>
                </a:gridCol>
                <a:gridCol w="2962816">
                  <a:extLst>
                    <a:ext uri="{9D8B030D-6E8A-4147-A177-3AD203B41FA5}">
                      <a16:colId xmlns:a16="http://schemas.microsoft.com/office/drawing/2014/main" val="3429949399"/>
                    </a:ext>
                  </a:extLst>
                </a:gridCol>
                <a:gridCol w="2572973">
                  <a:extLst>
                    <a:ext uri="{9D8B030D-6E8A-4147-A177-3AD203B41FA5}">
                      <a16:colId xmlns:a16="http://schemas.microsoft.com/office/drawing/2014/main" val="462871432"/>
                    </a:ext>
                  </a:extLst>
                </a:gridCol>
                <a:gridCol w="3365238">
                  <a:extLst>
                    <a:ext uri="{9D8B030D-6E8A-4147-A177-3AD203B41FA5}">
                      <a16:colId xmlns:a16="http://schemas.microsoft.com/office/drawing/2014/main" val="1815181521"/>
                    </a:ext>
                  </a:extLst>
                </a:gridCol>
                <a:gridCol w="2876362">
                  <a:extLst>
                    <a:ext uri="{9D8B030D-6E8A-4147-A177-3AD203B41FA5}">
                      <a16:colId xmlns:a16="http://schemas.microsoft.com/office/drawing/2014/main" val="1842572355"/>
                    </a:ext>
                  </a:extLst>
                </a:gridCol>
                <a:gridCol w="2870837">
                  <a:extLst>
                    <a:ext uri="{9D8B030D-6E8A-4147-A177-3AD203B41FA5}">
                      <a16:colId xmlns:a16="http://schemas.microsoft.com/office/drawing/2014/main" val="1325754504"/>
                    </a:ext>
                  </a:extLst>
                </a:gridCol>
              </a:tblGrid>
              <a:tr h="602966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rgbClr val="FFFF00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Political</a:t>
                      </a:r>
                      <a:endParaRPr lang="en-IN" sz="2800" kern="100" dirty="0">
                        <a:solidFill>
                          <a:srgbClr val="FFFF00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Government policies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Regulations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Stability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Trade policies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Taxation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Labour laws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457200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 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</a:txBody>
                  <a:tcPr marL="55838" marR="5583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rgbClr val="FFFF00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Economic</a:t>
                      </a:r>
                      <a:endParaRPr lang="en-IN" sz="2800" b="1" kern="100" dirty="0">
                        <a:solidFill>
                          <a:srgbClr val="FFFF00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Inflation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Unemployment rates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Consumer spending patterns  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</a:txBody>
                  <a:tcPr marL="55838" marR="5583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rgbClr val="FFFF00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Social</a:t>
                      </a:r>
                      <a:endParaRPr lang="en-IN" sz="2800" kern="100" dirty="0">
                        <a:solidFill>
                          <a:srgbClr val="FFFF00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Demographic trends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Cultural shifts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Consumer attitudes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457200"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 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</a:txBody>
                  <a:tcPr marL="55838" marR="5583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rgbClr val="FFFF00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Technological</a:t>
                      </a:r>
                      <a:endParaRPr lang="en-IN" sz="2800" kern="100" dirty="0">
                        <a:solidFill>
                          <a:srgbClr val="FFFF00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Technological advancements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Efficient supply chain management systems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Enhancing customer experience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</a:txBody>
                  <a:tcPr marL="55838" marR="5583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 dirty="0"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 </a:t>
                      </a:r>
                      <a:r>
                        <a:rPr lang="en-GB" sz="2800" b="1" kern="100" dirty="0">
                          <a:solidFill>
                            <a:srgbClr val="FFFF00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Legal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Consumer protection laws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Health and safety laws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Employment laws</a:t>
                      </a:r>
                    </a:p>
                  </a:txBody>
                  <a:tcPr marL="55838" marR="5583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 dirty="0"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 </a:t>
                      </a:r>
                      <a:r>
                        <a:rPr lang="en-GB" sz="2800" b="1" kern="100" dirty="0">
                          <a:solidFill>
                            <a:srgbClr val="FFFF00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Environmental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IN" sz="2400" b="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Reducing waste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IN" sz="2400" b="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Implementing sustainable practices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IN" sz="2400" b="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Promoting responsible sourcing </a:t>
                      </a:r>
                    </a:p>
                  </a:txBody>
                  <a:tcPr marL="55838" marR="5583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0406644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9542718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9746627" cy="832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SWOT Analysis 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0E9A0BE6-3318-261F-4EE5-90F8B5AF00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7721121"/>
              </p:ext>
            </p:extLst>
          </p:nvPr>
        </p:nvGraphicFramePr>
        <p:xfrm>
          <a:off x="1447800" y="4000500"/>
          <a:ext cx="16154401" cy="6724904"/>
        </p:xfrm>
        <a:graphic>
          <a:graphicData uri="http://schemas.openxmlformats.org/drawingml/2006/table">
            <a:tbl>
              <a:tblPr firstRow="1" firstCol="1" bandRow="1"/>
              <a:tblGrid>
                <a:gridCol w="3581400">
                  <a:extLst>
                    <a:ext uri="{9D8B030D-6E8A-4147-A177-3AD203B41FA5}">
                      <a16:colId xmlns:a16="http://schemas.microsoft.com/office/drawing/2014/main" val="3963097977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429949399"/>
                    </a:ext>
                  </a:extLst>
                </a:gridCol>
                <a:gridCol w="4343400">
                  <a:extLst>
                    <a:ext uri="{9D8B030D-6E8A-4147-A177-3AD203B41FA5}">
                      <a16:colId xmlns:a16="http://schemas.microsoft.com/office/drawing/2014/main" val="462871432"/>
                    </a:ext>
                  </a:extLst>
                </a:gridCol>
                <a:gridCol w="4114801">
                  <a:extLst>
                    <a:ext uri="{9D8B030D-6E8A-4147-A177-3AD203B41FA5}">
                      <a16:colId xmlns:a16="http://schemas.microsoft.com/office/drawing/2014/main" val="1815181521"/>
                    </a:ext>
                  </a:extLst>
                </a:gridCol>
              </a:tblGrid>
              <a:tr h="638341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2800" b="1" kern="100" dirty="0">
                          <a:solidFill>
                            <a:srgbClr val="FFFF00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Strengths</a:t>
                      </a: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Strong brand reputation</a:t>
                      </a: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Extensive retail presence</a:t>
                      </a: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Diverse product offerings </a:t>
                      </a: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Customer loyalty programs</a:t>
                      </a:r>
                    </a:p>
                    <a:p>
                      <a:pPr marL="342900" lvl="0" indent="-342900" algn="l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Well-established online grocery platform 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</a:txBody>
                  <a:tcPr marL="55838" marR="5583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rgbClr val="FFFF00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Weaknesses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Intense competition 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Changing consumer preferences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Reliance on third-party suppliers for product sourcing 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</a:txBody>
                  <a:tcPr marL="55838" marR="5583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rgbClr val="FFFF00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Opportunities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Expanding into new or international markets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Increasing demand for online grocery shopping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Potential for mergers or acquisitions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E</a:t>
                      </a:r>
                      <a:r>
                        <a:rPr lang="en-US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xpanding the range of sustainable and ethical products</a:t>
                      </a:r>
                      <a:endParaRPr lang="en-IN" sz="2400" kern="100" dirty="0">
                        <a:solidFill>
                          <a:schemeClr val="bg1"/>
                        </a:solidFill>
                        <a:effectLst/>
                        <a:latin typeface="Poppins" panose="00000500000000000000" pitchFamily="2" charset="0"/>
                        <a:ea typeface="Calibri" panose="020F0502020204030204" pitchFamily="34" charset="0"/>
                        <a:cs typeface="Poppins" panose="00000500000000000000" pitchFamily="2" charset="0"/>
                      </a:endParaRPr>
                    </a:p>
                  </a:txBody>
                  <a:tcPr marL="55838" marR="5583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800" b="1" kern="100" dirty="0">
                          <a:solidFill>
                            <a:srgbClr val="FFFF00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Threats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Intense competition 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Economic uncertainties 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Changing regulations and policies</a:t>
                      </a:r>
                    </a:p>
                    <a:p>
                      <a:pPr marL="342900" indent="-3429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IN" sz="2400" kern="100" dirty="0">
                          <a:solidFill>
                            <a:schemeClr val="bg1"/>
                          </a:solidFill>
                          <a:effectLst/>
                          <a:latin typeface="Poppins" panose="00000500000000000000" pitchFamily="2" charset="0"/>
                          <a:ea typeface="Calibri" panose="020F0502020204030204" pitchFamily="34" charset="0"/>
                          <a:cs typeface="Poppins" panose="00000500000000000000" pitchFamily="2" charset="0"/>
                        </a:rPr>
                        <a:t>Potential supply chain disruptions</a:t>
                      </a:r>
                    </a:p>
                  </a:txBody>
                  <a:tcPr marL="55838" marR="5583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0406644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13773272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12849609" cy="832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Key factors to market failure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23928" y="4443110"/>
            <a:ext cx="15249894" cy="5392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Intense competition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Failure to adapt to changing consumer trends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Inadequate digital transformation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Ineffective cost management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Economic downturns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10115672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9746627" cy="832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Resource allocation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812331" y="4974050"/>
            <a:ext cx="15249894" cy="42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Digital Transformation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Supply Chain Optimization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Product Innovation and Diversification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Employee Training and Development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11182472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10430382" cy="832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Competitive strategies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812331" y="4797681"/>
            <a:ext cx="15249894" cy="42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 Bold" panose="00000800000000000000" charset="0"/>
                <a:cs typeface="Poppins Bold" panose="00000800000000000000" charset="0"/>
              </a:rPr>
              <a:t>E-commerce Expansion and Omnichannel Integration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 Bold" panose="00000800000000000000" charset="0"/>
                <a:cs typeface="Poppins Bold" panose="00000800000000000000" charset="0"/>
              </a:rPr>
              <a:t>Contactless and Health-Focused Shopping Experience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 Bold" panose="00000800000000000000" charset="0"/>
                <a:cs typeface="Poppins Bold" panose="00000800000000000000" charset="0"/>
              </a:rPr>
              <a:t>Agile Supply Chain and Inventory Management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6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 Bold" panose="00000800000000000000" charset="0"/>
                <a:cs typeface="Poppins Bold" panose="00000800000000000000" charset="0"/>
              </a:rPr>
              <a:t>Employee Well-being and Training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12401672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11249409" cy="832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Green Marketing and CSR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960214" y="4895951"/>
            <a:ext cx="15585260" cy="41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85800" indent="-685800">
              <a:lnSpc>
                <a:spcPts val="655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 Bold Italics"/>
              </a:rPr>
              <a:t>"Waste less, save more" Campaign</a:t>
            </a:r>
          </a:p>
          <a:p>
            <a:pPr marL="685800" indent="-685800">
              <a:lnSpc>
                <a:spcPts val="655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 Bold Italics"/>
              </a:rPr>
              <a:t>Sustainable Seafood Sourcing</a:t>
            </a:r>
          </a:p>
          <a:p>
            <a:pPr marL="685800" indent="-685800">
              <a:lnSpc>
                <a:spcPts val="655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 Bold Italics"/>
              </a:rPr>
              <a:t>Modern slavery policies for both GFR and GNFR suppliers</a:t>
            </a:r>
          </a:p>
          <a:p>
            <a:pPr marL="685800" indent="-685800">
              <a:lnSpc>
                <a:spcPts val="655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 Bold Italics"/>
              </a:rPr>
              <a:t>Community and Partnership strategy</a:t>
            </a:r>
          </a:p>
          <a:p>
            <a:pPr marL="685800" indent="-685800">
              <a:lnSpc>
                <a:spcPts val="6557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 Bold Italics"/>
              </a:rPr>
              <a:t>Changes to date labels on packaging 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10191872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9746627" cy="832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Recommendations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812331" y="5010171"/>
            <a:ext cx="15249894" cy="52768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3260" lvl="1" indent="-336630">
              <a:lnSpc>
                <a:spcPct val="150000"/>
              </a:lnSpc>
              <a:buFont typeface="Arial"/>
              <a:buChar char="•"/>
            </a:pPr>
            <a:r>
              <a:rPr lang="en-US" sz="40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Expand Online Presence</a:t>
            </a:r>
          </a:p>
          <a:p>
            <a:pPr marL="673260" lvl="1" indent="-336630">
              <a:lnSpc>
                <a:spcPct val="150000"/>
              </a:lnSpc>
              <a:buFont typeface="Arial"/>
              <a:buChar char="•"/>
            </a:pPr>
            <a:r>
              <a:rPr lang="en-US" sz="40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Strengthen Sustainability Efforts</a:t>
            </a:r>
          </a:p>
          <a:p>
            <a:pPr marL="673260" lvl="1" indent="-336630">
              <a:lnSpc>
                <a:spcPct val="150000"/>
              </a:lnSpc>
              <a:buFont typeface="Arial"/>
              <a:buChar char="•"/>
            </a:pPr>
            <a:r>
              <a:rPr lang="en-US" sz="40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Embrace Innovation</a:t>
            </a:r>
          </a:p>
          <a:p>
            <a:pPr marL="673260" lvl="1" indent="-336630">
              <a:lnSpc>
                <a:spcPct val="150000"/>
              </a:lnSpc>
              <a:buFont typeface="Arial"/>
              <a:buChar char="•"/>
            </a:pPr>
            <a:r>
              <a:rPr lang="en-US" sz="40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Enhance Employee Training and Engagement</a:t>
            </a:r>
          </a:p>
          <a:p>
            <a:pPr marL="673260" lvl="1" indent="-336630">
              <a:lnSpc>
                <a:spcPct val="150000"/>
              </a:lnSpc>
              <a:buFont typeface="Arial"/>
              <a:buChar char="•"/>
            </a:pPr>
            <a:r>
              <a:rPr lang="en-US" sz="40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Poppins"/>
              </a:rPr>
              <a:t>Collaborate with Local Communities</a:t>
            </a:r>
          </a:p>
          <a:p>
            <a:pPr marL="673260" lvl="1" indent="-336630">
              <a:lnSpc>
                <a:spcPts val="5706"/>
              </a:lnSpc>
              <a:buFont typeface="Arial"/>
              <a:buChar char="•"/>
            </a:pPr>
            <a:endParaRPr lang="en-US" sz="3118" dirty="0">
              <a:solidFill>
                <a:srgbClr val="E1E1E1"/>
              </a:solidFill>
              <a:latin typeface="Poppins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9542718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9746627" cy="832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Conclusion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52741" y="4335381"/>
            <a:ext cx="16278059" cy="56298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118" dirty="0">
                <a:solidFill>
                  <a:srgbClr val="E1E1E1"/>
                </a:solidFill>
                <a:latin typeface="Poppins"/>
              </a:rPr>
              <a:t>The corporation has tackled post-pandemic difficulties such as the shift to e-commerce, sustainability concerns through effective resource allocation.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118" dirty="0">
                <a:solidFill>
                  <a:srgbClr val="E1E1E1"/>
                </a:solidFill>
                <a:latin typeface="Poppins"/>
              </a:rPr>
              <a:t>Sainsbury's success will be aided by continuous innovation, investment in employee development, and community engagement.</a:t>
            </a:r>
          </a:p>
          <a:p>
            <a:pPr marL="673260" lvl="1" indent="-336630">
              <a:lnSpc>
                <a:spcPct val="200000"/>
              </a:lnSpc>
              <a:buFont typeface="Arial"/>
              <a:buChar char="•"/>
            </a:pPr>
            <a:r>
              <a:rPr lang="en-US" sz="3118" dirty="0">
                <a:solidFill>
                  <a:srgbClr val="E1E1E1"/>
                </a:solidFill>
                <a:latin typeface="Poppins"/>
              </a:rPr>
              <a:t>Sainsbury's has positioned itself by employing green marketing methods, embracing corporate social responsibility programs. 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91" y="2709455"/>
            <a:ext cx="18855175" cy="8422956"/>
            <a:chOff x="0" y="0"/>
            <a:chExt cx="4965972" cy="22183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5972" cy="2218392"/>
            </a:xfrm>
            <a:custGeom>
              <a:avLst/>
              <a:gdLst/>
              <a:ahLst/>
              <a:cxnLst/>
              <a:rect l="l" t="t" r="r" b="b"/>
              <a:pathLst>
                <a:path w="4965972" h="2218392">
                  <a:moveTo>
                    <a:pt x="0" y="0"/>
                  </a:moveTo>
                  <a:lnTo>
                    <a:pt x="4965972" y="0"/>
                  </a:lnTo>
                  <a:lnTo>
                    <a:pt x="4965972" y="2218392"/>
                  </a:lnTo>
                  <a:lnTo>
                    <a:pt x="0" y="2218392"/>
                  </a:lnTo>
                  <a:close/>
                </a:path>
              </a:pathLst>
            </a:custGeom>
            <a:solidFill>
              <a:srgbClr val="23301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23928" y="1705265"/>
            <a:ext cx="9542718" cy="2008380"/>
            <a:chOff x="0" y="0"/>
            <a:chExt cx="2513308" cy="5289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13308" cy="528956"/>
            </a:xfrm>
            <a:custGeom>
              <a:avLst/>
              <a:gdLst/>
              <a:ahLst/>
              <a:cxnLst/>
              <a:rect l="l" t="t" r="r" b="b"/>
              <a:pathLst>
                <a:path w="2513308" h="528956">
                  <a:moveTo>
                    <a:pt x="0" y="0"/>
                  </a:moveTo>
                  <a:lnTo>
                    <a:pt x="2513308" y="0"/>
                  </a:lnTo>
                  <a:lnTo>
                    <a:pt x="2513308" y="528956"/>
                  </a:lnTo>
                  <a:lnTo>
                    <a:pt x="0" y="528956"/>
                  </a:lnTo>
                  <a:close/>
                </a:path>
              </a:pathLst>
            </a:custGeom>
            <a:solidFill>
              <a:srgbClr val="4666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847591" y="2315489"/>
            <a:ext cx="9746627" cy="832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1">
              <a:lnSpc>
                <a:spcPts val="6243"/>
              </a:lnSpc>
            </a:pPr>
            <a:r>
              <a:rPr lang="en-US" sz="6571" dirty="0">
                <a:solidFill>
                  <a:srgbClr val="E1E1E1"/>
                </a:solidFill>
                <a:latin typeface="Poppins Bold"/>
              </a:rPr>
              <a:t>References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4320867"/>
            <a:ext cx="17259299" cy="73081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al Habibi, B., 2019. HR practices of Marks &amp; Spencer, Selfridges, Primark, and Sainsbury’s (Doctoral dissertation, University of Science &amp; Technology).</a:t>
            </a:r>
          </a:p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Cronshaw, M., Davis, E. and Kay, J., 1994. On being stuck in the middle or good food costs less at Sainsbury's. British Journal of Management, 5(1), pp.19-32.</a:t>
            </a:r>
          </a:p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Dhyani, B. and Kumar, A., 2022. How can Sainsbury’s use management information systems to develop a competitive advantage in its reward card offering?. Central European Management Journal, 30(3), pp.368-372.</a:t>
            </a:r>
          </a:p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Jones, P. and Comfort, D., 2020. Sustainability bonds and green bonds in the retail sector. International Journal of Sales, Retailing and Marketing, 9(1), pp.37-43.</a:t>
            </a:r>
          </a:p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Jones, P., Hillier, D. and Comfort, D., 2014. Assurance of the leading UK food retailers' corporate social responsibility/sustainability reports. Corporate Governance, 14(1), pp.130-138.</a:t>
            </a:r>
          </a:p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Joshi, P., 2019. Integration of CSR and branding: A strategy to accomplish a competitive edge. International Journal of Management Research and Reviews, 9(3), pp.10-16.</a:t>
            </a:r>
          </a:p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Karim, M.R., Huda, K.N. and Khan, R.S., 2012. Significance of training and post training evaluation for employee effectiveness: An empirical study on Sainsbury's Supermarket Ltd, UK. International Journal of Business and Management, 7(18), p.141.</a:t>
            </a:r>
          </a:p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Ormerod, R., 1995. Putting soft OR methods to work: information systems strategy development at Sainsbury's. Journal of the Operational Research Society, 46, pp.277-293.</a:t>
            </a:r>
          </a:p>
          <a:p>
            <a:pPr marL="336630" lvl="1"/>
            <a:r>
              <a:rPr lang="en-US" dirty="0" err="1">
                <a:solidFill>
                  <a:srgbClr val="E1E1E1"/>
                </a:solidFill>
                <a:latin typeface="Poppins"/>
              </a:rPr>
              <a:t>Rohwer</a:t>
            </a:r>
            <a:r>
              <a:rPr lang="en-US" dirty="0">
                <a:solidFill>
                  <a:srgbClr val="E1E1E1"/>
                </a:solidFill>
                <a:latin typeface="Poppins"/>
              </a:rPr>
              <a:t>, L. and </a:t>
            </a:r>
            <a:r>
              <a:rPr lang="en-US" dirty="0" err="1">
                <a:solidFill>
                  <a:srgbClr val="E1E1E1"/>
                </a:solidFill>
                <a:latin typeface="Poppins"/>
              </a:rPr>
              <a:t>Topić</a:t>
            </a:r>
            <a:r>
              <a:rPr lang="en-US" dirty="0">
                <a:solidFill>
                  <a:srgbClr val="E1E1E1"/>
                </a:solidFill>
                <a:latin typeface="Poppins"/>
              </a:rPr>
              <a:t>, M., 2019. The communication of Corporate–NGO Partnerships: analysis of Sainsbury’s collaboration with Comic Relief. Journal of Brand Management, 26, pp.35-48.</a:t>
            </a:r>
          </a:p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Sainsburys, 2022. Annual Report. Available at: https://www.about.sainsburys.co.uk/~/media/Files/S/Sainsburys/documents/reports-and-presentations/2022/Interims%202223/Sainsburys%20Bank%20Interim%20Pillar%203%20Disclosures%202022.pdf [Accessed on: 8th July, 2023]</a:t>
            </a:r>
          </a:p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Smith, H.W., 2023. GUPPI In Supermarket Mergers: the UK’s Asda/</a:t>
            </a:r>
            <a:r>
              <a:rPr lang="en-US" dirty="0" err="1">
                <a:solidFill>
                  <a:srgbClr val="E1E1E1"/>
                </a:solidFill>
                <a:latin typeface="Poppins"/>
              </a:rPr>
              <a:t>sainsbury</a:t>
            </a:r>
            <a:r>
              <a:rPr lang="en-US" dirty="0">
                <a:solidFill>
                  <a:srgbClr val="E1E1E1"/>
                </a:solidFill>
                <a:latin typeface="Poppins"/>
              </a:rPr>
              <a:t> Case. Antitrust Economics at a Times of Upheaval, by J. </a:t>
            </a:r>
            <a:r>
              <a:rPr lang="en-US" dirty="0" err="1">
                <a:solidFill>
                  <a:srgbClr val="E1E1E1"/>
                </a:solidFill>
                <a:latin typeface="Poppins"/>
              </a:rPr>
              <a:t>Kwoka</a:t>
            </a:r>
            <a:r>
              <a:rPr lang="en-US" dirty="0">
                <a:solidFill>
                  <a:srgbClr val="E1E1E1"/>
                </a:solidFill>
                <a:latin typeface="Poppins"/>
              </a:rPr>
              <a:t>, T. </a:t>
            </a:r>
            <a:r>
              <a:rPr lang="en-US" dirty="0" err="1">
                <a:solidFill>
                  <a:srgbClr val="E1E1E1"/>
                </a:solidFill>
                <a:latin typeface="Poppins"/>
              </a:rPr>
              <a:t>Valleti</a:t>
            </a:r>
            <a:r>
              <a:rPr lang="en-US" dirty="0">
                <a:solidFill>
                  <a:srgbClr val="E1E1E1"/>
                </a:solidFill>
                <a:latin typeface="Poppins"/>
              </a:rPr>
              <a:t> and L. White (Editors), Forthcoming.</a:t>
            </a:r>
          </a:p>
          <a:p>
            <a:pPr marL="336630" lvl="1"/>
            <a:r>
              <a:rPr lang="en-US" dirty="0">
                <a:solidFill>
                  <a:srgbClr val="E1E1E1"/>
                </a:solidFill>
                <a:latin typeface="Poppins"/>
              </a:rPr>
              <a:t>Xiao, B., Chen, Q. and Yu, Z., 2021, April. Research on the Investment Value of Sainsbury’s. In 2021 6th International Conference on Social Sciences and Economic Development (ICSSED 2021) (pp. 108-115). Atlantis Press.</a:t>
            </a:r>
          </a:p>
          <a:p>
            <a:pPr marL="336630" lvl="1">
              <a:lnSpc>
                <a:spcPts val="5706"/>
              </a:lnSpc>
            </a:pPr>
            <a:endParaRPr lang="en-US" sz="3118" dirty="0">
              <a:solidFill>
                <a:srgbClr val="E1E1E1"/>
              </a:solidFill>
              <a:latin typeface="Poppins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E1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2847591" y="2315489"/>
            <a:ext cx="9746627" cy="8927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243"/>
              </a:lnSpc>
            </a:pPr>
            <a:r>
              <a:rPr lang="en-US" sz="6571">
                <a:solidFill>
                  <a:srgbClr val="E1E1E1"/>
                </a:solidFill>
                <a:latin typeface="Poppins Bold"/>
              </a:rPr>
              <a:t>HEALTH BEHAVIOR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818101" y="5649251"/>
            <a:ext cx="15249894" cy="2874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3260" lvl="1" indent="-336630">
              <a:lnSpc>
                <a:spcPts val="5706"/>
              </a:lnSpc>
              <a:buFont typeface="Arial"/>
              <a:buChar char="•"/>
            </a:pPr>
            <a:r>
              <a:rPr lang="en-US" sz="3118">
                <a:solidFill>
                  <a:srgbClr val="E1E1E1"/>
                </a:solidFill>
                <a:latin typeface="Poppins"/>
              </a:rPr>
              <a:t>actions that lead to better-quality health and lifestyle, like eating well and being physically active</a:t>
            </a:r>
          </a:p>
          <a:p>
            <a:pPr marL="673260" lvl="1" indent="-336630">
              <a:lnSpc>
                <a:spcPts val="5706"/>
              </a:lnSpc>
              <a:buFont typeface="Arial"/>
              <a:buChar char="•"/>
            </a:pPr>
            <a:r>
              <a:rPr lang="en-US" sz="3118">
                <a:solidFill>
                  <a:srgbClr val="E1E1E1"/>
                </a:solidFill>
                <a:latin typeface="Poppins"/>
              </a:rPr>
              <a:t>actions that affect health, such as increasing one’s risk of diseases like smoking, excessive alcohol intake, and risky sexual behavior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765682" y="-402343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70" y="0"/>
                </a:lnTo>
                <a:lnTo>
                  <a:pt x="431897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3290269" y="7200900"/>
            <a:ext cx="4318969" cy="4114800"/>
          </a:xfrm>
          <a:custGeom>
            <a:avLst/>
            <a:gdLst/>
            <a:ahLst/>
            <a:cxnLst/>
            <a:rect l="l" t="t" r="r" b="b"/>
            <a:pathLst>
              <a:path w="4318969" h="4114800">
                <a:moveTo>
                  <a:pt x="0" y="0"/>
                </a:moveTo>
                <a:lnTo>
                  <a:pt x="4318969" y="0"/>
                </a:lnTo>
                <a:lnTo>
                  <a:pt x="43189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ADE1D24-AE8B-44DD-21FA-1F0B80EC53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324"/>
            <a:ext cx="18288000" cy="1030232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1023</Words>
  <Application>Microsoft Macintosh PowerPoint</Application>
  <PresentationFormat>Custom</PresentationFormat>
  <Paragraphs>126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Poppins Bold</vt:lpstr>
      <vt:lpstr>Symbol</vt:lpstr>
      <vt:lpstr>Poppins</vt:lpstr>
      <vt:lpstr>Arial</vt:lpstr>
      <vt:lpstr>Calibri</vt:lpstr>
      <vt:lpstr>Poppins Bold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Simple Healthy Lifestyle Presentation</dc:title>
  <dc:subject/>
  <dc:creator>Simran</dc:creator>
  <cp:keywords/>
  <dc:description/>
  <cp:lastModifiedBy>Tarun Kumar</cp:lastModifiedBy>
  <cp:revision>4</cp:revision>
  <dcterms:created xsi:type="dcterms:W3CDTF">2006-08-16T00:00:00Z</dcterms:created>
  <dcterms:modified xsi:type="dcterms:W3CDTF">2023-07-07T21:08:54Z</dcterms:modified>
  <cp:category/>
  <dc:identifier>DAFn-4QdRIE</dc:identifier>
</cp:coreProperties>
</file>