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heme/themeOverride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0"/>
  </p:notesMasterIdLst>
  <p:sldIdLst>
    <p:sldId id="266" r:id="rId5"/>
    <p:sldId id="309" r:id="rId6"/>
    <p:sldId id="310" r:id="rId7"/>
    <p:sldId id="311" r:id="rId8"/>
    <p:sldId id="312" r:id="rId9"/>
    <p:sldId id="313" r:id="rId10"/>
    <p:sldId id="314" r:id="rId11"/>
    <p:sldId id="315" r:id="rId12"/>
    <p:sldId id="316" r:id="rId13"/>
    <p:sldId id="317" r:id="rId14"/>
    <p:sldId id="318" r:id="rId15"/>
    <p:sldId id="319" r:id="rId16"/>
    <p:sldId id="320" r:id="rId17"/>
    <p:sldId id="321" r:id="rId18"/>
    <p:sldId id="30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19" autoAdjust="0"/>
  </p:normalViewPr>
  <p:slideViewPr>
    <p:cSldViewPr snapToGrid="0">
      <p:cViewPr varScale="1">
        <p:scale>
          <a:sx n="69" d="100"/>
          <a:sy n="69" d="100"/>
        </p:scale>
        <p:origin x="48" y="4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A0E5C8-D5B0-4A3E-BF0B-4EDADE28D0F6}" type="datetimeFigureOut">
              <a:rPr lang="en-GB" smtClean="0"/>
              <a:t>28/06/2022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05F05B-2ED1-4CC1-B66A-B3199252D048}" type="slidenum">
              <a:rPr lang="en-GB" smtClean="0"/>
              <a:t>‹#›</a:t>
            </a:fld>
            <a:endParaRPr lang="en-GB"/>
          </a:p>
        </p:txBody>
      </p:sp>
    </p:spTree>
    <p:extLst>
      <p:ext uri="{BB962C8B-B14F-4D97-AF65-F5344CB8AC3E}">
        <p14:creationId xmlns:p14="http://schemas.microsoft.com/office/powerpoint/2010/main" val="2498015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So where does this fit into emotions.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What are emotions? Answer: Fear, Hate, Love, Hurt, Spitefulness, Happiness, sadness,  </a:t>
            </a:r>
            <a:r>
              <a:rPr kumimoji="0" lang="en-US" altLang="en-US" sz="12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rPr>
              <a:t>etc</a:t>
            </a: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Are they contagious? What do you mean? Next slide</a:t>
            </a:r>
          </a:p>
          <a:p>
            <a:endParaRPr lang="en-GB" dirty="0"/>
          </a:p>
        </p:txBody>
      </p:sp>
      <p:sp>
        <p:nvSpPr>
          <p:cNvPr id="4" name="Slide Number Placeholder 3"/>
          <p:cNvSpPr>
            <a:spLocks noGrp="1"/>
          </p:cNvSpPr>
          <p:nvPr>
            <p:ph type="sldNum" sz="quarter" idx="5"/>
          </p:nvPr>
        </p:nvSpPr>
        <p:spPr/>
        <p:txBody>
          <a:bodyPr/>
          <a:lstStyle/>
          <a:p>
            <a:fld id="{A605F05B-2ED1-4CC1-B66A-B3199252D048}" type="slidenum">
              <a:rPr lang="en-GB" smtClean="0"/>
              <a:t>2</a:t>
            </a:fld>
            <a:endParaRPr lang="en-GB"/>
          </a:p>
        </p:txBody>
      </p:sp>
    </p:spTree>
    <p:extLst>
      <p:ext uri="{BB962C8B-B14F-4D97-AF65-F5344CB8AC3E}">
        <p14:creationId xmlns:p14="http://schemas.microsoft.com/office/powerpoint/2010/main" val="958388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In a 1994 report on the current state of emotional literacy in the U.S., author Daniel Goleman stated: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"...in navigating our lives, it is our fears and envies, our rages and depressions, our worries and anxieties that steer us day to day. Even the most academically brilliant among us are vulnerable to being undone by unruly emotions. The price we pay for emotional illiteracy is in failed marriages and troubled families, in stunted social and work lives, in deteriorating physical health and mental anguish and, as a society, in tragedies such as killings..."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Goleman attests that the best remedy for battling our emotional shortcomings is preventive medicine. In other words, we need to place as much importance on teaching our children the essential skills of Emotional Intelligence as we do on more traditional measures like IQ.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Exactly what is Emotional Intelligence?</a:t>
            </a: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 The term encompasses the following five characteristics and abilities: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Self-awareness</a:t>
            </a: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--knowing your emotions, recognizing feelings as they occur, and discriminating between them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Mood management</a:t>
            </a: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--handling feelings so they're relevant to the current situation and you react appropriately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Self-motivation</a:t>
            </a: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--"gathering up" your feelings and directing yourself towards a goal, despite self-doubt, inertia, and impulsiveness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Empathy</a:t>
            </a: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--recognizing feelings in others and tuning into their verbal and nonverbal cues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Managing relationships</a:t>
            </a: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--handling interpersonal interaction, conflict resolution, and negotiations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Why Do We Need Emotional Intelligence?</a:t>
            </a:r>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b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b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Research in brain-based learning suggests that emotional health is fundamental to effective learning. According to a report from the National Centre for Clinical Infant Programs, the most critical element for a student's success in school is an understanding of how to learn.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The key ingredients for this understanding are: </a:t>
            </a:r>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Confidence</a:t>
            </a:r>
            <a:b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b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Curiosity </a:t>
            </a:r>
            <a:b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b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Intentionality </a:t>
            </a:r>
            <a:b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b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Self-control</a:t>
            </a:r>
            <a:b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b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Relatedness</a:t>
            </a:r>
            <a:b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b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Capacity to communicate </a:t>
            </a:r>
            <a:b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b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Ability to co-operate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These traits are all aspects of Emotional Intelligence. Basically, a student who learns to learn is much more apt to succeed. Emotional Intelligence has proven a better predictor of future success than traditional methods like IQ and standardized test scores.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Hence, the great interest in Emotional Intelligence on the part of corporations, universities, and schools nationwide. The idea of Emotional Intelligence has inspired research and curriculum development throughout these facilities. Researchers have concluded that people who manage their own feelings well and deal effectively with others are more likely to live content lives. Plus, happy people are more apt to retain information and do so more effectively than dissatisfied people.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Building one's Emotional Intelligence has a lifelong impact.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1"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"Emotional Intelligence is a master aptitude, a capacity that profoundly affects all other abilities, either facilitating or interfering with them."-</a:t>
            </a:r>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1"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Daniel Goleman, </a:t>
            </a:r>
            <a:r>
              <a:rPr kumimoji="0" lang="en-GB" altLang="en-US" sz="1200" b="1" i="1"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Emotional Intelligence</a:t>
            </a:r>
            <a:r>
              <a:rPr kumimoji="0" lang="en-GB" altLang="en-US" sz="1200" b="0" i="1"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 p. 80</a:t>
            </a: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CONCLUSION:  If you are aware of your self (including recognising your emotions/feelings as they happen, you can manage your self (your behaviours and actions). If you are socially aware as well as self aware you can manage relationships (other people). Relationship Management leads to Improved performance.</a:t>
            </a: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5"/>
          </p:nvPr>
        </p:nvSpPr>
        <p:spPr/>
        <p:txBody>
          <a:bodyPr/>
          <a:lstStyle/>
          <a:p>
            <a:fld id="{A605F05B-2ED1-4CC1-B66A-B3199252D048}" type="slidenum">
              <a:rPr lang="en-GB" smtClean="0"/>
              <a:t>3</a:t>
            </a:fld>
            <a:endParaRPr lang="en-GB"/>
          </a:p>
        </p:txBody>
      </p:sp>
    </p:spTree>
    <p:extLst>
      <p:ext uri="{BB962C8B-B14F-4D97-AF65-F5344CB8AC3E}">
        <p14:creationId xmlns:p14="http://schemas.microsoft.com/office/powerpoint/2010/main" val="1534947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6/28/2022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6/28/2022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6/28/2022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6/28/2022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6/28/2022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6/28/2022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6/28/2022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6/28/2022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6/28/2022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6/28/2022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nFE8IaoInQU"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dirty="0"/>
              <a:t>Leadership Described</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Rachel smith, ma</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D3156-2C6B-EC7A-C37A-EDF15DD6B29D}"/>
              </a:ext>
            </a:extLst>
          </p:cNvPr>
          <p:cNvSpPr>
            <a:spLocks noGrp="1"/>
          </p:cNvSpPr>
          <p:nvPr>
            <p:ph type="title"/>
          </p:nvPr>
        </p:nvSpPr>
        <p:spPr/>
        <p:txBody>
          <a:bodyPr/>
          <a:lstStyle/>
          <a:p>
            <a:r>
              <a:rPr lang="en-GB" dirty="0" err="1"/>
              <a:t>Betari’s</a:t>
            </a:r>
            <a:r>
              <a:rPr lang="en-GB" dirty="0"/>
              <a:t> Box</a:t>
            </a:r>
          </a:p>
        </p:txBody>
      </p:sp>
      <p:pic>
        <p:nvPicPr>
          <p:cNvPr id="4" name="Content Placeholder 3">
            <a:extLst>
              <a:ext uri="{FF2B5EF4-FFF2-40B4-BE49-F238E27FC236}">
                <a16:creationId xmlns:a16="http://schemas.microsoft.com/office/drawing/2014/main" id="{73EE7112-079F-7D7F-8661-F463E47F3B43}"/>
              </a:ext>
            </a:extLst>
          </p:cNvPr>
          <p:cNvPicPr>
            <a:picLocks noGrp="1" noChangeAspect="1"/>
          </p:cNvPicPr>
          <p:nvPr>
            <p:ph idx="1"/>
          </p:nvPr>
        </p:nvPicPr>
        <p:blipFill>
          <a:blip r:embed="rId3"/>
          <a:stretch>
            <a:fillRect/>
          </a:stretch>
        </p:blipFill>
        <p:spPr>
          <a:xfrm>
            <a:off x="3402411" y="2108200"/>
            <a:ext cx="5447504" cy="3760788"/>
          </a:xfrm>
          <a:prstGeom prst="rect">
            <a:avLst/>
          </a:prstGeom>
        </p:spPr>
      </p:pic>
    </p:spTree>
    <p:extLst>
      <p:ext uri="{BB962C8B-B14F-4D97-AF65-F5344CB8AC3E}">
        <p14:creationId xmlns:p14="http://schemas.microsoft.com/office/powerpoint/2010/main" val="38272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Diagram&#10;&#10;Description automatically generated">
            <a:extLst>
              <a:ext uri="{FF2B5EF4-FFF2-40B4-BE49-F238E27FC236}">
                <a16:creationId xmlns:a16="http://schemas.microsoft.com/office/drawing/2014/main" id="{FC556328-96BD-A83E-BBE4-2C297C49AEF1}"/>
              </a:ext>
            </a:extLst>
          </p:cNvPr>
          <p:cNvPicPr>
            <a:picLocks noGrp="1" noChangeAspect="1"/>
          </p:cNvPicPr>
          <p:nvPr>
            <p:ph idx="1"/>
          </p:nvPr>
        </p:nvPicPr>
        <p:blipFill>
          <a:blip r:embed="rId3"/>
          <a:stretch>
            <a:fillRect/>
          </a:stretch>
        </p:blipFill>
        <p:spPr>
          <a:xfrm>
            <a:off x="2752183" y="905933"/>
            <a:ext cx="6719637" cy="5039728"/>
          </a:xfrm>
          <a:prstGeom prst="rect">
            <a:avLst/>
          </a:prstGeom>
        </p:spPr>
      </p:pic>
    </p:spTree>
    <p:extLst>
      <p:ext uri="{BB962C8B-B14F-4D97-AF65-F5344CB8AC3E}">
        <p14:creationId xmlns:p14="http://schemas.microsoft.com/office/powerpoint/2010/main" val="1323641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290FA-B3AF-8D1B-CE38-4432F0AA7E59}"/>
              </a:ext>
            </a:extLst>
          </p:cNvPr>
          <p:cNvSpPr>
            <a:spLocks noGrp="1"/>
          </p:cNvSpPr>
          <p:nvPr>
            <p:ph type="title"/>
          </p:nvPr>
        </p:nvSpPr>
        <p:spPr/>
        <p:txBody>
          <a:bodyPr/>
          <a:lstStyle/>
          <a:p>
            <a:r>
              <a:rPr lang="en-GB" dirty="0" err="1"/>
              <a:t>Joharis</a:t>
            </a:r>
            <a:r>
              <a:rPr lang="en-GB" dirty="0"/>
              <a:t> Window</a:t>
            </a:r>
          </a:p>
        </p:txBody>
      </p:sp>
      <p:sp>
        <p:nvSpPr>
          <p:cNvPr id="4" name="Content Placeholder 2">
            <a:extLst>
              <a:ext uri="{FF2B5EF4-FFF2-40B4-BE49-F238E27FC236}">
                <a16:creationId xmlns:a16="http://schemas.microsoft.com/office/drawing/2014/main" id="{0FBAEAAB-460A-5415-429F-ED9EF6DF9C52}"/>
              </a:ext>
            </a:extLst>
          </p:cNvPr>
          <p:cNvSpPr txBox="1">
            <a:spLocks/>
          </p:cNvSpPr>
          <p:nvPr/>
        </p:nvSpPr>
        <p:spPr bwMode="auto">
          <a:xfrm>
            <a:off x="1137866" y="2470740"/>
            <a:ext cx="7886700" cy="388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cs typeface="Calibri"/>
              </a:rPr>
              <a:t>Developed by Joseph </a:t>
            </a:r>
            <a:r>
              <a:rPr lang="en-GB" dirty="0" err="1">
                <a:cs typeface="Calibri"/>
              </a:rPr>
              <a:t>Luft</a:t>
            </a:r>
            <a:r>
              <a:rPr lang="en-GB" dirty="0">
                <a:cs typeface="Calibri"/>
              </a:rPr>
              <a:t> &amp; Harrington </a:t>
            </a:r>
            <a:r>
              <a:rPr lang="en-GB" dirty="0" err="1">
                <a:cs typeface="Calibri"/>
              </a:rPr>
              <a:t>Ingham</a:t>
            </a:r>
            <a:r>
              <a:rPr lang="en-GB" dirty="0">
                <a:cs typeface="Calibri"/>
              </a:rPr>
              <a:t> – hence the name </a:t>
            </a:r>
            <a:r>
              <a:rPr lang="en-GB" dirty="0" err="1">
                <a:cs typeface="Calibri"/>
              </a:rPr>
              <a:t>JoHarri</a:t>
            </a:r>
            <a:r>
              <a:rPr lang="en-GB" dirty="0">
                <a:cs typeface="Calibri"/>
              </a:rPr>
              <a:t> in 1955</a:t>
            </a:r>
          </a:p>
          <a:p>
            <a:endParaRPr lang="en-GB" dirty="0">
              <a:cs typeface="Calibri"/>
            </a:endParaRPr>
          </a:p>
          <a:p>
            <a:r>
              <a:rPr lang="en-GB" dirty="0">
                <a:ea typeface="+mn-lt"/>
                <a:cs typeface="+mn-lt"/>
              </a:rPr>
              <a:t>The Johari window is a technique that helps people better understand their relationship with themselves and others. It was created by psychologists Joseph </a:t>
            </a:r>
            <a:r>
              <a:rPr lang="en-GB" dirty="0" err="1">
                <a:ea typeface="+mn-lt"/>
                <a:cs typeface="+mn-lt"/>
              </a:rPr>
              <a:t>Luft</a:t>
            </a:r>
            <a:r>
              <a:rPr lang="en-GB" dirty="0">
                <a:ea typeface="+mn-lt"/>
                <a:cs typeface="+mn-lt"/>
              </a:rPr>
              <a:t> and Harrington </a:t>
            </a:r>
            <a:r>
              <a:rPr lang="en-GB" dirty="0" err="1">
                <a:ea typeface="+mn-lt"/>
                <a:cs typeface="+mn-lt"/>
              </a:rPr>
              <a:t>Ingham</a:t>
            </a:r>
            <a:r>
              <a:rPr lang="en-GB" dirty="0">
                <a:ea typeface="+mn-lt"/>
                <a:cs typeface="+mn-lt"/>
              </a:rPr>
              <a:t> in 1955, and is used primarily in self-help groups and corporate settings as a heuristic exercise</a:t>
            </a:r>
          </a:p>
          <a:p>
            <a:endParaRPr lang="en-GB" dirty="0">
              <a:ea typeface="+mn-lt"/>
              <a:cs typeface="+mn-lt"/>
            </a:endParaRPr>
          </a:p>
          <a:p>
            <a:r>
              <a:rPr lang="en-GB" dirty="0">
                <a:ea typeface="+mn-lt"/>
                <a:cs typeface="+mn-lt"/>
              </a:rPr>
              <a:t>Let's look at the following film</a:t>
            </a:r>
          </a:p>
        </p:txBody>
      </p:sp>
    </p:spTree>
    <p:extLst>
      <p:ext uri="{BB962C8B-B14F-4D97-AF65-F5344CB8AC3E}">
        <p14:creationId xmlns:p14="http://schemas.microsoft.com/office/powerpoint/2010/main" val="3754690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A3B7B-ED62-9A72-3B57-15AD773BE69A}"/>
              </a:ext>
            </a:extLst>
          </p:cNvPr>
          <p:cNvSpPr>
            <a:spLocks noGrp="1"/>
          </p:cNvSpPr>
          <p:nvPr>
            <p:ph type="title"/>
          </p:nvPr>
        </p:nvSpPr>
        <p:spPr/>
        <p:txBody>
          <a:bodyPr/>
          <a:lstStyle/>
          <a:p>
            <a:r>
              <a:rPr lang="en-GB" dirty="0"/>
              <a:t>Watch the film – The Johari Window</a:t>
            </a:r>
          </a:p>
        </p:txBody>
      </p:sp>
      <p:pic>
        <p:nvPicPr>
          <p:cNvPr id="4" name="Content Placeholder 3">
            <a:extLst>
              <a:ext uri="{FF2B5EF4-FFF2-40B4-BE49-F238E27FC236}">
                <a16:creationId xmlns:a16="http://schemas.microsoft.com/office/drawing/2014/main" id="{D8E6A2BA-AFAD-0A2D-47C4-C843C0A34508}"/>
              </a:ext>
            </a:extLst>
          </p:cNvPr>
          <p:cNvPicPr>
            <a:picLocks noGrp="1" noChangeAspect="1"/>
          </p:cNvPicPr>
          <p:nvPr>
            <p:ph idx="1"/>
          </p:nvPr>
        </p:nvPicPr>
        <p:blipFill>
          <a:blip r:embed="rId2"/>
          <a:stretch>
            <a:fillRect/>
          </a:stretch>
        </p:blipFill>
        <p:spPr>
          <a:xfrm>
            <a:off x="2300330" y="2108200"/>
            <a:ext cx="7651666" cy="3760788"/>
          </a:xfrm>
          <a:prstGeom prst="rect">
            <a:avLst/>
          </a:prstGeom>
        </p:spPr>
      </p:pic>
    </p:spTree>
    <p:extLst>
      <p:ext uri="{BB962C8B-B14F-4D97-AF65-F5344CB8AC3E}">
        <p14:creationId xmlns:p14="http://schemas.microsoft.com/office/powerpoint/2010/main" val="3413615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iagram&#10;&#10;Description automatically generated">
            <a:extLst>
              <a:ext uri="{FF2B5EF4-FFF2-40B4-BE49-F238E27FC236}">
                <a16:creationId xmlns:a16="http://schemas.microsoft.com/office/drawing/2014/main" id="{7AB86E5F-E973-206C-089B-E445C14DE442}"/>
              </a:ext>
            </a:extLst>
          </p:cNvPr>
          <p:cNvPicPr>
            <a:picLocks noGrp="1" noChangeAspect="1"/>
          </p:cNvPicPr>
          <p:nvPr>
            <p:ph idx="1"/>
          </p:nvPr>
        </p:nvPicPr>
        <p:blipFill>
          <a:blip r:embed="rId2"/>
          <a:stretch>
            <a:fillRect/>
          </a:stretch>
        </p:blipFill>
        <p:spPr>
          <a:xfrm>
            <a:off x="2233983" y="607319"/>
            <a:ext cx="7948395" cy="5643362"/>
          </a:xfrm>
          <a:prstGeom prst="rect">
            <a:avLst/>
          </a:prstGeom>
        </p:spPr>
      </p:pic>
    </p:spTree>
    <p:extLst>
      <p:ext uri="{BB962C8B-B14F-4D97-AF65-F5344CB8AC3E}">
        <p14:creationId xmlns:p14="http://schemas.microsoft.com/office/powerpoint/2010/main" val="3661463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06BE1-D1E4-20D8-B13B-0D543502D447}"/>
              </a:ext>
            </a:extLst>
          </p:cNvPr>
          <p:cNvSpPr>
            <a:spLocks noGrp="1"/>
          </p:cNvSpPr>
          <p:nvPr>
            <p:ph type="title"/>
          </p:nvPr>
        </p:nvSpPr>
        <p:spPr/>
        <p:txBody>
          <a:bodyPr/>
          <a:lstStyle/>
          <a:p>
            <a:r>
              <a:rPr lang="en-GB" dirty="0"/>
              <a:t>Leadership: The Trait Perspective</a:t>
            </a:r>
          </a:p>
        </p:txBody>
      </p:sp>
      <p:sp>
        <p:nvSpPr>
          <p:cNvPr id="3" name="Content Placeholder 2">
            <a:extLst>
              <a:ext uri="{FF2B5EF4-FFF2-40B4-BE49-F238E27FC236}">
                <a16:creationId xmlns:a16="http://schemas.microsoft.com/office/drawing/2014/main" id="{9E445A24-2F48-9A22-BB29-344F509ED5ED}"/>
              </a:ext>
            </a:extLst>
          </p:cNvPr>
          <p:cNvSpPr>
            <a:spLocks noGrp="1"/>
          </p:cNvSpPr>
          <p:nvPr>
            <p:ph idx="1"/>
          </p:nvPr>
        </p:nvSpPr>
        <p:spPr/>
        <p:txBody>
          <a:bodyPr/>
          <a:lstStyle/>
          <a:p>
            <a:r>
              <a:rPr lang="en-GB" dirty="0"/>
              <a:t>“He is a born Leader”</a:t>
            </a:r>
          </a:p>
          <a:p>
            <a:r>
              <a:rPr lang="en-GB" dirty="0"/>
              <a:t>Believe that certain individuals have special innate or inborn characteristics or qualities that make them leaders.</a:t>
            </a:r>
          </a:p>
        </p:txBody>
      </p:sp>
    </p:spTree>
    <p:extLst>
      <p:ext uri="{BB962C8B-B14F-4D97-AF65-F5344CB8AC3E}">
        <p14:creationId xmlns:p14="http://schemas.microsoft.com/office/powerpoint/2010/main" val="4292279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6C330-C74F-AE4C-9324-2631C177AE6F}"/>
              </a:ext>
            </a:extLst>
          </p:cNvPr>
          <p:cNvSpPr>
            <a:spLocks noGrp="1"/>
          </p:cNvSpPr>
          <p:nvPr>
            <p:ph type="title"/>
          </p:nvPr>
        </p:nvSpPr>
        <p:spPr/>
        <p:txBody>
          <a:bodyPr/>
          <a:lstStyle/>
          <a:p>
            <a:r>
              <a:rPr lang="en-GB" dirty="0"/>
              <a:t>Leadership: The Process Perspective</a:t>
            </a:r>
          </a:p>
        </p:txBody>
      </p:sp>
      <p:sp>
        <p:nvSpPr>
          <p:cNvPr id="3" name="Content Placeholder 2">
            <a:extLst>
              <a:ext uri="{FF2B5EF4-FFF2-40B4-BE49-F238E27FC236}">
                <a16:creationId xmlns:a16="http://schemas.microsoft.com/office/drawing/2014/main" id="{E83B1294-B687-1FFC-F86A-B622DEC30E19}"/>
              </a:ext>
            </a:extLst>
          </p:cNvPr>
          <p:cNvSpPr>
            <a:spLocks noGrp="1"/>
          </p:cNvSpPr>
          <p:nvPr>
            <p:ph idx="1"/>
          </p:nvPr>
        </p:nvSpPr>
        <p:spPr/>
        <p:txBody>
          <a:bodyPr/>
          <a:lstStyle/>
          <a:p>
            <a:pPr marL="171450" marR="0" lvl="0" indent="-171450" algn="l" defTabSz="685800" rtl="0" eaLnBrk="0" fontAlgn="base" latinLnBrk="0" hangingPunct="0">
              <a:lnSpc>
                <a:spcPct val="90000"/>
              </a:lnSpc>
              <a:spcBef>
                <a:spcPts val="750"/>
              </a:spcBef>
              <a:spcAft>
                <a:spcPct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Leadership is a phenomenon that resides in the context of the interactions between ‘leaders’ and ‘followers’ and is available to all. </a:t>
            </a:r>
          </a:p>
          <a:p>
            <a:pPr marL="171450" marR="0" lvl="0" indent="-171450" algn="l" defTabSz="685800" rtl="0" eaLnBrk="0" fontAlgn="base" latinLnBrk="0" hangingPunct="0">
              <a:lnSpc>
                <a:spcPct val="90000"/>
              </a:lnSpc>
              <a:spcBef>
                <a:spcPts val="750"/>
              </a:spcBef>
              <a:spcAft>
                <a:spcPct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171450" marR="0" lvl="0" indent="-171450" algn="l" defTabSz="685800" rtl="0" eaLnBrk="0" fontAlgn="base" latinLnBrk="0" hangingPunct="0">
              <a:lnSpc>
                <a:spcPct val="90000"/>
              </a:lnSpc>
              <a:spcBef>
                <a:spcPts val="750"/>
              </a:spcBef>
              <a:spcAft>
                <a:spcPct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Leadership ‘Process’ can be observed as a set of behaviours which can be learned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Jago</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1982) (See also Adair, 1972)</a:t>
            </a:r>
          </a:p>
          <a:p>
            <a:endParaRPr lang="en-GB" dirty="0"/>
          </a:p>
        </p:txBody>
      </p:sp>
    </p:spTree>
    <p:extLst>
      <p:ext uri="{BB962C8B-B14F-4D97-AF65-F5344CB8AC3E}">
        <p14:creationId xmlns:p14="http://schemas.microsoft.com/office/powerpoint/2010/main" val="352391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9AA8A-A93C-03BE-A954-8B395C0E1AF6}"/>
              </a:ext>
            </a:extLst>
          </p:cNvPr>
          <p:cNvSpPr>
            <a:spLocks noGrp="1"/>
          </p:cNvSpPr>
          <p:nvPr>
            <p:ph type="title"/>
          </p:nvPr>
        </p:nvSpPr>
        <p:spPr/>
        <p:txBody>
          <a:bodyPr/>
          <a:lstStyle/>
          <a:p>
            <a:r>
              <a:rPr lang="en-GB" dirty="0"/>
              <a:t>Assigned and Emergent Leadership</a:t>
            </a:r>
          </a:p>
        </p:txBody>
      </p:sp>
      <p:pic>
        <p:nvPicPr>
          <p:cNvPr id="4" name="Content Placeholder 3">
            <a:extLst>
              <a:ext uri="{FF2B5EF4-FFF2-40B4-BE49-F238E27FC236}">
                <a16:creationId xmlns:a16="http://schemas.microsoft.com/office/drawing/2014/main" id="{AC1757F4-D582-3E7B-4FB0-32911F231CE9}"/>
              </a:ext>
            </a:extLst>
          </p:cNvPr>
          <p:cNvPicPr>
            <a:picLocks noGrp="1" noChangeAspect="1"/>
          </p:cNvPicPr>
          <p:nvPr>
            <p:ph idx="1"/>
          </p:nvPr>
        </p:nvPicPr>
        <p:blipFill>
          <a:blip r:embed="rId2"/>
          <a:stretch>
            <a:fillRect/>
          </a:stretch>
        </p:blipFill>
        <p:spPr>
          <a:xfrm>
            <a:off x="978400" y="2250562"/>
            <a:ext cx="7579702" cy="3760788"/>
          </a:xfrm>
          <a:prstGeom prst="rect">
            <a:avLst/>
          </a:prstGeom>
        </p:spPr>
      </p:pic>
    </p:spTree>
    <p:extLst>
      <p:ext uri="{BB962C8B-B14F-4D97-AF65-F5344CB8AC3E}">
        <p14:creationId xmlns:p14="http://schemas.microsoft.com/office/powerpoint/2010/main" val="412958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DA57E-5CE2-0FDD-B96D-302C71153918}"/>
              </a:ext>
            </a:extLst>
          </p:cNvPr>
          <p:cNvSpPr>
            <a:spLocks noGrp="1"/>
          </p:cNvSpPr>
          <p:nvPr>
            <p:ph type="title"/>
          </p:nvPr>
        </p:nvSpPr>
        <p:spPr/>
        <p:txBody>
          <a:bodyPr/>
          <a:lstStyle/>
          <a:p>
            <a:r>
              <a:rPr lang="en-GB" dirty="0"/>
              <a:t>Emergent Leaders</a:t>
            </a:r>
          </a:p>
        </p:txBody>
      </p:sp>
      <p:pic>
        <p:nvPicPr>
          <p:cNvPr id="4" name="Content Placeholder 3">
            <a:extLst>
              <a:ext uri="{FF2B5EF4-FFF2-40B4-BE49-F238E27FC236}">
                <a16:creationId xmlns:a16="http://schemas.microsoft.com/office/drawing/2014/main" id="{3DDF437A-7A58-F051-BA40-1023914CA77E}"/>
              </a:ext>
            </a:extLst>
          </p:cNvPr>
          <p:cNvPicPr>
            <a:picLocks noGrp="1" noChangeAspect="1"/>
          </p:cNvPicPr>
          <p:nvPr>
            <p:ph idx="1"/>
          </p:nvPr>
        </p:nvPicPr>
        <p:blipFill>
          <a:blip r:embed="rId2"/>
          <a:stretch>
            <a:fillRect/>
          </a:stretch>
        </p:blipFill>
        <p:spPr>
          <a:xfrm>
            <a:off x="1097280" y="2447636"/>
            <a:ext cx="7573889" cy="3760788"/>
          </a:xfrm>
          <a:prstGeom prst="rect">
            <a:avLst/>
          </a:prstGeom>
        </p:spPr>
      </p:pic>
    </p:spTree>
    <p:extLst>
      <p:ext uri="{BB962C8B-B14F-4D97-AF65-F5344CB8AC3E}">
        <p14:creationId xmlns:p14="http://schemas.microsoft.com/office/powerpoint/2010/main" val="3758116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20555-097F-E3E3-1E30-D327A1BD6A74}"/>
              </a:ext>
            </a:extLst>
          </p:cNvPr>
          <p:cNvSpPr>
            <a:spLocks noGrp="1"/>
          </p:cNvSpPr>
          <p:nvPr>
            <p:ph type="title"/>
          </p:nvPr>
        </p:nvSpPr>
        <p:spPr/>
        <p:txBody>
          <a:bodyPr/>
          <a:lstStyle/>
          <a:p>
            <a:r>
              <a:rPr lang="en-GB" dirty="0"/>
              <a:t>Emergent Leaders Behaviours</a:t>
            </a:r>
          </a:p>
        </p:txBody>
      </p:sp>
      <p:pic>
        <p:nvPicPr>
          <p:cNvPr id="4" name="Content Placeholder 3">
            <a:extLst>
              <a:ext uri="{FF2B5EF4-FFF2-40B4-BE49-F238E27FC236}">
                <a16:creationId xmlns:a16="http://schemas.microsoft.com/office/drawing/2014/main" id="{2E87B48B-3026-A6AC-37BA-E13A26E719E8}"/>
              </a:ext>
            </a:extLst>
          </p:cNvPr>
          <p:cNvPicPr>
            <a:picLocks noGrp="1" noChangeAspect="1"/>
          </p:cNvPicPr>
          <p:nvPr>
            <p:ph idx="1"/>
          </p:nvPr>
        </p:nvPicPr>
        <p:blipFill>
          <a:blip r:embed="rId2"/>
          <a:stretch>
            <a:fillRect/>
          </a:stretch>
        </p:blipFill>
        <p:spPr>
          <a:xfrm>
            <a:off x="1097280" y="2239817"/>
            <a:ext cx="7740364" cy="3760788"/>
          </a:xfrm>
          <a:prstGeom prst="rect">
            <a:avLst/>
          </a:prstGeom>
        </p:spPr>
      </p:pic>
    </p:spTree>
    <p:extLst>
      <p:ext uri="{BB962C8B-B14F-4D97-AF65-F5344CB8AC3E}">
        <p14:creationId xmlns:p14="http://schemas.microsoft.com/office/powerpoint/2010/main" val="152800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0BE58-8FF2-FEDD-1A23-5500E2466924}"/>
              </a:ext>
            </a:extLst>
          </p:cNvPr>
          <p:cNvSpPr>
            <a:spLocks noGrp="1"/>
          </p:cNvSpPr>
          <p:nvPr>
            <p:ph type="title"/>
          </p:nvPr>
        </p:nvSpPr>
        <p:spPr/>
        <p:txBody>
          <a:bodyPr/>
          <a:lstStyle/>
          <a:p>
            <a:r>
              <a:rPr lang="en-GB" dirty="0"/>
              <a:t>Women and Leadership</a:t>
            </a:r>
          </a:p>
        </p:txBody>
      </p:sp>
      <p:pic>
        <p:nvPicPr>
          <p:cNvPr id="4" name="Content Placeholder 3">
            <a:extLst>
              <a:ext uri="{FF2B5EF4-FFF2-40B4-BE49-F238E27FC236}">
                <a16:creationId xmlns:a16="http://schemas.microsoft.com/office/drawing/2014/main" id="{E91CB7B9-F473-26CF-7AEF-7624B24D0264}"/>
              </a:ext>
            </a:extLst>
          </p:cNvPr>
          <p:cNvPicPr>
            <a:picLocks noGrp="1" noChangeAspect="1"/>
          </p:cNvPicPr>
          <p:nvPr>
            <p:ph idx="1"/>
          </p:nvPr>
        </p:nvPicPr>
        <p:blipFill>
          <a:blip r:embed="rId2"/>
          <a:stretch>
            <a:fillRect/>
          </a:stretch>
        </p:blipFill>
        <p:spPr>
          <a:xfrm>
            <a:off x="939885" y="2087418"/>
            <a:ext cx="7781756" cy="3760788"/>
          </a:xfrm>
          <a:prstGeom prst="rect">
            <a:avLst/>
          </a:prstGeom>
        </p:spPr>
      </p:pic>
    </p:spTree>
    <p:extLst>
      <p:ext uri="{BB962C8B-B14F-4D97-AF65-F5344CB8AC3E}">
        <p14:creationId xmlns:p14="http://schemas.microsoft.com/office/powerpoint/2010/main" val="1989124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D256C-0B41-4187-CD3B-13471F15D8DD}"/>
              </a:ext>
            </a:extLst>
          </p:cNvPr>
          <p:cNvSpPr>
            <a:spLocks noGrp="1"/>
          </p:cNvSpPr>
          <p:nvPr>
            <p:ph type="title"/>
          </p:nvPr>
        </p:nvSpPr>
        <p:spPr/>
        <p:txBody>
          <a:bodyPr/>
          <a:lstStyle/>
          <a:p>
            <a:r>
              <a:rPr lang="en-GB" dirty="0"/>
              <a:t>Social Identity Theory</a:t>
            </a:r>
          </a:p>
        </p:txBody>
      </p:sp>
      <p:pic>
        <p:nvPicPr>
          <p:cNvPr id="4" name="Content Placeholder 3">
            <a:extLst>
              <a:ext uri="{FF2B5EF4-FFF2-40B4-BE49-F238E27FC236}">
                <a16:creationId xmlns:a16="http://schemas.microsoft.com/office/drawing/2014/main" id="{5C617CEB-CA18-A482-D80F-8EFCA32B293C}"/>
              </a:ext>
            </a:extLst>
          </p:cNvPr>
          <p:cNvPicPr>
            <a:picLocks noGrp="1" noChangeAspect="1"/>
          </p:cNvPicPr>
          <p:nvPr>
            <p:ph idx="1"/>
          </p:nvPr>
        </p:nvPicPr>
        <p:blipFill>
          <a:blip r:embed="rId2"/>
          <a:stretch>
            <a:fillRect/>
          </a:stretch>
        </p:blipFill>
        <p:spPr>
          <a:xfrm>
            <a:off x="987855" y="2256121"/>
            <a:ext cx="7585515" cy="3760788"/>
          </a:xfrm>
          <a:prstGeom prst="rect">
            <a:avLst/>
          </a:prstGeom>
        </p:spPr>
      </p:pic>
    </p:spTree>
    <p:extLst>
      <p:ext uri="{BB962C8B-B14F-4D97-AF65-F5344CB8AC3E}">
        <p14:creationId xmlns:p14="http://schemas.microsoft.com/office/powerpoint/2010/main" val="18499736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6F65F-0525-B930-907A-2A6F9FB10E90}"/>
              </a:ext>
            </a:extLst>
          </p:cNvPr>
          <p:cNvSpPr>
            <a:spLocks noGrp="1"/>
          </p:cNvSpPr>
          <p:nvPr>
            <p:ph type="title"/>
          </p:nvPr>
        </p:nvSpPr>
        <p:spPr/>
        <p:txBody>
          <a:bodyPr/>
          <a:lstStyle/>
          <a:p>
            <a:r>
              <a:rPr lang="en-GB" dirty="0" err="1"/>
              <a:t>Tuckmans</a:t>
            </a:r>
            <a:r>
              <a:rPr lang="en-GB" dirty="0"/>
              <a:t> Model</a:t>
            </a:r>
          </a:p>
        </p:txBody>
      </p:sp>
      <p:sp>
        <p:nvSpPr>
          <p:cNvPr id="4" name="Content Placeholder 2">
            <a:extLst>
              <a:ext uri="{FF2B5EF4-FFF2-40B4-BE49-F238E27FC236}">
                <a16:creationId xmlns:a16="http://schemas.microsoft.com/office/drawing/2014/main" id="{C3D5743F-E6BC-9411-9EDB-7FB697978FAD}"/>
              </a:ext>
            </a:extLst>
          </p:cNvPr>
          <p:cNvSpPr txBox="1">
            <a:spLocks/>
          </p:cNvSpPr>
          <p:nvPr/>
        </p:nvSpPr>
        <p:spPr bwMode="auto">
          <a:xfrm>
            <a:off x="2271285" y="2530969"/>
            <a:ext cx="7886700" cy="388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0" fontAlgn="base" latinLnBrk="0" hangingPunct="0">
              <a:lnSpc>
                <a:spcPct val="90000"/>
              </a:lnSpc>
              <a:spcBef>
                <a:spcPts val="750"/>
              </a:spcBef>
              <a:spcAft>
                <a:spcPct val="0"/>
              </a:spcAft>
              <a:buClrTx/>
              <a:buSzTx/>
              <a:buFont typeface="Arial" panose="020B0604020202020204" pitchFamily="34" charset="0"/>
              <a:buNone/>
              <a:tabLst/>
              <a:defRPr/>
            </a:pPr>
            <a:endParaRPr kumimoji="0" lang="en-GB" sz="2400" b="1" i="0" u="none" strike="noStrike" kern="1200" cap="none" spc="0" normalizeH="0" baseline="0" noProof="0" dirty="0">
              <a:ln>
                <a:noFill/>
              </a:ln>
              <a:solidFill>
                <a:sysClr val="windowText" lastClr="000000"/>
              </a:solidFill>
              <a:effectLst/>
              <a:uLnTx/>
              <a:uFillTx/>
              <a:latin typeface="Calibri" panose="020F0502020204030204"/>
              <a:ea typeface="+mn-lt"/>
              <a:cs typeface="Calibri" panose="020F0502020204030204"/>
            </a:endParaRPr>
          </a:p>
          <a:p>
            <a:pPr marL="0" marR="0" lvl="0" indent="0" algn="l" defTabSz="685800" rtl="0" eaLnBrk="0" fontAlgn="base" latinLnBrk="0" hangingPunct="0">
              <a:lnSpc>
                <a:spcPct val="90000"/>
              </a:lnSpc>
              <a:spcBef>
                <a:spcPts val="750"/>
              </a:spcBef>
              <a:spcAft>
                <a:spcPct val="0"/>
              </a:spcAft>
              <a:buClrTx/>
              <a:buSzTx/>
              <a:buFont typeface="Arial" panose="020B0604020202020204" pitchFamily="34" charset="0"/>
              <a:buNone/>
              <a:tabLst/>
              <a:defRPr/>
            </a:pPr>
            <a:endParaRPr kumimoji="0" lang="en-GB" sz="2400" b="1" i="0" u="none" strike="noStrike" kern="1200" cap="none" spc="0" normalizeH="0" baseline="0" noProof="0" dirty="0">
              <a:ln>
                <a:noFill/>
              </a:ln>
              <a:solidFill>
                <a:sysClr val="windowText" lastClr="000000"/>
              </a:solidFill>
              <a:effectLst/>
              <a:uLnTx/>
              <a:uFillTx/>
              <a:latin typeface="Calibri" panose="020F0502020204030204"/>
              <a:ea typeface="+mn-lt"/>
              <a:cs typeface="Calibri" panose="020F0502020204030204"/>
            </a:endParaRPr>
          </a:p>
          <a:p>
            <a:pPr marL="0" marR="0" lvl="0" indent="0" algn="ctr" defTabSz="685800" rtl="0" eaLnBrk="0" fontAlgn="base" latinLnBrk="0" hangingPunct="0">
              <a:lnSpc>
                <a:spcPct val="90000"/>
              </a:lnSpc>
              <a:spcBef>
                <a:spcPts val="750"/>
              </a:spcBef>
              <a:spcAft>
                <a:spcPct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ysClr val="windowText" lastClr="000000"/>
                </a:solidFill>
                <a:effectLst/>
                <a:uLnTx/>
                <a:uFillTx/>
                <a:latin typeface="Calibri" panose="020F0502020204030204"/>
                <a:ea typeface="+mn-lt"/>
                <a:cs typeface="Calibri" panose="020F0502020204030204"/>
                <a:hlinkClick r:id="rId2"/>
              </a:rPr>
              <a:t>https://www.youtube.com/watch?v=nFE8IaoInQU</a:t>
            </a:r>
            <a:endParaRPr kumimoji="0" lang="en-GB" sz="1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9834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Yellow question mark">
            <a:extLst>
              <a:ext uri="{FF2B5EF4-FFF2-40B4-BE49-F238E27FC236}">
                <a16:creationId xmlns:a16="http://schemas.microsoft.com/office/drawing/2014/main" id="{F202278D-2627-EE3B-3DC0-F9BB8FEB6C93}"/>
              </a:ext>
            </a:extLst>
          </p:cNvPr>
          <p:cNvPicPr>
            <a:picLocks noChangeAspect="1"/>
          </p:cNvPicPr>
          <p:nvPr/>
        </p:nvPicPr>
        <p:blipFill rotWithShape="1">
          <a:blip r:embed="rId3"/>
          <a:srcRect b="6250"/>
          <a:stretch/>
        </p:blipFill>
        <p:spPr>
          <a:xfrm>
            <a:off x="20" y="975"/>
            <a:ext cx="12191980" cy="6858000"/>
          </a:xfrm>
          <a:prstGeom prst="rect">
            <a:avLst/>
          </a:prstGeom>
        </p:spPr>
      </p:pic>
      <p:sp>
        <p:nvSpPr>
          <p:cNvPr id="17" name="Rectangle 16">
            <a:extLst>
              <a:ext uri="{FF2B5EF4-FFF2-40B4-BE49-F238E27FC236}">
                <a16:creationId xmlns:a16="http://schemas.microsoft.com/office/drawing/2014/main" id="{B94BE868-D43F-4940-8CE9-93D953A11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992622" y="-341385"/>
            <a:ext cx="6858003" cy="7540754"/>
          </a:xfrm>
          <a:prstGeom prst="rect">
            <a:avLst/>
          </a:prstGeom>
          <a:gradFill flip="none" rotWithShape="1">
            <a:gsLst>
              <a:gs pos="48000">
                <a:schemeClr val="tx1">
                  <a:alpha val="25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8123416" y="1475234"/>
            <a:ext cx="3214307" cy="2901694"/>
          </a:xfrm>
        </p:spPr>
        <p:txBody>
          <a:bodyPr vert="horz" lIns="91440" tIns="45720" rIns="91440" bIns="45720" rtlCol="0" anchor="b">
            <a:normAutofit/>
          </a:bodyPr>
          <a:lstStyle/>
          <a:p>
            <a:r>
              <a:rPr lang="en-US" sz="4400">
                <a:solidFill>
                  <a:schemeClr val="bg1"/>
                </a:solidFill>
              </a:rPr>
              <a:t>Questions?</a:t>
            </a:r>
          </a:p>
        </p:txBody>
      </p:sp>
      <p:cxnSp>
        <p:nvCxnSpPr>
          <p:cNvPr id="19" name="Straight Connector 18">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522590"/>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{A520469B-9792-40E7-99FF-8DC6D07DC95B}tf11437505_win32</Template>
  <TotalTime>0</TotalTime>
  <Words>797</Words>
  <Application>Microsoft Office PowerPoint</Application>
  <PresentationFormat>Widescreen</PresentationFormat>
  <Paragraphs>58</Paragraphs>
  <Slides>15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Georgia Pro Cond Light</vt:lpstr>
      <vt:lpstr>Speak Pro</vt:lpstr>
      <vt:lpstr>RetrospectVTI</vt:lpstr>
      <vt:lpstr>Leadership Described</vt:lpstr>
      <vt:lpstr>Betari’s Box</vt:lpstr>
      <vt:lpstr>PowerPoint Presentation</vt:lpstr>
      <vt:lpstr>Joharis Window</vt:lpstr>
      <vt:lpstr>Watch the film – The Johari Window</vt:lpstr>
      <vt:lpstr>PowerPoint Presentation</vt:lpstr>
      <vt:lpstr>Leadership: The Trait Perspective</vt:lpstr>
      <vt:lpstr>Leadership: The Process Perspective</vt:lpstr>
      <vt:lpstr>Assigned and Emergent Leadership</vt:lpstr>
      <vt:lpstr>Emergent Leaders</vt:lpstr>
      <vt:lpstr>Emergent Leaders Behaviours</vt:lpstr>
      <vt:lpstr>Women and Leadership</vt:lpstr>
      <vt:lpstr>Social Identity Theory</vt:lpstr>
      <vt:lpstr>Tuckmans Model</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Described</dc:title>
  <dc:creator>Rachel Smith</dc:creator>
  <cp:lastModifiedBy>Rachel Smith</cp:lastModifiedBy>
  <cp:revision>2</cp:revision>
  <dcterms:created xsi:type="dcterms:W3CDTF">2022-06-28T08:22:04Z</dcterms:created>
  <dcterms:modified xsi:type="dcterms:W3CDTF">2022-06-28T08:36:29Z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