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3" autoAdjust="0"/>
    <p:restoredTop sz="94660"/>
  </p:normalViewPr>
  <p:slideViewPr>
    <p:cSldViewPr snapToGrid="0">
      <p:cViewPr varScale="1">
        <p:scale>
          <a:sx n="73" d="100"/>
          <a:sy n="73" d="100"/>
        </p:scale>
        <p:origin x="57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12/14/2018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12/14/2018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12/14/2018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0361174-9F15-4753-99F7-B1D480141EF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 sz="3600" b="1" i="1" dirty="0">
                <a:solidFill>
                  <a:schemeClr val="tx1"/>
                </a:solidFill>
              </a:rPr>
              <a:t>A review of the IHRM reward strategies…</a:t>
            </a:r>
          </a:p>
          <a:p>
            <a:endParaRPr lang="en-US" sz="36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FF0AE2B-5ECE-42F8-83CA-CD3AE17BB6D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6"/>
                </a:solidFill>
              </a:rPr>
              <a:t>“Hanoi hat company”</a:t>
            </a:r>
            <a:br>
              <a:rPr lang="en-US" dirty="0">
                <a:solidFill>
                  <a:schemeClr val="accent6"/>
                </a:solidFill>
              </a:rPr>
            </a:br>
            <a:endParaRPr lang="en-US" dirty="0">
              <a:solidFill>
                <a:schemeClr val="accent6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65FBB8-A5C7-417B-A1B2-C00353682DA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187323" y="4459266"/>
            <a:ext cx="2730674" cy="2154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3073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BCC86-FC30-4F86-A5C0-9913489C9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                </a:t>
            </a:r>
            <a:r>
              <a:rPr lang="en-US" dirty="0">
                <a:solidFill>
                  <a:schemeClr val="accent6"/>
                </a:solidFill>
              </a:rPr>
              <a:t>IBG Company team members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DB8CE2-9A32-4EA7-9208-5F79A86B7D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b="1" i="1" dirty="0"/>
              <a:t>Elena IKONOMOVA(Slides 2,3,4)</a:t>
            </a:r>
          </a:p>
          <a:p>
            <a:r>
              <a:rPr lang="en-US" sz="2400" b="1" i="1" dirty="0"/>
              <a:t>Vivek MOITRA(slide 5)</a:t>
            </a:r>
          </a:p>
          <a:p>
            <a:r>
              <a:rPr lang="en-US" sz="2400" b="1" i="1" dirty="0" err="1"/>
              <a:t>Dzhevrie</a:t>
            </a:r>
            <a:r>
              <a:rPr lang="en-US" sz="2400" b="1" i="1" dirty="0"/>
              <a:t> LYUMANOVA(slide 6)</a:t>
            </a:r>
          </a:p>
          <a:p>
            <a:r>
              <a:rPr lang="en-US" sz="2400" b="1" i="1" dirty="0" err="1"/>
              <a:t>Enjada</a:t>
            </a:r>
            <a:r>
              <a:rPr lang="en-US" sz="2400" b="1" i="1" dirty="0"/>
              <a:t> LEZAJ (slide 7,8,9)</a:t>
            </a:r>
          </a:p>
          <a:p>
            <a:r>
              <a:rPr lang="en-US" sz="2400" b="1" i="1" dirty="0" err="1"/>
              <a:t>Nertila</a:t>
            </a:r>
            <a:r>
              <a:rPr lang="en-US" sz="2400" b="1" i="1" dirty="0"/>
              <a:t> HALLESHI(slide 7,8,9)</a:t>
            </a:r>
          </a:p>
          <a:p>
            <a:pPr marL="0" indent="0">
              <a:buNone/>
            </a:pPr>
            <a:endParaRPr lang="en-US" sz="2400" b="1" i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31E3C3-D23E-4302-89FC-5C633C641B7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216976" y="93124"/>
            <a:ext cx="2433233" cy="1837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9725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8B82A-D1AE-48E0-A7CD-65D039DBB0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                    </a:t>
            </a:r>
            <a:r>
              <a:rPr lang="en-US" dirty="0">
                <a:solidFill>
                  <a:schemeClr val="accent6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ED72A7-0389-42A4-9705-F8737D8EF1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“Culture is a collective programming of the mind that distinguishes the members of one group or category of people from others “ ( Hofstede, 2010)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3C3CE3-7152-4B57-8CC5-5E1101A1BE1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917998" cy="1744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3089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D91B5-CC80-4EDB-8C83-AF607DF92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120" y="481275"/>
            <a:ext cx="8596668" cy="13208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accent6"/>
                </a:solidFill>
              </a:rPr>
              <a:t>Hofstede Model                             </a:t>
            </a:r>
            <a:br>
              <a:rPr lang="en-US" dirty="0">
                <a:solidFill>
                  <a:schemeClr val="accent6"/>
                </a:solidFill>
              </a:rPr>
            </a:br>
            <a:r>
              <a:rPr lang="en-US" dirty="0">
                <a:solidFill>
                  <a:schemeClr val="accent6"/>
                </a:solidFill>
              </a:rPr>
              <a:t> for </a:t>
            </a:r>
            <a:br>
              <a:rPr lang="en-US" dirty="0">
                <a:solidFill>
                  <a:schemeClr val="accent6"/>
                </a:solidFill>
              </a:rPr>
            </a:br>
            <a:r>
              <a:rPr lang="en-US" dirty="0">
                <a:solidFill>
                  <a:schemeClr val="accent6"/>
                </a:solidFill>
              </a:rPr>
              <a:t> Vietnamese Culture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08519A-1C96-4ECD-B567-C70B5BD9DE0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605414" cy="2037827"/>
          </a:xfrm>
          <a:prstGeom prst="rect">
            <a:avLst/>
          </a:prstGeom>
        </p:spPr>
      </p:pic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431DD989-9BE8-4782-A9E7-E19930E478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15120" y="2601119"/>
            <a:ext cx="8065409" cy="3775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7859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EED7C-2536-4973-A40B-CF77EE2FB3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chemeClr val="accent6"/>
                </a:solidFill>
              </a:rPr>
              <a:t>          Financial Reward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4DFB4-72E1-468D-B971-8E1B5AFCB3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Pay and Allowance (Armstrong,2005)</a:t>
            </a:r>
          </a:p>
          <a:p>
            <a:r>
              <a:rPr lang="en-US" sz="2800" dirty="0"/>
              <a:t>Time linked wage incentives(Nelson,2012)</a:t>
            </a:r>
          </a:p>
          <a:p>
            <a:r>
              <a:rPr lang="en-US" sz="2800" dirty="0"/>
              <a:t>Bonus(Pink,2010)</a:t>
            </a:r>
          </a:p>
          <a:p>
            <a:r>
              <a:rPr lang="en-US" sz="2800" dirty="0"/>
              <a:t>Retirement Benefits(Armstrong,2005)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/>
              <a:t>                                                        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34FEA8-D224-4543-8D12-75723A54946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429495" y="4370522"/>
            <a:ext cx="2886336" cy="2325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943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7D4A2-967C-41C7-B85D-B34857709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chemeClr val="accent6"/>
                </a:solidFill>
              </a:rPr>
              <a:t>Non-financial rewards(Armstrong,2005)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C6051-11B4-469E-9918-53EE3AD19C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48288"/>
            <a:ext cx="8596668" cy="421946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Individual internal rewards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 </a:t>
            </a:r>
            <a:r>
              <a:rPr lang="en-US" sz="2200" dirty="0"/>
              <a:t>fulfilling work, opportunity to grow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Individual external rewards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000" dirty="0"/>
              <a:t>non-financial recognition, praise, feedback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Collective internal rewards </a:t>
            </a:r>
            <a:endParaRPr lang="en-US" sz="2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 smtClean="0"/>
              <a:t>improvement </a:t>
            </a:r>
            <a:r>
              <a:rPr lang="en-US" dirty="0"/>
              <a:t>and design of the work environment and system</a:t>
            </a:r>
            <a:endParaRPr lang="en-US" sz="2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 smtClean="0"/>
              <a:t>Collective </a:t>
            </a:r>
            <a:r>
              <a:rPr lang="en-US" sz="2800" dirty="0"/>
              <a:t>external rewards</a:t>
            </a:r>
          </a:p>
          <a:p>
            <a:pPr lvl="1"/>
            <a:r>
              <a:rPr lang="en-US" sz="2000" smtClean="0">
                <a:solidFill>
                  <a:srgbClr val="212121"/>
                </a:solidFill>
                <a:latin typeface="arial" panose="020B0604020202020204" pitchFamily="34" charset="0"/>
              </a:rPr>
              <a:t>talent </a:t>
            </a:r>
            <a:r>
              <a:rPr lang="en-US" sz="2000" dirty="0">
                <a:solidFill>
                  <a:srgbClr val="212121"/>
                </a:solidFill>
                <a:latin typeface="arial" panose="020B0604020202020204" pitchFamily="34" charset="0"/>
              </a:rPr>
              <a:t>development and talent management programs</a:t>
            </a:r>
            <a:endParaRPr lang="en-US" sz="2000" dirty="0" smtClean="0"/>
          </a:p>
          <a:p>
            <a:pPr marL="0" indent="0">
              <a:buNone/>
            </a:pPr>
            <a:endParaRPr lang="en-U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CC6CBA-5824-45F0-834F-7AB4A7BADBB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8842187" y="4108133"/>
            <a:ext cx="3233980" cy="2679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0159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CF57A-9A8C-42E1-9CC0-790095AB9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083" y="584548"/>
            <a:ext cx="9431170" cy="13208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200" dirty="0">
                <a:solidFill>
                  <a:schemeClr val="accent6"/>
                </a:solidFill>
              </a:rPr>
              <a:t>Adding value to the company through reward practices</a:t>
            </a:r>
            <a:r>
              <a:rPr lang="en-US" sz="2200" dirty="0">
                <a:solidFill>
                  <a:schemeClr val="accent6"/>
                </a:solidFill>
              </a:rPr>
              <a:t>(Chris Brewster, 2011)</a:t>
            </a:r>
            <a:r>
              <a:rPr lang="en-US" dirty="0">
                <a:solidFill>
                  <a:schemeClr val="accent6"/>
                </a:solidFill>
              </a:rPr>
              <a:t/>
            </a:r>
            <a:br>
              <a:rPr lang="en-US" dirty="0">
                <a:solidFill>
                  <a:schemeClr val="accent6"/>
                </a:solidFill>
              </a:rPr>
            </a:br>
            <a:endParaRPr lang="en-US" sz="3200" dirty="0">
              <a:solidFill>
                <a:schemeClr val="accent6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585408-E525-4341-A241-ED949D4539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Offers better quality of the product</a:t>
            </a:r>
          </a:p>
          <a:p>
            <a:r>
              <a:rPr lang="en-US" sz="2800" dirty="0"/>
              <a:t>Increase of employee satisfaction</a:t>
            </a:r>
          </a:p>
          <a:p>
            <a:r>
              <a:rPr lang="en-US" sz="2800" dirty="0"/>
              <a:t>Improve customer service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  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181298-69EB-49FB-8091-541169F0D04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488516" y="4100975"/>
            <a:ext cx="3274642" cy="2680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9589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C5B7F-E50F-472F-A208-CD235551D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accent6"/>
                </a:solidFill>
              </a:rPr>
              <a:t>Adding value to the company through reward practices</a:t>
            </a:r>
            <a:r>
              <a:rPr lang="en-US" sz="2200" dirty="0">
                <a:solidFill>
                  <a:schemeClr val="accent6"/>
                </a:solidFill>
              </a:rPr>
              <a:t>(Tayeb, 2005)</a:t>
            </a:r>
            <a:br>
              <a:rPr lang="en-US" sz="2200" dirty="0">
                <a:solidFill>
                  <a:schemeClr val="accent6"/>
                </a:solidFill>
              </a:rPr>
            </a:br>
            <a:r>
              <a:rPr lang="en-US" dirty="0">
                <a:solidFill>
                  <a:schemeClr val="accent6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4AA95-EC44-4DD3-8703-5E657EF01E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Improve the reputation of the company</a:t>
            </a:r>
          </a:p>
          <a:p>
            <a:r>
              <a:rPr lang="en-US" sz="2400" dirty="0"/>
              <a:t>Attract new contracts and new investors</a:t>
            </a:r>
          </a:p>
          <a:p>
            <a:r>
              <a:rPr lang="en-US" sz="2400" dirty="0"/>
              <a:t>Compete globally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62C4B6-8D78-411A-A192-FC5C131B596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6096000" y="3933172"/>
            <a:ext cx="2975888" cy="1899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6575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98D53-DB48-4997-9616-5B6F1F15D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chemeClr val="accent6"/>
                </a:solidFill>
              </a:rPr>
              <a:t>Suggestion for the future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33C0E-A727-43C2-AE5D-D18D3CDB85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Considering the fact that these financial and non-financial reward practices have got a positive impact in adding value to the company it is seen as necessary to have a specialist HR manager because that would add value to the company and make them more competitive in the national and international market. </a:t>
            </a:r>
          </a:p>
          <a:p>
            <a:r>
              <a:rPr lang="en-US" dirty="0"/>
              <a:t>According to Hofstede model it will be helpful if they will be able to follow the western countries' model in the company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6A2258-6667-4E22-886E-B49923140F9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5148197" y="4509370"/>
            <a:ext cx="3210101" cy="2004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30943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A3D25-6482-4BDF-9CA9-97E43D530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chemeClr val="accent6"/>
                </a:solidFill>
              </a:rPr>
              <a:t>Reference list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A4FDA5-D647-4A6B-A004-537E2C1E81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13, J., 2013. </a:t>
            </a:r>
            <a:r>
              <a:rPr lang="en-US" i="1" dirty="0"/>
              <a:t>Vietnam and Hofstede’s Value Dimensions. </a:t>
            </a:r>
            <a:r>
              <a:rPr lang="en-US" dirty="0"/>
              <a:t>[Online] </a:t>
            </a:r>
            <a:br>
              <a:rPr lang="en-US" dirty="0"/>
            </a:br>
            <a:r>
              <a:rPr lang="en-US" dirty="0"/>
              <a:t>Available at: </a:t>
            </a:r>
            <a:r>
              <a:rPr lang="en-US" u="sng" dirty="0"/>
              <a:t>jowens13.wordpress.com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[Accessed 7 December 2018].</a:t>
            </a:r>
          </a:p>
          <a:p>
            <a:r>
              <a:rPr lang="en-US" dirty="0"/>
              <a:t>Hofstede, G., Hofstede, G. V. &amp; </a:t>
            </a:r>
            <a:r>
              <a:rPr lang="en-US" dirty="0" err="1"/>
              <a:t>Minkov</a:t>
            </a:r>
            <a:r>
              <a:rPr lang="en-US" dirty="0"/>
              <a:t>, M., 2010. </a:t>
            </a:r>
            <a:r>
              <a:rPr lang="en-US" i="1" dirty="0"/>
              <a:t>Cultures and Organizations: Software of the Mind. </a:t>
            </a:r>
            <a:r>
              <a:rPr lang="en-US" dirty="0"/>
              <a:t>3rd ed. </a:t>
            </a:r>
            <a:r>
              <a:rPr lang="en-US" dirty="0" err="1"/>
              <a:t>s.l.:McGraw-Hill</a:t>
            </a:r>
            <a:r>
              <a:rPr lang="en-US" dirty="0"/>
              <a:t> Education, .</a:t>
            </a:r>
          </a:p>
          <a:p>
            <a:r>
              <a:rPr lang="en-US" dirty="0"/>
              <a:t>Armstrong, M., 2005. </a:t>
            </a:r>
            <a:r>
              <a:rPr lang="en-US" i="1" dirty="0"/>
              <a:t>A handbook of employed reward management and practice. </a:t>
            </a:r>
            <a:r>
              <a:rPr lang="en-US" dirty="0" err="1"/>
              <a:t>s.l.:Kogan</a:t>
            </a:r>
            <a:r>
              <a:rPr lang="en-US" dirty="0"/>
              <a:t> Page.</a:t>
            </a:r>
          </a:p>
          <a:p>
            <a:r>
              <a:rPr lang="en-US" dirty="0"/>
              <a:t>Pink, D. H., 2010. </a:t>
            </a:r>
            <a:r>
              <a:rPr lang="en-US" i="1" dirty="0"/>
              <a:t>Drive-The surprising truth about what motivates us. </a:t>
            </a:r>
            <a:r>
              <a:rPr lang="en-US" dirty="0" err="1"/>
              <a:t>s.l.:Canongate</a:t>
            </a:r>
            <a:r>
              <a:rPr lang="en-US" dirty="0"/>
              <a:t> books.</a:t>
            </a:r>
          </a:p>
          <a:p>
            <a:r>
              <a:rPr lang="en-US" dirty="0"/>
              <a:t>Nelson, B., 2012. </a:t>
            </a:r>
            <a:r>
              <a:rPr lang="en-US" i="1" dirty="0"/>
              <a:t>1501 Ways to reward employee. </a:t>
            </a:r>
            <a:r>
              <a:rPr lang="en-US" dirty="0" err="1"/>
              <a:t>s.l.:Workman</a:t>
            </a:r>
            <a:r>
              <a:rPr lang="en-US" dirty="0"/>
              <a:t> Publishing.</a:t>
            </a:r>
          </a:p>
          <a:p>
            <a:r>
              <a:rPr lang="en-US" dirty="0"/>
              <a:t>Armstrong, M., 2005. </a:t>
            </a:r>
            <a:r>
              <a:rPr lang="en-US" i="1" dirty="0"/>
              <a:t>Handbook of reward management </a:t>
            </a:r>
            <a:r>
              <a:rPr lang="en-US" i="1" dirty="0" err="1"/>
              <a:t>practice,improving</a:t>
            </a:r>
            <a:r>
              <a:rPr lang="en-US" i="1" dirty="0"/>
              <a:t> performance through reward. </a:t>
            </a:r>
            <a:r>
              <a:rPr lang="en-US" dirty="0"/>
              <a:t>3rd ed. London Philadelphia: Kogan Page.</a:t>
            </a:r>
          </a:p>
          <a:p>
            <a:r>
              <a:rPr lang="en-US" dirty="0"/>
              <a:t>Chris Brewster, P. S. V. a. E. H., 2011. </a:t>
            </a:r>
            <a:r>
              <a:rPr lang="en-US" i="1" dirty="0"/>
              <a:t>International Human Resource Management. </a:t>
            </a:r>
            <a:r>
              <a:rPr lang="en-US" dirty="0"/>
              <a:t>3rd ed. London: CIPD.</a:t>
            </a:r>
          </a:p>
          <a:p>
            <a:r>
              <a:rPr lang="en-US" dirty="0"/>
              <a:t>Tayeb, M. H., 2005. </a:t>
            </a:r>
            <a:r>
              <a:rPr lang="en-US" i="1" dirty="0"/>
              <a:t>International Human Resource Management, A multinational company perspective. </a:t>
            </a:r>
            <a:r>
              <a:rPr lang="en-US" dirty="0"/>
              <a:t>Milton Keynes: Oxford University Press.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6A3480-ABB0-45F1-90C9-C584FCDF65F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791435" cy="1703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2079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677335" y="627017"/>
            <a:ext cx="8596668" cy="1946366"/>
          </a:xfrm>
        </p:spPr>
        <p:txBody>
          <a:bodyPr>
            <a:noAutofit/>
          </a:bodyPr>
          <a:lstStyle/>
          <a:p>
            <a:pPr algn="ctr"/>
            <a:r>
              <a:rPr lang="en-US" sz="5400" dirty="0"/>
              <a:t/>
            </a:r>
            <a:br>
              <a:rPr lang="en-US" sz="5400" dirty="0"/>
            </a:br>
            <a:r>
              <a:rPr lang="en-US" sz="5400" dirty="0"/>
              <a:t/>
            </a:r>
            <a:br>
              <a:rPr lang="en-US" sz="5400" dirty="0"/>
            </a:br>
            <a:r>
              <a:rPr lang="en-US" sz="5400" dirty="0"/>
              <a:t/>
            </a:r>
            <a:br>
              <a:rPr lang="en-US" sz="5400" dirty="0"/>
            </a:br>
            <a:r>
              <a:rPr lang="en-US" sz="5400" dirty="0"/>
              <a:t>Thank you for your attention </a:t>
            </a:r>
            <a:r>
              <a:rPr lang="en-US" sz="5400" dirty="0">
                <a:sym typeface="Wingdings" panose="05000000000000000000" pitchFamily="2" charset="2"/>
              </a:rPr>
              <a:t></a:t>
            </a:r>
            <a:endParaRPr lang="en-US" sz="5400" dirty="0"/>
          </a:p>
        </p:txBody>
      </p:sp>
      <p:pic>
        <p:nvPicPr>
          <p:cNvPr id="4" name="Picture 1"/>
          <p:cNvPicPr/>
          <p:nvPr/>
        </p:nvPicPr>
        <p:blipFill>
          <a:blip r:embed="rId2"/>
          <a:stretch>
            <a:fillRect/>
          </a:stretch>
        </p:blipFill>
        <p:spPr>
          <a:xfrm>
            <a:off x="2833824" y="3052217"/>
            <a:ext cx="3676650" cy="3000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91890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292</TotalTime>
  <Words>283</Words>
  <Application>Microsoft Office PowerPoint</Application>
  <PresentationFormat>Широк екран</PresentationFormat>
  <Paragraphs>58</Paragraphs>
  <Slides>11</Slides>
  <Notes>0</Notes>
  <HiddenSlides>0</HiddenSlides>
  <MMClips>0</MMClips>
  <ScaleCrop>false</ScaleCrop>
  <HeadingPairs>
    <vt:vector size="6" baseType="variant">
      <vt:variant>
        <vt:lpstr>Използвани шрифтове</vt:lpstr>
      </vt:variant>
      <vt:variant>
        <vt:i4>5</vt:i4>
      </vt:variant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11</vt:i4>
      </vt:variant>
    </vt:vector>
  </HeadingPairs>
  <TitlesOfParts>
    <vt:vector size="17" baseType="lpstr">
      <vt:lpstr>arial</vt:lpstr>
      <vt:lpstr>arial</vt:lpstr>
      <vt:lpstr>Trebuchet MS</vt:lpstr>
      <vt:lpstr>Wingdings</vt:lpstr>
      <vt:lpstr>Wingdings 3</vt:lpstr>
      <vt:lpstr>Facet</vt:lpstr>
      <vt:lpstr>“Hanoi hat company” </vt:lpstr>
      <vt:lpstr>                IBG Company team members</vt:lpstr>
      <vt:lpstr>                    Introduction</vt:lpstr>
      <vt:lpstr>Hofstede Model                               for   Vietnamese Culture </vt:lpstr>
      <vt:lpstr>          Financial Reward Strategies</vt:lpstr>
      <vt:lpstr>Non-financial rewards(Armstrong,2005)</vt:lpstr>
      <vt:lpstr>Adding value to the company through reward practices(Chris Brewster, 2011) </vt:lpstr>
      <vt:lpstr>Adding value to the company through reward practices(Tayeb, 2005)  </vt:lpstr>
      <vt:lpstr>Suggestion for the future</vt:lpstr>
      <vt:lpstr>Reference list        </vt:lpstr>
      <vt:lpstr>   Thank you for your attention 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THE IBG COMPANY</dc:title>
  <dc:creator>Ervis</dc:creator>
  <cp:lastModifiedBy>Elena Ikonomova (1809771)</cp:lastModifiedBy>
  <cp:revision>28</cp:revision>
  <dcterms:created xsi:type="dcterms:W3CDTF">2018-12-12T11:02:03Z</dcterms:created>
  <dcterms:modified xsi:type="dcterms:W3CDTF">2018-12-14T15:31:38Z</dcterms:modified>
</cp:coreProperties>
</file>