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6" r:id="rId1"/>
  </p:sldMasterIdLst>
  <p:notesMasterIdLst>
    <p:notesMasterId r:id="rId16"/>
  </p:notesMasterIdLst>
  <p:sldIdLst>
    <p:sldId id="256" r:id="rId2"/>
    <p:sldId id="257" r:id="rId3"/>
    <p:sldId id="258" r:id="rId4"/>
    <p:sldId id="260" r:id="rId5"/>
    <p:sldId id="261" r:id="rId6"/>
    <p:sldId id="262" r:id="rId7"/>
    <p:sldId id="265" r:id="rId8"/>
    <p:sldId id="266" r:id="rId9"/>
    <p:sldId id="267" r:id="rId10"/>
    <p:sldId id="268" r:id="rId11"/>
    <p:sldId id="269" r:id="rId12"/>
    <p:sldId id="271" r:id="rId13"/>
    <p:sldId id="273"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62A1FB-4993-1B8F-D063-31688FFEA34E}" v="156" dt="2026-04-12T09:36:25.5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32" autoAdjust="0"/>
    <p:restoredTop sz="94993" autoAdjust="0"/>
  </p:normalViewPr>
  <p:slideViewPr>
    <p:cSldViewPr snapToGrid="0">
      <p:cViewPr varScale="1">
        <p:scale>
          <a:sx n="112" d="100"/>
          <a:sy n="112" d="100"/>
        </p:scale>
        <p:origin x="5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2A0390-D33F-4C45-8281-592C7F647067}"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CE7EE58C-F2E8-4C3A-8CE2-7CA4917BA157}">
      <dgm:prSet/>
      <dgm:spPr/>
      <dgm:t>
        <a:bodyPr/>
        <a:lstStyle/>
        <a:p>
          <a:r>
            <a:rPr lang="en-US"/>
            <a:t>Provide</a:t>
          </a:r>
        </a:p>
      </dgm:t>
    </dgm:pt>
    <dgm:pt modelId="{92560ECD-F04E-45AE-BF0E-E524B2F9642B}" type="parTrans" cxnId="{85A34B94-1D1F-4E39-B883-5D9CBDB723AC}">
      <dgm:prSet/>
      <dgm:spPr/>
      <dgm:t>
        <a:bodyPr/>
        <a:lstStyle/>
        <a:p>
          <a:endParaRPr lang="en-US"/>
        </a:p>
      </dgm:t>
    </dgm:pt>
    <dgm:pt modelId="{C14A343C-C058-41FC-A957-DF861B01AC94}" type="sibTrans" cxnId="{85A34B94-1D1F-4E39-B883-5D9CBDB723AC}">
      <dgm:prSet/>
      <dgm:spPr/>
      <dgm:t>
        <a:bodyPr/>
        <a:lstStyle/>
        <a:p>
          <a:endParaRPr lang="en-US"/>
        </a:p>
      </dgm:t>
    </dgm:pt>
    <dgm:pt modelId="{002572DF-F780-4AE9-9F26-2C1FCB002C22}">
      <dgm:prSet/>
      <dgm:spPr/>
      <dgm:t>
        <a:bodyPr/>
        <a:lstStyle/>
        <a:p>
          <a:r>
            <a:rPr lang="en-US"/>
            <a:t>Provide communication and teamwork training</a:t>
          </a:r>
        </a:p>
      </dgm:t>
    </dgm:pt>
    <dgm:pt modelId="{E4836A71-5186-45A4-8EEB-B4E13AF01E42}" type="parTrans" cxnId="{EECF30A4-9A54-4EF9-8D63-F6547CB35DE7}">
      <dgm:prSet/>
      <dgm:spPr/>
      <dgm:t>
        <a:bodyPr/>
        <a:lstStyle/>
        <a:p>
          <a:endParaRPr lang="en-US"/>
        </a:p>
      </dgm:t>
    </dgm:pt>
    <dgm:pt modelId="{8834608B-5DA8-49C7-AEDF-71BA495597B1}" type="sibTrans" cxnId="{EECF30A4-9A54-4EF9-8D63-F6547CB35DE7}">
      <dgm:prSet/>
      <dgm:spPr/>
      <dgm:t>
        <a:bodyPr/>
        <a:lstStyle/>
        <a:p>
          <a:endParaRPr lang="en-US"/>
        </a:p>
      </dgm:t>
    </dgm:pt>
    <dgm:pt modelId="{580EBBE0-261C-4F8E-991C-AE19873B422C}">
      <dgm:prSet/>
      <dgm:spPr/>
      <dgm:t>
        <a:bodyPr/>
        <a:lstStyle/>
        <a:p>
          <a:r>
            <a:rPr lang="en-US"/>
            <a:t>Use</a:t>
          </a:r>
        </a:p>
      </dgm:t>
    </dgm:pt>
    <dgm:pt modelId="{E38F8CE4-C375-482C-8229-80716F2316D2}" type="parTrans" cxnId="{4E1CAC6F-5830-4101-AA68-9B7268D0D563}">
      <dgm:prSet/>
      <dgm:spPr/>
      <dgm:t>
        <a:bodyPr/>
        <a:lstStyle/>
        <a:p>
          <a:endParaRPr lang="en-US"/>
        </a:p>
      </dgm:t>
    </dgm:pt>
    <dgm:pt modelId="{78697D4E-A8C3-4A29-A212-C6D93597F1FF}" type="sibTrans" cxnId="{4E1CAC6F-5830-4101-AA68-9B7268D0D563}">
      <dgm:prSet/>
      <dgm:spPr/>
      <dgm:t>
        <a:bodyPr/>
        <a:lstStyle/>
        <a:p>
          <a:endParaRPr lang="en-US"/>
        </a:p>
      </dgm:t>
    </dgm:pt>
    <dgm:pt modelId="{0F1D7094-0F9A-4A69-8E6F-4E81F0A38B53}">
      <dgm:prSet/>
      <dgm:spPr/>
      <dgm:t>
        <a:bodyPr/>
        <a:lstStyle/>
        <a:p>
          <a:r>
            <a:rPr lang="en-US"/>
            <a:t>Use visual aids and demonstrations</a:t>
          </a:r>
        </a:p>
      </dgm:t>
    </dgm:pt>
    <dgm:pt modelId="{9C6B66C3-A42A-4F97-B4EE-B71695B79501}" type="parTrans" cxnId="{D04160C6-F698-4A5D-9776-3946284806BE}">
      <dgm:prSet/>
      <dgm:spPr/>
      <dgm:t>
        <a:bodyPr/>
        <a:lstStyle/>
        <a:p>
          <a:endParaRPr lang="en-US"/>
        </a:p>
      </dgm:t>
    </dgm:pt>
    <dgm:pt modelId="{6795E239-08E4-40C2-B7D5-EECEB4F33707}" type="sibTrans" cxnId="{D04160C6-F698-4A5D-9776-3946284806BE}">
      <dgm:prSet/>
      <dgm:spPr/>
      <dgm:t>
        <a:bodyPr/>
        <a:lstStyle/>
        <a:p>
          <a:endParaRPr lang="en-US"/>
        </a:p>
      </dgm:t>
    </dgm:pt>
    <dgm:pt modelId="{AC790D4E-3383-49CD-B72E-E99D54E85D0A}">
      <dgm:prSet/>
      <dgm:spPr/>
      <dgm:t>
        <a:bodyPr/>
        <a:lstStyle/>
        <a:p>
          <a:r>
            <a:rPr lang="en-US"/>
            <a:t>Encourage</a:t>
          </a:r>
        </a:p>
      </dgm:t>
    </dgm:pt>
    <dgm:pt modelId="{47966C62-4086-4F6E-B3A6-F5CEB7B6A359}" type="parTrans" cxnId="{6BD3FAD2-4928-4A2D-8C64-033F58835DFB}">
      <dgm:prSet/>
      <dgm:spPr/>
      <dgm:t>
        <a:bodyPr/>
        <a:lstStyle/>
        <a:p>
          <a:endParaRPr lang="en-US"/>
        </a:p>
      </dgm:t>
    </dgm:pt>
    <dgm:pt modelId="{A3C695FB-9E92-4EFF-A04F-30F6C64D2071}" type="sibTrans" cxnId="{6BD3FAD2-4928-4A2D-8C64-033F58835DFB}">
      <dgm:prSet/>
      <dgm:spPr/>
      <dgm:t>
        <a:bodyPr/>
        <a:lstStyle/>
        <a:p>
          <a:endParaRPr lang="en-US"/>
        </a:p>
      </dgm:t>
    </dgm:pt>
    <dgm:pt modelId="{2A22A39E-79C6-43FE-B62C-1BDEBD116A41}">
      <dgm:prSet/>
      <dgm:spPr/>
      <dgm:t>
        <a:bodyPr/>
        <a:lstStyle/>
        <a:p>
          <a:r>
            <a:rPr lang="en-US"/>
            <a:t>Encourage open feedback culture</a:t>
          </a:r>
        </a:p>
      </dgm:t>
    </dgm:pt>
    <dgm:pt modelId="{5C840118-DDAB-41FB-8221-D8283F56A4F0}" type="parTrans" cxnId="{56FDB71C-8FAD-44AE-B532-0D285DA28191}">
      <dgm:prSet/>
      <dgm:spPr/>
      <dgm:t>
        <a:bodyPr/>
        <a:lstStyle/>
        <a:p>
          <a:endParaRPr lang="en-US"/>
        </a:p>
      </dgm:t>
    </dgm:pt>
    <dgm:pt modelId="{F58408E0-19A8-4720-8A71-F1CB08C97996}" type="sibTrans" cxnId="{56FDB71C-8FAD-44AE-B532-0D285DA28191}">
      <dgm:prSet/>
      <dgm:spPr/>
      <dgm:t>
        <a:bodyPr/>
        <a:lstStyle/>
        <a:p>
          <a:endParaRPr lang="en-US"/>
        </a:p>
      </dgm:t>
    </dgm:pt>
    <dgm:pt modelId="{5F793F42-A3B8-415C-A51E-57DB2604C840}">
      <dgm:prSet/>
      <dgm:spPr/>
      <dgm:t>
        <a:bodyPr/>
        <a:lstStyle/>
        <a:p>
          <a:r>
            <a:rPr lang="en-US"/>
            <a:t>Standardise</a:t>
          </a:r>
        </a:p>
      </dgm:t>
    </dgm:pt>
    <dgm:pt modelId="{2E485644-73BD-4CF7-8151-246E4AF50B13}" type="parTrans" cxnId="{05F0FEB2-3629-4C48-B766-A2D8CA5162E0}">
      <dgm:prSet/>
      <dgm:spPr/>
      <dgm:t>
        <a:bodyPr/>
        <a:lstStyle/>
        <a:p>
          <a:endParaRPr lang="en-US"/>
        </a:p>
      </dgm:t>
    </dgm:pt>
    <dgm:pt modelId="{9864033A-8237-46A8-8777-42DCD4FC02CA}" type="sibTrans" cxnId="{05F0FEB2-3629-4C48-B766-A2D8CA5162E0}">
      <dgm:prSet/>
      <dgm:spPr/>
      <dgm:t>
        <a:bodyPr/>
        <a:lstStyle/>
        <a:p>
          <a:endParaRPr lang="en-US"/>
        </a:p>
      </dgm:t>
    </dgm:pt>
    <dgm:pt modelId="{F9D0EE20-697C-4485-97A3-C282B0BC83FE}">
      <dgm:prSet/>
      <dgm:spPr/>
      <dgm:t>
        <a:bodyPr/>
        <a:lstStyle/>
        <a:p>
          <a:r>
            <a:rPr lang="en-US"/>
            <a:t>Standardise procedures and instructions</a:t>
          </a:r>
        </a:p>
      </dgm:t>
    </dgm:pt>
    <dgm:pt modelId="{8E127E95-396F-4DA0-A428-86FD91C481EE}" type="parTrans" cxnId="{DF7BC107-B33F-47D2-B61D-151D697B93E6}">
      <dgm:prSet/>
      <dgm:spPr/>
      <dgm:t>
        <a:bodyPr/>
        <a:lstStyle/>
        <a:p>
          <a:endParaRPr lang="en-US"/>
        </a:p>
      </dgm:t>
    </dgm:pt>
    <dgm:pt modelId="{7F3FB263-2A1E-48D0-8A41-1E4C0F58E576}" type="sibTrans" cxnId="{DF7BC107-B33F-47D2-B61D-151D697B93E6}">
      <dgm:prSet/>
      <dgm:spPr/>
      <dgm:t>
        <a:bodyPr/>
        <a:lstStyle/>
        <a:p>
          <a:endParaRPr lang="en-US"/>
        </a:p>
      </dgm:t>
    </dgm:pt>
    <dgm:pt modelId="{3802B5B6-EDC3-480C-BECE-8ACE901E1E46}" type="pres">
      <dgm:prSet presAssocID="{F72A0390-D33F-4C45-8281-592C7F647067}" presName="linear" presStyleCnt="0">
        <dgm:presLayoutVars>
          <dgm:animLvl val="lvl"/>
          <dgm:resizeHandles val="exact"/>
        </dgm:presLayoutVars>
      </dgm:prSet>
      <dgm:spPr/>
    </dgm:pt>
    <dgm:pt modelId="{042A0565-C2A0-41F8-8051-1BD307B3B20A}" type="pres">
      <dgm:prSet presAssocID="{CE7EE58C-F2E8-4C3A-8CE2-7CA4917BA157}" presName="parentText" presStyleLbl="node1" presStyleIdx="0" presStyleCnt="4">
        <dgm:presLayoutVars>
          <dgm:chMax val="0"/>
          <dgm:bulletEnabled val="1"/>
        </dgm:presLayoutVars>
      </dgm:prSet>
      <dgm:spPr/>
    </dgm:pt>
    <dgm:pt modelId="{75CE24E9-AAE5-4189-A180-C59EE1A1EB96}" type="pres">
      <dgm:prSet presAssocID="{CE7EE58C-F2E8-4C3A-8CE2-7CA4917BA157}" presName="childText" presStyleLbl="revTx" presStyleIdx="0" presStyleCnt="4">
        <dgm:presLayoutVars>
          <dgm:bulletEnabled val="1"/>
        </dgm:presLayoutVars>
      </dgm:prSet>
      <dgm:spPr/>
    </dgm:pt>
    <dgm:pt modelId="{667F84DA-4095-43C9-B8C9-20E9E985DB32}" type="pres">
      <dgm:prSet presAssocID="{580EBBE0-261C-4F8E-991C-AE19873B422C}" presName="parentText" presStyleLbl="node1" presStyleIdx="1" presStyleCnt="4">
        <dgm:presLayoutVars>
          <dgm:chMax val="0"/>
          <dgm:bulletEnabled val="1"/>
        </dgm:presLayoutVars>
      </dgm:prSet>
      <dgm:spPr/>
    </dgm:pt>
    <dgm:pt modelId="{57927376-3A46-4B91-9B69-60BDB1C704A0}" type="pres">
      <dgm:prSet presAssocID="{580EBBE0-261C-4F8E-991C-AE19873B422C}" presName="childText" presStyleLbl="revTx" presStyleIdx="1" presStyleCnt="4">
        <dgm:presLayoutVars>
          <dgm:bulletEnabled val="1"/>
        </dgm:presLayoutVars>
      </dgm:prSet>
      <dgm:spPr/>
    </dgm:pt>
    <dgm:pt modelId="{70AE0090-3657-4CEF-AD71-EE59AC27C62B}" type="pres">
      <dgm:prSet presAssocID="{AC790D4E-3383-49CD-B72E-E99D54E85D0A}" presName="parentText" presStyleLbl="node1" presStyleIdx="2" presStyleCnt="4">
        <dgm:presLayoutVars>
          <dgm:chMax val="0"/>
          <dgm:bulletEnabled val="1"/>
        </dgm:presLayoutVars>
      </dgm:prSet>
      <dgm:spPr/>
    </dgm:pt>
    <dgm:pt modelId="{9FA814AF-755E-46C1-B6C5-BE36CC1E5EA6}" type="pres">
      <dgm:prSet presAssocID="{AC790D4E-3383-49CD-B72E-E99D54E85D0A}" presName="childText" presStyleLbl="revTx" presStyleIdx="2" presStyleCnt="4">
        <dgm:presLayoutVars>
          <dgm:bulletEnabled val="1"/>
        </dgm:presLayoutVars>
      </dgm:prSet>
      <dgm:spPr/>
    </dgm:pt>
    <dgm:pt modelId="{235B4E5A-FD22-45F8-A67B-71DA360DBC16}" type="pres">
      <dgm:prSet presAssocID="{5F793F42-A3B8-415C-A51E-57DB2604C840}" presName="parentText" presStyleLbl="node1" presStyleIdx="3" presStyleCnt="4">
        <dgm:presLayoutVars>
          <dgm:chMax val="0"/>
          <dgm:bulletEnabled val="1"/>
        </dgm:presLayoutVars>
      </dgm:prSet>
      <dgm:spPr/>
    </dgm:pt>
    <dgm:pt modelId="{6F72E21F-3C72-409B-9999-FBDD64BAF47D}" type="pres">
      <dgm:prSet presAssocID="{5F793F42-A3B8-415C-A51E-57DB2604C840}" presName="childText" presStyleLbl="revTx" presStyleIdx="3" presStyleCnt="4">
        <dgm:presLayoutVars>
          <dgm:bulletEnabled val="1"/>
        </dgm:presLayoutVars>
      </dgm:prSet>
      <dgm:spPr/>
    </dgm:pt>
  </dgm:ptLst>
  <dgm:cxnLst>
    <dgm:cxn modelId="{DF7BC107-B33F-47D2-B61D-151D697B93E6}" srcId="{5F793F42-A3B8-415C-A51E-57DB2604C840}" destId="{F9D0EE20-697C-4485-97A3-C282B0BC83FE}" srcOrd="0" destOrd="0" parTransId="{8E127E95-396F-4DA0-A428-86FD91C481EE}" sibTransId="{7F3FB263-2A1E-48D0-8A41-1E4C0F58E576}"/>
    <dgm:cxn modelId="{56FDB71C-8FAD-44AE-B532-0D285DA28191}" srcId="{AC790D4E-3383-49CD-B72E-E99D54E85D0A}" destId="{2A22A39E-79C6-43FE-B62C-1BDEBD116A41}" srcOrd="0" destOrd="0" parTransId="{5C840118-DDAB-41FB-8221-D8283F56A4F0}" sibTransId="{F58408E0-19A8-4720-8A71-F1CB08C97996}"/>
    <dgm:cxn modelId="{51EF9829-1052-43B1-B4A0-AF82991EE9CD}" type="presOf" srcId="{002572DF-F780-4AE9-9F26-2C1FCB002C22}" destId="{75CE24E9-AAE5-4189-A180-C59EE1A1EB96}" srcOrd="0" destOrd="0" presId="urn:microsoft.com/office/officeart/2005/8/layout/vList2"/>
    <dgm:cxn modelId="{CEF06436-55E7-4DC2-95B1-A68E96CD5BFA}" type="presOf" srcId="{580EBBE0-261C-4F8E-991C-AE19873B422C}" destId="{667F84DA-4095-43C9-B8C9-20E9E985DB32}" srcOrd="0" destOrd="0" presId="urn:microsoft.com/office/officeart/2005/8/layout/vList2"/>
    <dgm:cxn modelId="{4E1CAC6F-5830-4101-AA68-9B7268D0D563}" srcId="{F72A0390-D33F-4C45-8281-592C7F647067}" destId="{580EBBE0-261C-4F8E-991C-AE19873B422C}" srcOrd="1" destOrd="0" parTransId="{E38F8CE4-C375-482C-8229-80716F2316D2}" sibTransId="{78697D4E-A8C3-4A29-A212-C6D93597F1FF}"/>
    <dgm:cxn modelId="{70C8FE83-6F69-43EE-A604-02A825FCB2AD}" type="presOf" srcId="{F72A0390-D33F-4C45-8281-592C7F647067}" destId="{3802B5B6-EDC3-480C-BECE-8ACE901E1E46}" srcOrd="0" destOrd="0" presId="urn:microsoft.com/office/officeart/2005/8/layout/vList2"/>
    <dgm:cxn modelId="{611F8088-E772-4B44-9A58-238CF4987D3E}" type="presOf" srcId="{F9D0EE20-697C-4485-97A3-C282B0BC83FE}" destId="{6F72E21F-3C72-409B-9999-FBDD64BAF47D}" srcOrd="0" destOrd="0" presId="urn:microsoft.com/office/officeart/2005/8/layout/vList2"/>
    <dgm:cxn modelId="{85A34B94-1D1F-4E39-B883-5D9CBDB723AC}" srcId="{F72A0390-D33F-4C45-8281-592C7F647067}" destId="{CE7EE58C-F2E8-4C3A-8CE2-7CA4917BA157}" srcOrd="0" destOrd="0" parTransId="{92560ECD-F04E-45AE-BF0E-E524B2F9642B}" sibTransId="{C14A343C-C058-41FC-A957-DF861B01AC94}"/>
    <dgm:cxn modelId="{28C2BA9A-D798-4656-9CAC-13C849D546DB}" type="presOf" srcId="{AC790D4E-3383-49CD-B72E-E99D54E85D0A}" destId="{70AE0090-3657-4CEF-AD71-EE59AC27C62B}" srcOrd="0" destOrd="0" presId="urn:microsoft.com/office/officeart/2005/8/layout/vList2"/>
    <dgm:cxn modelId="{EECF30A4-9A54-4EF9-8D63-F6547CB35DE7}" srcId="{CE7EE58C-F2E8-4C3A-8CE2-7CA4917BA157}" destId="{002572DF-F780-4AE9-9F26-2C1FCB002C22}" srcOrd="0" destOrd="0" parTransId="{E4836A71-5186-45A4-8EEB-B4E13AF01E42}" sibTransId="{8834608B-5DA8-49C7-AEDF-71BA495597B1}"/>
    <dgm:cxn modelId="{05F0FEB2-3629-4C48-B766-A2D8CA5162E0}" srcId="{F72A0390-D33F-4C45-8281-592C7F647067}" destId="{5F793F42-A3B8-415C-A51E-57DB2604C840}" srcOrd="3" destOrd="0" parTransId="{2E485644-73BD-4CF7-8151-246E4AF50B13}" sibTransId="{9864033A-8237-46A8-8777-42DCD4FC02CA}"/>
    <dgm:cxn modelId="{D04160C6-F698-4A5D-9776-3946284806BE}" srcId="{580EBBE0-261C-4F8E-991C-AE19873B422C}" destId="{0F1D7094-0F9A-4A69-8E6F-4E81F0A38B53}" srcOrd="0" destOrd="0" parTransId="{9C6B66C3-A42A-4F97-B4EE-B71695B79501}" sibTransId="{6795E239-08E4-40C2-B7D5-EECEB4F33707}"/>
    <dgm:cxn modelId="{CB55C3C8-A7BA-4638-89CA-FF5524AAD22F}" type="presOf" srcId="{2A22A39E-79C6-43FE-B62C-1BDEBD116A41}" destId="{9FA814AF-755E-46C1-B6C5-BE36CC1E5EA6}" srcOrd="0" destOrd="0" presId="urn:microsoft.com/office/officeart/2005/8/layout/vList2"/>
    <dgm:cxn modelId="{4BCCFAC9-A58E-457B-A954-4AD97771C54B}" type="presOf" srcId="{CE7EE58C-F2E8-4C3A-8CE2-7CA4917BA157}" destId="{042A0565-C2A0-41F8-8051-1BD307B3B20A}" srcOrd="0" destOrd="0" presId="urn:microsoft.com/office/officeart/2005/8/layout/vList2"/>
    <dgm:cxn modelId="{6BD3FAD2-4928-4A2D-8C64-033F58835DFB}" srcId="{F72A0390-D33F-4C45-8281-592C7F647067}" destId="{AC790D4E-3383-49CD-B72E-E99D54E85D0A}" srcOrd="2" destOrd="0" parTransId="{47966C62-4086-4F6E-B3A6-F5CEB7B6A359}" sibTransId="{A3C695FB-9E92-4EFF-A04F-30F6C64D2071}"/>
    <dgm:cxn modelId="{25FCD6E0-5EC0-4516-9A04-3222A0D499AD}" type="presOf" srcId="{0F1D7094-0F9A-4A69-8E6F-4E81F0A38B53}" destId="{57927376-3A46-4B91-9B69-60BDB1C704A0}" srcOrd="0" destOrd="0" presId="urn:microsoft.com/office/officeart/2005/8/layout/vList2"/>
    <dgm:cxn modelId="{E3EF1DEC-888F-4AE4-8F48-2518BBF5C0F5}" type="presOf" srcId="{5F793F42-A3B8-415C-A51E-57DB2604C840}" destId="{235B4E5A-FD22-45F8-A67B-71DA360DBC16}" srcOrd="0" destOrd="0" presId="urn:microsoft.com/office/officeart/2005/8/layout/vList2"/>
    <dgm:cxn modelId="{5EF9E4EF-0694-4B7C-9088-A68357AE1825}" type="presParOf" srcId="{3802B5B6-EDC3-480C-BECE-8ACE901E1E46}" destId="{042A0565-C2A0-41F8-8051-1BD307B3B20A}" srcOrd="0" destOrd="0" presId="urn:microsoft.com/office/officeart/2005/8/layout/vList2"/>
    <dgm:cxn modelId="{FB99BD36-5F83-48D6-96E6-C71B7F528464}" type="presParOf" srcId="{3802B5B6-EDC3-480C-BECE-8ACE901E1E46}" destId="{75CE24E9-AAE5-4189-A180-C59EE1A1EB96}" srcOrd="1" destOrd="0" presId="urn:microsoft.com/office/officeart/2005/8/layout/vList2"/>
    <dgm:cxn modelId="{690C32DE-6B23-4362-BA64-A748EEA5EC20}" type="presParOf" srcId="{3802B5B6-EDC3-480C-BECE-8ACE901E1E46}" destId="{667F84DA-4095-43C9-B8C9-20E9E985DB32}" srcOrd="2" destOrd="0" presId="urn:microsoft.com/office/officeart/2005/8/layout/vList2"/>
    <dgm:cxn modelId="{58558E2A-4E8E-493B-A090-0EA75F578761}" type="presParOf" srcId="{3802B5B6-EDC3-480C-BECE-8ACE901E1E46}" destId="{57927376-3A46-4B91-9B69-60BDB1C704A0}" srcOrd="3" destOrd="0" presId="urn:microsoft.com/office/officeart/2005/8/layout/vList2"/>
    <dgm:cxn modelId="{A902B901-FCC1-4CEA-8F8E-EDD7FB6677F5}" type="presParOf" srcId="{3802B5B6-EDC3-480C-BECE-8ACE901E1E46}" destId="{70AE0090-3657-4CEF-AD71-EE59AC27C62B}" srcOrd="4" destOrd="0" presId="urn:microsoft.com/office/officeart/2005/8/layout/vList2"/>
    <dgm:cxn modelId="{BD18C205-3723-40E0-8DE3-3839F25BE4D1}" type="presParOf" srcId="{3802B5B6-EDC3-480C-BECE-8ACE901E1E46}" destId="{9FA814AF-755E-46C1-B6C5-BE36CC1E5EA6}" srcOrd="5" destOrd="0" presId="urn:microsoft.com/office/officeart/2005/8/layout/vList2"/>
    <dgm:cxn modelId="{99A4A94D-F80A-4C91-8368-FE222FD3FD66}" type="presParOf" srcId="{3802B5B6-EDC3-480C-BECE-8ACE901E1E46}" destId="{235B4E5A-FD22-45F8-A67B-71DA360DBC16}" srcOrd="6" destOrd="0" presId="urn:microsoft.com/office/officeart/2005/8/layout/vList2"/>
    <dgm:cxn modelId="{5F3C17BF-77AA-4BAE-9E1B-32C5C180BF46}" type="presParOf" srcId="{3802B5B6-EDC3-480C-BECE-8ACE901E1E46}" destId="{6F72E21F-3C72-409B-9999-FBDD64BAF47D}"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7147CF-94D2-604C-AEF9-26D13032EBAE}" type="doc">
      <dgm:prSet loTypeId="urn:microsoft.com/office/officeart/2008/layout/NameandTitleOrganizationalChart" loCatId="" qsTypeId="urn:microsoft.com/office/officeart/2005/8/quickstyle/simple1" qsCatId="simple" csTypeId="urn:microsoft.com/office/officeart/2005/8/colors/accent1_2" csCatId="accent1" phldr="1"/>
      <dgm:spPr/>
      <dgm:t>
        <a:bodyPr/>
        <a:lstStyle/>
        <a:p>
          <a:endParaRPr lang="en-GB"/>
        </a:p>
      </dgm:t>
    </dgm:pt>
    <dgm:pt modelId="{7C393A22-7247-1B46-B521-D1EBAA1252E5}" type="pres">
      <dgm:prSet presAssocID="{BC7147CF-94D2-604C-AEF9-26D13032EBAE}" presName="hierChild1" presStyleCnt="0">
        <dgm:presLayoutVars>
          <dgm:orgChart val="1"/>
          <dgm:chPref val="1"/>
          <dgm:dir/>
          <dgm:animOne val="branch"/>
          <dgm:animLvl val="lvl"/>
          <dgm:resizeHandles/>
        </dgm:presLayoutVars>
      </dgm:prSet>
      <dgm:spPr/>
    </dgm:pt>
  </dgm:ptLst>
  <dgm:cxnLst>
    <dgm:cxn modelId="{85DBA41B-2E1B-534C-BFF9-2C824B068ED8}" type="presOf" srcId="{BC7147CF-94D2-604C-AEF9-26D13032EBAE}" destId="{7C393A22-7247-1B46-B521-D1EBAA1252E5}" srcOrd="0" destOrd="0" presId="urn:microsoft.com/office/officeart/2008/layout/NameandTitleOrganizational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A0565-C2A0-41F8-8051-1BD307B3B20A}">
      <dsp:nvSpPr>
        <dsp:cNvPr id="0" name=""/>
        <dsp:cNvSpPr/>
      </dsp:nvSpPr>
      <dsp:spPr>
        <a:xfrm>
          <a:off x="0" y="23101"/>
          <a:ext cx="6487955" cy="561599"/>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Provide</a:t>
          </a:r>
        </a:p>
      </dsp:txBody>
      <dsp:txXfrm>
        <a:off x="27415" y="50516"/>
        <a:ext cx="6433125" cy="506769"/>
      </dsp:txXfrm>
    </dsp:sp>
    <dsp:sp modelId="{75CE24E9-AAE5-4189-A180-C59EE1A1EB96}">
      <dsp:nvSpPr>
        <dsp:cNvPr id="0" name=""/>
        <dsp:cNvSpPr/>
      </dsp:nvSpPr>
      <dsp:spPr>
        <a:xfrm>
          <a:off x="0" y="584701"/>
          <a:ext cx="6487955" cy="397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99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Provide communication and teamwork training</a:t>
          </a:r>
        </a:p>
      </dsp:txBody>
      <dsp:txXfrm>
        <a:off x="0" y="584701"/>
        <a:ext cx="6487955" cy="397440"/>
      </dsp:txXfrm>
    </dsp:sp>
    <dsp:sp modelId="{667F84DA-4095-43C9-B8C9-20E9E985DB32}">
      <dsp:nvSpPr>
        <dsp:cNvPr id="0" name=""/>
        <dsp:cNvSpPr/>
      </dsp:nvSpPr>
      <dsp:spPr>
        <a:xfrm>
          <a:off x="0" y="982141"/>
          <a:ext cx="6487955" cy="561599"/>
        </a:xfrm>
        <a:prstGeom prst="round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Use</a:t>
          </a:r>
        </a:p>
      </dsp:txBody>
      <dsp:txXfrm>
        <a:off x="27415" y="1009556"/>
        <a:ext cx="6433125" cy="506769"/>
      </dsp:txXfrm>
    </dsp:sp>
    <dsp:sp modelId="{57927376-3A46-4B91-9B69-60BDB1C704A0}">
      <dsp:nvSpPr>
        <dsp:cNvPr id="0" name=""/>
        <dsp:cNvSpPr/>
      </dsp:nvSpPr>
      <dsp:spPr>
        <a:xfrm>
          <a:off x="0" y="1543740"/>
          <a:ext cx="6487955" cy="397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99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Use visual aids and demonstrations</a:t>
          </a:r>
        </a:p>
      </dsp:txBody>
      <dsp:txXfrm>
        <a:off x="0" y="1543740"/>
        <a:ext cx="6487955" cy="397440"/>
      </dsp:txXfrm>
    </dsp:sp>
    <dsp:sp modelId="{70AE0090-3657-4CEF-AD71-EE59AC27C62B}">
      <dsp:nvSpPr>
        <dsp:cNvPr id="0" name=""/>
        <dsp:cNvSpPr/>
      </dsp:nvSpPr>
      <dsp:spPr>
        <a:xfrm>
          <a:off x="0" y="1941181"/>
          <a:ext cx="6487955" cy="561599"/>
        </a:xfrm>
        <a:prstGeom prst="roundRect">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Encourage</a:t>
          </a:r>
        </a:p>
      </dsp:txBody>
      <dsp:txXfrm>
        <a:off x="27415" y="1968596"/>
        <a:ext cx="6433125" cy="506769"/>
      </dsp:txXfrm>
    </dsp:sp>
    <dsp:sp modelId="{9FA814AF-755E-46C1-B6C5-BE36CC1E5EA6}">
      <dsp:nvSpPr>
        <dsp:cNvPr id="0" name=""/>
        <dsp:cNvSpPr/>
      </dsp:nvSpPr>
      <dsp:spPr>
        <a:xfrm>
          <a:off x="0" y="2502781"/>
          <a:ext cx="6487955" cy="397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99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Encourage open feedback culture</a:t>
          </a:r>
        </a:p>
      </dsp:txBody>
      <dsp:txXfrm>
        <a:off x="0" y="2502781"/>
        <a:ext cx="6487955" cy="397440"/>
      </dsp:txXfrm>
    </dsp:sp>
    <dsp:sp modelId="{235B4E5A-FD22-45F8-A67B-71DA360DBC16}">
      <dsp:nvSpPr>
        <dsp:cNvPr id="0" name=""/>
        <dsp:cNvSpPr/>
      </dsp:nvSpPr>
      <dsp:spPr>
        <a:xfrm>
          <a:off x="0" y="2900221"/>
          <a:ext cx="6487955" cy="561599"/>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Standardise</a:t>
          </a:r>
        </a:p>
      </dsp:txBody>
      <dsp:txXfrm>
        <a:off x="27415" y="2927636"/>
        <a:ext cx="6433125" cy="506769"/>
      </dsp:txXfrm>
    </dsp:sp>
    <dsp:sp modelId="{6F72E21F-3C72-409B-9999-FBDD64BAF47D}">
      <dsp:nvSpPr>
        <dsp:cNvPr id="0" name=""/>
        <dsp:cNvSpPr/>
      </dsp:nvSpPr>
      <dsp:spPr>
        <a:xfrm>
          <a:off x="0" y="3461821"/>
          <a:ext cx="6487955" cy="397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99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Standardise procedures and instructions</a:t>
          </a:r>
        </a:p>
      </dsp:txBody>
      <dsp:txXfrm>
        <a:off x="0" y="3461821"/>
        <a:ext cx="6487955" cy="397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2AEDD1-66AF-1048-A923-A932B8A6CFBE}" type="datetimeFigureOut">
              <a:rPr lang="en-US" smtClean="0"/>
              <a:t>4/12/2026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E0A62E-9D34-F34F-A660-742DE9ECEE04}" type="slidenum">
              <a:rPr lang="en-US" smtClean="0"/>
              <a:t>‹#›</a:t>
            </a:fld>
            <a:endParaRPr lang="en-US"/>
          </a:p>
        </p:txBody>
      </p:sp>
    </p:spTree>
    <p:extLst>
      <p:ext uri="{BB962C8B-B14F-4D97-AF65-F5344CB8AC3E}">
        <p14:creationId xmlns:p14="http://schemas.microsoft.com/office/powerpoint/2010/main" val="2462340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E0A62E-9D34-F34F-A660-742DE9ECEE04}" type="slidenum">
              <a:rPr lang="en-US" smtClean="0"/>
              <a:t>11</a:t>
            </a:fld>
            <a:endParaRPr lang="en-US"/>
          </a:p>
        </p:txBody>
      </p:sp>
    </p:spTree>
    <p:extLst>
      <p:ext uri="{BB962C8B-B14F-4D97-AF65-F5344CB8AC3E}">
        <p14:creationId xmlns:p14="http://schemas.microsoft.com/office/powerpoint/2010/main" val="3566683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9410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2109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63408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4/12/2026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896127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34642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2695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310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102101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6505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1837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83906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6307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28820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595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529761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0901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4/12/2026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7674415"/>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 id="2147483779" r:id="rId13"/>
    <p:sldLayoutId id="2147483780" r:id="rId14"/>
    <p:sldLayoutId id="2147483781" r:id="rId15"/>
    <p:sldLayoutId id="214748378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skyscanner.com/tips-and-inspiration/airports-with-best-food-selection"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orklenz.com" TargetMode="External"/><Relationship Id="rId2" Type="http://schemas.openxmlformats.org/officeDocument/2006/relationships/hyperlink" Target="https://content.skyscnr.com/m/775955f0b013b3f1/original/Header.png?crop=1224px:647px&amp;quality=100&amp;position=attention" TargetMode="External"/><Relationship Id="rId1" Type="http://schemas.openxmlformats.org/officeDocument/2006/relationships/slideLayout" Target="../slideLayouts/slideLayout7.xml"/><Relationship Id="rId5" Type="http://schemas.openxmlformats.org/officeDocument/2006/relationships/hyperlink" Target="https://trainingexpress.org.uk/overcome-the-barriers-to-effective-communication/" TargetMode="External"/><Relationship Id="rId4" Type="http://schemas.openxmlformats.org/officeDocument/2006/relationships/hyperlink" Target="https://thecommspot.com/communication-basics/communication-theories/schramm-model-of-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58A8551-7A3F-633B-2231-216F89740807}"/>
              </a:ext>
            </a:extLst>
          </p:cNvPr>
          <p:cNvGraphicFramePr>
            <a:graphicFrameLocks noGrp="1"/>
          </p:cNvGraphicFramePr>
          <p:nvPr>
            <p:extLst>
              <p:ext uri="{D42A27DB-BD31-4B8C-83A1-F6EECF244321}">
                <p14:modId xmlns:p14="http://schemas.microsoft.com/office/powerpoint/2010/main" val="115348840"/>
              </p:ext>
            </p:extLst>
          </p:nvPr>
        </p:nvGraphicFramePr>
        <p:xfrm>
          <a:off x="1052052" y="2806617"/>
          <a:ext cx="9743767" cy="3405866"/>
        </p:xfrm>
        <a:graphic>
          <a:graphicData uri="http://schemas.openxmlformats.org/drawingml/2006/table">
            <a:tbl>
              <a:tblPr firstRow="1" bandRow="1">
                <a:tableStyleId>{5C22544A-7EE6-4342-B048-85BDC9FD1C3A}</a:tableStyleId>
              </a:tblPr>
              <a:tblGrid>
                <a:gridCol w="4919406">
                  <a:extLst>
                    <a:ext uri="{9D8B030D-6E8A-4147-A177-3AD203B41FA5}">
                      <a16:colId xmlns:a16="http://schemas.microsoft.com/office/drawing/2014/main" val="734723080"/>
                    </a:ext>
                  </a:extLst>
                </a:gridCol>
                <a:gridCol w="4824361">
                  <a:extLst>
                    <a:ext uri="{9D8B030D-6E8A-4147-A177-3AD203B41FA5}">
                      <a16:colId xmlns:a16="http://schemas.microsoft.com/office/drawing/2014/main" val="2351922871"/>
                    </a:ext>
                  </a:extLst>
                </a:gridCol>
              </a:tblGrid>
              <a:tr h="6740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Group members:</a:t>
                      </a:r>
                    </a:p>
                    <a:p>
                      <a:endParaRPr lang="en-GB" dirty="0"/>
                    </a:p>
                  </a:txBody>
                  <a:tcPr/>
                </a:tc>
                <a:tc>
                  <a:txBody>
                    <a:bodyPr/>
                    <a:lstStyle/>
                    <a:p>
                      <a:endParaRPr lang="en-GB" dirty="0"/>
                    </a:p>
                  </a:txBody>
                  <a:tcPr/>
                </a:tc>
                <a:extLst>
                  <a:ext uri="{0D108BD9-81ED-4DB2-BD59-A6C34878D82A}">
                    <a16:rowId xmlns:a16="http://schemas.microsoft.com/office/drawing/2014/main" val="3079050809"/>
                  </a:ext>
                </a:extLst>
              </a:tr>
              <a:tr h="524427">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Student name/s: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it-IT" dirty="0"/>
                        <a:t>Denisa-Gabriela Paraschiv -Leader</a:t>
                      </a:r>
                      <a:endParaRPr lang="en-GB" dirty="0"/>
                    </a:p>
                    <a:p>
                      <a:pPr marL="285750" indent="-285750">
                        <a:buFont typeface="Arial" panose="020B0604020202020204" pitchFamily="34" charset="0"/>
                        <a:buChar char="•"/>
                      </a:pP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a:t>
                      </a:r>
                    </a:p>
                    <a:p>
                      <a:pPr marL="0" marR="0" lvl="0" indent="0" algn="l" defTabSz="914400" rtl="0" eaLnBrk="1" fontAlgn="auto" latinLnBrk="0" hangingPunct="1">
                        <a:lnSpc>
                          <a:spcPct val="100000"/>
                        </a:lnSpc>
                        <a:spcBef>
                          <a:spcPts val="0"/>
                        </a:spcBef>
                        <a:spcAft>
                          <a:spcPts val="0"/>
                        </a:spcAft>
                        <a:buClrTx/>
                        <a:buSzTx/>
                        <a:buFontTx/>
                        <a:buNone/>
                        <a:tabLst/>
                        <a:defRPr/>
                      </a:pPr>
                      <a:r>
                        <a:rPr lang="it-IT" dirty="0"/>
                        <a:t>2517791</a:t>
                      </a:r>
                      <a:endParaRPr lang="en-GB" dirty="0"/>
                    </a:p>
                    <a:p>
                      <a:endParaRPr lang="en-GB" dirty="0"/>
                    </a:p>
                  </a:txBody>
                  <a:tcPr/>
                </a:tc>
                <a:extLst>
                  <a:ext uri="{0D108BD9-81ED-4DB2-BD59-A6C34878D82A}">
                    <a16:rowId xmlns:a16="http://schemas.microsoft.com/office/drawing/2014/main" val="1278137398"/>
                  </a:ext>
                </a:extLst>
              </a:tr>
              <a:tr h="454366">
                <a:tc>
                  <a:txBody>
                    <a:bodyPr/>
                    <a:lstStyle/>
                    <a:p>
                      <a:pPr marL="285750" indent="-285750">
                        <a:buFont typeface="Arial" panose="020B0604020202020204" pitchFamily="34" charset="0"/>
                        <a:buChar char="•"/>
                      </a:pPr>
                      <a:r>
                        <a:rPr lang="en-GB" dirty="0"/>
                        <a:t>Stefana-Viviana </a:t>
                      </a:r>
                      <a:r>
                        <a:rPr lang="en-GB" dirty="0" err="1"/>
                        <a:t>Todirascu</a:t>
                      </a:r>
                      <a:endParaRPr lang="en-GB" dirty="0"/>
                    </a:p>
                  </a:txBody>
                  <a:tcPr/>
                </a:tc>
                <a:tc>
                  <a:txBody>
                    <a:bodyPr/>
                    <a:lstStyle/>
                    <a:p>
                      <a:r>
                        <a:rPr lang="en-GB" dirty="0"/>
                        <a:t>2516894</a:t>
                      </a:r>
                    </a:p>
                  </a:txBody>
                  <a:tcPr/>
                </a:tc>
                <a:extLst>
                  <a:ext uri="{0D108BD9-81ED-4DB2-BD59-A6C34878D82A}">
                    <a16:rowId xmlns:a16="http://schemas.microsoft.com/office/drawing/2014/main" val="2298363983"/>
                  </a:ext>
                </a:extLst>
              </a:tr>
              <a:tr h="454366">
                <a:tc>
                  <a:txBody>
                    <a:bodyPr/>
                    <a:lstStyle/>
                    <a:p>
                      <a:pPr marL="285750" indent="-285750">
                        <a:buFont typeface="Arial" panose="020B0604020202020204" pitchFamily="34" charset="0"/>
                        <a:buChar char="•"/>
                      </a:pPr>
                      <a:r>
                        <a:rPr lang="en-GB" dirty="0"/>
                        <a:t>Florentina Murariu</a:t>
                      </a:r>
                    </a:p>
                  </a:txBody>
                  <a:tcPr/>
                </a:tc>
                <a:tc>
                  <a:txBody>
                    <a:bodyPr/>
                    <a:lstStyle/>
                    <a:p>
                      <a:r>
                        <a:rPr lang="en-GB" dirty="0"/>
                        <a:t>2514515</a:t>
                      </a:r>
                    </a:p>
                  </a:txBody>
                  <a:tcPr/>
                </a:tc>
                <a:extLst>
                  <a:ext uri="{0D108BD9-81ED-4DB2-BD59-A6C34878D82A}">
                    <a16:rowId xmlns:a16="http://schemas.microsoft.com/office/drawing/2014/main" val="1452484105"/>
                  </a:ext>
                </a:extLst>
              </a:tr>
              <a:tr h="454366">
                <a:tc>
                  <a:txBody>
                    <a:bodyPr/>
                    <a:lstStyle/>
                    <a:p>
                      <a:pPr marL="285750" indent="-285750">
                        <a:buFont typeface="Arial" panose="020B0604020202020204" pitchFamily="34" charset="0"/>
                        <a:buChar char="•"/>
                      </a:pPr>
                      <a:r>
                        <a:rPr lang="it-IT" dirty="0"/>
                        <a:t>Cristian Chiuariu </a:t>
                      </a:r>
                      <a:endParaRPr lang="en-GB" dirty="0"/>
                    </a:p>
                  </a:txBody>
                  <a:tcPr/>
                </a:tc>
                <a:tc>
                  <a:txBody>
                    <a:bodyPr/>
                    <a:lstStyle/>
                    <a:p>
                      <a:r>
                        <a:rPr lang="it-IT" dirty="0"/>
                        <a:t>2511685</a:t>
                      </a:r>
                      <a:endParaRPr lang="en-GB" dirty="0"/>
                    </a:p>
                  </a:txBody>
                  <a:tcPr/>
                </a:tc>
                <a:extLst>
                  <a:ext uri="{0D108BD9-81ED-4DB2-BD59-A6C34878D82A}">
                    <a16:rowId xmlns:a16="http://schemas.microsoft.com/office/drawing/2014/main" val="2179848063"/>
                  </a:ext>
                </a:extLst>
              </a:tr>
              <a:tr h="454366">
                <a:tc>
                  <a:txBody>
                    <a:bodyPr/>
                    <a:lstStyle/>
                    <a:p>
                      <a:pPr marL="285750" indent="-285750">
                        <a:buFont typeface="Arial" panose="020B0604020202020204" pitchFamily="34" charset="0"/>
                        <a:buChar char="•"/>
                      </a:pPr>
                      <a:r>
                        <a:rPr lang="en-GB" dirty="0"/>
                        <a:t>Ion </a:t>
                      </a:r>
                      <a:r>
                        <a:rPr lang="en-GB" dirty="0" err="1"/>
                        <a:t>Cupcea</a:t>
                      </a:r>
                      <a:r>
                        <a:rPr lang="en-GB" dirty="0"/>
                        <a:t> </a:t>
                      </a:r>
                    </a:p>
                  </a:txBody>
                  <a:tcPr/>
                </a:tc>
                <a:tc>
                  <a:txBody>
                    <a:bodyPr/>
                    <a:lstStyle/>
                    <a:p>
                      <a:r>
                        <a:rPr lang="en-GB" dirty="0"/>
                        <a:t>2513611</a:t>
                      </a:r>
                    </a:p>
                  </a:txBody>
                  <a:tcPr/>
                </a:tc>
                <a:extLst>
                  <a:ext uri="{0D108BD9-81ED-4DB2-BD59-A6C34878D82A}">
                    <a16:rowId xmlns:a16="http://schemas.microsoft.com/office/drawing/2014/main" val="725152379"/>
                  </a:ext>
                </a:extLst>
              </a:tr>
            </a:tbl>
          </a:graphicData>
        </a:graphic>
      </p:graphicFrame>
      <p:graphicFrame>
        <p:nvGraphicFramePr>
          <p:cNvPr id="3" name="Table 2">
            <a:extLst>
              <a:ext uri="{FF2B5EF4-FFF2-40B4-BE49-F238E27FC236}">
                <a16:creationId xmlns:a16="http://schemas.microsoft.com/office/drawing/2014/main" id="{2F11CBC4-7DAC-E853-D0F4-C66942BF3AFC}"/>
              </a:ext>
            </a:extLst>
          </p:cNvPr>
          <p:cNvGraphicFramePr>
            <a:graphicFrameLocks noGrp="1"/>
          </p:cNvGraphicFramePr>
          <p:nvPr>
            <p:extLst>
              <p:ext uri="{D42A27DB-BD31-4B8C-83A1-F6EECF244321}">
                <p14:modId xmlns:p14="http://schemas.microsoft.com/office/powerpoint/2010/main" val="4254357014"/>
              </p:ext>
            </p:extLst>
          </p:nvPr>
        </p:nvGraphicFramePr>
        <p:xfrm>
          <a:off x="1052052" y="846824"/>
          <a:ext cx="9743766" cy="1959793"/>
        </p:xfrm>
        <a:graphic>
          <a:graphicData uri="http://schemas.openxmlformats.org/drawingml/2006/table">
            <a:tbl>
              <a:tblPr firstRow="1" bandRow="1">
                <a:tableStyleId>{21E4AEA4-8DFA-4A89-87EB-49C32662AFE0}</a:tableStyleId>
              </a:tblPr>
              <a:tblGrid>
                <a:gridCol w="1887896">
                  <a:extLst>
                    <a:ext uri="{9D8B030D-6E8A-4147-A177-3AD203B41FA5}">
                      <a16:colId xmlns:a16="http://schemas.microsoft.com/office/drawing/2014/main" val="19920924"/>
                    </a:ext>
                  </a:extLst>
                </a:gridCol>
                <a:gridCol w="2424647">
                  <a:extLst>
                    <a:ext uri="{9D8B030D-6E8A-4147-A177-3AD203B41FA5}">
                      <a16:colId xmlns:a16="http://schemas.microsoft.com/office/drawing/2014/main" val="2836684997"/>
                    </a:ext>
                  </a:extLst>
                </a:gridCol>
                <a:gridCol w="1752934">
                  <a:extLst>
                    <a:ext uri="{9D8B030D-6E8A-4147-A177-3AD203B41FA5}">
                      <a16:colId xmlns:a16="http://schemas.microsoft.com/office/drawing/2014/main" val="2014207365"/>
                    </a:ext>
                  </a:extLst>
                </a:gridCol>
                <a:gridCol w="3678289">
                  <a:extLst>
                    <a:ext uri="{9D8B030D-6E8A-4147-A177-3AD203B41FA5}">
                      <a16:colId xmlns:a16="http://schemas.microsoft.com/office/drawing/2014/main" val="3304941437"/>
                    </a:ext>
                  </a:extLst>
                </a:gridCol>
              </a:tblGrid>
              <a:tr h="673916">
                <a:tc>
                  <a:txBody>
                    <a:bodyPr/>
                    <a:lstStyle/>
                    <a:p>
                      <a:r>
                        <a:rPr lang="en-GB" dirty="0">
                          <a:solidFill>
                            <a:schemeClr val="tx1"/>
                          </a:solidFill>
                        </a:rPr>
                        <a:t>Module</a:t>
                      </a:r>
                      <a:r>
                        <a:rPr lang="en-GB" baseline="0" dirty="0">
                          <a:solidFill>
                            <a:schemeClr val="tx1"/>
                          </a:solidFill>
                        </a:rPr>
                        <a:t> code:</a:t>
                      </a:r>
                      <a:endParaRPr lang="en-GB" dirty="0">
                        <a:solidFill>
                          <a:schemeClr val="tx1"/>
                        </a:solidFill>
                      </a:endParaRPr>
                    </a:p>
                  </a:txBody>
                  <a:tcPr/>
                </a:tc>
                <a:tc>
                  <a:txBody>
                    <a:bodyPr/>
                    <a:lstStyle/>
                    <a:p>
                      <a:r>
                        <a:rPr lang="en-GB" dirty="0"/>
                        <a:t>LCLM4003 </a:t>
                      </a:r>
                      <a:endParaRPr lang="en-GB" dirty="0">
                        <a:solidFill>
                          <a:schemeClr val="bg1"/>
                        </a:solidFill>
                      </a:endParaRPr>
                    </a:p>
                  </a:txBody>
                  <a:tcPr/>
                </a:tc>
                <a:tc>
                  <a:txBody>
                    <a:bodyPr/>
                    <a:lstStyle/>
                    <a:p>
                      <a:r>
                        <a:rPr lang="en-GB" dirty="0">
                          <a:solidFill>
                            <a:schemeClr val="tx1"/>
                          </a:solidFill>
                        </a:rPr>
                        <a:t>Module title:</a:t>
                      </a:r>
                    </a:p>
                  </a:txBody>
                  <a:tcPr/>
                </a:tc>
                <a:tc>
                  <a:txBody>
                    <a:bodyPr/>
                    <a:lstStyle/>
                    <a:p>
                      <a:r>
                        <a:rPr lang="en-GB" dirty="0"/>
                        <a:t>Effective Teamwork and Communication</a:t>
                      </a:r>
                      <a:endParaRPr lang="en-GB" dirty="0">
                        <a:solidFill>
                          <a:schemeClr val="bg1"/>
                        </a:solidFill>
                      </a:endParaRPr>
                    </a:p>
                  </a:txBody>
                  <a:tcPr/>
                </a:tc>
                <a:extLst>
                  <a:ext uri="{0D108BD9-81ED-4DB2-BD59-A6C34878D82A}">
                    <a16:rowId xmlns:a16="http://schemas.microsoft.com/office/drawing/2014/main" val="356390372"/>
                  </a:ext>
                </a:extLst>
              </a:tr>
              <a:tr h="467594">
                <a:tc gridSpan="2">
                  <a:txBody>
                    <a:bodyPr/>
                    <a:lstStyle/>
                    <a:p>
                      <a:r>
                        <a:rPr lang="en-GB" b="1" dirty="0">
                          <a:solidFill>
                            <a:schemeClr val="tx1"/>
                          </a:solidFill>
                        </a:rPr>
                        <a:t>Module leader/lecturer:</a:t>
                      </a:r>
                    </a:p>
                  </a:txBody>
                  <a:tcPr/>
                </a:tc>
                <a:tc hMerge="1">
                  <a:txBody>
                    <a:bodyPr/>
                    <a:lstStyle/>
                    <a:p>
                      <a:endParaRPr lang="en-GB" dirty="0"/>
                    </a:p>
                  </a:txBody>
                  <a:tcPr/>
                </a:tc>
                <a:tc gridSpan="2">
                  <a:txBody>
                    <a:bodyPr/>
                    <a:lstStyle/>
                    <a:p>
                      <a:r>
                        <a:rPr lang="en-GB" sz="1800" b="0" i="0" kern="1200" dirty="0">
                          <a:solidFill>
                            <a:schemeClr val="dk1"/>
                          </a:solidFill>
                          <a:effectLst/>
                          <a:latin typeface="+mn-lt"/>
                          <a:ea typeface="+mn-ea"/>
                          <a:cs typeface="+mn-cs"/>
                        </a:rPr>
                        <a:t>Mohammad Rahman</a:t>
                      </a:r>
                      <a:endParaRPr lang="en-GB" dirty="0"/>
                    </a:p>
                  </a:txBody>
                  <a:tcPr/>
                </a:tc>
                <a:tc hMerge="1">
                  <a:txBody>
                    <a:bodyPr/>
                    <a:lstStyle/>
                    <a:p>
                      <a:endParaRPr lang="en-GB"/>
                    </a:p>
                  </a:txBody>
                  <a:tcPr/>
                </a:tc>
                <a:extLst>
                  <a:ext uri="{0D108BD9-81ED-4DB2-BD59-A6C34878D82A}">
                    <a16:rowId xmlns:a16="http://schemas.microsoft.com/office/drawing/2014/main" val="1844077542"/>
                  </a:ext>
                </a:extLst>
              </a:tr>
              <a:tr h="818283">
                <a:tc gridSpan="2">
                  <a:txBody>
                    <a:bodyPr/>
                    <a:lstStyle/>
                    <a:p>
                      <a:r>
                        <a:rPr lang="en-GB" b="1" dirty="0">
                          <a:solidFill>
                            <a:schemeClr val="tx1"/>
                          </a:solidFill>
                        </a:rPr>
                        <a:t>Submission date:</a:t>
                      </a:r>
                    </a:p>
                  </a:txBody>
                  <a:tcPr/>
                </a:tc>
                <a:tc hMerge="1">
                  <a:txBody>
                    <a:bodyPr/>
                    <a:lstStyle/>
                    <a:p>
                      <a:endParaRPr lang="en-GB" dirty="0"/>
                    </a:p>
                  </a:txBody>
                  <a:tcPr/>
                </a:tc>
                <a:tc gridSpan="2">
                  <a:txBody>
                    <a:bodyPr/>
                    <a:lstStyle/>
                    <a:p>
                      <a:r>
                        <a:rPr lang="en-GB" dirty="0"/>
                        <a:t>13 April 2026</a:t>
                      </a:r>
                      <a:endParaRPr lang="en-GB" b="1" dirty="0"/>
                    </a:p>
                  </a:txBody>
                  <a:tcPr/>
                </a:tc>
                <a:tc hMerge="1">
                  <a:txBody>
                    <a:bodyPr/>
                    <a:lstStyle/>
                    <a:p>
                      <a:endParaRPr lang="en-GB"/>
                    </a:p>
                  </a:txBody>
                  <a:tcPr/>
                </a:tc>
                <a:extLst>
                  <a:ext uri="{0D108BD9-81ED-4DB2-BD59-A6C34878D82A}">
                    <a16:rowId xmlns:a16="http://schemas.microsoft.com/office/drawing/2014/main" val="3036215594"/>
                  </a:ext>
                </a:extLst>
              </a:tr>
            </a:tbl>
          </a:graphicData>
        </a:graphic>
      </p:graphicFrame>
    </p:spTree>
    <p:extLst>
      <p:ext uri="{BB962C8B-B14F-4D97-AF65-F5344CB8AC3E}">
        <p14:creationId xmlns:p14="http://schemas.microsoft.com/office/powerpoint/2010/main" val="1108363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17481F-EF9F-AD3E-3091-7B5E594C3BE8}"/>
              </a:ext>
            </a:extLst>
          </p:cNvPr>
          <p:cNvSpPr txBox="1"/>
          <p:nvPr/>
        </p:nvSpPr>
        <p:spPr>
          <a:xfrm>
            <a:off x="926690" y="624629"/>
            <a:ext cx="6100916" cy="3046988"/>
          </a:xfrm>
          <a:prstGeom prst="rect">
            <a:avLst/>
          </a:prstGeom>
          <a:noFill/>
        </p:spPr>
        <p:txBody>
          <a:bodyPr wrap="square">
            <a:spAutoFit/>
          </a:bodyPr>
          <a:lstStyle/>
          <a:p>
            <a:pPr>
              <a:buNone/>
            </a:pPr>
            <a:r>
              <a:rPr lang="en-GB" sz="2400" b="1" i="1" dirty="0"/>
              <a:t>Table of Contents</a:t>
            </a:r>
          </a:p>
          <a:p>
            <a:pPr>
              <a:buNone/>
            </a:pPr>
            <a:endParaRPr lang="en-GB" sz="2400" b="1" i="1" dirty="0"/>
          </a:p>
          <a:p>
            <a:pPr>
              <a:buFont typeface="Arial" panose="020B0604020202020204" pitchFamily="34" charset="0"/>
              <a:buChar char="•"/>
            </a:pPr>
            <a:r>
              <a:rPr lang="en-GB" b="1" i="1" dirty="0"/>
              <a:t>Introduction </a:t>
            </a:r>
          </a:p>
          <a:p>
            <a:pPr>
              <a:buFont typeface="Arial" panose="020B0604020202020204" pitchFamily="34" charset="0"/>
              <a:buChar char="•"/>
            </a:pPr>
            <a:r>
              <a:rPr lang="en-GB" b="1" i="1" dirty="0"/>
              <a:t>Overview of Key Components </a:t>
            </a:r>
          </a:p>
          <a:p>
            <a:pPr>
              <a:buFont typeface="Arial" panose="020B0604020202020204" pitchFamily="34" charset="0"/>
              <a:buChar char="•"/>
            </a:pPr>
            <a:r>
              <a:rPr lang="en-GB" b="1" i="1" dirty="0"/>
              <a:t>Shannon &amp; Weaver Model </a:t>
            </a:r>
          </a:p>
          <a:p>
            <a:pPr>
              <a:buFont typeface="Arial" panose="020B0604020202020204" pitchFamily="34" charset="0"/>
              <a:buChar char="•"/>
            </a:pPr>
            <a:r>
              <a:rPr lang="en-GB" b="1" i="1" dirty="0"/>
              <a:t>Schramm’s Model </a:t>
            </a:r>
          </a:p>
          <a:p>
            <a:pPr>
              <a:buFont typeface="Arial" panose="020B0604020202020204" pitchFamily="34" charset="0"/>
              <a:buChar char="•"/>
            </a:pPr>
            <a:r>
              <a:rPr lang="en-GB" b="1" i="1" dirty="0"/>
              <a:t>Berlo’s SMCR Model </a:t>
            </a:r>
          </a:p>
          <a:p>
            <a:pPr>
              <a:buFont typeface="Arial" panose="020B0604020202020204" pitchFamily="34" charset="0"/>
              <a:buChar char="•"/>
            </a:pPr>
            <a:r>
              <a:rPr lang="en-GB" b="1" i="1" dirty="0"/>
              <a:t>Suggestions for Reducing Barriers </a:t>
            </a:r>
          </a:p>
          <a:p>
            <a:pPr>
              <a:buFont typeface="Arial" panose="020B0604020202020204" pitchFamily="34" charset="0"/>
              <a:buChar char="•"/>
            </a:pPr>
            <a:r>
              <a:rPr lang="en-GB" b="1" i="1" dirty="0"/>
              <a:t>Conclusion </a:t>
            </a:r>
          </a:p>
          <a:p>
            <a:pPr>
              <a:buFont typeface="Arial" panose="020B0604020202020204" pitchFamily="34" charset="0"/>
              <a:buChar char="•"/>
            </a:pPr>
            <a:r>
              <a:rPr lang="en-GB" b="1" i="1" dirty="0"/>
              <a:t>References </a:t>
            </a:r>
          </a:p>
        </p:txBody>
      </p:sp>
    </p:spTree>
    <p:extLst>
      <p:ext uri="{BB962C8B-B14F-4D97-AF65-F5344CB8AC3E}">
        <p14:creationId xmlns:p14="http://schemas.microsoft.com/office/powerpoint/2010/main" val="47790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A8B7376-C381-E9E7-D2AA-DA1E4F9ED70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31" r="19466" b="1"/>
          <a:stretch>
            <a:fillRect/>
          </a:stretch>
        </p:blipFill>
        <p:spPr>
          <a:xfrm>
            <a:off x="4923691" y="-1"/>
            <a:ext cx="7305401" cy="6041363"/>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0166CB3D-B4A0-8947-DF39-380939539CCC}"/>
              </a:ext>
            </a:extLst>
          </p:cNvPr>
          <p:cNvSpPr txBox="1"/>
          <p:nvPr/>
        </p:nvSpPr>
        <p:spPr>
          <a:xfrm>
            <a:off x="677334" y="2160589"/>
            <a:ext cx="3851122"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b="1" i="1">
                <a:solidFill>
                  <a:schemeClr val="tx1">
                    <a:lumMod val="75000"/>
                    <a:lumOff val="25000"/>
                  </a:schemeClr>
                </a:solidFill>
              </a:rPr>
              <a:t>Introduction:</a:t>
            </a:r>
          </a:p>
          <a:p>
            <a:pPr>
              <a:spcBef>
                <a:spcPts val="1000"/>
              </a:spcBef>
              <a:buClr>
                <a:schemeClr val="accent1"/>
              </a:buClr>
              <a:buSzPct val="80000"/>
              <a:buFont typeface="Wingdings 3" charset="2"/>
              <a:buChar char=""/>
            </a:pPr>
            <a:r>
              <a:rPr lang="en-US" b="1" i="1">
                <a:solidFill>
                  <a:schemeClr val="tx1">
                    <a:lumMod val="75000"/>
                    <a:lumOff val="25000"/>
                  </a:schemeClr>
                </a:solidFill>
              </a:rPr>
              <a:t>Flight Foods Ltd produces ready meals for airlines </a:t>
            </a:r>
          </a:p>
          <a:p>
            <a:pPr>
              <a:spcBef>
                <a:spcPts val="1000"/>
              </a:spcBef>
              <a:buClr>
                <a:schemeClr val="accent1"/>
              </a:buClr>
              <a:buSzPct val="80000"/>
              <a:buFont typeface="Wingdings 3" charset="2"/>
              <a:buChar char=""/>
            </a:pPr>
            <a:r>
              <a:rPr lang="en-US" b="1" i="1">
                <a:solidFill>
                  <a:schemeClr val="tx1">
                    <a:lumMod val="75000"/>
                    <a:lumOff val="25000"/>
                  </a:schemeClr>
                </a:solidFill>
              </a:rPr>
              <a:t>Company is losing market share </a:t>
            </a:r>
          </a:p>
          <a:p>
            <a:pPr>
              <a:spcBef>
                <a:spcPts val="1000"/>
              </a:spcBef>
              <a:buClr>
                <a:schemeClr val="accent1"/>
              </a:buClr>
              <a:buSzPct val="80000"/>
              <a:buFont typeface="Wingdings 3" charset="2"/>
              <a:buChar char=""/>
            </a:pPr>
            <a:r>
              <a:rPr lang="en-US" b="1" i="1">
                <a:solidFill>
                  <a:schemeClr val="tx1">
                    <a:lumMod val="75000"/>
                    <a:lumOff val="25000"/>
                  </a:schemeClr>
                </a:solidFill>
              </a:rPr>
              <a:t>Complaints about food quality and hygiene </a:t>
            </a:r>
          </a:p>
          <a:p>
            <a:pPr>
              <a:spcBef>
                <a:spcPts val="1000"/>
              </a:spcBef>
              <a:buClr>
                <a:schemeClr val="accent1"/>
              </a:buClr>
              <a:buSzPct val="80000"/>
              <a:buFont typeface="Wingdings 3" charset="2"/>
              <a:buChar char=""/>
            </a:pPr>
            <a:r>
              <a:rPr lang="en-US" b="1" i="1">
                <a:solidFill>
                  <a:schemeClr val="tx1">
                    <a:lumMod val="75000"/>
                    <a:lumOff val="25000"/>
                  </a:schemeClr>
                </a:solidFill>
              </a:rPr>
              <a:t>Communication issues identified as a key problem </a:t>
            </a:r>
          </a:p>
        </p:txBody>
      </p:sp>
      <p:sp>
        <p:nvSpPr>
          <p:cNvPr id="7" name="TextBox 6">
            <a:extLst>
              <a:ext uri="{FF2B5EF4-FFF2-40B4-BE49-F238E27FC236}">
                <a16:creationId xmlns:a16="http://schemas.microsoft.com/office/drawing/2014/main" id="{C388535A-7ED1-9AF3-57E7-427E8A653042}"/>
              </a:ext>
            </a:extLst>
          </p:cNvPr>
          <p:cNvSpPr txBox="1"/>
          <p:nvPr/>
        </p:nvSpPr>
        <p:spPr>
          <a:xfrm>
            <a:off x="5125631" y="5988016"/>
            <a:ext cx="6154614" cy="923330"/>
          </a:xfrm>
          <a:prstGeom prst="rect">
            <a:avLst/>
          </a:prstGeom>
          <a:noFill/>
        </p:spPr>
        <p:txBody>
          <a:bodyPr wrap="square">
            <a:spAutoFit/>
          </a:bodyPr>
          <a:lstStyle/>
          <a:p>
            <a:r>
              <a:rPr lang="en-GB" dirty="0"/>
              <a:t>https://content.skyscnr.com/m/775955f0b013b3f1/original/Header.png?crop=1224px:647px&amp;quality=100&amp;position=attention</a:t>
            </a:r>
          </a:p>
        </p:txBody>
      </p:sp>
    </p:spTree>
    <p:extLst>
      <p:ext uri="{BB962C8B-B14F-4D97-AF65-F5344CB8AC3E}">
        <p14:creationId xmlns:p14="http://schemas.microsoft.com/office/powerpoint/2010/main" val="4157150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713BDA-C7B1-046D-9598-971CB00C36E7}"/>
              </a:ext>
            </a:extLst>
          </p:cNvPr>
          <p:cNvSpPr>
            <a:spLocks noGrp="1"/>
          </p:cNvSpPr>
          <p:nvPr>
            <p:ph sz="half" idx="1"/>
          </p:nvPr>
        </p:nvSpPr>
        <p:spPr>
          <a:xfrm>
            <a:off x="579011" y="1147866"/>
            <a:ext cx="4184035" cy="3880772"/>
          </a:xfrm>
        </p:spPr>
        <p:txBody>
          <a:bodyPr/>
          <a:lstStyle/>
          <a:p>
            <a:pPr marL="0" indent="0">
              <a:buNone/>
            </a:pPr>
            <a:endParaRPr lang="en-GB" b="1" i="1" dirty="0"/>
          </a:p>
          <a:p>
            <a:pPr marL="0" indent="0">
              <a:buNone/>
            </a:pPr>
            <a:r>
              <a:rPr lang="en-GB" sz="4000" b="1" i="1" dirty="0"/>
              <a:t>    Overview</a:t>
            </a:r>
          </a:p>
          <a:p>
            <a:pPr marL="0" indent="0">
              <a:buNone/>
            </a:pPr>
            <a:r>
              <a:rPr lang="en-GB" sz="4000" b="1" i="1" dirty="0"/>
              <a:t>      of Key </a:t>
            </a:r>
          </a:p>
          <a:p>
            <a:pPr marL="0" indent="0">
              <a:buNone/>
            </a:pPr>
            <a:r>
              <a:rPr lang="en-GB" sz="4000" b="1" i="1" dirty="0"/>
              <a:t>  Components</a:t>
            </a:r>
          </a:p>
          <a:p>
            <a:endParaRPr lang="en-GB" dirty="0"/>
          </a:p>
        </p:txBody>
      </p:sp>
      <p:sp>
        <p:nvSpPr>
          <p:cNvPr id="4" name="Content Placeholder 3">
            <a:extLst>
              <a:ext uri="{FF2B5EF4-FFF2-40B4-BE49-F238E27FC236}">
                <a16:creationId xmlns:a16="http://schemas.microsoft.com/office/drawing/2014/main" id="{32C58C6B-B05F-7652-B021-ED1EE865143B}"/>
              </a:ext>
            </a:extLst>
          </p:cNvPr>
          <p:cNvSpPr>
            <a:spLocks noGrp="1"/>
          </p:cNvSpPr>
          <p:nvPr>
            <p:ph sz="half" idx="2"/>
          </p:nvPr>
        </p:nvSpPr>
        <p:spPr>
          <a:xfrm>
            <a:off x="4873660" y="1147866"/>
            <a:ext cx="4184034" cy="3880773"/>
          </a:xfrm>
        </p:spPr>
        <p:txBody>
          <a:bodyPr vert="horz" lIns="91440" tIns="45720" rIns="91440" bIns="45720" rtlCol="0" anchor="t">
            <a:normAutofit/>
          </a:bodyPr>
          <a:lstStyle/>
          <a:p>
            <a:pPr>
              <a:buNone/>
            </a:pPr>
            <a:endParaRPr lang="en-GB" b="1" i="1" dirty="0"/>
          </a:p>
          <a:p>
            <a:pPr>
              <a:buNone/>
            </a:pPr>
            <a:endParaRPr lang="en-GB" b="1" i="1" dirty="0"/>
          </a:p>
          <a:p>
            <a:pPr>
              <a:buFont typeface="Arial" panose="020B0604020202020204" pitchFamily="34" charset="0"/>
              <a:buChar char="•"/>
            </a:pPr>
            <a:r>
              <a:rPr lang="en-GB" b="1" i="1" dirty="0"/>
              <a:t>Poor food safety practices </a:t>
            </a:r>
          </a:p>
          <a:p>
            <a:pPr>
              <a:buFont typeface="Arial" panose="020B0604020202020204" pitchFamily="34" charset="0"/>
              <a:buChar char="•"/>
            </a:pPr>
            <a:r>
              <a:rPr lang="en-GB" b="1" i="1" dirty="0"/>
              <a:t>Lack of staff training </a:t>
            </a:r>
          </a:p>
          <a:p>
            <a:pPr>
              <a:buFont typeface="Arial" panose="020B0604020202020204" pitchFamily="34" charset="0"/>
              <a:buChar char="•"/>
            </a:pPr>
            <a:r>
              <a:rPr lang="en-GB" b="1" i="1"/>
              <a:t>Communication breakdowns/ </a:t>
            </a:r>
          </a:p>
          <a:p>
            <a:pPr>
              <a:buFont typeface="Arial" panose="020B0604020202020204" pitchFamily="34" charset="0"/>
              <a:buChar char="•"/>
            </a:pPr>
            <a:r>
              <a:rPr lang="en-GB" b="1" i="1" dirty="0"/>
              <a:t>Diverse workforce challenges </a:t>
            </a:r>
          </a:p>
          <a:p>
            <a:pPr>
              <a:buFont typeface="Arial" panose="020B0604020202020204" pitchFamily="34" charset="0"/>
              <a:buChar char="•"/>
            </a:pPr>
            <a:r>
              <a:rPr lang="en-GB" b="1" i="1" dirty="0"/>
              <a:t>Weak management control</a:t>
            </a:r>
            <a:endParaRPr lang="en-GB" dirty="0"/>
          </a:p>
        </p:txBody>
      </p:sp>
    </p:spTree>
    <p:extLst>
      <p:ext uri="{BB962C8B-B14F-4D97-AF65-F5344CB8AC3E}">
        <p14:creationId xmlns:p14="http://schemas.microsoft.com/office/powerpoint/2010/main" val="3640607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C3AAF0E-D170-B5E2-A9E8-C95332B5CA0C}"/>
              </a:ext>
            </a:extLst>
          </p:cNvPr>
          <p:cNvSpPr txBox="1"/>
          <p:nvPr/>
        </p:nvSpPr>
        <p:spPr>
          <a:xfrm>
            <a:off x="7152968" y="4811637"/>
            <a:ext cx="5589639" cy="415498"/>
          </a:xfrm>
          <a:prstGeom prst="rect">
            <a:avLst/>
          </a:prstGeom>
          <a:noFill/>
        </p:spPr>
        <p:txBody>
          <a:bodyPr wrap="square">
            <a:spAutoFit/>
          </a:bodyPr>
          <a:lstStyle/>
          <a:p>
            <a:r>
              <a:rPr lang="en-GB" sz="1000" dirty="0"/>
              <a:t>https://learnq.co.uk/blog/health-and-safety/free-personal-hygiene-at-work-guidelines-poster/?srsltid=AfmBOooC1qxHedWBeKvSiZahzH8QKuYJR_qG4LsPjq2pDhnGiuamGEAj</a:t>
            </a:r>
          </a:p>
        </p:txBody>
      </p:sp>
      <p:sp>
        <p:nvSpPr>
          <p:cNvPr id="18" name="TextBox 17">
            <a:extLst>
              <a:ext uri="{FF2B5EF4-FFF2-40B4-BE49-F238E27FC236}">
                <a16:creationId xmlns:a16="http://schemas.microsoft.com/office/drawing/2014/main" id="{8E5B4C34-D3BD-A8A7-0CDA-6765FE0BED19}"/>
              </a:ext>
            </a:extLst>
          </p:cNvPr>
          <p:cNvSpPr txBox="1"/>
          <p:nvPr/>
        </p:nvSpPr>
        <p:spPr>
          <a:xfrm>
            <a:off x="376082" y="171303"/>
            <a:ext cx="3045543" cy="923330"/>
          </a:xfrm>
          <a:prstGeom prst="rect">
            <a:avLst/>
          </a:prstGeom>
          <a:noFill/>
        </p:spPr>
        <p:txBody>
          <a:bodyPr wrap="square">
            <a:spAutoFit/>
          </a:bodyPr>
          <a:lstStyle/>
          <a:p>
            <a:r>
              <a:rPr lang="en-GB" b="1" i="1" dirty="0">
                <a:highlight>
                  <a:srgbClr val="C0C0C0"/>
                </a:highlight>
              </a:rPr>
              <a:t>Operational Challenges</a:t>
            </a:r>
          </a:p>
          <a:p>
            <a:r>
              <a:rPr lang="en-GB" i="1" dirty="0"/>
              <a:t>Poor factory conditions</a:t>
            </a:r>
          </a:p>
          <a:p>
            <a:r>
              <a:rPr lang="en-GB" i="1" dirty="0"/>
              <a:t>Lack of structure </a:t>
            </a:r>
          </a:p>
        </p:txBody>
      </p:sp>
      <p:sp>
        <p:nvSpPr>
          <p:cNvPr id="20" name="TextBox 19">
            <a:extLst>
              <a:ext uri="{FF2B5EF4-FFF2-40B4-BE49-F238E27FC236}">
                <a16:creationId xmlns:a16="http://schemas.microsoft.com/office/drawing/2014/main" id="{ACFBA8BA-6C6C-0782-EC9B-DDF66B4D4241}"/>
              </a:ext>
            </a:extLst>
          </p:cNvPr>
          <p:cNvSpPr txBox="1"/>
          <p:nvPr/>
        </p:nvSpPr>
        <p:spPr>
          <a:xfrm>
            <a:off x="3758379" y="1487938"/>
            <a:ext cx="2509095" cy="923330"/>
          </a:xfrm>
          <a:prstGeom prst="rect">
            <a:avLst/>
          </a:prstGeom>
          <a:noFill/>
        </p:spPr>
        <p:txBody>
          <a:bodyPr wrap="square">
            <a:spAutoFit/>
          </a:bodyPr>
          <a:lstStyle/>
          <a:p>
            <a:r>
              <a:rPr lang="en-GB" b="1" i="1" dirty="0">
                <a:highlight>
                  <a:srgbClr val="C0C0C0"/>
                </a:highlight>
              </a:rPr>
              <a:t>Workforce Issues</a:t>
            </a:r>
          </a:p>
          <a:p>
            <a:r>
              <a:rPr lang="en-GB" dirty="0"/>
              <a:t>Weak communication</a:t>
            </a:r>
          </a:p>
          <a:p>
            <a:r>
              <a:rPr lang="en-GB" dirty="0"/>
              <a:t>Lack of training</a:t>
            </a:r>
          </a:p>
        </p:txBody>
      </p:sp>
      <p:sp>
        <p:nvSpPr>
          <p:cNvPr id="21" name="TextBox 20">
            <a:extLst>
              <a:ext uri="{FF2B5EF4-FFF2-40B4-BE49-F238E27FC236}">
                <a16:creationId xmlns:a16="http://schemas.microsoft.com/office/drawing/2014/main" id="{580340A1-611F-220B-D4DE-A9AAE2815940}"/>
              </a:ext>
            </a:extLst>
          </p:cNvPr>
          <p:cNvSpPr txBox="1"/>
          <p:nvPr/>
        </p:nvSpPr>
        <p:spPr>
          <a:xfrm>
            <a:off x="345982" y="1465388"/>
            <a:ext cx="3045543" cy="923330"/>
          </a:xfrm>
          <a:prstGeom prst="rect">
            <a:avLst/>
          </a:prstGeom>
          <a:noFill/>
        </p:spPr>
        <p:txBody>
          <a:bodyPr wrap="square" rtlCol="0">
            <a:spAutoFit/>
          </a:bodyPr>
          <a:lstStyle/>
          <a:p>
            <a:r>
              <a:rPr lang="en-GB" b="1" i="1" dirty="0">
                <a:highlight>
                  <a:srgbClr val="C0C0C0"/>
                </a:highlight>
              </a:rPr>
              <a:t>Management Gaps</a:t>
            </a:r>
          </a:p>
          <a:p>
            <a:r>
              <a:rPr lang="en-GB" dirty="0"/>
              <a:t>No consistent supervision</a:t>
            </a:r>
          </a:p>
          <a:p>
            <a:r>
              <a:rPr lang="en-GB" dirty="0"/>
              <a:t>Standards are not enforced</a:t>
            </a:r>
          </a:p>
        </p:txBody>
      </p:sp>
      <p:sp>
        <p:nvSpPr>
          <p:cNvPr id="24" name="TextBox 23">
            <a:extLst>
              <a:ext uri="{FF2B5EF4-FFF2-40B4-BE49-F238E27FC236}">
                <a16:creationId xmlns:a16="http://schemas.microsoft.com/office/drawing/2014/main" id="{37CD8573-B7C2-8D9C-5E92-C7FD7A1F5923}"/>
              </a:ext>
            </a:extLst>
          </p:cNvPr>
          <p:cNvSpPr txBox="1"/>
          <p:nvPr/>
        </p:nvSpPr>
        <p:spPr>
          <a:xfrm>
            <a:off x="3662516" y="2817027"/>
            <a:ext cx="5098026" cy="923330"/>
          </a:xfrm>
          <a:prstGeom prst="rect">
            <a:avLst/>
          </a:prstGeom>
          <a:noFill/>
        </p:spPr>
        <p:txBody>
          <a:bodyPr wrap="square" rtlCol="0">
            <a:spAutoFit/>
          </a:bodyPr>
          <a:lstStyle/>
          <a:p>
            <a:r>
              <a:rPr lang="en-GB" b="1" i="1" dirty="0">
                <a:highlight>
                  <a:srgbClr val="C0C0C0"/>
                </a:highlight>
              </a:rPr>
              <a:t>Hygiene Failures</a:t>
            </a:r>
          </a:p>
          <a:p>
            <a:r>
              <a:rPr lang="en-GB" dirty="0"/>
              <a:t>Poor control leads to hygiene issues</a:t>
            </a:r>
          </a:p>
          <a:p>
            <a:r>
              <a:rPr lang="en-GB" dirty="0"/>
              <a:t>Low accountability at management level</a:t>
            </a:r>
          </a:p>
        </p:txBody>
      </p:sp>
      <p:sp>
        <p:nvSpPr>
          <p:cNvPr id="25" name="TextBox 24">
            <a:extLst>
              <a:ext uri="{FF2B5EF4-FFF2-40B4-BE49-F238E27FC236}">
                <a16:creationId xmlns:a16="http://schemas.microsoft.com/office/drawing/2014/main" id="{75D39518-1BEA-F04F-E5F2-BE9D2DCF8E3D}"/>
              </a:ext>
            </a:extLst>
          </p:cNvPr>
          <p:cNvSpPr txBox="1"/>
          <p:nvPr/>
        </p:nvSpPr>
        <p:spPr>
          <a:xfrm>
            <a:off x="3470788" y="171303"/>
            <a:ext cx="4050891" cy="1200329"/>
          </a:xfrm>
          <a:prstGeom prst="rect">
            <a:avLst/>
          </a:prstGeom>
          <a:noFill/>
        </p:spPr>
        <p:txBody>
          <a:bodyPr wrap="square" rtlCol="0">
            <a:spAutoFit/>
          </a:bodyPr>
          <a:lstStyle/>
          <a:p>
            <a:r>
              <a:rPr lang="en-GB" b="1" i="1" dirty="0">
                <a:highlight>
                  <a:srgbClr val="C0C0C0"/>
                </a:highlight>
              </a:rPr>
              <a:t>Food Safety Risks </a:t>
            </a:r>
          </a:p>
          <a:p>
            <a:r>
              <a:rPr lang="en-GB" dirty="0"/>
              <a:t>Repeated safety violations</a:t>
            </a:r>
          </a:p>
          <a:p>
            <a:r>
              <a:rPr lang="en-GB" dirty="0"/>
              <a:t>High risk for customer and business</a:t>
            </a:r>
          </a:p>
          <a:p>
            <a:endParaRPr lang="en-GB" dirty="0"/>
          </a:p>
        </p:txBody>
      </p:sp>
      <p:sp>
        <p:nvSpPr>
          <p:cNvPr id="27" name="TextBox 26">
            <a:extLst>
              <a:ext uri="{FF2B5EF4-FFF2-40B4-BE49-F238E27FC236}">
                <a16:creationId xmlns:a16="http://schemas.microsoft.com/office/drawing/2014/main" id="{AFB8BA58-7307-F8F7-970D-4A859CAB5606}"/>
              </a:ext>
            </a:extLst>
          </p:cNvPr>
          <p:cNvSpPr txBox="1"/>
          <p:nvPr/>
        </p:nvSpPr>
        <p:spPr>
          <a:xfrm>
            <a:off x="345982" y="2678527"/>
            <a:ext cx="3045543" cy="1477328"/>
          </a:xfrm>
          <a:prstGeom prst="rect">
            <a:avLst/>
          </a:prstGeom>
          <a:noFill/>
        </p:spPr>
        <p:txBody>
          <a:bodyPr wrap="square" rtlCol="0">
            <a:spAutoFit/>
          </a:bodyPr>
          <a:lstStyle/>
          <a:p>
            <a:r>
              <a:rPr lang="en-GB" b="1" i="1" dirty="0">
                <a:highlight>
                  <a:srgbClr val="C0C0C0"/>
                </a:highlight>
              </a:rPr>
              <a:t>Action Plan</a:t>
            </a:r>
          </a:p>
          <a:p>
            <a:r>
              <a:rPr lang="en-GB" dirty="0"/>
              <a:t>Train staff weekly</a:t>
            </a:r>
          </a:p>
          <a:p>
            <a:r>
              <a:rPr lang="en-GB" dirty="0"/>
              <a:t>Assign supervisors per shift </a:t>
            </a:r>
          </a:p>
          <a:p>
            <a:r>
              <a:rPr lang="en-GB" dirty="0"/>
              <a:t>Define hygiene protocol per role</a:t>
            </a:r>
          </a:p>
        </p:txBody>
      </p:sp>
      <p:sp>
        <p:nvSpPr>
          <p:cNvPr id="28" name="TextBox 27">
            <a:extLst>
              <a:ext uri="{FF2B5EF4-FFF2-40B4-BE49-F238E27FC236}">
                <a16:creationId xmlns:a16="http://schemas.microsoft.com/office/drawing/2014/main" id="{92BBDA08-0D40-0A7C-4C40-3039484C3611}"/>
              </a:ext>
            </a:extLst>
          </p:cNvPr>
          <p:cNvSpPr txBox="1"/>
          <p:nvPr/>
        </p:nvSpPr>
        <p:spPr>
          <a:xfrm>
            <a:off x="277776" y="4419221"/>
            <a:ext cx="4267200" cy="1200329"/>
          </a:xfrm>
          <a:prstGeom prst="rect">
            <a:avLst/>
          </a:prstGeom>
          <a:noFill/>
        </p:spPr>
        <p:txBody>
          <a:bodyPr wrap="square" rtlCol="0">
            <a:spAutoFit/>
          </a:bodyPr>
          <a:lstStyle/>
          <a:p>
            <a:r>
              <a:rPr lang="en-GB" b="1" i="1" dirty="0">
                <a:highlight>
                  <a:srgbClr val="C0C0C0"/>
                </a:highlight>
              </a:rPr>
              <a:t>Control System</a:t>
            </a:r>
          </a:p>
          <a:p>
            <a:r>
              <a:rPr lang="en-GB" dirty="0"/>
              <a:t>Use daily checklists</a:t>
            </a:r>
          </a:p>
          <a:p>
            <a:r>
              <a:rPr lang="en-GB" dirty="0"/>
              <a:t>Audit compliance regularly</a:t>
            </a:r>
          </a:p>
          <a:p>
            <a:r>
              <a:rPr lang="en-GB" dirty="0"/>
              <a:t>Track all deviations</a:t>
            </a:r>
          </a:p>
        </p:txBody>
      </p:sp>
      <p:sp>
        <p:nvSpPr>
          <p:cNvPr id="30" name="TextBox 29">
            <a:extLst>
              <a:ext uri="{FF2B5EF4-FFF2-40B4-BE49-F238E27FC236}">
                <a16:creationId xmlns:a16="http://schemas.microsoft.com/office/drawing/2014/main" id="{86642A4E-217C-3DCE-9427-54F9C742AFAA}"/>
              </a:ext>
            </a:extLst>
          </p:cNvPr>
          <p:cNvSpPr txBox="1"/>
          <p:nvPr/>
        </p:nvSpPr>
        <p:spPr>
          <a:xfrm>
            <a:off x="3569110" y="4456828"/>
            <a:ext cx="2939845" cy="1200329"/>
          </a:xfrm>
          <a:prstGeom prst="rect">
            <a:avLst/>
          </a:prstGeom>
          <a:noFill/>
        </p:spPr>
        <p:txBody>
          <a:bodyPr wrap="square" rtlCol="0">
            <a:spAutoFit/>
          </a:bodyPr>
          <a:lstStyle/>
          <a:p>
            <a:r>
              <a:rPr lang="en-GB" b="1" i="1" dirty="0">
                <a:highlight>
                  <a:srgbClr val="C0C0C0"/>
                </a:highlight>
              </a:rPr>
              <a:t>Corrective Actions</a:t>
            </a:r>
          </a:p>
          <a:p>
            <a:r>
              <a:rPr lang="en-GB" dirty="0"/>
              <a:t>Fix issues within 24 hours</a:t>
            </a:r>
          </a:p>
          <a:p>
            <a:r>
              <a:rPr lang="en-GB" dirty="0"/>
              <a:t>Apply clear consequences</a:t>
            </a:r>
          </a:p>
          <a:p>
            <a:r>
              <a:rPr lang="en-GB" dirty="0"/>
              <a:t>Monitor results weekly</a:t>
            </a:r>
          </a:p>
        </p:txBody>
      </p:sp>
      <p:pic>
        <p:nvPicPr>
          <p:cNvPr id="33" name="Picture 32">
            <a:extLst>
              <a:ext uri="{FF2B5EF4-FFF2-40B4-BE49-F238E27FC236}">
                <a16:creationId xmlns:a16="http://schemas.microsoft.com/office/drawing/2014/main" id="{5CB356C5-9010-6EB1-9870-43BA425976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0925" y="771467"/>
            <a:ext cx="3773133" cy="3932902"/>
          </a:xfrm>
          <a:prstGeom prst="rect">
            <a:avLst/>
          </a:prstGeom>
        </p:spPr>
      </p:pic>
    </p:spTree>
    <p:extLst>
      <p:ext uri="{BB962C8B-B14F-4D97-AF65-F5344CB8AC3E}">
        <p14:creationId xmlns:p14="http://schemas.microsoft.com/office/powerpoint/2010/main" val="1083917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F00C5E1C-DEA7-8DF8-27CB-87BCDBF41D8B}"/>
              </a:ext>
            </a:extLst>
          </p:cNvPr>
          <p:cNvSpPr txBox="1"/>
          <p:nvPr/>
        </p:nvSpPr>
        <p:spPr>
          <a:xfrm>
            <a:off x="262799" y="2780883"/>
            <a:ext cx="2893878" cy="584775"/>
          </a:xfrm>
          <a:prstGeom prst="rect">
            <a:avLst/>
          </a:prstGeom>
          <a:noFill/>
        </p:spPr>
        <p:txBody>
          <a:bodyPr wrap="square">
            <a:spAutoFit/>
          </a:bodyPr>
          <a:lstStyle/>
          <a:p>
            <a:r>
              <a:rPr lang="en-GB" sz="1600" dirty="0"/>
              <a:t>Stressed, tired</a:t>
            </a:r>
            <a:br>
              <a:rPr lang="en-GB" sz="1600" dirty="0"/>
            </a:br>
            <a:r>
              <a:rPr lang="en-GB" sz="1600" dirty="0"/>
              <a:t>Uses negative language</a:t>
            </a:r>
          </a:p>
        </p:txBody>
      </p:sp>
      <p:sp>
        <p:nvSpPr>
          <p:cNvPr id="18" name="Rectangle 17">
            <a:extLst>
              <a:ext uri="{FF2B5EF4-FFF2-40B4-BE49-F238E27FC236}">
                <a16:creationId xmlns:a16="http://schemas.microsoft.com/office/drawing/2014/main" id="{6CD3DD7E-10C8-D04A-8DE7-BBA57ACD3C02}"/>
              </a:ext>
            </a:extLst>
          </p:cNvPr>
          <p:cNvSpPr/>
          <p:nvPr/>
        </p:nvSpPr>
        <p:spPr>
          <a:xfrm>
            <a:off x="367482" y="1907951"/>
            <a:ext cx="2172929" cy="646331"/>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SENDER</a:t>
            </a:r>
            <a:br>
              <a:rPr lang="en-GB" dirty="0">
                <a:ln w="0"/>
                <a:solidFill>
                  <a:schemeClr val="tx1"/>
                </a:solidFill>
                <a:effectLst>
                  <a:outerShdw blurRad="38100" dist="19050" dir="2700000" algn="tl" rotWithShape="0">
                    <a:schemeClr val="dk1">
                      <a:alpha val="40000"/>
                    </a:schemeClr>
                  </a:outerShdw>
                </a:effectLst>
              </a:rPr>
            </a:br>
            <a:r>
              <a:rPr lang="en-GB" dirty="0">
                <a:ln w="0"/>
                <a:solidFill>
                  <a:schemeClr val="tx1"/>
                </a:solidFill>
                <a:effectLst>
                  <a:outerShdw blurRad="38100" dist="19050" dir="2700000" algn="tl" rotWithShape="0">
                    <a:schemeClr val="dk1">
                      <a:alpha val="40000"/>
                    </a:schemeClr>
                  </a:outerShdw>
                </a:effectLst>
              </a:rPr>
              <a:t> Gary (Manager)</a:t>
            </a:r>
            <a:endParaRPr lang="en-GB" dirty="0"/>
          </a:p>
        </p:txBody>
      </p:sp>
      <p:sp>
        <p:nvSpPr>
          <p:cNvPr id="19" name="Rectangle 18">
            <a:extLst>
              <a:ext uri="{FF2B5EF4-FFF2-40B4-BE49-F238E27FC236}">
                <a16:creationId xmlns:a16="http://schemas.microsoft.com/office/drawing/2014/main" id="{E04736C2-49DE-0546-4A3E-EE360501E313}"/>
              </a:ext>
            </a:extLst>
          </p:cNvPr>
          <p:cNvSpPr/>
          <p:nvPr/>
        </p:nvSpPr>
        <p:spPr>
          <a:xfrm>
            <a:off x="3087944" y="1819202"/>
            <a:ext cx="2329630" cy="741965"/>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MESSAGE</a:t>
            </a:r>
            <a:br>
              <a:rPr lang="en-GB" dirty="0">
                <a:ln w="0"/>
                <a:solidFill>
                  <a:schemeClr val="tx1"/>
                </a:solidFill>
                <a:effectLst>
                  <a:outerShdw blurRad="38100" dist="19050" dir="2700000" algn="tl" rotWithShape="0">
                    <a:schemeClr val="dk1">
                      <a:alpha val="40000"/>
                    </a:schemeClr>
                  </a:outerShdw>
                </a:effectLst>
              </a:rPr>
            </a:br>
            <a:r>
              <a:rPr lang="en-GB" dirty="0">
                <a:ln w="0"/>
                <a:solidFill>
                  <a:schemeClr val="tx1"/>
                </a:solidFill>
                <a:effectLst>
                  <a:outerShdw blurRad="38100" dist="19050" dir="2700000" algn="tl" rotWithShape="0">
                    <a:schemeClr val="dk1">
                      <a:alpha val="40000"/>
                    </a:schemeClr>
                  </a:outerShdw>
                </a:effectLst>
              </a:rPr>
              <a:t> Food safety &amp; hygiene instructions</a:t>
            </a:r>
          </a:p>
        </p:txBody>
      </p:sp>
      <p:sp>
        <p:nvSpPr>
          <p:cNvPr id="21" name="TextBox 20">
            <a:extLst>
              <a:ext uri="{FF2B5EF4-FFF2-40B4-BE49-F238E27FC236}">
                <a16:creationId xmlns:a16="http://schemas.microsoft.com/office/drawing/2014/main" id="{76287FAA-11E9-9365-9324-0DABC3D6C98B}"/>
              </a:ext>
            </a:extLst>
          </p:cNvPr>
          <p:cNvSpPr txBox="1"/>
          <p:nvPr/>
        </p:nvSpPr>
        <p:spPr>
          <a:xfrm>
            <a:off x="3087944" y="2782669"/>
            <a:ext cx="2418121" cy="615553"/>
          </a:xfrm>
          <a:prstGeom prst="rect">
            <a:avLst/>
          </a:prstGeom>
          <a:noFill/>
        </p:spPr>
        <p:txBody>
          <a:bodyPr wrap="square">
            <a:spAutoFit/>
          </a:bodyPr>
          <a:lstStyle/>
          <a:p>
            <a:r>
              <a:rPr lang="en-GB" dirty="0"/>
              <a:t> </a:t>
            </a:r>
            <a:r>
              <a:rPr lang="en-GB" sz="1600" dirty="0"/>
              <a:t>Only in English</a:t>
            </a:r>
          </a:p>
          <a:p>
            <a:r>
              <a:rPr lang="en-GB" sz="1600" dirty="0"/>
              <a:t> Unclear, not adapted </a:t>
            </a:r>
          </a:p>
        </p:txBody>
      </p:sp>
      <p:sp>
        <p:nvSpPr>
          <p:cNvPr id="22" name="Rectangle 21">
            <a:extLst>
              <a:ext uri="{FF2B5EF4-FFF2-40B4-BE49-F238E27FC236}">
                <a16:creationId xmlns:a16="http://schemas.microsoft.com/office/drawing/2014/main" id="{6636B4E0-CD5D-979F-6253-EFB7FA9EFF5D}"/>
              </a:ext>
            </a:extLst>
          </p:cNvPr>
          <p:cNvSpPr/>
          <p:nvPr/>
        </p:nvSpPr>
        <p:spPr>
          <a:xfrm>
            <a:off x="5965107" y="1832898"/>
            <a:ext cx="1966452" cy="741965"/>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CHANNEL]</a:t>
            </a:r>
            <a:br>
              <a:rPr lang="en-GB" dirty="0">
                <a:solidFill>
                  <a:schemeClr val="tx1"/>
                </a:solidFill>
              </a:rPr>
            </a:br>
            <a:r>
              <a:rPr lang="en-GB" dirty="0">
                <a:solidFill>
                  <a:schemeClr val="tx1"/>
                </a:solidFill>
              </a:rPr>
              <a:t> Factory floor</a:t>
            </a:r>
          </a:p>
        </p:txBody>
      </p:sp>
      <p:sp>
        <p:nvSpPr>
          <p:cNvPr id="24" name="TextBox 23">
            <a:extLst>
              <a:ext uri="{FF2B5EF4-FFF2-40B4-BE49-F238E27FC236}">
                <a16:creationId xmlns:a16="http://schemas.microsoft.com/office/drawing/2014/main" id="{B8B82CEF-A24B-6E2A-9D39-A8669CCE8DB7}"/>
              </a:ext>
            </a:extLst>
          </p:cNvPr>
          <p:cNvSpPr txBox="1"/>
          <p:nvPr/>
        </p:nvSpPr>
        <p:spPr>
          <a:xfrm>
            <a:off x="5506065" y="2797965"/>
            <a:ext cx="3063240" cy="861774"/>
          </a:xfrm>
          <a:prstGeom prst="rect">
            <a:avLst/>
          </a:prstGeom>
          <a:noFill/>
        </p:spPr>
        <p:txBody>
          <a:bodyPr wrap="square">
            <a:spAutoFit/>
          </a:bodyPr>
          <a:lstStyle/>
          <a:p>
            <a:r>
              <a:rPr lang="en-GB" sz="1600" dirty="0"/>
              <a:t>Loud, old machines</a:t>
            </a:r>
            <a:br>
              <a:rPr lang="en-GB" sz="1600" dirty="0"/>
            </a:br>
            <a:r>
              <a:rPr lang="en-GB" sz="1600" dirty="0"/>
              <a:t>Verbal communication only</a:t>
            </a:r>
            <a:br>
              <a:rPr lang="en-GB" dirty="0"/>
            </a:br>
            <a:endParaRPr lang="en-GB" dirty="0"/>
          </a:p>
        </p:txBody>
      </p:sp>
      <p:sp>
        <p:nvSpPr>
          <p:cNvPr id="25" name="Rectangle 24">
            <a:extLst>
              <a:ext uri="{FF2B5EF4-FFF2-40B4-BE49-F238E27FC236}">
                <a16:creationId xmlns:a16="http://schemas.microsoft.com/office/drawing/2014/main" id="{5FA4D8F3-41FB-A7D8-CC0D-F2B43CAD32AE}"/>
              </a:ext>
            </a:extLst>
          </p:cNvPr>
          <p:cNvSpPr/>
          <p:nvPr/>
        </p:nvSpPr>
        <p:spPr>
          <a:xfrm>
            <a:off x="8569305" y="1802180"/>
            <a:ext cx="1653540" cy="752102"/>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RECEIVER</a:t>
            </a:r>
          </a:p>
          <a:p>
            <a:pPr algn="ctr"/>
            <a:r>
              <a:rPr lang="en-GB" dirty="0">
                <a:ln w="0"/>
                <a:solidFill>
                  <a:schemeClr val="tx1"/>
                </a:solidFill>
                <a:effectLst>
                  <a:outerShdw blurRad="38100" dist="19050" dir="2700000" algn="tl" rotWithShape="0">
                    <a:schemeClr val="dk1">
                      <a:alpha val="40000"/>
                    </a:schemeClr>
                  </a:outerShdw>
                </a:effectLst>
              </a:rPr>
              <a:t>Workers</a:t>
            </a:r>
          </a:p>
        </p:txBody>
      </p:sp>
      <p:sp>
        <p:nvSpPr>
          <p:cNvPr id="27" name="TextBox 26">
            <a:extLst>
              <a:ext uri="{FF2B5EF4-FFF2-40B4-BE49-F238E27FC236}">
                <a16:creationId xmlns:a16="http://schemas.microsoft.com/office/drawing/2014/main" id="{2739E95C-D4A7-1496-B92F-6205EF2E3F32}"/>
              </a:ext>
            </a:extLst>
          </p:cNvPr>
          <p:cNvSpPr txBox="1"/>
          <p:nvPr/>
        </p:nvSpPr>
        <p:spPr>
          <a:xfrm>
            <a:off x="8467448" y="2644169"/>
            <a:ext cx="3898184" cy="830997"/>
          </a:xfrm>
          <a:prstGeom prst="rect">
            <a:avLst/>
          </a:prstGeom>
          <a:noFill/>
        </p:spPr>
        <p:txBody>
          <a:bodyPr wrap="square">
            <a:spAutoFit/>
          </a:bodyPr>
          <a:lstStyle/>
          <a:p>
            <a:r>
              <a:rPr lang="en-GB" sz="1600" dirty="0"/>
              <a:t>Multilingual workforce</a:t>
            </a:r>
          </a:p>
          <a:p>
            <a:r>
              <a:rPr lang="en-GB" sz="1600" dirty="0"/>
              <a:t> Cultural &amp; generational differences</a:t>
            </a:r>
            <a:br>
              <a:rPr lang="en-GB" sz="1600" dirty="0"/>
            </a:br>
            <a:r>
              <a:rPr lang="en-GB" sz="1600" dirty="0"/>
              <a:t> Misinterpret instructions</a:t>
            </a:r>
          </a:p>
        </p:txBody>
      </p:sp>
      <p:sp>
        <p:nvSpPr>
          <p:cNvPr id="28" name="Arrow: Right 27">
            <a:extLst>
              <a:ext uri="{FF2B5EF4-FFF2-40B4-BE49-F238E27FC236}">
                <a16:creationId xmlns:a16="http://schemas.microsoft.com/office/drawing/2014/main" id="{2484A396-E3AD-E367-E7BF-431ACDB6AB7F}"/>
              </a:ext>
            </a:extLst>
          </p:cNvPr>
          <p:cNvSpPr/>
          <p:nvPr/>
        </p:nvSpPr>
        <p:spPr>
          <a:xfrm>
            <a:off x="2598420" y="2178231"/>
            <a:ext cx="403860" cy="2144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Arrow: Right 28">
            <a:extLst>
              <a:ext uri="{FF2B5EF4-FFF2-40B4-BE49-F238E27FC236}">
                <a16:creationId xmlns:a16="http://schemas.microsoft.com/office/drawing/2014/main" id="{D529AE20-1B63-2C31-FDC1-977736E88CFF}"/>
              </a:ext>
            </a:extLst>
          </p:cNvPr>
          <p:cNvSpPr/>
          <p:nvPr/>
        </p:nvSpPr>
        <p:spPr>
          <a:xfrm>
            <a:off x="5508891" y="2123891"/>
            <a:ext cx="403860" cy="2144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Right 29">
            <a:extLst>
              <a:ext uri="{FF2B5EF4-FFF2-40B4-BE49-F238E27FC236}">
                <a16:creationId xmlns:a16="http://schemas.microsoft.com/office/drawing/2014/main" id="{620C98CF-9619-DA05-DE80-BF4E1C4797B3}"/>
              </a:ext>
            </a:extLst>
          </p:cNvPr>
          <p:cNvSpPr/>
          <p:nvPr/>
        </p:nvSpPr>
        <p:spPr>
          <a:xfrm>
            <a:off x="8075232" y="2123891"/>
            <a:ext cx="403860" cy="2144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0E096B6F-ADA8-F40C-1BF0-70B0AE889664}"/>
              </a:ext>
            </a:extLst>
          </p:cNvPr>
          <p:cNvSpPr txBox="1"/>
          <p:nvPr/>
        </p:nvSpPr>
        <p:spPr>
          <a:xfrm>
            <a:off x="8075232" y="6303220"/>
            <a:ext cx="3670454" cy="369332"/>
          </a:xfrm>
          <a:prstGeom prst="rect">
            <a:avLst/>
          </a:prstGeom>
          <a:noFill/>
        </p:spPr>
        <p:txBody>
          <a:bodyPr wrap="square">
            <a:spAutoFit/>
          </a:bodyPr>
          <a:lstStyle/>
          <a:p>
            <a:r>
              <a:rPr lang="en-GB" dirty="0"/>
              <a:t>Shannon, C. &amp; Weaver, W. (1949). </a:t>
            </a:r>
          </a:p>
        </p:txBody>
      </p:sp>
      <p:sp>
        <p:nvSpPr>
          <p:cNvPr id="34" name="TextBox 33">
            <a:extLst>
              <a:ext uri="{FF2B5EF4-FFF2-40B4-BE49-F238E27FC236}">
                <a16:creationId xmlns:a16="http://schemas.microsoft.com/office/drawing/2014/main" id="{7BEBFA9C-A239-EC78-D8AB-0D37FFC26EBD}"/>
              </a:ext>
            </a:extLst>
          </p:cNvPr>
          <p:cNvSpPr txBox="1"/>
          <p:nvPr/>
        </p:nvSpPr>
        <p:spPr>
          <a:xfrm>
            <a:off x="291277" y="4742890"/>
            <a:ext cx="8963682" cy="646331"/>
          </a:xfrm>
          <a:prstGeom prst="rect">
            <a:avLst/>
          </a:prstGeom>
          <a:noFill/>
        </p:spPr>
        <p:txBody>
          <a:bodyPr wrap="square">
            <a:spAutoFit/>
          </a:bodyPr>
          <a:lstStyle/>
          <a:p>
            <a:r>
              <a:rPr lang="en-GB" dirty="0"/>
              <a:t>Unclear instructions and unsuitable communication methods lead to frequent misunderstandings among staff</a:t>
            </a:r>
          </a:p>
        </p:txBody>
      </p:sp>
      <p:sp>
        <p:nvSpPr>
          <p:cNvPr id="38" name="TextBox 37">
            <a:extLst>
              <a:ext uri="{FF2B5EF4-FFF2-40B4-BE49-F238E27FC236}">
                <a16:creationId xmlns:a16="http://schemas.microsoft.com/office/drawing/2014/main" id="{67C245F6-D6A0-E21C-5337-55D81F194E30}"/>
              </a:ext>
            </a:extLst>
          </p:cNvPr>
          <p:cNvSpPr txBox="1"/>
          <p:nvPr/>
        </p:nvSpPr>
        <p:spPr>
          <a:xfrm>
            <a:off x="291277" y="3809987"/>
            <a:ext cx="8719456" cy="646331"/>
          </a:xfrm>
          <a:prstGeom prst="rect">
            <a:avLst/>
          </a:prstGeom>
          <a:noFill/>
        </p:spPr>
        <p:txBody>
          <a:bodyPr wrap="square">
            <a:spAutoFit/>
          </a:bodyPr>
          <a:lstStyle/>
          <a:p>
            <a:r>
              <a:rPr lang="en-GB" dirty="0"/>
              <a:t>The SMCR model shows that poor communication is a major challenge within the organisation</a:t>
            </a:r>
          </a:p>
        </p:txBody>
      </p:sp>
      <p:sp>
        <p:nvSpPr>
          <p:cNvPr id="40" name="TextBox 39">
            <a:extLst>
              <a:ext uri="{FF2B5EF4-FFF2-40B4-BE49-F238E27FC236}">
                <a16:creationId xmlns:a16="http://schemas.microsoft.com/office/drawing/2014/main" id="{24A94E55-77CE-3E4F-FBFE-AEDD391DD009}"/>
              </a:ext>
            </a:extLst>
          </p:cNvPr>
          <p:cNvSpPr txBox="1"/>
          <p:nvPr/>
        </p:nvSpPr>
        <p:spPr>
          <a:xfrm>
            <a:off x="1461614" y="402770"/>
            <a:ext cx="7107691" cy="830997"/>
          </a:xfrm>
          <a:prstGeom prst="rect">
            <a:avLst/>
          </a:prstGeom>
          <a:noFill/>
        </p:spPr>
        <p:txBody>
          <a:bodyPr wrap="square">
            <a:spAutoFit/>
          </a:bodyPr>
          <a:lstStyle/>
          <a:p>
            <a:r>
              <a:rPr lang="en-GB" sz="2400" b="1" i="1" u="sng" dirty="0"/>
              <a:t>Analysis of the Main Challenges Identified in the Case Study Using the SMCR Model</a:t>
            </a:r>
          </a:p>
        </p:txBody>
      </p:sp>
      <p:sp>
        <p:nvSpPr>
          <p:cNvPr id="42" name="TextBox 41">
            <a:extLst>
              <a:ext uri="{FF2B5EF4-FFF2-40B4-BE49-F238E27FC236}">
                <a16:creationId xmlns:a16="http://schemas.microsoft.com/office/drawing/2014/main" id="{8F97C29B-B75F-9A42-4D44-0B693F9FDEFA}"/>
              </a:ext>
            </a:extLst>
          </p:cNvPr>
          <p:cNvSpPr txBox="1"/>
          <p:nvPr/>
        </p:nvSpPr>
        <p:spPr>
          <a:xfrm>
            <a:off x="262799" y="5667762"/>
            <a:ext cx="7324544" cy="646331"/>
          </a:xfrm>
          <a:prstGeom prst="rect">
            <a:avLst/>
          </a:prstGeom>
          <a:noFill/>
        </p:spPr>
        <p:txBody>
          <a:bodyPr wrap="square">
            <a:spAutoFit/>
          </a:bodyPr>
          <a:lstStyle/>
          <a:p>
            <a:r>
              <a:rPr lang="en-GB" dirty="0"/>
              <a:t>“Improving communication methods can enhance understanding, food quality, and overall performance.</a:t>
            </a:r>
          </a:p>
        </p:txBody>
      </p:sp>
      <p:sp>
        <p:nvSpPr>
          <p:cNvPr id="2" name="Arrow: Right 1">
            <a:extLst>
              <a:ext uri="{FF2B5EF4-FFF2-40B4-BE49-F238E27FC236}">
                <a16:creationId xmlns:a16="http://schemas.microsoft.com/office/drawing/2014/main" id="{4DAAAAC3-8130-95D2-8A95-43860E150AAE}"/>
              </a:ext>
            </a:extLst>
          </p:cNvPr>
          <p:cNvSpPr/>
          <p:nvPr/>
        </p:nvSpPr>
        <p:spPr>
          <a:xfrm>
            <a:off x="22118" y="3951712"/>
            <a:ext cx="269159" cy="1573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Right 2">
            <a:extLst>
              <a:ext uri="{FF2B5EF4-FFF2-40B4-BE49-F238E27FC236}">
                <a16:creationId xmlns:a16="http://schemas.microsoft.com/office/drawing/2014/main" id="{317647C9-91C2-55F4-C76F-0796BE57D636}"/>
              </a:ext>
            </a:extLst>
          </p:cNvPr>
          <p:cNvSpPr/>
          <p:nvPr/>
        </p:nvSpPr>
        <p:spPr>
          <a:xfrm>
            <a:off x="22118" y="4916129"/>
            <a:ext cx="269159" cy="12624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59B53E21-DB83-7E55-D17C-CC853285D1DB}"/>
              </a:ext>
            </a:extLst>
          </p:cNvPr>
          <p:cNvSpPr/>
          <p:nvPr/>
        </p:nvSpPr>
        <p:spPr>
          <a:xfrm>
            <a:off x="22118" y="5830529"/>
            <a:ext cx="240681" cy="12624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40795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0D64A-65D1-139D-2B58-A83994B9554D}"/>
              </a:ext>
            </a:extLst>
          </p:cNvPr>
          <p:cNvSpPr>
            <a:spLocks noGrp="1"/>
          </p:cNvSpPr>
          <p:nvPr>
            <p:ph type="title"/>
          </p:nvPr>
        </p:nvSpPr>
        <p:spPr>
          <a:xfrm>
            <a:off x="673754" y="643467"/>
            <a:ext cx="4203045" cy="1375608"/>
          </a:xfrm>
        </p:spPr>
        <p:txBody>
          <a:bodyPr vert="horz" lIns="91440" tIns="45720" rIns="91440" bIns="45720" rtlCol="0" anchor="ctr">
            <a:normAutofit/>
          </a:bodyPr>
          <a:lstStyle/>
          <a:p>
            <a:r>
              <a:rPr lang="en-US" sz="3300" u="sng" dirty="0">
                <a:solidFill>
                  <a:schemeClr val="tx1"/>
                </a:solidFill>
              </a:rPr>
              <a:t>Communication and body language</a:t>
            </a:r>
          </a:p>
        </p:txBody>
      </p:sp>
      <p:sp>
        <p:nvSpPr>
          <p:cNvPr id="9" name="Content Placeholder 8">
            <a:extLst>
              <a:ext uri="{FF2B5EF4-FFF2-40B4-BE49-F238E27FC236}">
                <a16:creationId xmlns:a16="http://schemas.microsoft.com/office/drawing/2014/main" id="{918341E2-6C9D-9C45-DC9D-4BF11640545E}"/>
              </a:ext>
            </a:extLst>
          </p:cNvPr>
          <p:cNvSpPr>
            <a:spLocks noGrp="1"/>
          </p:cNvSpPr>
          <p:nvPr>
            <p:ph sz="half" idx="1"/>
          </p:nvPr>
        </p:nvSpPr>
        <p:spPr>
          <a:xfrm>
            <a:off x="673754" y="2160590"/>
            <a:ext cx="3973943" cy="3440110"/>
          </a:xfrm>
        </p:spPr>
        <p:txBody>
          <a:bodyPr vert="horz" lIns="91440" tIns="45720" rIns="91440" bIns="45720" rtlCol="0" anchor="t">
            <a:normAutofit/>
          </a:bodyPr>
          <a:lstStyle/>
          <a:p>
            <a:pPr>
              <a:lnSpc>
                <a:spcPct val="90000"/>
              </a:lnSpc>
            </a:pPr>
            <a:r>
              <a:rPr lang="en-US">
                <a:solidFill>
                  <a:schemeClr val="tx1"/>
                </a:solidFill>
              </a:rPr>
              <a:t>Body language is a form of non- verbal communication ( facial expressions, posture, gestures)</a:t>
            </a:r>
            <a:endParaRPr lang="en-US" dirty="0">
              <a:solidFill>
                <a:schemeClr val="tx1"/>
              </a:solidFill>
            </a:endParaRPr>
          </a:p>
          <a:p>
            <a:pPr>
              <a:lnSpc>
                <a:spcPct val="90000"/>
              </a:lnSpc>
            </a:pPr>
            <a:r>
              <a:rPr lang="en-US" dirty="0">
                <a:solidFill>
                  <a:schemeClr val="tx1"/>
                </a:solidFill>
              </a:rPr>
              <a:t>Shows emotions such as confidence, interest or frustration</a:t>
            </a:r>
          </a:p>
          <a:p>
            <a:pPr>
              <a:lnSpc>
                <a:spcPct val="90000"/>
              </a:lnSpc>
            </a:pPr>
            <a:r>
              <a:rPr lang="en-US" dirty="0">
                <a:solidFill>
                  <a:schemeClr val="tx1"/>
                </a:solidFill>
              </a:rPr>
              <a:t>Can reinforce or contradict </a:t>
            </a:r>
            <a:r>
              <a:rPr lang="en-US">
                <a:solidFill>
                  <a:schemeClr val="tx1"/>
                </a:solidFill>
              </a:rPr>
              <a:t>verbal communication </a:t>
            </a:r>
            <a:endParaRPr lang="en-US" dirty="0">
              <a:solidFill>
                <a:schemeClr val="tx1"/>
              </a:solidFill>
            </a:endParaRPr>
          </a:p>
          <a:p>
            <a:pPr>
              <a:lnSpc>
                <a:spcPct val="90000"/>
              </a:lnSpc>
            </a:pPr>
            <a:r>
              <a:rPr lang="en-US" dirty="0">
                <a:solidFill>
                  <a:schemeClr val="tx1"/>
                </a:solidFill>
              </a:rPr>
              <a:t>It is important in teamwork as it help build trust and </a:t>
            </a:r>
            <a:r>
              <a:rPr lang="en-US">
                <a:solidFill>
                  <a:schemeClr val="tx1"/>
                </a:solidFill>
              </a:rPr>
              <a:t>understanding.</a:t>
            </a:r>
            <a:endParaRPr lang="en-US" dirty="0">
              <a:solidFill>
                <a:schemeClr val="tx1"/>
              </a:solidFill>
            </a:endParaRPr>
          </a:p>
          <a:p>
            <a:pPr>
              <a:lnSpc>
                <a:spcPct val="90000"/>
              </a:lnSpc>
            </a:pPr>
            <a:endParaRPr lang="en-US">
              <a:solidFill>
                <a:schemeClr val="bg1"/>
              </a:solidFill>
            </a:endParaRPr>
          </a:p>
        </p:txBody>
      </p:sp>
      <p:pic>
        <p:nvPicPr>
          <p:cNvPr id="5" name="Content Placeholder 4" descr="A group of people standing together&#10;&#10;AI-generated content may be incorrect.">
            <a:extLst>
              <a:ext uri="{FF2B5EF4-FFF2-40B4-BE49-F238E27FC236}">
                <a16:creationId xmlns:a16="http://schemas.microsoft.com/office/drawing/2014/main" id="{E03257F6-6C1D-29FA-D24E-9DADEABD3E21}"/>
              </a:ext>
            </a:extLst>
          </p:cNvPr>
          <p:cNvPicPr>
            <a:picLocks noChangeAspect="1"/>
          </p:cNvPicPr>
          <p:nvPr/>
        </p:nvPicPr>
        <p:blipFill>
          <a:blip r:embed="rId2"/>
          <a:srcRect l="2035" r="4367" b="-3"/>
          <a:stretch>
            <a:fillRect/>
          </a:stretch>
        </p:blipFill>
        <p:spPr>
          <a:xfrm>
            <a:off x="6096001" y="1581759"/>
            <a:ext cx="5143500" cy="3681966"/>
          </a:xfrm>
          <a:prstGeom prst="rect">
            <a:avLst/>
          </a:prstGeom>
        </p:spPr>
      </p:pic>
      <p:sp>
        <p:nvSpPr>
          <p:cNvPr id="6" name="TextBox 5">
            <a:extLst>
              <a:ext uri="{FF2B5EF4-FFF2-40B4-BE49-F238E27FC236}">
                <a16:creationId xmlns:a16="http://schemas.microsoft.com/office/drawing/2014/main" id="{3BCF0F8F-F340-B15C-623D-63386D71CC92}"/>
              </a:ext>
            </a:extLst>
          </p:cNvPr>
          <p:cNvSpPr txBox="1"/>
          <p:nvPr/>
        </p:nvSpPr>
        <p:spPr>
          <a:xfrm>
            <a:off x="8974201" y="5143798"/>
            <a:ext cx="2895856"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a:ln>
                  <a:noFill/>
                </a:ln>
                <a:solidFill>
                  <a:prstClr val="black"/>
                </a:solidFill>
                <a:effectLst/>
                <a:uLnTx/>
                <a:uFillTx/>
                <a:latin typeface="Trebuchet MS" panose="020B0603020202020204"/>
                <a:ea typeface="+mn-lt"/>
                <a:cs typeface="+mn-lt"/>
              </a:rPr>
              <a:t>Indeed (2025); Reference for Business</a:t>
            </a:r>
            <a:endParaRPr kumimoji="0" lang="en-US" sz="1050" b="0" i="0" u="none" strike="noStrike" kern="1200" cap="none" spc="0" normalizeH="0" baseline="0" noProof="0">
              <a:ln>
                <a:noFill/>
              </a:ln>
              <a:solidFill>
                <a:prstClr val="black"/>
              </a:solidFill>
              <a:effectLst/>
              <a:uLnTx/>
              <a:uFillTx/>
              <a:latin typeface="Trebuchet MS" panose="020B0603020202020204"/>
              <a:ea typeface="+mn-lt"/>
              <a:cs typeface="+mn-lt"/>
            </a:endParaRPr>
          </a:p>
        </p:txBody>
      </p:sp>
    </p:spTree>
    <p:extLst>
      <p:ext uri="{BB962C8B-B14F-4D97-AF65-F5344CB8AC3E}">
        <p14:creationId xmlns:p14="http://schemas.microsoft.com/office/powerpoint/2010/main" val="3586163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C6665-65C3-A6DD-BB4D-BCB46DF428E5}"/>
              </a:ext>
            </a:extLst>
          </p:cNvPr>
          <p:cNvSpPr>
            <a:spLocks noGrp="1"/>
          </p:cNvSpPr>
          <p:nvPr>
            <p:ph type="title"/>
          </p:nvPr>
        </p:nvSpPr>
        <p:spPr>
          <a:xfrm>
            <a:off x="673754" y="236371"/>
            <a:ext cx="5894058" cy="1354732"/>
          </a:xfrm>
        </p:spPr>
        <p:txBody>
          <a:bodyPr vert="horz" lIns="91440" tIns="45720" rIns="91440" bIns="45720" rtlCol="0" anchor="ctr">
            <a:normAutofit/>
          </a:bodyPr>
          <a:lstStyle/>
          <a:p>
            <a:r>
              <a:rPr lang="en-US" u="sng" dirty="0">
                <a:solidFill>
                  <a:schemeClr val="tx1"/>
                </a:solidFill>
              </a:rPr>
              <a:t>Impact on Teamwork </a:t>
            </a:r>
          </a:p>
        </p:txBody>
      </p:sp>
      <p:sp>
        <p:nvSpPr>
          <p:cNvPr id="27" name="Content Placeholder 8">
            <a:extLst>
              <a:ext uri="{FF2B5EF4-FFF2-40B4-BE49-F238E27FC236}">
                <a16:creationId xmlns:a16="http://schemas.microsoft.com/office/drawing/2014/main" id="{38D37C88-FDF6-5971-FF54-6FF70AA118EB}"/>
              </a:ext>
            </a:extLst>
          </p:cNvPr>
          <p:cNvSpPr>
            <a:spLocks noGrp="1"/>
          </p:cNvSpPr>
          <p:nvPr>
            <p:ph sz="half" idx="1"/>
          </p:nvPr>
        </p:nvSpPr>
        <p:spPr>
          <a:xfrm>
            <a:off x="673754" y="2160590"/>
            <a:ext cx="3973943" cy="3440110"/>
          </a:xfrm>
        </p:spPr>
        <p:txBody>
          <a:bodyPr vert="horz" lIns="91440" tIns="45720" rIns="91440" bIns="45720" rtlCol="0" anchor="t">
            <a:normAutofit/>
          </a:bodyPr>
          <a:lstStyle/>
          <a:p>
            <a:r>
              <a:rPr lang="en-US" dirty="0">
                <a:solidFill>
                  <a:schemeClr val="tx1"/>
                </a:solidFill>
              </a:rPr>
              <a:t>Poor body language causes confusion during busy shifts</a:t>
            </a:r>
          </a:p>
          <a:p>
            <a:r>
              <a:rPr lang="en-US" dirty="0">
                <a:solidFill>
                  <a:schemeClr val="tx1"/>
                </a:solidFill>
              </a:rPr>
              <a:t>Miscommunication leads to incorrect meal preparation</a:t>
            </a:r>
          </a:p>
          <a:p>
            <a:r>
              <a:rPr lang="en-US" dirty="0">
                <a:solidFill>
                  <a:schemeClr val="tx1"/>
                </a:solidFill>
              </a:rPr>
              <a:t>Lack of feedback weakens team coordination</a:t>
            </a:r>
          </a:p>
          <a:p>
            <a:r>
              <a:rPr lang="en-US" dirty="0">
                <a:solidFill>
                  <a:schemeClr val="tx1"/>
                </a:solidFill>
              </a:rPr>
              <a:t>Impacts airline reputation and customer satisfaction. </a:t>
            </a:r>
          </a:p>
        </p:txBody>
      </p:sp>
      <p:pic>
        <p:nvPicPr>
          <p:cNvPr id="5" name="Content Placeholder 4" descr="A cartoon of people giving each other a high five&#10;&#10;AI-generated content may be incorrect.">
            <a:extLst>
              <a:ext uri="{FF2B5EF4-FFF2-40B4-BE49-F238E27FC236}">
                <a16:creationId xmlns:a16="http://schemas.microsoft.com/office/drawing/2014/main" id="{A46D2D79-E74F-14E3-3226-3931C96E4F1C}"/>
              </a:ext>
            </a:extLst>
          </p:cNvPr>
          <p:cNvPicPr>
            <a:picLocks noChangeAspect="1"/>
          </p:cNvPicPr>
          <p:nvPr/>
        </p:nvPicPr>
        <p:blipFill>
          <a:blip r:embed="rId2"/>
          <a:stretch>
            <a:fillRect/>
          </a:stretch>
        </p:blipFill>
        <p:spPr>
          <a:xfrm>
            <a:off x="6096001" y="1988992"/>
            <a:ext cx="5143500" cy="2867500"/>
          </a:xfrm>
          <a:prstGeom prst="rect">
            <a:avLst/>
          </a:prstGeom>
        </p:spPr>
      </p:pic>
      <p:sp>
        <p:nvSpPr>
          <p:cNvPr id="6" name="TextBox 5">
            <a:extLst>
              <a:ext uri="{FF2B5EF4-FFF2-40B4-BE49-F238E27FC236}">
                <a16:creationId xmlns:a16="http://schemas.microsoft.com/office/drawing/2014/main" id="{A6B497F0-D9B8-5B68-1F25-D57B2BF2DCA2}"/>
              </a:ext>
            </a:extLst>
          </p:cNvPr>
          <p:cNvSpPr txBox="1"/>
          <p:nvPr/>
        </p:nvSpPr>
        <p:spPr>
          <a:xfrm>
            <a:off x="8663487" y="4859837"/>
            <a:ext cx="2587760"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a:ln>
                  <a:noFill/>
                </a:ln>
                <a:solidFill>
                  <a:prstClr val="black"/>
                </a:solidFill>
                <a:effectLst/>
                <a:uLnTx/>
                <a:uFillTx/>
                <a:latin typeface="Trebuchet MS" panose="020B0603020202020204"/>
                <a:ea typeface="+mn-lt"/>
                <a:cs typeface="+mn-lt"/>
              </a:rPr>
              <a:t>https://worklenz.com</a:t>
            </a:r>
            <a:endParaRPr kumimoji="0" lang="en-US" sz="105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1077643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eople standing in a line&#10;&#10;AI-generated content may be incorrect.">
            <a:extLst>
              <a:ext uri="{FF2B5EF4-FFF2-40B4-BE49-F238E27FC236}">
                <a16:creationId xmlns:a16="http://schemas.microsoft.com/office/drawing/2014/main" id="{4CC7A14E-C12A-AF28-96E7-495A29F7E9C2}"/>
              </a:ext>
            </a:extLst>
          </p:cNvPr>
          <p:cNvPicPr>
            <a:picLocks noChangeAspect="1"/>
          </p:cNvPicPr>
          <p:nvPr/>
        </p:nvPicPr>
        <p:blipFill>
          <a:blip r:embed="rId2">
            <a:duotone>
              <a:schemeClr val="accent1">
                <a:shade val="45000"/>
                <a:satMod val="135000"/>
              </a:schemeClr>
              <a:prstClr val="white"/>
            </a:duotone>
          </a:blip>
          <a:srcRect l="2222" r="1" b="1"/>
          <a:stretch>
            <a:fillRect/>
          </a:stretch>
        </p:blipFill>
        <p:spPr>
          <a:xfrm>
            <a:off x="1" y="10"/>
            <a:ext cx="12191999" cy="6857990"/>
          </a:xfrm>
          <a:prstGeom prst="rect">
            <a:avLst/>
          </a:prstGeom>
        </p:spPr>
      </p:pic>
      <p:sp>
        <p:nvSpPr>
          <p:cNvPr id="2" name="Title 1">
            <a:extLst>
              <a:ext uri="{FF2B5EF4-FFF2-40B4-BE49-F238E27FC236}">
                <a16:creationId xmlns:a16="http://schemas.microsoft.com/office/drawing/2014/main" id="{083B7B12-566D-4A3B-4C4D-6B43D934C2F8}"/>
              </a:ext>
            </a:extLst>
          </p:cNvPr>
          <p:cNvSpPr>
            <a:spLocks noGrp="1"/>
          </p:cNvSpPr>
          <p:nvPr>
            <p:ph type="title"/>
          </p:nvPr>
        </p:nvSpPr>
        <p:spPr>
          <a:xfrm>
            <a:off x="2786047" y="609600"/>
            <a:ext cx="6487955" cy="1320800"/>
          </a:xfrm>
        </p:spPr>
        <p:txBody>
          <a:bodyPr vert="horz" lIns="91440" tIns="45720" rIns="91440" bIns="45720" rtlCol="0" anchor="t">
            <a:normAutofit/>
          </a:bodyPr>
          <a:lstStyle/>
          <a:p>
            <a:r>
              <a:rPr lang="en-US" u="sng" dirty="0"/>
              <a:t>Improving Team Communication</a:t>
            </a:r>
          </a:p>
        </p:txBody>
      </p:sp>
      <p:graphicFrame>
        <p:nvGraphicFramePr>
          <p:cNvPr id="67" name="Content Placeholder 2">
            <a:extLst>
              <a:ext uri="{FF2B5EF4-FFF2-40B4-BE49-F238E27FC236}">
                <a16:creationId xmlns:a16="http://schemas.microsoft.com/office/drawing/2014/main" id="{81FBD74E-B838-237F-A1C2-E180AC8525F5}"/>
              </a:ext>
            </a:extLst>
          </p:cNvPr>
          <p:cNvGraphicFramePr>
            <a:graphicFrameLocks noGrp="1"/>
          </p:cNvGraphicFramePr>
          <p:nvPr>
            <p:ph sz="half" idx="1"/>
          </p:nvPr>
        </p:nvGraphicFramePr>
        <p:xfrm>
          <a:off x="2786047" y="2159000"/>
          <a:ext cx="6487955" cy="3882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4073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B1E28-567A-8E78-E463-3BD56B39F2DD}"/>
              </a:ext>
            </a:extLst>
          </p:cNvPr>
          <p:cNvSpPr>
            <a:spLocks noGrp="1"/>
          </p:cNvSpPr>
          <p:nvPr>
            <p:ph type="title"/>
          </p:nvPr>
        </p:nvSpPr>
        <p:spPr/>
        <p:txBody>
          <a:bodyPr vert="horz" lIns="91440" tIns="45720" rIns="91440" bIns="45720" rtlCol="0" anchor="t">
            <a:normAutofit/>
          </a:bodyPr>
          <a:lstStyle/>
          <a:p>
            <a:r>
              <a:rPr lang="en-US" u="sng" dirty="0"/>
              <a:t>Schramm’s Model</a:t>
            </a:r>
          </a:p>
        </p:txBody>
      </p:sp>
      <p:pic>
        <p:nvPicPr>
          <p:cNvPr id="6" name="Content Placeholder 5">
            <a:extLst>
              <a:ext uri="{FF2B5EF4-FFF2-40B4-BE49-F238E27FC236}">
                <a16:creationId xmlns:a16="http://schemas.microsoft.com/office/drawing/2014/main" id="{D525BE08-AA00-430B-BF27-98509CADD94A}"/>
              </a:ext>
            </a:extLst>
          </p:cNvPr>
          <p:cNvPicPr>
            <a:picLocks noChangeAspect="1"/>
          </p:cNvPicPr>
          <p:nvPr/>
        </p:nvPicPr>
        <p:blipFill>
          <a:blip r:embed="rId2">
            <a:extLst>
              <a:ext uri="{28A0092B-C50C-407E-A947-70E740481C1C}">
                <a14:useLocalDpi xmlns:a14="http://schemas.microsoft.com/office/drawing/2010/main" val="0"/>
              </a:ext>
            </a:extLst>
          </a:blip>
          <a:srcRect l="1307" r="5449" b="2"/>
          <a:stretch>
            <a:fillRect/>
          </a:stretch>
        </p:blipFill>
        <p:spPr>
          <a:xfrm>
            <a:off x="677334" y="2159331"/>
            <a:ext cx="5423429" cy="3882362"/>
          </a:xfrm>
          <a:prstGeom prst="rect">
            <a:avLst/>
          </a:prstGeom>
        </p:spPr>
      </p:pic>
      <p:sp>
        <p:nvSpPr>
          <p:cNvPr id="8" name="Rectangle: Rounded Corners 7">
            <a:extLst>
              <a:ext uri="{FF2B5EF4-FFF2-40B4-BE49-F238E27FC236}">
                <a16:creationId xmlns:a16="http://schemas.microsoft.com/office/drawing/2014/main" id="{9678511D-4312-5680-BD96-653110212846}"/>
              </a:ext>
            </a:extLst>
          </p:cNvPr>
          <p:cNvSpPr/>
          <p:nvPr/>
        </p:nvSpPr>
        <p:spPr>
          <a:xfrm>
            <a:off x="7542369" y="731761"/>
            <a:ext cx="2329218" cy="13208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6D0BA2E-5768-5D35-EFBB-FFABB6302C98}"/>
              </a:ext>
            </a:extLst>
          </p:cNvPr>
          <p:cNvSpPr txBox="1"/>
          <p:nvPr/>
        </p:nvSpPr>
        <p:spPr>
          <a:xfrm>
            <a:off x="7581125" y="791151"/>
            <a:ext cx="2198314" cy="1200329"/>
          </a:xfrm>
          <a:prstGeom prst="rect">
            <a:avLst/>
          </a:prstGeom>
          <a:noFill/>
        </p:spPr>
        <p:txBody>
          <a:bodyPr wrap="square" rtlCol="0">
            <a:spAutoFit/>
          </a:bodyPr>
          <a:lstStyle/>
          <a:p>
            <a:r>
              <a:rPr lang="en-GB" dirty="0"/>
              <a:t>Staff don’t always understand properly ( language differences)</a:t>
            </a:r>
          </a:p>
        </p:txBody>
      </p:sp>
      <p:sp>
        <p:nvSpPr>
          <p:cNvPr id="24" name="Rectangle: Rounded Corners 23">
            <a:extLst>
              <a:ext uri="{FF2B5EF4-FFF2-40B4-BE49-F238E27FC236}">
                <a16:creationId xmlns:a16="http://schemas.microsoft.com/office/drawing/2014/main" id="{7A23FC86-1287-E5C9-ADB2-662E53117E86}"/>
              </a:ext>
            </a:extLst>
          </p:cNvPr>
          <p:cNvSpPr/>
          <p:nvPr/>
        </p:nvSpPr>
        <p:spPr>
          <a:xfrm>
            <a:off x="9871587" y="2684667"/>
            <a:ext cx="2225691" cy="14158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There isn’t much feedback, so staff don’t ask questions and managers don’t realise there’s a problem</a:t>
            </a:r>
          </a:p>
        </p:txBody>
      </p:sp>
      <p:sp>
        <p:nvSpPr>
          <p:cNvPr id="34" name="Rectangle: Rounded Corners 33">
            <a:extLst>
              <a:ext uri="{FF2B5EF4-FFF2-40B4-BE49-F238E27FC236}">
                <a16:creationId xmlns:a16="http://schemas.microsoft.com/office/drawing/2014/main" id="{4D7036C7-B27A-87E0-D079-6B97A3A448AA}"/>
              </a:ext>
            </a:extLst>
          </p:cNvPr>
          <p:cNvSpPr/>
          <p:nvPr/>
        </p:nvSpPr>
        <p:spPr>
          <a:xfrm>
            <a:off x="7521677" y="4984955"/>
            <a:ext cx="2541471" cy="14158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B2D446F6-D449-78E6-62B9-08C71A2F6F64}"/>
              </a:ext>
            </a:extLst>
          </p:cNvPr>
          <p:cNvSpPr txBox="1"/>
          <p:nvPr/>
        </p:nvSpPr>
        <p:spPr>
          <a:xfrm>
            <a:off x="7606966" y="4954213"/>
            <a:ext cx="2448688" cy="1477328"/>
          </a:xfrm>
          <a:prstGeom prst="rect">
            <a:avLst/>
          </a:prstGeom>
          <a:noFill/>
        </p:spPr>
        <p:txBody>
          <a:bodyPr wrap="square" rtlCol="0">
            <a:spAutoFit/>
          </a:bodyPr>
          <a:lstStyle/>
          <a:p>
            <a:r>
              <a:rPr lang="en-GB" dirty="0"/>
              <a:t>Managers and staff have different levels of knowledge, so they don’t see things the same way</a:t>
            </a:r>
          </a:p>
        </p:txBody>
      </p:sp>
      <p:cxnSp>
        <p:nvCxnSpPr>
          <p:cNvPr id="37" name="Straight Arrow Connector 36">
            <a:extLst>
              <a:ext uri="{FF2B5EF4-FFF2-40B4-BE49-F238E27FC236}">
                <a16:creationId xmlns:a16="http://schemas.microsoft.com/office/drawing/2014/main" id="{A81D59DB-C94E-7F00-F4D1-2703606A2F83}"/>
              </a:ext>
            </a:extLst>
          </p:cNvPr>
          <p:cNvCxnSpPr/>
          <p:nvPr/>
        </p:nvCxnSpPr>
        <p:spPr>
          <a:xfrm>
            <a:off x="9274002" y="2261419"/>
            <a:ext cx="505437" cy="5801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A32B46E7-C5C8-8011-7EF1-B0644FD2F4B6}"/>
              </a:ext>
            </a:extLst>
          </p:cNvPr>
          <p:cNvCxnSpPr/>
          <p:nvPr/>
        </p:nvCxnSpPr>
        <p:spPr>
          <a:xfrm flipH="1">
            <a:off x="9371012" y="4100512"/>
            <a:ext cx="609600" cy="6976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3F83A362-EBB2-DD77-270F-68A6A17FF3C5}"/>
              </a:ext>
            </a:extLst>
          </p:cNvPr>
          <p:cNvSpPr txBox="1"/>
          <p:nvPr/>
        </p:nvSpPr>
        <p:spPr>
          <a:xfrm>
            <a:off x="677334" y="6062875"/>
            <a:ext cx="5211097" cy="415498"/>
          </a:xfrm>
          <a:prstGeom prst="rect">
            <a:avLst/>
          </a:prstGeom>
          <a:noFill/>
        </p:spPr>
        <p:txBody>
          <a:bodyPr wrap="square" rtlCol="0">
            <a:spAutoFit/>
          </a:bodyPr>
          <a:lstStyle/>
          <a:p>
            <a:r>
              <a:rPr lang="en-GB" sz="1050" dirty="0"/>
              <a:t>https://thecommspot.com/communication-basics/communication-theories/schramm-model-of-communication/</a:t>
            </a:r>
          </a:p>
        </p:txBody>
      </p:sp>
    </p:spTree>
    <p:extLst>
      <p:ext uri="{BB962C8B-B14F-4D97-AF65-F5344CB8AC3E}">
        <p14:creationId xmlns:p14="http://schemas.microsoft.com/office/powerpoint/2010/main" val="1287742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F64FDC1B-2B83-5060-1CAB-F31A20989223}"/>
              </a:ext>
            </a:extLst>
          </p:cNvPr>
          <p:cNvGraphicFramePr/>
          <p:nvPr>
            <p:extLst>
              <p:ext uri="{D42A27DB-BD31-4B8C-83A1-F6EECF244321}">
                <p14:modId xmlns:p14="http://schemas.microsoft.com/office/powerpoint/2010/main" val="320624337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Round Same-side Corner of Rectangle 10">
            <a:extLst>
              <a:ext uri="{FF2B5EF4-FFF2-40B4-BE49-F238E27FC236}">
                <a16:creationId xmlns:a16="http://schemas.microsoft.com/office/drawing/2014/main" id="{1FB13387-7A09-EF89-72D1-57ADBA2EBBD2}"/>
              </a:ext>
            </a:extLst>
          </p:cNvPr>
          <p:cNvSpPr/>
          <p:nvPr/>
        </p:nvSpPr>
        <p:spPr>
          <a:xfrm>
            <a:off x="7624618" y="5847469"/>
            <a:ext cx="4516582" cy="429491"/>
          </a:xfrm>
          <a:prstGeom prst="round2Same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Lack of Training</a:t>
            </a:r>
          </a:p>
        </p:txBody>
      </p:sp>
      <p:sp>
        <p:nvSpPr>
          <p:cNvPr id="12" name="Round Same-side Corner of Rectangle 11">
            <a:extLst>
              <a:ext uri="{FF2B5EF4-FFF2-40B4-BE49-F238E27FC236}">
                <a16:creationId xmlns:a16="http://schemas.microsoft.com/office/drawing/2014/main" id="{EA4BB76A-AE01-FF93-29EE-D29B7E0A78C6}"/>
              </a:ext>
            </a:extLst>
          </p:cNvPr>
          <p:cNvSpPr/>
          <p:nvPr/>
        </p:nvSpPr>
        <p:spPr>
          <a:xfrm>
            <a:off x="7624618" y="1177442"/>
            <a:ext cx="4516582" cy="429491"/>
          </a:xfrm>
          <a:prstGeom prst="round2Same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bg1"/>
                </a:solidFill>
              </a:rPr>
              <a:t>Accents and Pronunciation</a:t>
            </a:r>
          </a:p>
        </p:txBody>
      </p:sp>
      <p:sp>
        <p:nvSpPr>
          <p:cNvPr id="13" name="Round Same-side Corner of Rectangle 12">
            <a:extLst>
              <a:ext uri="{FF2B5EF4-FFF2-40B4-BE49-F238E27FC236}">
                <a16:creationId xmlns:a16="http://schemas.microsoft.com/office/drawing/2014/main" id="{549CAF25-548C-E196-039E-95F6DEAA7DCC}"/>
              </a:ext>
            </a:extLst>
          </p:cNvPr>
          <p:cNvSpPr/>
          <p:nvPr/>
        </p:nvSpPr>
        <p:spPr>
          <a:xfrm>
            <a:off x="7624618" y="1884187"/>
            <a:ext cx="4516582" cy="429491"/>
          </a:xfrm>
          <a:prstGeom prst="round2Same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Language Barriers</a:t>
            </a:r>
          </a:p>
        </p:txBody>
      </p:sp>
      <p:sp>
        <p:nvSpPr>
          <p:cNvPr id="14" name="Round Same-side Corner of Rectangle 13">
            <a:extLst>
              <a:ext uri="{FF2B5EF4-FFF2-40B4-BE49-F238E27FC236}">
                <a16:creationId xmlns:a16="http://schemas.microsoft.com/office/drawing/2014/main" id="{36BCB05C-2BD1-E657-6183-E427476261AC}"/>
              </a:ext>
            </a:extLst>
          </p:cNvPr>
          <p:cNvSpPr/>
          <p:nvPr/>
        </p:nvSpPr>
        <p:spPr>
          <a:xfrm>
            <a:off x="7624618" y="2646218"/>
            <a:ext cx="4516582" cy="429491"/>
          </a:xfrm>
          <a:prstGeom prst="round2Same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Cultural Differences</a:t>
            </a:r>
          </a:p>
        </p:txBody>
      </p:sp>
      <p:sp>
        <p:nvSpPr>
          <p:cNvPr id="15" name="Round Same-side Corner of Rectangle 14">
            <a:extLst>
              <a:ext uri="{FF2B5EF4-FFF2-40B4-BE49-F238E27FC236}">
                <a16:creationId xmlns:a16="http://schemas.microsoft.com/office/drawing/2014/main" id="{E52A6CB8-9BB1-5F42-231E-39945626D905}"/>
              </a:ext>
            </a:extLst>
          </p:cNvPr>
          <p:cNvSpPr/>
          <p:nvPr/>
        </p:nvSpPr>
        <p:spPr>
          <a:xfrm>
            <a:off x="7624618" y="3429000"/>
            <a:ext cx="4516582" cy="429491"/>
          </a:xfrm>
          <a:prstGeom prst="round2Same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Limited Vocabulary</a:t>
            </a:r>
          </a:p>
        </p:txBody>
      </p:sp>
      <p:sp>
        <p:nvSpPr>
          <p:cNvPr id="16" name="Round Same-side Corner of Rectangle 15">
            <a:extLst>
              <a:ext uri="{FF2B5EF4-FFF2-40B4-BE49-F238E27FC236}">
                <a16:creationId xmlns:a16="http://schemas.microsoft.com/office/drawing/2014/main" id="{AA037FA7-51B0-A55F-1FA8-183D4BB357DA}"/>
              </a:ext>
            </a:extLst>
          </p:cNvPr>
          <p:cNvSpPr/>
          <p:nvPr/>
        </p:nvSpPr>
        <p:spPr>
          <a:xfrm>
            <a:off x="7624618" y="4211782"/>
            <a:ext cx="4516582" cy="429491"/>
          </a:xfrm>
          <a:prstGeom prst="round2Same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Low Language Fluency</a:t>
            </a:r>
          </a:p>
        </p:txBody>
      </p:sp>
      <p:sp>
        <p:nvSpPr>
          <p:cNvPr id="17" name="Round Same-side Corner of Rectangle 16">
            <a:extLst>
              <a:ext uri="{FF2B5EF4-FFF2-40B4-BE49-F238E27FC236}">
                <a16:creationId xmlns:a16="http://schemas.microsoft.com/office/drawing/2014/main" id="{505DB7AA-F2A6-4727-682A-C793F32EBF59}"/>
              </a:ext>
            </a:extLst>
          </p:cNvPr>
          <p:cNvSpPr/>
          <p:nvPr/>
        </p:nvSpPr>
        <p:spPr>
          <a:xfrm>
            <a:off x="7624618" y="5001492"/>
            <a:ext cx="4516582" cy="429491"/>
          </a:xfrm>
          <a:prstGeom prst="round2Same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Poor Understanding of Instructions</a:t>
            </a:r>
          </a:p>
        </p:txBody>
      </p:sp>
      <p:sp>
        <p:nvSpPr>
          <p:cNvPr id="19" name="Rectangle 18">
            <a:extLst>
              <a:ext uri="{FF2B5EF4-FFF2-40B4-BE49-F238E27FC236}">
                <a16:creationId xmlns:a16="http://schemas.microsoft.com/office/drawing/2014/main" id="{3DEE9E11-B747-EB22-4F94-B70E4D6F83ED}"/>
              </a:ext>
            </a:extLst>
          </p:cNvPr>
          <p:cNvSpPr/>
          <p:nvPr/>
        </p:nvSpPr>
        <p:spPr>
          <a:xfrm>
            <a:off x="6003634" y="2967335"/>
            <a:ext cx="184731" cy="1754326"/>
          </a:xfrm>
          <a:prstGeom prst="rect">
            <a:avLst/>
          </a:prstGeom>
          <a:noFill/>
        </p:spPr>
        <p:txBody>
          <a:bodyPr wrap="none" lIns="91440" tIns="45720" rIns="91440" bIns="45720">
            <a:spAutoFit/>
          </a:bodyPr>
          <a:lstStyle/>
          <a:p>
            <a:pPr algn="ctr"/>
            <a:endParaRPr lang="en-GB" sz="5400" b="0" cap="none" spc="0" dirty="0">
              <a:ln w="0"/>
              <a:solidFill>
                <a:schemeClr val="tx1"/>
              </a:solidFill>
              <a:effectLst>
                <a:outerShdw blurRad="38100" dist="19050" dir="2700000" algn="tl" rotWithShape="0">
                  <a:schemeClr val="dk1">
                    <a:alpha val="40000"/>
                  </a:schemeClr>
                </a:outerShdw>
              </a:effectLst>
            </a:endParaRPr>
          </a:p>
          <a:p>
            <a:pPr algn="ctr"/>
            <a:endParaRPr lang="en-GB" sz="5400" b="0" cap="none" spc="0" dirty="0">
              <a:ln w="0"/>
              <a:solidFill>
                <a:schemeClr val="tx1"/>
              </a:solidFill>
              <a:effectLst>
                <a:outerShdw blurRad="38100" dist="19050" dir="2700000" algn="tl" rotWithShape="0">
                  <a:schemeClr val="dk1">
                    <a:alpha val="40000"/>
                  </a:schemeClr>
                </a:outerShdw>
              </a:effectLst>
            </a:endParaRPr>
          </a:p>
        </p:txBody>
      </p:sp>
      <p:sp>
        <p:nvSpPr>
          <p:cNvPr id="18" name="TextBox 17">
            <a:extLst>
              <a:ext uri="{FF2B5EF4-FFF2-40B4-BE49-F238E27FC236}">
                <a16:creationId xmlns:a16="http://schemas.microsoft.com/office/drawing/2014/main" id="{392E1F30-C103-3EBD-0960-38B6EF579B78}"/>
              </a:ext>
            </a:extLst>
          </p:cNvPr>
          <p:cNvSpPr txBox="1"/>
          <p:nvPr/>
        </p:nvSpPr>
        <p:spPr>
          <a:xfrm>
            <a:off x="1676401" y="114745"/>
            <a:ext cx="7827938" cy="369332"/>
          </a:xfrm>
          <a:prstGeom prst="rect">
            <a:avLst/>
          </a:prstGeom>
          <a:noFill/>
        </p:spPr>
        <p:txBody>
          <a:bodyPr wrap="square" rtlCol="0">
            <a:spAutoFit/>
          </a:bodyPr>
          <a:lstStyle/>
          <a:p>
            <a:r>
              <a:rPr lang="en-US" b="1" u="sng" dirty="0"/>
              <a:t>Explanation of the key barriers in Flight Foods Ltd using </a:t>
            </a:r>
            <a:r>
              <a:rPr lang="en-US" b="1" u="sng" dirty="0" err="1"/>
              <a:t>Berlo’s</a:t>
            </a:r>
            <a:r>
              <a:rPr lang="en-US" b="1" u="sng" dirty="0"/>
              <a:t> Model</a:t>
            </a:r>
          </a:p>
        </p:txBody>
      </p:sp>
      <p:sp>
        <p:nvSpPr>
          <p:cNvPr id="21" name="Rounded Rectangle 20">
            <a:extLst>
              <a:ext uri="{FF2B5EF4-FFF2-40B4-BE49-F238E27FC236}">
                <a16:creationId xmlns:a16="http://schemas.microsoft.com/office/drawing/2014/main" id="{A46B929A-D1AA-9BC6-0924-E6772AA9FCFA}"/>
              </a:ext>
            </a:extLst>
          </p:cNvPr>
          <p:cNvSpPr/>
          <p:nvPr/>
        </p:nvSpPr>
        <p:spPr>
          <a:xfrm>
            <a:off x="955964" y="1177442"/>
            <a:ext cx="5915891" cy="519647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i="0" dirty="0">
                <a:solidFill>
                  <a:schemeClr val="bg1"/>
                </a:solidFill>
                <a:effectLst/>
                <a:latin typeface="__Inter_f367f3"/>
              </a:rPr>
              <a:t>Berlo's theory concentrates on four primary aspects of the communication process. Those are Source, Message, Channel and Receiver. Here the manager communicates poorly and ineffective leadership on the hygiene standards being presented. The company does not train employees properly and depends on signs on the walls for communication. Misinterpretations occur due to a lack of common language and cultural diversity</a:t>
            </a:r>
            <a:endParaRPr lang="en-US" sz="2000" dirty="0"/>
          </a:p>
        </p:txBody>
      </p:sp>
      <p:sp>
        <p:nvSpPr>
          <p:cNvPr id="3" name="TextBox 2">
            <a:extLst>
              <a:ext uri="{FF2B5EF4-FFF2-40B4-BE49-F238E27FC236}">
                <a16:creationId xmlns:a16="http://schemas.microsoft.com/office/drawing/2014/main" id="{020DE199-E016-23AE-A220-4E29A8CE7986}"/>
              </a:ext>
            </a:extLst>
          </p:cNvPr>
          <p:cNvSpPr txBox="1"/>
          <p:nvPr/>
        </p:nvSpPr>
        <p:spPr>
          <a:xfrm>
            <a:off x="10742930" y="6534834"/>
            <a:ext cx="4231640" cy="646331"/>
          </a:xfrm>
          <a:prstGeom prst="rect">
            <a:avLst/>
          </a:prstGeom>
          <a:noFill/>
        </p:spPr>
        <p:txBody>
          <a:bodyPr wrap="square" rtlCol="0">
            <a:spAutoFit/>
          </a:bodyPr>
          <a:lstStyle/>
          <a:p>
            <a:r>
              <a:rPr lang="en-US" i="1" u="sng" dirty="0">
                <a:solidFill>
                  <a:schemeClr val="bg1"/>
                </a:solidFill>
              </a:rPr>
              <a:t>Berlo 1960</a:t>
            </a:r>
            <a:br>
              <a:rPr lang="en-US" dirty="0"/>
            </a:br>
            <a:endParaRPr lang="en-US" dirty="0"/>
          </a:p>
        </p:txBody>
      </p:sp>
    </p:spTree>
    <p:extLst>
      <p:ext uri="{BB962C8B-B14F-4D97-AF65-F5344CB8AC3E}">
        <p14:creationId xmlns:p14="http://schemas.microsoft.com/office/powerpoint/2010/main" val="1688777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56F70-3741-967C-759B-43C764151A5D}"/>
              </a:ext>
            </a:extLst>
          </p:cNvPr>
          <p:cNvSpPr>
            <a:spLocks noGrp="1"/>
          </p:cNvSpPr>
          <p:nvPr>
            <p:ph type="title"/>
          </p:nvPr>
        </p:nvSpPr>
        <p:spPr>
          <a:xfrm>
            <a:off x="677334" y="609600"/>
            <a:ext cx="7384964" cy="833620"/>
          </a:xfrm>
        </p:spPr>
        <p:txBody>
          <a:bodyPr/>
          <a:lstStyle/>
          <a:p>
            <a:r>
              <a:rPr lang="en-GB" sz="1800" b="1" i="1">
                <a:solidFill>
                  <a:srgbClr val="000000"/>
                </a:solidFill>
              </a:rPr>
              <a:t>Suggestions for Reducing Barriers</a:t>
            </a:r>
            <a:endParaRPr lang="en-US"/>
          </a:p>
        </p:txBody>
      </p:sp>
      <p:sp>
        <p:nvSpPr>
          <p:cNvPr id="3" name="Content Placeholder 2">
            <a:extLst>
              <a:ext uri="{FF2B5EF4-FFF2-40B4-BE49-F238E27FC236}">
                <a16:creationId xmlns:a16="http://schemas.microsoft.com/office/drawing/2014/main" id="{B67DC317-ED3D-4C9A-7447-2C23B08CB44B}"/>
              </a:ext>
            </a:extLst>
          </p:cNvPr>
          <p:cNvSpPr>
            <a:spLocks noGrp="1"/>
          </p:cNvSpPr>
          <p:nvPr>
            <p:ph sz="half" idx="1"/>
          </p:nvPr>
        </p:nvSpPr>
        <p:spPr/>
        <p:txBody>
          <a:bodyPr vert="horz" lIns="91440" tIns="45720" rIns="91440" bIns="45720" rtlCol="0" anchor="t">
            <a:normAutofit/>
          </a:bodyPr>
          <a:lstStyle/>
          <a:p>
            <a:r>
              <a:rPr lang="en-GB">
                <a:ea typeface="+mn-lt"/>
                <a:cs typeface="+mn-lt"/>
              </a:rPr>
              <a:t>Provide </a:t>
            </a:r>
            <a:r>
              <a:rPr lang="en-GB" b="1">
                <a:ea typeface="+mn-lt"/>
                <a:cs typeface="+mn-lt"/>
              </a:rPr>
              <a:t>practical training for employees</a:t>
            </a:r>
            <a:r>
              <a:rPr lang="en-GB">
                <a:ea typeface="+mn-lt"/>
                <a:cs typeface="+mn-lt"/>
              </a:rPr>
              <a:t>, especially on hygiene and safety rules </a:t>
            </a:r>
            <a:endParaRPr lang="en-GB"/>
          </a:p>
          <a:p>
            <a:r>
              <a:rPr lang="en-GB">
                <a:ea typeface="+mn-lt"/>
                <a:cs typeface="+mn-lt"/>
              </a:rPr>
              <a:t>Introduce </a:t>
            </a:r>
            <a:r>
              <a:rPr lang="en-GB" b="1">
                <a:ea typeface="+mn-lt"/>
                <a:cs typeface="+mn-lt"/>
              </a:rPr>
              <a:t>clear step-by-step procedures (SOPs)</a:t>
            </a:r>
            <a:r>
              <a:rPr lang="en-GB">
                <a:ea typeface="+mn-lt"/>
                <a:cs typeface="+mn-lt"/>
              </a:rPr>
              <a:t> so everyone knows exactly what to do </a:t>
            </a:r>
            <a:endParaRPr lang="en-GB"/>
          </a:p>
          <a:p>
            <a:r>
              <a:rPr lang="en-GB">
                <a:ea typeface="+mn-lt"/>
                <a:cs typeface="+mn-lt"/>
              </a:rPr>
              <a:t>Improve communication by using </a:t>
            </a:r>
            <a:r>
              <a:rPr lang="en-GB" b="1">
                <a:ea typeface="+mn-lt"/>
                <a:cs typeface="+mn-lt"/>
              </a:rPr>
              <a:t>simple language and visual tools</a:t>
            </a:r>
            <a:r>
              <a:rPr lang="en-GB" dirty="0">
                <a:ea typeface="+mn-lt"/>
                <a:cs typeface="+mn-lt"/>
              </a:rPr>
              <a:t> </a:t>
            </a:r>
            <a:r>
              <a:rPr lang="en-GB">
                <a:ea typeface="+mn-lt"/>
                <a:cs typeface="+mn-lt"/>
              </a:rPr>
              <a:t>like pictures or signs </a:t>
            </a:r>
            <a:endParaRPr lang="en-GB"/>
          </a:p>
          <a:p>
            <a:r>
              <a:rPr lang="en-GB">
                <a:ea typeface="+mn-lt"/>
                <a:cs typeface="+mn-lt"/>
              </a:rPr>
              <a:t>Upgrade </a:t>
            </a:r>
            <a:r>
              <a:rPr lang="en-GB" b="1">
                <a:ea typeface="+mn-lt"/>
                <a:cs typeface="+mn-lt"/>
              </a:rPr>
              <a:t>machines and equipment</a:t>
            </a:r>
            <a:r>
              <a:rPr lang="en-GB" dirty="0">
                <a:ea typeface="+mn-lt"/>
                <a:cs typeface="+mn-lt"/>
              </a:rPr>
              <a:t> </a:t>
            </a:r>
            <a:r>
              <a:rPr lang="en-GB">
                <a:ea typeface="+mn-lt"/>
                <a:cs typeface="+mn-lt"/>
              </a:rPr>
              <a:t>to make work safer and more efficient</a:t>
            </a:r>
            <a:endParaRPr lang="en-GB"/>
          </a:p>
          <a:p>
            <a:endParaRPr lang="en-GB" dirty="0"/>
          </a:p>
        </p:txBody>
      </p:sp>
      <p:sp>
        <p:nvSpPr>
          <p:cNvPr id="4" name="Content Placeholder 3">
            <a:extLst>
              <a:ext uri="{FF2B5EF4-FFF2-40B4-BE49-F238E27FC236}">
                <a16:creationId xmlns:a16="http://schemas.microsoft.com/office/drawing/2014/main" id="{F7641B4A-2274-FD1E-93BE-F4839DA875B4}"/>
              </a:ext>
            </a:extLst>
          </p:cNvPr>
          <p:cNvSpPr>
            <a:spLocks noGrp="1"/>
          </p:cNvSpPr>
          <p:nvPr>
            <p:ph sz="half" idx="2"/>
          </p:nvPr>
        </p:nvSpPr>
        <p:spPr>
          <a:xfrm>
            <a:off x="5089970" y="2160589"/>
            <a:ext cx="5295804" cy="4080641"/>
          </a:xfrm>
        </p:spPr>
        <p:txBody>
          <a:bodyPr vert="horz" lIns="91440" tIns="45720" rIns="91440" bIns="45720" rtlCol="0" anchor="t">
            <a:normAutofit/>
          </a:bodyPr>
          <a:lstStyle/>
          <a:p>
            <a:r>
              <a:rPr lang="en-GB">
                <a:ea typeface="+mn-lt"/>
                <a:cs typeface="+mn-lt"/>
              </a:rPr>
              <a:t>Improve </a:t>
            </a:r>
            <a:r>
              <a:rPr lang="en-GB" b="1">
                <a:ea typeface="+mn-lt"/>
                <a:cs typeface="+mn-lt"/>
              </a:rPr>
              <a:t>management and supervision</a:t>
            </a:r>
            <a:r>
              <a:rPr lang="en-GB" dirty="0">
                <a:ea typeface="+mn-lt"/>
                <a:cs typeface="+mn-lt"/>
              </a:rPr>
              <a:t> </a:t>
            </a:r>
            <a:r>
              <a:rPr lang="en-GB">
                <a:ea typeface="+mn-lt"/>
                <a:cs typeface="+mn-lt"/>
              </a:rPr>
              <a:t>to ensure tasks are done correctly </a:t>
            </a:r>
            <a:endParaRPr lang="en-GB"/>
          </a:p>
          <a:p>
            <a:r>
              <a:rPr lang="en-GB">
                <a:ea typeface="+mn-lt"/>
                <a:cs typeface="+mn-lt"/>
              </a:rPr>
              <a:t>Set </a:t>
            </a:r>
            <a:r>
              <a:rPr lang="en-GB" b="1">
                <a:ea typeface="+mn-lt"/>
                <a:cs typeface="+mn-lt"/>
              </a:rPr>
              <a:t>clear roles and responsibilities</a:t>
            </a:r>
            <a:r>
              <a:rPr lang="en-GB">
                <a:ea typeface="+mn-lt"/>
                <a:cs typeface="+mn-lt"/>
              </a:rPr>
              <a:t> for all employees </a:t>
            </a:r>
            <a:endParaRPr lang="en-GB"/>
          </a:p>
          <a:p>
            <a:endParaRPr lang="en-GB" dirty="0">
              <a:ea typeface="+mn-lt"/>
              <a:cs typeface="+mn-lt"/>
            </a:endParaRPr>
          </a:p>
          <a:p>
            <a:r>
              <a:rPr lang="en-GB">
                <a:ea typeface="+mn-lt"/>
                <a:cs typeface="+mn-lt"/>
              </a:rPr>
              <a:t>Carry out </a:t>
            </a:r>
            <a:r>
              <a:rPr lang="en-GB" b="1">
                <a:ea typeface="+mn-lt"/>
                <a:cs typeface="+mn-lt"/>
              </a:rPr>
              <a:t>regular quality checks</a:t>
            </a:r>
            <a:r>
              <a:rPr lang="en-GB" dirty="0">
                <a:ea typeface="+mn-lt"/>
                <a:cs typeface="+mn-lt"/>
              </a:rPr>
              <a:t> </a:t>
            </a:r>
            <a:r>
              <a:rPr lang="en-GB">
                <a:ea typeface="+mn-lt"/>
                <a:cs typeface="+mn-lt"/>
              </a:rPr>
              <a:t>during production </a:t>
            </a:r>
            <a:endParaRPr lang="en-GB" dirty="0"/>
          </a:p>
          <a:p>
            <a:endParaRPr lang="en-GB" dirty="0">
              <a:ea typeface="+mn-lt"/>
              <a:cs typeface="+mn-lt"/>
            </a:endParaRPr>
          </a:p>
          <a:p>
            <a:r>
              <a:rPr lang="en-GB" dirty="0">
                <a:ea typeface="+mn-lt"/>
                <a:cs typeface="+mn-lt"/>
              </a:rPr>
              <a:t>Maintain </a:t>
            </a:r>
            <a:r>
              <a:rPr lang="en-GB" b="1" dirty="0">
                <a:ea typeface="+mn-lt"/>
                <a:cs typeface="+mn-lt"/>
              </a:rPr>
              <a:t>high hygiene standards</a:t>
            </a:r>
            <a:r>
              <a:rPr lang="en-GB" dirty="0">
                <a:ea typeface="+mn-lt"/>
                <a:cs typeface="+mn-lt"/>
              </a:rPr>
              <a:t> at all times </a:t>
            </a:r>
            <a:endParaRPr lang="en-GB" dirty="0"/>
          </a:p>
          <a:p>
            <a:endParaRPr lang="en-GB" dirty="0"/>
          </a:p>
        </p:txBody>
      </p:sp>
      <p:sp>
        <p:nvSpPr>
          <p:cNvPr id="5" name="TextBox 4">
            <a:extLst>
              <a:ext uri="{FF2B5EF4-FFF2-40B4-BE49-F238E27FC236}">
                <a16:creationId xmlns:a16="http://schemas.microsoft.com/office/drawing/2014/main" id="{D5E99476-ACF2-AFB1-34E3-49F83336DB21}"/>
              </a:ext>
            </a:extLst>
          </p:cNvPr>
          <p:cNvSpPr txBox="1"/>
          <p:nvPr/>
        </p:nvSpPr>
        <p:spPr>
          <a:xfrm>
            <a:off x="9128596" y="6006393"/>
            <a:ext cx="2562167"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50" dirty="0">
                <a:ea typeface="+mn-lt"/>
                <a:cs typeface="+mn-lt"/>
              </a:rPr>
              <a:t>https://trainingexpress.org.uk/overcome-the-barriers-to-effective-communication/</a:t>
            </a:r>
            <a:endParaRPr lang="en-US" sz="1050" dirty="0"/>
          </a:p>
        </p:txBody>
      </p:sp>
    </p:spTree>
    <p:extLst>
      <p:ext uri="{BB962C8B-B14F-4D97-AF65-F5344CB8AC3E}">
        <p14:creationId xmlns:p14="http://schemas.microsoft.com/office/powerpoint/2010/main" val="1683645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8F5D4-8A9C-1B3A-5AEE-0BD3AE8E53BE}"/>
              </a:ext>
            </a:extLst>
          </p:cNvPr>
          <p:cNvSpPr>
            <a:spLocks noGrp="1"/>
          </p:cNvSpPr>
          <p:nvPr>
            <p:ph type="title"/>
          </p:nvPr>
        </p:nvSpPr>
        <p:spPr/>
        <p:txBody>
          <a:bodyPr/>
          <a:lstStyle/>
          <a:p>
            <a:r>
              <a:rPr lang="en-GB" dirty="0" err="1">
                <a:solidFill>
                  <a:schemeClr val="tx1"/>
                </a:solidFill>
              </a:rPr>
              <a:t>Conclusi</a:t>
            </a:r>
            <a:r>
              <a:rPr lang="en-GB" dirty="0">
                <a:solidFill>
                  <a:schemeClr val="tx1"/>
                </a:solidFill>
              </a:rPr>
              <a:t>on</a:t>
            </a:r>
          </a:p>
        </p:txBody>
      </p:sp>
      <p:sp>
        <p:nvSpPr>
          <p:cNvPr id="3" name="Content Placeholder 2">
            <a:extLst>
              <a:ext uri="{FF2B5EF4-FFF2-40B4-BE49-F238E27FC236}">
                <a16:creationId xmlns:a16="http://schemas.microsoft.com/office/drawing/2014/main" id="{4125C8B4-853F-D0A9-B379-0F2490B88D5B}"/>
              </a:ext>
            </a:extLst>
          </p:cNvPr>
          <p:cNvSpPr>
            <a:spLocks noGrp="1"/>
          </p:cNvSpPr>
          <p:nvPr>
            <p:ph idx="1"/>
          </p:nvPr>
        </p:nvSpPr>
        <p:spPr>
          <a:xfrm>
            <a:off x="852219" y="1823310"/>
            <a:ext cx="8596668" cy="4417920"/>
          </a:xfrm>
        </p:spPr>
        <p:txBody>
          <a:bodyPr vert="horz" lIns="91440" tIns="45720" rIns="91440" bIns="45720" rtlCol="0" anchor="t">
            <a:normAutofit/>
          </a:bodyPr>
          <a:lstStyle/>
          <a:p>
            <a:pPr marL="0" indent="0">
              <a:buNone/>
            </a:pPr>
            <a:r>
              <a:rPr lang="en-GB" dirty="0">
                <a:ea typeface="+mn-lt"/>
                <a:cs typeface="+mn-lt"/>
              </a:rPr>
              <a:t>  Main issues: </a:t>
            </a:r>
            <a:r>
              <a:rPr lang="en-GB" b="1" dirty="0">
                <a:ea typeface="+mn-lt"/>
                <a:cs typeface="+mn-lt"/>
              </a:rPr>
              <a:t>weak management, lack of training, poor organisation</a:t>
            </a:r>
            <a:r>
              <a:rPr lang="en-GB" dirty="0">
                <a:ea typeface="+mn-lt"/>
                <a:cs typeface="+mn-lt"/>
              </a:rPr>
              <a:t> </a:t>
            </a:r>
            <a:endParaRPr lang="en-GB" dirty="0"/>
          </a:p>
          <a:p>
            <a:pPr marL="0" indent="0">
              <a:buNone/>
            </a:pPr>
            <a:r>
              <a:rPr lang="en-GB">
                <a:ea typeface="+mn-lt"/>
                <a:cs typeface="+mn-lt"/>
              </a:rPr>
              <a:t>  Communication barriers make these problems worse </a:t>
            </a:r>
            <a:endParaRPr lang="en-GB"/>
          </a:p>
          <a:p>
            <a:pPr marL="0" indent="0">
              <a:buNone/>
            </a:pPr>
            <a:r>
              <a:rPr lang="en-GB">
                <a:ea typeface="+mn-lt"/>
                <a:cs typeface="+mn-lt"/>
              </a:rPr>
              <a:t>   This leads to: </a:t>
            </a:r>
          </a:p>
          <a:p>
            <a:pPr marL="285750" indent="-285750">
              <a:buFont typeface="Arial" charset="2"/>
              <a:buChar char="•"/>
            </a:pPr>
            <a:r>
              <a:rPr lang="en-GB">
                <a:ea typeface="+mn-lt"/>
                <a:cs typeface="+mn-lt"/>
              </a:rPr>
              <a:t>Lower product quality </a:t>
            </a:r>
            <a:endParaRPr lang="en-GB"/>
          </a:p>
          <a:p>
            <a:pPr marL="285750" indent="-285750">
              <a:buFont typeface="Arial" charset="2"/>
              <a:buChar char="•"/>
            </a:pPr>
            <a:r>
              <a:rPr lang="en-GB">
                <a:ea typeface="+mn-lt"/>
                <a:cs typeface="+mn-lt"/>
              </a:rPr>
              <a:t>More customer complaints </a:t>
            </a:r>
            <a:endParaRPr lang="en-GB"/>
          </a:p>
          <a:p>
            <a:pPr marL="285750" indent="-285750">
              <a:buFont typeface="Arial" charset="2"/>
              <a:buChar char="•"/>
            </a:pPr>
            <a:r>
              <a:rPr lang="en-GB">
                <a:ea typeface="+mn-lt"/>
                <a:cs typeface="+mn-lt"/>
              </a:rPr>
              <a:t>Loss of business</a:t>
            </a:r>
            <a:endParaRPr lang="en-GB"/>
          </a:p>
          <a:p>
            <a:pPr>
              <a:buNone/>
            </a:pPr>
            <a:r>
              <a:rPr lang="en-GB">
                <a:ea typeface="+mn-lt"/>
                <a:cs typeface="+mn-lt"/>
              </a:rPr>
              <a:t>👉 By improving training, management, and organisation, the company can achieve:</a:t>
            </a:r>
            <a:endParaRPr lang="en-GB"/>
          </a:p>
          <a:p>
            <a:pPr>
              <a:buFont typeface="Arial"/>
              <a:buChar char="•"/>
            </a:pPr>
            <a:r>
              <a:rPr lang="en-GB">
                <a:ea typeface="+mn-lt"/>
                <a:cs typeface="+mn-lt"/>
              </a:rPr>
              <a:t>Better product quality </a:t>
            </a:r>
            <a:endParaRPr lang="en-GB"/>
          </a:p>
          <a:p>
            <a:pPr>
              <a:buFont typeface="Arial"/>
              <a:buChar char="•"/>
            </a:pPr>
            <a:r>
              <a:rPr lang="en-GB">
                <a:ea typeface="+mn-lt"/>
                <a:cs typeface="+mn-lt"/>
              </a:rPr>
              <a:t>Fewer mistakes </a:t>
            </a:r>
            <a:endParaRPr lang="en-GB"/>
          </a:p>
          <a:p>
            <a:pPr>
              <a:buFont typeface="Arial"/>
              <a:buChar char="•"/>
            </a:pPr>
            <a:r>
              <a:rPr lang="en-GB">
                <a:ea typeface="+mn-lt"/>
                <a:cs typeface="+mn-lt"/>
              </a:rPr>
              <a:t>Higher customer satisfaction</a:t>
            </a:r>
            <a:endParaRPr lang="en-GB"/>
          </a:p>
          <a:p>
            <a:pPr marL="0" indent="0">
              <a:buNone/>
            </a:pPr>
            <a:endParaRPr lang="en-GB" dirty="0"/>
          </a:p>
        </p:txBody>
      </p:sp>
    </p:spTree>
    <p:extLst>
      <p:ext uri="{BB962C8B-B14F-4D97-AF65-F5344CB8AC3E}">
        <p14:creationId xmlns:p14="http://schemas.microsoft.com/office/powerpoint/2010/main" val="4113044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2C4781-3C3C-DBA9-6178-F48F04F8BBD6}"/>
              </a:ext>
            </a:extLst>
          </p:cNvPr>
          <p:cNvSpPr txBox="1"/>
          <p:nvPr/>
        </p:nvSpPr>
        <p:spPr>
          <a:xfrm>
            <a:off x="664845" y="638294"/>
            <a:ext cx="6099810" cy="461665"/>
          </a:xfrm>
          <a:prstGeom prst="rect">
            <a:avLst/>
          </a:prstGeom>
          <a:noFill/>
        </p:spPr>
        <p:txBody>
          <a:bodyPr wrap="square">
            <a:spAutoFit/>
          </a:bodyPr>
          <a:lstStyle/>
          <a:p>
            <a:r>
              <a:rPr lang="en-GB" sz="2400" b="1" i="1" dirty="0"/>
              <a:t>References:</a:t>
            </a:r>
          </a:p>
        </p:txBody>
      </p:sp>
      <p:sp>
        <p:nvSpPr>
          <p:cNvPr id="5" name="TextBox 4">
            <a:extLst>
              <a:ext uri="{FF2B5EF4-FFF2-40B4-BE49-F238E27FC236}">
                <a16:creationId xmlns:a16="http://schemas.microsoft.com/office/drawing/2014/main" id="{A11D9A9A-8B46-DBBE-84D6-634651EB793B}"/>
              </a:ext>
            </a:extLst>
          </p:cNvPr>
          <p:cNvSpPr txBox="1"/>
          <p:nvPr/>
        </p:nvSpPr>
        <p:spPr>
          <a:xfrm>
            <a:off x="527684" y="1923395"/>
            <a:ext cx="7397115" cy="646331"/>
          </a:xfrm>
          <a:prstGeom prst="rect">
            <a:avLst/>
          </a:prstGeom>
          <a:noFill/>
        </p:spPr>
        <p:txBody>
          <a:bodyPr wrap="square">
            <a:spAutoFit/>
          </a:bodyPr>
          <a:lstStyle/>
          <a:p>
            <a:pPr marL="285750" indent="-285750">
              <a:buFont typeface="Arial" panose="020B0604020202020204" pitchFamily="34" charset="0"/>
              <a:buChar char="•"/>
            </a:pPr>
            <a:r>
              <a:rPr lang="en-GB" i="1" dirty="0"/>
              <a:t>Shannon, C. &amp; Weaver, W. (1949). The Mathematical Theory of Communication. Urbana: University of Illinois Press.</a:t>
            </a:r>
          </a:p>
        </p:txBody>
      </p:sp>
      <p:sp>
        <p:nvSpPr>
          <p:cNvPr id="7" name="TextBox 6">
            <a:extLst>
              <a:ext uri="{FF2B5EF4-FFF2-40B4-BE49-F238E27FC236}">
                <a16:creationId xmlns:a16="http://schemas.microsoft.com/office/drawing/2014/main" id="{DA55BFF2-914A-CFB9-9BB9-BE3FFEC6BAEB}"/>
              </a:ext>
            </a:extLst>
          </p:cNvPr>
          <p:cNvSpPr txBox="1"/>
          <p:nvPr/>
        </p:nvSpPr>
        <p:spPr>
          <a:xfrm>
            <a:off x="527684" y="1188511"/>
            <a:ext cx="9661345" cy="923330"/>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i="1" dirty="0"/>
              <a:t>learnq.co.uk/blog/health-and-safety/free-personal-hygiene-at-work-guidelines-poster/?</a:t>
            </a:r>
            <a:r>
              <a:rPr lang="en-GB" i="1" dirty="0" err="1"/>
              <a:t>srsltid</a:t>
            </a:r>
            <a:r>
              <a:rPr lang="en-GB" i="1" dirty="0"/>
              <a:t>=AfmBOooC1qxHedWBeKvSiZahzH8QKuYJR_qG4LsPjq2pDhnGiuamGEAjhttps://</a:t>
            </a:r>
          </a:p>
        </p:txBody>
      </p:sp>
      <p:sp>
        <p:nvSpPr>
          <p:cNvPr id="2" name="TextBox 1">
            <a:extLst>
              <a:ext uri="{FF2B5EF4-FFF2-40B4-BE49-F238E27FC236}">
                <a16:creationId xmlns:a16="http://schemas.microsoft.com/office/drawing/2014/main" id="{3D148FE1-AD76-254D-4946-75794B5E4C9A}"/>
              </a:ext>
            </a:extLst>
          </p:cNvPr>
          <p:cNvSpPr txBox="1"/>
          <p:nvPr/>
        </p:nvSpPr>
        <p:spPr>
          <a:xfrm>
            <a:off x="527684" y="2574773"/>
            <a:ext cx="11215811" cy="2123658"/>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i="1" dirty="0"/>
              <a:t>Berlo, D.K. 1960 The process of Communication. New York.</a:t>
            </a:r>
          </a:p>
          <a:p>
            <a:pPr marL="285750" indent="-285750">
              <a:buFont typeface="Arial" panose="020B0604020202020204" pitchFamily="34" charset="0"/>
              <a:buChar char="•"/>
            </a:pPr>
            <a:r>
              <a:rPr lang="en-GB" sz="1400" dirty="0">
                <a:hlinkClick r:id="rId2"/>
              </a:rPr>
              <a:t>content.skyscnr.com/m/775955f0b013b3f1/original/</a:t>
            </a:r>
            <a:r>
              <a:rPr lang="en-GB" sz="1400" dirty="0" err="1">
                <a:hlinkClick r:id="rId2"/>
              </a:rPr>
              <a:t>Header.png?crop</a:t>
            </a:r>
            <a:r>
              <a:rPr lang="en-GB" sz="1400" dirty="0">
                <a:hlinkClick r:id="rId2"/>
              </a:rPr>
              <a:t>=1224px:647px&amp;quality=100&amp;position=attentionhttps://</a:t>
            </a:r>
            <a:endParaRPr lang="en-US" sz="1400" i="1" dirty="0"/>
          </a:p>
          <a:p>
            <a:pPr marL="285750" indent="-285750">
              <a:buFont typeface="Arial,Sans-Serif" panose="020B0604020202020204" pitchFamily="34" charset="0"/>
              <a:buChar char="•"/>
            </a:pPr>
            <a:r>
              <a:rPr lang="en-GB"/>
              <a:t>Indeed (2025); Reference for Business</a:t>
            </a:r>
            <a:endParaRPr lang="en-US"/>
          </a:p>
          <a:p>
            <a:pPr marL="285750" indent="-285750">
              <a:buFont typeface="Arial,Sans-Serif" panose="020B0604020202020204" pitchFamily="34" charset="0"/>
              <a:buChar char="•"/>
            </a:pPr>
            <a:r>
              <a:rPr lang="en-GB" dirty="0">
                <a:hlinkClick r:id="rId3"/>
              </a:rPr>
              <a:t>https://worklenz.com</a:t>
            </a:r>
            <a:endParaRPr lang="en-GB"/>
          </a:p>
          <a:p>
            <a:pPr marL="285750" indent="-285750">
              <a:buFont typeface="Arial" panose="020B0604020202020204" pitchFamily="34" charset="0"/>
              <a:buChar char="•"/>
            </a:pPr>
            <a:r>
              <a:rPr lang="en-GB" sz="1600" dirty="0">
                <a:hlinkClick r:id="rId4"/>
              </a:rPr>
              <a:t>schramm model: thecommspot.com/communication-basics/communication-theories/</a:t>
            </a:r>
            <a:r>
              <a:rPr lang="en-GB" sz="1600" dirty="0" err="1">
                <a:hlinkClick r:id="rId4"/>
              </a:rPr>
              <a:t>schramm</a:t>
            </a:r>
            <a:r>
              <a:rPr lang="en-GB" sz="1600" dirty="0">
                <a:hlinkClick r:id="rId4"/>
              </a:rPr>
              <a:t>-model-of-</a:t>
            </a:r>
            <a:r>
              <a:rPr lang="en-GB" sz="1600" dirty="0" err="1">
                <a:hlinkClick r:id="rId4"/>
              </a:rPr>
              <a:t>communicationhttps</a:t>
            </a:r>
            <a:r>
              <a:rPr lang="en-GB" sz="1600" dirty="0">
                <a:hlinkClick r:id="rId4"/>
              </a:rPr>
              <a:t>://</a:t>
            </a:r>
          </a:p>
          <a:p>
            <a:pPr marL="285750" indent="-285750">
              <a:buFont typeface="Arial" panose="020B0604020202020204" pitchFamily="34" charset="0"/>
              <a:buChar char="•"/>
            </a:pPr>
            <a:r>
              <a:rPr lang="en-GB" sz="1600" dirty="0">
                <a:ea typeface="+mn-lt"/>
                <a:cs typeface="+mn-lt"/>
                <a:hlinkClick r:id="rId5"/>
              </a:rPr>
              <a:t>reducing barriers: trainingexpress.org.uk/overcome-the-barriers-to-effective-communication/https://</a:t>
            </a:r>
            <a:endParaRPr lang="en-GB" sz="1600" dirty="0">
              <a:ea typeface="+mn-lt"/>
              <a:cs typeface="+mn-lt"/>
            </a:endParaRPr>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14422649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1589</TotalTime>
  <Words>723</Words>
  <Application>Microsoft Office PowerPoint</Application>
  <PresentationFormat>Widescreen</PresentationFormat>
  <Paragraphs>133</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PowerPoint Presentation</vt:lpstr>
      <vt:lpstr>PowerPoint Presentation</vt:lpstr>
      <vt:lpstr>PowerPoint Presentation</vt:lpstr>
      <vt:lpstr>PowerPoint Presentation</vt:lpstr>
      <vt:lpstr>PowerPoint Presentation</vt:lpstr>
      <vt:lpstr>PowerPoint Presentation</vt:lpstr>
      <vt:lpstr>Communication and body language</vt:lpstr>
      <vt:lpstr>Impact on Teamwork </vt:lpstr>
      <vt:lpstr>Improving Team Communication</vt:lpstr>
      <vt:lpstr>Schramm’s Model</vt:lpstr>
      <vt:lpstr>PowerPoint Presentation</vt:lpstr>
      <vt:lpstr>Suggestions for Reducing Barriers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Florentina Murariu</dc:creator>
  <cp:lastModifiedBy>Ion Cupcea (2513611)</cp:lastModifiedBy>
  <cp:revision>68</cp:revision>
  <dcterms:created xsi:type="dcterms:W3CDTF">2026-04-05T11:16:33Z</dcterms:created>
  <dcterms:modified xsi:type="dcterms:W3CDTF">2026-04-12T09:43:12Z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2e150ff-4790-4db0-9801-e1a2cb83509c_Enabled">
    <vt:lpwstr>true</vt:lpwstr>
  </property>
  <property fmtid="{D5CDD505-2E9C-101B-9397-08002B2CF9AE}" pid="3" name="MSIP_Label_32e150ff-4790-4db0-9801-e1a2cb83509c_SetDate">
    <vt:lpwstr>2026-04-05T12:18:14Z</vt:lpwstr>
  </property>
  <property fmtid="{D5CDD505-2E9C-101B-9397-08002B2CF9AE}" pid="4" name="MSIP_Label_32e150ff-4790-4db0-9801-e1a2cb83509c_Method">
    <vt:lpwstr>Standard</vt:lpwstr>
  </property>
  <property fmtid="{D5CDD505-2E9C-101B-9397-08002B2CF9AE}" pid="5" name="MSIP_Label_32e150ff-4790-4db0-9801-e1a2cb83509c_Name">
    <vt:lpwstr>defa4170-0d19-0005-0004-bc88714345d2</vt:lpwstr>
  </property>
  <property fmtid="{D5CDD505-2E9C-101B-9397-08002B2CF9AE}" pid="6" name="MSIP_Label_32e150ff-4790-4db0-9801-e1a2cb83509c_SiteId">
    <vt:lpwstr>31b813f2-6514-42e9-b2f4-5d69ef68118b</vt:lpwstr>
  </property>
  <property fmtid="{D5CDD505-2E9C-101B-9397-08002B2CF9AE}" pid="7" name="MSIP_Label_32e150ff-4790-4db0-9801-e1a2cb83509c_ActionId">
    <vt:lpwstr>d6fdf7d6-8346-4504-a636-2af77ee829eb</vt:lpwstr>
  </property>
  <property fmtid="{D5CDD505-2E9C-101B-9397-08002B2CF9AE}" pid="8" name="MSIP_Label_32e150ff-4790-4db0-9801-e1a2cb83509c_ContentBits">
    <vt:lpwstr>0</vt:lpwstr>
  </property>
  <property fmtid="{D5CDD505-2E9C-101B-9397-08002B2CF9AE}" pid="9" name="MSIP_Label_32e150ff-4790-4db0-9801-e1a2cb83509c_Tag">
    <vt:lpwstr>10, 3, 0, 1</vt:lpwstr>
  </property>
</Properties>
</file>