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A6C75C-14A7-E9CB-9A9F-2DC693A1E96D}" v="71" dt="2026-02-19T20:31:32.8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8" d="100"/>
          <a:sy n="68" d="100"/>
        </p:scale>
        <p:origin x="42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svg"/><Relationship Id="rId1" Type="http://schemas.openxmlformats.org/officeDocument/2006/relationships/image" Target="../media/image4.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svg"/><Relationship Id="rId1" Type="http://schemas.openxmlformats.org/officeDocument/2006/relationships/image" Target="../media/image4.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DB5DC6-68BC-4922-ABF3-CD9A3A6C81B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B8B64E3-2896-4882-8A32-AB8709B17660}">
      <dgm:prSet/>
      <dgm:spPr/>
      <dgm:t>
        <a:bodyPr/>
        <a:lstStyle/>
        <a:p>
          <a:r>
            <a:rPr lang="en-GB"/>
            <a:t>Wellbeing = physical + emotional + cognitive + social (Greenberg, 2025)</a:t>
          </a:r>
          <a:endParaRPr lang="en-US"/>
        </a:p>
      </dgm:t>
    </dgm:pt>
    <dgm:pt modelId="{CE82523E-3B56-4D23-9742-82EE023F6C7D}" type="parTrans" cxnId="{D4A2AE52-2CA2-4992-8917-F0A1E6B8D40C}">
      <dgm:prSet/>
      <dgm:spPr/>
      <dgm:t>
        <a:bodyPr/>
        <a:lstStyle/>
        <a:p>
          <a:endParaRPr lang="en-US"/>
        </a:p>
      </dgm:t>
    </dgm:pt>
    <dgm:pt modelId="{BA72F769-53F9-4702-A979-FCA99B1E8496}" type="sibTrans" cxnId="{D4A2AE52-2CA2-4992-8917-F0A1E6B8D40C}">
      <dgm:prSet/>
      <dgm:spPr/>
      <dgm:t>
        <a:bodyPr/>
        <a:lstStyle/>
        <a:p>
          <a:endParaRPr lang="en-US"/>
        </a:p>
      </dgm:t>
    </dgm:pt>
    <dgm:pt modelId="{0EF33A27-2479-495E-B49B-73D616417B73}">
      <dgm:prSet/>
      <dgm:spPr/>
      <dgm:t>
        <a:bodyPr/>
        <a:lstStyle/>
        <a:p>
          <a:r>
            <a:rPr lang="en-GB"/>
            <a:t>Theo exposed to:</a:t>
          </a:r>
          <a:endParaRPr lang="en-US"/>
        </a:p>
      </dgm:t>
    </dgm:pt>
    <dgm:pt modelId="{7B532E53-3291-45A2-A28A-B41532429867}" type="parTrans" cxnId="{47DF9D78-0139-466E-B9B0-08EEAABE1A8F}">
      <dgm:prSet/>
      <dgm:spPr/>
      <dgm:t>
        <a:bodyPr/>
        <a:lstStyle/>
        <a:p>
          <a:endParaRPr lang="en-US"/>
        </a:p>
      </dgm:t>
    </dgm:pt>
    <dgm:pt modelId="{D044CF2D-1B93-4B83-9572-BCD17E76C40B}" type="sibTrans" cxnId="{47DF9D78-0139-466E-B9B0-08EEAABE1A8F}">
      <dgm:prSet/>
      <dgm:spPr/>
      <dgm:t>
        <a:bodyPr/>
        <a:lstStyle/>
        <a:p>
          <a:endParaRPr lang="en-US"/>
        </a:p>
      </dgm:t>
    </dgm:pt>
    <dgm:pt modelId="{70DD36CD-0705-44D4-9817-76D0F106EA5D}">
      <dgm:prSet/>
      <dgm:spPr/>
      <dgm:t>
        <a:bodyPr/>
        <a:lstStyle/>
        <a:p>
          <a:r>
            <a:rPr lang="en-GB"/>
            <a:t>instability</a:t>
          </a:r>
          <a:endParaRPr lang="en-US"/>
        </a:p>
      </dgm:t>
    </dgm:pt>
    <dgm:pt modelId="{D19010C5-D031-41EC-B726-ECB97FB2A08F}" type="parTrans" cxnId="{0DC0375F-FA8D-4721-819F-19F6B0352D89}">
      <dgm:prSet/>
      <dgm:spPr/>
      <dgm:t>
        <a:bodyPr/>
        <a:lstStyle/>
        <a:p>
          <a:endParaRPr lang="en-US"/>
        </a:p>
      </dgm:t>
    </dgm:pt>
    <dgm:pt modelId="{610C37E1-C506-430D-8B03-DBA0A879B5AE}" type="sibTrans" cxnId="{0DC0375F-FA8D-4721-819F-19F6B0352D89}">
      <dgm:prSet/>
      <dgm:spPr/>
      <dgm:t>
        <a:bodyPr/>
        <a:lstStyle/>
        <a:p>
          <a:endParaRPr lang="en-US"/>
        </a:p>
      </dgm:t>
    </dgm:pt>
    <dgm:pt modelId="{B312EB53-613E-46E7-AE5A-3780EFDAC55E}">
      <dgm:prSet/>
      <dgm:spPr/>
      <dgm:t>
        <a:bodyPr/>
        <a:lstStyle/>
        <a:p>
          <a:r>
            <a:rPr lang="en-GB"/>
            <a:t>unmet emotional needs</a:t>
          </a:r>
          <a:endParaRPr lang="en-US"/>
        </a:p>
      </dgm:t>
    </dgm:pt>
    <dgm:pt modelId="{BB2C41EF-31CA-4FD7-B198-EAE00E883769}" type="parTrans" cxnId="{0CFA2BCD-AD0E-4A62-9B9B-F8709C8547C9}">
      <dgm:prSet/>
      <dgm:spPr/>
      <dgm:t>
        <a:bodyPr/>
        <a:lstStyle/>
        <a:p>
          <a:endParaRPr lang="en-US"/>
        </a:p>
      </dgm:t>
    </dgm:pt>
    <dgm:pt modelId="{3811637D-5967-4B96-B72C-EB877201EAED}" type="sibTrans" cxnId="{0CFA2BCD-AD0E-4A62-9B9B-F8709C8547C9}">
      <dgm:prSet/>
      <dgm:spPr/>
      <dgm:t>
        <a:bodyPr/>
        <a:lstStyle/>
        <a:p>
          <a:endParaRPr lang="en-US"/>
        </a:p>
      </dgm:t>
    </dgm:pt>
    <dgm:pt modelId="{0DB9D6B4-D70E-490F-8385-2D703A5486FE}">
      <dgm:prSet/>
      <dgm:spPr/>
      <dgm:t>
        <a:bodyPr/>
        <a:lstStyle/>
        <a:p>
          <a:r>
            <a:rPr lang="en-GB"/>
            <a:t>inconsistent caregiving</a:t>
          </a:r>
          <a:endParaRPr lang="en-US"/>
        </a:p>
      </dgm:t>
    </dgm:pt>
    <dgm:pt modelId="{F8228D1D-9571-4739-891A-3181436F6350}" type="parTrans" cxnId="{93E09894-8BDE-41CD-84B6-8EA938065050}">
      <dgm:prSet/>
      <dgm:spPr/>
      <dgm:t>
        <a:bodyPr/>
        <a:lstStyle/>
        <a:p>
          <a:endParaRPr lang="en-US"/>
        </a:p>
      </dgm:t>
    </dgm:pt>
    <dgm:pt modelId="{24A077A9-C99A-4A59-9E19-529CBD665B7E}" type="sibTrans" cxnId="{93E09894-8BDE-41CD-84B6-8EA938065050}">
      <dgm:prSet/>
      <dgm:spPr/>
      <dgm:t>
        <a:bodyPr/>
        <a:lstStyle/>
        <a:p>
          <a:endParaRPr lang="en-US"/>
        </a:p>
      </dgm:t>
    </dgm:pt>
    <dgm:pt modelId="{11204BD4-5732-4A4E-9063-56E14A0E9D0A}">
      <dgm:prSet/>
      <dgm:spPr/>
      <dgm:t>
        <a:bodyPr/>
        <a:lstStyle/>
        <a:p>
          <a:r>
            <a:rPr lang="en-GB"/>
            <a:t>Possible developmental impacts:</a:t>
          </a:r>
          <a:endParaRPr lang="en-US"/>
        </a:p>
      </dgm:t>
    </dgm:pt>
    <dgm:pt modelId="{6A5A0A21-E974-4D46-A5FF-36422239A966}" type="parTrans" cxnId="{2A22E886-814E-400D-B70C-EF1B26860207}">
      <dgm:prSet/>
      <dgm:spPr/>
      <dgm:t>
        <a:bodyPr/>
        <a:lstStyle/>
        <a:p>
          <a:endParaRPr lang="en-US"/>
        </a:p>
      </dgm:t>
    </dgm:pt>
    <dgm:pt modelId="{179CAF50-FFF7-4883-951A-4DE8C0616BBC}" type="sibTrans" cxnId="{2A22E886-814E-400D-B70C-EF1B26860207}">
      <dgm:prSet/>
      <dgm:spPr/>
      <dgm:t>
        <a:bodyPr/>
        <a:lstStyle/>
        <a:p>
          <a:endParaRPr lang="en-US"/>
        </a:p>
      </dgm:t>
    </dgm:pt>
    <dgm:pt modelId="{5F20AC08-320B-45CB-B16E-448B39E0148C}">
      <dgm:prSet/>
      <dgm:spPr/>
      <dgm:t>
        <a:bodyPr/>
        <a:lstStyle/>
        <a:p>
          <a:r>
            <a:rPr lang="en-GB"/>
            <a:t>delayed speech or social skills</a:t>
          </a:r>
          <a:endParaRPr lang="en-US"/>
        </a:p>
      </dgm:t>
    </dgm:pt>
    <dgm:pt modelId="{1CBA3DBD-F5BE-43E6-97A7-8CB9C005FD6F}" type="parTrans" cxnId="{1F8DA8AA-BE7C-45AE-A102-08FF014E7FC2}">
      <dgm:prSet/>
      <dgm:spPr/>
      <dgm:t>
        <a:bodyPr/>
        <a:lstStyle/>
        <a:p>
          <a:endParaRPr lang="en-US"/>
        </a:p>
      </dgm:t>
    </dgm:pt>
    <dgm:pt modelId="{DA3FB42A-F577-4963-B41B-2DF976D92E1C}" type="sibTrans" cxnId="{1F8DA8AA-BE7C-45AE-A102-08FF014E7FC2}">
      <dgm:prSet/>
      <dgm:spPr/>
      <dgm:t>
        <a:bodyPr/>
        <a:lstStyle/>
        <a:p>
          <a:endParaRPr lang="en-US"/>
        </a:p>
      </dgm:t>
    </dgm:pt>
    <dgm:pt modelId="{30B4637A-21FD-4588-B973-58A79F21BDBD}">
      <dgm:prSet/>
      <dgm:spPr/>
      <dgm:t>
        <a:bodyPr/>
        <a:lstStyle/>
        <a:p>
          <a:r>
            <a:rPr lang="en-GB"/>
            <a:t>emotional dysregulation</a:t>
          </a:r>
          <a:endParaRPr lang="en-US"/>
        </a:p>
      </dgm:t>
    </dgm:pt>
    <dgm:pt modelId="{F98E6DEB-2974-4D2D-B490-3E5546202482}" type="parTrans" cxnId="{948C82A0-8DB5-4679-9B0D-5EAE69529235}">
      <dgm:prSet/>
      <dgm:spPr/>
      <dgm:t>
        <a:bodyPr/>
        <a:lstStyle/>
        <a:p>
          <a:endParaRPr lang="en-US"/>
        </a:p>
      </dgm:t>
    </dgm:pt>
    <dgm:pt modelId="{8F1BEC8D-B08C-48BA-ADE4-6B31F2B390CC}" type="sibTrans" cxnId="{948C82A0-8DB5-4679-9B0D-5EAE69529235}">
      <dgm:prSet/>
      <dgm:spPr/>
      <dgm:t>
        <a:bodyPr/>
        <a:lstStyle/>
        <a:p>
          <a:endParaRPr lang="en-US"/>
        </a:p>
      </dgm:t>
    </dgm:pt>
    <dgm:pt modelId="{6304D2BA-E429-4279-8D47-54075E23EB0C}">
      <dgm:prSet/>
      <dgm:spPr/>
      <dgm:t>
        <a:bodyPr/>
        <a:lstStyle/>
        <a:p>
          <a:r>
            <a:rPr lang="en-GB"/>
            <a:t>attention problems</a:t>
          </a:r>
          <a:endParaRPr lang="en-US"/>
        </a:p>
      </dgm:t>
    </dgm:pt>
    <dgm:pt modelId="{680FBD2E-47AC-4406-8E78-15C18FACF893}" type="parTrans" cxnId="{D3515D06-9128-4DDB-87CC-7EA708B9D334}">
      <dgm:prSet/>
      <dgm:spPr/>
      <dgm:t>
        <a:bodyPr/>
        <a:lstStyle/>
        <a:p>
          <a:endParaRPr lang="en-US"/>
        </a:p>
      </dgm:t>
    </dgm:pt>
    <dgm:pt modelId="{BBF865D5-E09C-467D-8D44-EB0B8F783ACD}" type="sibTrans" cxnId="{D3515D06-9128-4DDB-87CC-7EA708B9D334}">
      <dgm:prSet/>
      <dgm:spPr/>
      <dgm:t>
        <a:bodyPr/>
        <a:lstStyle/>
        <a:p>
          <a:endParaRPr lang="en-US"/>
        </a:p>
      </dgm:t>
    </dgm:pt>
    <dgm:pt modelId="{00BCE6B6-5E86-4A2C-81F2-6D311EFEE3D1}">
      <dgm:prSet/>
      <dgm:spPr/>
      <dgm:t>
        <a:bodyPr/>
        <a:lstStyle/>
        <a:p>
          <a:r>
            <a:rPr lang="en-GB"/>
            <a:t>school readiness issues</a:t>
          </a:r>
          <a:endParaRPr lang="en-US"/>
        </a:p>
      </dgm:t>
    </dgm:pt>
    <dgm:pt modelId="{679BF7FC-8D43-4019-89D0-3601F5DA81BB}" type="parTrans" cxnId="{9C693A68-809D-44D7-8521-046B679392FE}">
      <dgm:prSet/>
      <dgm:spPr/>
      <dgm:t>
        <a:bodyPr/>
        <a:lstStyle/>
        <a:p>
          <a:endParaRPr lang="en-US"/>
        </a:p>
      </dgm:t>
    </dgm:pt>
    <dgm:pt modelId="{7627CAB1-E5C5-468F-B43F-2BA98799276B}" type="sibTrans" cxnId="{9C693A68-809D-44D7-8521-046B679392FE}">
      <dgm:prSet/>
      <dgm:spPr/>
      <dgm:t>
        <a:bodyPr/>
        <a:lstStyle/>
        <a:p>
          <a:endParaRPr lang="en-US"/>
        </a:p>
      </dgm:t>
    </dgm:pt>
    <dgm:pt modelId="{B33532A7-951D-4950-B257-559366A65FD7}" type="pres">
      <dgm:prSet presAssocID="{C2DB5DC6-68BC-4922-ABF3-CD9A3A6C81BE}" presName="diagram" presStyleCnt="0">
        <dgm:presLayoutVars>
          <dgm:dir/>
          <dgm:resizeHandles val="exact"/>
        </dgm:presLayoutVars>
      </dgm:prSet>
      <dgm:spPr/>
      <dgm:t>
        <a:bodyPr/>
        <a:lstStyle/>
        <a:p>
          <a:endParaRPr lang="en-US"/>
        </a:p>
      </dgm:t>
    </dgm:pt>
    <dgm:pt modelId="{4FD420DD-B620-47C6-828A-BD44F6210F63}" type="pres">
      <dgm:prSet presAssocID="{AB8B64E3-2896-4882-8A32-AB8709B17660}" presName="node" presStyleLbl="node1" presStyleIdx="0" presStyleCnt="7">
        <dgm:presLayoutVars>
          <dgm:bulletEnabled val="1"/>
        </dgm:presLayoutVars>
      </dgm:prSet>
      <dgm:spPr/>
      <dgm:t>
        <a:bodyPr/>
        <a:lstStyle/>
        <a:p>
          <a:endParaRPr lang="en-US"/>
        </a:p>
      </dgm:t>
    </dgm:pt>
    <dgm:pt modelId="{A52D25B9-3F9B-40AD-B1C6-BFA4A992C2D2}" type="pres">
      <dgm:prSet presAssocID="{BA72F769-53F9-4702-A979-FCA99B1E8496}" presName="sibTrans" presStyleCnt="0"/>
      <dgm:spPr/>
    </dgm:pt>
    <dgm:pt modelId="{F295F6F4-3CAB-4EF3-B884-E968EF72CFDD}" type="pres">
      <dgm:prSet presAssocID="{0EF33A27-2479-495E-B49B-73D616417B73}" presName="node" presStyleLbl="node1" presStyleIdx="1" presStyleCnt="7">
        <dgm:presLayoutVars>
          <dgm:bulletEnabled val="1"/>
        </dgm:presLayoutVars>
      </dgm:prSet>
      <dgm:spPr/>
      <dgm:t>
        <a:bodyPr/>
        <a:lstStyle/>
        <a:p>
          <a:endParaRPr lang="en-US"/>
        </a:p>
      </dgm:t>
    </dgm:pt>
    <dgm:pt modelId="{78E809EC-655D-40BE-8924-77800C78C191}" type="pres">
      <dgm:prSet presAssocID="{D044CF2D-1B93-4B83-9572-BCD17E76C40B}" presName="sibTrans" presStyleCnt="0"/>
      <dgm:spPr/>
    </dgm:pt>
    <dgm:pt modelId="{F2CF3C8E-9A2A-4150-BB10-E87E5011D81C}" type="pres">
      <dgm:prSet presAssocID="{11204BD4-5732-4A4E-9063-56E14A0E9D0A}" presName="node" presStyleLbl="node1" presStyleIdx="2" presStyleCnt="7">
        <dgm:presLayoutVars>
          <dgm:bulletEnabled val="1"/>
        </dgm:presLayoutVars>
      </dgm:prSet>
      <dgm:spPr/>
      <dgm:t>
        <a:bodyPr/>
        <a:lstStyle/>
        <a:p>
          <a:endParaRPr lang="en-US"/>
        </a:p>
      </dgm:t>
    </dgm:pt>
    <dgm:pt modelId="{8049E5E3-C3AB-444A-89C0-3251B3505FBB}" type="pres">
      <dgm:prSet presAssocID="{179CAF50-FFF7-4883-951A-4DE8C0616BBC}" presName="sibTrans" presStyleCnt="0"/>
      <dgm:spPr/>
    </dgm:pt>
    <dgm:pt modelId="{5C172D29-ACDB-48C5-B59A-03F835E5FC70}" type="pres">
      <dgm:prSet presAssocID="{5F20AC08-320B-45CB-B16E-448B39E0148C}" presName="node" presStyleLbl="node1" presStyleIdx="3" presStyleCnt="7">
        <dgm:presLayoutVars>
          <dgm:bulletEnabled val="1"/>
        </dgm:presLayoutVars>
      </dgm:prSet>
      <dgm:spPr/>
      <dgm:t>
        <a:bodyPr/>
        <a:lstStyle/>
        <a:p>
          <a:endParaRPr lang="en-US"/>
        </a:p>
      </dgm:t>
    </dgm:pt>
    <dgm:pt modelId="{C1EF598B-FD0F-4DCC-BA0F-65BAB31F98E8}" type="pres">
      <dgm:prSet presAssocID="{DA3FB42A-F577-4963-B41B-2DF976D92E1C}" presName="sibTrans" presStyleCnt="0"/>
      <dgm:spPr/>
    </dgm:pt>
    <dgm:pt modelId="{2CA25794-F256-4486-9E4F-BE65D8EB211B}" type="pres">
      <dgm:prSet presAssocID="{30B4637A-21FD-4588-B973-58A79F21BDBD}" presName="node" presStyleLbl="node1" presStyleIdx="4" presStyleCnt="7">
        <dgm:presLayoutVars>
          <dgm:bulletEnabled val="1"/>
        </dgm:presLayoutVars>
      </dgm:prSet>
      <dgm:spPr/>
      <dgm:t>
        <a:bodyPr/>
        <a:lstStyle/>
        <a:p>
          <a:endParaRPr lang="en-US"/>
        </a:p>
      </dgm:t>
    </dgm:pt>
    <dgm:pt modelId="{26601E28-01C0-4BAF-A9E6-B874F99EE34A}" type="pres">
      <dgm:prSet presAssocID="{8F1BEC8D-B08C-48BA-ADE4-6B31F2B390CC}" presName="sibTrans" presStyleCnt="0"/>
      <dgm:spPr/>
    </dgm:pt>
    <dgm:pt modelId="{707B3910-0B11-4AF4-A705-B822D5389392}" type="pres">
      <dgm:prSet presAssocID="{6304D2BA-E429-4279-8D47-54075E23EB0C}" presName="node" presStyleLbl="node1" presStyleIdx="5" presStyleCnt="7">
        <dgm:presLayoutVars>
          <dgm:bulletEnabled val="1"/>
        </dgm:presLayoutVars>
      </dgm:prSet>
      <dgm:spPr/>
      <dgm:t>
        <a:bodyPr/>
        <a:lstStyle/>
        <a:p>
          <a:endParaRPr lang="en-US"/>
        </a:p>
      </dgm:t>
    </dgm:pt>
    <dgm:pt modelId="{F6F68603-750B-45F2-A074-8196FC6BBCED}" type="pres">
      <dgm:prSet presAssocID="{BBF865D5-E09C-467D-8D44-EB0B8F783ACD}" presName="sibTrans" presStyleCnt="0"/>
      <dgm:spPr/>
    </dgm:pt>
    <dgm:pt modelId="{891FA92A-44BE-4574-BBF1-511CA070284A}" type="pres">
      <dgm:prSet presAssocID="{00BCE6B6-5E86-4A2C-81F2-6D311EFEE3D1}" presName="node" presStyleLbl="node1" presStyleIdx="6" presStyleCnt="7">
        <dgm:presLayoutVars>
          <dgm:bulletEnabled val="1"/>
        </dgm:presLayoutVars>
      </dgm:prSet>
      <dgm:spPr/>
      <dgm:t>
        <a:bodyPr/>
        <a:lstStyle/>
        <a:p>
          <a:endParaRPr lang="en-US"/>
        </a:p>
      </dgm:t>
    </dgm:pt>
  </dgm:ptLst>
  <dgm:cxnLst>
    <dgm:cxn modelId="{0DC0375F-FA8D-4721-819F-19F6B0352D89}" srcId="{0EF33A27-2479-495E-B49B-73D616417B73}" destId="{70DD36CD-0705-44D4-9817-76D0F106EA5D}" srcOrd="0" destOrd="0" parTransId="{D19010C5-D031-41EC-B726-ECB97FB2A08F}" sibTransId="{610C37E1-C506-430D-8B03-DBA0A879B5AE}"/>
    <dgm:cxn modelId="{C0300D97-94F7-43BE-85C2-2FAF1E1D33F2}" type="presOf" srcId="{70DD36CD-0705-44D4-9817-76D0F106EA5D}" destId="{F295F6F4-3CAB-4EF3-B884-E968EF72CFDD}" srcOrd="0" destOrd="1" presId="urn:microsoft.com/office/officeart/2005/8/layout/default"/>
    <dgm:cxn modelId="{CC0AD460-EB20-4D55-B87F-64ECFC6EF5FE}" type="presOf" srcId="{C2DB5DC6-68BC-4922-ABF3-CD9A3A6C81BE}" destId="{B33532A7-951D-4950-B257-559366A65FD7}" srcOrd="0" destOrd="0" presId="urn:microsoft.com/office/officeart/2005/8/layout/default"/>
    <dgm:cxn modelId="{96A9EDB3-35B7-4980-9CB1-AA60323BEED5}" type="presOf" srcId="{11204BD4-5732-4A4E-9063-56E14A0E9D0A}" destId="{F2CF3C8E-9A2A-4150-BB10-E87E5011D81C}" srcOrd="0" destOrd="0" presId="urn:microsoft.com/office/officeart/2005/8/layout/default"/>
    <dgm:cxn modelId="{948C82A0-8DB5-4679-9B0D-5EAE69529235}" srcId="{C2DB5DC6-68BC-4922-ABF3-CD9A3A6C81BE}" destId="{30B4637A-21FD-4588-B973-58A79F21BDBD}" srcOrd="4" destOrd="0" parTransId="{F98E6DEB-2974-4D2D-B490-3E5546202482}" sibTransId="{8F1BEC8D-B08C-48BA-ADE4-6B31F2B390CC}"/>
    <dgm:cxn modelId="{77FEAFF5-BE11-485E-81CC-7035740E9805}" type="presOf" srcId="{B312EB53-613E-46E7-AE5A-3780EFDAC55E}" destId="{F295F6F4-3CAB-4EF3-B884-E968EF72CFDD}" srcOrd="0" destOrd="2" presId="urn:microsoft.com/office/officeart/2005/8/layout/default"/>
    <dgm:cxn modelId="{3A6823A4-88A7-458D-A791-710B35E47968}" type="presOf" srcId="{AB8B64E3-2896-4882-8A32-AB8709B17660}" destId="{4FD420DD-B620-47C6-828A-BD44F6210F63}" srcOrd="0" destOrd="0" presId="urn:microsoft.com/office/officeart/2005/8/layout/default"/>
    <dgm:cxn modelId="{F87123FD-7DCA-49EB-A970-BF75299901AF}" type="presOf" srcId="{5F20AC08-320B-45CB-B16E-448B39E0148C}" destId="{5C172D29-ACDB-48C5-B59A-03F835E5FC70}" srcOrd="0" destOrd="0" presId="urn:microsoft.com/office/officeart/2005/8/layout/default"/>
    <dgm:cxn modelId="{93E09894-8BDE-41CD-84B6-8EA938065050}" srcId="{0EF33A27-2479-495E-B49B-73D616417B73}" destId="{0DB9D6B4-D70E-490F-8385-2D703A5486FE}" srcOrd="2" destOrd="0" parTransId="{F8228D1D-9571-4739-891A-3181436F6350}" sibTransId="{24A077A9-C99A-4A59-9E19-529CBD665B7E}"/>
    <dgm:cxn modelId="{2A22E886-814E-400D-B70C-EF1B26860207}" srcId="{C2DB5DC6-68BC-4922-ABF3-CD9A3A6C81BE}" destId="{11204BD4-5732-4A4E-9063-56E14A0E9D0A}" srcOrd="2" destOrd="0" parTransId="{6A5A0A21-E974-4D46-A5FF-36422239A966}" sibTransId="{179CAF50-FFF7-4883-951A-4DE8C0616BBC}"/>
    <dgm:cxn modelId="{6C62E8C1-CDF4-4DD8-BCB8-778A8B77B861}" type="presOf" srcId="{30B4637A-21FD-4588-B973-58A79F21BDBD}" destId="{2CA25794-F256-4486-9E4F-BE65D8EB211B}" srcOrd="0" destOrd="0" presId="urn:microsoft.com/office/officeart/2005/8/layout/default"/>
    <dgm:cxn modelId="{0CFA2BCD-AD0E-4A62-9B9B-F8709C8547C9}" srcId="{0EF33A27-2479-495E-B49B-73D616417B73}" destId="{B312EB53-613E-46E7-AE5A-3780EFDAC55E}" srcOrd="1" destOrd="0" parTransId="{BB2C41EF-31CA-4FD7-B198-EAE00E883769}" sibTransId="{3811637D-5967-4B96-B72C-EB877201EAED}"/>
    <dgm:cxn modelId="{D4A2AE52-2CA2-4992-8917-F0A1E6B8D40C}" srcId="{C2DB5DC6-68BC-4922-ABF3-CD9A3A6C81BE}" destId="{AB8B64E3-2896-4882-8A32-AB8709B17660}" srcOrd="0" destOrd="0" parTransId="{CE82523E-3B56-4D23-9742-82EE023F6C7D}" sibTransId="{BA72F769-53F9-4702-A979-FCA99B1E8496}"/>
    <dgm:cxn modelId="{3EC02F00-7F76-4338-B875-A6053D753B57}" type="presOf" srcId="{00BCE6B6-5E86-4A2C-81F2-6D311EFEE3D1}" destId="{891FA92A-44BE-4574-BBF1-511CA070284A}" srcOrd="0" destOrd="0" presId="urn:microsoft.com/office/officeart/2005/8/layout/default"/>
    <dgm:cxn modelId="{1F8DA8AA-BE7C-45AE-A102-08FF014E7FC2}" srcId="{C2DB5DC6-68BC-4922-ABF3-CD9A3A6C81BE}" destId="{5F20AC08-320B-45CB-B16E-448B39E0148C}" srcOrd="3" destOrd="0" parTransId="{1CBA3DBD-F5BE-43E6-97A7-8CB9C005FD6F}" sibTransId="{DA3FB42A-F577-4963-B41B-2DF976D92E1C}"/>
    <dgm:cxn modelId="{47DF9D78-0139-466E-B9B0-08EEAABE1A8F}" srcId="{C2DB5DC6-68BC-4922-ABF3-CD9A3A6C81BE}" destId="{0EF33A27-2479-495E-B49B-73D616417B73}" srcOrd="1" destOrd="0" parTransId="{7B532E53-3291-45A2-A28A-B41532429867}" sibTransId="{D044CF2D-1B93-4B83-9572-BCD17E76C40B}"/>
    <dgm:cxn modelId="{9C693A68-809D-44D7-8521-046B679392FE}" srcId="{C2DB5DC6-68BC-4922-ABF3-CD9A3A6C81BE}" destId="{00BCE6B6-5E86-4A2C-81F2-6D311EFEE3D1}" srcOrd="6" destOrd="0" parTransId="{679BF7FC-8D43-4019-89D0-3601F5DA81BB}" sibTransId="{7627CAB1-E5C5-468F-B43F-2BA98799276B}"/>
    <dgm:cxn modelId="{D3515D06-9128-4DDB-87CC-7EA708B9D334}" srcId="{C2DB5DC6-68BC-4922-ABF3-CD9A3A6C81BE}" destId="{6304D2BA-E429-4279-8D47-54075E23EB0C}" srcOrd="5" destOrd="0" parTransId="{680FBD2E-47AC-4406-8E78-15C18FACF893}" sibTransId="{BBF865D5-E09C-467D-8D44-EB0B8F783ACD}"/>
    <dgm:cxn modelId="{8A355B51-E902-492A-9DDF-AC400F49B53B}" type="presOf" srcId="{6304D2BA-E429-4279-8D47-54075E23EB0C}" destId="{707B3910-0B11-4AF4-A705-B822D5389392}" srcOrd="0" destOrd="0" presId="urn:microsoft.com/office/officeart/2005/8/layout/default"/>
    <dgm:cxn modelId="{D955F231-0961-46F9-9BC4-CD0ABFE06655}" type="presOf" srcId="{0EF33A27-2479-495E-B49B-73D616417B73}" destId="{F295F6F4-3CAB-4EF3-B884-E968EF72CFDD}" srcOrd="0" destOrd="0" presId="urn:microsoft.com/office/officeart/2005/8/layout/default"/>
    <dgm:cxn modelId="{02424512-75FF-44B9-A10E-908B1DC2BE88}" type="presOf" srcId="{0DB9D6B4-D70E-490F-8385-2D703A5486FE}" destId="{F295F6F4-3CAB-4EF3-B884-E968EF72CFDD}" srcOrd="0" destOrd="3" presId="urn:microsoft.com/office/officeart/2005/8/layout/default"/>
    <dgm:cxn modelId="{8893D8F6-207F-45B5-BD3E-1118996617F5}" type="presParOf" srcId="{B33532A7-951D-4950-B257-559366A65FD7}" destId="{4FD420DD-B620-47C6-828A-BD44F6210F63}" srcOrd="0" destOrd="0" presId="urn:microsoft.com/office/officeart/2005/8/layout/default"/>
    <dgm:cxn modelId="{6F74A1BF-2E10-4CD4-873E-0547FCB7C914}" type="presParOf" srcId="{B33532A7-951D-4950-B257-559366A65FD7}" destId="{A52D25B9-3F9B-40AD-B1C6-BFA4A992C2D2}" srcOrd="1" destOrd="0" presId="urn:microsoft.com/office/officeart/2005/8/layout/default"/>
    <dgm:cxn modelId="{30ABA4E3-37B5-4FE0-BB31-72FEF453EDF7}" type="presParOf" srcId="{B33532A7-951D-4950-B257-559366A65FD7}" destId="{F295F6F4-3CAB-4EF3-B884-E968EF72CFDD}" srcOrd="2" destOrd="0" presId="urn:microsoft.com/office/officeart/2005/8/layout/default"/>
    <dgm:cxn modelId="{F9020C56-39EE-463A-BF1E-00253D185216}" type="presParOf" srcId="{B33532A7-951D-4950-B257-559366A65FD7}" destId="{78E809EC-655D-40BE-8924-77800C78C191}" srcOrd="3" destOrd="0" presId="urn:microsoft.com/office/officeart/2005/8/layout/default"/>
    <dgm:cxn modelId="{8FA8BC54-B019-430B-BA55-EAF841CE1BA9}" type="presParOf" srcId="{B33532A7-951D-4950-B257-559366A65FD7}" destId="{F2CF3C8E-9A2A-4150-BB10-E87E5011D81C}" srcOrd="4" destOrd="0" presId="urn:microsoft.com/office/officeart/2005/8/layout/default"/>
    <dgm:cxn modelId="{7D2B453B-8A2B-48A7-A686-1AA8F95C01BC}" type="presParOf" srcId="{B33532A7-951D-4950-B257-559366A65FD7}" destId="{8049E5E3-C3AB-444A-89C0-3251B3505FBB}" srcOrd="5" destOrd="0" presId="urn:microsoft.com/office/officeart/2005/8/layout/default"/>
    <dgm:cxn modelId="{31E179B5-6AB2-4B4C-B9DD-516EE96B7971}" type="presParOf" srcId="{B33532A7-951D-4950-B257-559366A65FD7}" destId="{5C172D29-ACDB-48C5-B59A-03F835E5FC70}" srcOrd="6" destOrd="0" presId="urn:microsoft.com/office/officeart/2005/8/layout/default"/>
    <dgm:cxn modelId="{E2049696-EBA9-4FB1-9628-284B8FC23DA3}" type="presParOf" srcId="{B33532A7-951D-4950-B257-559366A65FD7}" destId="{C1EF598B-FD0F-4DCC-BA0F-65BAB31F98E8}" srcOrd="7" destOrd="0" presId="urn:microsoft.com/office/officeart/2005/8/layout/default"/>
    <dgm:cxn modelId="{8C5FAB07-AFC4-4EB6-9568-EF8F9C659D70}" type="presParOf" srcId="{B33532A7-951D-4950-B257-559366A65FD7}" destId="{2CA25794-F256-4486-9E4F-BE65D8EB211B}" srcOrd="8" destOrd="0" presId="urn:microsoft.com/office/officeart/2005/8/layout/default"/>
    <dgm:cxn modelId="{05F8A9B4-919F-468E-B5FC-8B315EBCA1BD}" type="presParOf" srcId="{B33532A7-951D-4950-B257-559366A65FD7}" destId="{26601E28-01C0-4BAF-A9E6-B874F99EE34A}" srcOrd="9" destOrd="0" presId="urn:microsoft.com/office/officeart/2005/8/layout/default"/>
    <dgm:cxn modelId="{70662E66-8B20-4D84-A2E6-FE73B9CBC2A2}" type="presParOf" srcId="{B33532A7-951D-4950-B257-559366A65FD7}" destId="{707B3910-0B11-4AF4-A705-B822D5389392}" srcOrd="10" destOrd="0" presId="urn:microsoft.com/office/officeart/2005/8/layout/default"/>
    <dgm:cxn modelId="{0CF5A177-1560-4293-95CF-1A227DFF8E80}" type="presParOf" srcId="{B33532A7-951D-4950-B257-559366A65FD7}" destId="{F6F68603-750B-45F2-A074-8196FC6BBCED}" srcOrd="11" destOrd="0" presId="urn:microsoft.com/office/officeart/2005/8/layout/default"/>
    <dgm:cxn modelId="{40AC8F85-C554-422C-9B84-8C4C10E630CA}" type="presParOf" srcId="{B33532A7-951D-4950-B257-559366A65FD7}" destId="{891FA92A-44BE-4574-BBF1-511CA070284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A1618E-380A-47C3-83EB-362B13A9F52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864B73-B653-4A4A-AA44-52A4C8BEF702}">
      <dgm:prSet/>
      <dgm:spPr/>
      <dgm:t>
        <a:bodyPr/>
        <a:lstStyle/>
        <a:p>
          <a:r>
            <a:rPr lang="en-GB"/>
            <a:t>From educational psychology viewpoint:</a:t>
          </a:r>
          <a:endParaRPr lang="en-US"/>
        </a:p>
      </dgm:t>
    </dgm:pt>
    <dgm:pt modelId="{AA61A164-C9DB-41B5-92D6-880574A64FF3}" type="parTrans" cxnId="{6E656DA7-4414-4548-8840-17043270A8A3}">
      <dgm:prSet/>
      <dgm:spPr/>
      <dgm:t>
        <a:bodyPr/>
        <a:lstStyle/>
        <a:p>
          <a:endParaRPr lang="en-US"/>
        </a:p>
      </dgm:t>
    </dgm:pt>
    <dgm:pt modelId="{149AE8E9-18A3-4685-97F1-B0CDE29DE476}" type="sibTrans" cxnId="{6E656DA7-4414-4548-8840-17043270A8A3}">
      <dgm:prSet/>
      <dgm:spPr/>
      <dgm:t>
        <a:bodyPr/>
        <a:lstStyle/>
        <a:p>
          <a:endParaRPr lang="en-US"/>
        </a:p>
      </dgm:t>
    </dgm:pt>
    <dgm:pt modelId="{E6D37265-0BE7-4F56-B2FD-F5BA4A440601}">
      <dgm:prSet/>
      <dgm:spPr/>
      <dgm:t>
        <a:bodyPr/>
        <a:lstStyle/>
        <a:p>
          <a:r>
            <a:rPr lang="en-GB"/>
            <a:t>✔ Earlier developmental screening in early years</a:t>
          </a:r>
          <a:br>
            <a:rPr lang="en-GB"/>
          </a:br>
          <a:r>
            <a:rPr lang="en-GB"/>
            <a:t> ✔ Stronger communication between school &amp; social care (Moran and Senseny, 2016)</a:t>
          </a:r>
          <a:br>
            <a:rPr lang="en-GB"/>
          </a:br>
          <a:r>
            <a:rPr lang="en-GB"/>
            <a:t> ✔ Regular multi-agency meetings when concerns arise</a:t>
          </a:r>
          <a:br>
            <a:rPr lang="en-GB"/>
          </a:br>
          <a:r>
            <a:rPr lang="en-GB"/>
            <a:t> ✔ Training for professionals on cumulative harm</a:t>
          </a:r>
          <a:br>
            <a:rPr lang="en-GB"/>
          </a:br>
          <a:r>
            <a:rPr lang="en-GB"/>
            <a:t> ✔ Recognition of education sector as safeguarding partner</a:t>
          </a:r>
          <a:endParaRPr lang="en-US"/>
        </a:p>
      </dgm:t>
    </dgm:pt>
    <dgm:pt modelId="{0BF3526E-3AC6-48E8-AA3B-6621741B1E1C}" type="parTrans" cxnId="{FC4E477B-F685-4D97-AD76-DE897D48A7E1}">
      <dgm:prSet/>
      <dgm:spPr/>
      <dgm:t>
        <a:bodyPr/>
        <a:lstStyle/>
        <a:p>
          <a:endParaRPr lang="en-US"/>
        </a:p>
      </dgm:t>
    </dgm:pt>
    <dgm:pt modelId="{1A3D6D15-72B7-4530-B959-FCF370B316EC}" type="sibTrans" cxnId="{FC4E477B-F685-4D97-AD76-DE897D48A7E1}">
      <dgm:prSet/>
      <dgm:spPr/>
      <dgm:t>
        <a:bodyPr/>
        <a:lstStyle/>
        <a:p>
          <a:endParaRPr lang="en-US"/>
        </a:p>
      </dgm:t>
    </dgm:pt>
    <dgm:pt modelId="{1A371193-7F83-4423-96EB-CEA5B89C9F96}" type="pres">
      <dgm:prSet presAssocID="{BCA1618E-380A-47C3-83EB-362B13A9F528}" presName="root" presStyleCnt="0">
        <dgm:presLayoutVars>
          <dgm:dir/>
          <dgm:resizeHandles val="exact"/>
        </dgm:presLayoutVars>
      </dgm:prSet>
      <dgm:spPr/>
      <dgm:t>
        <a:bodyPr/>
        <a:lstStyle/>
        <a:p>
          <a:endParaRPr lang="en-US"/>
        </a:p>
      </dgm:t>
    </dgm:pt>
    <dgm:pt modelId="{44E9FAD2-7762-46C6-B1FA-B4EF59FF2C38}" type="pres">
      <dgm:prSet presAssocID="{82864B73-B653-4A4A-AA44-52A4C8BEF702}" presName="compNode" presStyleCnt="0"/>
      <dgm:spPr/>
    </dgm:pt>
    <dgm:pt modelId="{6BF61860-8E34-4AE4-A2D3-EE31B153B29E}" type="pres">
      <dgm:prSet presAssocID="{82864B73-B653-4A4A-AA44-52A4C8BEF702}" presName="bgRect" presStyleLbl="bgShp" presStyleIdx="0" presStyleCnt="2"/>
      <dgm:spPr/>
    </dgm:pt>
    <dgm:pt modelId="{39AB8BF3-D436-4790-8E1F-8849B46C7999}" type="pres">
      <dgm:prSet presAssocID="{82864B73-B653-4A4A-AA44-52A4C8BEF70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Brain in head"/>
        </a:ext>
      </dgm:extLst>
    </dgm:pt>
    <dgm:pt modelId="{109A0939-3748-4115-8524-2C370D970E44}" type="pres">
      <dgm:prSet presAssocID="{82864B73-B653-4A4A-AA44-52A4C8BEF702}" presName="spaceRect" presStyleCnt="0"/>
      <dgm:spPr/>
    </dgm:pt>
    <dgm:pt modelId="{F4A35489-2681-4EDF-80B8-43D9256353BF}" type="pres">
      <dgm:prSet presAssocID="{82864B73-B653-4A4A-AA44-52A4C8BEF702}" presName="parTx" presStyleLbl="revTx" presStyleIdx="0" presStyleCnt="2">
        <dgm:presLayoutVars>
          <dgm:chMax val="0"/>
          <dgm:chPref val="0"/>
        </dgm:presLayoutVars>
      </dgm:prSet>
      <dgm:spPr/>
      <dgm:t>
        <a:bodyPr/>
        <a:lstStyle/>
        <a:p>
          <a:endParaRPr lang="en-US"/>
        </a:p>
      </dgm:t>
    </dgm:pt>
    <dgm:pt modelId="{0EB6B521-D014-48EC-842C-2679278A6F4D}" type="pres">
      <dgm:prSet presAssocID="{149AE8E9-18A3-4685-97F1-B0CDE29DE476}" presName="sibTrans" presStyleCnt="0"/>
      <dgm:spPr/>
    </dgm:pt>
    <dgm:pt modelId="{2FFABBAA-B608-4AB2-B59B-8A547789CA1E}" type="pres">
      <dgm:prSet presAssocID="{E6D37265-0BE7-4F56-B2FD-F5BA4A440601}" presName="compNode" presStyleCnt="0"/>
      <dgm:spPr/>
    </dgm:pt>
    <dgm:pt modelId="{72A38342-F352-4D9D-A0A4-E4E3E7991805}" type="pres">
      <dgm:prSet presAssocID="{E6D37265-0BE7-4F56-B2FD-F5BA4A440601}" presName="bgRect" presStyleLbl="bgShp" presStyleIdx="1" presStyleCnt="2"/>
      <dgm:spPr/>
    </dgm:pt>
    <dgm:pt modelId="{4F0B109E-99C7-45A3-A9E2-B3E670246297}" type="pres">
      <dgm:prSet presAssocID="{E6D37265-0BE7-4F56-B2FD-F5BA4A44060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Hospital"/>
        </a:ext>
      </dgm:extLst>
    </dgm:pt>
    <dgm:pt modelId="{15608C90-24BC-44F0-90EA-2AD29DC1F868}" type="pres">
      <dgm:prSet presAssocID="{E6D37265-0BE7-4F56-B2FD-F5BA4A440601}" presName="spaceRect" presStyleCnt="0"/>
      <dgm:spPr/>
    </dgm:pt>
    <dgm:pt modelId="{77F3B490-B5FF-4066-B282-D350A0230BF4}" type="pres">
      <dgm:prSet presAssocID="{E6D37265-0BE7-4F56-B2FD-F5BA4A440601}" presName="parTx" presStyleLbl="revTx" presStyleIdx="1" presStyleCnt="2">
        <dgm:presLayoutVars>
          <dgm:chMax val="0"/>
          <dgm:chPref val="0"/>
        </dgm:presLayoutVars>
      </dgm:prSet>
      <dgm:spPr/>
      <dgm:t>
        <a:bodyPr/>
        <a:lstStyle/>
        <a:p>
          <a:endParaRPr lang="en-US"/>
        </a:p>
      </dgm:t>
    </dgm:pt>
  </dgm:ptLst>
  <dgm:cxnLst>
    <dgm:cxn modelId="{FC4E477B-F685-4D97-AD76-DE897D48A7E1}" srcId="{BCA1618E-380A-47C3-83EB-362B13A9F528}" destId="{E6D37265-0BE7-4F56-B2FD-F5BA4A440601}" srcOrd="1" destOrd="0" parTransId="{0BF3526E-3AC6-48E8-AA3B-6621741B1E1C}" sibTransId="{1A3D6D15-72B7-4530-B959-FCF370B316EC}"/>
    <dgm:cxn modelId="{A0B891A6-C74F-45A7-8D6B-DF8430E0BD1F}" type="presOf" srcId="{BCA1618E-380A-47C3-83EB-362B13A9F528}" destId="{1A371193-7F83-4423-96EB-CEA5B89C9F96}" srcOrd="0" destOrd="0" presId="urn:microsoft.com/office/officeart/2018/2/layout/IconVerticalSolidList"/>
    <dgm:cxn modelId="{E178527A-C723-4044-BB8F-ADDCED7A4DCC}" type="presOf" srcId="{E6D37265-0BE7-4F56-B2FD-F5BA4A440601}" destId="{77F3B490-B5FF-4066-B282-D350A0230BF4}" srcOrd="0" destOrd="0" presId="urn:microsoft.com/office/officeart/2018/2/layout/IconVerticalSolidList"/>
    <dgm:cxn modelId="{DA93265F-26EE-4DE5-8443-DCB6C6897D8C}" type="presOf" srcId="{82864B73-B653-4A4A-AA44-52A4C8BEF702}" destId="{F4A35489-2681-4EDF-80B8-43D9256353BF}" srcOrd="0" destOrd="0" presId="urn:microsoft.com/office/officeart/2018/2/layout/IconVerticalSolidList"/>
    <dgm:cxn modelId="{6E656DA7-4414-4548-8840-17043270A8A3}" srcId="{BCA1618E-380A-47C3-83EB-362B13A9F528}" destId="{82864B73-B653-4A4A-AA44-52A4C8BEF702}" srcOrd="0" destOrd="0" parTransId="{AA61A164-C9DB-41B5-92D6-880574A64FF3}" sibTransId="{149AE8E9-18A3-4685-97F1-B0CDE29DE476}"/>
    <dgm:cxn modelId="{A23EAB5E-3B06-40D1-B39C-EEE5FBA50660}" type="presParOf" srcId="{1A371193-7F83-4423-96EB-CEA5B89C9F96}" destId="{44E9FAD2-7762-46C6-B1FA-B4EF59FF2C38}" srcOrd="0" destOrd="0" presId="urn:microsoft.com/office/officeart/2018/2/layout/IconVerticalSolidList"/>
    <dgm:cxn modelId="{5F0A1D18-72C3-4D59-A14E-0D1181D82687}" type="presParOf" srcId="{44E9FAD2-7762-46C6-B1FA-B4EF59FF2C38}" destId="{6BF61860-8E34-4AE4-A2D3-EE31B153B29E}" srcOrd="0" destOrd="0" presId="urn:microsoft.com/office/officeart/2018/2/layout/IconVerticalSolidList"/>
    <dgm:cxn modelId="{EF62E334-8035-4ED6-950A-8621413AEB83}" type="presParOf" srcId="{44E9FAD2-7762-46C6-B1FA-B4EF59FF2C38}" destId="{39AB8BF3-D436-4790-8E1F-8849B46C7999}" srcOrd="1" destOrd="0" presId="urn:microsoft.com/office/officeart/2018/2/layout/IconVerticalSolidList"/>
    <dgm:cxn modelId="{0E92EB8B-5E43-4EA1-82A5-3AC1FF344CA8}" type="presParOf" srcId="{44E9FAD2-7762-46C6-B1FA-B4EF59FF2C38}" destId="{109A0939-3748-4115-8524-2C370D970E44}" srcOrd="2" destOrd="0" presId="urn:microsoft.com/office/officeart/2018/2/layout/IconVerticalSolidList"/>
    <dgm:cxn modelId="{4F880674-DD1C-40E9-9F15-4F5BA0FC3395}" type="presParOf" srcId="{44E9FAD2-7762-46C6-B1FA-B4EF59FF2C38}" destId="{F4A35489-2681-4EDF-80B8-43D9256353BF}" srcOrd="3" destOrd="0" presId="urn:microsoft.com/office/officeart/2018/2/layout/IconVerticalSolidList"/>
    <dgm:cxn modelId="{21702812-99A2-4B80-951E-1CE6581D0F1B}" type="presParOf" srcId="{1A371193-7F83-4423-96EB-CEA5B89C9F96}" destId="{0EB6B521-D014-48EC-842C-2679278A6F4D}" srcOrd="1" destOrd="0" presId="urn:microsoft.com/office/officeart/2018/2/layout/IconVerticalSolidList"/>
    <dgm:cxn modelId="{539F4CFD-F0FC-4836-929C-0064E9AB705E}" type="presParOf" srcId="{1A371193-7F83-4423-96EB-CEA5B89C9F96}" destId="{2FFABBAA-B608-4AB2-B59B-8A547789CA1E}" srcOrd="2" destOrd="0" presId="urn:microsoft.com/office/officeart/2018/2/layout/IconVerticalSolidList"/>
    <dgm:cxn modelId="{90835F34-5F88-42AB-A806-24BD45169638}" type="presParOf" srcId="{2FFABBAA-B608-4AB2-B59B-8A547789CA1E}" destId="{72A38342-F352-4D9D-A0A4-E4E3E7991805}" srcOrd="0" destOrd="0" presId="urn:microsoft.com/office/officeart/2018/2/layout/IconVerticalSolidList"/>
    <dgm:cxn modelId="{3C74BAF8-777B-4B2E-A3C3-9A412659910C}" type="presParOf" srcId="{2FFABBAA-B608-4AB2-B59B-8A547789CA1E}" destId="{4F0B109E-99C7-45A3-A9E2-B3E670246297}" srcOrd="1" destOrd="0" presId="urn:microsoft.com/office/officeart/2018/2/layout/IconVerticalSolidList"/>
    <dgm:cxn modelId="{57996825-F31B-4D45-9C0A-D4025358DFB8}" type="presParOf" srcId="{2FFABBAA-B608-4AB2-B59B-8A547789CA1E}" destId="{15608C90-24BC-44F0-90EA-2AD29DC1F868}" srcOrd="2" destOrd="0" presId="urn:microsoft.com/office/officeart/2018/2/layout/IconVerticalSolidList"/>
    <dgm:cxn modelId="{4B5463F3-B367-4769-A39F-32FEE7283060}" type="presParOf" srcId="{2FFABBAA-B608-4AB2-B59B-8A547789CA1E}" destId="{77F3B490-B5FF-4066-B282-D350A0230BF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420DD-B620-47C6-828A-BD44F6210F63}">
      <dsp:nvSpPr>
        <dsp:cNvPr id="0" name=""/>
        <dsp:cNvSpPr/>
      </dsp:nvSpPr>
      <dsp:spPr>
        <a:xfrm>
          <a:off x="3190" y="224095"/>
          <a:ext cx="2531290" cy="15187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Wellbeing = physical + emotional + cognitive + social (Greenberg, 2025)</a:t>
          </a:r>
          <a:endParaRPr lang="en-US" sz="2000" kern="1200"/>
        </a:p>
      </dsp:txBody>
      <dsp:txXfrm>
        <a:off x="3190" y="224095"/>
        <a:ext cx="2531290" cy="1518774"/>
      </dsp:txXfrm>
    </dsp:sp>
    <dsp:sp modelId="{F295F6F4-3CAB-4EF3-B884-E968EF72CFDD}">
      <dsp:nvSpPr>
        <dsp:cNvPr id="0" name=""/>
        <dsp:cNvSpPr/>
      </dsp:nvSpPr>
      <dsp:spPr>
        <a:xfrm>
          <a:off x="2787609" y="224095"/>
          <a:ext cx="2531290" cy="1518774"/>
        </a:xfrm>
        <a:prstGeom prst="rect">
          <a:avLst/>
        </a:prstGeom>
        <a:solidFill>
          <a:schemeClr val="accent2">
            <a:hueOff val="1178683"/>
            <a:satOff val="-4440"/>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GB" sz="2000" kern="1200"/>
            <a:t>Theo exposed to:</a:t>
          </a:r>
          <a:endParaRPr lang="en-US" sz="2000" kern="1200"/>
        </a:p>
        <a:p>
          <a:pPr marL="171450" lvl="1" indent="-171450" algn="l" defTabSz="711200">
            <a:lnSpc>
              <a:spcPct val="90000"/>
            </a:lnSpc>
            <a:spcBef>
              <a:spcPct val="0"/>
            </a:spcBef>
            <a:spcAft>
              <a:spcPct val="15000"/>
            </a:spcAft>
            <a:buChar char="••"/>
          </a:pPr>
          <a:r>
            <a:rPr lang="en-GB" sz="1600" kern="1200"/>
            <a:t>instability</a:t>
          </a:r>
          <a:endParaRPr lang="en-US" sz="1600" kern="1200"/>
        </a:p>
        <a:p>
          <a:pPr marL="171450" lvl="1" indent="-171450" algn="l" defTabSz="711200">
            <a:lnSpc>
              <a:spcPct val="90000"/>
            </a:lnSpc>
            <a:spcBef>
              <a:spcPct val="0"/>
            </a:spcBef>
            <a:spcAft>
              <a:spcPct val="15000"/>
            </a:spcAft>
            <a:buChar char="••"/>
          </a:pPr>
          <a:r>
            <a:rPr lang="en-GB" sz="1600" kern="1200"/>
            <a:t>unmet emotional needs</a:t>
          </a:r>
          <a:endParaRPr lang="en-US" sz="1600" kern="1200"/>
        </a:p>
        <a:p>
          <a:pPr marL="171450" lvl="1" indent="-171450" algn="l" defTabSz="711200">
            <a:lnSpc>
              <a:spcPct val="90000"/>
            </a:lnSpc>
            <a:spcBef>
              <a:spcPct val="0"/>
            </a:spcBef>
            <a:spcAft>
              <a:spcPct val="15000"/>
            </a:spcAft>
            <a:buChar char="••"/>
          </a:pPr>
          <a:r>
            <a:rPr lang="en-GB" sz="1600" kern="1200"/>
            <a:t>inconsistent caregiving</a:t>
          </a:r>
          <a:endParaRPr lang="en-US" sz="1600" kern="1200"/>
        </a:p>
      </dsp:txBody>
      <dsp:txXfrm>
        <a:off x="2787609" y="224095"/>
        <a:ext cx="2531290" cy="1518774"/>
      </dsp:txXfrm>
    </dsp:sp>
    <dsp:sp modelId="{F2CF3C8E-9A2A-4150-BB10-E87E5011D81C}">
      <dsp:nvSpPr>
        <dsp:cNvPr id="0" name=""/>
        <dsp:cNvSpPr/>
      </dsp:nvSpPr>
      <dsp:spPr>
        <a:xfrm>
          <a:off x="5572029" y="224095"/>
          <a:ext cx="2531290" cy="1518774"/>
        </a:xfrm>
        <a:prstGeom prst="rect">
          <a:avLst/>
        </a:prstGeom>
        <a:solidFill>
          <a:schemeClr val="accent2">
            <a:hueOff val="2357366"/>
            <a:satOff val="-8879"/>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Possible developmental impacts:</a:t>
          </a:r>
          <a:endParaRPr lang="en-US" sz="2000" kern="1200"/>
        </a:p>
      </dsp:txBody>
      <dsp:txXfrm>
        <a:off x="5572029" y="224095"/>
        <a:ext cx="2531290" cy="1518774"/>
      </dsp:txXfrm>
    </dsp:sp>
    <dsp:sp modelId="{5C172D29-ACDB-48C5-B59A-03F835E5FC70}">
      <dsp:nvSpPr>
        <dsp:cNvPr id="0" name=""/>
        <dsp:cNvSpPr/>
      </dsp:nvSpPr>
      <dsp:spPr>
        <a:xfrm>
          <a:off x="8356448" y="224095"/>
          <a:ext cx="2531290" cy="1518774"/>
        </a:xfrm>
        <a:prstGeom prst="rect">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delayed speech or social skills</a:t>
          </a:r>
          <a:endParaRPr lang="en-US" sz="2000" kern="1200"/>
        </a:p>
      </dsp:txBody>
      <dsp:txXfrm>
        <a:off x="8356448" y="224095"/>
        <a:ext cx="2531290" cy="1518774"/>
      </dsp:txXfrm>
    </dsp:sp>
    <dsp:sp modelId="{2CA25794-F256-4486-9E4F-BE65D8EB211B}">
      <dsp:nvSpPr>
        <dsp:cNvPr id="0" name=""/>
        <dsp:cNvSpPr/>
      </dsp:nvSpPr>
      <dsp:spPr>
        <a:xfrm>
          <a:off x="1395400" y="1995998"/>
          <a:ext cx="2531290" cy="1518774"/>
        </a:xfrm>
        <a:prstGeom prst="rect">
          <a:avLst/>
        </a:prstGeom>
        <a:solidFill>
          <a:schemeClr val="accent2">
            <a:hueOff val="4714731"/>
            <a:satOff val="-17759"/>
            <a:lumOff val="1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emotional dysregulation</a:t>
          </a:r>
          <a:endParaRPr lang="en-US" sz="2000" kern="1200"/>
        </a:p>
      </dsp:txBody>
      <dsp:txXfrm>
        <a:off x="1395400" y="1995998"/>
        <a:ext cx="2531290" cy="1518774"/>
      </dsp:txXfrm>
    </dsp:sp>
    <dsp:sp modelId="{707B3910-0B11-4AF4-A705-B822D5389392}">
      <dsp:nvSpPr>
        <dsp:cNvPr id="0" name=""/>
        <dsp:cNvSpPr/>
      </dsp:nvSpPr>
      <dsp:spPr>
        <a:xfrm>
          <a:off x="4179819" y="1995998"/>
          <a:ext cx="2531290" cy="1518774"/>
        </a:xfrm>
        <a:prstGeom prst="rect">
          <a:avLst/>
        </a:prstGeom>
        <a:solidFill>
          <a:schemeClr val="accent2">
            <a:hueOff val="5893414"/>
            <a:satOff val="-22198"/>
            <a:lumOff val="18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attention problems</a:t>
          </a:r>
          <a:endParaRPr lang="en-US" sz="2000" kern="1200"/>
        </a:p>
      </dsp:txBody>
      <dsp:txXfrm>
        <a:off x="4179819" y="1995998"/>
        <a:ext cx="2531290" cy="1518774"/>
      </dsp:txXfrm>
    </dsp:sp>
    <dsp:sp modelId="{891FA92A-44BE-4574-BBF1-511CA070284A}">
      <dsp:nvSpPr>
        <dsp:cNvPr id="0" name=""/>
        <dsp:cNvSpPr/>
      </dsp:nvSpPr>
      <dsp:spPr>
        <a:xfrm>
          <a:off x="6964238" y="1995998"/>
          <a:ext cx="2531290" cy="1518774"/>
        </a:xfrm>
        <a:prstGeom prst="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school readiness issues</a:t>
          </a:r>
          <a:endParaRPr lang="en-US" sz="2000" kern="1200"/>
        </a:p>
      </dsp:txBody>
      <dsp:txXfrm>
        <a:off x="6964238" y="1995998"/>
        <a:ext cx="2531290" cy="15187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61860-8E34-4AE4-A2D3-EE31B153B29E}">
      <dsp:nvSpPr>
        <dsp:cNvPr id="0" name=""/>
        <dsp:cNvSpPr/>
      </dsp:nvSpPr>
      <dsp:spPr>
        <a:xfrm>
          <a:off x="0" y="734743"/>
          <a:ext cx="7216416" cy="16292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B8BF3-D436-4790-8E1F-8849B46C7999}">
      <dsp:nvSpPr>
        <dsp:cNvPr id="0" name=""/>
        <dsp:cNvSpPr/>
      </dsp:nvSpPr>
      <dsp:spPr>
        <a:xfrm>
          <a:off x="492837" y="1101316"/>
          <a:ext cx="896067" cy="8960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A35489-2681-4EDF-80B8-43D9256353BF}">
      <dsp:nvSpPr>
        <dsp:cNvPr id="0" name=""/>
        <dsp:cNvSpPr/>
      </dsp:nvSpPr>
      <dsp:spPr>
        <a:xfrm>
          <a:off x="1881742" y="734743"/>
          <a:ext cx="5334673" cy="1629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425" tIns="172425" rIns="172425" bIns="172425" numCol="1" spcCol="1270" anchor="ctr" anchorCtr="0">
          <a:noAutofit/>
        </a:bodyPr>
        <a:lstStyle/>
        <a:p>
          <a:pPr lvl="0" algn="l" defTabSz="622300">
            <a:lnSpc>
              <a:spcPct val="90000"/>
            </a:lnSpc>
            <a:spcBef>
              <a:spcPct val="0"/>
            </a:spcBef>
            <a:spcAft>
              <a:spcPct val="35000"/>
            </a:spcAft>
          </a:pPr>
          <a:r>
            <a:rPr lang="en-GB" sz="1400" kern="1200"/>
            <a:t>From educational psychology viewpoint:</a:t>
          </a:r>
          <a:endParaRPr lang="en-US" sz="1400" kern="1200"/>
        </a:p>
      </dsp:txBody>
      <dsp:txXfrm>
        <a:off x="1881742" y="734743"/>
        <a:ext cx="5334673" cy="1629214"/>
      </dsp:txXfrm>
    </dsp:sp>
    <dsp:sp modelId="{72A38342-F352-4D9D-A0A4-E4E3E7991805}">
      <dsp:nvSpPr>
        <dsp:cNvPr id="0" name=""/>
        <dsp:cNvSpPr/>
      </dsp:nvSpPr>
      <dsp:spPr>
        <a:xfrm>
          <a:off x="0" y="2747302"/>
          <a:ext cx="7216416" cy="16292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B109E-99C7-45A3-A9E2-B3E670246297}">
      <dsp:nvSpPr>
        <dsp:cNvPr id="0" name=""/>
        <dsp:cNvSpPr/>
      </dsp:nvSpPr>
      <dsp:spPr>
        <a:xfrm>
          <a:off x="492837" y="3113875"/>
          <a:ext cx="896067" cy="8960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F3B490-B5FF-4066-B282-D350A0230BF4}">
      <dsp:nvSpPr>
        <dsp:cNvPr id="0" name=""/>
        <dsp:cNvSpPr/>
      </dsp:nvSpPr>
      <dsp:spPr>
        <a:xfrm>
          <a:off x="1881742" y="2747302"/>
          <a:ext cx="5334673" cy="1629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425" tIns="172425" rIns="172425" bIns="172425" numCol="1" spcCol="1270" anchor="ctr" anchorCtr="0">
          <a:noAutofit/>
        </a:bodyPr>
        <a:lstStyle/>
        <a:p>
          <a:pPr lvl="0" algn="l" defTabSz="622300">
            <a:lnSpc>
              <a:spcPct val="90000"/>
            </a:lnSpc>
            <a:spcBef>
              <a:spcPct val="0"/>
            </a:spcBef>
            <a:spcAft>
              <a:spcPct val="35000"/>
            </a:spcAft>
          </a:pPr>
          <a:r>
            <a:rPr lang="en-GB" sz="1400" kern="1200"/>
            <a:t>✔ Earlier developmental screening in early years</a:t>
          </a:r>
          <a:br>
            <a:rPr lang="en-GB" sz="1400" kern="1200"/>
          </a:br>
          <a:r>
            <a:rPr lang="en-GB" sz="1400" kern="1200"/>
            <a:t> ✔ Stronger communication between school &amp; social care (Moran and Senseny, 2016)</a:t>
          </a:r>
          <a:br>
            <a:rPr lang="en-GB" sz="1400" kern="1200"/>
          </a:br>
          <a:r>
            <a:rPr lang="en-GB" sz="1400" kern="1200"/>
            <a:t> ✔ Regular multi-agency meetings when concerns arise</a:t>
          </a:r>
          <a:br>
            <a:rPr lang="en-GB" sz="1400" kern="1200"/>
          </a:br>
          <a:r>
            <a:rPr lang="en-GB" sz="1400" kern="1200"/>
            <a:t> ✔ Training for professionals on cumulative harm</a:t>
          </a:r>
          <a:br>
            <a:rPr lang="en-GB" sz="1400" kern="1200"/>
          </a:br>
          <a:r>
            <a:rPr lang="en-GB" sz="1400" kern="1200"/>
            <a:t> ✔ Recognition of education sector as safeguarding partner</a:t>
          </a:r>
          <a:endParaRPr lang="en-US" sz="1400" kern="1200"/>
        </a:p>
      </dsp:txBody>
      <dsp:txXfrm>
        <a:off x="1881742" y="2747302"/>
        <a:ext cx="5334673" cy="16292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77A632-5DB8-48BC-86B7-B019D6928161}" type="datetimeFigureOut">
              <a:t>2/21/2026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2A498D-B925-4033-A2BE-E846712A9CF2}" type="slidenum">
              <a:t>‹#›</a:t>
            </a:fld>
            <a:endParaRPr lang="en-GB"/>
          </a:p>
        </p:txBody>
      </p:sp>
    </p:spTree>
    <p:extLst>
      <p:ext uri="{BB962C8B-B14F-4D97-AF65-F5344CB8AC3E}">
        <p14:creationId xmlns:p14="http://schemas.microsoft.com/office/powerpoint/2010/main" val="632744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psychologist in the sphere of work in the educational sphere, my assignment is to research the influence of the environment on the growth and emotional state of a child and on his / her learning needs. Through identification of how adversity affects behaviour, attachment and development, educational psychology can facilitate the protection (Malik and Marwaha, 2022). The fears that are generated in the case of Theo appear to be those of cumulative neglect, and not a one-time occasion. This is crucial because the developmental damage may be concealed until it progresses with time in the event of failure to satisfy the emotional needs.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42A498D-B925-4033-A2BE-E846712A9CF2}" type="slidenum">
              <a:t>2</a:t>
            </a:fld>
            <a:endParaRPr lang="en-GB"/>
          </a:p>
        </p:txBody>
      </p:sp>
    </p:spTree>
    <p:extLst>
      <p:ext uri="{BB962C8B-B14F-4D97-AF65-F5344CB8AC3E}">
        <p14:creationId xmlns:p14="http://schemas.microsoft.com/office/powerpoint/2010/main" val="2322533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Wellbeing is a notion that must be considered as a whole, where physical safety, emotional stability, cognitive development, and social relationships have to be discussed. Theo appears to have experienced instability, unstable care delivery and emotional uncertainty (Greenberg, 2025). These events can be linked to Adverse Childhood Experiences that have been shown to be able to influence the development of the brain and control of emotions.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42A498D-B925-4033-A2BE-E846712A9CF2}" type="slidenum">
              <a:t>3</a:t>
            </a:fld>
            <a:endParaRPr lang="en-GB"/>
          </a:p>
        </p:txBody>
      </p:sp>
    </p:spTree>
    <p:extLst>
      <p:ext uri="{BB962C8B-B14F-4D97-AF65-F5344CB8AC3E}">
        <p14:creationId xmlns:p14="http://schemas.microsoft.com/office/powerpoint/2010/main" val="4001861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most efficient method of protection is also through cooperation among the agencies and sharing information on a regular basis. In educational institutions, children can be monitored on a daily basis, and their concerns patterns can be defined at an early age (Templ, Kanjala and Siems, 2021). However, in order to be translated into protection, the concerns should be communicated to the safeguarding leads, health professionals and social services. In Theo, communication appears to be fragmented and this is a sign that professionals could have responded individually rather than establishing a synchronized response.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42A498D-B925-4033-A2BE-E846712A9CF2}" type="slidenum">
              <a:t>4</a:t>
            </a:fld>
            <a:endParaRPr lang="en-GB"/>
          </a:p>
        </p:txBody>
      </p:sp>
    </p:spTree>
    <p:extLst>
      <p:ext uri="{BB962C8B-B14F-4D97-AF65-F5344CB8AC3E}">
        <p14:creationId xmlns:p14="http://schemas.microsoft.com/office/powerpoint/2010/main" val="737457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these is the fact that the professionals saw the risks not as a cumulative damage but as an individual occurrence. Protection stipulates that it must know time trends and not single events (Bonomi and Fan, 2022). There is a possibility that the risks of development have not been assessed, referral was not done in time or support was not given until the problems became bigger. The development patterns and the behavioural patterns can be observed to indicate well the failure to meet the needs in terms of educational psychology.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42A498D-B925-4033-A2BE-E846712A9CF2}" type="slidenum">
              <a:t>5</a:t>
            </a:fld>
            <a:endParaRPr lang="en-GB"/>
          </a:p>
        </p:txBody>
      </p:sp>
    </p:spTree>
    <p:extLst>
      <p:ext uri="{BB962C8B-B14F-4D97-AF65-F5344CB8AC3E}">
        <p14:creationId xmlns:p14="http://schemas.microsoft.com/office/powerpoint/2010/main" val="3347327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safeguarding policy is concerned with the best practices in child-</a:t>
            </a:r>
            <a:r>
              <a:rPr lang="en-US" dirty="0" err="1"/>
              <a:t>centred</a:t>
            </a:r>
            <a:r>
              <a:rPr lang="en-US" dirty="0"/>
              <a:t> approach, responsibility to promote welfare, recognition of early need and shared responsibility between agencies (Chambers, Cantrell and Booth, 2021). The contribution made by the educational psychologists is to ensure that the development evidence is used to guide decision making and that </a:t>
            </a:r>
            <a:r>
              <a:rPr lang="en-US" dirty="0" err="1"/>
              <a:t>behaviour</a:t>
            </a:r>
            <a:r>
              <a:rPr lang="en-US" dirty="0"/>
              <a:t> be approached through the paradigm that it is communication of distress and not a misconduct.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42A498D-B925-4033-A2BE-E846712A9CF2}" type="slidenum">
              <a:t>6</a:t>
            </a:fld>
            <a:endParaRPr lang="en-GB"/>
          </a:p>
        </p:txBody>
      </p:sp>
    </p:spTree>
    <p:extLst>
      <p:ext uri="{BB962C8B-B14F-4D97-AF65-F5344CB8AC3E}">
        <p14:creationId xmlns:p14="http://schemas.microsoft.com/office/powerpoint/2010/main" val="2395402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terms of education, there are several improvements that may help in strengthening the protection practice. The past developmental examination in the childhood settings might help to identify problems at an earlier age (Moran and Senseny, 2016). The stronger communication systems would make it easier to have better cooperation between education and social care so that this response could be organized. The instigation to hold meetings of multiple agencies should be based on the observation of patterns of concern, rather than crisis points.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42A498D-B925-4033-A2BE-E846712A9CF2}" type="slidenum">
              <a:t>7</a:t>
            </a:fld>
            <a:endParaRPr lang="en-GB"/>
          </a:p>
        </p:txBody>
      </p:sp>
    </p:spTree>
    <p:extLst>
      <p:ext uri="{BB962C8B-B14F-4D97-AF65-F5344CB8AC3E}">
        <p14:creationId xmlns:p14="http://schemas.microsoft.com/office/powerpoint/2010/main" val="22862637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case of Theo reveals that the harm is normally accumulated over a period of time and based on unmet needs and not immediate. The protective actions are usually founded on the missed opportunity of early intervention, lack of sufficient clarification of professional responsibility and late communication (Tollan et al., 2023). Educational psychologists also come in handy in the prevention of developmental risk early and proactive response to the agencies (Burrow et al., 2024).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42A498D-B925-4033-A2BE-E846712A9CF2}" type="slidenum">
              <a:t>8</a:t>
            </a:fld>
            <a:endParaRPr lang="en-GB"/>
          </a:p>
        </p:txBody>
      </p:sp>
    </p:spTree>
    <p:extLst>
      <p:ext uri="{BB962C8B-B14F-4D97-AF65-F5344CB8AC3E}">
        <p14:creationId xmlns:p14="http://schemas.microsoft.com/office/powerpoint/2010/main" val="1881615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2/21/2026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62570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2/21/2026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1811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2/21/2026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xmlns=""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1966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2/21/2026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18646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2/21/2026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09139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2/21/2026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4421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2/21/2026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2592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2/21/2026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91683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2/21/2026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04860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2/21/2026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65392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2/21/2026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xmlns=""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4995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2/21/2026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xmlns=""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336199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2196/34472" TargetMode="External"/><Relationship Id="rId3" Type="http://schemas.openxmlformats.org/officeDocument/2006/relationships/hyperlink" Target="https://doi.org/10.1016/j.childyouth.2024.107960" TargetMode="External"/><Relationship Id="rId7" Type="http://schemas.openxmlformats.org/officeDocument/2006/relationships/hyperlink" Target="https://doi.org/10.1080/2331186x.2016.1169577" TargetMode="External"/><Relationship Id="rId2" Type="http://schemas.openxmlformats.org/officeDocument/2006/relationships/hyperlink" Target="https://doi.org/10.1109/ichi54592.2022.00014" TargetMode="External"/><Relationship Id="rId1" Type="http://schemas.openxmlformats.org/officeDocument/2006/relationships/slideLayout" Target="../slideLayouts/slideLayout2.xml"/><Relationship Id="rId6" Type="http://schemas.openxmlformats.org/officeDocument/2006/relationships/hyperlink" Target="https://www.ncbi.nlm.nih.gov/books/NBK534819/" TargetMode="External"/><Relationship Id="rId5" Type="http://schemas.openxmlformats.org/officeDocument/2006/relationships/hyperlink" Target="https://doi.org/10.1016/j.sel.2025.100108" TargetMode="External"/><Relationship Id="rId4" Type="http://schemas.openxmlformats.org/officeDocument/2006/relationships/hyperlink" Target="https://doi.org/10.1186/s12913-021-07257-8" TargetMode="External"/><Relationship Id="rId9" Type="http://schemas.openxmlformats.org/officeDocument/2006/relationships/hyperlink" Target="https://doi.org/10.1007/s40474-023-0027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C4CFDC1-D4C4-A57A-5A9C-5F02EA9C3C03}"/>
              </a:ext>
            </a:extLst>
          </p:cNvPr>
          <p:cNvPicPr>
            <a:picLocks noChangeAspect="1"/>
          </p:cNvPicPr>
          <p:nvPr/>
        </p:nvPicPr>
        <p:blipFill>
          <a:blip r:embed="rId2"/>
          <a:srcRect l="9092" t="34465" r="-7" b="14395"/>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5DEC45B-BA77-21C0-3869-05DE7C9237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705856"/>
            <a:ext cx="12192001" cy="1152144"/>
          </a:xfrm>
          <a:prstGeom prst="rect">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 name="Title 1"/>
          <p:cNvSpPr>
            <a:spLocks noGrp="1"/>
          </p:cNvSpPr>
          <p:nvPr>
            <p:ph type="ctrTitle"/>
          </p:nvPr>
        </p:nvSpPr>
        <p:spPr>
          <a:xfrm>
            <a:off x="356615" y="5863030"/>
            <a:ext cx="7955280" cy="870008"/>
          </a:xfrm>
        </p:spPr>
        <p:txBody>
          <a:bodyPr anchor="ctr">
            <a:normAutofit/>
          </a:bodyPr>
          <a:lstStyle/>
          <a:p>
            <a:pPr>
              <a:lnSpc>
                <a:spcPct val="90000"/>
              </a:lnSpc>
            </a:pPr>
            <a:r>
              <a:rPr lang="en-GB" sz="2600">
                <a:highlight>
                  <a:srgbClr val="FFFFFF"/>
                </a:highlight>
                <a:latin typeface="Times New Roman" panose="02020603050405020304" pitchFamily="18" charset="0"/>
                <a:ea typeface="+mj-lt"/>
                <a:cs typeface="Times New Roman" panose="02020603050405020304" pitchFamily="18" charset="0"/>
              </a:rPr>
              <a:t>Protecting and Supporting Families in Health and Care</a:t>
            </a:r>
            <a:endParaRPr lang="en-US" sz="2600">
              <a:latin typeface="Times New Roman" panose="02020603050405020304" pitchFamily="18" charset="0"/>
              <a:cs typeface="Times New Roman" panose="02020603050405020304" pitchFamily="18" charset="0"/>
            </a:endParaRPr>
          </a:p>
        </p:txBody>
      </p:sp>
      <p:cxnSp>
        <p:nvCxnSpPr>
          <p:cNvPr id="13" name="Straight Connector 12">
            <a:extLst>
              <a:ext uri="{FF2B5EF4-FFF2-40B4-BE49-F238E27FC236}">
                <a16:creationId xmlns:a16="http://schemas.microsoft.com/office/drawing/2014/main" id="{7A0A4642-D29D-0121-4C05-5A5559BC5F3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560574" y="6281928"/>
            <a:ext cx="1152144"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3F27BC-7079-4FF7-8F7C-ABC82FA3C2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9E56F793-48EB-D6D1-E25E-70F6B7A8037D}"/>
              </a:ext>
            </a:extLst>
          </p:cNvPr>
          <p:cNvSpPr>
            <a:spLocks noGrp="1"/>
          </p:cNvSpPr>
          <p:nvPr>
            <p:ph type="title"/>
          </p:nvPr>
        </p:nvSpPr>
        <p:spPr>
          <a:xfrm>
            <a:off x="640080" y="914401"/>
            <a:ext cx="4876801" cy="1569516"/>
          </a:xfrm>
        </p:spPr>
        <p:txBody>
          <a:bodyPr anchor="t">
            <a:normAutofit/>
          </a:bodyPr>
          <a:lstStyle/>
          <a:p>
            <a:r>
              <a:rPr lang="en-GB">
                <a:latin typeface="Times New Roman" panose="02020603050405020304" pitchFamily="18" charset="0"/>
                <a:cs typeface="Times New Roman" panose="02020603050405020304" pitchFamily="18" charset="0"/>
              </a:rPr>
              <a:t>Opening Statement (Role + Focus)</a:t>
            </a:r>
            <a:endParaRPr lang="en-US" dirty="0">
              <a:latin typeface="Times New Roman" panose="02020603050405020304" pitchFamily="18" charset="0"/>
              <a:cs typeface="Times New Roman" panose="02020603050405020304" pitchFamily="18" charset="0"/>
            </a:endParaRPr>
          </a:p>
        </p:txBody>
      </p:sp>
      <p:pic>
        <p:nvPicPr>
          <p:cNvPr id="7" name="Graphic 6" descr="Parent and Child">
            <a:extLst>
              <a:ext uri="{FF2B5EF4-FFF2-40B4-BE49-F238E27FC236}">
                <a16:creationId xmlns:a16="http://schemas.microsoft.com/office/drawing/2014/main" id="{87BBFC73-55C6-0D54-9C85-3D5CB8BE6E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13232" y="2857499"/>
            <a:ext cx="3125269" cy="3125269"/>
          </a:xfrm>
          <a:prstGeom prst="rect">
            <a:avLst/>
          </a:prstGeom>
        </p:spPr>
      </p:pic>
      <p:sp>
        <p:nvSpPr>
          <p:cNvPr id="3" name="Content Placeholder 2">
            <a:extLst>
              <a:ext uri="{FF2B5EF4-FFF2-40B4-BE49-F238E27FC236}">
                <a16:creationId xmlns:a16="http://schemas.microsoft.com/office/drawing/2014/main" id="{314F38E7-A4A7-5245-BDBB-F5C5A3D67062}"/>
              </a:ext>
            </a:extLst>
          </p:cNvPr>
          <p:cNvSpPr>
            <a:spLocks noGrp="1"/>
          </p:cNvSpPr>
          <p:nvPr>
            <p:ph idx="1"/>
          </p:nvPr>
        </p:nvSpPr>
        <p:spPr>
          <a:xfrm>
            <a:off x="6400799" y="960119"/>
            <a:ext cx="5130210" cy="5022661"/>
          </a:xfrm>
        </p:spPr>
        <p:txBody>
          <a:bodyPr vert="horz" lIns="91440" tIns="45720" rIns="91440" bIns="45720" rtlCol="0">
            <a:normAutofit/>
          </a:bodyPr>
          <a:lstStyle/>
          <a:p>
            <a:endParaRPr lang="en-GB" b="1"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I am speaking from the perspective of an </a:t>
            </a:r>
            <a:r>
              <a:rPr lang="en-GB" b="1" dirty="0">
                <a:latin typeface="Times New Roman" panose="02020603050405020304" pitchFamily="18" charset="0"/>
                <a:ea typeface="+mn-lt"/>
                <a:cs typeface="Times New Roman" panose="02020603050405020304" pitchFamily="18" charset="0"/>
              </a:rPr>
              <a:t>educational psychologist</a:t>
            </a:r>
            <a:endParaRPr lang="en-GB">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Focus on:</a:t>
            </a:r>
            <a:endParaRPr lang="en-GB">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child development</a:t>
            </a:r>
            <a:endParaRPr lang="en-GB">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emotional wellbeing (Malik and Marwaha, 2022)</a:t>
            </a:r>
            <a:endParaRPr lang="en-GB">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learning needs</a:t>
            </a:r>
            <a:endParaRPr lang="en-GB">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environmental impact on behaviour</a:t>
            </a:r>
            <a:endParaRPr lang="en-GB">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cxnSp>
        <p:nvCxnSpPr>
          <p:cNvPr id="12" name="Straight Connector 11">
            <a:extLst>
              <a:ext uri="{FF2B5EF4-FFF2-40B4-BE49-F238E27FC236}">
                <a16:creationId xmlns:a16="http://schemas.microsoft.com/office/drawing/2014/main" id="{540DBD50-3CB1-A513-2321-1891E3F095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2971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1C69525-1BE4-4BA0-A23C-3BB6C162EF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11BFB604-F257-CCFE-DD16-7E947129EB2C}"/>
              </a:ext>
            </a:extLst>
          </p:cNvPr>
          <p:cNvSpPr>
            <a:spLocks noGrp="1"/>
          </p:cNvSpPr>
          <p:nvPr>
            <p:ph type="title"/>
          </p:nvPr>
        </p:nvSpPr>
        <p:spPr>
          <a:xfrm>
            <a:off x="640079" y="1371601"/>
            <a:ext cx="10890929" cy="1097280"/>
          </a:xfrm>
        </p:spPr>
        <p:txBody>
          <a:bodyPr>
            <a:normAutofit/>
          </a:bodyPr>
          <a:lstStyle/>
          <a:p>
            <a:r>
              <a:rPr lang="en-GB">
                <a:latin typeface="Times New Roman" panose="02020603050405020304" pitchFamily="18" charset="0"/>
                <a:cs typeface="Times New Roman" panose="02020603050405020304" pitchFamily="18" charset="0"/>
              </a:rPr>
              <a:t>Theo’s Well-being &amp; Development</a:t>
            </a:r>
            <a:endParaRPr lang="en-US" dirty="0">
              <a:latin typeface="Times New Roman" panose="02020603050405020304" pitchFamily="18" charset="0"/>
              <a:cs typeface="Times New Roman" panose="02020603050405020304" pitchFamily="18" charset="0"/>
            </a:endParaRPr>
          </a:p>
        </p:txBody>
      </p:sp>
      <p:cxnSp>
        <p:nvCxnSpPr>
          <p:cNvPr id="16" name="Straight Connector 15">
            <a:extLst>
              <a:ext uri="{FF2B5EF4-FFF2-40B4-BE49-F238E27FC236}">
                <a16:creationId xmlns:a16="http://schemas.microsoft.com/office/drawing/2014/main" id="{B68AF875-C18B-4B48-AE4C-A63FD3CEFB1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222DBD13-381B-1C40-4928-068EBAD67FB8}"/>
              </a:ext>
            </a:extLst>
          </p:cNvPr>
          <p:cNvGraphicFramePr>
            <a:graphicFrameLocks noGrp="1"/>
          </p:cNvGraphicFramePr>
          <p:nvPr>
            <p:ph idx="1"/>
            <p:extLst>
              <p:ext uri="{D42A27DB-BD31-4B8C-83A1-F6EECF244321}">
                <p14:modId xmlns:p14="http://schemas.microsoft.com/office/powerpoint/2010/main" val="2194704071"/>
              </p:ext>
            </p:extLst>
          </p:nvPr>
        </p:nvGraphicFramePr>
        <p:xfrm>
          <a:off x="640079" y="2559050"/>
          <a:ext cx="10890929" cy="3738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1186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3F27BC-7079-4FF7-8F7C-ABC82FA3C2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4731E453-3F79-8AE8-F7B3-475D3B37AC25}"/>
              </a:ext>
            </a:extLst>
          </p:cNvPr>
          <p:cNvSpPr>
            <a:spLocks noGrp="1"/>
          </p:cNvSpPr>
          <p:nvPr>
            <p:ph type="title"/>
          </p:nvPr>
        </p:nvSpPr>
        <p:spPr>
          <a:xfrm>
            <a:off x="640080" y="1371600"/>
            <a:ext cx="3502152" cy="3591463"/>
          </a:xfrm>
        </p:spPr>
        <p:txBody>
          <a:bodyPr anchor="t">
            <a:normAutofit/>
          </a:bodyPr>
          <a:lstStyle/>
          <a:p>
            <a:r>
              <a:rPr lang="en-GB" sz="3700">
                <a:latin typeface="Times New Roman" panose="02020603050405020304" pitchFamily="18" charset="0"/>
                <a:cs typeface="Times New Roman" panose="02020603050405020304" pitchFamily="18" charset="0"/>
              </a:rPr>
              <a:t>Partnership Working &amp; Communication</a:t>
            </a:r>
            <a:endParaRPr lang="en-US" sz="37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212E8F1-893A-5995-8D7C-2B75CECC79E3}"/>
              </a:ext>
            </a:extLst>
          </p:cNvPr>
          <p:cNvSpPr>
            <a:spLocks noGrp="1"/>
          </p:cNvSpPr>
          <p:nvPr>
            <p:ph idx="1"/>
          </p:nvPr>
        </p:nvSpPr>
        <p:spPr>
          <a:xfrm>
            <a:off x="4931664" y="1371601"/>
            <a:ext cx="6620256" cy="4926318"/>
          </a:xfrm>
        </p:spPr>
        <p:txBody>
          <a:bodyPr vert="horz" lIns="91440" tIns="45720" rIns="91440" bIns="45720" rtlCol="0">
            <a:normAutofit/>
          </a:bodyPr>
          <a:lstStyle/>
          <a:p>
            <a:r>
              <a:rPr lang="en-GB" dirty="0">
                <a:latin typeface="Times New Roman" panose="02020603050405020304" pitchFamily="18" charset="0"/>
                <a:ea typeface="+mn-lt"/>
                <a:cs typeface="Times New Roman" panose="02020603050405020304" pitchFamily="18" charset="0"/>
              </a:rPr>
              <a:t>Must share concerns with:</a:t>
            </a:r>
            <a:endParaRPr lang="en-GB" dirty="0">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social services</a:t>
            </a:r>
            <a:endParaRPr lang="en-GB" dirty="0">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health visitors</a:t>
            </a:r>
            <a:endParaRPr lang="en-GB" dirty="0">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safeguarding leads</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In Theo’s case:</a:t>
            </a:r>
            <a:endParaRPr lang="en-GB" dirty="0">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information sharing appeared weak</a:t>
            </a:r>
            <a:endParaRPr lang="en-GB" dirty="0">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professionals may have worked in isolation (</a:t>
            </a:r>
            <a:r>
              <a:rPr lang="en-GB" dirty="0" err="1">
                <a:latin typeface="Times New Roman" panose="02020603050405020304" pitchFamily="18" charset="0"/>
                <a:ea typeface="+mn-lt"/>
                <a:cs typeface="Times New Roman" panose="02020603050405020304" pitchFamily="18" charset="0"/>
              </a:rPr>
              <a:t>Templ</a:t>
            </a:r>
            <a:r>
              <a:rPr lang="en-GB" dirty="0">
                <a:latin typeface="Times New Roman" panose="02020603050405020304" pitchFamily="18" charset="0"/>
                <a:ea typeface="+mn-lt"/>
                <a:cs typeface="Times New Roman" panose="02020603050405020304" pitchFamily="18" charset="0"/>
              </a:rPr>
              <a:t> and </a:t>
            </a:r>
            <a:r>
              <a:rPr lang="en-GB" dirty="0" err="1">
                <a:latin typeface="Times New Roman" panose="02020603050405020304" pitchFamily="18" charset="0"/>
                <a:ea typeface="+mn-lt"/>
                <a:cs typeface="Times New Roman" panose="02020603050405020304" pitchFamily="18" charset="0"/>
              </a:rPr>
              <a:t>Sariyar</a:t>
            </a:r>
            <a:r>
              <a:rPr lang="en-GB" dirty="0">
                <a:latin typeface="Times New Roman" panose="02020603050405020304" pitchFamily="18" charset="0"/>
                <a:ea typeface="+mn-lt"/>
                <a:cs typeface="Times New Roman" panose="02020603050405020304" pitchFamily="18" charset="0"/>
              </a:rPr>
              <a:t>, 2022)</a:t>
            </a:r>
            <a:endParaRPr lang="en-GB" dirty="0">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early warning signs not acted on collectively </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40BBF191-9CC8-4313-B1CA-8DF1A53AE4F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33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F36EC07F-3122-E968-0C8D-D79A500EEC54}"/>
              </a:ext>
            </a:extLst>
          </p:cNvPr>
          <p:cNvSpPr>
            <a:spLocks noGrp="1"/>
          </p:cNvSpPr>
          <p:nvPr>
            <p:ph type="title"/>
          </p:nvPr>
        </p:nvSpPr>
        <p:spPr>
          <a:xfrm>
            <a:off x="5029200" y="914400"/>
            <a:ext cx="6501810" cy="1097280"/>
          </a:xfrm>
        </p:spPr>
        <p:txBody>
          <a:bodyPr anchor="t">
            <a:normAutofit/>
          </a:bodyPr>
          <a:lstStyle/>
          <a:p>
            <a:pPr>
              <a:lnSpc>
                <a:spcPct val="90000"/>
              </a:lnSpc>
              <a:spcBef>
                <a:spcPts val="1000"/>
              </a:spcBef>
            </a:pPr>
            <a:r>
              <a:rPr lang="en-GB" sz="3400" dirty="0">
                <a:latin typeface="Times New Roman" panose="02020603050405020304" pitchFamily="18" charset="0"/>
                <a:cs typeface="Times New Roman" panose="02020603050405020304" pitchFamily="18" charset="0"/>
              </a:rPr>
              <a:t>Critical Analysis of Interventions</a:t>
            </a:r>
            <a:endParaRPr lang="en-GB" sz="3400" b="0" dirty="0">
              <a:latin typeface="Times New Roman" panose="02020603050405020304" pitchFamily="18" charset="0"/>
              <a:cs typeface="Times New Roman" panose="02020603050405020304" pitchFamily="18" charset="0"/>
            </a:endParaRPr>
          </a:p>
          <a:p>
            <a:pPr>
              <a:lnSpc>
                <a:spcPct val="90000"/>
              </a:lnSpc>
            </a:pPr>
            <a:endParaRPr lang="en-GB" sz="3400">
              <a:latin typeface="Times New Roman" panose="02020603050405020304" pitchFamily="18" charset="0"/>
              <a:cs typeface="Times New Roman" panose="02020603050405020304" pitchFamily="18" charset="0"/>
            </a:endParaRPr>
          </a:p>
        </p:txBody>
      </p:sp>
      <p:pic>
        <p:nvPicPr>
          <p:cNvPr id="5" name="Picture 4" descr="Person using microscope">
            <a:extLst>
              <a:ext uri="{FF2B5EF4-FFF2-40B4-BE49-F238E27FC236}">
                <a16:creationId xmlns:a16="http://schemas.microsoft.com/office/drawing/2014/main" id="{9EBF569F-A2E2-D12D-1ED0-D4BD6FC428D8}"/>
              </a:ext>
            </a:extLst>
          </p:cNvPr>
          <p:cNvPicPr>
            <a:picLocks noChangeAspect="1"/>
          </p:cNvPicPr>
          <p:nvPr/>
        </p:nvPicPr>
        <p:blipFill>
          <a:blip r:embed="rId3"/>
          <a:srcRect l="20989" r="38566" b="-4"/>
          <a:stretch>
            <a:fillRect/>
          </a:stretch>
        </p:blipFill>
        <p:spPr>
          <a:xfrm>
            <a:off x="20" y="914399"/>
            <a:ext cx="4416532"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F3CA0E-E502-711A-747B-4995B47479F2}"/>
              </a:ext>
            </a:extLst>
          </p:cNvPr>
          <p:cNvSpPr>
            <a:spLocks noGrp="1"/>
          </p:cNvSpPr>
          <p:nvPr>
            <p:ph idx="1"/>
          </p:nvPr>
        </p:nvSpPr>
        <p:spPr>
          <a:xfrm>
            <a:off x="5029200" y="2176036"/>
            <a:ext cx="6501810" cy="4121885"/>
          </a:xfrm>
        </p:spPr>
        <p:txBody>
          <a:bodyPr vert="horz" lIns="91440" tIns="45720" rIns="91440" bIns="45720" rtlCol="0">
            <a:normAutofit/>
          </a:bodyPr>
          <a:lstStyle/>
          <a:p>
            <a:pPr>
              <a:lnSpc>
                <a:spcPct val="110000"/>
              </a:lnSpc>
            </a:pPr>
            <a:endParaRPr lang="en-GB">
              <a:latin typeface="Times New Roman" panose="02020603050405020304" pitchFamily="18" charset="0"/>
              <a:cs typeface="Times New Roman" panose="02020603050405020304" pitchFamily="18" charset="0"/>
            </a:endParaRPr>
          </a:p>
          <a:p>
            <a:pPr>
              <a:lnSpc>
                <a:spcPct val="110000"/>
              </a:lnSpc>
            </a:pPr>
            <a:r>
              <a:rPr lang="en-GB" dirty="0">
                <a:latin typeface="Times New Roman" panose="02020603050405020304" pitchFamily="18" charset="0"/>
                <a:ea typeface="+mn-lt"/>
                <a:cs typeface="Times New Roman" panose="02020603050405020304" pitchFamily="18" charset="0"/>
              </a:rPr>
              <a:t>Professionals may have:</a:t>
            </a:r>
            <a:endParaRPr lang="en-GB">
              <a:latin typeface="Times New Roman" panose="02020603050405020304" pitchFamily="18" charset="0"/>
              <a:cs typeface="Times New Roman" panose="02020603050405020304" pitchFamily="18" charset="0"/>
            </a:endParaRPr>
          </a:p>
          <a:p>
            <a:pPr marL="493395" lvl="1">
              <a:lnSpc>
                <a:spcPct val="110000"/>
              </a:lnSpc>
            </a:pPr>
            <a:r>
              <a:rPr lang="en-GB" dirty="0">
                <a:latin typeface="Times New Roman" panose="02020603050405020304" pitchFamily="18" charset="0"/>
                <a:ea typeface="+mn-lt"/>
                <a:cs typeface="Times New Roman" panose="02020603050405020304" pitchFamily="18" charset="0"/>
              </a:rPr>
              <a:t>underestimated developmental risks</a:t>
            </a:r>
            <a:endParaRPr lang="en-GB">
              <a:latin typeface="Times New Roman" panose="02020603050405020304" pitchFamily="18" charset="0"/>
              <a:cs typeface="Times New Roman" panose="02020603050405020304" pitchFamily="18" charset="0"/>
            </a:endParaRPr>
          </a:p>
          <a:p>
            <a:pPr marL="493395" lvl="1">
              <a:lnSpc>
                <a:spcPct val="110000"/>
              </a:lnSpc>
            </a:pPr>
            <a:r>
              <a:rPr lang="en-GB" dirty="0">
                <a:latin typeface="Times New Roman" panose="02020603050405020304" pitchFamily="18" charset="0"/>
                <a:ea typeface="+mn-lt"/>
                <a:cs typeface="Times New Roman" panose="02020603050405020304" pitchFamily="18" charset="0"/>
              </a:rPr>
              <a:t>delayed referrals</a:t>
            </a:r>
            <a:endParaRPr lang="en-GB">
              <a:latin typeface="Times New Roman" panose="02020603050405020304" pitchFamily="18" charset="0"/>
              <a:cs typeface="Times New Roman" panose="02020603050405020304" pitchFamily="18" charset="0"/>
            </a:endParaRPr>
          </a:p>
          <a:p>
            <a:pPr marL="493395" lvl="1">
              <a:lnSpc>
                <a:spcPct val="110000"/>
              </a:lnSpc>
            </a:pPr>
            <a:r>
              <a:rPr lang="en-GB" dirty="0">
                <a:latin typeface="Times New Roman" panose="02020603050405020304" pitchFamily="18" charset="0"/>
                <a:ea typeface="+mn-lt"/>
                <a:cs typeface="Times New Roman" panose="02020603050405020304" pitchFamily="18" charset="0"/>
              </a:rPr>
              <a:t>waited for crisis rather than prevention (Bonomi and Fan, 2022)</a:t>
            </a:r>
            <a:endParaRPr lang="en-GB">
              <a:latin typeface="Times New Roman" panose="02020603050405020304" pitchFamily="18" charset="0"/>
              <a:cs typeface="Times New Roman" panose="02020603050405020304" pitchFamily="18" charset="0"/>
            </a:endParaRPr>
          </a:p>
          <a:p>
            <a:pPr marL="493395" lvl="1">
              <a:lnSpc>
                <a:spcPct val="110000"/>
              </a:lnSpc>
            </a:pPr>
            <a:r>
              <a:rPr lang="en-GB" dirty="0">
                <a:latin typeface="Times New Roman" panose="02020603050405020304" pitchFamily="18" charset="0"/>
                <a:ea typeface="+mn-lt"/>
                <a:cs typeface="Times New Roman" panose="02020603050405020304" pitchFamily="18" charset="0"/>
              </a:rPr>
              <a:t>From educational psychology perspective:</a:t>
            </a:r>
            <a:endParaRPr lang="en-GB">
              <a:latin typeface="Times New Roman" panose="02020603050405020304" pitchFamily="18" charset="0"/>
              <a:cs typeface="Times New Roman" panose="02020603050405020304" pitchFamily="18" charset="0"/>
            </a:endParaRPr>
          </a:p>
          <a:p>
            <a:pPr>
              <a:lnSpc>
                <a:spcPct val="110000"/>
              </a:lnSpc>
            </a:pPr>
            <a:r>
              <a:rPr lang="en-GB" dirty="0">
                <a:latin typeface="Times New Roman" panose="02020603050405020304" pitchFamily="18" charset="0"/>
                <a:ea typeface="+mn-lt"/>
                <a:cs typeface="Times New Roman" panose="02020603050405020304" pitchFamily="18" charset="0"/>
              </a:rPr>
              <a:t>developmental observations = strong evidence</a:t>
            </a:r>
            <a:endParaRPr lang="en-GB">
              <a:latin typeface="Times New Roman" panose="02020603050405020304" pitchFamily="18" charset="0"/>
              <a:cs typeface="Times New Roman" panose="02020603050405020304" pitchFamily="18" charset="0"/>
            </a:endParaRPr>
          </a:p>
          <a:p>
            <a:pPr>
              <a:lnSpc>
                <a:spcPct val="110000"/>
              </a:lnSpc>
            </a:pPr>
            <a:r>
              <a:rPr lang="en-GB" dirty="0">
                <a:latin typeface="Times New Roman" panose="02020603050405020304" pitchFamily="18" charset="0"/>
                <a:ea typeface="+mn-lt"/>
                <a:cs typeface="Times New Roman" panose="02020603050405020304" pitchFamily="18" charset="0"/>
              </a:rPr>
              <a:t>could have supported earlier intervention</a:t>
            </a:r>
            <a:endParaRPr lang="en-GB">
              <a:latin typeface="Times New Roman" panose="02020603050405020304" pitchFamily="18" charset="0"/>
              <a:cs typeface="Times New Roman" panose="02020603050405020304" pitchFamily="18" charset="0"/>
            </a:endParaRPr>
          </a:p>
          <a:p>
            <a:pPr>
              <a:lnSpc>
                <a:spcPct val="110000"/>
              </a:lnSpc>
            </a:pPr>
            <a:r>
              <a:rPr lang="en-GB" dirty="0">
                <a:latin typeface="Times New Roman" panose="02020603050405020304" pitchFamily="18" charset="0"/>
                <a:ea typeface="+mn-lt"/>
                <a:cs typeface="Times New Roman" panose="02020603050405020304" pitchFamily="18" charset="0"/>
              </a:rPr>
              <a:t>early help plans might have reduced risk</a:t>
            </a:r>
            <a:endParaRPr lang="en-GB">
              <a:latin typeface="Times New Roman" panose="02020603050405020304" pitchFamily="18" charset="0"/>
              <a:cs typeface="Times New Roman" panose="02020603050405020304" pitchFamily="18" charset="0"/>
            </a:endParaRPr>
          </a:p>
          <a:p>
            <a:pPr>
              <a:lnSpc>
                <a:spcPct val="110000"/>
              </a:lnSpc>
            </a:pPr>
            <a:endParaRPr lang="en-GB">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20626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FA7EB61C-F0B0-A93F-1E7C-97A37F078D86}"/>
              </a:ext>
            </a:extLst>
          </p:cNvPr>
          <p:cNvSpPr>
            <a:spLocks noGrp="1"/>
          </p:cNvSpPr>
          <p:nvPr>
            <p:ph type="title"/>
          </p:nvPr>
        </p:nvSpPr>
        <p:spPr>
          <a:xfrm>
            <a:off x="640080" y="914399"/>
            <a:ext cx="4425406" cy="5021967"/>
          </a:xfrm>
        </p:spPr>
        <p:txBody>
          <a:bodyPr anchor="t">
            <a:normAutofit/>
          </a:bodyPr>
          <a:lstStyle/>
          <a:p>
            <a:r>
              <a:rPr lang="en-GB" sz="4800">
                <a:latin typeface="Times New Roman" panose="02020603050405020304" pitchFamily="18" charset="0"/>
                <a:cs typeface="Times New Roman" panose="02020603050405020304" pitchFamily="18" charset="0"/>
              </a:rPr>
              <a:t>Policy &amp; Safeguarding Framework</a:t>
            </a:r>
            <a:endParaRPr lang="en-US"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43764B3-779D-7F9B-3BB0-44A234ABB4AF}"/>
              </a:ext>
            </a:extLst>
          </p:cNvPr>
          <p:cNvSpPr>
            <a:spLocks noGrp="1"/>
          </p:cNvSpPr>
          <p:nvPr>
            <p:ph idx="1"/>
          </p:nvPr>
        </p:nvSpPr>
        <p:spPr>
          <a:xfrm>
            <a:off x="5878286" y="1052945"/>
            <a:ext cx="5652723" cy="5247269"/>
          </a:xfrm>
        </p:spPr>
        <p:txBody>
          <a:bodyPr vert="horz" lIns="91440" tIns="45720" rIns="91440" bIns="45720" rtlCol="0" anchor="t">
            <a:normAutofit/>
          </a:bodyPr>
          <a:lstStyle/>
          <a:p>
            <a:pPr marL="0" indent="0">
              <a:buNone/>
            </a:pPr>
            <a:r>
              <a:rPr lang="en-GB" dirty="0">
                <a:latin typeface="Times New Roman" panose="02020603050405020304" pitchFamily="18" charset="0"/>
                <a:ea typeface="+mn-lt"/>
                <a:cs typeface="Times New Roman" panose="02020603050405020304" pitchFamily="18" charset="0"/>
              </a:rPr>
              <a:t>Important principles:</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child-centred approach</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duty to promote welfare (Chambers, Cantrell and Booth, 2021)</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early identification of need</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multi-agency responsibility</a:t>
            </a: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ea typeface="+mn-lt"/>
                <a:cs typeface="Times New Roman" panose="02020603050405020304" pitchFamily="18" charset="0"/>
              </a:rPr>
              <a:t>Educational psychologists help ensure:</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developmental needs inform decisions</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behaviour understood as communication of distress</a:t>
            </a:r>
            <a:endParaRPr lang="en-GB" dirty="0">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child’s voice considered, even indirectly</a:t>
            </a:r>
            <a:endParaRPr lang="en-GB" dirty="0">
              <a:latin typeface="Times New Roman" panose="020206030504050203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B209265E-E0D7-493B-97CE-2263D50C3F0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460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0886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DE0508F5-A884-CE70-1031-E29D71E350BB}"/>
              </a:ext>
            </a:extLst>
          </p:cNvPr>
          <p:cNvSpPr>
            <a:spLocks noGrp="1"/>
          </p:cNvSpPr>
          <p:nvPr>
            <p:ph type="title"/>
          </p:nvPr>
        </p:nvSpPr>
        <p:spPr>
          <a:xfrm>
            <a:off x="640080" y="914399"/>
            <a:ext cx="3000587" cy="4160520"/>
          </a:xfrm>
        </p:spPr>
        <p:txBody>
          <a:bodyPr anchor="t">
            <a:normAutofit/>
          </a:bodyPr>
          <a:lstStyle/>
          <a:p>
            <a:r>
              <a:rPr lang="en-GB" sz="2500">
                <a:latin typeface="Times New Roman" panose="02020603050405020304" pitchFamily="18" charset="0"/>
                <a:cs typeface="Times New Roman" panose="02020603050405020304" pitchFamily="18" charset="0"/>
              </a:rPr>
              <a:t>Recommendations for Practice</a:t>
            </a:r>
            <a:endParaRPr lang="en-US" sz="2500">
              <a:latin typeface="Times New Roman" panose="02020603050405020304" pitchFamily="18" charset="0"/>
              <a:cs typeface="Times New Roman" panose="02020603050405020304" pitchFamily="18" charset="0"/>
            </a:endParaRP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2B38B86-E4D8-0845-DFDD-257EB0B8D5D8}"/>
              </a:ext>
            </a:extLst>
          </p:cNvPr>
          <p:cNvGraphicFramePr>
            <a:graphicFrameLocks noGrp="1"/>
          </p:cNvGraphicFramePr>
          <p:nvPr>
            <p:ph idx="1"/>
            <p:extLst>
              <p:ext uri="{D42A27DB-BD31-4B8C-83A1-F6EECF244321}">
                <p14:modId xmlns:p14="http://schemas.microsoft.com/office/powerpoint/2010/main" val="339648992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1400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1F73E00A-FCA5-723A-D2DA-0F82A9562040}"/>
              </a:ext>
            </a:extLst>
          </p:cNvPr>
          <p:cNvSpPr>
            <a:spLocks noGrp="1"/>
          </p:cNvSpPr>
          <p:nvPr>
            <p:ph type="title"/>
          </p:nvPr>
        </p:nvSpPr>
        <p:spPr>
          <a:xfrm>
            <a:off x="640080" y="570750"/>
            <a:ext cx="10890929" cy="1387934"/>
          </a:xfrm>
        </p:spPr>
        <p:txBody>
          <a:bodyPr anchor="b">
            <a:normAutofit/>
          </a:bodyPr>
          <a:lstStyle/>
          <a:p>
            <a:r>
              <a:rPr lang="en-GB">
                <a:latin typeface="Times New Roman" panose="02020603050405020304" pitchFamily="18" charset="0"/>
                <a:cs typeface="Times New Roman" panose="02020603050405020304" pitchFamily="18" charset="0"/>
              </a:rPr>
              <a:t>Closing Statement</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2073850-799A-9B60-869C-DF616EEBBC44}"/>
              </a:ext>
            </a:extLst>
          </p:cNvPr>
          <p:cNvSpPr>
            <a:spLocks noGrp="1"/>
          </p:cNvSpPr>
          <p:nvPr>
            <p:ph idx="1"/>
          </p:nvPr>
        </p:nvSpPr>
        <p:spPr>
          <a:xfrm>
            <a:off x="640080" y="2761673"/>
            <a:ext cx="10890929" cy="3536241"/>
          </a:xfrm>
        </p:spPr>
        <p:txBody>
          <a:bodyPr vert="horz" lIns="91440" tIns="45720" rIns="91440" bIns="45720" rtlCol="0">
            <a:normAutofit/>
          </a:bodyPr>
          <a:lstStyle/>
          <a:p>
            <a:r>
              <a:rPr lang="en-GB" dirty="0">
                <a:latin typeface="Times New Roman" panose="02020603050405020304" pitchFamily="18" charset="0"/>
                <a:ea typeface="+mn-lt"/>
                <a:cs typeface="Times New Roman" panose="02020603050405020304" pitchFamily="18" charset="0"/>
              </a:rPr>
              <a:t>Theo’s case shows how harm builds gradually</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safeguarding failures often come from:</a:t>
            </a:r>
            <a:endParaRPr lang="en-GB" dirty="0">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delayed communication (Burrow et al., 2024)</a:t>
            </a:r>
            <a:endParaRPr lang="en-GB" dirty="0">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unclear responsibility (Tollan et al., 2023)</a:t>
            </a:r>
            <a:endParaRPr lang="en-GB" dirty="0">
              <a:latin typeface="Times New Roman" panose="02020603050405020304" pitchFamily="18" charset="0"/>
              <a:cs typeface="Times New Roman" panose="02020603050405020304" pitchFamily="18" charset="0"/>
            </a:endParaRPr>
          </a:p>
          <a:p>
            <a:pPr marL="493395" lvl="1"/>
            <a:r>
              <a:rPr lang="en-GB" dirty="0">
                <a:latin typeface="Times New Roman" panose="02020603050405020304" pitchFamily="18" charset="0"/>
                <a:ea typeface="+mn-lt"/>
                <a:cs typeface="Times New Roman" panose="02020603050405020304" pitchFamily="18" charset="0"/>
              </a:rPr>
              <a:t>lack of early intervention</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E62D3963-2153-4637-96E6-E31BD2CE5D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4863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5A4C836D-7B2D-13F4-A674-CD20C986D99E}"/>
              </a:ext>
            </a:extLst>
          </p:cNvPr>
          <p:cNvSpPr>
            <a:spLocks noGrp="1"/>
          </p:cNvSpPr>
          <p:nvPr>
            <p:ph type="title"/>
          </p:nvPr>
        </p:nvSpPr>
        <p:spPr>
          <a:xfrm>
            <a:off x="640080" y="914400"/>
            <a:ext cx="3412998" cy="1839433"/>
          </a:xfrm>
        </p:spPr>
        <p:txBody>
          <a:bodyPr>
            <a:normAutofit/>
          </a:bodyPr>
          <a:lstStyle/>
          <a:p>
            <a:r>
              <a:rPr lang="en-GB" sz="3600">
                <a:latin typeface="Times New Roman" panose="02020603050405020304" pitchFamily="18" charset="0"/>
                <a:cs typeface="Times New Roman" panose="02020603050405020304" pitchFamily="18" charset="0"/>
              </a:rPr>
              <a:t>References</a:t>
            </a:r>
            <a:endParaRPr lang="en-US" sz="36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201E8AE-4894-BFC8-A25F-BD3BA86377BC}"/>
              </a:ext>
            </a:extLst>
          </p:cNvPr>
          <p:cNvSpPr>
            <a:spLocks noGrp="1"/>
          </p:cNvSpPr>
          <p:nvPr>
            <p:ph idx="1"/>
          </p:nvPr>
        </p:nvSpPr>
        <p:spPr>
          <a:xfrm>
            <a:off x="4632670" y="1014984"/>
            <a:ext cx="7029274" cy="5314686"/>
          </a:xfrm>
        </p:spPr>
        <p:txBody>
          <a:bodyPr vert="horz" lIns="91440" tIns="45720" rIns="91440" bIns="45720" rtlCol="0">
            <a:normAutofit/>
          </a:bodyPr>
          <a:lstStyle/>
          <a:p>
            <a:pPr>
              <a:lnSpc>
                <a:spcPct val="110000"/>
              </a:lnSpc>
            </a:pPr>
            <a:r>
              <a:rPr lang="en-GB" sz="1100">
                <a:latin typeface="Times New Roman" panose="02020603050405020304" pitchFamily="18" charset="0"/>
                <a:ea typeface="+mn-lt"/>
                <a:cs typeface="Times New Roman" panose="02020603050405020304" pitchFamily="18" charset="0"/>
              </a:rPr>
              <a:t>Bonomi, L. and Fan, L. (2022). Sharing Time-to-Event Data with Privacy Protection. </a:t>
            </a:r>
            <a:r>
              <a:rPr lang="en-GB" sz="1100" i="1">
                <a:latin typeface="Times New Roman" panose="02020603050405020304" pitchFamily="18" charset="0"/>
                <a:ea typeface="+mn-lt"/>
                <a:cs typeface="Times New Roman" panose="02020603050405020304" pitchFamily="18" charset="0"/>
              </a:rPr>
              <a:t>2022 IEEE 10th International Conference on Healthcare Informatics (ICHI)</a:t>
            </a:r>
            <a:r>
              <a:rPr lang="en-GB" sz="1100">
                <a:latin typeface="Times New Roman" panose="02020603050405020304" pitchFamily="18" charset="0"/>
                <a:ea typeface="+mn-lt"/>
                <a:cs typeface="Times New Roman" panose="02020603050405020304" pitchFamily="18" charset="0"/>
              </a:rPr>
              <a:t>. [online] </a:t>
            </a:r>
            <a:r>
              <a:rPr lang="en-GB" sz="1100" err="1">
                <a:latin typeface="Times New Roman" panose="02020603050405020304" pitchFamily="18" charset="0"/>
                <a:ea typeface="+mn-lt"/>
                <a:cs typeface="Times New Roman" panose="02020603050405020304" pitchFamily="18" charset="0"/>
              </a:rPr>
              <a:t>doi</a:t>
            </a:r>
            <a:r>
              <a:rPr lang="en-GB" sz="1100">
                <a:latin typeface="Times New Roman" panose="02020603050405020304" pitchFamily="18" charset="0"/>
                <a:ea typeface="+mn-lt"/>
                <a:cs typeface="Times New Roman" panose="02020603050405020304" pitchFamily="18" charset="0"/>
              </a:rPr>
              <a:t>: </a:t>
            </a:r>
            <a:r>
              <a:rPr lang="en-GB" sz="1100">
                <a:latin typeface="Times New Roman" panose="02020603050405020304" pitchFamily="18" charset="0"/>
                <a:ea typeface="+mn-lt"/>
                <a:cs typeface="Times New Roman" panose="02020603050405020304" pitchFamily="18" charset="0"/>
                <a:hlinkClick r:id="rId2"/>
              </a:rPr>
              <a:t>https://doi.org/10.1109/ichi54592.2022.00014</a:t>
            </a:r>
            <a:r>
              <a:rPr lang="en-GB" sz="1100">
                <a:latin typeface="Times New Roman" panose="02020603050405020304" pitchFamily="18" charset="0"/>
                <a:ea typeface="+mn-lt"/>
                <a:cs typeface="Times New Roman" panose="02020603050405020304" pitchFamily="18" charset="0"/>
              </a:rPr>
              <a:t>. </a:t>
            </a:r>
            <a:endParaRPr lang="en-GB" sz="1100">
              <a:latin typeface="Times New Roman" panose="02020603050405020304" pitchFamily="18" charset="0"/>
              <a:cs typeface="Times New Roman" panose="02020603050405020304" pitchFamily="18" charset="0"/>
            </a:endParaRPr>
          </a:p>
          <a:p>
            <a:pPr>
              <a:lnSpc>
                <a:spcPct val="110000"/>
              </a:lnSpc>
            </a:pPr>
            <a:r>
              <a:rPr lang="en-GB" sz="1100">
                <a:latin typeface="Times New Roman" panose="02020603050405020304" pitchFamily="18" charset="0"/>
                <a:ea typeface="+mn-lt"/>
                <a:cs typeface="Times New Roman" panose="02020603050405020304" pitchFamily="18" charset="0"/>
              </a:rPr>
              <a:t>Burrow, S., Wood, L., Fisher, C., Usher, R., </a:t>
            </a:r>
            <a:r>
              <a:rPr lang="en-GB" sz="1100" err="1">
                <a:latin typeface="Times New Roman" panose="02020603050405020304" pitchFamily="18" charset="0"/>
                <a:ea typeface="+mn-lt"/>
                <a:cs typeface="Times New Roman" panose="02020603050405020304" pitchFamily="18" charset="0"/>
              </a:rPr>
              <a:t>Gayde</a:t>
            </a:r>
            <a:r>
              <a:rPr lang="en-GB" sz="1100">
                <a:latin typeface="Times New Roman" panose="02020603050405020304" pitchFamily="18" charset="0"/>
                <a:ea typeface="+mn-lt"/>
                <a:cs typeface="Times New Roman" panose="02020603050405020304" pitchFamily="18" charset="0"/>
              </a:rPr>
              <a:t>, R. and O’Donnell, M. (2024). Parents’ experiences of perinatal child protection processes: A systematic review and thematic synthesis informed by a socio-ecological approach. </a:t>
            </a:r>
            <a:r>
              <a:rPr lang="en-GB" sz="1100" i="1">
                <a:latin typeface="Times New Roman" panose="02020603050405020304" pitchFamily="18" charset="0"/>
                <a:ea typeface="+mn-lt"/>
                <a:cs typeface="Times New Roman" panose="02020603050405020304" pitchFamily="18" charset="0"/>
              </a:rPr>
              <a:t>Children and Youth Services Review</a:t>
            </a:r>
            <a:r>
              <a:rPr lang="en-GB" sz="1100">
                <a:latin typeface="Times New Roman" panose="02020603050405020304" pitchFamily="18" charset="0"/>
                <a:ea typeface="+mn-lt"/>
                <a:cs typeface="Times New Roman" panose="02020603050405020304" pitchFamily="18" charset="0"/>
              </a:rPr>
              <a:t>, 166, pp.107960–107960. </a:t>
            </a:r>
            <a:r>
              <a:rPr lang="en-GB" sz="1100" err="1">
                <a:latin typeface="Times New Roman" panose="02020603050405020304" pitchFamily="18" charset="0"/>
                <a:ea typeface="+mn-lt"/>
                <a:cs typeface="Times New Roman" panose="02020603050405020304" pitchFamily="18" charset="0"/>
              </a:rPr>
              <a:t>doi</a:t>
            </a:r>
            <a:r>
              <a:rPr lang="en-GB" sz="1100">
                <a:latin typeface="Times New Roman" panose="02020603050405020304" pitchFamily="18" charset="0"/>
                <a:ea typeface="+mn-lt"/>
                <a:cs typeface="Times New Roman" panose="02020603050405020304" pitchFamily="18" charset="0"/>
              </a:rPr>
              <a:t>: </a:t>
            </a:r>
            <a:r>
              <a:rPr lang="en-GB" sz="1100">
                <a:latin typeface="Times New Roman" panose="02020603050405020304" pitchFamily="18" charset="0"/>
                <a:ea typeface="+mn-lt"/>
                <a:cs typeface="Times New Roman" panose="02020603050405020304" pitchFamily="18" charset="0"/>
                <a:hlinkClick r:id="rId3"/>
              </a:rPr>
              <a:t>https://doi.org/10.1016/j.childyouth.2024.107960</a:t>
            </a:r>
            <a:r>
              <a:rPr lang="en-GB" sz="1100">
                <a:latin typeface="Times New Roman" panose="02020603050405020304" pitchFamily="18" charset="0"/>
                <a:ea typeface="+mn-lt"/>
                <a:cs typeface="Times New Roman" panose="02020603050405020304" pitchFamily="18" charset="0"/>
              </a:rPr>
              <a:t>. </a:t>
            </a:r>
            <a:endParaRPr lang="en-GB" sz="1100">
              <a:latin typeface="Times New Roman" panose="02020603050405020304" pitchFamily="18" charset="0"/>
              <a:cs typeface="Times New Roman" panose="02020603050405020304" pitchFamily="18" charset="0"/>
            </a:endParaRPr>
          </a:p>
          <a:p>
            <a:pPr>
              <a:lnSpc>
                <a:spcPct val="110000"/>
              </a:lnSpc>
            </a:pPr>
            <a:r>
              <a:rPr lang="en-GB" sz="1100">
                <a:latin typeface="Times New Roman" panose="02020603050405020304" pitchFamily="18" charset="0"/>
                <a:ea typeface="+mn-lt"/>
                <a:cs typeface="Times New Roman" panose="02020603050405020304" pitchFamily="18" charset="0"/>
              </a:rPr>
              <a:t>Chambers, D., Cantrell, A. and Booth, A. (2021). Recognition of Risk and Prevention in Safeguarding of Children and Young people: a Mapping Review and Component Analysis of Service Development Interventions Aimed at Health and Social Care Professionals. </a:t>
            </a:r>
            <a:r>
              <a:rPr lang="en-GB" sz="1100" i="1">
                <a:latin typeface="Times New Roman" panose="02020603050405020304" pitchFamily="18" charset="0"/>
                <a:ea typeface="+mn-lt"/>
                <a:cs typeface="Times New Roman" panose="02020603050405020304" pitchFamily="18" charset="0"/>
              </a:rPr>
              <a:t>BMC Health Services Research</a:t>
            </a:r>
            <a:r>
              <a:rPr lang="en-GB" sz="1100">
                <a:latin typeface="Times New Roman" panose="02020603050405020304" pitchFamily="18" charset="0"/>
                <a:ea typeface="+mn-lt"/>
                <a:cs typeface="Times New Roman" panose="02020603050405020304" pitchFamily="18" charset="0"/>
              </a:rPr>
              <a:t>, [online] 21(1). </a:t>
            </a:r>
            <a:r>
              <a:rPr lang="en-GB" sz="1100" err="1">
                <a:latin typeface="Times New Roman" panose="02020603050405020304" pitchFamily="18" charset="0"/>
                <a:ea typeface="+mn-lt"/>
                <a:cs typeface="Times New Roman" panose="02020603050405020304" pitchFamily="18" charset="0"/>
              </a:rPr>
              <a:t>doi</a:t>
            </a:r>
            <a:r>
              <a:rPr lang="en-GB" sz="1100">
                <a:latin typeface="Times New Roman" panose="02020603050405020304" pitchFamily="18" charset="0"/>
                <a:ea typeface="+mn-lt"/>
                <a:cs typeface="Times New Roman" panose="02020603050405020304" pitchFamily="18" charset="0"/>
              </a:rPr>
              <a:t>: </a:t>
            </a:r>
            <a:r>
              <a:rPr lang="en-GB" sz="1100">
                <a:latin typeface="Times New Roman" panose="02020603050405020304" pitchFamily="18" charset="0"/>
                <a:ea typeface="+mn-lt"/>
                <a:cs typeface="Times New Roman" panose="02020603050405020304" pitchFamily="18" charset="0"/>
                <a:hlinkClick r:id="rId4"/>
              </a:rPr>
              <a:t>https://doi.org/10.1186/s12913-021-07257-8</a:t>
            </a:r>
            <a:r>
              <a:rPr lang="en-GB" sz="1100">
                <a:latin typeface="Times New Roman" panose="02020603050405020304" pitchFamily="18" charset="0"/>
                <a:ea typeface="+mn-lt"/>
                <a:cs typeface="Times New Roman" panose="02020603050405020304" pitchFamily="18" charset="0"/>
              </a:rPr>
              <a:t>. </a:t>
            </a:r>
            <a:endParaRPr lang="en-GB" sz="1100">
              <a:latin typeface="Times New Roman" panose="02020603050405020304" pitchFamily="18" charset="0"/>
              <a:cs typeface="Times New Roman" panose="02020603050405020304" pitchFamily="18" charset="0"/>
            </a:endParaRPr>
          </a:p>
          <a:p>
            <a:pPr>
              <a:lnSpc>
                <a:spcPct val="110000"/>
              </a:lnSpc>
            </a:pPr>
            <a:r>
              <a:rPr lang="en-GB" sz="1100">
                <a:latin typeface="Times New Roman" panose="02020603050405020304" pitchFamily="18" charset="0"/>
                <a:ea typeface="+mn-lt"/>
                <a:cs typeface="Times New Roman" panose="02020603050405020304" pitchFamily="18" charset="0"/>
              </a:rPr>
              <a:t>Greenberg, M.T. (2025). Social and Emotional Learning and Physical Health Outcomes Across the Lifespan: Little Progress &amp; Big Potential. </a:t>
            </a:r>
            <a:r>
              <a:rPr lang="en-GB" sz="1100" i="1">
                <a:latin typeface="Times New Roman" panose="02020603050405020304" pitchFamily="18" charset="0"/>
                <a:ea typeface="+mn-lt"/>
                <a:cs typeface="Times New Roman" panose="02020603050405020304" pitchFamily="18" charset="0"/>
              </a:rPr>
              <a:t>Social and Emotional Learning: Research, Practice, and Policy</a:t>
            </a:r>
            <a:r>
              <a:rPr lang="en-GB" sz="1100">
                <a:latin typeface="Times New Roman" panose="02020603050405020304" pitchFamily="18" charset="0"/>
                <a:ea typeface="+mn-lt"/>
                <a:cs typeface="Times New Roman" panose="02020603050405020304" pitchFamily="18" charset="0"/>
              </a:rPr>
              <a:t>, p.100108. </a:t>
            </a:r>
            <a:r>
              <a:rPr lang="en-GB" sz="1100" err="1">
                <a:latin typeface="Times New Roman" panose="02020603050405020304" pitchFamily="18" charset="0"/>
                <a:ea typeface="+mn-lt"/>
                <a:cs typeface="Times New Roman" panose="02020603050405020304" pitchFamily="18" charset="0"/>
              </a:rPr>
              <a:t>doi</a:t>
            </a:r>
            <a:r>
              <a:rPr lang="en-GB" sz="1100">
                <a:latin typeface="Times New Roman" panose="02020603050405020304" pitchFamily="18" charset="0"/>
                <a:ea typeface="+mn-lt"/>
                <a:cs typeface="Times New Roman" panose="02020603050405020304" pitchFamily="18" charset="0"/>
              </a:rPr>
              <a:t>: </a:t>
            </a:r>
            <a:r>
              <a:rPr lang="en-GB" sz="1100">
                <a:latin typeface="Times New Roman" panose="02020603050405020304" pitchFamily="18" charset="0"/>
                <a:ea typeface="+mn-lt"/>
                <a:cs typeface="Times New Roman" panose="02020603050405020304" pitchFamily="18" charset="0"/>
                <a:hlinkClick r:id="rId5"/>
              </a:rPr>
              <a:t>https://doi.org/10.1016/j.sel.2025.100108</a:t>
            </a:r>
            <a:r>
              <a:rPr lang="en-GB" sz="1100">
                <a:latin typeface="Times New Roman" panose="02020603050405020304" pitchFamily="18" charset="0"/>
                <a:ea typeface="+mn-lt"/>
                <a:cs typeface="Times New Roman" panose="02020603050405020304" pitchFamily="18" charset="0"/>
              </a:rPr>
              <a:t>. </a:t>
            </a:r>
            <a:endParaRPr lang="en-GB" sz="1100">
              <a:latin typeface="Times New Roman" panose="02020603050405020304" pitchFamily="18" charset="0"/>
              <a:cs typeface="Times New Roman" panose="02020603050405020304" pitchFamily="18" charset="0"/>
            </a:endParaRPr>
          </a:p>
          <a:p>
            <a:pPr>
              <a:lnSpc>
                <a:spcPct val="110000"/>
              </a:lnSpc>
            </a:pPr>
            <a:r>
              <a:rPr lang="en-GB" sz="1100">
                <a:latin typeface="Times New Roman" panose="02020603050405020304" pitchFamily="18" charset="0"/>
                <a:ea typeface="+mn-lt"/>
                <a:cs typeface="Times New Roman" panose="02020603050405020304" pitchFamily="18" charset="0"/>
              </a:rPr>
              <a:t>Malik, F. and Marwaha, R. (2022). </a:t>
            </a:r>
            <a:r>
              <a:rPr lang="en-GB" sz="1100" i="1">
                <a:latin typeface="Times New Roman" panose="02020603050405020304" pitchFamily="18" charset="0"/>
                <a:ea typeface="+mn-lt"/>
                <a:cs typeface="Times New Roman" panose="02020603050405020304" pitchFamily="18" charset="0"/>
              </a:rPr>
              <a:t>Developmental Stages of Social Emotional Development in Children</a:t>
            </a:r>
            <a:r>
              <a:rPr lang="en-GB" sz="1100">
                <a:latin typeface="Times New Roman" panose="02020603050405020304" pitchFamily="18" charset="0"/>
                <a:ea typeface="+mn-lt"/>
                <a:cs typeface="Times New Roman" panose="02020603050405020304" pitchFamily="18" charset="0"/>
              </a:rPr>
              <a:t>. [online] National Library of Medicine. Available at: </a:t>
            </a:r>
            <a:r>
              <a:rPr lang="en-GB" sz="1100">
                <a:latin typeface="Times New Roman" panose="02020603050405020304" pitchFamily="18" charset="0"/>
                <a:ea typeface="+mn-lt"/>
                <a:cs typeface="Times New Roman" panose="02020603050405020304" pitchFamily="18" charset="0"/>
                <a:hlinkClick r:id="rId6"/>
              </a:rPr>
              <a:t>https://www.ncbi.nlm.nih.gov/books/NBK534819/</a:t>
            </a:r>
            <a:r>
              <a:rPr lang="en-GB" sz="1100">
                <a:latin typeface="Times New Roman" panose="02020603050405020304" pitchFamily="18" charset="0"/>
                <a:ea typeface="+mn-lt"/>
                <a:cs typeface="Times New Roman" panose="02020603050405020304" pitchFamily="18" charset="0"/>
              </a:rPr>
              <a:t>. </a:t>
            </a:r>
            <a:endParaRPr lang="en-GB" sz="1100">
              <a:latin typeface="Times New Roman" panose="02020603050405020304" pitchFamily="18" charset="0"/>
              <a:cs typeface="Times New Roman" panose="02020603050405020304" pitchFamily="18" charset="0"/>
            </a:endParaRPr>
          </a:p>
          <a:p>
            <a:pPr>
              <a:lnSpc>
                <a:spcPct val="110000"/>
              </a:lnSpc>
            </a:pPr>
            <a:r>
              <a:rPr lang="en-GB" sz="1100">
                <a:latin typeface="Times New Roman" panose="02020603050405020304" pitchFamily="18" charset="0"/>
                <a:ea typeface="+mn-lt"/>
                <a:cs typeface="Times New Roman" panose="02020603050405020304" pitchFamily="18" charset="0"/>
              </a:rPr>
              <a:t>Moran, C.E. and </a:t>
            </a:r>
            <a:r>
              <a:rPr lang="en-GB" sz="1100" err="1">
                <a:latin typeface="Times New Roman" panose="02020603050405020304" pitchFamily="18" charset="0"/>
                <a:ea typeface="+mn-lt"/>
                <a:cs typeface="Times New Roman" panose="02020603050405020304" pitchFamily="18" charset="0"/>
              </a:rPr>
              <a:t>Senseny</a:t>
            </a:r>
            <a:r>
              <a:rPr lang="en-GB" sz="1100">
                <a:latin typeface="Times New Roman" panose="02020603050405020304" pitchFamily="18" charset="0"/>
                <a:ea typeface="+mn-lt"/>
                <a:cs typeface="Times New Roman" panose="02020603050405020304" pitchFamily="18" charset="0"/>
              </a:rPr>
              <a:t>, K. (2016). An examination of the relationship between a child’s developmental age and early literacy learning. </a:t>
            </a:r>
            <a:r>
              <a:rPr lang="en-GB" sz="1100" i="1">
                <a:latin typeface="Times New Roman" panose="02020603050405020304" pitchFamily="18" charset="0"/>
                <a:ea typeface="+mn-lt"/>
                <a:cs typeface="Times New Roman" panose="02020603050405020304" pitchFamily="18" charset="0"/>
              </a:rPr>
              <a:t>Cogent Education</a:t>
            </a:r>
            <a:r>
              <a:rPr lang="en-GB" sz="1100">
                <a:latin typeface="Times New Roman" panose="02020603050405020304" pitchFamily="18" charset="0"/>
                <a:ea typeface="+mn-lt"/>
                <a:cs typeface="Times New Roman" panose="02020603050405020304" pitchFamily="18" charset="0"/>
              </a:rPr>
              <a:t>, 3(1). </a:t>
            </a:r>
            <a:r>
              <a:rPr lang="en-GB" sz="1100" err="1">
                <a:latin typeface="Times New Roman" panose="02020603050405020304" pitchFamily="18" charset="0"/>
                <a:ea typeface="+mn-lt"/>
                <a:cs typeface="Times New Roman" panose="02020603050405020304" pitchFamily="18" charset="0"/>
              </a:rPr>
              <a:t>doi</a:t>
            </a:r>
            <a:r>
              <a:rPr lang="en-GB" sz="1100">
                <a:latin typeface="Times New Roman" panose="02020603050405020304" pitchFamily="18" charset="0"/>
                <a:ea typeface="+mn-lt"/>
                <a:cs typeface="Times New Roman" panose="02020603050405020304" pitchFamily="18" charset="0"/>
              </a:rPr>
              <a:t>: </a:t>
            </a:r>
            <a:r>
              <a:rPr lang="en-GB" sz="1100">
                <a:latin typeface="Times New Roman" panose="02020603050405020304" pitchFamily="18" charset="0"/>
                <a:ea typeface="+mn-lt"/>
                <a:cs typeface="Times New Roman" panose="02020603050405020304" pitchFamily="18" charset="0"/>
                <a:hlinkClick r:id="rId7"/>
              </a:rPr>
              <a:t>https://doi.org/10.1080/2331186x.2016.1169577</a:t>
            </a:r>
            <a:r>
              <a:rPr lang="en-GB" sz="1100">
                <a:latin typeface="Times New Roman" panose="02020603050405020304" pitchFamily="18" charset="0"/>
                <a:ea typeface="+mn-lt"/>
                <a:cs typeface="Times New Roman" panose="02020603050405020304" pitchFamily="18" charset="0"/>
              </a:rPr>
              <a:t>.    </a:t>
            </a:r>
            <a:endParaRPr lang="en-GB" sz="1100">
              <a:latin typeface="Times New Roman" panose="02020603050405020304" pitchFamily="18" charset="0"/>
              <a:cs typeface="Times New Roman" panose="02020603050405020304" pitchFamily="18" charset="0"/>
            </a:endParaRPr>
          </a:p>
          <a:p>
            <a:pPr>
              <a:lnSpc>
                <a:spcPct val="110000"/>
              </a:lnSpc>
            </a:pPr>
            <a:r>
              <a:rPr lang="en-GB" sz="1100" err="1">
                <a:latin typeface="Times New Roman" panose="02020603050405020304" pitchFamily="18" charset="0"/>
                <a:ea typeface="+mn-lt"/>
                <a:cs typeface="Times New Roman" panose="02020603050405020304" pitchFamily="18" charset="0"/>
              </a:rPr>
              <a:t>Templ</a:t>
            </a:r>
            <a:r>
              <a:rPr lang="en-GB" sz="1100">
                <a:latin typeface="Times New Roman" panose="02020603050405020304" pitchFamily="18" charset="0"/>
                <a:ea typeface="+mn-lt"/>
                <a:cs typeface="Times New Roman" panose="02020603050405020304" pitchFamily="18" charset="0"/>
              </a:rPr>
              <a:t>, M., </a:t>
            </a:r>
            <a:r>
              <a:rPr lang="en-GB" sz="1100" err="1">
                <a:latin typeface="Times New Roman" panose="02020603050405020304" pitchFamily="18" charset="0"/>
                <a:ea typeface="+mn-lt"/>
                <a:cs typeface="Times New Roman" panose="02020603050405020304" pitchFamily="18" charset="0"/>
              </a:rPr>
              <a:t>Kanjala</a:t>
            </a:r>
            <a:r>
              <a:rPr lang="en-GB" sz="1100">
                <a:latin typeface="Times New Roman" panose="02020603050405020304" pitchFamily="18" charset="0"/>
                <a:ea typeface="+mn-lt"/>
                <a:cs typeface="Times New Roman" panose="02020603050405020304" pitchFamily="18" charset="0"/>
              </a:rPr>
              <a:t>, C. and Siems, I. (2021). Privacy of study participants in open-access Health and Demographic Surveillance System data: A requirements analysis for data anonymisation (Preprint). </a:t>
            </a:r>
            <a:r>
              <a:rPr lang="en-GB" sz="1100" i="1">
                <a:latin typeface="Times New Roman" panose="02020603050405020304" pitchFamily="18" charset="0"/>
                <a:ea typeface="+mn-lt"/>
                <a:cs typeface="Times New Roman" panose="02020603050405020304" pitchFamily="18" charset="0"/>
              </a:rPr>
              <a:t>JMIR Public Health and Surveillance</a:t>
            </a:r>
            <a:r>
              <a:rPr lang="en-GB" sz="1100">
                <a:latin typeface="Times New Roman" panose="02020603050405020304" pitchFamily="18" charset="0"/>
                <a:ea typeface="+mn-lt"/>
                <a:cs typeface="Times New Roman" panose="02020603050405020304" pitchFamily="18" charset="0"/>
              </a:rPr>
              <a:t>. </a:t>
            </a:r>
            <a:r>
              <a:rPr lang="en-GB" sz="1100" err="1">
                <a:latin typeface="Times New Roman" panose="02020603050405020304" pitchFamily="18" charset="0"/>
                <a:ea typeface="+mn-lt"/>
                <a:cs typeface="Times New Roman" panose="02020603050405020304" pitchFamily="18" charset="0"/>
              </a:rPr>
              <a:t>doi</a:t>
            </a:r>
            <a:r>
              <a:rPr lang="en-GB" sz="1100">
                <a:latin typeface="Times New Roman" panose="02020603050405020304" pitchFamily="18" charset="0"/>
                <a:ea typeface="+mn-lt"/>
                <a:cs typeface="Times New Roman" panose="02020603050405020304" pitchFamily="18" charset="0"/>
              </a:rPr>
              <a:t>: </a:t>
            </a:r>
            <a:r>
              <a:rPr lang="en-GB" sz="1100">
                <a:latin typeface="Times New Roman" panose="02020603050405020304" pitchFamily="18" charset="0"/>
                <a:ea typeface="+mn-lt"/>
                <a:cs typeface="Times New Roman" panose="02020603050405020304" pitchFamily="18" charset="0"/>
                <a:hlinkClick r:id="rId8"/>
              </a:rPr>
              <a:t>https://doi.org/10.2196/34472</a:t>
            </a:r>
            <a:r>
              <a:rPr lang="en-GB" sz="1100">
                <a:latin typeface="Times New Roman" panose="02020603050405020304" pitchFamily="18" charset="0"/>
                <a:ea typeface="+mn-lt"/>
                <a:cs typeface="Times New Roman" panose="02020603050405020304" pitchFamily="18" charset="0"/>
              </a:rPr>
              <a:t>. </a:t>
            </a:r>
            <a:endParaRPr lang="en-GB" sz="1100">
              <a:latin typeface="Times New Roman" panose="02020603050405020304" pitchFamily="18" charset="0"/>
              <a:cs typeface="Times New Roman" panose="02020603050405020304" pitchFamily="18" charset="0"/>
            </a:endParaRPr>
          </a:p>
          <a:p>
            <a:pPr>
              <a:lnSpc>
                <a:spcPct val="110000"/>
              </a:lnSpc>
            </a:pPr>
            <a:r>
              <a:rPr lang="en-GB" sz="1100">
                <a:latin typeface="Times New Roman" panose="02020603050405020304" pitchFamily="18" charset="0"/>
                <a:ea typeface="+mn-lt"/>
                <a:cs typeface="Times New Roman" panose="02020603050405020304" pitchFamily="18" charset="0"/>
              </a:rPr>
              <a:t>Tollan, K., </a:t>
            </a:r>
            <a:r>
              <a:rPr lang="en-GB" sz="1100" err="1">
                <a:latin typeface="Times New Roman" panose="02020603050405020304" pitchFamily="18" charset="0"/>
                <a:ea typeface="+mn-lt"/>
                <a:cs typeface="Times New Roman" panose="02020603050405020304" pitchFamily="18" charset="0"/>
              </a:rPr>
              <a:t>Jezrawi</a:t>
            </a:r>
            <a:r>
              <a:rPr lang="en-GB" sz="1100">
                <a:latin typeface="Times New Roman" panose="02020603050405020304" pitchFamily="18" charset="0"/>
                <a:ea typeface="+mn-lt"/>
                <a:cs typeface="Times New Roman" panose="02020603050405020304" pitchFamily="18" charset="0"/>
              </a:rPr>
              <a:t>, R., Underwood, K. and Janus, M. (2023). A Review on Early Intervention Systems. </a:t>
            </a:r>
            <a:r>
              <a:rPr lang="en-GB" sz="1100" i="1">
                <a:latin typeface="Times New Roman" panose="02020603050405020304" pitchFamily="18" charset="0"/>
                <a:ea typeface="+mn-lt"/>
                <a:cs typeface="Times New Roman" panose="02020603050405020304" pitchFamily="18" charset="0"/>
              </a:rPr>
              <a:t>Current Developmental Disorders Reports</a:t>
            </a:r>
            <a:r>
              <a:rPr lang="en-GB" sz="1100">
                <a:latin typeface="Times New Roman" panose="02020603050405020304" pitchFamily="18" charset="0"/>
                <a:ea typeface="+mn-lt"/>
                <a:cs typeface="Times New Roman" panose="02020603050405020304" pitchFamily="18" charset="0"/>
              </a:rPr>
              <a:t>, [online] 10(2). </a:t>
            </a:r>
            <a:r>
              <a:rPr lang="en-GB" sz="1100" err="1">
                <a:latin typeface="Times New Roman" panose="02020603050405020304" pitchFamily="18" charset="0"/>
                <a:ea typeface="+mn-lt"/>
                <a:cs typeface="Times New Roman" panose="02020603050405020304" pitchFamily="18" charset="0"/>
              </a:rPr>
              <a:t>doi</a:t>
            </a:r>
            <a:r>
              <a:rPr lang="en-GB" sz="1100">
                <a:latin typeface="Times New Roman" panose="02020603050405020304" pitchFamily="18" charset="0"/>
                <a:ea typeface="+mn-lt"/>
                <a:cs typeface="Times New Roman" panose="02020603050405020304" pitchFamily="18" charset="0"/>
              </a:rPr>
              <a:t>: </a:t>
            </a:r>
            <a:r>
              <a:rPr lang="en-GB" sz="1100">
                <a:latin typeface="Times New Roman" panose="02020603050405020304" pitchFamily="18" charset="0"/>
                <a:ea typeface="+mn-lt"/>
                <a:cs typeface="Times New Roman" panose="02020603050405020304" pitchFamily="18" charset="0"/>
                <a:hlinkClick r:id="rId9"/>
              </a:rPr>
              <a:t>https://doi.org/10.1007/s40474-023-00274-8</a:t>
            </a:r>
            <a:r>
              <a:rPr lang="en-GB" sz="1100">
                <a:latin typeface="Times New Roman" panose="02020603050405020304" pitchFamily="18" charset="0"/>
                <a:ea typeface="+mn-lt"/>
                <a:cs typeface="Times New Roman" panose="02020603050405020304" pitchFamily="18" charset="0"/>
              </a:rPr>
              <a:t>. </a:t>
            </a:r>
            <a:endParaRPr lang="en-GB" sz="1100">
              <a:latin typeface="Times New Roman" panose="02020603050405020304" pitchFamily="18" charset="0"/>
              <a:cs typeface="Times New Roman" panose="02020603050405020304" pitchFamily="18" charset="0"/>
            </a:endParaRPr>
          </a:p>
          <a:p>
            <a:pPr>
              <a:lnSpc>
                <a:spcPct val="110000"/>
              </a:lnSpc>
            </a:pPr>
            <a:endParaRPr lang="en-GB" sz="11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2548768"/>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1211</Words>
  <Application>Microsoft Office PowerPoint</Application>
  <PresentationFormat>Widescreen</PresentationFormat>
  <Paragraphs>81</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Grandview Display</vt:lpstr>
      <vt:lpstr>Times New Roman</vt:lpstr>
      <vt:lpstr>DashVTI</vt:lpstr>
      <vt:lpstr>Protecting and Supporting Families in Health and Care</vt:lpstr>
      <vt:lpstr>Opening Statement (Role + Focus)</vt:lpstr>
      <vt:lpstr>Theo’s Well-being &amp; Development</vt:lpstr>
      <vt:lpstr>Partnership Working &amp; Communication</vt:lpstr>
      <vt:lpstr>Critical Analysis of Interventions </vt:lpstr>
      <vt:lpstr>Policy &amp; Safeguarding Framework</vt:lpstr>
      <vt:lpstr>Recommendations for Practice</vt:lpstr>
      <vt:lpstr>Closing Statement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Protecting and Supporting Families in Health and Care</dc:title>
  <dc:creator/>
  <cp:lastModifiedBy>Sagar Pareek</cp:lastModifiedBy>
  <cp:revision>57</cp:revision>
  <dcterms:created xsi:type="dcterms:W3CDTF">2026-02-19T20:21:34Z</dcterms:created>
  <dcterms:modified xsi:type="dcterms:W3CDTF">2026-02-20T19:22:42Z</dcterms:modified>
</cp:coreProperties>
</file>