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6" r:id="rId14"/>
    <p:sldId id="268" r:id="rId15"/>
    <p:sldId id="269" r:id="rId16"/>
    <p:sldId id="270" r:id="rId17"/>
    <p:sldId id="271" r:id="rId18"/>
    <p:sldId id="272" r:id="rId19"/>
    <p:sldId id="273" r:id="rId20"/>
    <p:sldId id="274" r:id="rId21"/>
    <p:sldId id="275"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0" d="100"/>
          <a:sy n="100" d="100"/>
        </p:scale>
        <p:origin x="19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9F2D7AC-7EC0-4659-BE15-A799B7657DBB}" type="datetimeFigureOut">
              <a:rPr lang="en-US" smtClean="0"/>
              <a:pPr/>
              <a:t>11/12/2024</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37302C8-C273-4A7F-AB83-D50FC102A2F1}" type="slidenum">
              <a:rPr lang="en-GB" smtClean="0"/>
              <a:pPr/>
              <a:t>‹#›</a:t>
            </a:fld>
            <a:endParaRPr lang="en-GB" dirty="0"/>
          </a:p>
        </p:txBody>
      </p:sp>
    </p:spTree>
    <p:extLst>
      <p:ext uri="{BB962C8B-B14F-4D97-AF65-F5344CB8AC3E}">
        <p14:creationId xmlns:p14="http://schemas.microsoft.com/office/powerpoint/2010/main" val="2620364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F0B3625-E9E7-43BC-8DF9-B9AF1A3E8652}" type="datetime1">
              <a:rPr lang="en-US" smtClean="0"/>
              <a:pPr/>
              <a:t>11/12/2024</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6DF45CC-0879-47A3-9132-429ABB4C76BE}"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585BC0-AD39-4BB0-8DC4-0D31991AF699}" type="datetime1">
              <a:rPr lang="en-US" smtClean="0"/>
              <a:pPr/>
              <a:t>11/12/2024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DF45CC-0879-47A3-9132-429ABB4C76BE}"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26CC3CE-9397-4479-A60E-B9760BE97974}" type="datetime1">
              <a:rPr lang="en-US" smtClean="0"/>
              <a:pPr/>
              <a:t>11/12/2024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DF45CC-0879-47A3-9132-429ABB4C76BE}"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F2A349F-A671-45EA-B30C-34CF49805BE8}" type="datetime1">
              <a:rPr lang="en-US" smtClean="0"/>
              <a:pPr/>
              <a:t>11/12/2024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DF45CC-0879-47A3-9132-429ABB4C76BE}"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8FB4F8B-EDB6-4C6E-9F61-F344A02C8E5A}" type="datetime1">
              <a:rPr lang="en-US" smtClean="0"/>
              <a:pPr/>
              <a:t>11/12/2024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DF45CC-0879-47A3-9132-429ABB4C76BE}"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0452F5A-3D38-487D-8760-8C94B6A83285}" type="datetime1">
              <a:rPr lang="en-US" smtClean="0"/>
              <a:pPr/>
              <a:t>11/12/2024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DF45CC-0879-47A3-9132-429ABB4C76BE}"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A7A597-F349-47D2-AE3C-9A4B41DE700A}" type="datetime1">
              <a:rPr lang="en-US" smtClean="0"/>
              <a:pPr/>
              <a:t>11/12/2024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DF45CC-0879-47A3-9132-429ABB4C76BE}"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BE0DD3A1-8BC9-4FF0-8986-D0A37701EB98}" type="datetime1">
              <a:rPr lang="en-US" smtClean="0"/>
              <a:pPr/>
              <a:t>11/12/2024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DF45CC-0879-47A3-9132-429ABB4C76BE}"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51CF4D29-A7C7-4BDD-A281-F0CF49553E72}" type="datetime1">
              <a:rPr lang="en-US" smtClean="0"/>
              <a:pPr/>
              <a:t>11/12/2024</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6DF45CC-0879-47A3-9132-429ABB4C76BE}"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87817F-7699-4082-BABB-AD0D191362CD}" type="datetime1">
              <a:rPr lang="en-US" smtClean="0"/>
              <a:pPr/>
              <a:t>11/12/2024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DF45CC-0879-47A3-9132-429ABB4C76BE}"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342658C-95E7-4CEB-B565-0362E32B7275}" type="datetime1">
              <a:rPr lang="en-US" smtClean="0"/>
              <a:pPr/>
              <a:t>11/12/2024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DF45CC-0879-47A3-9132-429ABB4C76BE}"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020F8FE-83D9-43CE-9457-CAC3E89F826B}" type="datetime1">
              <a:rPr lang="en-US" smtClean="0"/>
              <a:pPr/>
              <a:t>11/12/2024</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6DF45CC-0879-47A3-9132-429ABB4C76BE}"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dirty="0"/>
              <a:t>Corporate Finance - 2</a:t>
            </a:r>
          </a:p>
        </p:txBody>
      </p:sp>
      <p:sp>
        <p:nvSpPr>
          <p:cNvPr id="3" name="Subtitle 2"/>
          <p:cNvSpPr>
            <a:spLocks noGrp="1"/>
          </p:cNvSpPr>
          <p:nvPr>
            <p:ph type="subTitle" idx="1"/>
          </p:nvPr>
        </p:nvSpPr>
        <p:spPr/>
        <p:txBody>
          <a:bodyPr/>
          <a:lstStyle/>
          <a:p>
            <a:pPr algn="l"/>
            <a:r>
              <a:rPr lang="en-GB" dirty="0"/>
              <a:t>Introduction to the valuation of  bonds and equities</a:t>
            </a:r>
          </a:p>
        </p:txBody>
      </p:sp>
      <p:sp>
        <p:nvSpPr>
          <p:cNvPr id="4" name="Slide Number Placeholder 3"/>
          <p:cNvSpPr>
            <a:spLocks noGrp="1"/>
          </p:cNvSpPr>
          <p:nvPr>
            <p:ph type="sldNum" sz="quarter" idx="12"/>
          </p:nvPr>
        </p:nvSpPr>
        <p:spPr/>
        <p:txBody>
          <a:bodyPr/>
          <a:lstStyle/>
          <a:p>
            <a:fld id="{46DF45CC-0879-47A3-9132-429ABB4C76BE}" type="slidenum">
              <a:rPr lang="en-GB" smtClean="0"/>
              <a:pPr/>
              <a:t>1</a:t>
            </a:fld>
            <a:endParaRPr lang="en-GB" dirty="0"/>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Bonds are an alternative external source of finance to bank borrowing or share issues</a:t>
            </a:r>
          </a:p>
          <a:p>
            <a:r>
              <a:rPr lang="en-GB" dirty="0"/>
              <a:t>Bonds are issued by companies, local authorities, and governments.</a:t>
            </a:r>
          </a:p>
          <a:p>
            <a:r>
              <a:rPr lang="en-GB" dirty="0"/>
              <a:t>Generally, company bonds are considered the riskiest, and therefore attract the higher interest rates or yields</a:t>
            </a:r>
          </a:p>
          <a:p>
            <a:r>
              <a:rPr lang="en-GB" dirty="0"/>
              <a:t>The markets for bonds are enormous. In February 2010, investors held $7.9 trillion of US government securities or … </a:t>
            </a:r>
          </a:p>
          <a:p>
            <a:pPr>
              <a:buNone/>
            </a:pPr>
            <a:r>
              <a:rPr lang="en-GB" dirty="0"/>
              <a:t>   $7,900,000,000,000! </a:t>
            </a:r>
          </a:p>
        </p:txBody>
      </p:sp>
      <p:sp>
        <p:nvSpPr>
          <p:cNvPr id="3" name="Title 2"/>
          <p:cNvSpPr>
            <a:spLocks noGrp="1"/>
          </p:cNvSpPr>
          <p:nvPr>
            <p:ph type="title"/>
          </p:nvPr>
        </p:nvSpPr>
        <p:spPr/>
        <p:txBody>
          <a:bodyPr/>
          <a:lstStyle/>
          <a:p>
            <a:r>
              <a:rPr lang="en-GB" dirty="0"/>
              <a:t>What are bonds?</a:t>
            </a:r>
          </a:p>
        </p:txBody>
      </p:sp>
      <p:sp>
        <p:nvSpPr>
          <p:cNvPr id="4" name="Slide Number Placeholder 3"/>
          <p:cNvSpPr>
            <a:spLocks noGrp="1"/>
          </p:cNvSpPr>
          <p:nvPr>
            <p:ph type="sldNum" sz="quarter" idx="12"/>
          </p:nvPr>
        </p:nvSpPr>
        <p:spPr/>
        <p:txBody>
          <a:bodyPr/>
          <a:lstStyle/>
          <a:p>
            <a:fld id="{46DF45CC-0879-47A3-9132-429ABB4C76BE}" type="slidenum">
              <a:rPr lang="en-GB" smtClean="0"/>
              <a:pPr/>
              <a:t>2</a:t>
            </a:fld>
            <a:endParaRPr lang="en-GB" dirty="0"/>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285720" y="3929066"/>
          <a:ext cx="8229600" cy="138176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gridSpan="4">
                  <a:txBody>
                    <a:bodyPr/>
                    <a:lstStyle/>
                    <a:p>
                      <a:pPr algn="ctr"/>
                      <a:r>
                        <a:rPr lang="en-GB" dirty="0"/>
                        <a:t>Cash payments over time</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2009</a:t>
                      </a:r>
                    </a:p>
                  </a:txBody>
                  <a:tcPr/>
                </a:tc>
                <a:tc>
                  <a:txBody>
                    <a:bodyPr/>
                    <a:lstStyle/>
                    <a:p>
                      <a:r>
                        <a:rPr lang="en-GB" dirty="0"/>
                        <a:t>2010</a:t>
                      </a:r>
                    </a:p>
                  </a:txBody>
                  <a:tcPr/>
                </a:tc>
                <a:tc>
                  <a:txBody>
                    <a:bodyPr/>
                    <a:lstStyle/>
                    <a:p>
                      <a:r>
                        <a:rPr lang="en-GB" dirty="0"/>
                        <a:t>2011</a:t>
                      </a:r>
                    </a:p>
                  </a:txBody>
                  <a:tcPr/>
                </a:tc>
                <a:tc>
                  <a:txBody>
                    <a:bodyPr/>
                    <a:lstStyle/>
                    <a:p>
                      <a:r>
                        <a:rPr lang="en-GB" dirty="0"/>
                        <a:t>2012</a:t>
                      </a:r>
                    </a:p>
                  </a:txBody>
                  <a:tcPr/>
                </a:tc>
                <a:extLst>
                  <a:ext uri="{0D108BD9-81ED-4DB2-BD59-A6C34878D82A}">
                    <a16:rowId xmlns:a16="http://schemas.microsoft.com/office/drawing/2014/main" val="10001"/>
                  </a:ext>
                </a:extLst>
              </a:tr>
              <a:tr h="370840">
                <a:tc>
                  <a:txBody>
                    <a:bodyPr/>
                    <a:lstStyle/>
                    <a:p>
                      <a:r>
                        <a:rPr lang="en-GB" dirty="0"/>
                        <a:t>€8.50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€108.50</a:t>
                      </a:r>
                    </a:p>
                    <a:p>
                      <a:endParaRPr lang="en-GB" dirty="0"/>
                    </a:p>
                  </a:txBody>
                  <a:tcPr/>
                </a:tc>
                <a:extLst>
                  <a:ext uri="{0D108BD9-81ED-4DB2-BD59-A6C34878D82A}">
                    <a16:rowId xmlns:a16="http://schemas.microsoft.com/office/drawing/2014/main" val="10002"/>
                  </a:ext>
                </a:extLst>
              </a:tr>
            </a:tbl>
          </a:graphicData>
        </a:graphic>
      </p:graphicFrame>
      <p:sp>
        <p:nvSpPr>
          <p:cNvPr id="3" name="Slide Number Placeholder 2"/>
          <p:cNvSpPr>
            <a:spLocks noGrp="1"/>
          </p:cNvSpPr>
          <p:nvPr>
            <p:ph type="sldNum" sz="quarter" idx="12"/>
          </p:nvPr>
        </p:nvSpPr>
        <p:spPr/>
        <p:txBody>
          <a:bodyPr/>
          <a:lstStyle/>
          <a:p>
            <a:fld id="{46DF45CC-0879-47A3-9132-429ABB4C76BE}" type="slidenum">
              <a:rPr lang="en-GB" smtClean="0"/>
              <a:pPr/>
              <a:t>3</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-1</a:t>
            </a:r>
          </a:p>
        </p:txBody>
      </p:sp>
      <p:sp>
        <p:nvSpPr>
          <p:cNvPr id="6" name="TextBox 5"/>
          <p:cNvSpPr txBox="1"/>
          <p:nvPr/>
        </p:nvSpPr>
        <p:spPr>
          <a:xfrm>
            <a:off x="357158" y="1785926"/>
            <a:ext cx="8429684" cy="1477328"/>
          </a:xfrm>
          <a:prstGeom prst="rect">
            <a:avLst/>
          </a:prstGeom>
          <a:noFill/>
        </p:spPr>
        <p:txBody>
          <a:bodyPr wrap="square" rtlCol="0">
            <a:spAutoFit/>
          </a:bodyPr>
          <a:lstStyle/>
          <a:p>
            <a:r>
              <a:rPr lang="en-GB" dirty="0"/>
              <a:t>Take, for example, the simplest form of bond. A French government, 4-year to maturity, 8.5% single payment (coupon) treasury  issue. French bonds of this type are called Obligations Assimilables du Trésor (OATs).</a:t>
            </a:r>
          </a:p>
          <a:p>
            <a:r>
              <a:rPr lang="en-GB" dirty="0"/>
              <a:t>You invest €100 (face value of the bond) in December 2008, and your first payment is due in December 2009, and the bond matures in 2012	</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4448002"/>
          </a:xfrm>
        </p:spPr>
        <p:txBody>
          <a:bodyPr/>
          <a:lstStyle/>
          <a:p>
            <a:r>
              <a:rPr lang="en-GB" dirty="0"/>
              <a:t>Now suppose the opportunity cost ( the rate of a similar alternative bond investment) was 3%.</a:t>
            </a:r>
          </a:p>
          <a:p>
            <a:r>
              <a:rPr lang="en-GB" dirty="0"/>
              <a:t>This means you would need to discount (time value of money) the €8.50 at 3.0% .This effectively is the opportunity cost of capital. So the Present Value (PV) of the investment</a:t>
            </a:r>
          </a:p>
          <a:p>
            <a:r>
              <a:rPr lang="en-GB" dirty="0"/>
              <a:t>= </a:t>
            </a:r>
            <a:r>
              <a:rPr lang="en-GB" u="sng" dirty="0"/>
              <a:t>8.50</a:t>
            </a:r>
            <a:r>
              <a:rPr lang="en-GB" dirty="0"/>
              <a:t>+</a:t>
            </a:r>
            <a:r>
              <a:rPr lang="en-GB" u="sng" dirty="0"/>
              <a:t>8.50</a:t>
            </a:r>
            <a:r>
              <a:rPr lang="en-GB" dirty="0"/>
              <a:t>+</a:t>
            </a:r>
            <a:r>
              <a:rPr lang="en-GB" u="sng" dirty="0"/>
              <a:t>8.50</a:t>
            </a:r>
            <a:r>
              <a:rPr lang="en-GB" dirty="0"/>
              <a:t>+</a:t>
            </a:r>
            <a:r>
              <a:rPr lang="en-GB" u="sng" dirty="0"/>
              <a:t>108.50   </a:t>
            </a:r>
            <a:r>
              <a:rPr lang="en-GB" dirty="0"/>
              <a:t>= € 120.44</a:t>
            </a:r>
            <a:endParaRPr lang="en-GB" u="sng" dirty="0"/>
          </a:p>
          <a:p>
            <a:pPr>
              <a:buNone/>
            </a:pPr>
            <a:r>
              <a:rPr lang="en-GB" dirty="0"/>
              <a:t>      1.03  1.03</a:t>
            </a:r>
            <a:r>
              <a:rPr lang="en-GB" baseline="30000" dirty="0"/>
              <a:t>2  </a:t>
            </a:r>
            <a:r>
              <a:rPr lang="en-GB" dirty="0"/>
              <a:t>1.03</a:t>
            </a:r>
            <a:r>
              <a:rPr lang="en-GB" baseline="30000" dirty="0"/>
              <a:t>3</a:t>
            </a:r>
            <a:r>
              <a:rPr lang="en-GB" dirty="0"/>
              <a:t>  1.03</a:t>
            </a:r>
            <a:r>
              <a:rPr lang="en-GB" baseline="30000" dirty="0"/>
              <a:t>4</a:t>
            </a:r>
            <a:endParaRPr lang="en-GB"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4</a:t>
            </a:fld>
            <a:endParaRPr lang="en-GB" dirty="0"/>
          </a:p>
        </p:txBody>
      </p:sp>
      <p:sp>
        <p:nvSpPr>
          <p:cNvPr id="4" name="Title 3"/>
          <p:cNvSpPr>
            <a:spLocks noGrp="1"/>
          </p:cNvSpPr>
          <p:nvPr>
            <p:ph type="title"/>
          </p:nvPr>
        </p:nvSpPr>
        <p:spPr>
          <a:xfrm>
            <a:off x="457200" y="274638"/>
            <a:ext cx="8472518" cy="1143000"/>
          </a:xfrm>
        </p:spPr>
        <p:txBody>
          <a:bodyPr>
            <a:normAutofit fontScale="90000"/>
          </a:bodyPr>
          <a:lstStyle/>
          <a:p>
            <a:r>
              <a:rPr lang="en-GB" dirty="0"/>
              <a:t>A basic example of a bond issue -2</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72518" cy="4525963"/>
          </a:xfrm>
        </p:spPr>
        <p:txBody>
          <a:bodyPr>
            <a:normAutofit fontScale="92500"/>
          </a:bodyPr>
          <a:lstStyle/>
          <a:p>
            <a:r>
              <a:rPr lang="en-GB" dirty="0"/>
              <a:t>Bond prices are usually expressed as a percentage of face value. So, the price of your 8.5% bond would be 120.44%.</a:t>
            </a:r>
          </a:p>
          <a:p>
            <a:r>
              <a:rPr lang="en-GB" dirty="0"/>
              <a:t>Think of this as two investments: the first receives four annual coupon payments of €8.50, and the second benefits from the €100</a:t>
            </a:r>
          </a:p>
          <a:p>
            <a:pPr>
              <a:buNone/>
            </a:pPr>
            <a:r>
              <a:rPr lang="en-GB" dirty="0"/>
              <a:t>   face value at maturity.</a:t>
            </a:r>
          </a:p>
          <a:p>
            <a:r>
              <a:rPr lang="en-GB" dirty="0"/>
              <a:t>Therefore, the PV (bond) = PV of the annuity value of coupon payments + PV of final payment</a:t>
            </a:r>
          </a:p>
          <a:p>
            <a:r>
              <a:rPr lang="en-GB" dirty="0"/>
              <a:t>Which, in turn, is (coupon x 4-year annuity factor)+(final payment x discount factor)</a:t>
            </a:r>
          </a:p>
        </p:txBody>
      </p:sp>
      <p:sp>
        <p:nvSpPr>
          <p:cNvPr id="3" name="Slide Number Placeholder 2"/>
          <p:cNvSpPr>
            <a:spLocks noGrp="1"/>
          </p:cNvSpPr>
          <p:nvPr>
            <p:ph type="sldNum" sz="quarter" idx="12"/>
          </p:nvPr>
        </p:nvSpPr>
        <p:spPr/>
        <p:txBody>
          <a:bodyPr/>
          <a:lstStyle/>
          <a:p>
            <a:fld id="{46DF45CC-0879-47A3-9132-429ABB4C76BE}" type="slidenum">
              <a:rPr lang="en-GB" smtClean="0"/>
              <a:pPr/>
              <a:t>5</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-3</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5720" y="1481328"/>
            <a:ext cx="8643998" cy="4525963"/>
          </a:xfrm>
        </p:spPr>
        <p:txBody>
          <a:bodyPr/>
          <a:lstStyle/>
          <a:p>
            <a:r>
              <a:rPr lang="en-GB" dirty="0"/>
              <a:t>So…</a:t>
            </a:r>
          </a:p>
          <a:p>
            <a:pPr>
              <a:buNone/>
            </a:pPr>
            <a:r>
              <a:rPr lang="en-GB" dirty="0"/>
              <a:t> </a:t>
            </a:r>
            <a:r>
              <a:rPr lang="en-GB" sz="2000" dirty="0"/>
              <a:t>8.50  </a:t>
            </a:r>
            <a:r>
              <a:rPr lang="en-GB" sz="2000" u="sng" dirty="0"/>
              <a:t>  1    </a:t>
            </a:r>
            <a:r>
              <a:rPr lang="en-GB" sz="2000" dirty="0"/>
              <a:t>  -   </a:t>
            </a:r>
            <a:r>
              <a:rPr lang="en-GB" sz="2000" u="sng" dirty="0"/>
              <a:t>      1        </a:t>
            </a:r>
            <a:r>
              <a:rPr lang="en-GB" sz="2000" dirty="0"/>
              <a:t>    +   </a:t>
            </a:r>
            <a:r>
              <a:rPr lang="en-GB" sz="2000" u="sng" dirty="0"/>
              <a:t>100 </a:t>
            </a:r>
            <a:r>
              <a:rPr lang="en-GB" sz="2000" dirty="0"/>
              <a:t>  = 31.59 + 88.85 = €120.44 </a:t>
            </a:r>
          </a:p>
          <a:p>
            <a:pPr>
              <a:buNone/>
            </a:pPr>
            <a:r>
              <a:rPr lang="en-GB" sz="2000" dirty="0"/>
              <a:t>          0.03    0.03(1.03)</a:t>
            </a:r>
            <a:r>
              <a:rPr lang="en-GB" sz="2000" baseline="30000" dirty="0"/>
              <a:t>4                 </a:t>
            </a:r>
            <a:r>
              <a:rPr lang="en-GB" sz="2000" dirty="0"/>
              <a:t>(1.03)</a:t>
            </a:r>
            <a:r>
              <a:rPr lang="en-GB" sz="2000" baseline="30000" dirty="0"/>
              <a:t>4</a:t>
            </a:r>
            <a:endParaRPr lang="en-GB" sz="2000" dirty="0"/>
          </a:p>
          <a:p>
            <a:pPr>
              <a:buNone/>
            </a:pPr>
            <a:r>
              <a:rPr lang="en-GB" sz="2000" dirty="0"/>
              <a:t> </a:t>
            </a:r>
          </a:p>
          <a:p>
            <a:pPr>
              <a:buNone/>
            </a:pPr>
            <a:r>
              <a:rPr lang="en-GB" sz="2000" dirty="0"/>
              <a:t>The bond then is valued as a package of the annuity or coupon</a:t>
            </a:r>
          </a:p>
          <a:p>
            <a:pPr>
              <a:buNone/>
            </a:pPr>
            <a:r>
              <a:rPr lang="en-GB" sz="2000" dirty="0"/>
              <a:t>payments and the final single payment – the repayment of the</a:t>
            </a:r>
          </a:p>
          <a:p>
            <a:pPr>
              <a:buNone/>
            </a:pPr>
            <a:r>
              <a:rPr lang="en-GB" sz="2000" dirty="0"/>
              <a:t>principal.</a:t>
            </a:r>
          </a:p>
          <a:p>
            <a:r>
              <a:rPr lang="en-GB" sz="2000" dirty="0"/>
              <a:t>But what is the rate of interest being earned?</a:t>
            </a:r>
          </a:p>
          <a:p>
            <a:pPr>
              <a:buNone/>
            </a:pPr>
            <a:r>
              <a:rPr lang="en-GB" sz="2000" dirty="0"/>
              <a:t>   We already know that the present value of the bond is €120.44</a:t>
            </a:r>
          </a:p>
          <a:p>
            <a:pPr>
              <a:buNone/>
            </a:pPr>
            <a:r>
              <a:rPr lang="en-GB" sz="2000" dirty="0"/>
              <a:t>   when discounted at the opportunity cost of 3%. This makes the</a:t>
            </a:r>
          </a:p>
          <a:p>
            <a:pPr>
              <a:buNone/>
            </a:pPr>
            <a:r>
              <a:rPr lang="en-GB" sz="2000" dirty="0"/>
              <a:t>    yield to maturity 3%. That is, if you buy the bond at 120.44%,   and hold it to maturity, you will earn 3% per year.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6</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-4</a:t>
            </a:r>
          </a:p>
        </p:txBody>
      </p:sp>
      <p:sp>
        <p:nvSpPr>
          <p:cNvPr id="5" name="Double Bracket 4"/>
          <p:cNvSpPr/>
          <p:nvPr/>
        </p:nvSpPr>
        <p:spPr>
          <a:xfrm>
            <a:off x="1214414" y="1928802"/>
            <a:ext cx="2786082" cy="914400"/>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Why then is the yield to maturity less than the 8.5% coupon payment?</a:t>
            </a:r>
          </a:p>
          <a:p>
            <a:r>
              <a:rPr lang="en-GB" dirty="0"/>
              <a:t>This is because you are paying </a:t>
            </a:r>
            <a:r>
              <a:rPr lang="en-GB" sz="2400" dirty="0"/>
              <a:t>€120.44 </a:t>
            </a:r>
            <a:r>
              <a:rPr lang="en-GB" sz="2800" dirty="0"/>
              <a:t>for a bond with a face value of only </a:t>
            </a:r>
            <a:r>
              <a:rPr lang="en-GB" sz="2400" dirty="0"/>
              <a:t>€100. You lose the difference of €20.44 if you hold the bond to maturity.</a:t>
            </a:r>
          </a:p>
          <a:p>
            <a:r>
              <a:rPr lang="en-GB" sz="2400" dirty="0"/>
              <a:t>However, you do receive the annual coupon payments of €8.50 (the other component of the bond), and the current yield of these coupons would be the annual receipt expressed as a percentage of the investment cost. So…</a:t>
            </a:r>
            <a:endParaRPr lang="en-GB" sz="2400" u="sng"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7</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-5</a:t>
            </a: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coupon receipt is 8.50 and the (NPV-determined) cost of the bond is 120.44, the interest received is  </a:t>
            </a:r>
            <a:r>
              <a:rPr lang="en-GB" u="sng" dirty="0"/>
              <a:t> 8.50 </a:t>
            </a:r>
            <a:r>
              <a:rPr lang="en-GB" dirty="0"/>
              <a:t>  = 0.7057, or 7.1%</a:t>
            </a:r>
          </a:p>
          <a:p>
            <a:pPr>
              <a:buNone/>
            </a:pPr>
            <a:r>
              <a:rPr lang="en-GB" dirty="0"/>
              <a:t>                                120.44 </a:t>
            </a:r>
          </a:p>
          <a:p>
            <a:r>
              <a:rPr lang="en-GB" dirty="0"/>
              <a:t>Effectively, the advertised 8.5% return is reduced by the overall yield to maturity factor, where the original bond’s value declines over time.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8</a:t>
            </a:fld>
            <a:endParaRPr lang="en-GB" dirty="0"/>
          </a:p>
        </p:txBody>
      </p:sp>
      <p:sp>
        <p:nvSpPr>
          <p:cNvPr id="4" name="Title 3"/>
          <p:cNvSpPr>
            <a:spLocks noGrp="1"/>
          </p:cNvSpPr>
          <p:nvPr>
            <p:ph type="title"/>
          </p:nvPr>
        </p:nvSpPr>
        <p:spPr>
          <a:xfrm>
            <a:off x="457200" y="274638"/>
            <a:ext cx="8472518" cy="1143000"/>
          </a:xfrm>
        </p:spPr>
        <p:txBody>
          <a:bodyPr>
            <a:normAutofit fontScale="90000"/>
          </a:bodyPr>
          <a:lstStyle/>
          <a:p>
            <a:r>
              <a:rPr lang="en-GB" dirty="0"/>
              <a:t>A basic example of a bond issue -6</a:t>
            </a: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Treasury Bonds – usually 20 or 30 years to maturity.</a:t>
            </a:r>
          </a:p>
          <a:p>
            <a:r>
              <a:rPr lang="en-GB" dirty="0"/>
              <a:t>Treasury notes – 10 years or less</a:t>
            </a:r>
          </a:p>
          <a:p>
            <a:r>
              <a:rPr lang="en-GB" dirty="0"/>
              <a:t>Treasury Bills – short-term, under 12 months</a:t>
            </a:r>
          </a:p>
          <a:p>
            <a:r>
              <a:rPr lang="en-GB" dirty="0"/>
              <a:t>All traded collectively  in the US </a:t>
            </a:r>
            <a:r>
              <a:rPr lang="en-GB" i="1" dirty="0"/>
              <a:t>Fixed Income Market</a:t>
            </a:r>
          </a:p>
          <a:p>
            <a:r>
              <a:rPr lang="en-GB" dirty="0"/>
              <a:t>For example, the US Treasury Issued 4.875% notes which matured in 2012. These notes are known as the 4.875s of 2012.</a:t>
            </a:r>
          </a:p>
          <a:p>
            <a:r>
              <a:rPr lang="en-GB" dirty="0"/>
              <a:t>These instruments are traded on special market networks of bond dealers.</a:t>
            </a:r>
          </a:p>
        </p:txBody>
      </p:sp>
      <p:sp>
        <p:nvSpPr>
          <p:cNvPr id="3" name="Slide Number Placeholder 2"/>
          <p:cNvSpPr>
            <a:spLocks noGrp="1"/>
          </p:cNvSpPr>
          <p:nvPr>
            <p:ph type="sldNum" sz="quarter" idx="12"/>
          </p:nvPr>
        </p:nvSpPr>
        <p:spPr/>
        <p:txBody>
          <a:bodyPr/>
          <a:lstStyle/>
          <a:p>
            <a:fld id="{46DF45CC-0879-47A3-9132-429ABB4C76BE}" type="slidenum">
              <a:rPr lang="en-GB" smtClean="0"/>
              <a:pPr/>
              <a:t>9</a:t>
            </a:fld>
            <a:endParaRPr lang="en-GB" dirty="0"/>
          </a:p>
        </p:txBody>
      </p:sp>
      <p:sp>
        <p:nvSpPr>
          <p:cNvPr id="4" name="Title 3"/>
          <p:cNvSpPr>
            <a:spLocks noGrp="1"/>
          </p:cNvSpPr>
          <p:nvPr>
            <p:ph type="title"/>
          </p:nvPr>
        </p:nvSpPr>
        <p:spPr/>
        <p:txBody>
          <a:bodyPr/>
          <a:lstStyle/>
          <a:p>
            <a:r>
              <a:rPr lang="en-GB" dirty="0"/>
              <a:t>Types of US government bonds</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Uk government bonds come in various short-term and long-term variations and are collectively known as gilt-edged securities or ‘gilts’</a:t>
            </a:r>
          </a:p>
          <a:p>
            <a:r>
              <a:rPr lang="en-GB" dirty="0"/>
              <a:t>Similar to the US government securities, they are often known by their maturity date and percent coupon interest. For example, the </a:t>
            </a:r>
            <a:r>
              <a:rPr lang="en-GB" i="1" dirty="0"/>
              <a:t>Financial Times </a:t>
            </a:r>
            <a:r>
              <a:rPr lang="en-GB" dirty="0"/>
              <a:t>on 4</a:t>
            </a:r>
            <a:r>
              <a:rPr lang="en-GB" baseline="30000" dirty="0"/>
              <a:t>th</a:t>
            </a:r>
            <a:r>
              <a:rPr lang="en-GB" dirty="0"/>
              <a:t> December 2012 advertises Tr 4.5pc 13 and Tr 4.24pc ’32 denoting 4.5% interest maturing in 2013 and 4.25% maturing in 2032, respectively.</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10</a:t>
            </a:fld>
            <a:endParaRPr lang="en-GB" dirty="0"/>
          </a:p>
        </p:txBody>
      </p:sp>
      <p:sp>
        <p:nvSpPr>
          <p:cNvPr id="4" name="Title 3"/>
          <p:cNvSpPr>
            <a:spLocks noGrp="1"/>
          </p:cNvSpPr>
          <p:nvPr>
            <p:ph type="title"/>
          </p:nvPr>
        </p:nvSpPr>
        <p:spPr/>
        <p:txBody>
          <a:bodyPr/>
          <a:lstStyle/>
          <a:p>
            <a:r>
              <a:rPr lang="en-GB" dirty="0"/>
              <a:t>Types of UK government bonds</a:t>
            </a: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How are interest rates determined?</a:t>
            </a:r>
          </a:p>
          <a:p>
            <a:r>
              <a:rPr lang="en-GB" dirty="0"/>
              <a:t>There are short-term and long-term interest rates.</a:t>
            </a:r>
          </a:p>
          <a:p>
            <a:r>
              <a:rPr lang="en-GB" dirty="0"/>
              <a:t>The relationship between the two is known as the </a:t>
            </a:r>
            <a:r>
              <a:rPr lang="en-GB" i="1" dirty="0"/>
              <a:t>term</a:t>
            </a:r>
            <a:r>
              <a:rPr lang="en-GB" dirty="0"/>
              <a:t> </a:t>
            </a:r>
            <a:r>
              <a:rPr lang="en-GB" i="1" dirty="0"/>
              <a:t>structure of interest rates.</a:t>
            </a:r>
          </a:p>
          <a:p>
            <a:r>
              <a:rPr lang="en-GB" dirty="0"/>
              <a:t>Interest rates are also closely linked to a county’s exchange rates against other countries’ currency – usually expressed as purchasing power parity (PPP)</a:t>
            </a:r>
          </a:p>
          <a:p>
            <a:r>
              <a:rPr lang="en-GB" dirty="0"/>
              <a:t>(see next lecture 8)</a:t>
            </a:r>
          </a:p>
          <a:p>
            <a:endParaRPr lang="en-GB" i="1"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11</a:t>
            </a:fld>
            <a:endParaRPr lang="en-GB" dirty="0"/>
          </a:p>
        </p:txBody>
      </p:sp>
      <p:sp>
        <p:nvSpPr>
          <p:cNvPr id="4" name="Title 3"/>
          <p:cNvSpPr>
            <a:spLocks noGrp="1"/>
          </p:cNvSpPr>
          <p:nvPr>
            <p:ph type="title"/>
          </p:nvPr>
        </p:nvSpPr>
        <p:spPr/>
        <p:txBody>
          <a:bodyPr/>
          <a:lstStyle/>
          <a:p>
            <a:r>
              <a:rPr lang="en-GB" dirty="0"/>
              <a:t>Interest rates - 1</a:t>
            </a: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Short term interest rates are usually set by a country’s central bank and implemented through the bank’s relationship with intermediary institutions such as the discount houses in the UK banking system and open market operations in the United States (US). These are normally arrived at in conjunction with the prevailing monetary policy framework, and designed to control price levels (inflation/deflation) or encourage monetary growth by various stimuli such as quantitative easing (QE)</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12</a:t>
            </a:fld>
            <a:endParaRPr lang="en-GB" dirty="0"/>
          </a:p>
        </p:txBody>
      </p:sp>
      <p:sp>
        <p:nvSpPr>
          <p:cNvPr id="4" name="Title 3"/>
          <p:cNvSpPr>
            <a:spLocks noGrp="1"/>
          </p:cNvSpPr>
          <p:nvPr>
            <p:ph type="title"/>
          </p:nvPr>
        </p:nvSpPr>
        <p:spPr/>
        <p:txBody>
          <a:bodyPr/>
          <a:lstStyle/>
          <a:p>
            <a:r>
              <a:rPr lang="en-GB" dirty="0"/>
              <a:t>Interest rates - 2</a:t>
            </a: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Long term interest rates are determined by the supply and demand for money and the relationship between savings and investment</a:t>
            </a:r>
          </a:p>
          <a:p>
            <a:r>
              <a:rPr lang="en-GB" dirty="0"/>
              <a:t>Where the economy is growing there will be further demand for money, which means more savings are required, and that means attracting more savings with higher interest rates.</a:t>
            </a:r>
          </a:p>
          <a:p>
            <a:r>
              <a:rPr lang="en-GB" dirty="0"/>
              <a:t>As economies shrink the reverse is true, more investment is encouraged by offering lowering interest rates</a:t>
            </a:r>
          </a:p>
          <a:p>
            <a:r>
              <a:rPr lang="en-GB" dirty="0"/>
              <a:t>As the US dollar is the most demanded currency, current interest rates in the US do influence other countries rates, especially through the exchange rate mechanism</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13</a:t>
            </a:fld>
            <a:endParaRPr lang="en-GB" dirty="0"/>
          </a:p>
        </p:txBody>
      </p:sp>
      <p:sp>
        <p:nvSpPr>
          <p:cNvPr id="4" name="Title 3"/>
          <p:cNvSpPr>
            <a:spLocks noGrp="1"/>
          </p:cNvSpPr>
          <p:nvPr>
            <p:ph type="title"/>
          </p:nvPr>
        </p:nvSpPr>
        <p:spPr/>
        <p:txBody>
          <a:bodyPr/>
          <a:lstStyle/>
          <a:p>
            <a:r>
              <a:rPr lang="en-GB" dirty="0"/>
              <a:t>Interest rates - 3</a:t>
            </a: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72518" cy="4525963"/>
          </a:xfrm>
        </p:spPr>
        <p:txBody>
          <a:bodyPr>
            <a:normAutofit fontScale="92500"/>
          </a:bodyPr>
          <a:lstStyle/>
          <a:p>
            <a:r>
              <a:rPr lang="en-GB" dirty="0"/>
              <a:t>Net Present values, Discounted Cash Flows (DCV), and the time value of money, again!</a:t>
            </a:r>
          </a:p>
          <a:p>
            <a:r>
              <a:rPr lang="en-GB" dirty="0"/>
              <a:t>The present value of a share is therefore </a:t>
            </a:r>
          </a:p>
          <a:p>
            <a:pPr>
              <a:buNone/>
            </a:pPr>
            <a:r>
              <a:rPr lang="en-GB" dirty="0"/>
              <a:t>   the PV(share) = PV(expected future dividends)</a:t>
            </a:r>
          </a:p>
          <a:p>
            <a:r>
              <a:rPr lang="en-GB" dirty="0"/>
              <a:t>However, the cash payoff to shareholders has two aspects: cash dividends and capital gains or losses.</a:t>
            </a:r>
          </a:p>
          <a:p>
            <a:r>
              <a:rPr lang="en-GB" dirty="0"/>
              <a:t>Suppose that the current price of a share is P</a:t>
            </a:r>
            <a:r>
              <a:rPr lang="en-GB" baseline="-25000" dirty="0"/>
              <a:t>o, </a:t>
            </a:r>
            <a:r>
              <a:rPr lang="en-GB" dirty="0"/>
              <a:t>that the expected price at the end of the year is P</a:t>
            </a:r>
            <a:r>
              <a:rPr lang="en-GB" baseline="-25000" dirty="0"/>
              <a:t>1,</a:t>
            </a:r>
            <a:r>
              <a:rPr lang="en-GB" dirty="0"/>
              <a:t> and that the expected dividend per share is DIV</a:t>
            </a:r>
            <a:r>
              <a:rPr lang="en-GB" baseline="-25000" dirty="0"/>
              <a:t>1.</a:t>
            </a:r>
          </a:p>
          <a:p>
            <a:pPr>
              <a:buNone/>
            </a:pPr>
            <a:r>
              <a:rPr lang="en-GB" baseline="-25000" dirty="0"/>
              <a:t>  </a:t>
            </a: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14</a:t>
            </a:fld>
            <a:endParaRPr lang="en-GB" dirty="0"/>
          </a:p>
        </p:txBody>
      </p:sp>
      <p:sp>
        <p:nvSpPr>
          <p:cNvPr id="4" name="Title 3"/>
          <p:cNvSpPr>
            <a:spLocks noGrp="1"/>
          </p:cNvSpPr>
          <p:nvPr>
            <p:ph type="title"/>
          </p:nvPr>
        </p:nvSpPr>
        <p:spPr/>
        <p:txBody>
          <a:bodyPr/>
          <a:lstStyle/>
          <a:p>
            <a:r>
              <a:rPr lang="en-GB" dirty="0"/>
              <a:t>How are equities valued? - 1</a:t>
            </a: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The rate of return that investors expect from this share over the next year is defined as the expected dividend per share DIV</a:t>
            </a:r>
            <a:r>
              <a:rPr lang="en-GB" baseline="-25000" dirty="0"/>
              <a:t>1,</a:t>
            </a:r>
            <a:r>
              <a:rPr lang="en-GB" dirty="0"/>
              <a:t> plus the expected appreciation per share P</a:t>
            </a:r>
            <a:r>
              <a:rPr lang="en-GB" baseline="-25000" dirty="0"/>
              <a:t>1</a:t>
            </a:r>
            <a:r>
              <a:rPr lang="en-GB" dirty="0"/>
              <a:t> – P</a:t>
            </a:r>
            <a:r>
              <a:rPr lang="en-GB" baseline="-25000" dirty="0"/>
              <a:t>0       </a:t>
            </a:r>
          </a:p>
          <a:p>
            <a:pPr>
              <a:buNone/>
            </a:pPr>
            <a:r>
              <a:rPr lang="en-GB" baseline="-25000" dirty="0"/>
              <a:t> </a:t>
            </a:r>
            <a:r>
              <a:rPr lang="en-GB" dirty="0"/>
              <a:t>  all divided by the price of the share at the start of the year,P</a:t>
            </a:r>
            <a:r>
              <a:rPr lang="en-GB" baseline="-25000" dirty="0"/>
              <a:t>0. </a:t>
            </a:r>
            <a:r>
              <a:rPr lang="en-GB" dirty="0"/>
              <a:t>So, the expected return =</a:t>
            </a:r>
          </a:p>
          <a:p>
            <a:pPr>
              <a:buNone/>
            </a:pPr>
            <a:r>
              <a:rPr lang="en-GB" dirty="0"/>
              <a:t>   </a:t>
            </a:r>
          </a:p>
          <a:p>
            <a:pPr>
              <a:buNone/>
            </a:pPr>
            <a:r>
              <a:rPr lang="en-GB" dirty="0"/>
              <a:t>                   </a:t>
            </a:r>
            <a:r>
              <a:rPr lang="en-GB" i="1" dirty="0"/>
              <a:t>r = </a:t>
            </a:r>
            <a:r>
              <a:rPr lang="en-GB" dirty="0"/>
              <a:t>DIV</a:t>
            </a:r>
            <a:r>
              <a:rPr lang="en-GB" baseline="-25000" dirty="0"/>
              <a:t>1 </a:t>
            </a:r>
            <a:r>
              <a:rPr lang="en-GB" dirty="0"/>
              <a:t>+ P</a:t>
            </a:r>
            <a:r>
              <a:rPr lang="en-GB" baseline="-25000" dirty="0"/>
              <a:t>1</a:t>
            </a:r>
            <a:r>
              <a:rPr lang="en-GB" dirty="0"/>
              <a:t> – P</a:t>
            </a:r>
            <a:r>
              <a:rPr lang="en-GB" baseline="-25000" dirty="0"/>
              <a:t>0 </a:t>
            </a:r>
          </a:p>
          <a:p>
            <a:pPr>
              <a:buNone/>
            </a:pPr>
            <a:r>
              <a:rPr lang="en-GB" baseline="-25000" dirty="0"/>
              <a:t>    </a:t>
            </a:r>
          </a:p>
          <a:p>
            <a:pPr>
              <a:buNone/>
            </a:pPr>
            <a:r>
              <a:rPr lang="en-GB" baseline="-25000" dirty="0"/>
              <a:t>                                                </a:t>
            </a:r>
            <a:r>
              <a:rPr lang="en-GB" dirty="0"/>
              <a:t>P</a:t>
            </a:r>
            <a:r>
              <a:rPr lang="en-GB" baseline="-25000" dirty="0"/>
              <a:t>0</a:t>
            </a:r>
          </a:p>
          <a:p>
            <a:pPr>
              <a:buNone/>
            </a:pPr>
            <a:r>
              <a:rPr lang="en-GB" i="1" baseline="-25000" dirty="0"/>
              <a:t>             </a:t>
            </a:r>
            <a:endParaRPr lang="en-GB" i="1"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15</a:t>
            </a:fld>
            <a:endParaRPr lang="en-GB" dirty="0"/>
          </a:p>
        </p:txBody>
      </p:sp>
      <p:sp>
        <p:nvSpPr>
          <p:cNvPr id="4" name="Title 3"/>
          <p:cNvSpPr>
            <a:spLocks noGrp="1"/>
          </p:cNvSpPr>
          <p:nvPr>
            <p:ph type="title"/>
          </p:nvPr>
        </p:nvSpPr>
        <p:spPr/>
        <p:txBody>
          <a:bodyPr/>
          <a:lstStyle/>
          <a:p>
            <a:r>
              <a:rPr lang="en-GB" dirty="0"/>
              <a:t>How are equities valued? - 2</a:t>
            </a:r>
          </a:p>
        </p:txBody>
      </p:sp>
      <p:cxnSp>
        <p:nvCxnSpPr>
          <p:cNvPr id="6" name="Straight Connector 5"/>
          <p:cNvCxnSpPr/>
          <p:nvPr/>
        </p:nvCxnSpPr>
        <p:spPr>
          <a:xfrm>
            <a:off x="3214678" y="4857760"/>
            <a:ext cx="2214578" cy="1588"/>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example:</a:t>
            </a:r>
          </a:p>
          <a:p>
            <a:pPr>
              <a:buNone/>
            </a:pPr>
            <a:r>
              <a:rPr lang="en-GB" dirty="0"/>
              <a:t>   Suppose Future Electronics shares are selling for $100 (P=100). Investors expect a cash dividend of $5 over the next year (DIV</a:t>
            </a:r>
            <a:r>
              <a:rPr lang="en-GB" baseline="-25000" dirty="0"/>
              <a:t>1</a:t>
            </a:r>
            <a:r>
              <a:rPr lang="en-GB" dirty="0"/>
              <a:t>), and they also expect to sell the share for £110 in a year’s time (P</a:t>
            </a:r>
            <a:r>
              <a:rPr lang="en-GB" baseline="-25000" dirty="0"/>
              <a:t>1</a:t>
            </a:r>
            <a:r>
              <a:rPr lang="en-GB" dirty="0"/>
              <a:t>=110)</a:t>
            </a:r>
          </a:p>
          <a:p>
            <a:pPr>
              <a:buNone/>
            </a:pPr>
            <a:endParaRPr lang="en-GB" dirty="0"/>
          </a:p>
          <a:p>
            <a:pPr>
              <a:buNone/>
            </a:pPr>
            <a:r>
              <a:rPr lang="en-GB" dirty="0"/>
              <a:t>   </a:t>
            </a:r>
            <a:r>
              <a:rPr lang="en-GB" i="1" dirty="0"/>
              <a:t>r</a:t>
            </a:r>
            <a:r>
              <a:rPr lang="en-GB" dirty="0"/>
              <a:t> = </a:t>
            </a:r>
            <a:r>
              <a:rPr lang="en-GB" u="sng" dirty="0"/>
              <a:t>5+(110-100) = </a:t>
            </a:r>
            <a:r>
              <a:rPr lang="en-GB" dirty="0"/>
              <a:t>0.15 or 15%</a:t>
            </a:r>
          </a:p>
          <a:p>
            <a:pPr>
              <a:buNone/>
            </a:pPr>
            <a:r>
              <a:rPr lang="en-GB" dirty="0"/>
              <a:t>                 100</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16</a:t>
            </a:fld>
            <a:endParaRPr lang="en-GB" dirty="0"/>
          </a:p>
        </p:txBody>
      </p:sp>
      <p:sp>
        <p:nvSpPr>
          <p:cNvPr id="4" name="Title 3"/>
          <p:cNvSpPr>
            <a:spLocks noGrp="1"/>
          </p:cNvSpPr>
          <p:nvPr>
            <p:ph type="title"/>
          </p:nvPr>
        </p:nvSpPr>
        <p:spPr/>
        <p:txBody>
          <a:bodyPr/>
          <a:lstStyle/>
          <a:p>
            <a:r>
              <a:rPr lang="en-GB" dirty="0"/>
              <a:t>How are equities valued? - 3</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However, if you are given investors’ forecasts of dividends and price, and the expected return offered by similarly risky shares, you can predict today’s price…</a:t>
            </a:r>
          </a:p>
          <a:p>
            <a:pPr>
              <a:buNone/>
            </a:pPr>
            <a:r>
              <a:rPr lang="en-GB" dirty="0"/>
              <a:t>    </a:t>
            </a:r>
          </a:p>
          <a:p>
            <a:pPr>
              <a:buNone/>
            </a:pPr>
            <a:r>
              <a:rPr lang="en-GB" dirty="0"/>
              <a:t>            Price = P</a:t>
            </a:r>
            <a:r>
              <a:rPr lang="en-GB" baseline="-25000" dirty="0"/>
              <a:t>0 </a:t>
            </a:r>
            <a:r>
              <a:rPr lang="en-GB" dirty="0"/>
              <a:t>= DIV</a:t>
            </a:r>
            <a:r>
              <a:rPr lang="en-GB" baseline="-25000" dirty="0"/>
              <a:t>1 </a:t>
            </a:r>
            <a:r>
              <a:rPr lang="en-GB" dirty="0"/>
              <a:t>+ </a:t>
            </a:r>
            <a:r>
              <a:rPr lang="en-GB" baseline="-25000" dirty="0"/>
              <a:t> </a:t>
            </a:r>
            <a:r>
              <a:rPr lang="en-GB" dirty="0"/>
              <a:t>P</a:t>
            </a:r>
            <a:r>
              <a:rPr lang="en-GB" baseline="-25000" dirty="0"/>
              <a:t>1</a:t>
            </a:r>
            <a:r>
              <a:rPr lang="en-GB" dirty="0"/>
              <a:t> </a:t>
            </a:r>
          </a:p>
          <a:p>
            <a:pPr>
              <a:buNone/>
            </a:pPr>
            <a:r>
              <a:rPr lang="en-GB" dirty="0"/>
              <a:t>                                   1+</a:t>
            </a:r>
            <a:r>
              <a:rPr lang="en-GB" i="1" dirty="0"/>
              <a:t>r</a:t>
            </a:r>
          </a:p>
          <a:p>
            <a:pPr>
              <a:buNone/>
            </a:pPr>
            <a:r>
              <a:rPr lang="en-GB" baseline="-25000" dirty="0"/>
              <a:t> </a:t>
            </a:r>
            <a:r>
              <a:rPr lang="en-GB" dirty="0"/>
              <a:t>So for Future Electronics P</a:t>
            </a:r>
            <a:r>
              <a:rPr lang="en-GB" baseline="-25000" dirty="0"/>
              <a:t>0 </a:t>
            </a:r>
            <a:r>
              <a:rPr lang="en-GB" dirty="0"/>
              <a:t>= </a:t>
            </a:r>
            <a:r>
              <a:rPr lang="en-GB" u="sng" dirty="0"/>
              <a:t>5+110 </a:t>
            </a:r>
            <a:r>
              <a:rPr lang="en-GB" dirty="0"/>
              <a:t>= $100</a:t>
            </a:r>
          </a:p>
          <a:p>
            <a:pPr>
              <a:buNone/>
            </a:pPr>
            <a:r>
              <a:rPr lang="en-GB" dirty="0"/>
              <a:t>                                                1.15</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17</a:t>
            </a:fld>
            <a:endParaRPr lang="en-GB" dirty="0"/>
          </a:p>
        </p:txBody>
      </p:sp>
      <p:sp>
        <p:nvSpPr>
          <p:cNvPr id="4" name="Title 3"/>
          <p:cNvSpPr>
            <a:spLocks noGrp="1"/>
          </p:cNvSpPr>
          <p:nvPr>
            <p:ph type="title"/>
          </p:nvPr>
        </p:nvSpPr>
        <p:spPr/>
        <p:txBody>
          <a:bodyPr/>
          <a:lstStyle/>
          <a:p>
            <a:r>
              <a:rPr lang="en-GB" dirty="0"/>
              <a:t>How are equities valued? - 4</a:t>
            </a:r>
          </a:p>
        </p:txBody>
      </p:sp>
      <p:cxnSp>
        <p:nvCxnSpPr>
          <p:cNvPr id="6" name="Straight Connector 5"/>
          <p:cNvCxnSpPr/>
          <p:nvPr/>
        </p:nvCxnSpPr>
        <p:spPr>
          <a:xfrm>
            <a:off x="4000496" y="4143380"/>
            <a:ext cx="1571636" cy="1588"/>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But, what exactly is the discount rate </a:t>
            </a:r>
            <a:r>
              <a:rPr lang="en-GB" i="1" dirty="0"/>
              <a:t>r </a:t>
            </a:r>
            <a:r>
              <a:rPr lang="en-GB" dirty="0"/>
              <a:t>in this equation? Well again, as in the bond valuation example, it is the opportunity cost of capital, known in share valuation as the </a:t>
            </a:r>
            <a:r>
              <a:rPr lang="en-GB" i="1" dirty="0"/>
              <a:t>market capitalisation rate</a:t>
            </a:r>
            <a:r>
              <a:rPr lang="en-GB" dirty="0"/>
              <a:t> or </a:t>
            </a:r>
            <a:r>
              <a:rPr lang="en-GB" i="1" dirty="0"/>
              <a:t>cost of equity capital </a:t>
            </a:r>
          </a:p>
          <a:p>
            <a:r>
              <a:rPr lang="en-GB" dirty="0"/>
              <a:t>Many shares will be safer than Future and many riskier. This would be called Future’s </a:t>
            </a:r>
            <a:r>
              <a:rPr lang="en-GB" i="1" dirty="0"/>
              <a:t>risk class, </a:t>
            </a:r>
            <a:r>
              <a:rPr lang="en-GB" dirty="0"/>
              <a:t>and all shares in this class have to be priced to offer the same rate of return.</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18</a:t>
            </a:fld>
            <a:endParaRPr lang="en-GB" dirty="0"/>
          </a:p>
        </p:txBody>
      </p:sp>
      <p:sp>
        <p:nvSpPr>
          <p:cNvPr id="4" name="Title 3"/>
          <p:cNvSpPr>
            <a:spLocks noGrp="1"/>
          </p:cNvSpPr>
          <p:nvPr>
            <p:ph type="title"/>
          </p:nvPr>
        </p:nvSpPr>
        <p:spPr/>
        <p:txBody>
          <a:bodyPr/>
          <a:lstStyle/>
          <a:p>
            <a:r>
              <a:rPr lang="en-GB" dirty="0"/>
              <a:t>How are equities valued? - 5</a:t>
            </a: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For example, let us suppose that all the other securities in Future’s class offer the same 15% return. This would mean that the $100 has to be the right price for Future.</a:t>
            </a:r>
          </a:p>
          <a:p>
            <a:r>
              <a:rPr lang="en-GB" dirty="0"/>
              <a:t>What if Future’s price was above $100? In this case investors would shift their capital to the other securities in Future’s class. And should Future’s price fall below $100, investors would rush in to buy, which would force up the price.</a:t>
            </a:r>
          </a:p>
          <a:p>
            <a:r>
              <a:rPr lang="en-GB" dirty="0"/>
              <a:t>Therefore, at each point in time all securities in an equivalent class are priced to offer the same return. This equilibrium is a condition for well-functioning capital markets. </a:t>
            </a:r>
          </a:p>
          <a:p>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19</a:t>
            </a:fld>
            <a:endParaRPr lang="en-GB" dirty="0"/>
          </a:p>
        </p:txBody>
      </p:sp>
      <p:sp>
        <p:nvSpPr>
          <p:cNvPr id="4" name="Title 3"/>
          <p:cNvSpPr>
            <a:spLocks noGrp="1"/>
          </p:cNvSpPr>
          <p:nvPr>
            <p:ph type="title"/>
          </p:nvPr>
        </p:nvSpPr>
        <p:spPr/>
        <p:txBody>
          <a:bodyPr/>
          <a:lstStyle/>
          <a:p>
            <a:r>
              <a:rPr lang="en-GB" dirty="0"/>
              <a:t>How are equities valued? - 6</a:t>
            </a: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142984"/>
            <a:ext cx="8472518" cy="4792869"/>
          </a:xfrm>
        </p:spPr>
        <p:txBody>
          <a:bodyPr>
            <a:normAutofit fontScale="25000" lnSpcReduction="20000"/>
          </a:bodyPr>
          <a:lstStyle/>
          <a:p>
            <a:r>
              <a:rPr lang="en-GB" sz="8000" dirty="0"/>
              <a:t>But how do we determine next year’s price?</a:t>
            </a:r>
          </a:p>
          <a:p>
            <a:pPr>
              <a:buNone/>
            </a:pPr>
            <a:endParaRPr lang="en-GB" dirty="0"/>
          </a:p>
          <a:p>
            <a:r>
              <a:rPr lang="en-GB" sz="8000" dirty="0"/>
              <a:t>If our price formula holds, then it should be applicable to next year as well. So…</a:t>
            </a:r>
          </a:p>
          <a:p>
            <a:endParaRPr lang="en-GB" dirty="0"/>
          </a:p>
          <a:p>
            <a:pPr>
              <a:buNone/>
            </a:pPr>
            <a:r>
              <a:rPr lang="en-GB" sz="6200" dirty="0"/>
              <a:t>  P</a:t>
            </a:r>
            <a:r>
              <a:rPr lang="en-GB" sz="6200" baseline="-25000" dirty="0"/>
              <a:t>1 </a:t>
            </a:r>
            <a:r>
              <a:rPr lang="en-GB" sz="6200" dirty="0"/>
              <a:t>= </a:t>
            </a:r>
            <a:r>
              <a:rPr lang="en-GB" sz="6200" u="sng" dirty="0"/>
              <a:t>DIV</a:t>
            </a:r>
            <a:r>
              <a:rPr lang="en-GB" sz="6200" u="sng" baseline="-25000" dirty="0"/>
              <a:t>2 </a:t>
            </a:r>
            <a:r>
              <a:rPr lang="en-GB" sz="6200" u="sng" dirty="0"/>
              <a:t>+ </a:t>
            </a:r>
            <a:r>
              <a:rPr lang="en-GB" sz="6200" u="sng" baseline="-25000" dirty="0"/>
              <a:t> </a:t>
            </a:r>
            <a:r>
              <a:rPr lang="en-GB" sz="6200" u="sng" dirty="0"/>
              <a:t>P</a:t>
            </a:r>
            <a:r>
              <a:rPr lang="en-GB" sz="6200" u="sng" baseline="-25000" dirty="0"/>
              <a:t>2</a:t>
            </a:r>
            <a:r>
              <a:rPr lang="en-GB" sz="6200" u="sng" dirty="0"/>
              <a:t> </a:t>
            </a:r>
          </a:p>
          <a:p>
            <a:pPr>
              <a:buNone/>
            </a:pPr>
            <a:r>
              <a:rPr lang="en-GB" sz="6200" dirty="0"/>
              <a:t>              1+</a:t>
            </a:r>
            <a:r>
              <a:rPr lang="en-GB" sz="6200" i="1" dirty="0"/>
              <a:t>r</a:t>
            </a:r>
          </a:p>
          <a:p>
            <a:pPr>
              <a:buNone/>
            </a:pPr>
            <a:endParaRPr lang="en-GB" i="1" dirty="0"/>
          </a:p>
          <a:p>
            <a:pPr>
              <a:buNone/>
            </a:pPr>
            <a:r>
              <a:rPr lang="en-GB" sz="6200" dirty="0"/>
              <a:t>If our investors expect an increase in dividend</a:t>
            </a:r>
          </a:p>
          <a:p>
            <a:pPr>
              <a:buNone/>
            </a:pPr>
            <a:r>
              <a:rPr lang="en-GB" sz="6200" dirty="0"/>
              <a:t>to $5.50 and subsequent growth to $121, this would imply a price of</a:t>
            </a:r>
          </a:p>
          <a:p>
            <a:pPr>
              <a:buNone/>
            </a:pPr>
            <a:endParaRPr lang="en-GB" dirty="0"/>
          </a:p>
          <a:p>
            <a:pPr>
              <a:buNone/>
            </a:pPr>
            <a:r>
              <a:rPr lang="en-GB" sz="8000" dirty="0"/>
              <a:t>P</a:t>
            </a:r>
            <a:r>
              <a:rPr lang="en-GB" sz="8000" baseline="-25000" dirty="0"/>
              <a:t>1</a:t>
            </a:r>
            <a:r>
              <a:rPr lang="en-GB" sz="8000" dirty="0"/>
              <a:t> = </a:t>
            </a:r>
            <a:r>
              <a:rPr lang="en-GB" sz="8000" u="sng" dirty="0"/>
              <a:t>5.50+121 </a:t>
            </a:r>
            <a:r>
              <a:rPr lang="en-GB" sz="8000" dirty="0"/>
              <a:t>= $110   Today’s price can then be calculated by </a:t>
            </a:r>
          </a:p>
          <a:p>
            <a:pPr>
              <a:buNone/>
            </a:pPr>
            <a:r>
              <a:rPr lang="en-GB" sz="8000" dirty="0"/>
              <a:t>           1.15</a:t>
            </a:r>
          </a:p>
          <a:p>
            <a:pPr>
              <a:buNone/>
            </a:pPr>
            <a:r>
              <a:rPr lang="en-GB" sz="8000" dirty="0"/>
              <a:t>           </a:t>
            </a:r>
          </a:p>
          <a:p>
            <a:pPr>
              <a:buNone/>
            </a:pPr>
            <a:r>
              <a:rPr lang="en-GB" sz="8000" dirty="0"/>
              <a:t>P</a:t>
            </a:r>
            <a:r>
              <a:rPr lang="en-GB" sz="8000" baseline="-25000" dirty="0"/>
              <a:t>0 </a:t>
            </a:r>
            <a:r>
              <a:rPr lang="en-GB" sz="8000" dirty="0"/>
              <a:t>= DIV</a:t>
            </a:r>
            <a:r>
              <a:rPr lang="en-GB" sz="8000" baseline="-25000" dirty="0"/>
              <a:t>1 </a:t>
            </a:r>
            <a:r>
              <a:rPr lang="en-GB" sz="8000" dirty="0"/>
              <a:t>+ </a:t>
            </a:r>
            <a:r>
              <a:rPr lang="en-GB" sz="8000" baseline="-25000" dirty="0"/>
              <a:t> </a:t>
            </a:r>
            <a:r>
              <a:rPr lang="en-GB" sz="8000" dirty="0"/>
              <a:t>P</a:t>
            </a:r>
            <a:r>
              <a:rPr lang="en-GB" sz="8000" baseline="-25000" dirty="0"/>
              <a:t>1</a:t>
            </a:r>
            <a:r>
              <a:rPr lang="en-GB" sz="8000" dirty="0"/>
              <a:t> + DIV</a:t>
            </a:r>
            <a:r>
              <a:rPr lang="en-GB" sz="8000" baseline="-25000" dirty="0"/>
              <a:t>2 </a:t>
            </a:r>
            <a:r>
              <a:rPr lang="en-GB" sz="8000" dirty="0"/>
              <a:t>+ </a:t>
            </a:r>
            <a:r>
              <a:rPr lang="en-GB" sz="8000" baseline="-25000" dirty="0"/>
              <a:t> </a:t>
            </a:r>
            <a:r>
              <a:rPr lang="en-GB" sz="8000" dirty="0"/>
              <a:t>P</a:t>
            </a:r>
            <a:r>
              <a:rPr lang="en-GB" sz="8000" baseline="-25000" dirty="0"/>
              <a:t>2</a:t>
            </a:r>
            <a:r>
              <a:rPr lang="en-GB" sz="8000" dirty="0"/>
              <a:t>  = </a:t>
            </a:r>
            <a:r>
              <a:rPr lang="en-GB" sz="8000" u="sng" dirty="0"/>
              <a:t>5.00 </a:t>
            </a:r>
            <a:r>
              <a:rPr lang="en-GB" sz="8000" dirty="0"/>
              <a:t> + </a:t>
            </a:r>
            <a:r>
              <a:rPr lang="en-GB" sz="8000" u="sng" dirty="0"/>
              <a:t>5.50 + 121</a:t>
            </a:r>
            <a:r>
              <a:rPr lang="en-GB" sz="8000" dirty="0"/>
              <a:t>  =  $100</a:t>
            </a:r>
          </a:p>
          <a:p>
            <a:pPr>
              <a:buNone/>
            </a:pPr>
            <a:r>
              <a:rPr lang="en-GB" sz="8000" dirty="0"/>
              <a:t>          1+</a:t>
            </a:r>
            <a:r>
              <a:rPr lang="en-GB" sz="8000" i="1" dirty="0"/>
              <a:t>r            (</a:t>
            </a:r>
            <a:r>
              <a:rPr lang="en-GB" sz="8000" dirty="0"/>
              <a:t>1+</a:t>
            </a:r>
            <a:r>
              <a:rPr lang="en-GB" sz="8000" i="1" dirty="0"/>
              <a:t>r )</a:t>
            </a:r>
            <a:r>
              <a:rPr lang="en-GB" sz="8000" i="1" baseline="30000" dirty="0"/>
              <a:t>2             </a:t>
            </a:r>
            <a:r>
              <a:rPr lang="en-GB" sz="8000" dirty="0"/>
              <a:t>1.15        (1.15)</a:t>
            </a:r>
            <a:r>
              <a:rPr lang="en-GB" sz="8000" baseline="30000" dirty="0"/>
              <a:t>2</a:t>
            </a:r>
            <a:endParaRPr lang="en-GB" sz="8000" dirty="0"/>
          </a:p>
          <a:p>
            <a:pPr>
              <a:buNone/>
            </a:pPr>
            <a:endParaRPr lang="en-GB" sz="8000" dirty="0"/>
          </a:p>
          <a:p>
            <a:pPr>
              <a:buNone/>
            </a:pPr>
            <a:r>
              <a:rPr lang="en-GB" sz="8000" dirty="0"/>
              <a:t>                             </a:t>
            </a:r>
            <a:endParaRPr lang="en-GB" sz="8000" i="1"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20</a:t>
            </a:fld>
            <a:endParaRPr lang="en-GB" dirty="0"/>
          </a:p>
        </p:txBody>
      </p:sp>
      <p:sp>
        <p:nvSpPr>
          <p:cNvPr id="4" name="Title 3"/>
          <p:cNvSpPr>
            <a:spLocks noGrp="1"/>
          </p:cNvSpPr>
          <p:nvPr>
            <p:ph type="title"/>
          </p:nvPr>
        </p:nvSpPr>
        <p:spPr>
          <a:xfrm>
            <a:off x="0" y="0"/>
            <a:ext cx="8229600" cy="1143000"/>
          </a:xfrm>
        </p:spPr>
        <p:txBody>
          <a:bodyPr/>
          <a:lstStyle/>
          <a:p>
            <a:r>
              <a:rPr lang="en-GB" dirty="0"/>
              <a:t>How are equities valued? - 7</a:t>
            </a:r>
          </a:p>
        </p:txBody>
      </p:sp>
      <p:cxnSp>
        <p:nvCxnSpPr>
          <p:cNvPr id="14" name="Straight Connector 13"/>
          <p:cNvCxnSpPr/>
          <p:nvPr/>
        </p:nvCxnSpPr>
        <p:spPr>
          <a:xfrm>
            <a:off x="1285852" y="4713296"/>
            <a:ext cx="100013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2786050" y="4714884"/>
            <a:ext cx="1071570"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a:p>
          <a:p>
            <a:r>
              <a:rPr lang="en-GB" dirty="0"/>
              <a:t>The formula for a general share price is then</a:t>
            </a:r>
          </a:p>
          <a:p>
            <a:endParaRPr lang="en-GB" dirty="0"/>
          </a:p>
          <a:p>
            <a:pPr>
              <a:buNone/>
            </a:pPr>
            <a:r>
              <a:rPr lang="en-GB" sz="2800" dirty="0"/>
              <a:t>P</a:t>
            </a:r>
            <a:r>
              <a:rPr lang="en-GB" sz="2800" baseline="-25000" dirty="0"/>
              <a:t>0 </a:t>
            </a:r>
            <a:r>
              <a:rPr lang="en-GB" sz="2800" dirty="0"/>
              <a:t>= DIV</a:t>
            </a:r>
            <a:r>
              <a:rPr lang="en-GB" sz="2800" baseline="-25000" dirty="0"/>
              <a:t>1 </a:t>
            </a:r>
            <a:r>
              <a:rPr lang="en-GB" sz="2800" dirty="0"/>
              <a:t>+ </a:t>
            </a:r>
            <a:r>
              <a:rPr lang="en-GB" sz="2800" baseline="-25000" dirty="0"/>
              <a:t> </a:t>
            </a:r>
            <a:r>
              <a:rPr lang="en-GB" sz="2800" dirty="0"/>
              <a:t>P</a:t>
            </a:r>
            <a:r>
              <a:rPr lang="en-GB" sz="2800" baseline="-25000" dirty="0"/>
              <a:t>1</a:t>
            </a:r>
            <a:r>
              <a:rPr lang="en-GB" sz="2800" dirty="0"/>
              <a:t> + DIV</a:t>
            </a:r>
            <a:r>
              <a:rPr lang="en-GB" sz="2800" baseline="-25000" dirty="0"/>
              <a:t>2 </a:t>
            </a:r>
            <a:r>
              <a:rPr lang="en-GB" sz="2800" dirty="0"/>
              <a:t>+ </a:t>
            </a:r>
            <a:r>
              <a:rPr lang="en-GB" sz="2800" baseline="-25000" dirty="0"/>
              <a:t> </a:t>
            </a:r>
            <a:r>
              <a:rPr lang="en-GB" sz="2800" dirty="0"/>
              <a:t>P</a:t>
            </a:r>
            <a:r>
              <a:rPr lang="en-GB" sz="2800" baseline="-25000" dirty="0"/>
              <a:t>2 </a:t>
            </a:r>
            <a:r>
              <a:rPr lang="en-GB" sz="2800" dirty="0"/>
              <a:t>+</a:t>
            </a:r>
            <a:r>
              <a:rPr lang="en-GB" sz="2800" baseline="-25000" dirty="0"/>
              <a:t> ….  </a:t>
            </a:r>
            <a:r>
              <a:rPr lang="en-GB" sz="2800" dirty="0"/>
              <a:t>+</a:t>
            </a:r>
            <a:r>
              <a:rPr lang="en-GB" sz="2800" baseline="-25000" dirty="0"/>
              <a:t> </a:t>
            </a:r>
            <a:r>
              <a:rPr lang="en-GB" sz="2800" dirty="0"/>
              <a:t>DIV</a:t>
            </a:r>
            <a:r>
              <a:rPr lang="en-GB" sz="2800" baseline="-25000" dirty="0"/>
              <a:t>H</a:t>
            </a:r>
            <a:r>
              <a:rPr lang="en-GB" sz="2800" dirty="0"/>
              <a:t> + P</a:t>
            </a:r>
            <a:r>
              <a:rPr lang="en-GB" sz="2800" baseline="-25000" dirty="0"/>
              <a:t>H</a:t>
            </a:r>
            <a:endParaRPr lang="en-GB" sz="2800" dirty="0"/>
          </a:p>
          <a:p>
            <a:pPr>
              <a:buNone/>
            </a:pPr>
            <a:r>
              <a:rPr lang="en-GB" sz="2800" dirty="0"/>
              <a:t>            1+</a:t>
            </a:r>
            <a:r>
              <a:rPr lang="en-GB" sz="2800" i="1" dirty="0"/>
              <a:t>r          ( </a:t>
            </a:r>
            <a:r>
              <a:rPr lang="en-GB" sz="2800" dirty="0"/>
              <a:t>1+</a:t>
            </a:r>
            <a:r>
              <a:rPr lang="en-GB" sz="2800" i="1" dirty="0"/>
              <a:t>r ) </a:t>
            </a:r>
            <a:r>
              <a:rPr lang="en-GB" sz="2800" i="1" baseline="30000" dirty="0"/>
              <a:t>2                   </a:t>
            </a:r>
            <a:r>
              <a:rPr lang="en-GB" sz="2800" i="1" dirty="0"/>
              <a:t>( </a:t>
            </a:r>
            <a:r>
              <a:rPr lang="en-GB" sz="2800" dirty="0"/>
              <a:t>1+</a:t>
            </a:r>
            <a:r>
              <a:rPr lang="en-GB" sz="2800" i="1" dirty="0"/>
              <a:t>r ) </a:t>
            </a:r>
            <a:r>
              <a:rPr lang="en-GB" sz="2800" baseline="30000" dirty="0"/>
              <a:t>H</a:t>
            </a:r>
          </a:p>
          <a:p>
            <a:pPr>
              <a:buNone/>
            </a:pPr>
            <a:endParaRPr lang="en-GB" dirty="0"/>
          </a:p>
          <a:p>
            <a:pPr>
              <a:spcBef>
                <a:spcPts val="0"/>
              </a:spcBef>
              <a:buNone/>
            </a:pPr>
            <a:r>
              <a:rPr lang="en-GB" dirty="0"/>
              <a:t>Or…          </a:t>
            </a:r>
            <a:r>
              <a:rPr lang="en-GB" sz="2000" dirty="0"/>
              <a:t>H </a:t>
            </a:r>
            <a:r>
              <a:rPr lang="en-GB" sz="1400" dirty="0"/>
              <a:t>   </a:t>
            </a:r>
            <a:r>
              <a:rPr lang="en-GB" sz="3200" dirty="0"/>
              <a:t>DIV</a:t>
            </a:r>
            <a:r>
              <a:rPr lang="en-GB" sz="2800" baseline="-25000" dirty="0"/>
              <a:t>t    </a:t>
            </a:r>
            <a:r>
              <a:rPr lang="en-GB" sz="2800" dirty="0"/>
              <a:t>+</a:t>
            </a:r>
            <a:r>
              <a:rPr lang="en-GB" sz="2800" baseline="-25000" dirty="0"/>
              <a:t>    </a:t>
            </a:r>
            <a:r>
              <a:rPr lang="en-GB" sz="2800" dirty="0"/>
              <a:t>P</a:t>
            </a:r>
            <a:r>
              <a:rPr lang="en-GB" sz="2800" baseline="-25000" dirty="0"/>
              <a:t>H</a:t>
            </a:r>
            <a:endParaRPr lang="en-GB" sz="2800" dirty="0"/>
          </a:p>
          <a:p>
            <a:pPr>
              <a:spcBef>
                <a:spcPts val="0"/>
              </a:spcBef>
              <a:buNone/>
            </a:pPr>
            <a:r>
              <a:rPr lang="en-GB" sz="2800" dirty="0"/>
              <a:t>                </a:t>
            </a:r>
            <a:r>
              <a:rPr lang="el-GR" sz="3200" dirty="0"/>
              <a:t>Σ</a:t>
            </a:r>
            <a:r>
              <a:rPr lang="en-GB" sz="3200" dirty="0"/>
              <a:t> (1+</a:t>
            </a:r>
            <a:r>
              <a:rPr lang="en-GB" sz="3200" i="1" dirty="0"/>
              <a:t>r)</a:t>
            </a:r>
            <a:r>
              <a:rPr lang="en-GB" sz="3200" i="1" baseline="30000" dirty="0"/>
              <a:t>t     </a:t>
            </a:r>
            <a:r>
              <a:rPr lang="en-GB" sz="3200" dirty="0"/>
              <a:t>(1+</a:t>
            </a:r>
            <a:r>
              <a:rPr lang="en-GB" sz="3200" i="1" dirty="0"/>
              <a:t>r)</a:t>
            </a:r>
            <a:r>
              <a:rPr lang="en-GB" sz="2800" i="1" baseline="30000" dirty="0"/>
              <a:t>H</a:t>
            </a:r>
            <a:endParaRPr lang="en-GB" sz="2800" dirty="0"/>
          </a:p>
          <a:p>
            <a:pPr>
              <a:spcBef>
                <a:spcPts val="0"/>
              </a:spcBef>
              <a:buNone/>
            </a:pPr>
            <a:r>
              <a:rPr lang="en-GB" sz="2800" baseline="30000" dirty="0"/>
              <a:t>                       t=1 `	</a:t>
            </a:r>
          </a:p>
          <a:p>
            <a:pPr>
              <a:buNone/>
            </a:pPr>
            <a:r>
              <a:rPr lang="en-GB" sz="2400" baseline="30000" dirty="0"/>
              <a:t>                  </a:t>
            </a: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21</a:t>
            </a:fld>
            <a:endParaRPr lang="en-GB" dirty="0"/>
          </a:p>
        </p:txBody>
      </p:sp>
      <p:sp>
        <p:nvSpPr>
          <p:cNvPr id="4" name="Title 3"/>
          <p:cNvSpPr>
            <a:spLocks noGrp="1"/>
          </p:cNvSpPr>
          <p:nvPr>
            <p:ph type="title"/>
          </p:nvPr>
        </p:nvSpPr>
        <p:spPr/>
        <p:txBody>
          <a:bodyPr/>
          <a:lstStyle/>
          <a:p>
            <a:r>
              <a:rPr lang="en-GB" dirty="0"/>
              <a:t>How are equities valued? - 8</a:t>
            </a:r>
          </a:p>
        </p:txBody>
      </p:sp>
      <p:cxnSp>
        <p:nvCxnSpPr>
          <p:cNvPr id="6" name="Straight Connector 5"/>
          <p:cNvCxnSpPr/>
          <p:nvPr/>
        </p:nvCxnSpPr>
        <p:spPr>
          <a:xfrm>
            <a:off x="1357290" y="3143248"/>
            <a:ext cx="171451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643306" y="3145267"/>
            <a:ext cx="1643074"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429388" y="3147286"/>
            <a:ext cx="171451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857488" y="4429132"/>
            <a:ext cx="100013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286248" y="4429132"/>
            <a:ext cx="1285884"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727</TotalTime>
  <Words>1806</Words>
  <Application>Microsoft Office PowerPoint</Application>
  <PresentationFormat>On-screen Show (4:3)</PresentationFormat>
  <Paragraphs>168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Calibri</vt:lpstr>
      <vt:lpstr>Lucida Sans Unicode</vt:lpstr>
      <vt:lpstr>Verdana</vt:lpstr>
      <vt:lpstr>Wingdings 2</vt:lpstr>
      <vt:lpstr>Wingdings 3</vt:lpstr>
      <vt:lpstr>Concourse</vt:lpstr>
      <vt:lpstr>Corporate Finance - 2</vt:lpstr>
      <vt:lpstr>What are bonds?</vt:lpstr>
      <vt:lpstr>A basic example of a bond issue -1</vt:lpstr>
      <vt:lpstr>A basic example of a bond issue -2</vt:lpstr>
      <vt:lpstr>A basic example of a bond issue -3</vt:lpstr>
      <vt:lpstr>A basic example of a bond issue -4</vt:lpstr>
      <vt:lpstr>A basic example of a bond issue -5</vt:lpstr>
      <vt:lpstr>A basic example of a bond issue -6</vt:lpstr>
      <vt:lpstr>Types of US government bonds</vt:lpstr>
      <vt:lpstr>Types of UK government bonds</vt:lpstr>
      <vt:lpstr>Interest rates - 1</vt:lpstr>
      <vt:lpstr>Interest rates - 2</vt:lpstr>
      <vt:lpstr>Interest rates - 3</vt:lpstr>
      <vt:lpstr>How are equities valued? - 1</vt:lpstr>
      <vt:lpstr>How are equities valued? - 2</vt:lpstr>
      <vt:lpstr>How are equities valued? - 3</vt:lpstr>
      <vt:lpstr>How are equities valued? - 4</vt:lpstr>
      <vt:lpstr>How are equities valued? - 5</vt:lpstr>
      <vt:lpstr>How are equities valued? - 6</vt:lpstr>
      <vt:lpstr>How are equities valued? - 7</vt:lpstr>
      <vt:lpstr>How are equities valued? - 8</vt:lpstr>
    </vt:vector>
  </TitlesOfParts>
  <Company>UCB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Finance - 2</dc:title>
  <dc:creator>UCBUSER</dc:creator>
  <cp:lastModifiedBy>David Jenkins</cp:lastModifiedBy>
  <cp:revision>64</cp:revision>
  <cp:lastPrinted>2016-06-07T12:45:31Z</cp:lastPrinted>
  <dcterms:created xsi:type="dcterms:W3CDTF">2012-12-04T08:06:30Z</dcterms:created>
  <dcterms:modified xsi:type="dcterms:W3CDTF">2024-11-12T08:39:01Z</dcterms:modified>
</cp:coreProperties>
</file>