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emf" ContentType="image/x-emf"/>
  <Default Extension="rels" ContentType="application/vnd.openxmlformats-package.relationships+xml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33"/>
  </p:notesMasterIdLst>
  <p:sldIdLst>
    <p:sldId id="256" r:id="rId2"/>
    <p:sldId id="290" r:id="rId3"/>
    <p:sldId id="274" r:id="rId4"/>
    <p:sldId id="292" r:id="rId5"/>
    <p:sldId id="289" r:id="rId6"/>
    <p:sldId id="275" r:id="rId7"/>
    <p:sldId id="276" r:id="rId8"/>
    <p:sldId id="270" r:id="rId9"/>
    <p:sldId id="271" r:id="rId10"/>
    <p:sldId id="277" r:id="rId11"/>
    <p:sldId id="283" r:id="rId12"/>
    <p:sldId id="278" r:id="rId13"/>
    <p:sldId id="279" r:id="rId14"/>
    <p:sldId id="280" r:id="rId15"/>
    <p:sldId id="282" r:id="rId16"/>
    <p:sldId id="284" r:id="rId17"/>
    <p:sldId id="281" r:id="rId18"/>
    <p:sldId id="286" r:id="rId19"/>
    <p:sldId id="287" r:id="rId20"/>
    <p:sldId id="288" r:id="rId21"/>
    <p:sldId id="291" r:id="rId22"/>
    <p:sldId id="293" r:id="rId23"/>
    <p:sldId id="294" r:id="rId24"/>
    <p:sldId id="295" r:id="rId25"/>
    <p:sldId id="296" r:id="rId26"/>
    <p:sldId id="297" r:id="rId27"/>
    <p:sldId id="298" r:id="rId28"/>
    <p:sldId id="299" r:id="rId29"/>
    <p:sldId id="300" r:id="rId30"/>
    <p:sldId id="301" r:id="rId31"/>
    <p:sldId id="302" r:id="rId32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80"/>
    <p:restoredTop sz="93269"/>
  </p:normalViewPr>
  <p:slideViewPr>
    <p:cSldViewPr snapToGrid="0" snapToObjects="1">
      <p:cViewPr varScale="1">
        <p:scale>
          <a:sx n="59" d="100"/>
          <a:sy n="59" d="100"/>
        </p:scale>
        <p:origin x="528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6212A-E4AA-4A1D-93ED-6755680B73A5}" type="datetimeFigureOut">
              <a:rPr lang="en-GB" smtClean="0"/>
              <a:pPr/>
              <a:t>02/12/2019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907D0-6131-4C83-9917-4456CD9CB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208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Gwybodaeth</a:t>
            </a:r>
            <a:r>
              <a:rPr lang="en-US" dirty="0" smtClean="0"/>
              <a:t> am </a:t>
            </a:r>
            <a:r>
              <a:rPr lang="en-US" dirty="0" err="1" smtClean="0"/>
              <a:t>asesu’r</a:t>
            </a:r>
            <a:r>
              <a:rPr lang="en-US" dirty="0" smtClean="0"/>
              <a:t> CS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wefan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Llywodraeth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Cymru</a:t>
            </a:r>
            <a:r>
              <a:rPr lang="en-US" baseline="0" dirty="0" smtClean="0"/>
              <a:t>:</a:t>
            </a:r>
          </a:p>
          <a:p>
            <a:r>
              <a:rPr lang="en-US" baseline="0" dirty="0" smtClean="0"/>
              <a:t>http://</a:t>
            </a:r>
            <a:r>
              <a:rPr lang="en-US" baseline="0" dirty="0" err="1" smtClean="0"/>
              <a:t>gov.wales</a:t>
            </a:r>
            <a:r>
              <a:rPr lang="en-US" baseline="0" dirty="0" smtClean="0"/>
              <a:t>/topics/</a:t>
            </a:r>
            <a:r>
              <a:rPr lang="en-US" baseline="0" dirty="0" err="1" smtClean="0"/>
              <a:t>educationandskills</a:t>
            </a:r>
            <a:r>
              <a:rPr lang="en-US" baseline="0" dirty="0" smtClean="0"/>
              <a:t>/foundation-phase/foundation-phase-profile/?skip=1&amp;lang=cy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Info on FP assessment on Welsh Government Website:</a:t>
            </a:r>
          </a:p>
          <a:p>
            <a:r>
              <a:rPr lang="en-US" baseline="0" dirty="0" smtClean="0"/>
              <a:t>http://</a:t>
            </a:r>
            <a:r>
              <a:rPr lang="en-US" baseline="0" dirty="0" err="1" smtClean="0"/>
              <a:t>gov.wales</a:t>
            </a:r>
            <a:r>
              <a:rPr lang="en-US" baseline="0" dirty="0" smtClean="0"/>
              <a:t>/topics/</a:t>
            </a:r>
            <a:r>
              <a:rPr lang="en-US" baseline="0" dirty="0" err="1" smtClean="0"/>
              <a:t>educationandskills</a:t>
            </a:r>
            <a:r>
              <a:rPr lang="en-US" baseline="0" dirty="0" smtClean="0"/>
              <a:t>/foundation-phase/foundation-phase-profile/?skip=1&amp;lang=</a:t>
            </a:r>
            <a:r>
              <a:rPr lang="en-US" baseline="0" dirty="0" err="1" smtClean="0"/>
              <a:t>en</a:t>
            </a:r>
            <a:endParaRPr lang="en-US" baseline="0" dirty="0" smtClean="0"/>
          </a:p>
          <a:p>
            <a:endParaRPr lang="en-US" dirty="0" smtClean="0"/>
          </a:p>
          <a:p>
            <a:r>
              <a:rPr lang="en-US" dirty="0" err="1" smtClean="0"/>
              <a:t>Fideo</a:t>
            </a:r>
            <a:r>
              <a:rPr lang="en-US" dirty="0" smtClean="0"/>
              <a:t> 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baseline="0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esbonio</a:t>
            </a:r>
            <a:r>
              <a:rPr lang="en-US" dirty="0" smtClean="0"/>
              <a:t> </a:t>
            </a:r>
            <a:r>
              <a:rPr lang="en-US" dirty="0" err="1" smtClean="0"/>
              <a:t>trefniadau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baseline="0" dirty="0" smtClean="0"/>
              <a:t> CS a </a:t>
            </a:r>
            <a:r>
              <a:rPr lang="en-US" baseline="0" dirty="0" err="1" smtClean="0"/>
              <a:t>defnyddio’r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Proffil</a:t>
            </a:r>
            <a:r>
              <a:rPr lang="en-US" baseline="0" dirty="0" smtClean="0"/>
              <a:t>: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=kwH5xGHAgRU&amp;feature=</a:t>
            </a:r>
            <a:r>
              <a:rPr lang="en-US" dirty="0" err="1" smtClean="0"/>
              <a:t>youtu.be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WG</a:t>
            </a:r>
            <a:r>
              <a:rPr lang="en-US" baseline="0" dirty="0" smtClean="0"/>
              <a:t> video explaining FP assessment arrangements and use of the Profile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xfWghefLmHo&amp;feature</a:t>
            </a:r>
            <a:r>
              <a:rPr lang="en-US" dirty="0" smtClean="0"/>
              <a:t>=</a:t>
            </a:r>
            <a:r>
              <a:rPr lang="en-US" dirty="0" err="1" smtClean="0"/>
              <a:t>youtu.be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Gwybodaeth</a:t>
            </a:r>
            <a:r>
              <a:rPr lang="en-US" dirty="0" smtClean="0"/>
              <a:t> am </a:t>
            </a:r>
            <a:r>
              <a:rPr lang="en-US" dirty="0" err="1" smtClean="0"/>
              <a:t>asesu’r</a:t>
            </a:r>
            <a:r>
              <a:rPr lang="en-US" dirty="0" smtClean="0"/>
              <a:t> CS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wefan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Llywodraeth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Cymru</a:t>
            </a:r>
            <a:r>
              <a:rPr lang="en-US" baseline="0" dirty="0" smtClean="0"/>
              <a:t>:</a:t>
            </a:r>
          </a:p>
          <a:p>
            <a:r>
              <a:rPr lang="en-US" baseline="0" dirty="0" smtClean="0"/>
              <a:t>http://</a:t>
            </a:r>
            <a:r>
              <a:rPr lang="en-US" baseline="0" dirty="0" err="1" smtClean="0"/>
              <a:t>gov.wales</a:t>
            </a:r>
            <a:r>
              <a:rPr lang="en-US" baseline="0" dirty="0" smtClean="0"/>
              <a:t>/topics/</a:t>
            </a:r>
            <a:r>
              <a:rPr lang="en-US" baseline="0" dirty="0" err="1" smtClean="0"/>
              <a:t>educationandskills</a:t>
            </a:r>
            <a:r>
              <a:rPr lang="en-US" baseline="0" dirty="0" smtClean="0"/>
              <a:t>/foundation-phase/foundation-phase-profile/?skip=1&amp;lang=cy</a:t>
            </a:r>
          </a:p>
          <a:p>
            <a:endParaRPr lang="en-US" baseline="0" dirty="0" smtClean="0"/>
          </a:p>
          <a:p>
            <a:r>
              <a:rPr lang="en-US" baseline="0" dirty="0" smtClean="0"/>
              <a:t>Info on FP assessment on Welsh Government Website:</a:t>
            </a:r>
          </a:p>
          <a:p>
            <a:r>
              <a:rPr lang="en-US" baseline="0" dirty="0" smtClean="0"/>
              <a:t>http://</a:t>
            </a:r>
            <a:r>
              <a:rPr lang="en-US" baseline="0" dirty="0" err="1" smtClean="0"/>
              <a:t>gov.wales</a:t>
            </a:r>
            <a:r>
              <a:rPr lang="en-US" baseline="0" dirty="0" smtClean="0"/>
              <a:t>/topics/</a:t>
            </a:r>
            <a:r>
              <a:rPr lang="en-US" baseline="0" dirty="0" err="1" smtClean="0"/>
              <a:t>educationandskills</a:t>
            </a:r>
            <a:r>
              <a:rPr lang="en-US" baseline="0" dirty="0" smtClean="0"/>
              <a:t>/foundation-phase/foundation-phase-profile/?skip=1&amp;lang=</a:t>
            </a:r>
            <a:r>
              <a:rPr lang="en-US" baseline="0" dirty="0" err="1" smtClean="0"/>
              <a:t>en</a:t>
            </a:r>
            <a:endParaRPr lang="en-US" baseline="0" dirty="0" smtClean="0"/>
          </a:p>
          <a:p>
            <a:endParaRPr lang="en-US" dirty="0" smtClean="0"/>
          </a:p>
          <a:p>
            <a:r>
              <a:rPr lang="en-US" dirty="0" err="1" smtClean="0"/>
              <a:t>Fideo</a:t>
            </a:r>
            <a:r>
              <a:rPr lang="en-US" dirty="0" smtClean="0"/>
              <a:t> 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baseline="0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esbonio</a:t>
            </a:r>
            <a:r>
              <a:rPr lang="en-US" dirty="0" smtClean="0"/>
              <a:t> </a:t>
            </a:r>
            <a:r>
              <a:rPr lang="en-US" dirty="0" err="1" smtClean="0"/>
              <a:t>trefniadau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baseline="0" dirty="0" smtClean="0"/>
              <a:t> CS a </a:t>
            </a:r>
            <a:r>
              <a:rPr lang="en-US" baseline="0" dirty="0" err="1" smtClean="0"/>
              <a:t>defnyddio’r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Proffil</a:t>
            </a:r>
            <a:r>
              <a:rPr lang="en-US" baseline="0" dirty="0" smtClean="0"/>
              <a:t>: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=kwH5xGHAgRU&amp;feature=</a:t>
            </a:r>
            <a:r>
              <a:rPr lang="en-US" dirty="0" err="1" smtClean="0"/>
              <a:t>youtu.be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WG</a:t>
            </a:r>
            <a:r>
              <a:rPr lang="en-US" baseline="0" dirty="0" smtClean="0"/>
              <a:t> video explaining FP assessment arrangements and use of the Profile</a:t>
            </a:r>
          </a:p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</a:t>
            </a:r>
            <a:r>
              <a:rPr lang="en-US" dirty="0" err="1" smtClean="0"/>
              <a:t>xfWghefLmHo&amp;feature</a:t>
            </a:r>
            <a:r>
              <a:rPr lang="en-US" dirty="0" smtClean="0"/>
              <a:t>=</a:t>
            </a:r>
            <a:r>
              <a:rPr lang="en-US" dirty="0" err="1" smtClean="0"/>
              <a:t>youtu.be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B26003-50EF-C944-A8E1-7199B9107BC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490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WG statement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363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5673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1703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252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397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073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3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55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807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4222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=""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559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slideLayout" Target="../slideLayouts/slideLayout21.xml"/><Relationship Id="rId22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44B85DE-C7F6-F44F-A08A-2BA58D8F7362}" type="datetimeFigureOut">
              <a:rPr lang="en-US" smtClean="0"/>
              <a:pPr/>
              <a:t>12/2/19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825CB59-5610-E748-BB86-A1803314A05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6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hyperlink" Target="https://www.youtube.com/watch?v=kwH5xGHAgRU&amp;feature=youtu.be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4" Type="http://schemas.openxmlformats.org/officeDocument/2006/relationships/hyperlink" Target="http://learning.gov.wales/resources/collections/key-stages-2-4?lang=cy" TargetMode="External"/><Relationship Id="rId5" Type="http://schemas.openxmlformats.org/officeDocument/2006/relationships/hyperlink" Target="http://learning.gov.wales/resources/collections/key-stages-2-4?lang=en" TargetMode="External"/><Relationship Id="rId6" Type="http://schemas.openxmlformats.org/officeDocument/2006/relationships/hyperlink" Target="http://learning.gov.wales/resources/collections/foundation-phase?lang=cy" TargetMode="External"/><Relationship Id="rId7" Type="http://schemas.openxmlformats.org/officeDocument/2006/relationships/hyperlink" Target="http://learning.gov.wales/resources/collections/foundation-phase?lang=en" TargetMode="External"/><Relationship Id="rId8" Type="http://schemas.openxmlformats.org/officeDocument/2006/relationships/image" Target="../media/image17.png"/><Relationship Id="rId9" Type="http://schemas.openxmlformats.org/officeDocument/2006/relationships/image" Target="../media/image18.png"/><Relationship Id="rId10" Type="http://schemas.openxmlformats.org/officeDocument/2006/relationships/image" Target="../media/image19.pn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4" Type="http://schemas.openxmlformats.org/officeDocument/2006/relationships/image" Target="../media/image22.tiff"/><Relationship Id="rId5" Type="http://schemas.openxmlformats.org/officeDocument/2006/relationships/image" Target="../media/image23.png"/><Relationship Id="rId6" Type="http://schemas.openxmlformats.org/officeDocument/2006/relationships/image" Target="../media/image24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tif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7.png"/><Relationship Id="rId3" Type="http://schemas.openxmlformats.org/officeDocument/2006/relationships/hyperlink" Target="https://llyw.cymru/sites/default/files/publications/2018-03/dyfodol-llwyddiannus-crynodeb-o-adroddiad-yr-athro-graham-donaldson.pdf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8.png"/><Relationship Id="rId3" Type="http://schemas.openxmlformats.org/officeDocument/2006/relationships/hyperlink" Target="https://gov.wales/sites/default/files/publications/2018-03/succesful-futures-a-summary-of-professor-graham-donaldsons-report.pdf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Relationship Id="rId2" Type="http://schemas.openxmlformats.org/officeDocument/2006/relationships/image" Target="../media/image31.png"/><Relationship Id="rId3" Type="http://schemas.openxmlformats.org/officeDocument/2006/relationships/hyperlink" Target="https://llyw.cymru/datganiad-ysgrifenedig-rheoliadau-addysg-diwygiadaun-ymwneud-gwybodaeth-asesiadau-athrawon-cymru?_ga=2.19432305.830236634.1569930168-233607502.1543914796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2.png"/><Relationship Id="rId3" Type="http://schemas.openxmlformats.org/officeDocument/2006/relationships/hyperlink" Target="https://gov.wales/written-statement-education-amendments-relating-teacher-assessment-information-wales-regulations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notesSlide" Target="../notesSlides/notesSlide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padlet.com/mathewreesjones/Assessment" TargetMode="External"/><Relationship Id="rId3" Type="http://schemas.openxmlformats.org/officeDocument/2006/relationships/image" Target="../media/image3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34.png"/><Relationship Id="rId3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919578"/>
            <a:ext cx="8458200" cy="798513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ECAD6002C- ASESU a DATA:</a:t>
            </a:r>
            <a:br>
              <a:rPr lang="cy-GB" dirty="0" smtClean="0"/>
            </a:br>
            <a:r>
              <a:rPr lang="cy-GB" dirty="0" smtClean="0"/>
              <a:t>Cydnabod </a:t>
            </a:r>
            <a:r>
              <a:rPr lang="cy-GB" dirty="0" smtClean="0"/>
              <a:t>Cyrhaeddiad Blaenorol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Monitro</a:t>
            </a:r>
            <a:r>
              <a:rPr lang="en-US" dirty="0" smtClean="0"/>
              <a:t> ac </a:t>
            </a:r>
            <a:r>
              <a:rPr lang="en-US" dirty="0" err="1" smtClean="0"/>
              <a:t>Asesu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203" y="53313"/>
            <a:ext cx="4838700" cy="22832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6110780"/>
            <a:ext cx="81067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chemeClr val="accent3">
                    <a:lumMod val="75000"/>
                  </a:schemeClr>
                </a:solidFill>
              </a:rPr>
              <a:t>https://</a:t>
            </a:r>
            <a:r>
              <a:rPr lang="en-US" sz="2400" b="1" dirty="0" err="1">
                <a:solidFill>
                  <a:schemeClr val="accent3">
                    <a:lumMod val="75000"/>
                  </a:schemeClr>
                </a:solidFill>
              </a:rPr>
              <a:t>padlet.com</a:t>
            </a:r>
            <a:r>
              <a:rPr lang="en-US" sz="2400" b="1" dirty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en-US" sz="2400" b="1" dirty="0" err="1">
                <a:solidFill>
                  <a:schemeClr val="accent3">
                    <a:lumMod val="75000"/>
                  </a:schemeClr>
                </a:solidFill>
              </a:rPr>
              <a:t>mathewreesjones</a:t>
            </a:r>
            <a:r>
              <a:rPr lang="en-US" sz="2400" b="1" dirty="0">
                <a:solidFill>
                  <a:schemeClr val="accent3">
                    <a:lumMod val="75000"/>
                  </a:schemeClr>
                </a:solidFill>
              </a:rPr>
              <a:t>/Assessment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573" y="4263631"/>
            <a:ext cx="1698711" cy="17697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err="1" smtClean="0">
                <a:solidFill>
                  <a:srgbClr val="3366FF"/>
                </a:solidFill>
              </a:rPr>
              <a:t>Dyfaniadau</a:t>
            </a:r>
            <a:r>
              <a:rPr lang="en-US" dirty="0" smtClean="0">
                <a:solidFill>
                  <a:srgbClr val="3366FF"/>
                </a:solidFill>
              </a:rPr>
              <a:t>…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72563"/>
            <a:ext cx="8229600" cy="4525963"/>
          </a:xfrm>
        </p:spPr>
        <p:txBody>
          <a:bodyPr/>
          <a:lstStyle/>
          <a:p>
            <a:r>
              <a:rPr lang="en-US" dirty="0" smtClean="0"/>
              <a:t>“ “People can come up with statistics to prove anything, 14% of people know that” Homer Simpson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11" y="3180857"/>
            <a:ext cx="4553838" cy="15613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rcRect t="23468" b="18697"/>
          <a:stretch>
            <a:fillRect/>
          </a:stretch>
        </p:blipFill>
        <p:spPr>
          <a:xfrm>
            <a:off x="4673190" y="3760564"/>
            <a:ext cx="4224733" cy="29863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rcRect t="32012" b="42816"/>
          <a:stretch>
            <a:fillRect/>
          </a:stretch>
        </p:blipFill>
        <p:spPr>
          <a:xfrm>
            <a:off x="14266" y="4977918"/>
            <a:ext cx="5515176" cy="10412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0745" y="2025077"/>
            <a:ext cx="1392445" cy="104299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7808" y="2025077"/>
            <a:ext cx="3658499" cy="172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23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Cydnabod</a:t>
            </a:r>
            <a:r>
              <a:rPr lang="en-GB" dirty="0" smtClean="0"/>
              <a:t> </a:t>
            </a:r>
            <a:r>
              <a:rPr lang="en-GB" dirty="0" err="1" smtClean="0"/>
              <a:t>Cyrhaeddiad</a:t>
            </a:r>
            <a:r>
              <a:rPr lang="en-GB" dirty="0" smtClean="0"/>
              <a:t> </a:t>
            </a:r>
            <a:r>
              <a:rPr lang="en-GB" dirty="0" err="1" smtClean="0"/>
              <a:t>Blaenorol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613193"/>
              </p:ext>
            </p:extLst>
          </p:nvPr>
        </p:nvGraphicFramePr>
        <p:xfrm>
          <a:off x="457200" y="2453053"/>
          <a:ext cx="8229600" cy="3912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78251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dirty="0">
                          <a:effectLst/>
                        </a:rPr>
                        <a:t>Pam mae cydnabod cyrhaeddiad blaenorol yn bwysig ar…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</a:tr>
              <a:tr h="78251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dirty="0">
                          <a:effectLst/>
                        </a:rPr>
                        <a:t>lefel genedlaethol (h.y. o fewn Cymru)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</a:tr>
              <a:tr h="78251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dirty="0">
                          <a:effectLst/>
                        </a:rPr>
                        <a:t>lefel ranbarthol (h.y. o fewn consortia /awdurdodau lleol)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</a:tr>
              <a:tr h="78251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dirty="0">
                          <a:effectLst/>
                        </a:rPr>
                        <a:t>lefel ysgol (h.y. yn ystod pob trawsnewid / rhwng grwpiau blwyddyn/ o fewn grwpiau blwyddyn)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</a:tr>
              <a:tr h="78251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dirty="0">
                          <a:effectLst/>
                        </a:rPr>
                        <a:t>lefel yr unigolyn (h.y. ar gyfer pob disgybl)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1660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Y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-Donaldson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260" y="2209800"/>
            <a:ext cx="7669480" cy="4294909"/>
          </a:xfrm>
        </p:spPr>
      </p:pic>
    </p:spTree>
    <p:extLst>
      <p:ext uri="{BB962C8B-B14F-4D97-AF65-F5344CB8AC3E}">
        <p14:creationId xmlns:p14="http://schemas.microsoft.com/office/powerpoint/2010/main" val="1700214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12366" y="934134"/>
            <a:ext cx="4547569" cy="3595717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1500" cap="none" dirty="0"/>
              <a:t>Baseline Assessment using the compact </a:t>
            </a:r>
            <a:r>
              <a:rPr lang="en-GB" sz="1500" b="1" cap="none" dirty="0"/>
              <a:t>Foundation Phase </a:t>
            </a:r>
            <a:r>
              <a:rPr lang="en-GB" sz="1500" b="1" cap="none" dirty="0"/>
              <a:t>P</a:t>
            </a:r>
            <a:r>
              <a:rPr lang="en-GB" sz="1500" b="1" cap="none" dirty="0"/>
              <a:t>rofile </a:t>
            </a:r>
            <a:r>
              <a:rPr lang="en-GB" sz="1500" cap="none" dirty="0"/>
              <a:t>within a child’s first 6 weeks in </a:t>
            </a:r>
            <a:r>
              <a:rPr lang="en-GB" sz="1500" b="1" cap="none" dirty="0"/>
              <a:t>Reception</a:t>
            </a:r>
          </a:p>
          <a:p>
            <a:r>
              <a:rPr lang="en-GB" sz="1500" cap="none" dirty="0"/>
              <a:t>End of Foundation Phase (Y.2) </a:t>
            </a:r>
            <a:r>
              <a:rPr lang="en-GB" sz="1500" cap="none" dirty="0"/>
              <a:t>teacher assessments </a:t>
            </a:r>
            <a:r>
              <a:rPr lang="en-GB" sz="1500" cap="none" dirty="0"/>
              <a:t>against </a:t>
            </a:r>
            <a:r>
              <a:rPr lang="en-GB" sz="1500" b="1" cap="none" dirty="0"/>
              <a:t>F</a:t>
            </a:r>
            <a:r>
              <a:rPr lang="en-GB" sz="1500" b="1" cap="none" dirty="0"/>
              <a:t>oundation </a:t>
            </a:r>
            <a:r>
              <a:rPr lang="en-GB" sz="1500" b="1" cap="none" dirty="0"/>
              <a:t>P</a:t>
            </a:r>
            <a:r>
              <a:rPr lang="en-GB" sz="1500" b="1" cap="none" dirty="0"/>
              <a:t>hase Outcomes (Full Profile)</a:t>
            </a:r>
          </a:p>
          <a:p>
            <a:r>
              <a:rPr lang="en-GB" sz="1500" cap="none" dirty="0"/>
              <a:t>End </a:t>
            </a:r>
            <a:r>
              <a:rPr lang="en-GB" sz="1500" cap="none" dirty="0"/>
              <a:t>of key stage 2 </a:t>
            </a:r>
            <a:r>
              <a:rPr lang="en-GB" sz="1500" b="1" cap="none" dirty="0"/>
              <a:t>(Y.6)</a:t>
            </a:r>
            <a:r>
              <a:rPr lang="en-GB" sz="1500" cap="none" dirty="0"/>
              <a:t> </a:t>
            </a:r>
            <a:r>
              <a:rPr lang="en-GB" sz="1500" cap="none" dirty="0"/>
              <a:t>teacher assessments </a:t>
            </a:r>
            <a:r>
              <a:rPr lang="en-GB" sz="1500" cap="none" dirty="0"/>
              <a:t>against </a:t>
            </a:r>
            <a:r>
              <a:rPr lang="en-GB" sz="1500" b="1" cap="none" dirty="0"/>
              <a:t>national curriculum level descriptors</a:t>
            </a:r>
          </a:p>
          <a:p>
            <a:r>
              <a:rPr lang="en-GB" sz="1500" cap="none" dirty="0"/>
              <a:t>Annual</a:t>
            </a:r>
            <a:r>
              <a:rPr lang="en-GB" sz="1500" b="1" cap="none" dirty="0"/>
              <a:t> numeracy and reading national tests</a:t>
            </a:r>
            <a:r>
              <a:rPr lang="en-GB" sz="1500" cap="none" dirty="0"/>
              <a:t> for children </a:t>
            </a:r>
            <a:r>
              <a:rPr lang="en-GB" sz="1500" cap="none" dirty="0"/>
              <a:t>in years </a:t>
            </a:r>
            <a:r>
              <a:rPr lang="en-GB" sz="1500" cap="none" dirty="0"/>
              <a:t>2-6. </a:t>
            </a:r>
            <a:r>
              <a:rPr lang="en-GB" sz="1500" cap="none" dirty="0"/>
              <a:t>P</a:t>
            </a:r>
            <a:r>
              <a:rPr lang="en-GB" sz="1500" cap="none" dirty="0"/>
              <a:t>arents receive their child’s results</a:t>
            </a:r>
          </a:p>
          <a:p>
            <a:r>
              <a:rPr lang="en-GB" sz="1500" cap="none" dirty="0"/>
              <a:t>Schools give a ‘narrative’ report on learners’ numeracy and literacy skills in relation to the LNF (i.e. How numeracy/literacy is used across the curriculum)</a:t>
            </a:r>
          </a:p>
          <a:p>
            <a:endParaRPr lang="en-GB" sz="1500" dirty="0"/>
          </a:p>
          <a:p>
            <a:endParaRPr lang="en-GB" sz="1500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85725" y="409097"/>
            <a:ext cx="8974209" cy="525037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Asesu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Statudol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- Statutory Assessment </a:t>
            </a:r>
            <a:endParaRPr lang="en-GB" sz="1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5725" y="934133"/>
            <a:ext cx="4526032" cy="359571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25" cap="none" dirty="0" err="1"/>
              <a:t>Asesiad</a:t>
            </a:r>
            <a:r>
              <a:rPr lang="en-US" sz="1425" cap="none" dirty="0"/>
              <a:t> </a:t>
            </a:r>
            <a:r>
              <a:rPr lang="en-US" sz="1425" cap="none" dirty="0" err="1"/>
              <a:t>sylfaenol</a:t>
            </a:r>
            <a:r>
              <a:rPr lang="en-US" sz="1425" cap="none" dirty="0"/>
              <a:t> </a:t>
            </a:r>
            <a:r>
              <a:rPr lang="en-US" sz="1425" cap="none" dirty="0" err="1"/>
              <a:t>gyda</a:t>
            </a:r>
            <a:r>
              <a:rPr lang="en-US" sz="1425" cap="none" dirty="0"/>
              <a:t> </a:t>
            </a:r>
            <a:r>
              <a:rPr lang="en-US" sz="1425" b="1" cap="none" dirty="0" err="1"/>
              <a:t>Proffil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Cryno</a:t>
            </a:r>
            <a:r>
              <a:rPr lang="en-US" sz="1425" b="1" cap="none" dirty="0"/>
              <a:t> y </a:t>
            </a:r>
            <a:r>
              <a:rPr lang="en-US" sz="1425" b="1" cap="none" dirty="0" err="1"/>
              <a:t>Cyfnod</a:t>
            </a:r>
            <a:r>
              <a:rPr lang="en-US" sz="1425" b="1" cap="none" dirty="0"/>
              <a:t> Sylfaen</a:t>
            </a:r>
            <a:r>
              <a:rPr lang="en-US" sz="1425" cap="none" dirty="0"/>
              <a:t> </a:t>
            </a:r>
            <a:r>
              <a:rPr lang="en-US" sz="1425" cap="none" dirty="0" err="1"/>
              <a:t>yn</a:t>
            </a:r>
            <a:r>
              <a:rPr lang="en-US" sz="1425" cap="none" dirty="0"/>
              <a:t> </a:t>
            </a:r>
            <a:r>
              <a:rPr lang="en-US" sz="1425" cap="none" dirty="0" err="1"/>
              <a:t>ystod</a:t>
            </a:r>
            <a:r>
              <a:rPr lang="en-US" sz="1425" cap="none" dirty="0"/>
              <a:t> 6 </a:t>
            </a:r>
            <a:r>
              <a:rPr lang="en-US" sz="1425" cap="none" dirty="0" err="1"/>
              <a:t>wythnos</a:t>
            </a:r>
            <a:r>
              <a:rPr lang="en-US" sz="1425" cap="none" dirty="0"/>
              <a:t> </a:t>
            </a:r>
            <a:r>
              <a:rPr lang="en-US" sz="1425" cap="none" dirty="0" err="1"/>
              <a:t>gyntaf</a:t>
            </a:r>
            <a:r>
              <a:rPr lang="en-US" sz="1425" cap="none" dirty="0"/>
              <a:t> </a:t>
            </a:r>
            <a:r>
              <a:rPr lang="en-US" sz="1425" cap="none" dirty="0" err="1"/>
              <a:t>plentyn</a:t>
            </a:r>
            <a:r>
              <a:rPr lang="en-US" sz="1425" cap="none" dirty="0"/>
              <a:t> </a:t>
            </a:r>
            <a:r>
              <a:rPr lang="en-US" sz="1425" cap="none" dirty="0" err="1"/>
              <a:t>yn</a:t>
            </a:r>
            <a:r>
              <a:rPr lang="en-US" sz="1425" cap="none" dirty="0"/>
              <a:t> y </a:t>
            </a:r>
            <a:r>
              <a:rPr lang="en-US" sz="1425" cap="none" dirty="0" err="1"/>
              <a:t>Derbyn</a:t>
            </a:r>
            <a:r>
              <a:rPr lang="en-US" sz="1425" cap="none" dirty="0"/>
              <a:t> </a:t>
            </a:r>
          </a:p>
          <a:p>
            <a:r>
              <a:rPr lang="en-US" sz="1425" cap="none" dirty="0" err="1"/>
              <a:t>Diwedd</a:t>
            </a:r>
            <a:r>
              <a:rPr lang="en-US" sz="1425" cap="none" dirty="0"/>
              <a:t> </a:t>
            </a:r>
            <a:r>
              <a:rPr lang="en-US" sz="1425" cap="none" dirty="0" err="1"/>
              <a:t>Cyfnod</a:t>
            </a:r>
            <a:r>
              <a:rPr lang="en-US" sz="1425" cap="none" dirty="0"/>
              <a:t> Sylfaen (B.2) </a:t>
            </a:r>
            <a:r>
              <a:rPr lang="en-US" sz="1425" cap="none" dirty="0" err="1"/>
              <a:t>asesiadau</a:t>
            </a:r>
            <a:r>
              <a:rPr lang="en-US" sz="1425" cap="none" dirty="0"/>
              <a:t> </a:t>
            </a:r>
            <a:r>
              <a:rPr lang="en-US" sz="1425" cap="none" dirty="0" err="1"/>
              <a:t>athro</a:t>
            </a:r>
            <a:r>
              <a:rPr lang="en-US" sz="1425" cap="none" dirty="0"/>
              <a:t> </a:t>
            </a:r>
            <a:r>
              <a:rPr lang="en-US" sz="1425" cap="none" dirty="0" err="1"/>
              <a:t>yn</a:t>
            </a:r>
            <a:r>
              <a:rPr lang="en-US" sz="1425" cap="none" dirty="0"/>
              <a:t> </a:t>
            </a:r>
            <a:r>
              <a:rPr lang="en-US" sz="1425" cap="none" dirty="0" err="1"/>
              <a:t>erbyn</a:t>
            </a:r>
            <a:r>
              <a:rPr lang="en-US" sz="1425" cap="none" dirty="0"/>
              <a:t> </a:t>
            </a:r>
            <a:r>
              <a:rPr lang="en-US" sz="1425" b="1" cap="none" dirty="0" err="1"/>
              <a:t>deilliannau’r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cyfnod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sylfaen</a:t>
            </a:r>
            <a:r>
              <a:rPr lang="en-US" sz="1425" cap="none" dirty="0"/>
              <a:t> (</a:t>
            </a:r>
            <a:r>
              <a:rPr lang="en-US" sz="1425" b="1" cap="none" dirty="0" err="1"/>
              <a:t>Proffil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Llawn</a:t>
            </a:r>
            <a:r>
              <a:rPr lang="en-US" sz="1425" b="1" cap="none" dirty="0"/>
              <a:t>) </a:t>
            </a:r>
          </a:p>
          <a:p>
            <a:r>
              <a:rPr lang="en-GB" sz="1425" cap="none" dirty="0" err="1"/>
              <a:t>D</a:t>
            </a:r>
            <a:r>
              <a:rPr lang="en-GB" sz="1425" cap="none" dirty="0" err="1"/>
              <a:t>iwedd</a:t>
            </a:r>
            <a:r>
              <a:rPr lang="en-GB" sz="1425" cap="none" dirty="0"/>
              <a:t> </a:t>
            </a:r>
            <a:r>
              <a:rPr lang="en-GB" sz="1425" cap="none" dirty="0"/>
              <a:t>CA2 </a:t>
            </a:r>
            <a:r>
              <a:rPr lang="en-GB" sz="1425" cap="none" dirty="0"/>
              <a:t>(B.6</a:t>
            </a:r>
            <a:r>
              <a:rPr lang="en-GB" sz="1425" cap="none" dirty="0"/>
              <a:t>) </a:t>
            </a:r>
            <a:r>
              <a:rPr lang="en-GB" sz="1425" cap="none" dirty="0" err="1"/>
              <a:t>a</a:t>
            </a:r>
            <a:r>
              <a:rPr lang="en-GB" sz="1425" cap="none" dirty="0" err="1"/>
              <a:t>sesu</a:t>
            </a:r>
            <a:r>
              <a:rPr lang="en-GB" sz="1425" cap="none" dirty="0"/>
              <a:t> </a:t>
            </a:r>
            <a:r>
              <a:rPr lang="en-GB" sz="1425" cap="none" dirty="0" err="1">
                <a:latin typeface="+mj-lt"/>
              </a:rPr>
              <a:t>yn</a:t>
            </a:r>
            <a:r>
              <a:rPr lang="en-GB" sz="1425" cap="none" dirty="0">
                <a:latin typeface="+mj-lt"/>
              </a:rPr>
              <a:t> </a:t>
            </a:r>
            <a:r>
              <a:rPr lang="en-GB" sz="1425" cap="none" dirty="0" err="1">
                <a:latin typeface="+mj-lt"/>
              </a:rPr>
              <a:t>ôl</a:t>
            </a:r>
            <a:r>
              <a:rPr lang="en-GB" sz="1425" cap="none" dirty="0">
                <a:latin typeface="+mj-lt"/>
              </a:rPr>
              <a:t> </a:t>
            </a:r>
            <a:r>
              <a:rPr lang="en-GB" sz="1425" b="1" cap="none" dirty="0" err="1">
                <a:latin typeface="+mj-lt"/>
              </a:rPr>
              <a:t>disgrifiadau</a:t>
            </a:r>
            <a:r>
              <a:rPr lang="en-GB" sz="1425" b="1" cap="none" dirty="0">
                <a:latin typeface="+mj-lt"/>
              </a:rPr>
              <a:t> </a:t>
            </a:r>
            <a:r>
              <a:rPr lang="en-GB" sz="1425" b="1" cap="none" dirty="0" err="1">
                <a:latin typeface="+mj-lt"/>
              </a:rPr>
              <a:t>lefel</a:t>
            </a:r>
            <a:r>
              <a:rPr lang="en-GB" sz="1425" b="1" cap="none" dirty="0">
                <a:latin typeface="+mj-lt"/>
              </a:rPr>
              <a:t> y </a:t>
            </a:r>
            <a:r>
              <a:rPr lang="en-GB" sz="1425" b="1" cap="none" dirty="0" err="1">
                <a:latin typeface="+mj-lt"/>
              </a:rPr>
              <a:t>cwricwlwm</a:t>
            </a:r>
            <a:r>
              <a:rPr lang="en-GB" sz="1425" b="1" cap="none" dirty="0">
                <a:latin typeface="+mj-lt"/>
              </a:rPr>
              <a:t> </a:t>
            </a:r>
            <a:r>
              <a:rPr lang="en-GB" sz="1425" b="1" cap="none" dirty="0" err="1">
                <a:latin typeface="+mj-lt"/>
              </a:rPr>
              <a:t>cenedlaethol</a:t>
            </a:r>
            <a:r>
              <a:rPr lang="en-GB" sz="1425" cap="none" dirty="0">
                <a:latin typeface="+mj-lt"/>
              </a:rPr>
              <a:t> </a:t>
            </a:r>
          </a:p>
          <a:p>
            <a:r>
              <a:rPr lang="en-GB" sz="1425" b="1" cap="none" dirty="0" err="1"/>
              <a:t>Profion</a:t>
            </a:r>
            <a:r>
              <a:rPr lang="en-GB" sz="1425" b="1" cap="none" dirty="0"/>
              <a:t> </a:t>
            </a:r>
            <a:r>
              <a:rPr lang="en-GB" sz="1425" b="1" cap="none" dirty="0" err="1"/>
              <a:t>rhifedd</a:t>
            </a:r>
            <a:r>
              <a:rPr lang="en-GB" sz="1425" b="1" cap="none" dirty="0"/>
              <a:t> a </a:t>
            </a:r>
            <a:r>
              <a:rPr lang="en-GB" sz="1425" b="1" cap="none" dirty="0" err="1"/>
              <a:t>darllen</a:t>
            </a:r>
            <a:r>
              <a:rPr lang="en-GB" sz="1425" b="1" cap="none" dirty="0"/>
              <a:t> </a:t>
            </a:r>
            <a:r>
              <a:rPr lang="en-GB" sz="1425" b="1" cap="none" dirty="0" err="1"/>
              <a:t>cenedlaethol</a:t>
            </a:r>
            <a:r>
              <a:rPr lang="en-GB" sz="1425" b="1" cap="none" dirty="0"/>
              <a:t> </a:t>
            </a:r>
            <a:r>
              <a:rPr lang="en-GB" sz="1425" cap="none" dirty="0" err="1"/>
              <a:t>i</a:t>
            </a:r>
            <a:r>
              <a:rPr lang="en-GB" sz="1425" cap="none" dirty="0"/>
              <a:t> </a:t>
            </a:r>
            <a:r>
              <a:rPr lang="en-GB" sz="1425" cap="none" dirty="0" err="1"/>
              <a:t>blant</a:t>
            </a:r>
            <a:r>
              <a:rPr lang="en-GB" sz="1425" cap="none" dirty="0"/>
              <a:t> B.2-6. </a:t>
            </a:r>
            <a:r>
              <a:rPr lang="en-GB" sz="1425" cap="none" dirty="0" err="1"/>
              <a:t>Rhieni</a:t>
            </a:r>
            <a:r>
              <a:rPr lang="en-GB" sz="1425" cap="none" dirty="0"/>
              <a:t> </a:t>
            </a:r>
            <a:r>
              <a:rPr lang="en-GB" sz="1425" cap="none" dirty="0" err="1"/>
              <a:t>i</a:t>
            </a:r>
            <a:r>
              <a:rPr lang="en-GB" sz="1425" cap="none" dirty="0"/>
              <a:t> </a:t>
            </a:r>
            <a:r>
              <a:rPr lang="en-GB" sz="1425" cap="none" dirty="0" err="1"/>
              <a:t>dderbyn</a:t>
            </a:r>
            <a:r>
              <a:rPr lang="en-GB" sz="1425" cap="none" dirty="0"/>
              <a:t> y </a:t>
            </a:r>
            <a:r>
              <a:rPr lang="en-GB" sz="1425" cap="none" dirty="0" err="1"/>
              <a:t>canlyniadau</a:t>
            </a:r>
            <a:r>
              <a:rPr lang="en-GB" sz="1425" cap="none" dirty="0"/>
              <a:t>. </a:t>
            </a:r>
          </a:p>
          <a:p>
            <a:r>
              <a:rPr lang="en-GB" sz="1425" cap="none" dirty="0" err="1"/>
              <a:t>Ysgolion</a:t>
            </a:r>
            <a:r>
              <a:rPr lang="en-GB" sz="1425" cap="none" dirty="0"/>
              <a:t> </a:t>
            </a:r>
            <a:r>
              <a:rPr lang="en-GB" sz="1425" cap="none" dirty="0" err="1"/>
              <a:t>i</a:t>
            </a:r>
            <a:r>
              <a:rPr lang="en-GB" sz="1425" cap="none" dirty="0"/>
              <a:t> </a:t>
            </a:r>
            <a:r>
              <a:rPr lang="en-GB" sz="1425" cap="none" dirty="0" err="1"/>
              <a:t>roi</a:t>
            </a:r>
            <a:r>
              <a:rPr lang="en-GB" sz="1425" cap="none" dirty="0"/>
              <a:t> </a:t>
            </a:r>
            <a:r>
              <a:rPr lang="en-GB" sz="1425" cap="none" dirty="0" err="1"/>
              <a:t>adroddiad</a:t>
            </a:r>
            <a:r>
              <a:rPr lang="en-GB" sz="1425" cap="none" dirty="0"/>
              <a:t> ‘</a:t>
            </a:r>
            <a:r>
              <a:rPr lang="en-GB" sz="1425" cap="none" dirty="0" err="1"/>
              <a:t>naratif</a:t>
            </a:r>
            <a:r>
              <a:rPr lang="en-GB" sz="1425" cap="none" dirty="0"/>
              <a:t>’ </a:t>
            </a:r>
            <a:r>
              <a:rPr lang="en-GB" sz="1425" cap="none" dirty="0" err="1"/>
              <a:t>ar</a:t>
            </a:r>
            <a:r>
              <a:rPr lang="en-GB" sz="1425" cap="none" dirty="0"/>
              <a:t> </a:t>
            </a:r>
            <a:r>
              <a:rPr lang="en-GB" sz="1425" cap="none" dirty="0" err="1"/>
              <a:t>sgiliau</a:t>
            </a:r>
            <a:r>
              <a:rPr lang="en-GB" sz="1425" cap="none" dirty="0"/>
              <a:t> </a:t>
            </a:r>
            <a:r>
              <a:rPr lang="en-GB" sz="1425" cap="none" dirty="0" err="1"/>
              <a:t>rhifedd</a:t>
            </a:r>
            <a:r>
              <a:rPr lang="en-GB" sz="1425" cap="none" dirty="0"/>
              <a:t> </a:t>
            </a:r>
            <a:r>
              <a:rPr lang="en-GB" sz="1425" cap="none" dirty="0"/>
              <a:t>a </a:t>
            </a:r>
            <a:r>
              <a:rPr lang="en-GB" sz="1425" cap="none" dirty="0" err="1"/>
              <a:t>llythrennedd</a:t>
            </a:r>
            <a:r>
              <a:rPr lang="en-GB" sz="1425" cap="none" dirty="0"/>
              <a:t> </a:t>
            </a:r>
            <a:r>
              <a:rPr lang="en-GB" sz="1425" cap="none" dirty="0" err="1"/>
              <a:t>disgyblion</a:t>
            </a:r>
            <a:r>
              <a:rPr lang="en-GB" sz="1425" cap="none" dirty="0"/>
              <a:t> </a:t>
            </a:r>
            <a:r>
              <a:rPr lang="en-GB" sz="1425" cap="none" dirty="0" err="1"/>
              <a:t>mewn</a:t>
            </a:r>
            <a:r>
              <a:rPr lang="en-GB" sz="1425" cap="none" dirty="0"/>
              <a:t> </a:t>
            </a:r>
            <a:r>
              <a:rPr lang="en-GB" sz="1425" cap="none" dirty="0" err="1"/>
              <a:t>perthynas</a:t>
            </a:r>
            <a:r>
              <a:rPr lang="en-GB" sz="1425" cap="none" dirty="0"/>
              <a:t> </a:t>
            </a:r>
            <a:r>
              <a:rPr lang="en-GB" sz="1425" cap="none" dirty="0" err="1"/>
              <a:t>â’r</a:t>
            </a:r>
            <a:r>
              <a:rPr lang="en-GB" sz="1425" cap="none" dirty="0"/>
              <a:t> </a:t>
            </a:r>
            <a:r>
              <a:rPr lang="en-GB" sz="1425" cap="none" dirty="0" err="1"/>
              <a:t>Ff.Ll.Rh</a:t>
            </a:r>
            <a:r>
              <a:rPr lang="en-GB" sz="1425" cap="none" dirty="0"/>
              <a:t>. (</a:t>
            </a:r>
            <a:r>
              <a:rPr lang="en-GB" sz="1425" cap="none" dirty="0" err="1"/>
              <a:t>h.y</a:t>
            </a:r>
            <a:r>
              <a:rPr lang="en-GB" sz="1425" cap="none" dirty="0"/>
              <a:t>. </a:t>
            </a:r>
            <a:r>
              <a:rPr lang="en-GB" sz="1425" cap="none" dirty="0" err="1"/>
              <a:t>sut</a:t>
            </a:r>
            <a:r>
              <a:rPr lang="en-GB" sz="1425" cap="none" dirty="0"/>
              <a:t> </a:t>
            </a:r>
            <a:r>
              <a:rPr lang="en-GB" sz="1425" cap="none" dirty="0" err="1"/>
              <a:t>maent</a:t>
            </a:r>
            <a:r>
              <a:rPr lang="en-GB" sz="1425" cap="none" dirty="0"/>
              <a:t> </a:t>
            </a:r>
            <a:r>
              <a:rPr lang="en-GB" sz="1425" cap="none" dirty="0" err="1"/>
              <a:t>yn</a:t>
            </a:r>
            <a:r>
              <a:rPr lang="en-GB" sz="1425" cap="none" dirty="0"/>
              <a:t> </a:t>
            </a:r>
            <a:r>
              <a:rPr lang="en-GB" sz="1425" cap="none" dirty="0" err="1"/>
              <a:t>defnyddio</a:t>
            </a:r>
            <a:r>
              <a:rPr lang="en-GB" sz="1425" cap="none" dirty="0"/>
              <a:t> </a:t>
            </a:r>
            <a:r>
              <a:rPr lang="en-GB" sz="1425" cap="none" dirty="0" err="1"/>
              <a:t>rhifedd</a:t>
            </a:r>
            <a:r>
              <a:rPr lang="en-GB" sz="1425" cap="none" dirty="0"/>
              <a:t> </a:t>
            </a:r>
            <a:r>
              <a:rPr lang="en-GB" sz="1425" cap="none" dirty="0" err="1"/>
              <a:t>ar</a:t>
            </a:r>
            <a:r>
              <a:rPr lang="en-GB" sz="1425" cap="none" dirty="0"/>
              <a:t> draws y </a:t>
            </a:r>
            <a:r>
              <a:rPr lang="en-GB" sz="1425" cap="none" dirty="0" err="1"/>
              <a:t>cwricwlwm</a:t>
            </a:r>
            <a:r>
              <a:rPr lang="en-GB" sz="1425" cap="none" dirty="0"/>
              <a:t>)</a:t>
            </a:r>
            <a:endParaRPr lang="en-GB" sz="1425" dirty="0"/>
          </a:p>
        </p:txBody>
      </p:sp>
    </p:spTree>
    <p:extLst>
      <p:ext uri="{BB962C8B-B14F-4D97-AF65-F5344CB8AC3E}">
        <p14:creationId xmlns:p14="http://schemas.microsoft.com/office/powerpoint/2010/main" val="5397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Profion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y-GB" dirty="0" smtClean="0"/>
              <a:t>Llythrennedd </a:t>
            </a:r>
            <a:endParaRPr lang="en-GB" dirty="0"/>
          </a:p>
          <a:p>
            <a:pPr lvl="0"/>
            <a:r>
              <a:rPr lang="cy-GB" dirty="0" smtClean="0"/>
              <a:t>Rhifedd</a:t>
            </a:r>
          </a:p>
          <a:p>
            <a:pPr marL="109728" lvl="0" indent="0">
              <a:buNone/>
            </a:pPr>
            <a:endParaRPr lang="en-GB" dirty="0"/>
          </a:p>
          <a:p>
            <a:pPr lvl="0"/>
            <a:r>
              <a:rPr lang="cy-GB" dirty="0"/>
              <a:t>O Flwyddyn 2 i Flwyddyn 9 </a:t>
            </a:r>
            <a:endParaRPr lang="cy-GB" dirty="0" smtClean="0"/>
          </a:p>
          <a:p>
            <a:pPr marL="109728" lvl="0" indent="0">
              <a:buNone/>
            </a:pPr>
            <a:r>
              <a:rPr lang="cy-GB" dirty="0"/>
              <a:t>	</a:t>
            </a:r>
            <a:r>
              <a:rPr lang="cy-GB" dirty="0" smtClean="0"/>
              <a:t>(</a:t>
            </a:r>
            <a:r>
              <a:rPr lang="cy-GB" dirty="0"/>
              <a:t>trawsnewidiadau</a:t>
            </a:r>
            <a:r>
              <a:rPr lang="cy-GB" dirty="0" smtClean="0"/>
              <a:t>)</a:t>
            </a:r>
          </a:p>
          <a:p>
            <a:pPr marL="109728" lvl="0" indent="0">
              <a:buNone/>
            </a:pPr>
            <a:endParaRPr lang="en-GB" dirty="0"/>
          </a:p>
          <a:p>
            <a:pPr lvl="0"/>
            <a:r>
              <a:rPr lang="cy-GB" dirty="0"/>
              <a:t>Dadansoddi Data ac Adrodd </a:t>
            </a:r>
            <a:endParaRPr lang="en-GB" dirty="0"/>
          </a:p>
          <a:p>
            <a:pPr lvl="0"/>
            <a:r>
              <a:rPr lang="cy-GB" dirty="0" smtClean="0"/>
              <a:t>Cymariaethau</a:t>
            </a:r>
          </a:p>
          <a:p>
            <a:pPr marL="109728" lvl="0" indent="0">
              <a:buNone/>
            </a:pPr>
            <a:r>
              <a:rPr lang="cy-GB" dirty="0" smtClean="0"/>
              <a:t>  </a:t>
            </a:r>
            <a:endParaRPr lang="en-GB" dirty="0"/>
          </a:p>
          <a:p>
            <a:pPr lvl="0"/>
            <a:r>
              <a:rPr lang="cy-GB" i="1" dirty="0"/>
              <a:t>Beth felly?</a:t>
            </a:r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4" name="Picture 2" descr="C:\Users\c.bleasdale\AppData\Local\Microsoft\Windows\Temporary Internet Files\Content.IE5\NQIADYX9\phh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891" y="3908256"/>
            <a:ext cx="3508131" cy="241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251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Ymweliadau Estyn a Chonsortia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dirty="0" smtClean="0"/>
              <a:t>Adnabod </a:t>
            </a:r>
            <a:r>
              <a:rPr lang="cy-GB" dirty="0"/>
              <a:t>tueddiadau mewn cynnydd: ar draws Cymru, o fewn ysgolion</a:t>
            </a:r>
            <a:endParaRPr lang="en-GB" dirty="0"/>
          </a:p>
          <a:p>
            <a:pPr lvl="0"/>
            <a:r>
              <a:rPr lang="cy-GB" dirty="0"/>
              <a:t>Cymharu: dros gyfnod a rhwng ysgolion </a:t>
            </a:r>
            <a:endParaRPr lang="en-GB" dirty="0"/>
          </a:p>
          <a:p>
            <a:pPr lvl="0"/>
            <a:r>
              <a:rPr lang="cy-GB" dirty="0"/>
              <a:t>Cydnabod cynnydd yr ysgol mewn perthynas ag eraill a chi eich hun</a:t>
            </a:r>
            <a:endParaRPr lang="en-GB" dirty="0"/>
          </a:p>
          <a:p>
            <a:pPr lvl="0"/>
            <a:r>
              <a:rPr lang="cy-GB" dirty="0"/>
              <a:t>Rhoi sylwadau ar ymateb yr ysgol hyd yn hyn o ran data</a:t>
            </a:r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167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Cydnabod Cyrhaeddiad Blaenorol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Pam </a:t>
            </a:r>
            <a:r>
              <a:rPr lang="cy-GB" dirty="0" smtClean="0"/>
              <a:t>ydy </a:t>
            </a:r>
            <a:r>
              <a:rPr lang="cy-GB" dirty="0" err="1" smtClean="0"/>
              <a:t>hi’n</a:t>
            </a:r>
            <a:r>
              <a:rPr lang="cy-GB" dirty="0" smtClean="0"/>
              <a:t> </a:t>
            </a:r>
            <a:r>
              <a:rPr lang="cy-GB" dirty="0"/>
              <a:t>bwysig cydnabod cyrhaeddiad blaenorol disgyblion? </a:t>
            </a:r>
            <a:endParaRPr lang="cy-GB" dirty="0" smtClean="0"/>
          </a:p>
          <a:p>
            <a:r>
              <a:rPr lang="cy-GB" dirty="0" smtClean="0"/>
              <a:t>Sut </a:t>
            </a:r>
            <a:r>
              <a:rPr lang="cy-GB" dirty="0"/>
              <a:t>mae athrawon yn cyflawni hyn? (byr, canol </a:t>
            </a:r>
            <a:r>
              <a:rPr lang="cy-GB" dirty="0" smtClean="0"/>
              <a:t>ac </a:t>
            </a:r>
            <a:r>
              <a:rPr lang="cy-GB" dirty="0"/>
              <a:t>hir dymor) </a:t>
            </a:r>
            <a:endParaRPr lang="cy-GB" dirty="0" smtClean="0"/>
          </a:p>
          <a:p>
            <a:r>
              <a:rPr lang="cy-GB" dirty="0" smtClean="0"/>
              <a:t>Sut </a:t>
            </a:r>
            <a:r>
              <a:rPr lang="cy-GB" dirty="0"/>
              <a:t>mae hyfforddeion yn cyflawni hyn </a:t>
            </a:r>
            <a:r>
              <a:rPr lang="cy-GB" dirty="0" smtClean="0"/>
              <a:t>ar PAP? </a:t>
            </a:r>
            <a:r>
              <a:rPr lang="cy-GB" dirty="0"/>
              <a:t>(Ffurflenni, rhannau o ffurflenni ...)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Trosglwyddiadau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wybodaeth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drosglwyddo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Sut</a:t>
            </a:r>
            <a:r>
              <a:rPr lang="en-GB" dirty="0" smtClean="0"/>
              <a:t>?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 smtClean="0"/>
              <a:t>Pam?</a:t>
            </a:r>
          </a:p>
          <a:p>
            <a:endParaRPr lang="en-GB" dirty="0"/>
          </a:p>
          <a:p>
            <a:r>
              <a:rPr lang="en-GB" dirty="0" smtClean="0"/>
              <a:t>Beth </a:t>
            </a:r>
            <a:r>
              <a:rPr lang="en-GB" dirty="0" err="1" smtClean="0"/>
              <a:t>ydy’r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derbyn</a:t>
            </a:r>
            <a:r>
              <a:rPr lang="en-GB" dirty="0" smtClean="0"/>
              <a:t> y </a:t>
            </a:r>
            <a:r>
              <a:rPr lang="en-GB" dirty="0" err="1" smtClean="0"/>
              <a:t>wybodaeth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fe</a:t>
            </a:r>
            <a:r>
              <a:rPr lang="en-GB" dirty="0" smtClean="0"/>
              <a:t>?</a:t>
            </a:r>
          </a:p>
          <a:p>
            <a:endParaRPr lang="en-US" dirty="0"/>
          </a:p>
        </p:txBody>
      </p:sp>
      <p:pic>
        <p:nvPicPr>
          <p:cNvPr id="4" name="Picture 24" descr="C:\Users\c.bleasdale\AppData\Local\Microsoft\Windows\Temporary Internet Files\Content.IE5\1XEGIDXY\MTLGodBTa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876" y="2850933"/>
            <a:ext cx="2346734" cy="1861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91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3366FF"/>
                </a:solidFill>
              </a:rPr>
              <a:t>General </a:t>
            </a:r>
            <a:r>
              <a:rPr lang="en-GB" dirty="0" smtClean="0">
                <a:solidFill>
                  <a:srgbClr val="3366FF"/>
                </a:solidFill>
              </a:rPr>
              <a:t>principles – </a:t>
            </a:r>
            <a:r>
              <a:rPr lang="en-GB" dirty="0" err="1" smtClean="0">
                <a:solidFill>
                  <a:srgbClr val="3366FF"/>
                </a:solidFill>
              </a:rPr>
              <a:t>Egwyddorion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Cyffredinol</a:t>
            </a:r>
            <a:endParaRPr lang="en-GB" dirty="0">
              <a:solidFill>
                <a:srgbClr val="3366FF"/>
              </a:solidFill>
            </a:endParaRP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95513"/>
            <a:ext cx="8229600" cy="3935412"/>
          </a:xfrm>
        </p:spPr>
        <p:txBody>
          <a:bodyPr/>
          <a:lstStyle/>
          <a:p>
            <a:r>
              <a:rPr lang="en-GB" sz="3600" dirty="0"/>
              <a:t>Trends in performance over </a:t>
            </a:r>
            <a:r>
              <a:rPr lang="en-GB" sz="3600" dirty="0" smtClean="0"/>
              <a:t>time</a:t>
            </a:r>
          </a:p>
          <a:p>
            <a:r>
              <a:rPr lang="en-GB" sz="3600" dirty="0" err="1" smtClean="0"/>
              <a:t>Tueddiadau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perfformiad</a:t>
            </a:r>
            <a:r>
              <a:rPr lang="en-GB" sz="3600" dirty="0" smtClean="0"/>
              <a:t> </a:t>
            </a:r>
            <a:r>
              <a:rPr lang="en-GB" sz="3600" dirty="0" err="1" smtClean="0"/>
              <a:t>dros</a:t>
            </a:r>
            <a:r>
              <a:rPr lang="en-GB" sz="3600" dirty="0" smtClean="0"/>
              <a:t> </a:t>
            </a:r>
            <a:r>
              <a:rPr lang="en-GB" sz="3600" dirty="0" err="1" smtClean="0"/>
              <a:t>amser</a:t>
            </a:r>
            <a:endParaRPr lang="en-GB" sz="3600" dirty="0" smtClean="0"/>
          </a:p>
          <a:p>
            <a:pPr>
              <a:buFont typeface="Wingdings" pitchFamily="-65" charset="2"/>
              <a:buNone/>
            </a:pPr>
            <a:endParaRPr lang="en-GB" sz="3600" dirty="0"/>
          </a:p>
          <a:p>
            <a:r>
              <a:rPr lang="en-GB" sz="3600" dirty="0"/>
              <a:t>Consider a range of </a:t>
            </a:r>
            <a:r>
              <a:rPr lang="en-GB" sz="3600" dirty="0" smtClean="0"/>
              <a:t>analyses</a:t>
            </a:r>
          </a:p>
          <a:p>
            <a:r>
              <a:rPr lang="en-GB" sz="3600" dirty="0" err="1" smtClean="0"/>
              <a:t>Ystyried</a:t>
            </a:r>
            <a:r>
              <a:rPr lang="en-GB" sz="3600" dirty="0" smtClean="0"/>
              <a:t> </a:t>
            </a:r>
            <a:r>
              <a:rPr lang="en-GB" sz="3600" dirty="0" err="1" smtClean="0"/>
              <a:t>ystod</a:t>
            </a:r>
            <a:r>
              <a:rPr lang="en-GB" sz="3600" dirty="0" smtClean="0"/>
              <a:t> </a:t>
            </a:r>
            <a:r>
              <a:rPr lang="en-GB" sz="3600" dirty="0" err="1" smtClean="0"/>
              <a:t>o</a:t>
            </a:r>
            <a:r>
              <a:rPr lang="en-GB" sz="3600" dirty="0" smtClean="0"/>
              <a:t> </a:t>
            </a:r>
            <a:r>
              <a:rPr lang="en-GB" sz="3600" dirty="0" err="1" smtClean="0"/>
              <a:t>ddadansoddi</a:t>
            </a:r>
            <a:endParaRPr lang="en-GB" sz="3600" dirty="0" smtClean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42222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12366" y="368075"/>
            <a:ext cx="4547569" cy="505301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1500" cap="none" dirty="0"/>
              <a:t>Baseline Assessment using the compact </a:t>
            </a:r>
            <a:r>
              <a:rPr lang="en-GB" sz="1500" b="1" cap="none" dirty="0"/>
              <a:t>Foundation Phase </a:t>
            </a:r>
            <a:r>
              <a:rPr lang="en-GB" sz="1500" b="1" cap="none" dirty="0"/>
              <a:t>P</a:t>
            </a:r>
            <a:r>
              <a:rPr lang="en-GB" sz="1500" b="1" cap="none" dirty="0"/>
              <a:t>rofile </a:t>
            </a:r>
            <a:r>
              <a:rPr lang="en-GB" sz="1500" cap="none" dirty="0"/>
              <a:t>within a child’s first 6 weeks in </a:t>
            </a:r>
            <a:r>
              <a:rPr lang="en-GB" sz="1500" b="1" cap="none" dirty="0"/>
              <a:t>Reception</a:t>
            </a:r>
          </a:p>
          <a:p>
            <a:r>
              <a:rPr lang="en-GB" sz="1500" cap="none" dirty="0"/>
              <a:t>End of Foundation Phase (Y.2) </a:t>
            </a:r>
            <a:r>
              <a:rPr lang="en-GB" sz="1500" cap="none" dirty="0"/>
              <a:t>teacher assessments </a:t>
            </a:r>
            <a:r>
              <a:rPr lang="en-GB" sz="1500" cap="none" dirty="0"/>
              <a:t>against </a:t>
            </a:r>
            <a:r>
              <a:rPr lang="en-GB" sz="1500" b="1" cap="none" dirty="0"/>
              <a:t>F</a:t>
            </a:r>
            <a:r>
              <a:rPr lang="en-GB" sz="1500" b="1" cap="none" dirty="0"/>
              <a:t>oundation </a:t>
            </a:r>
            <a:r>
              <a:rPr lang="en-GB" sz="1500" b="1" cap="none" dirty="0"/>
              <a:t>P</a:t>
            </a:r>
            <a:r>
              <a:rPr lang="en-GB" sz="1500" b="1" cap="none" dirty="0"/>
              <a:t>hase Outcomes (Full Profile)</a:t>
            </a:r>
          </a:p>
          <a:p>
            <a:r>
              <a:rPr lang="en-GB" sz="1500" cap="none" dirty="0"/>
              <a:t>End </a:t>
            </a:r>
            <a:r>
              <a:rPr lang="en-GB" sz="1500" cap="none" dirty="0"/>
              <a:t>of key stage 2 </a:t>
            </a:r>
            <a:r>
              <a:rPr lang="en-GB" sz="1500" b="1" cap="none" dirty="0"/>
              <a:t>(Y.6)</a:t>
            </a:r>
            <a:r>
              <a:rPr lang="en-GB" sz="1500" cap="none" dirty="0"/>
              <a:t> </a:t>
            </a:r>
            <a:r>
              <a:rPr lang="en-GB" sz="1500" cap="none" dirty="0"/>
              <a:t>teacher assessments </a:t>
            </a:r>
            <a:r>
              <a:rPr lang="en-GB" sz="1500" cap="none" dirty="0"/>
              <a:t>against </a:t>
            </a:r>
            <a:r>
              <a:rPr lang="en-GB" sz="1500" b="1" cap="none" dirty="0"/>
              <a:t>national curriculum level descriptors</a:t>
            </a:r>
          </a:p>
          <a:p>
            <a:r>
              <a:rPr lang="en-GB" sz="1500" cap="none" dirty="0"/>
              <a:t>Annual</a:t>
            </a:r>
            <a:r>
              <a:rPr lang="en-GB" sz="1500" b="1" cap="none" dirty="0"/>
              <a:t> numeracy and reading national tests</a:t>
            </a:r>
            <a:r>
              <a:rPr lang="en-GB" sz="1500" cap="none" dirty="0"/>
              <a:t> for children </a:t>
            </a:r>
            <a:r>
              <a:rPr lang="en-GB" sz="1500" cap="none" dirty="0"/>
              <a:t>in years </a:t>
            </a:r>
            <a:r>
              <a:rPr lang="en-GB" sz="1500" cap="none" dirty="0"/>
              <a:t>2-6. </a:t>
            </a:r>
            <a:r>
              <a:rPr lang="en-GB" sz="1500" cap="none" dirty="0"/>
              <a:t>P</a:t>
            </a:r>
            <a:r>
              <a:rPr lang="en-GB" sz="1500" cap="none" dirty="0"/>
              <a:t>arents receive their child’s results</a:t>
            </a:r>
          </a:p>
          <a:p>
            <a:r>
              <a:rPr lang="en-GB" sz="1500" cap="none" dirty="0"/>
              <a:t>Schools give a ‘narrative’ report on learners’ numeracy and literacy skills in relation to the LNF (i.e. How numeracy/literacy is used across the curriculum)</a:t>
            </a:r>
          </a:p>
          <a:p>
            <a:endParaRPr lang="en-GB" sz="1500" dirty="0"/>
          </a:p>
          <a:p>
            <a:endParaRPr lang="en-GB" sz="1500" dirty="0"/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85725" y="-156962"/>
            <a:ext cx="8974209" cy="737827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Asesu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Statudol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- Statutory Assessment </a:t>
            </a:r>
            <a:endParaRPr lang="en-GB" sz="1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5725" y="368074"/>
            <a:ext cx="4526032" cy="505301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25" cap="none" dirty="0" err="1"/>
              <a:t>Asesiad</a:t>
            </a:r>
            <a:r>
              <a:rPr lang="en-US" sz="1425" cap="none" dirty="0"/>
              <a:t> </a:t>
            </a:r>
            <a:r>
              <a:rPr lang="en-US" sz="1425" cap="none" dirty="0" err="1"/>
              <a:t>sylfaenol</a:t>
            </a:r>
            <a:r>
              <a:rPr lang="en-US" sz="1425" cap="none" dirty="0"/>
              <a:t> </a:t>
            </a:r>
            <a:r>
              <a:rPr lang="en-US" sz="1425" cap="none" dirty="0" err="1"/>
              <a:t>gyda</a:t>
            </a:r>
            <a:r>
              <a:rPr lang="en-US" sz="1425" cap="none" dirty="0"/>
              <a:t> </a:t>
            </a:r>
            <a:r>
              <a:rPr lang="en-US" sz="1425" b="1" cap="none" dirty="0" err="1"/>
              <a:t>Proffil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Cryno</a:t>
            </a:r>
            <a:r>
              <a:rPr lang="en-US" sz="1425" b="1" cap="none" dirty="0"/>
              <a:t> y </a:t>
            </a:r>
            <a:r>
              <a:rPr lang="en-US" sz="1425" b="1" cap="none" dirty="0" err="1"/>
              <a:t>Cyfnod</a:t>
            </a:r>
            <a:r>
              <a:rPr lang="en-US" sz="1425" b="1" cap="none" dirty="0"/>
              <a:t> Sylfaen</a:t>
            </a:r>
            <a:r>
              <a:rPr lang="en-US" sz="1425" cap="none" dirty="0"/>
              <a:t> </a:t>
            </a:r>
            <a:r>
              <a:rPr lang="en-US" sz="1425" cap="none" dirty="0" err="1"/>
              <a:t>yn</a:t>
            </a:r>
            <a:r>
              <a:rPr lang="en-US" sz="1425" cap="none" dirty="0"/>
              <a:t> </a:t>
            </a:r>
            <a:r>
              <a:rPr lang="en-US" sz="1425" cap="none" dirty="0" err="1"/>
              <a:t>ystod</a:t>
            </a:r>
            <a:r>
              <a:rPr lang="en-US" sz="1425" cap="none" dirty="0"/>
              <a:t> 6 </a:t>
            </a:r>
            <a:r>
              <a:rPr lang="en-US" sz="1425" cap="none" dirty="0" err="1"/>
              <a:t>wythnos</a:t>
            </a:r>
            <a:r>
              <a:rPr lang="en-US" sz="1425" cap="none" dirty="0"/>
              <a:t> </a:t>
            </a:r>
            <a:r>
              <a:rPr lang="en-US" sz="1425" cap="none" dirty="0" err="1"/>
              <a:t>gyntaf</a:t>
            </a:r>
            <a:r>
              <a:rPr lang="en-US" sz="1425" cap="none" dirty="0"/>
              <a:t> </a:t>
            </a:r>
            <a:r>
              <a:rPr lang="en-US" sz="1425" cap="none" dirty="0" err="1"/>
              <a:t>plentyn</a:t>
            </a:r>
            <a:r>
              <a:rPr lang="en-US" sz="1425" cap="none" dirty="0"/>
              <a:t> </a:t>
            </a:r>
            <a:r>
              <a:rPr lang="en-US" sz="1425" cap="none" dirty="0" err="1"/>
              <a:t>yn</a:t>
            </a:r>
            <a:r>
              <a:rPr lang="en-US" sz="1425" cap="none" dirty="0"/>
              <a:t> y </a:t>
            </a:r>
            <a:r>
              <a:rPr lang="en-US" sz="1425" cap="none" dirty="0" err="1"/>
              <a:t>Derbyn</a:t>
            </a:r>
            <a:r>
              <a:rPr lang="en-US" sz="1425" cap="none" dirty="0"/>
              <a:t> </a:t>
            </a:r>
          </a:p>
          <a:p>
            <a:r>
              <a:rPr lang="en-US" sz="1425" cap="none" dirty="0" err="1"/>
              <a:t>Diwedd</a:t>
            </a:r>
            <a:r>
              <a:rPr lang="en-US" sz="1425" cap="none" dirty="0"/>
              <a:t> </a:t>
            </a:r>
            <a:r>
              <a:rPr lang="en-US" sz="1425" cap="none" dirty="0" err="1"/>
              <a:t>Cyfnod</a:t>
            </a:r>
            <a:r>
              <a:rPr lang="en-US" sz="1425" cap="none" dirty="0"/>
              <a:t> Sylfaen (B.2) </a:t>
            </a:r>
            <a:r>
              <a:rPr lang="en-US" sz="1425" cap="none" dirty="0" err="1"/>
              <a:t>asesiadau</a:t>
            </a:r>
            <a:r>
              <a:rPr lang="en-US" sz="1425" cap="none" dirty="0"/>
              <a:t> </a:t>
            </a:r>
            <a:r>
              <a:rPr lang="en-US" sz="1425" cap="none" dirty="0" err="1"/>
              <a:t>athro</a:t>
            </a:r>
            <a:r>
              <a:rPr lang="en-US" sz="1425" cap="none" dirty="0"/>
              <a:t> </a:t>
            </a:r>
            <a:r>
              <a:rPr lang="en-US" sz="1425" cap="none" dirty="0" err="1"/>
              <a:t>yn</a:t>
            </a:r>
            <a:r>
              <a:rPr lang="en-US" sz="1425" cap="none" dirty="0"/>
              <a:t> </a:t>
            </a:r>
            <a:r>
              <a:rPr lang="en-US" sz="1425" cap="none" dirty="0" err="1"/>
              <a:t>erbyn</a:t>
            </a:r>
            <a:r>
              <a:rPr lang="en-US" sz="1425" cap="none" dirty="0"/>
              <a:t> </a:t>
            </a:r>
            <a:r>
              <a:rPr lang="en-US" sz="1425" b="1" cap="none" dirty="0" err="1"/>
              <a:t>deilliannau’r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cyfnod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sylfaen</a:t>
            </a:r>
            <a:r>
              <a:rPr lang="en-US" sz="1425" cap="none" dirty="0"/>
              <a:t> (</a:t>
            </a:r>
            <a:r>
              <a:rPr lang="en-US" sz="1425" b="1" cap="none" dirty="0" err="1"/>
              <a:t>Proffil</a:t>
            </a:r>
            <a:r>
              <a:rPr lang="en-US" sz="1425" b="1" cap="none" dirty="0"/>
              <a:t> </a:t>
            </a:r>
            <a:r>
              <a:rPr lang="en-US" sz="1425" b="1" cap="none" dirty="0" err="1"/>
              <a:t>Llawn</a:t>
            </a:r>
            <a:r>
              <a:rPr lang="en-US" sz="1425" b="1" cap="none" dirty="0"/>
              <a:t>) </a:t>
            </a:r>
          </a:p>
          <a:p>
            <a:r>
              <a:rPr lang="en-GB" sz="1425" cap="none" dirty="0" err="1"/>
              <a:t>D</a:t>
            </a:r>
            <a:r>
              <a:rPr lang="en-GB" sz="1425" cap="none" dirty="0" err="1"/>
              <a:t>iwedd</a:t>
            </a:r>
            <a:r>
              <a:rPr lang="en-GB" sz="1425" cap="none" dirty="0"/>
              <a:t> </a:t>
            </a:r>
            <a:r>
              <a:rPr lang="en-GB" sz="1425" cap="none" dirty="0"/>
              <a:t>CA2 </a:t>
            </a:r>
            <a:r>
              <a:rPr lang="en-GB" sz="1425" cap="none" dirty="0"/>
              <a:t>(B.6</a:t>
            </a:r>
            <a:r>
              <a:rPr lang="en-GB" sz="1425" cap="none" dirty="0"/>
              <a:t>) </a:t>
            </a:r>
            <a:r>
              <a:rPr lang="en-GB" sz="1425" cap="none" dirty="0" err="1"/>
              <a:t>a</a:t>
            </a:r>
            <a:r>
              <a:rPr lang="en-GB" sz="1425" cap="none" dirty="0" err="1"/>
              <a:t>sesu</a:t>
            </a:r>
            <a:r>
              <a:rPr lang="en-GB" sz="1425" cap="none" dirty="0"/>
              <a:t> </a:t>
            </a:r>
            <a:r>
              <a:rPr lang="en-GB" sz="1425" cap="none" dirty="0" err="1">
                <a:latin typeface="+mj-lt"/>
              </a:rPr>
              <a:t>yn</a:t>
            </a:r>
            <a:r>
              <a:rPr lang="en-GB" sz="1425" cap="none" dirty="0">
                <a:latin typeface="+mj-lt"/>
              </a:rPr>
              <a:t> </a:t>
            </a:r>
            <a:r>
              <a:rPr lang="en-GB" sz="1425" cap="none" dirty="0" err="1">
                <a:latin typeface="+mj-lt"/>
              </a:rPr>
              <a:t>ôl</a:t>
            </a:r>
            <a:r>
              <a:rPr lang="en-GB" sz="1425" cap="none" dirty="0">
                <a:latin typeface="+mj-lt"/>
              </a:rPr>
              <a:t> </a:t>
            </a:r>
            <a:r>
              <a:rPr lang="en-GB" sz="1425" b="1" cap="none" dirty="0" err="1">
                <a:latin typeface="+mj-lt"/>
              </a:rPr>
              <a:t>disgrifiadau</a:t>
            </a:r>
            <a:r>
              <a:rPr lang="en-GB" sz="1425" b="1" cap="none" dirty="0">
                <a:latin typeface="+mj-lt"/>
              </a:rPr>
              <a:t> </a:t>
            </a:r>
            <a:r>
              <a:rPr lang="en-GB" sz="1425" b="1" cap="none" dirty="0" err="1">
                <a:latin typeface="+mj-lt"/>
              </a:rPr>
              <a:t>lefel</a:t>
            </a:r>
            <a:r>
              <a:rPr lang="en-GB" sz="1425" b="1" cap="none" dirty="0">
                <a:latin typeface="+mj-lt"/>
              </a:rPr>
              <a:t> y </a:t>
            </a:r>
            <a:r>
              <a:rPr lang="en-GB" sz="1425" b="1" cap="none" dirty="0" err="1">
                <a:latin typeface="+mj-lt"/>
              </a:rPr>
              <a:t>cwricwlwm</a:t>
            </a:r>
            <a:r>
              <a:rPr lang="en-GB" sz="1425" b="1" cap="none" dirty="0">
                <a:latin typeface="+mj-lt"/>
              </a:rPr>
              <a:t> </a:t>
            </a:r>
            <a:r>
              <a:rPr lang="en-GB" sz="1425" b="1" cap="none" dirty="0" err="1">
                <a:latin typeface="+mj-lt"/>
              </a:rPr>
              <a:t>cenedlaethol</a:t>
            </a:r>
            <a:r>
              <a:rPr lang="en-GB" sz="1425" cap="none" dirty="0">
                <a:latin typeface="+mj-lt"/>
              </a:rPr>
              <a:t> </a:t>
            </a:r>
          </a:p>
          <a:p>
            <a:r>
              <a:rPr lang="en-GB" sz="1425" b="1" cap="none" dirty="0" err="1"/>
              <a:t>Profion</a:t>
            </a:r>
            <a:r>
              <a:rPr lang="en-GB" sz="1425" b="1" cap="none" dirty="0"/>
              <a:t> </a:t>
            </a:r>
            <a:r>
              <a:rPr lang="en-GB" sz="1425" b="1" cap="none" dirty="0" err="1"/>
              <a:t>rhifedd</a:t>
            </a:r>
            <a:r>
              <a:rPr lang="en-GB" sz="1425" b="1" cap="none" dirty="0"/>
              <a:t> a </a:t>
            </a:r>
            <a:r>
              <a:rPr lang="en-GB" sz="1425" b="1" cap="none" dirty="0" err="1"/>
              <a:t>darllen</a:t>
            </a:r>
            <a:r>
              <a:rPr lang="en-GB" sz="1425" b="1" cap="none" dirty="0"/>
              <a:t> </a:t>
            </a:r>
            <a:r>
              <a:rPr lang="en-GB" sz="1425" b="1" cap="none" dirty="0" err="1"/>
              <a:t>cenedlaethol</a:t>
            </a:r>
            <a:r>
              <a:rPr lang="en-GB" sz="1425" b="1" cap="none" dirty="0"/>
              <a:t> </a:t>
            </a:r>
            <a:r>
              <a:rPr lang="en-GB" sz="1425" cap="none" dirty="0" err="1"/>
              <a:t>i</a:t>
            </a:r>
            <a:r>
              <a:rPr lang="en-GB" sz="1425" cap="none" dirty="0"/>
              <a:t> </a:t>
            </a:r>
            <a:r>
              <a:rPr lang="en-GB" sz="1425" cap="none" dirty="0" err="1"/>
              <a:t>blant</a:t>
            </a:r>
            <a:r>
              <a:rPr lang="en-GB" sz="1425" cap="none" dirty="0"/>
              <a:t> B.2-6. </a:t>
            </a:r>
            <a:r>
              <a:rPr lang="en-GB" sz="1425" cap="none" dirty="0" err="1"/>
              <a:t>Rhieni</a:t>
            </a:r>
            <a:r>
              <a:rPr lang="en-GB" sz="1425" cap="none" dirty="0"/>
              <a:t> </a:t>
            </a:r>
            <a:r>
              <a:rPr lang="en-GB" sz="1425" cap="none" dirty="0" err="1"/>
              <a:t>i</a:t>
            </a:r>
            <a:r>
              <a:rPr lang="en-GB" sz="1425" cap="none" dirty="0"/>
              <a:t> </a:t>
            </a:r>
            <a:r>
              <a:rPr lang="en-GB" sz="1425" cap="none" dirty="0" err="1"/>
              <a:t>dderbyn</a:t>
            </a:r>
            <a:r>
              <a:rPr lang="en-GB" sz="1425" cap="none" dirty="0"/>
              <a:t> y </a:t>
            </a:r>
            <a:r>
              <a:rPr lang="en-GB" sz="1425" cap="none" dirty="0" err="1"/>
              <a:t>canlyniadau</a:t>
            </a:r>
            <a:r>
              <a:rPr lang="en-GB" sz="1425" cap="none" dirty="0"/>
              <a:t>. </a:t>
            </a:r>
          </a:p>
          <a:p>
            <a:r>
              <a:rPr lang="en-GB" sz="1425" cap="none" dirty="0" err="1"/>
              <a:t>Ysgolion</a:t>
            </a:r>
            <a:r>
              <a:rPr lang="en-GB" sz="1425" cap="none" dirty="0"/>
              <a:t> </a:t>
            </a:r>
            <a:r>
              <a:rPr lang="en-GB" sz="1425" cap="none" dirty="0" err="1"/>
              <a:t>i</a:t>
            </a:r>
            <a:r>
              <a:rPr lang="en-GB" sz="1425" cap="none" dirty="0"/>
              <a:t> </a:t>
            </a:r>
            <a:r>
              <a:rPr lang="en-GB" sz="1425" cap="none" dirty="0" err="1"/>
              <a:t>roi</a:t>
            </a:r>
            <a:r>
              <a:rPr lang="en-GB" sz="1425" cap="none" dirty="0"/>
              <a:t> </a:t>
            </a:r>
            <a:r>
              <a:rPr lang="en-GB" sz="1425" cap="none" dirty="0" err="1"/>
              <a:t>adroddiad</a:t>
            </a:r>
            <a:r>
              <a:rPr lang="en-GB" sz="1425" cap="none" dirty="0"/>
              <a:t> ‘</a:t>
            </a:r>
            <a:r>
              <a:rPr lang="en-GB" sz="1425" cap="none" dirty="0" err="1"/>
              <a:t>naratif</a:t>
            </a:r>
            <a:r>
              <a:rPr lang="en-GB" sz="1425" cap="none" dirty="0"/>
              <a:t>’ </a:t>
            </a:r>
            <a:r>
              <a:rPr lang="en-GB" sz="1425" cap="none" dirty="0" err="1"/>
              <a:t>ar</a:t>
            </a:r>
            <a:r>
              <a:rPr lang="en-GB" sz="1425" cap="none" dirty="0"/>
              <a:t> </a:t>
            </a:r>
            <a:r>
              <a:rPr lang="en-GB" sz="1425" cap="none" dirty="0" err="1"/>
              <a:t>sgiliau</a:t>
            </a:r>
            <a:r>
              <a:rPr lang="en-GB" sz="1425" cap="none" dirty="0"/>
              <a:t> </a:t>
            </a:r>
            <a:r>
              <a:rPr lang="en-GB" sz="1425" cap="none" dirty="0" err="1"/>
              <a:t>rhifedd</a:t>
            </a:r>
            <a:r>
              <a:rPr lang="en-GB" sz="1425" cap="none" dirty="0"/>
              <a:t> </a:t>
            </a:r>
            <a:r>
              <a:rPr lang="en-GB" sz="1425" cap="none" dirty="0"/>
              <a:t>a </a:t>
            </a:r>
            <a:r>
              <a:rPr lang="en-GB" sz="1425" cap="none" dirty="0" err="1"/>
              <a:t>llythrennedd</a:t>
            </a:r>
            <a:r>
              <a:rPr lang="en-GB" sz="1425" cap="none" dirty="0"/>
              <a:t> </a:t>
            </a:r>
            <a:r>
              <a:rPr lang="en-GB" sz="1425" cap="none" dirty="0" err="1"/>
              <a:t>disgyblion</a:t>
            </a:r>
            <a:r>
              <a:rPr lang="en-GB" sz="1425" cap="none" dirty="0"/>
              <a:t> </a:t>
            </a:r>
            <a:r>
              <a:rPr lang="en-GB" sz="1425" cap="none" dirty="0" err="1"/>
              <a:t>mewn</a:t>
            </a:r>
            <a:r>
              <a:rPr lang="en-GB" sz="1425" cap="none" dirty="0"/>
              <a:t> </a:t>
            </a:r>
            <a:r>
              <a:rPr lang="en-GB" sz="1425" cap="none" dirty="0" err="1"/>
              <a:t>perthynas</a:t>
            </a:r>
            <a:r>
              <a:rPr lang="en-GB" sz="1425" cap="none" dirty="0"/>
              <a:t> </a:t>
            </a:r>
            <a:r>
              <a:rPr lang="en-GB" sz="1425" cap="none" dirty="0" err="1"/>
              <a:t>â’r</a:t>
            </a:r>
            <a:r>
              <a:rPr lang="en-GB" sz="1425" cap="none" dirty="0"/>
              <a:t> </a:t>
            </a:r>
            <a:r>
              <a:rPr lang="en-GB" sz="1425" cap="none" dirty="0" err="1"/>
              <a:t>Ff.Ll.Rh</a:t>
            </a:r>
            <a:r>
              <a:rPr lang="en-GB" sz="1425" cap="none" dirty="0"/>
              <a:t>. (</a:t>
            </a:r>
            <a:r>
              <a:rPr lang="en-GB" sz="1425" cap="none" dirty="0" err="1"/>
              <a:t>h.y</a:t>
            </a:r>
            <a:r>
              <a:rPr lang="en-GB" sz="1425" cap="none" dirty="0"/>
              <a:t>. </a:t>
            </a:r>
            <a:r>
              <a:rPr lang="en-GB" sz="1425" cap="none" dirty="0" err="1"/>
              <a:t>sut</a:t>
            </a:r>
            <a:r>
              <a:rPr lang="en-GB" sz="1425" cap="none" dirty="0"/>
              <a:t> </a:t>
            </a:r>
            <a:r>
              <a:rPr lang="en-GB" sz="1425" cap="none" dirty="0" err="1"/>
              <a:t>maent</a:t>
            </a:r>
            <a:r>
              <a:rPr lang="en-GB" sz="1425" cap="none" dirty="0"/>
              <a:t> </a:t>
            </a:r>
            <a:r>
              <a:rPr lang="en-GB" sz="1425" cap="none" dirty="0" err="1"/>
              <a:t>yn</a:t>
            </a:r>
            <a:r>
              <a:rPr lang="en-GB" sz="1425" cap="none" dirty="0"/>
              <a:t> </a:t>
            </a:r>
            <a:r>
              <a:rPr lang="en-GB" sz="1425" cap="none" dirty="0" err="1"/>
              <a:t>defnyddio</a:t>
            </a:r>
            <a:r>
              <a:rPr lang="en-GB" sz="1425" cap="none" dirty="0"/>
              <a:t> </a:t>
            </a:r>
            <a:r>
              <a:rPr lang="en-GB" sz="1425" cap="none" dirty="0" err="1"/>
              <a:t>rhifedd</a:t>
            </a:r>
            <a:r>
              <a:rPr lang="en-GB" sz="1425" cap="none" dirty="0"/>
              <a:t> </a:t>
            </a:r>
            <a:r>
              <a:rPr lang="en-GB" sz="1425" cap="none" dirty="0" err="1"/>
              <a:t>ar</a:t>
            </a:r>
            <a:r>
              <a:rPr lang="en-GB" sz="1425" cap="none" dirty="0"/>
              <a:t> draws y </a:t>
            </a:r>
            <a:r>
              <a:rPr lang="en-GB" sz="1425" cap="none" dirty="0" err="1"/>
              <a:t>cwricwlwm</a:t>
            </a:r>
            <a:r>
              <a:rPr lang="en-GB" sz="1425" cap="none" dirty="0"/>
              <a:t>)</a:t>
            </a:r>
            <a:endParaRPr lang="en-GB" sz="1425" dirty="0"/>
          </a:p>
        </p:txBody>
      </p:sp>
    </p:spTree>
    <p:extLst>
      <p:ext uri="{BB962C8B-B14F-4D97-AF65-F5344CB8AC3E}">
        <p14:creationId xmlns:p14="http://schemas.microsoft.com/office/powerpoint/2010/main" val="160576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765175"/>
            <a:ext cx="8893175" cy="114300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/>
            </a:r>
            <a:br>
              <a:rPr lang="en-GB" sz="3400" dirty="0"/>
            </a:br>
            <a:r>
              <a:rPr lang="en-GB" sz="3400" dirty="0"/>
              <a:t/>
            </a:r>
            <a:br>
              <a:rPr lang="en-GB" sz="3400" dirty="0"/>
            </a:br>
            <a:r>
              <a:rPr lang="en-GB" sz="3000" dirty="0"/>
              <a:t/>
            </a:r>
            <a:br>
              <a:rPr lang="en-GB" sz="3000" dirty="0"/>
            </a:br>
            <a:r>
              <a:rPr lang="en-GB" dirty="0">
                <a:solidFill>
                  <a:srgbClr val="3366FF"/>
                </a:solidFill>
              </a:rPr>
              <a:t>Trends in performance over </a:t>
            </a:r>
            <a:r>
              <a:rPr lang="en-GB" dirty="0" smtClean="0">
                <a:solidFill>
                  <a:srgbClr val="3366FF"/>
                </a:solidFill>
              </a:rPr>
              <a:t>time-</a:t>
            </a:r>
            <a:br>
              <a:rPr lang="en-GB" dirty="0" smtClean="0">
                <a:solidFill>
                  <a:srgbClr val="3366FF"/>
                </a:solidFill>
              </a:rPr>
            </a:br>
            <a:r>
              <a:rPr lang="en-GB" dirty="0" err="1" smtClean="0">
                <a:solidFill>
                  <a:srgbClr val="3366FF"/>
                </a:solidFill>
              </a:rPr>
              <a:t>Tueddiadau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mewn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perfformiad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dros</a:t>
            </a:r>
            <a:r>
              <a:rPr lang="en-GB" dirty="0" smtClean="0">
                <a:solidFill>
                  <a:srgbClr val="3366FF"/>
                </a:solidFill>
              </a:rPr>
              <a:t> </a:t>
            </a:r>
            <a:r>
              <a:rPr lang="en-GB" dirty="0" err="1" smtClean="0">
                <a:solidFill>
                  <a:srgbClr val="3366FF"/>
                </a:solidFill>
              </a:rPr>
              <a:t>amser</a:t>
            </a:r>
            <a:r>
              <a:rPr lang="en-GB" sz="3000" dirty="0" smtClean="0">
                <a:solidFill>
                  <a:srgbClr val="3366FF"/>
                </a:solidFill>
              </a:rPr>
              <a:t> </a:t>
            </a:r>
            <a:r>
              <a:rPr lang="en-GB" sz="3400" dirty="0">
                <a:solidFill>
                  <a:schemeClr val="accent2"/>
                </a:solidFill>
              </a:rPr>
              <a:t/>
            </a:r>
            <a:br>
              <a:rPr lang="en-GB" sz="3400" dirty="0">
                <a:solidFill>
                  <a:schemeClr val="accent2"/>
                </a:solidFill>
              </a:rPr>
            </a:br>
            <a:r>
              <a:rPr lang="en-GB" sz="3400" dirty="0">
                <a:solidFill>
                  <a:schemeClr val="accent2"/>
                </a:solidFill>
              </a:rPr>
              <a:t/>
            </a:r>
            <a:br>
              <a:rPr lang="en-GB" sz="3400" dirty="0">
                <a:solidFill>
                  <a:schemeClr val="accent2"/>
                </a:solidFill>
              </a:rPr>
            </a:br>
            <a:endParaRPr lang="en-GB" sz="3400" dirty="0">
              <a:solidFill>
                <a:schemeClr val="accent2"/>
              </a:solidFill>
            </a:endParaRPr>
          </a:p>
        </p:txBody>
      </p:sp>
      <p:sp>
        <p:nvSpPr>
          <p:cNvPr id="149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850" y="2708275"/>
            <a:ext cx="8569325" cy="374332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Foundation Phase Indicator FPI</a:t>
            </a:r>
          </a:p>
          <a:p>
            <a:r>
              <a:rPr lang="en-GB" sz="3600" dirty="0" err="1" smtClean="0"/>
              <a:t>Dangosydd</a:t>
            </a:r>
            <a:r>
              <a:rPr lang="en-GB" sz="3600" dirty="0" smtClean="0"/>
              <a:t> </a:t>
            </a:r>
            <a:r>
              <a:rPr lang="en-GB" sz="3600" dirty="0" err="1" smtClean="0"/>
              <a:t>Cyfnod</a:t>
            </a:r>
            <a:r>
              <a:rPr lang="en-GB" sz="3600" dirty="0" smtClean="0"/>
              <a:t> </a:t>
            </a:r>
            <a:r>
              <a:rPr lang="en-GB" sz="3600" dirty="0" err="1" smtClean="0"/>
              <a:t>Sylfaen</a:t>
            </a:r>
            <a:r>
              <a:rPr lang="en-GB" sz="3600" dirty="0" smtClean="0"/>
              <a:t> DCS</a:t>
            </a:r>
          </a:p>
          <a:p>
            <a:pPr>
              <a:buNone/>
            </a:pPr>
            <a:r>
              <a:rPr lang="en-GB" sz="1300" dirty="0" smtClean="0">
                <a:solidFill>
                  <a:srgbClr val="FF0000"/>
                </a:solidFill>
              </a:rPr>
              <a:t>(Dat. </a:t>
            </a:r>
            <a:r>
              <a:rPr lang="en-GB" sz="1300" dirty="0" err="1" smtClean="0">
                <a:solidFill>
                  <a:srgbClr val="FF0000"/>
                </a:solidFill>
              </a:rPr>
              <a:t>Mathemateg</a:t>
            </a:r>
            <a:r>
              <a:rPr lang="en-GB" sz="1300" dirty="0" smtClean="0">
                <a:solidFill>
                  <a:srgbClr val="FF0000"/>
                </a:solidFill>
              </a:rPr>
              <a:t>/Mathematical Dev, Lang Dev, Dat. </a:t>
            </a:r>
            <a:r>
              <a:rPr lang="en-GB" sz="1300" dirty="0" err="1" smtClean="0">
                <a:solidFill>
                  <a:srgbClr val="FF0000"/>
                </a:solidFill>
              </a:rPr>
              <a:t>Iaith</a:t>
            </a:r>
            <a:r>
              <a:rPr lang="en-GB" sz="1300" dirty="0" smtClean="0">
                <a:solidFill>
                  <a:srgbClr val="FF0000"/>
                </a:solidFill>
              </a:rPr>
              <a:t>, Personal and Social Development/ Dat. Personal a </a:t>
            </a:r>
            <a:r>
              <a:rPr lang="en-GB" sz="1300" dirty="0" err="1" smtClean="0">
                <a:solidFill>
                  <a:srgbClr val="FF0000"/>
                </a:solidFill>
              </a:rPr>
              <a:t>Chymdeithasol</a:t>
            </a:r>
            <a:r>
              <a:rPr lang="en-GB" sz="1300" dirty="0" smtClean="0"/>
              <a:t>)</a:t>
            </a:r>
          </a:p>
          <a:p>
            <a:r>
              <a:rPr lang="en-GB" sz="3600" dirty="0" smtClean="0"/>
              <a:t>Core </a:t>
            </a:r>
            <a:r>
              <a:rPr lang="en-GB" sz="3600" dirty="0"/>
              <a:t>subjects and </a:t>
            </a:r>
            <a:r>
              <a:rPr lang="en-GB" sz="3600" dirty="0" smtClean="0"/>
              <a:t>CSI</a:t>
            </a:r>
          </a:p>
          <a:p>
            <a:r>
              <a:rPr lang="en-GB" sz="3600" dirty="0" err="1" smtClean="0"/>
              <a:t>Pynciau</a:t>
            </a:r>
            <a:r>
              <a:rPr lang="en-GB" sz="3600" dirty="0" smtClean="0"/>
              <a:t> </a:t>
            </a:r>
            <a:r>
              <a:rPr lang="en-GB" sz="3600" dirty="0" err="1" smtClean="0"/>
              <a:t>Craidd</a:t>
            </a:r>
            <a:r>
              <a:rPr lang="en-GB" sz="3600" dirty="0" smtClean="0"/>
              <a:t> a DPC</a:t>
            </a:r>
          </a:p>
          <a:p>
            <a:pPr>
              <a:buNone/>
            </a:pPr>
            <a:r>
              <a:rPr lang="en-GB" sz="1600" dirty="0" smtClean="0">
                <a:solidFill>
                  <a:srgbClr val="FF0000"/>
                </a:solidFill>
              </a:rPr>
              <a:t>(Mathematics/</a:t>
            </a:r>
            <a:r>
              <a:rPr lang="en-GB" sz="1600" dirty="0" err="1" smtClean="0">
                <a:solidFill>
                  <a:srgbClr val="FF0000"/>
                </a:solidFill>
              </a:rPr>
              <a:t>Mathemateg</a:t>
            </a:r>
            <a:r>
              <a:rPr lang="en-GB" sz="1600" dirty="0" smtClean="0">
                <a:solidFill>
                  <a:srgbClr val="FF0000"/>
                </a:solidFill>
              </a:rPr>
              <a:t>, Science/</a:t>
            </a:r>
            <a:r>
              <a:rPr lang="en-GB" sz="1600" dirty="0" err="1" smtClean="0">
                <a:solidFill>
                  <a:srgbClr val="FF0000"/>
                </a:solidFill>
              </a:rPr>
              <a:t>Gwyddoniaeth</a:t>
            </a:r>
            <a:r>
              <a:rPr lang="en-GB" sz="1600" dirty="0" smtClean="0">
                <a:solidFill>
                  <a:srgbClr val="FF0000"/>
                </a:solidFill>
              </a:rPr>
              <a:t>, English/</a:t>
            </a:r>
            <a:r>
              <a:rPr lang="en-GB" sz="1600" dirty="0" err="1" smtClean="0">
                <a:solidFill>
                  <a:srgbClr val="FF0000"/>
                </a:solidFill>
              </a:rPr>
              <a:t>Saesneg</a:t>
            </a:r>
            <a:r>
              <a:rPr lang="en-GB" sz="1600" dirty="0" smtClean="0">
                <a:solidFill>
                  <a:srgbClr val="FF0000"/>
                </a:solidFill>
              </a:rPr>
              <a:t>, (WM) Welsh/</a:t>
            </a:r>
            <a:r>
              <a:rPr lang="en-GB" sz="1600" dirty="0" err="1" smtClean="0">
                <a:solidFill>
                  <a:srgbClr val="FF0000"/>
                </a:solidFill>
              </a:rPr>
              <a:t>Cymraeg</a:t>
            </a:r>
            <a:r>
              <a:rPr lang="en-GB" sz="1600" dirty="0" smtClean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7400" y="533400"/>
            <a:ext cx="1846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8445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Outcomes / </a:t>
            </a:r>
            <a:r>
              <a:rPr lang="en-US" dirty="0" err="1" smtClean="0"/>
              <a:t>Deilliannau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28599" y="147451"/>
          <a:ext cx="4675909" cy="6613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9453"/>
                <a:gridCol w="2156456"/>
              </a:tblGrid>
              <a:tr h="53469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b="1" dirty="0" err="1" smtClean="0"/>
                        <a:t>Cyfnod</a:t>
                      </a:r>
                      <a:r>
                        <a:rPr lang="en-US" sz="1050" b="1" dirty="0" smtClean="0"/>
                        <a:t> </a:t>
                      </a:r>
                      <a:r>
                        <a:rPr lang="en-US" sz="1050" b="1" dirty="0" err="1" smtClean="0"/>
                        <a:t>Sylfaen</a:t>
                      </a:r>
                      <a:r>
                        <a:rPr lang="en-US" sz="1050" b="1" dirty="0" smtClean="0"/>
                        <a:t> </a:t>
                      </a:r>
                      <a:endParaRPr lang="en-US" sz="1050" dirty="0" smtClean="0"/>
                    </a:p>
                    <a:p>
                      <a:r>
                        <a:rPr lang="en-US" sz="1050" dirty="0" smtClean="0"/>
                        <a:t>Foundation</a:t>
                      </a:r>
                    </a:p>
                    <a:p>
                      <a:r>
                        <a:rPr lang="en-US" sz="1050" dirty="0" smtClean="0"/>
                        <a:t>Phase</a:t>
                      </a:r>
                      <a:endParaRPr lang="en-US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 err="1" smtClean="0"/>
                        <a:t>Cwricwlwm</a:t>
                      </a:r>
                      <a:endParaRPr lang="en-US" sz="1050" dirty="0" smtClean="0"/>
                    </a:p>
                    <a:p>
                      <a:r>
                        <a:rPr lang="en-US" sz="1050" dirty="0" err="1" smtClean="0"/>
                        <a:t>Cenedlaethol</a:t>
                      </a:r>
                      <a:endParaRPr lang="en-US" sz="1050" dirty="0" smtClean="0"/>
                    </a:p>
                    <a:p>
                      <a:r>
                        <a:rPr lang="en-US" sz="1050" dirty="0" smtClean="0"/>
                        <a:t>National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baseline="0" dirty="0" err="1" smtClean="0"/>
                        <a:t>Curriiculum</a:t>
                      </a:r>
                      <a:endParaRPr lang="en-US" sz="1050" dirty="0"/>
                    </a:p>
                  </a:txBody>
                  <a:tcPr/>
                </a:tc>
              </a:tr>
              <a:tr h="39211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100" b="0" i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Deilliant Efydd (6-12mis)</a:t>
                      </a:r>
                      <a:endParaRPr lang="en-US" sz="1100" i="1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i="1" smtClean="0"/>
                        <a:t>Outcome Bronze ( 6-12 months)</a:t>
                      </a:r>
                      <a:endParaRPr lang="en-US" sz="1050" i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</a:tr>
              <a:tr h="38498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050" b="0" i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Deilliant</a:t>
                      </a:r>
                      <a:r>
                        <a:rPr kumimoji="0" lang="en-US" sz="105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Arian (12-18 </a:t>
                      </a:r>
                      <a:r>
                        <a:rPr kumimoji="0" lang="en-US" sz="1050" b="0" i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mis</a:t>
                      </a:r>
                      <a:r>
                        <a:rPr kumimoji="0" lang="en-US" sz="1050" b="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800" i="1" dirty="0" smtClean="0"/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i="1" dirty="0" smtClean="0"/>
                        <a:t>Outcome Silver (12-18 months)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</a:tr>
              <a:tr h="38498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i="1" dirty="0" err="1" smtClean="0"/>
                        <a:t>Deilliant</a:t>
                      </a:r>
                      <a:r>
                        <a:rPr lang="en-US" sz="1050" i="1" dirty="0" smtClean="0"/>
                        <a:t> </a:t>
                      </a:r>
                      <a:r>
                        <a:rPr lang="en-US" sz="1050" i="1" dirty="0" err="1" smtClean="0"/>
                        <a:t>Aur</a:t>
                      </a:r>
                      <a:r>
                        <a:rPr lang="en-US" sz="1050" i="1" dirty="0" smtClean="0"/>
                        <a:t> (18-24)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i="1" dirty="0" smtClean="0"/>
                        <a:t>Outcome Gold 18-24 Months)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</a:tr>
              <a:tr h="38498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err="1" smtClean="0"/>
                        <a:t>Deilliant</a:t>
                      </a:r>
                      <a:r>
                        <a:rPr lang="en-US" sz="1050" dirty="0" smtClean="0"/>
                        <a:t> 1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dirty="0" smtClean="0"/>
                        <a:t> </a:t>
                      </a:r>
                      <a:r>
                        <a:rPr lang="en-US" sz="1050" dirty="0" err="1" smtClean="0"/>
                        <a:t>Sylfaen</a:t>
                      </a:r>
                      <a:r>
                        <a:rPr lang="en-US" sz="105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smtClean="0"/>
                        <a:t>Outcome</a:t>
                      </a:r>
                      <a:r>
                        <a:rPr lang="en-US" sz="1050" baseline="0" dirty="0" smtClean="0"/>
                        <a:t> 1 Foundation Phase</a:t>
                      </a:r>
                      <a:endParaRPr lang="en-US" sz="105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</a:tr>
              <a:tr h="53469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err="1" smtClean="0"/>
                        <a:t>Deilliant</a:t>
                      </a:r>
                      <a:r>
                        <a:rPr lang="en-US" sz="1050" dirty="0" smtClean="0"/>
                        <a:t> 2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dirty="0" smtClean="0"/>
                        <a:t> </a:t>
                      </a:r>
                      <a:r>
                        <a:rPr lang="en-US" sz="1050" dirty="0" err="1" smtClean="0"/>
                        <a:t>Sylfaen</a:t>
                      </a:r>
                      <a:r>
                        <a:rPr lang="en-US" sz="105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smtClean="0"/>
                        <a:t>Outcome</a:t>
                      </a:r>
                      <a:r>
                        <a:rPr lang="en-US" sz="1050" baseline="0" dirty="0" smtClean="0"/>
                        <a:t> 2 Foundation Phase</a:t>
                      </a:r>
                      <a:endParaRPr lang="en-US" sz="105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</a:tr>
              <a:tr h="53469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err="1" smtClean="0"/>
                        <a:t>Deilliant</a:t>
                      </a:r>
                      <a:r>
                        <a:rPr lang="en-US" sz="1050" dirty="0" smtClean="0"/>
                        <a:t> 3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dirty="0" smtClean="0"/>
                        <a:t> </a:t>
                      </a:r>
                      <a:r>
                        <a:rPr lang="en-US" sz="1050" dirty="0" err="1" smtClean="0"/>
                        <a:t>Sylfaen</a:t>
                      </a:r>
                      <a:r>
                        <a:rPr lang="en-US" sz="105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smtClean="0"/>
                        <a:t>Outcome</a:t>
                      </a:r>
                      <a:r>
                        <a:rPr lang="en-US" sz="1050" baseline="0" dirty="0" smtClean="0"/>
                        <a:t> 3 Foundation Phase</a:t>
                      </a:r>
                      <a:endParaRPr lang="en-US" sz="105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</a:tr>
              <a:tr h="53469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err="1" smtClean="0"/>
                        <a:t>Deilliant</a:t>
                      </a:r>
                      <a:r>
                        <a:rPr lang="en-US" sz="1050" dirty="0" smtClean="0"/>
                        <a:t> 4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dirty="0" smtClean="0"/>
                        <a:t> </a:t>
                      </a:r>
                      <a:r>
                        <a:rPr lang="en-US" sz="1050" dirty="0" err="1" smtClean="0"/>
                        <a:t>Sylfaen</a:t>
                      </a:r>
                      <a:r>
                        <a:rPr lang="en-US" sz="105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smtClean="0"/>
                        <a:t>Outcome</a:t>
                      </a:r>
                      <a:r>
                        <a:rPr lang="en-US" sz="1050" baseline="0" dirty="0" smtClean="0"/>
                        <a:t> 4 Foundation Phase</a:t>
                      </a:r>
                      <a:endParaRPr lang="en-US" sz="1050" dirty="0" smtClean="0"/>
                    </a:p>
                    <a:p>
                      <a:endParaRPr lang="en-US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 err="1" smtClean="0"/>
                        <a:t>Lefel</a:t>
                      </a:r>
                      <a:r>
                        <a:rPr lang="en-US" sz="1050" dirty="0" smtClean="0"/>
                        <a:t> 1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baseline="0" dirty="0" err="1" smtClean="0"/>
                        <a:t>Allweddol</a:t>
                      </a:r>
                      <a:r>
                        <a:rPr lang="en-US" sz="1050" baseline="0" dirty="0" smtClean="0"/>
                        <a:t> 2</a:t>
                      </a:r>
                    </a:p>
                    <a:p>
                      <a:r>
                        <a:rPr lang="en-US" sz="1050" baseline="0" dirty="0" smtClean="0"/>
                        <a:t>Level 1 Key stage 2</a:t>
                      </a:r>
                      <a:endParaRPr lang="en-US" sz="1050" dirty="0"/>
                    </a:p>
                  </a:txBody>
                  <a:tcPr/>
                </a:tc>
              </a:tr>
              <a:tr h="53469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err="1" smtClean="0"/>
                        <a:t>Deilliant</a:t>
                      </a:r>
                      <a:r>
                        <a:rPr lang="en-US" sz="1050" dirty="0" smtClean="0"/>
                        <a:t> 5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dirty="0" smtClean="0"/>
                        <a:t> </a:t>
                      </a:r>
                      <a:r>
                        <a:rPr lang="en-US" sz="1050" dirty="0" err="1" smtClean="0"/>
                        <a:t>Sylfaen</a:t>
                      </a:r>
                      <a:r>
                        <a:rPr lang="en-US" sz="105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smtClean="0"/>
                        <a:t>Outcome</a:t>
                      </a:r>
                      <a:r>
                        <a:rPr lang="en-US" sz="1050" baseline="0" dirty="0" smtClean="0"/>
                        <a:t> 5 Foundation Phase</a:t>
                      </a:r>
                      <a:endParaRPr lang="en-US" sz="1050" dirty="0" smtClean="0"/>
                    </a:p>
                    <a:p>
                      <a:endParaRPr lang="en-US" sz="1050" dirty="0"/>
                    </a:p>
                  </a:txBody>
                  <a:tcPr>
                    <a:solidFill>
                      <a:srgbClr val="C0504D">
                        <a:alpha val="27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50" dirty="0" err="1" smtClean="0"/>
                        <a:t>Lefel</a:t>
                      </a:r>
                      <a:r>
                        <a:rPr lang="en-US" sz="1050" dirty="0" smtClean="0"/>
                        <a:t> 2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baseline="0" dirty="0" err="1" smtClean="0"/>
                        <a:t>Allweddol</a:t>
                      </a:r>
                      <a:r>
                        <a:rPr lang="en-US" sz="1050" baseline="0" dirty="0" smtClean="0"/>
                        <a:t> 2</a:t>
                      </a:r>
                    </a:p>
                    <a:p>
                      <a:r>
                        <a:rPr lang="en-US" sz="1050" baseline="0" dirty="0" smtClean="0"/>
                        <a:t>Level 2 Key stage 2</a:t>
                      </a:r>
                      <a:endParaRPr lang="en-US" sz="1050" dirty="0" smtClean="0"/>
                    </a:p>
                  </a:txBody>
                  <a:tcPr/>
                </a:tc>
              </a:tr>
              <a:tr h="534697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err="1" smtClean="0"/>
                        <a:t>Deilliant</a:t>
                      </a:r>
                      <a:r>
                        <a:rPr lang="en-US" sz="1050" dirty="0" smtClean="0"/>
                        <a:t> 6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dirty="0" smtClean="0"/>
                        <a:t> </a:t>
                      </a:r>
                      <a:r>
                        <a:rPr lang="en-US" sz="1050" dirty="0" err="1" smtClean="0"/>
                        <a:t>Sylfaen</a:t>
                      </a:r>
                      <a:r>
                        <a:rPr lang="en-US" sz="1050" dirty="0" smtClean="0"/>
                        <a:t>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dirty="0" smtClean="0"/>
                        <a:t>Outcome</a:t>
                      </a:r>
                      <a:r>
                        <a:rPr lang="en-US" sz="1050" baseline="0" dirty="0" smtClean="0"/>
                        <a:t> 6 Foundation Phase</a:t>
                      </a:r>
                      <a:endParaRPr lang="en-US" sz="1050" dirty="0" smtClean="0"/>
                    </a:p>
                    <a:p>
                      <a:endParaRPr lang="en-US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 err="1" smtClean="0"/>
                        <a:t>Lefel</a:t>
                      </a:r>
                      <a:r>
                        <a:rPr lang="en-US" sz="1050" dirty="0" smtClean="0"/>
                        <a:t> 3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baseline="0" dirty="0" err="1" smtClean="0"/>
                        <a:t>Allweddol</a:t>
                      </a:r>
                      <a:r>
                        <a:rPr lang="en-US" sz="1050" baseline="0" dirty="0" smtClean="0"/>
                        <a:t> 2</a:t>
                      </a:r>
                    </a:p>
                    <a:p>
                      <a:r>
                        <a:rPr lang="en-US" sz="1050" baseline="0" dirty="0" smtClean="0"/>
                        <a:t>Level 3 Key stage 2</a:t>
                      </a:r>
                    </a:p>
                    <a:p>
                      <a:endParaRPr lang="en-US" sz="1050" dirty="0"/>
                    </a:p>
                  </a:txBody>
                  <a:tcPr/>
                </a:tc>
              </a:tr>
              <a:tr h="534697"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 err="1" smtClean="0"/>
                        <a:t>Lefel</a:t>
                      </a:r>
                      <a:r>
                        <a:rPr lang="en-US" sz="1050" dirty="0" smtClean="0"/>
                        <a:t> 4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baseline="0" dirty="0" err="1" smtClean="0"/>
                        <a:t>Allweddol</a:t>
                      </a:r>
                      <a:r>
                        <a:rPr lang="en-US" sz="1050" baseline="0" dirty="0" smtClean="0"/>
                        <a:t> 2</a:t>
                      </a:r>
                    </a:p>
                    <a:p>
                      <a:r>
                        <a:rPr lang="en-US" sz="1050" baseline="0" dirty="0" smtClean="0"/>
                        <a:t>Level 4 Key stage 2</a:t>
                      </a:r>
                      <a:endParaRPr lang="en-US" sz="1050" dirty="0" smtClean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34697"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 err="1" smtClean="0"/>
                        <a:t>Lefel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dirty="0" smtClean="0"/>
                        <a:t> 5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baseline="0" dirty="0" err="1" smtClean="0"/>
                        <a:t>Allweddol</a:t>
                      </a:r>
                      <a:r>
                        <a:rPr lang="en-US" sz="1050" baseline="0" dirty="0" smtClean="0"/>
                        <a:t> 2</a:t>
                      </a:r>
                    </a:p>
                    <a:p>
                      <a:r>
                        <a:rPr lang="en-US" sz="1050" baseline="0" dirty="0" smtClean="0"/>
                        <a:t>Level 5  Key stage 2</a:t>
                      </a:r>
                    </a:p>
                  </a:txBody>
                  <a:tcPr/>
                </a:tc>
              </a:tr>
              <a:tr h="534697">
                <a:tc>
                  <a:txBody>
                    <a:bodyPr/>
                    <a:lstStyle/>
                    <a:p>
                      <a:endParaRPr lang="en-US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50" dirty="0" err="1" smtClean="0"/>
                        <a:t>Lefel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dirty="0" smtClean="0"/>
                        <a:t> 6 </a:t>
                      </a:r>
                      <a:r>
                        <a:rPr lang="en-US" sz="1050" dirty="0" err="1" smtClean="0"/>
                        <a:t>Cyfnod</a:t>
                      </a:r>
                      <a:r>
                        <a:rPr lang="en-US" sz="1050" baseline="0" dirty="0" smtClean="0"/>
                        <a:t> </a:t>
                      </a:r>
                      <a:r>
                        <a:rPr lang="en-US" sz="1050" baseline="0" dirty="0" err="1" smtClean="0"/>
                        <a:t>Allweddol</a:t>
                      </a:r>
                      <a:r>
                        <a:rPr lang="en-US" sz="1050" baseline="0" dirty="0" smtClean="0"/>
                        <a:t> 2/3</a:t>
                      </a:r>
                    </a:p>
                    <a:p>
                      <a:r>
                        <a:rPr lang="en-US" sz="1050" baseline="0" dirty="0" smtClean="0"/>
                        <a:t>Level 6  Key stage 2/3</a:t>
                      </a:r>
                      <a:endParaRPr lang="en-US" sz="105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171835" y="327351"/>
            <a:ext cx="3764347" cy="369331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The target for year 2 is that most pupils will have achieved outcome 5 key areas.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targed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bl</a:t>
            </a:r>
            <a:r>
              <a:rPr lang="en-US" dirty="0" smtClean="0"/>
              <a:t> 2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</a:t>
            </a:r>
            <a:r>
              <a:rPr lang="en-US" dirty="0" err="1" smtClean="0"/>
              <a:t>deilliant</a:t>
            </a:r>
            <a:r>
              <a:rPr lang="en-US" dirty="0" smtClean="0"/>
              <a:t> 5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meysydd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The target for year 6 is that most pupils will have achieved level 4 in the core subjects.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targed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bl</a:t>
            </a:r>
            <a:r>
              <a:rPr lang="en-US" dirty="0" smtClean="0"/>
              <a:t> 6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cyrraedd</a:t>
            </a:r>
            <a:r>
              <a:rPr lang="en-US" dirty="0" smtClean="0"/>
              <a:t> level 4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pynciau</a:t>
            </a:r>
            <a:r>
              <a:rPr lang="en-US" dirty="0" smtClean="0"/>
              <a:t> </a:t>
            </a:r>
            <a:r>
              <a:rPr lang="en-US" dirty="0" err="1" smtClean="0"/>
              <a:t>craidd</a:t>
            </a:r>
            <a:endParaRPr 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5171835" y="4475460"/>
            <a:ext cx="3508991" cy="203132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It is expected that a child moves two level from one key stage to the next.</a:t>
            </a:r>
          </a:p>
          <a:p>
            <a:endParaRPr lang="en-US" dirty="0" smtClean="0"/>
          </a:p>
          <a:p>
            <a:r>
              <a:rPr lang="en-US" dirty="0" err="1" smtClean="0"/>
              <a:t>Disgwylir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bob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2 </a:t>
            </a:r>
            <a:r>
              <a:rPr lang="en-US" dirty="0" err="1" smtClean="0"/>
              <a:t>lefel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un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52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44236"/>
            <a:ext cx="8229600" cy="1066800"/>
          </a:xfrm>
        </p:spPr>
        <p:txBody>
          <a:bodyPr/>
          <a:lstStyle/>
          <a:p>
            <a:r>
              <a:rPr lang="en-US" dirty="0" smtClean="0"/>
              <a:t>Starting Point </a:t>
            </a:r>
            <a:r>
              <a:rPr lang="mr-IN" dirty="0" smtClean="0"/>
              <a:t>–</a:t>
            </a:r>
            <a:r>
              <a:rPr lang="en-US" dirty="0" smtClean="0"/>
              <a:t> Man </a:t>
            </a:r>
            <a:r>
              <a:rPr lang="en-US" dirty="0" err="1" smtClean="0"/>
              <a:t>Cychwyn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34346" y="3781164"/>
            <a:ext cx="43433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</a:rPr>
              <a:t>Personal 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and Social Development, Well-being and Cultural Diversity </a:t>
            </a:r>
            <a:endParaRPr lang="en-US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</a:rPr>
              <a:t>Language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, Literacy and Communication Skills </a:t>
            </a:r>
            <a:endParaRPr lang="en-US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</a:rPr>
              <a:t>Mathematical 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Development </a:t>
            </a:r>
            <a:endParaRPr lang="en-US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smtClean="0">
                <a:solidFill>
                  <a:schemeClr val="accent2">
                    <a:lumMod val="75000"/>
                  </a:schemeClr>
                </a:solidFill>
              </a:rPr>
              <a:t>Physical </a:t>
            </a:r>
            <a:r>
              <a:rPr lang="en-US" b="1" dirty="0">
                <a:solidFill>
                  <a:schemeClr val="accent2">
                    <a:lumMod val="75000"/>
                  </a:schemeClr>
                </a:solidFill>
              </a:rPr>
              <a:t>Development.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0946" y="1674848"/>
            <a:ext cx="868680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>
                <a:solidFill>
                  <a:schemeClr val="accent3">
                    <a:lumMod val="75000"/>
                  </a:schemeClr>
                </a:solidFill>
              </a:rPr>
              <a:t>Mae’r</a:t>
            </a:r>
            <a:r>
              <a:rPr lang="en-US" sz="14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Proffil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wedi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ei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ddatblygu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fel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dull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asesu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cenedlaethol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ar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gyfer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pob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plentyn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i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sefydlu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llinell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sylfaen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yn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y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chwe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wythnos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gyntaf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ar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ôl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cyrraedd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y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Flwyddyn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u="sng" dirty="0" err="1">
                <a:solidFill>
                  <a:schemeClr val="accent3">
                    <a:lumMod val="75000"/>
                  </a:schemeClr>
                </a:solidFill>
              </a:rPr>
              <a:t>Derbyn</a:t>
            </a:r>
            <a:r>
              <a:rPr lang="en-US" sz="1400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a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chafodd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ei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wneud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yn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statudol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o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fis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Medi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2015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ymlaen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.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Mae’n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asesu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gallu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a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datblygiad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plant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mewn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pedwar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Maes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1400" b="1" dirty="0" err="1">
                <a:solidFill>
                  <a:schemeClr val="accent3">
                    <a:lumMod val="75000"/>
                  </a:schemeClr>
                </a:solidFill>
              </a:rPr>
              <a:t>Dysgu</a:t>
            </a:r>
            <a:r>
              <a:rPr lang="en-US" sz="1400" b="1" dirty="0">
                <a:solidFill>
                  <a:schemeClr val="accent3">
                    <a:lumMod val="75000"/>
                  </a:schemeClr>
                </a:solidFill>
              </a:rPr>
              <a:t>:</a:t>
            </a:r>
          </a:p>
          <a:p>
            <a:endParaRPr lang="en-US" sz="1400" dirty="0" smtClean="0"/>
          </a:p>
          <a:p>
            <a:r>
              <a:rPr lang="en-US" sz="1400" b="1" dirty="0" smtClean="0">
                <a:solidFill>
                  <a:schemeClr val="accent2">
                    <a:lumMod val="75000"/>
                  </a:schemeClr>
                </a:solidFill>
              </a:rPr>
              <a:t>The </a:t>
            </a: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</a:rPr>
              <a:t>Profile has been developed as a national assessment of all children to establish a baseline within </a:t>
            </a:r>
            <a:r>
              <a:rPr lang="en-US" sz="1400" b="1" u="sng" dirty="0">
                <a:solidFill>
                  <a:schemeClr val="accent2">
                    <a:lumMod val="75000"/>
                  </a:schemeClr>
                </a:solidFill>
              </a:rPr>
              <a:t>the first six weeks of entry into Reception Year </a:t>
            </a:r>
            <a:r>
              <a:rPr lang="en-US" sz="1400" b="1" dirty="0">
                <a:solidFill>
                  <a:schemeClr val="accent2">
                    <a:lumMod val="75000"/>
                  </a:schemeClr>
                </a:solidFill>
              </a:rPr>
              <a:t>and was made statutory from September 2015. It assesses children’s abilities and development in four Areas of Learning: </a:t>
            </a:r>
            <a:endParaRPr lang="en-US" sz="1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70166" y="3719608"/>
            <a:ext cx="43641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b="1" dirty="0" err="1" smtClean="0">
                <a:solidFill>
                  <a:schemeClr val="accent3">
                    <a:lumMod val="75000"/>
                  </a:schemeClr>
                </a:solidFill>
              </a:rPr>
              <a:t>Datblygiad</a:t>
            </a:r>
            <a:r>
              <a:rPr lang="en-US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Personol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 a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Chymdeithasol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Lles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 ac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Amrywiaeth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Ddiwylliannol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en-US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err="1" smtClean="0">
                <a:solidFill>
                  <a:schemeClr val="accent3">
                    <a:lumMod val="75000"/>
                  </a:schemeClr>
                </a:solidFill>
              </a:rPr>
              <a:t>Sgiliau</a:t>
            </a:r>
            <a:r>
              <a:rPr lang="en-US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Iaith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Llythrennedd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 a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Chyfathrebu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en-US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err="1" smtClean="0">
                <a:solidFill>
                  <a:schemeClr val="accent3">
                    <a:lumMod val="75000"/>
                  </a:schemeClr>
                </a:solidFill>
              </a:rPr>
              <a:t>Datblygiad</a:t>
            </a:r>
            <a:r>
              <a:rPr lang="en-US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Mathemategol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en-US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buFont typeface="Arial" charset="0"/>
              <a:buChar char="•"/>
            </a:pPr>
            <a:r>
              <a:rPr lang="en-US" b="1" dirty="0" err="1" smtClean="0">
                <a:solidFill>
                  <a:schemeClr val="accent3">
                    <a:lumMod val="75000"/>
                  </a:schemeClr>
                </a:solidFill>
              </a:rPr>
              <a:t>Datblygiad</a:t>
            </a:r>
            <a:r>
              <a:rPr lang="en-US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Corfforol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9482" y="5133398"/>
            <a:ext cx="1185473" cy="123507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6671" y="6368468"/>
            <a:ext cx="75953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www.youtube.com/watch?v=kwH5xGHAgRU&amp;feature=youtu.be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40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5672" y="1163782"/>
            <a:ext cx="8229600" cy="1066800"/>
          </a:xfrm>
        </p:spPr>
        <p:txBody>
          <a:bodyPr/>
          <a:lstStyle/>
          <a:p>
            <a:r>
              <a:rPr lang="en-US" dirty="0" smtClean="0"/>
              <a:t>What test? Pa </a:t>
            </a:r>
            <a:r>
              <a:rPr lang="en-US" dirty="0" err="1" smtClean="0"/>
              <a:t>brofion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672" y="2616062"/>
            <a:ext cx="5652655" cy="377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8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49087" y="1050775"/>
            <a:ext cx="8706678" cy="50221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700" dirty="0" err="1"/>
              <a:t>Dogfennau</a:t>
            </a:r>
            <a:r>
              <a:rPr lang="en-GB" sz="2700" dirty="0"/>
              <a:t> /  Documents</a:t>
            </a:r>
            <a:endParaRPr lang="en-GB" sz="2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4570" t="24494" r="22614" b="13766"/>
          <a:stretch/>
        </p:blipFill>
        <p:spPr>
          <a:xfrm>
            <a:off x="418917" y="1552989"/>
            <a:ext cx="1563020" cy="1113059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9048" y="1552989"/>
            <a:ext cx="1015778" cy="113304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ectangle 6"/>
          <p:cNvSpPr/>
          <p:nvPr/>
        </p:nvSpPr>
        <p:spPr>
          <a:xfrm>
            <a:off x="4071938" y="3046062"/>
            <a:ext cx="4980747" cy="19620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b="1" dirty="0" err="1"/>
              <a:t>Cyfnod</a:t>
            </a:r>
            <a:r>
              <a:rPr lang="en-GB" sz="1350" b="1" dirty="0"/>
              <a:t> </a:t>
            </a:r>
            <a:r>
              <a:rPr lang="en-GB" sz="1350" b="1" dirty="0" err="1"/>
              <a:t>Allweddol</a:t>
            </a:r>
            <a:r>
              <a:rPr lang="en-GB" sz="1350" b="1" dirty="0"/>
              <a:t> 2 </a:t>
            </a:r>
            <a:r>
              <a:rPr lang="en-GB" sz="1350" b="1" dirty="0" err="1"/>
              <a:t>Cymraeg</a:t>
            </a:r>
            <a:r>
              <a:rPr lang="en-GB" sz="1350" b="1" dirty="0"/>
              <a:t> </a:t>
            </a:r>
            <a:r>
              <a:rPr lang="en-GB" sz="1350" dirty="0"/>
              <a:t>/ Welsh Medium </a:t>
            </a:r>
            <a:r>
              <a:rPr lang="en-GB" sz="1350" dirty="0"/>
              <a:t>KS2:</a:t>
            </a:r>
            <a:endParaRPr lang="en-GB" sz="1350" dirty="0"/>
          </a:p>
          <a:p>
            <a:r>
              <a:rPr lang="en-GB" sz="1350" dirty="0">
                <a:hlinkClick r:id="rId4"/>
              </a:rPr>
              <a:t>http</a:t>
            </a:r>
            <a:r>
              <a:rPr lang="en-GB" sz="1350" dirty="0">
                <a:hlinkClick r:id="rId4"/>
              </a:rPr>
              <a:t>://learning.gov.wales/resources/collections/key-stages-2-4?lang=cy</a:t>
            </a:r>
            <a:r>
              <a:rPr lang="en-GB" sz="1350" dirty="0"/>
              <a:t> </a:t>
            </a:r>
            <a:endParaRPr lang="en-GB" sz="1350" dirty="0"/>
          </a:p>
          <a:p>
            <a:endParaRPr lang="en-GB" sz="1350" dirty="0"/>
          </a:p>
          <a:p>
            <a:r>
              <a:rPr lang="en-GB" sz="1350" dirty="0"/>
              <a:t>CA2 </a:t>
            </a:r>
            <a:r>
              <a:rPr lang="en-GB" sz="1350" dirty="0" err="1"/>
              <a:t>Saesneg</a:t>
            </a:r>
            <a:r>
              <a:rPr lang="en-GB" sz="1350" dirty="0"/>
              <a:t> </a:t>
            </a:r>
            <a:r>
              <a:rPr lang="en-GB" sz="1350" b="1" dirty="0"/>
              <a:t>/ </a:t>
            </a:r>
            <a:r>
              <a:rPr lang="en-GB" sz="1350" b="1" dirty="0"/>
              <a:t>English Medium Key Stage 2:</a:t>
            </a:r>
            <a:endParaRPr lang="en-GB" sz="1350" b="1" dirty="0"/>
          </a:p>
          <a:p>
            <a:endParaRPr lang="en-GB" sz="1350" dirty="0">
              <a:hlinkClick r:id=""/>
            </a:endParaRPr>
          </a:p>
          <a:p>
            <a:r>
              <a:rPr lang="en-GB" sz="1350" dirty="0">
                <a:hlinkClick r:id=""/>
              </a:rPr>
              <a:t>http</a:t>
            </a:r>
            <a:r>
              <a:rPr lang="en-GB" sz="1350" dirty="0">
                <a:hlinkClick r:id="rId5"/>
              </a:rPr>
              <a:t>://</a:t>
            </a:r>
            <a:r>
              <a:rPr lang="en-GB" sz="1350" dirty="0">
                <a:hlinkClick r:id="rId5"/>
              </a:rPr>
              <a:t>learning.gov.wales/resources/collections/key-stages-2-4?lang=en</a:t>
            </a:r>
            <a:endParaRPr lang="en-GB" sz="1350" dirty="0"/>
          </a:p>
          <a:p>
            <a:endParaRPr lang="en-GB" sz="1350" dirty="0"/>
          </a:p>
        </p:txBody>
      </p:sp>
      <p:sp>
        <p:nvSpPr>
          <p:cNvPr id="8" name="Rectangle 7"/>
          <p:cNvSpPr/>
          <p:nvPr/>
        </p:nvSpPr>
        <p:spPr>
          <a:xfrm>
            <a:off x="4071938" y="1552988"/>
            <a:ext cx="4500687" cy="13619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350" b="1" dirty="0" err="1"/>
              <a:t>Cyfnod</a:t>
            </a:r>
            <a:r>
              <a:rPr lang="en-GB" sz="1350" b="1" dirty="0"/>
              <a:t> Sylfaen </a:t>
            </a:r>
            <a:r>
              <a:rPr lang="en-GB" sz="1350" b="1" dirty="0" err="1"/>
              <a:t>Cymraeg</a:t>
            </a:r>
            <a:r>
              <a:rPr lang="en-GB" sz="1350" dirty="0"/>
              <a:t> / Welsh </a:t>
            </a:r>
            <a:r>
              <a:rPr lang="en-GB" sz="1350" dirty="0"/>
              <a:t>Medium FP:</a:t>
            </a:r>
            <a:endParaRPr lang="en-GB" sz="1350" dirty="0"/>
          </a:p>
          <a:p>
            <a:r>
              <a:rPr lang="en-GB" sz="1050" dirty="0">
                <a:hlinkClick r:id="rId6"/>
              </a:rPr>
              <a:t>http://</a:t>
            </a:r>
            <a:r>
              <a:rPr lang="en-GB" sz="1050" dirty="0">
                <a:hlinkClick r:id="rId6"/>
              </a:rPr>
              <a:t>learning.gov.wales/resources/collections/foundation-phase?lang=cy</a:t>
            </a:r>
            <a:r>
              <a:rPr lang="en-GB" sz="1050" dirty="0"/>
              <a:t> </a:t>
            </a:r>
          </a:p>
          <a:p>
            <a:endParaRPr lang="en-GB" sz="1350" dirty="0"/>
          </a:p>
          <a:p>
            <a:r>
              <a:rPr lang="en-GB" sz="1350" dirty="0"/>
              <a:t>CS </a:t>
            </a:r>
            <a:r>
              <a:rPr lang="en-GB" sz="1350" dirty="0" err="1"/>
              <a:t>Saesneg</a:t>
            </a:r>
            <a:r>
              <a:rPr lang="en-GB" sz="1350" dirty="0"/>
              <a:t> </a:t>
            </a:r>
            <a:r>
              <a:rPr lang="en-GB" sz="1350" b="1" dirty="0"/>
              <a:t>/ English </a:t>
            </a:r>
            <a:r>
              <a:rPr lang="en-GB" sz="1350" b="1" dirty="0"/>
              <a:t>Medium Foundation Phase:</a:t>
            </a:r>
            <a:endParaRPr lang="en-GB" sz="1350" b="1" dirty="0"/>
          </a:p>
          <a:p>
            <a:r>
              <a:rPr lang="en-GB" sz="1050" dirty="0">
                <a:hlinkClick r:id="rId7"/>
              </a:rPr>
              <a:t>http://</a:t>
            </a:r>
            <a:r>
              <a:rPr lang="en-GB" sz="1050" dirty="0">
                <a:hlinkClick r:id="rId7"/>
              </a:rPr>
              <a:t>learning.gov.wales/resources/collections/foundation-phase?lang=en</a:t>
            </a:r>
            <a:endParaRPr lang="en-GB" sz="105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8610" y="2841900"/>
            <a:ext cx="2337814" cy="126432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1170146" y="3231176"/>
            <a:ext cx="1300163" cy="178593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5539" y="3617585"/>
            <a:ext cx="1049287" cy="1410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33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89709"/>
            <a:ext cx="8229600" cy="1066800"/>
          </a:xfrm>
        </p:spPr>
        <p:txBody>
          <a:bodyPr/>
          <a:lstStyle/>
          <a:p>
            <a:pPr algn="ctr"/>
            <a:r>
              <a:rPr lang="en-US" dirty="0" err="1" smtClean="0"/>
              <a:t>Profion</a:t>
            </a:r>
            <a:r>
              <a:rPr lang="en-US" dirty="0" smtClean="0"/>
              <a:t> </a:t>
            </a:r>
            <a:r>
              <a:rPr lang="en-US" dirty="0" err="1" smtClean="0"/>
              <a:t>Arall</a:t>
            </a:r>
            <a:r>
              <a:rPr lang="en-US" dirty="0" smtClean="0"/>
              <a:t> - </a:t>
            </a:r>
            <a:r>
              <a:rPr lang="en-US" dirty="0"/>
              <a:t>Other Tests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4461" y="1866734"/>
            <a:ext cx="1855355" cy="24769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64178"/>
            <a:ext cx="2312062" cy="247188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6125" y="1856509"/>
            <a:ext cx="1344213" cy="189982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4654879"/>
            <a:ext cx="4457700" cy="18161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732" y="4032579"/>
            <a:ext cx="26670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1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28650" y="1131094"/>
            <a:ext cx="7886700" cy="994172"/>
          </a:xfrm>
          <a:prstGeom prst="rect">
            <a:avLst/>
          </a:prstGeom>
        </p:spPr>
        <p:txBody>
          <a:bodyPr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300"/>
              <a:t>Adnabod Nodweddion Deilliannau/Lefelau o fewn Darnau o Waith</a:t>
            </a:r>
            <a:br>
              <a:rPr lang="en-GB" sz="3300"/>
            </a:br>
            <a:endParaRPr lang="en-GB" sz="33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28650" y="2226469"/>
            <a:ext cx="7886700" cy="26855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700" dirty="0" err="1"/>
              <a:t>Ar</a:t>
            </a:r>
            <a:r>
              <a:rPr lang="en-GB" sz="2700" dirty="0"/>
              <a:t> </a:t>
            </a:r>
            <a:r>
              <a:rPr lang="en-GB" sz="2700" dirty="0" err="1"/>
              <a:t>gyfer</a:t>
            </a:r>
            <a:r>
              <a:rPr lang="en-GB" sz="2700" dirty="0"/>
              <a:t> </a:t>
            </a:r>
            <a:r>
              <a:rPr lang="en-GB" sz="2700" dirty="0" err="1"/>
              <a:t>yr</a:t>
            </a:r>
            <a:r>
              <a:rPr lang="en-GB" sz="2700" dirty="0"/>
              <a:t> </a:t>
            </a:r>
            <a:r>
              <a:rPr lang="en-GB" sz="2700" dirty="0" err="1"/>
              <a:t>esiamplau</a:t>
            </a:r>
            <a:r>
              <a:rPr lang="en-GB" sz="2700" dirty="0"/>
              <a:t> o </a:t>
            </a:r>
            <a:r>
              <a:rPr lang="en-GB" sz="2700" dirty="0" err="1"/>
              <a:t>waith</a:t>
            </a:r>
            <a:r>
              <a:rPr lang="en-GB" sz="2700" dirty="0"/>
              <a:t> a </a:t>
            </a:r>
            <a:r>
              <a:rPr lang="en-GB" sz="2700" dirty="0" err="1"/>
              <a:t>roddir</a:t>
            </a:r>
            <a:r>
              <a:rPr lang="en-GB" sz="2700" dirty="0"/>
              <a:t>:</a:t>
            </a:r>
          </a:p>
          <a:p>
            <a:r>
              <a:rPr lang="en-GB" sz="2700" dirty="0" err="1"/>
              <a:t>Ceisiwch</a:t>
            </a:r>
            <a:r>
              <a:rPr lang="en-GB" sz="2700" dirty="0"/>
              <a:t> </a:t>
            </a:r>
            <a:r>
              <a:rPr lang="en-GB" sz="2700" dirty="0" err="1"/>
              <a:t>adnabod</a:t>
            </a:r>
            <a:r>
              <a:rPr lang="en-GB" sz="2700" dirty="0"/>
              <a:t> pa </a:t>
            </a:r>
            <a:r>
              <a:rPr lang="en-GB" sz="2700" dirty="0" err="1"/>
              <a:t>ddeilliannau</a:t>
            </a:r>
            <a:r>
              <a:rPr lang="en-GB" sz="2700" dirty="0"/>
              <a:t>/</a:t>
            </a:r>
            <a:r>
              <a:rPr lang="en-GB" sz="2700" dirty="0" err="1"/>
              <a:t>lefelau</a:t>
            </a:r>
            <a:r>
              <a:rPr lang="en-GB" sz="2700" dirty="0"/>
              <a:t> </a:t>
            </a:r>
            <a:r>
              <a:rPr lang="en-GB" sz="2700" dirty="0" err="1"/>
              <a:t>sydd</a:t>
            </a:r>
            <a:r>
              <a:rPr lang="en-GB" sz="2700" dirty="0"/>
              <a:t> </a:t>
            </a:r>
            <a:r>
              <a:rPr lang="en-GB" sz="2700" dirty="0" err="1"/>
              <a:t>wedi</a:t>
            </a:r>
            <a:r>
              <a:rPr lang="en-GB" sz="2700" dirty="0"/>
              <a:t> </a:t>
            </a:r>
            <a:r>
              <a:rPr lang="en-GB" sz="2700" dirty="0" err="1"/>
              <a:t>eu</a:t>
            </a:r>
            <a:r>
              <a:rPr lang="en-GB" sz="2700" dirty="0"/>
              <a:t> </a:t>
            </a:r>
            <a:r>
              <a:rPr lang="en-GB" sz="2700" dirty="0" err="1"/>
              <a:t>hamlygu</a:t>
            </a:r>
            <a:r>
              <a:rPr lang="en-GB" sz="2700" dirty="0"/>
              <a:t> </a:t>
            </a:r>
            <a:r>
              <a:rPr lang="en-GB" sz="2700" dirty="0" err="1"/>
              <a:t>yn</a:t>
            </a:r>
            <a:r>
              <a:rPr lang="en-GB" sz="2700" dirty="0"/>
              <a:t> y </a:t>
            </a:r>
            <a:r>
              <a:rPr lang="en-GB" sz="2700" dirty="0" err="1"/>
              <a:t>gwaith</a:t>
            </a:r>
            <a:r>
              <a:rPr lang="en-GB" sz="2700" dirty="0"/>
              <a:t> – </a:t>
            </a:r>
            <a:r>
              <a:rPr lang="en-GB" sz="2700" dirty="0" err="1"/>
              <a:t>dylech</a:t>
            </a:r>
            <a:r>
              <a:rPr lang="en-GB" sz="2700" dirty="0"/>
              <a:t> </a:t>
            </a:r>
            <a:r>
              <a:rPr lang="en-GB" sz="2700" dirty="0" err="1"/>
              <a:t>fedru</a:t>
            </a:r>
            <a:r>
              <a:rPr lang="en-GB" sz="2700" dirty="0"/>
              <a:t> </a:t>
            </a:r>
            <a:r>
              <a:rPr lang="en-GB" sz="2700" dirty="0" err="1"/>
              <a:t>cyfiawnhau</a:t>
            </a:r>
            <a:r>
              <a:rPr lang="en-GB" sz="2700" dirty="0"/>
              <a:t> </a:t>
            </a:r>
            <a:r>
              <a:rPr lang="en-GB" sz="2700" dirty="0" err="1"/>
              <a:t>hyn</a:t>
            </a:r>
            <a:r>
              <a:rPr lang="en-GB" sz="2700" dirty="0"/>
              <a:t> </a:t>
            </a:r>
            <a:r>
              <a:rPr lang="en-GB" sz="2700" dirty="0" err="1"/>
              <a:t>neu</a:t>
            </a:r>
            <a:r>
              <a:rPr lang="en-GB" sz="2700" dirty="0"/>
              <a:t> </a:t>
            </a:r>
            <a:r>
              <a:rPr lang="en-GB" sz="2700" dirty="0" err="1"/>
              <a:t>roi</a:t>
            </a:r>
            <a:r>
              <a:rPr lang="en-GB" sz="2700" dirty="0"/>
              <a:t> </a:t>
            </a:r>
            <a:r>
              <a:rPr lang="en-GB" sz="2700" dirty="0" err="1"/>
              <a:t>rheswm</a:t>
            </a:r>
            <a:r>
              <a:rPr lang="en-GB" sz="2700" dirty="0"/>
              <a:t> </a:t>
            </a:r>
          </a:p>
          <a:p>
            <a:r>
              <a:rPr lang="en-GB" sz="2700" dirty="0" err="1"/>
              <a:t>Gan</a:t>
            </a:r>
            <a:r>
              <a:rPr lang="en-GB" sz="2700" dirty="0"/>
              <a:t> </a:t>
            </a:r>
            <a:r>
              <a:rPr lang="en-GB" sz="2700" dirty="0" err="1"/>
              <a:t>ddefnyddio</a:t>
            </a:r>
            <a:r>
              <a:rPr lang="en-GB" sz="2700" dirty="0"/>
              <a:t> </a:t>
            </a:r>
            <a:r>
              <a:rPr lang="en-GB" sz="2700" dirty="0" err="1"/>
              <a:t>egwyddorion</a:t>
            </a:r>
            <a:r>
              <a:rPr lang="en-GB" sz="2700" dirty="0"/>
              <a:t> ‘</a:t>
            </a:r>
            <a:r>
              <a:rPr lang="en-GB" sz="2700" dirty="0" err="1"/>
              <a:t>cyd-fynd-orau</a:t>
            </a:r>
            <a:r>
              <a:rPr lang="en-GB" sz="2700" dirty="0"/>
              <a:t>’ </a:t>
            </a:r>
            <a:r>
              <a:rPr lang="en-GB" sz="2700" dirty="0" err="1"/>
              <a:t>penderfynwch</a:t>
            </a:r>
            <a:r>
              <a:rPr lang="en-GB" sz="2700" dirty="0"/>
              <a:t> </a:t>
            </a:r>
            <a:r>
              <a:rPr lang="en-GB" sz="2700" dirty="0" err="1"/>
              <a:t>ar</a:t>
            </a:r>
            <a:r>
              <a:rPr lang="en-GB" sz="2700" dirty="0"/>
              <a:t> </a:t>
            </a:r>
            <a:r>
              <a:rPr lang="en-GB" sz="2700" dirty="0" err="1"/>
              <a:t>Ddeilliant</a:t>
            </a:r>
            <a:r>
              <a:rPr lang="en-GB" sz="2700" dirty="0"/>
              <a:t> (CS) / </a:t>
            </a:r>
            <a:r>
              <a:rPr lang="en-GB" sz="2700" dirty="0" err="1"/>
              <a:t>Lefel</a:t>
            </a:r>
            <a:r>
              <a:rPr lang="en-GB" sz="2700" dirty="0"/>
              <a:t> (CA2)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16535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Deilliannau</a:t>
            </a:r>
            <a:r>
              <a:rPr lang="en-GB" dirty="0" smtClean="0"/>
              <a:t>/</a:t>
            </a:r>
            <a:r>
              <a:rPr lang="en-GB" dirty="0" err="1" smtClean="0"/>
              <a:t>Lefelau</a:t>
            </a:r>
            <a:r>
              <a:rPr lang="en-GB" dirty="0" smtClean="0"/>
              <a:t> o </a:t>
            </a:r>
            <a:r>
              <a:rPr lang="en-GB" dirty="0" err="1" smtClean="0"/>
              <a:t>fewn</a:t>
            </a:r>
            <a:r>
              <a:rPr lang="en-GB" dirty="0" smtClean="0"/>
              <a:t> </a:t>
            </a:r>
            <a:r>
              <a:rPr lang="en-GB" dirty="0" err="1" smtClean="0"/>
              <a:t>Darnau</a:t>
            </a:r>
            <a:r>
              <a:rPr lang="en-GB" dirty="0" smtClean="0"/>
              <a:t> o </a:t>
            </a:r>
            <a:r>
              <a:rPr lang="en-GB" dirty="0" err="1" smtClean="0"/>
              <a:t>Waith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700" dirty="0" err="1"/>
              <a:t>Ar</a:t>
            </a:r>
            <a:r>
              <a:rPr lang="en-GB" sz="2700" dirty="0"/>
              <a:t> </a:t>
            </a:r>
            <a:r>
              <a:rPr lang="en-GB" sz="2700" dirty="0" err="1"/>
              <a:t>gyfer</a:t>
            </a:r>
            <a:r>
              <a:rPr lang="en-GB" sz="2700" dirty="0"/>
              <a:t> </a:t>
            </a:r>
            <a:r>
              <a:rPr lang="en-GB" sz="2700" dirty="0" err="1"/>
              <a:t>yr</a:t>
            </a:r>
            <a:r>
              <a:rPr lang="en-GB" sz="2700" dirty="0"/>
              <a:t> </a:t>
            </a:r>
            <a:r>
              <a:rPr lang="en-GB" sz="2700" dirty="0" err="1"/>
              <a:t>esiamplau</a:t>
            </a:r>
            <a:r>
              <a:rPr lang="en-GB" sz="2700" dirty="0"/>
              <a:t> o </a:t>
            </a:r>
            <a:r>
              <a:rPr lang="en-GB" sz="2700" dirty="0" err="1"/>
              <a:t>waith</a:t>
            </a:r>
            <a:r>
              <a:rPr lang="en-GB" sz="2700" dirty="0"/>
              <a:t> </a:t>
            </a:r>
            <a:r>
              <a:rPr lang="en-GB" sz="2700" dirty="0" err="1"/>
              <a:t>sydd</a:t>
            </a:r>
            <a:r>
              <a:rPr lang="en-GB" sz="2700" dirty="0"/>
              <a:t> </a:t>
            </a:r>
            <a:r>
              <a:rPr lang="en-GB" sz="2700" dirty="0" err="1"/>
              <a:t>gennych</a:t>
            </a:r>
            <a:r>
              <a:rPr lang="en-GB" sz="2700" dirty="0"/>
              <a:t> </a:t>
            </a:r>
            <a:r>
              <a:rPr lang="en-GB" sz="2700" dirty="0" err="1"/>
              <a:t>o’r</a:t>
            </a:r>
            <a:r>
              <a:rPr lang="en-GB" sz="2700" dirty="0"/>
              <a:t> PAP:</a:t>
            </a:r>
          </a:p>
          <a:p>
            <a:r>
              <a:rPr lang="en-GB" sz="2700" dirty="0" err="1"/>
              <a:t>Ceisiwch</a:t>
            </a:r>
            <a:r>
              <a:rPr lang="en-GB" sz="2700" dirty="0"/>
              <a:t> </a:t>
            </a:r>
            <a:r>
              <a:rPr lang="en-GB" sz="2700" dirty="0" err="1"/>
              <a:t>adnabod</a:t>
            </a:r>
            <a:r>
              <a:rPr lang="en-GB" sz="2700" dirty="0"/>
              <a:t> pa </a:t>
            </a:r>
            <a:r>
              <a:rPr lang="en-GB" sz="2700" dirty="0" err="1"/>
              <a:t>ddeilliannau</a:t>
            </a:r>
            <a:r>
              <a:rPr lang="en-GB" sz="2700" dirty="0"/>
              <a:t>/</a:t>
            </a:r>
            <a:r>
              <a:rPr lang="en-GB" sz="2700" dirty="0" err="1"/>
              <a:t>lefelau</a:t>
            </a:r>
            <a:r>
              <a:rPr lang="en-GB" sz="2700" dirty="0"/>
              <a:t> </a:t>
            </a:r>
            <a:r>
              <a:rPr lang="en-GB" sz="2700" dirty="0" err="1"/>
              <a:t>sydd</a:t>
            </a:r>
            <a:r>
              <a:rPr lang="en-GB" sz="2700" dirty="0"/>
              <a:t> </a:t>
            </a:r>
            <a:r>
              <a:rPr lang="en-GB" sz="2700" dirty="0" err="1"/>
              <a:t>wedi</a:t>
            </a:r>
            <a:r>
              <a:rPr lang="en-GB" sz="2700" dirty="0"/>
              <a:t> </a:t>
            </a:r>
            <a:r>
              <a:rPr lang="en-GB" sz="2700" dirty="0" err="1"/>
              <a:t>eu</a:t>
            </a:r>
            <a:r>
              <a:rPr lang="en-GB" sz="2700" dirty="0"/>
              <a:t> </a:t>
            </a:r>
            <a:r>
              <a:rPr lang="en-GB" sz="2700" dirty="0" err="1"/>
              <a:t>hamlygu</a:t>
            </a:r>
            <a:r>
              <a:rPr lang="en-GB" sz="2700" dirty="0"/>
              <a:t> </a:t>
            </a:r>
            <a:r>
              <a:rPr lang="en-GB" sz="2700" dirty="0" err="1"/>
              <a:t>yn</a:t>
            </a:r>
            <a:r>
              <a:rPr lang="en-GB" sz="2700" dirty="0"/>
              <a:t> y </a:t>
            </a:r>
            <a:r>
              <a:rPr lang="en-GB" sz="2700" dirty="0" err="1"/>
              <a:t>gwaith</a:t>
            </a:r>
            <a:r>
              <a:rPr lang="en-GB" sz="2700" dirty="0"/>
              <a:t> – </a:t>
            </a:r>
            <a:r>
              <a:rPr lang="en-GB" sz="2700" dirty="0" err="1"/>
              <a:t>dylech</a:t>
            </a:r>
            <a:r>
              <a:rPr lang="en-GB" sz="2700" dirty="0"/>
              <a:t> </a:t>
            </a:r>
            <a:r>
              <a:rPr lang="en-GB" sz="2700" dirty="0" err="1"/>
              <a:t>fedru</a:t>
            </a:r>
            <a:r>
              <a:rPr lang="en-GB" sz="2700" dirty="0"/>
              <a:t> </a:t>
            </a:r>
            <a:r>
              <a:rPr lang="en-GB" sz="2700" dirty="0" err="1"/>
              <a:t>cyfiawnhau</a:t>
            </a:r>
            <a:r>
              <a:rPr lang="en-GB" sz="2700" dirty="0"/>
              <a:t> </a:t>
            </a:r>
            <a:r>
              <a:rPr lang="en-GB" sz="2700" dirty="0" err="1"/>
              <a:t>hyn</a:t>
            </a:r>
            <a:r>
              <a:rPr lang="en-GB" sz="2700" dirty="0"/>
              <a:t> </a:t>
            </a:r>
            <a:r>
              <a:rPr lang="en-GB" sz="2700" dirty="0" err="1"/>
              <a:t>neu</a:t>
            </a:r>
            <a:r>
              <a:rPr lang="en-GB" sz="2700" dirty="0"/>
              <a:t> </a:t>
            </a:r>
            <a:r>
              <a:rPr lang="en-GB" sz="2700" dirty="0" err="1"/>
              <a:t>roi</a:t>
            </a:r>
            <a:r>
              <a:rPr lang="en-GB" sz="2700" dirty="0"/>
              <a:t> </a:t>
            </a:r>
            <a:r>
              <a:rPr lang="en-GB" sz="2700" dirty="0" err="1"/>
              <a:t>rheswm</a:t>
            </a:r>
            <a:r>
              <a:rPr lang="en-GB" sz="2700" dirty="0"/>
              <a:t> </a:t>
            </a:r>
          </a:p>
          <a:p>
            <a:r>
              <a:rPr lang="en-GB" sz="2700" dirty="0" err="1"/>
              <a:t>Gan</a:t>
            </a:r>
            <a:r>
              <a:rPr lang="en-GB" sz="2700" dirty="0"/>
              <a:t> </a:t>
            </a:r>
            <a:r>
              <a:rPr lang="en-GB" sz="2700" dirty="0" err="1"/>
              <a:t>gydweithio</a:t>
            </a:r>
            <a:r>
              <a:rPr lang="en-GB" sz="2700" dirty="0"/>
              <a:t> </a:t>
            </a:r>
            <a:r>
              <a:rPr lang="en-GB" sz="2700" dirty="0" err="1"/>
              <a:t>gyda</a:t>
            </a:r>
            <a:r>
              <a:rPr lang="en-GB" sz="2700" dirty="0"/>
              <a:t> </a:t>
            </a:r>
            <a:r>
              <a:rPr lang="en-GB" sz="2700" dirty="0" err="1"/>
              <a:t>phartner</a:t>
            </a:r>
            <a:r>
              <a:rPr lang="en-GB" sz="2700" dirty="0"/>
              <a:t> </a:t>
            </a:r>
            <a:r>
              <a:rPr lang="en-GB" sz="2700" dirty="0" err="1"/>
              <a:t>sydd</a:t>
            </a:r>
            <a:r>
              <a:rPr lang="en-GB" sz="2700" dirty="0"/>
              <a:t> </a:t>
            </a:r>
            <a:r>
              <a:rPr lang="en-GB" sz="2700" dirty="0" err="1"/>
              <a:t>wedi</a:t>
            </a:r>
            <a:r>
              <a:rPr lang="en-GB" sz="2700" dirty="0"/>
              <a:t> </a:t>
            </a:r>
            <a:r>
              <a:rPr lang="en-GB" sz="2700" dirty="0" err="1"/>
              <a:t>addysgu</a:t>
            </a:r>
            <a:r>
              <a:rPr lang="en-GB" sz="2700" dirty="0"/>
              <a:t> </a:t>
            </a:r>
            <a:r>
              <a:rPr lang="en-GB" sz="2700" dirty="0" err="1"/>
              <a:t>yn</a:t>
            </a:r>
            <a:r>
              <a:rPr lang="en-GB" sz="2700" dirty="0"/>
              <a:t> </a:t>
            </a:r>
            <a:r>
              <a:rPr lang="en-GB" sz="2700" dirty="0" err="1"/>
              <a:t>yr</a:t>
            </a:r>
            <a:r>
              <a:rPr lang="en-GB" sz="2700" dirty="0"/>
              <a:t> un </a:t>
            </a:r>
            <a:r>
              <a:rPr lang="en-GB" sz="2700" dirty="0" err="1"/>
              <a:t>Cyfnod</a:t>
            </a:r>
            <a:r>
              <a:rPr lang="en-GB" sz="2700" dirty="0"/>
              <a:t> </a:t>
            </a:r>
            <a:r>
              <a:rPr lang="en-GB" sz="2700" dirty="0" err="1"/>
              <a:t>Allweddol</a:t>
            </a:r>
            <a:r>
              <a:rPr lang="en-GB" sz="2700" dirty="0"/>
              <a:t>, </a:t>
            </a:r>
            <a:r>
              <a:rPr lang="en-GB" sz="2700" dirty="0" err="1"/>
              <a:t>ewch</a:t>
            </a:r>
            <a:r>
              <a:rPr lang="en-GB" sz="2700" dirty="0"/>
              <a:t> </a:t>
            </a:r>
            <a:r>
              <a:rPr lang="en-GB" sz="2700" dirty="0" err="1"/>
              <a:t>ati</a:t>
            </a:r>
            <a:r>
              <a:rPr lang="en-GB" sz="2700" dirty="0"/>
              <a:t> </a:t>
            </a:r>
            <a:r>
              <a:rPr lang="en-GB" sz="2700" dirty="0" err="1"/>
              <a:t>i</a:t>
            </a:r>
            <a:r>
              <a:rPr lang="en-GB" sz="2700" dirty="0"/>
              <a:t> </a:t>
            </a:r>
            <a:r>
              <a:rPr lang="en-GB" sz="2700" dirty="0" err="1"/>
              <a:t>gyfnewid</a:t>
            </a:r>
            <a:r>
              <a:rPr lang="en-GB" sz="2700" dirty="0"/>
              <a:t> </a:t>
            </a:r>
            <a:r>
              <a:rPr lang="en-GB" sz="2700" dirty="0" err="1"/>
              <a:t>samplau</a:t>
            </a:r>
            <a:r>
              <a:rPr lang="en-GB" sz="2700" dirty="0"/>
              <a:t>. </a:t>
            </a:r>
            <a:r>
              <a:rPr lang="en-GB" sz="2700" dirty="0" err="1"/>
              <a:t>Ydych</a:t>
            </a:r>
            <a:r>
              <a:rPr lang="en-GB" sz="2700" dirty="0"/>
              <a:t> </a:t>
            </a:r>
            <a:r>
              <a:rPr lang="en-GB" sz="2700" dirty="0" err="1"/>
              <a:t>chi’n</a:t>
            </a:r>
            <a:r>
              <a:rPr lang="en-GB" sz="2700" dirty="0"/>
              <a:t> </a:t>
            </a:r>
            <a:r>
              <a:rPr lang="en-GB" sz="2700" dirty="0" err="1"/>
              <a:t>gytun</a:t>
            </a:r>
            <a:r>
              <a:rPr lang="en-GB" sz="2700" dirty="0"/>
              <a:t> o ran </a:t>
            </a:r>
            <a:r>
              <a:rPr lang="en-GB" sz="2700" dirty="0" err="1"/>
              <a:t>deilliant</a:t>
            </a:r>
            <a:r>
              <a:rPr lang="en-GB" sz="2700" dirty="0"/>
              <a:t>/</a:t>
            </a:r>
            <a:r>
              <a:rPr lang="en-GB" sz="2700" dirty="0" err="1"/>
              <a:t>lefel</a:t>
            </a:r>
            <a:r>
              <a:rPr lang="en-GB" sz="2700" dirty="0"/>
              <a:t>?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544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85332" y="1063963"/>
            <a:ext cx="7773338" cy="67911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300"/>
              <a:t>Cyswllt gyda’r Aseiniad</a:t>
            </a:r>
            <a:endParaRPr lang="en-GB" sz="33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4109" y="2083117"/>
            <a:ext cx="7994561" cy="292322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50" dirty="0"/>
              <a:t>Mae </a:t>
            </a:r>
            <a:r>
              <a:rPr lang="en-GB" sz="2250" dirty="0" err="1"/>
              <a:t>edrych</a:t>
            </a:r>
            <a:r>
              <a:rPr lang="en-GB" sz="2250" dirty="0"/>
              <a:t> </a:t>
            </a:r>
            <a:r>
              <a:rPr lang="en-GB" sz="2250" dirty="0" err="1"/>
              <a:t>ar</a:t>
            </a:r>
            <a:r>
              <a:rPr lang="en-GB" sz="2250" dirty="0"/>
              <a:t> </a:t>
            </a:r>
            <a:r>
              <a:rPr lang="en-GB" sz="2250" dirty="0" err="1"/>
              <a:t>ddata</a:t>
            </a:r>
            <a:r>
              <a:rPr lang="en-GB" sz="2250" dirty="0"/>
              <a:t>, </a:t>
            </a:r>
            <a:r>
              <a:rPr lang="en-GB" sz="2250" dirty="0" err="1"/>
              <a:t>megis</a:t>
            </a:r>
            <a:r>
              <a:rPr lang="en-GB" sz="2250" dirty="0"/>
              <a:t> </a:t>
            </a:r>
            <a:r>
              <a:rPr lang="en-GB" sz="2250" dirty="0" err="1"/>
              <a:t>deilliant</a:t>
            </a:r>
            <a:r>
              <a:rPr lang="en-GB" sz="2250" dirty="0"/>
              <a:t> </a:t>
            </a:r>
            <a:r>
              <a:rPr lang="en-GB" sz="2250" dirty="0" err="1"/>
              <a:t>neu</a:t>
            </a:r>
            <a:r>
              <a:rPr lang="en-GB" sz="2250" dirty="0"/>
              <a:t> </a:t>
            </a:r>
            <a:r>
              <a:rPr lang="en-GB" sz="2250" dirty="0" err="1"/>
              <a:t>lefel</a:t>
            </a:r>
            <a:r>
              <a:rPr lang="en-GB" sz="2250" dirty="0"/>
              <a:t>, </a:t>
            </a:r>
            <a:r>
              <a:rPr lang="en-GB" sz="2250" dirty="0" err="1"/>
              <a:t>yn</a:t>
            </a:r>
            <a:r>
              <a:rPr lang="en-GB" sz="2250" dirty="0"/>
              <a:t> UN dull o </a:t>
            </a:r>
            <a:r>
              <a:rPr lang="en-GB" sz="2250" dirty="0" err="1"/>
              <a:t>ddadansoddi</a:t>
            </a:r>
            <a:r>
              <a:rPr lang="en-GB" sz="2250" dirty="0"/>
              <a:t>.  </a:t>
            </a:r>
          </a:p>
          <a:p>
            <a:r>
              <a:rPr lang="en-GB" sz="2250" dirty="0"/>
              <a:t>O </a:t>
            </a:r>
            <a:r>
              <a:rPr lang="en-GB" sz="2250" dirty="0" err="1"/>
              <a:t>fewn</a:t>
            </a:r>
            <a:r>
              <a:rPr lang="en-GB" sz="2250" dirty="0"/>
              <a:t> </a:t>
            </a:r>
            <a:r>
              <a:rPr lang="en-GB" sz="2250" dirty="0" err="1"/>
              <a:t>eich</a:t>
            </a:r>
            <a:r>
              <a:rPr lang="en-GB" sz="2250" dirty="0"/>
              <a:t> </a:t>
            </a:r>
            <a:r>
              <a:rPr lang="en-GB" sz="2250" dirty="0" err="1"/>
              <a:t>aseiniad</a:t>
            </a:r>
            <a:r>
              <a:rPr lang="en-GB" sz="2250" dirty="0"/>
              <a:t> </a:t>
            </a:r>
            <a:r>
              <a:rPr lang="en-GB" sz="2250" dirty="0" err="1"/>
              <a:t>gofynnir</a:t>
            </a:r>
            <a:r>
              <a:rPr lang="en-GB" sz="2250" dirty="0"/>
              <a:t> </a:t>
            </a:r>
            <a:r>
              <a:rPr lang="en-GB" sz="2250" dirty="0" err="1"/>
              <a:t>i</a:t>
            </a:r>
            <a:r>
              <a:rPr lang="en-GB" sz="2250" dirty="0"/>
              <a:t> chi </a:t>
            </a:r>
            <a:r>
              <a:rPr lang="en-GB" sz="2250" dirty="0" err="1"/>
              <a:t>ddadansoddi</a:t>
            </a:r>
            <a:r>
              <a:rPr lang="en-GB" sz="2250" dirty="0"/>
              <a:t> </a:t>
            </a:r>
            <a:r>
              <a:rPr lang="en-GB" sz="2250" dirty="0" err="1"/>
              <a:t>sut</a:t>
            </a:r>
            <a:r>
              <a:rPr lang="en-GB" sz="2250" dirty="0"/>
              <a:t> </a:t>
            </a:r>
            <a:r>
              <a:rPr lang="en-GB" sz="2250" dirty="0" err="1"/>
              <a:t>mae</a:t>
            </a:r>
            <a:r>
              <a:rPr lang="en-GB" sz="2250" dirty="0"/>
              <a:t> </a:t>
            </a:r>
            <a:r>
              <a:rPr lang="en-GB" sz="2250" dirty="0" err="1"/>
              <a:t>plentyn</a:t>
            </a:r>
            <a:r>
              <a:rPr lang="en-GB" sz="2250" dirty="0"/>
              <a:t> </a:t>
            </a:r>
            <a:r>
              <a:rPr lang="en-GB" sz="2250" dirty="0" err="1"/>
              <a:t>yn</a:t>
            </a:r>
            <a:r>
              <a:rPr lang="en-GB" sz="2250" dirty="0"/>
              <a:t> </a:t>
            </a:r>
            <a:r>
              <a:rPr lang="en-GB" sz="2250" dirty="0" err="1"/>
              <a:t>dysgu</a:t>
            </a:r>
            <a:r>
              <a:rPr lang="en-GB" sz="2250" dirty="0"/>
              <a:t> </a:t>
            </a:r>
            <a:r>
              <a:rPr lang="en-GB" sz="2250" dirty="0" err="1"/>
              <a:t>iaith</a:t>
            </a:r>
            <a:r>
              <a:rPr lang="en-GB" sz="2250" dirty="0"/>
              <a:t> a </a:t>
            </a:r>
            <a:r>
              <a:rPr lang="en-GB" sz="2250" dirty="0" err="1"/>
              <a:t>mathemateg</a:t>
            </a:r>
            <a:r>
              <a:rPr lang="en-GB" sz="2250" dirty="0"/>
              <a:t> </a:t>
            </a:r>
            <a:r>
              <a:rPr lang="en-GB" sz="2250" dirty="0" err="1"/>
              <a:t>gydag</a:t>
            </a:r>
            <a:r>
              <a:rPr lang="en-GB" sz="2250" dirty="0"/>
              <a:t> </a:t>
            </a:r>
            <a:r>
              <a:rPr lang="en-GB" sz="2250" dirty="0" err="1"/>
              <a:t>argymhellion</a:t>
            </a:r>
            <a:r>
              <a:rPr lang="en-GB" sz="2250" dirty="0"/>
              <a:t> </a:t>
            </a:r>
            <a:r>
              <a:rPr lang="en-GB" sz="2250" dirty="0" err="1"/>
              <a:t>ar</a:t>
            </a:r>
            <a:r>
              <a:rPr lang="en-GB" sz="2250" dirty="0"/>
              <a:t> </a:t>
            </a:r>
            <a:r>
              <a:rPr lang="en-GB" sz="2250" dirty="0" err="1"/>
              <a:t>gyfer</a:t>
            </a:r>
            <a:r>
              <a:rPr lang="en-GB" sz="2250" dirty="0"/>
              <a:t> </a:t>
            </a:r>
            <a:r>
              <a:rPr lang="en-GB" sz="2250" dirty="0" err="1"/>
              <a:t>sicrhau</a:t>
            </a:r>
            <a:r>
              <a:rPr lang="en-GB" sz="2250" dirty="0"/>
              <a:t> </a:t>
            </a:r>
            <a:r>
              <a:rPr lang="en-GB" sz="2250" dirty="0" err="1"/>
              <a:t>cynnydd</a:t>
            </a:r>
            <a:r>
              <a:rPr lang="en-GB" sz="2250" dirty="0"/>
              <a:t>.</a:t>
            </a:r>
          </a:p>
          <a:p>
            <a:r>
              <a:rPr lang="en-GB" sz="2250" dirty="0" err="1"/>
              <a:t>Cydweithiwch</a:t>
            </a:r>
            <a:r>
              <a:rPr lang="en-GB" sz="2250" dirty="0"/>
              <a:t> </a:t>
            </a:r>
            <a:r>
              <a:rPr lang="en-GB" sz="2250" dirty="0" err="1"/>
              <a:t>unwaith</a:t>
            </a:r>
            <a:r>
              <a:rPr lang="en-GB" sz="2250" dirty="0"/>
              <a:t> </a:t>
            </a:r>
            <a:r>
              <a:rPr lang="en-GB" sz="2250" dirty="0" err="1"/>
              <a:t>eto</a:t>
            </a:r>
            <a:r>
              <a:rPr lang="en-GB" sz="2250" dirty="0"/>
              <a:t> </a:t>
            </a:r>
            <a:r>
              <a:rPr lang="en-GB" sz="2250" dirty="0" err="1"/>
              <a:t>yn</a:t>
            </a:r>
            <a:r>
              <a:rPr lang="en-GB" sz="2250" dirty="0"/>
              <a:t> </a:t>
            </a:r>
            <a:r>
              <a:rPr lang="en-GB" sz="2250" dirty="0" err="1"/>
              <a:t>eich</a:t>
            </a:r>
            <a:r>
              <a:rPr lang="en-GB" sz="2250" dirty="0"/>
              <a:t> </a:t>
            </a:r>
            <a:r>
              <a:rPr lang="en-GB" sz="2250" dirty="0" err="1"/>
              <a:t>parau</a:t>
            </a:r>
            <a:r>
              <a:rPr lang="en-GB" sz="2250" dirty="0"/>
              <a:t> </a:t>
            </a:r>
            <a:r>
              <a:rPr lang="en-GB" sz="2250" dirty="0" err="1"/>
              <a:t>er</a:t>
            </a:r>
            <a:r>
              <a:rPr lang="en-GB" sz="2250" dirty="0"/>
              <a:t> </a:t>
            </a:r>
            <a:r>
              <a:rPr lang="en-GB" sz="2250" dirty="0" err="1"/>
              <a:t>mwyn</a:t>
            </a:r>
            <a:r>
              <a:rPr lang="en-GB" sz="2250" dirty="0"/>
              <a:t> </a:t>
            </a:r>
            <a:r>
              <a:rPr lang="en-GB" sz="2250" dirty="0" err="1"/>
              <a:t>cynnig</a:t>
            </a:r>
            <a:r>
              <a:rPr lang="en-GB" sz="2250" dirty="0"/>
              <a:t> </a:t>
            </a:r>
            <a:r>
              <a:rPr lang="en-GB" sz="2250" dirty="0" err="1"/>
              <a:t>argymhellion</a:t>
            </a:r>
            <a:r>
              <a:rPr lang="en-GB" sz="2250" dirty="0"/>
              <a:t> </a:t>
            </a:r>
            <a:r>
              <a:rPr lang="en-GB" sz="2250" dirty="0" err="1"/>
              <a:t>h.y</a:t>
            </a:r>
            <a:r>
              <a:rPr lang="en-GB" sz="2250" dirty="0"/>
              <a:t>. </a:t>
            </a:r>
            <a:r>
              <a:rPr lang="en-GB" sz="2250" dirty="0" err="1"/>
              <a:t>sut</a:t>
            </a:r>
            <a:r>
              <a:rPr lang="en-GB" sz="2250" dirty="0"/>
              <a:t> </a:t>
            </a:r>
            <a:r>
              <a:rPr lang="en-GB" sz="2250" dirty="0" err="1"/>
              <a:t>allai’r</a:t>
            </a:r>
            <a:r>
              <a:rPr lang="en-GB" sz="2250" dirty="0"/>
              <a:t> </a:t>
            </a:r>
            <a:r>
              <a:rPr lang="en-GB" sz="2250" dirty="0" err="1"/>
              <a:t>plentyn</a:t>
            </a:r>
            <a:r>
              <a:rPr lang="en-GB" sz="2250" dirty="0"/>
              <a:t> </a:t>
            </a:r>
            <a:r>
              <a:rPr lang="en-GB" sz="2250" dirty="0" err="1"/>
              <a:t>gael</a:t>
            </a:r>
            <a:r>
              <a:rPr lang="en-GB" sz="2250" dirty="0"/>
              <a:t> </a:t>
            </a:r>
            <a:r>
              <a:rPr lang="en-GB" sz="2250" dirty="0" err="1"/>
              <a:t>ei</a:t>
            </a:r>
            <a:r>
              <a:rPr lang="en-GB" sz="2250" dirty="0"/>
              <a:t> </a:t>
            </a:r>
            <a:r>
              <a:rPr lang="en-GB" sz="2250" dirty="0" err="1"/>
              <a:t>gefnogi</a:t>
            </a:r>
            <a:r>
              <a:rPr lang="en-GB" sz="2250" dirty="0"/>
              <a:t> </a:t>
            </a:r>
            <a:r>
              <a:rPr lang="en-GB" sz="2250" dirty="0" err="1"/>
              <a:t>er</a:t>
            </a:r>
            <a:r>
              <a:rPr lang="en-GB" sz="2250" dirty="0"/>
              <a:t> </a:t>
            </a:r>
            <a:r>
              <a:rPr lang="en-GB" sz="2250" dirty="0" err="1"/>
              <a:t>mwyn</a:t>
            </a:r>
            <a:r>
              <a:rPr lang="en-GB" sz="2250" dirty="0"/>
              <a:t> </a:t>
            </a:r>
            <a:r>
              <a:rPr lang="en-GB" sz="2250" dirty="0" err="1"/>
              <a:t>iddo</a:t>
            </a:r>
            <a:r>
              <a:rPr lang="en-GB" sz="2250" dirty="0"/>
              <a:t>/</a:t>
            </a:r>
            <a:r>
              <a:rPr lang="en-GB" sz="2250" dirty="0" err="1"/>
              <a:t>i</a:t>
            </a:r>
            <a:r>
              <a:rPr lang="en-GB" sz="2250" dirty="0"/>
              <a:t> </a:t>
            </a:r>
            <a:r>
              <a:rPr lang="en-GB" sz="2250" dirty="0" err="1"/>
              <a:t>wneud</a:t>
            </a:r>
            <a:r>
              <a:rPr lang="en-GB" sz="2250" dirty="0"/>
              <a:t> </a:t>
            </a:r>
            <a:r>
              <a:rPr lang="en-GB" sz="2250" dirty="0" err="1"/>
              <a:t>cynnydd</a:t>
            </a:r>
            <a:r>
              <a:rPr lang="en-GB" sz="2250" dirty="0"/>
              <a:t>.</a:t>
            </a:r>
            <a:endParaRPr lang="en-GB" sz="2250" dirty="0"/>
          </a:p>
        </p:txBody>
      </p:sp>
    </p:spTree>
    <p:extLst>
      <p:ext uri="{BB962C8B-B14F-4D97-AF65-F5344CB8AC3E}">
        <p14:creationId xmlns:p14="http://schemas.microsoft.com/office/powerpoint/2010/main" val="152001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Y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ol</a:t>
            </a:r>
            <a:r>
              <a:rPr lang="en-US" dirty="0" smtClean="0"/>
              <a:t> Donaldson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260" y="2209800"/>
            <a:ext cx="7669480" cy="4294909"/>
          </a:xfrm>
        </p:spPr>
      </p:pic>
    </p:spTree>
    <p:extLst>
      <p:ext uri="{BB962C8B-B14F-4D97-AF65-F5344CB8AC3E}">
        <p14:creationId xmlns:p14="http://schemas.microsoft.com/office/powerpoint/2010/main" val="770009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60882" y="147145"/>
            <a:ext cx="7772400" cy="964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>
                <a:solidFill>
                  <a:schemeClr val="accent1"/>
                </a:solidFill>
              </a:rPr>
              <a:t>Ffocws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ar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Gymru</a:t>
            </a:r>
            <a:r>
              <a:rPr lang="en-GB" dirty="0">
                <a:solidFill>
                  <a:schemeClr val="accent1"/>
                </a:solidFill>
              </a:rPr>
              <a:t> – Focus on Wales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2629" y="942635"/>
            <a:ext cx="3646849" cy="45373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172" y="942635"/>
            <a:ext cx="3665136" cy="4494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0520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95216"/>
            <a:ext cx="7083972" cy="695321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16262" y="630620"/>
            <a:ext cx="247518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/>
              <a:t>Asesu</a:t>
            </a:r>
            <a:r>
              <a:rPr lang="en-GB" sz="3200" dirty="0"/>
              <a:t> ac </a:t>
            </a:r>
            <a:r>
              <a:rPr lang="en-GB" sz="3200" dirty="0" err="1"/>
              <a:t>Adroddiad</a:t>
            </a:r>
            <a:r>
              <a:rPr lang="en-GB" sz="3200" dirty="0"/>
              <a:t> </a:t>
            </a:r>
            <a:r>
              <a:rPr lang="en-GB" sz="3200" i="1" dirty="0" err="1"/>
              <a:t>Dyfodol</a:t>
            </a:r>
            <a:r>
              <a:rPr lang="en-GB" sz="3200" i="1" dirty="0"/>
              <a:t> </a:t>
            </a:r>
            <a:r>
              <a:rPr lang="en-GB" sz="3200" i="1" dirty="0" err="1"/>
              <a:t>Llwyddiannus</a:t>
            </a:r>
            <a:endParaRPr lang="en-GB" sz="2800" i="1" dirty="0"/>
          </a:p>
        </p:txBody>
      </p:sp>
      <p:sp>
        <p:nvSpPr>
          <p:cNvPr id="4" name="Rectangle 3"/>
          <p:cNvSpPr/>
          <p:nvPr/>
        </p:nvSpPr>
        <p:spPr>
          <a:xfrm>
            <a:off x="7047186" y="3069021"/>
            <a:ext cx="204426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https://llyw.cymru/sites/default/files/publications/2018-03/dyfodol-llwyddiannus-crynodeb-o-adroddiad-yr-athro-graham-donaldson.pdf</a:t>
            </a: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09961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4593" y="0"/>
            <a:ext cx="6779255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79366" y="630620"/>
            <a:ext cx="241208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Assessment and the </a:t>
            </a:r>
            <a:r>
              <a:rPr lang="en-GB" sz="3200" i="1" dirty="0"/>
              <a:t>Successful Futures </a:t>
            </a:r>
            <a:r>
              <a:rPr lang="en-GB" sz="3200" dirty="0"/>
              <a:t>Report</a:t>
            </a:r>
          </a:p>
          <a:p>
            <a:pPr algn="ctr"/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6729290" y="4205268"/>
            <a:ext cx="246467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3"/>
              </a:rPr>
              <a:t>https://gov.wales/sites/default/files/publications/2018-03/succesful-futures-a-summary-of-professor-graham-donaldsons-report.pdf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08561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910" y="2641579"/>
            <a:ext cx="6470924" cy="290886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723" y="67660"/>
            <a:ext cx="6190050" cy="2770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1054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912" y="1553568"/>
            <a:ext cx="8125273" cy="326719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80912" y="4976336"/>
            <a:ext cx="816369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>
                <a:hlinkClick r:id="rId3"/>
              </a:rPr>
              <a:t>https://llyw.cymru/datganiad-ysgrifenedig-rheoliadau-addysg-diwygiadaun-ymwneud-gwybodaeth-asesiadau-athrawon-cymru?_ga=2.19432305.830236634.1569930168-233607502.1543914796</a:t>
            </a:r>
            <a:r>
              <a:rPr lang="en-GB" sz="1500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0110" y="231228"/>
            <a:ext cx="7972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chemeClr val="accent1"/>
                </a:solidFill>
              </a:rPr>
              <a:t>Datblygiadau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cyfredol</a:t>
            </a:r>
            <a:r>
              <a:rPr lang="en-GB" sz="3200" dirty="0">
                <a:solidFill>
                  <a:schemeClr val="accent1"/>
                </a:solidFill>
              </a:rPr>
              <a:t> - Current developments</a:t>
            </a:r>
          </a:p>
        </p:txBody>
      </p:sp>
    </p:spTree>
    <p:extLst>
      <p:ext uri="{BB962C8B-B14F-4D97-AF65-F5344CB8AC3E}">
        <p14:creationId xmlns:p14="http://schemas.microsoft.com/office/powerpoint/2010/main" val="2115937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047" y="1570226"/>
            <a:ext cx="6943844" cy="312448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86000" y="5078334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>
                <a:hlinkClick r:id="rId3"/>
              </a:rPr>
              <a:t>https://gov.wales/written-statement-education-amendments-relating-teacher-assessment-information-wales-regulations</a:t>
            </a:r>
            <a:r>
              <a:rPr lang="en-GB" sz="1200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0110" y="231228"/>
            <a:ext cx="7972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>
                <a:solidFill>
                  <a:schemeClr val="accent1"/>
                </a:solidFill>
              </a:rPr>
              <a:t>Datblygiadau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cyfredol</a:t>
            </a:r>
            <a:r>
              <a:rPr lang="en-GB" sz="3200" dirty="0">
                <a:solidFill>
                  <a:schemeClr val="accent1"/>
                </a:solidFill>
              </a:rPr>
              <a:t> - Current developments</a:t>
            </a:r>
          </a:p>
        </p:txBody>
      </p:sp>
    </p:spTree>
    <p:extLst>
      <p:ext uri="{BB962C8B-B14F-4D97-AF65-F5344CB8AC3E}">
        <p14:creationId xmlns:p14="http://schemas.microsoft.com/office/powerpoint/2010/main" val="14518664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Callout 1"/>
          <p:cNvSpPr/>
          <p:nvPr/>
        </p:nvSpPr>
        <p:spPr>
          <a:xfrm>
            <a:off x="206829" y="1268186"/>
            <a:ext cx="8626928" cy="3396343"/>
          </a:xfrm>
          <a:prstGeom prst="cloudCallout">
            <a:avLst/>
          </a:prstGeom>
          <a:noFill/>
          <a:ln w="412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4368925" y="1788292"/>
            <a:ext cx="3200401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chemeClr val="accent1"/>
                </a:solidFill>
              </a:rPr>
              <a:t>Data </a:t>
            </a:r>
          </a:p>
          <a:p>
            <a:pPr algn="ctr"/>
            <a:r>
              <a:rPr lang="en-GB" sz="4400" dirty="0">
                <a:solidFill>
                  <a:schemeClr val="accent1"/>
                </a:solidFill>
              </a:rPr>
              <a:t>Capture Methods…?</a:t>
            </a:r>
          </a:p>
        </p:txBody>
      </p:sp>
      <p:sp>
        <p:nvSpPr>
          <p:cNvPr id="4" name="Rectangle 3"/>
          <p:cNvSpPr/>
          <p:nvPr/>
        </p:nvSpPr>
        <p:spPr>
          <a:xfrm>
            <a:off x="1197593" y="1788292"/>
            <a:ext cx="317133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Dulliau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Casglu</a:t>
            </a:r>
            <a:r>
              <a:rPr lang="en-GB" sz="4400" dirty="0">
                <a:solidFill>
                  <a:schemeClr val="accent1"/>
                </a:solidFill>
              </a:rPr>
              <a:t> Data…?</a:t>
            </a:r>
          </a:p>
        </p:txBody>
      </p:sp>
    </p:spTree>
    <p:extLst>
      <p:ext uri="{BB962C8B-B14F-4D97-AF65-F5344CB8AC3E}">
        <p14:creationId xmlns:p14="http://schemas.microsoft.com/office/powerpoint/2010/main" val="4806630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822623DC-7C7C-4E0B-B9B6-72F2F13C2C92}"/>
              </a:ext>
            </a:extLst>
          </p:cNvPr>
          <p:cNvSpPr txBox="1"/>
          <p:nvPr/>
        </p:nvSpPr>
        <p:spPr>
          <a:xfrm>
            <a:off x="783551" y="4878340"/>
            <a:ext cx="968586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hlinkClick r:id="rId2"/>
              </a:rPr>
              <a:t>https://padlet.com/mathewreesjones/Assessment</a:t>
            </a:r>
            <a:endParaRPr lang="en-US" sz="2800" dirty="0"/>
          </a:p>
        </p:txBody>
      </p:sp>
      <p:pic>
        <p:nvPicPr>
          <p:cNvPr id="3" name="Picture 3" descr="A screenshot of a social media post&#10;&#10;Description generated with very high confidence">
            <a:extLst>
              <a:ext uri="{FF2B5EF4-FFF2-40B4-BE49-F238E27FC236}">
                <a16:creationId xmlns="" xmlns:a16="http://schemas.microsoft.com/office/drawing/2014/main" id="{E6C270BC-821D-498B-AE8C-9FE6C130DF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39" y="42351"/>
            <a:ext cx="9154775" cy="440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2652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055" y="206829"/>
            <a:ext cx="3298601" cy="4669971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212271" y="5103149"/>
            <a:ext cx="42889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https://hwb.gov.wales/cwricwlwm-cymru-2008/cyfnod-sylfaen/proffil-y-cyfnod-sylfaen-canllawiau-i-ymarferwyr/</a:t>
            </a:r>
          </a:p>
        </p:txBody>
      </p:sp>
      <p:sp>
        <p:nvSpPr>
          <p:cNvPr id="4" name="Rectangle 3"/>
          <p:cNvSpPr/>
          <p:nvPr/>
        </p:nvSpPr>
        <p:spPr>
          <a:xfrm>
            <a:off x="4897930" y="5107631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https://hwb.gov.wales/curriculum-for-wales-2008/foundation-phase/foundation-phase-profile-guidance-for-practitioners/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4586" y="206828"/>
            <a:ext cx="3278838" cy="4669971"/>
          </a:xfrm>
          <a:prstGeom prst="rect">
            <a:avLst/>
          </a:prstGeom>
          <a:ln>
            <a:solidFill>
              <a:schemeClr val="accent1">
                <a:shade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612189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814" y="83514"/>
            <a:ext cx="7124700" cy="532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8689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1129</TotalTime>
  <Words>1516</Words>
  <Application>Microsoft Macintosh PowerPoint</Application>
  <PresentationFormat>On-screen Show (4:3)</PresentationFormat>
  <Paragraphs>203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Calibri</vt:lpstr>
      <vt:lpstr>Georgia</vt:lpstr>
      <vt:lpstr>Mangal</vt:lpstr>
      <vt:lpstr>Times New Roman</vt:lpstr>
      <vt:lpstr>Trebuchet MS</vt:lpstr>
      <vt:lpstr>Wingdings</vt:lpstr>
      <vt:lpstr>Wingdings 2</vt:lpstr>
      <vt:lpstr>Arial</vt:lpstr>
      <vt:lpstr>Urban</vt:lpstr>
      <vt:lpstr>ECAD6002C- ASESU a DATA: Cydnabod Cyrhaeddiad Blaenorol</vt:lpstr>
      <vt:lpstr>Dyfaniadau….</vt:lpstr>
      <vt:lpstr>Cydnabod Cyrhaeddiad Blaenorol</vt:lpstr>
      <vt:lpstr>Y Byd cyn-Donaldson</vt:lpstr>
      <vt:lpstr>PowerPoint Presentation</vt:lpstr>
      <vt:lpstr>Profion Cenedlaethol</vt:lpstr>
      <vt:lpstr>Ymweliadau Estyn a Chonsortia </vt:lpstr>
      <vt:lpstr>Cydnabod Cyrhaeddiad Blaenorol</vt:lpstr>
      <vt:lpstr>Trosglwyddiadau</vt:lpstr>
      <vt:lpstr>General principles – Egwyddorion Cyffredinol</vt:lpstr>
      <vt:lpstr>PowerPoint Presentation</vt:lpstr>
      <vt:lpstr>   Trends in performance over time- Tueddiadau mewn perfformiad dros amser   </vt:lpstr>
      <vt:lpstr>PowerPoint Presentation</vt:lpstr>
      <vt:lpstr>Starting Point – Man Cychwyn</vt:lpstr>
      <vt:lpstr>What test? Pa brofion?</vt:lpstr>
      <vt:lpstr>PowerPoint Presentation</vt:lpstr>
      <vt:lpstr>Profion Arall - Other Tests  </vt:lpstr>
      <vt:lpstr>PowerPoint Presentation</vt:lpstr>
      <vt:lpstr>Adnabod Nodweddion Deilliannau/Lefelau o fewn Darnau o Waith </vt:lpstr>
      <vt:lpstr>PowerPoint Presentation</vt:lpstr>
      <vt:lpstr>Y byd ar ol Donaldson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Progress in S3.2</dc:title>
  <dc:creator>swwcte23</dc:creator>
  <cp:lastModifiedBy>Jones, Mathew</cp:lastModifiedBy>
  <cp:revision>35</cp:revision>
  <cp:lastPrinted>2016-10-26T13:55:27Z</cp:lastPrinted>
  <dcterms:created xsi:type="dcterms:W3CDTF">2014-10-27T19:17:53Z</dcterms:created>
  <dcterms:modified xsi:type="dcterms:W3CDTF">2019-12-03T06:44:27Z</dcterms:modified>
</cp:coreProperties>
</file>