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DB7C58-58E2-44A0-B18B-D4CE92EA7423}" type="datetimeFigureOut">
              <a:rPr lang="en-GB" smtClean="0"/>
              <a:t>06/02/2021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E33C39-7871-4A7E-9403-1932C4AD4E62}" type="slidenum">
              <a:rPr lang="en-GB" smtClean="0"/>
              <a:t>‹#›</a:t>
            </a:fld>
            <a:endParaRPr lang="en-GB"/>
          </a:p>
        </p:txBody>
      </p:sp>
    </p:spTree>
    <p:extLst>
      <p:ext uri="{BB962C8B-B14F-4D97-AF65-F5344CB8AC3E}">
        <p14:creationId xmlns:p14="http://schemas.microsoft.com/office/powerpoint/2010/main" val="30952016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DB7C58-58E2-44A0-B18B-D4CE92EA7423}" type="datetimeFigureOut">
              <a:rPr lang="en-GB" smtClean="0"/>
              <a:t>06/02/2021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E33C39-7871-4A7E-9403-1932C4AD4E62}" type="slidenum">
              <a:rPr lang="en-GB" smtClean="0"/>
              <a:t>‹#›</a:t>
            </a:fld>
            <a:endParaRPr lang="en-GB"/>
          </a:p>
        </p:txBody>
      </p:sp>
    </p:spTree>
    <p:extLst>
      <p:ext uri="{BB962C8B-B14F-4D97-AF65-F5344CB8AC3E}">
        <p14:creationId xmlns:p14="http://schemas.microsoft.com/office/powerpoint/2010/main" val="20074493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DB7C58-58E2-44A0-B18B-D4CE92EA7423}" type="datetimeFigureOut">
              <a:rPr lang="en-GB" smtClean="0"/>
              <a:t>06/02/2021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E33C39-7871-4A7E-9403-1932C4AD4E62}" type="slidenum">
              <a:rPr lang="en-GB" smtClean="0"/>
              <a:t>‹#›</a:t>
            </a:fld>
            <a:endParaRPr lang="en-GB"/>
          </a:p>
        </p:txBody>
      </p:sp>
    </p:spTree>
    <p:extLst>
      <p:ext uri="{BB962C8B-B14F-4D97-AF65-F5344CB8AC3E}">
        <p14:creationId xmlns:p14="http://schemas.microsoft.com/office/powerpoint/2010/main" val="34819920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DB7C58-58E2-44A0-B18B-D4CE92EA7423}" type="datetimeFigureOut">
              <a:rPr lang="en-GB" smtClean="0"/>
              <a:t>06/02/2021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E33C39-7871-4A7E-9403-1932C4AD4E62}" type="slidenum">
              <a:rPr lang="en-GB" smtClean="0"/>
              <a:t>‹#›</a:t>
            </a:fld>
            <a:endParaRPr lang="en-GB"/>
          </a:p>
        </p:txBody>
      </p:sp>
    </p:spTree>
    <p:extLst>
      <p:ext uri="{BB962C8B-B14F-4D97-AF65-F5344CB8AC3E}">
        <p14:creationId xmlns:p14="http://schemas.microsoft.com/office/powerpoint/2010/main" val="17251615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DB7C58-58E2-44A0-B18B-D4CE92EA7423}" type="datetimeFigureOut">
              <a:rPr lang="en-GB" smtClean="0"/>
              <a:t>06/02/2021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5E33C39-7871-4A7E-9403-1932C4AD4E62}" type="slidenum">
              <a:rPr lang="en-GB" smtClean="0"/>
              <a:t>‹#›</a:t>
            </a:fld>
            <a:endParaRPr lang="en-GB"/>
          </a:p>
        </p:txBody>
      </p:sp>
    </p:spTree>
    <p:extLst>
      <p:ext uri="{BB962C8B-B14F-4D97-AF65-F5344CB8AC3E}">
        <p14:creationId xmlns:p14="http://schemas.microsoft.com/office/powerpoint/2010/main" val="13320911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DB7C58-58E2-44A0-B18B-D4CE92EA7423}" type="datetimeFigureOut">
              <a:rPr lang="en-GB" smtClean="0"/>
              <a:t>06/02/2021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E33C39-7871-4A7E-9403-1932C4AD4E62}" type="slidenum">
              <a:rPr lang="en-GB" smtClean="0"/>
              <a:t>‹#›</a:t>
            </a:fld>
            <a:endParaRPr lang="en-GB"/>
          </a:p>
        </p:txBody>
      </p:sp>
    </p:spTree>
    <p:extLst>
      <p:ext uri="{BB962C8B-B14F-4D97-AF65-F5344CB8AC3E}">
        <p14:creationId xmlns:p14="http://schemas.microsoft.com/office/powerpoint/2010/main" val="38556585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DB7C58-58E2-44A0-B18B-D4CE92EA7423}" type="datetimeFigureOut">
              <a:rPr lang="en-GB" smtClean="0"/>
              <a:t>06/02/2021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5E33C39-7871-4A7E-9403-1932C4AD4E62}" type="slidenum">
              <a:rPr lang="en-GB" smtClean="0"/>
              <a:t>‹#›</a:t>
            </a:fld>
            <a:endParaRPr lang="en-GB"/>
          </a:p>
        </p:txBody>
      </p:sp>
    </p:spTree>
    <p:extLst>
      <p:ext uri="{BB962C8B-B14F-4D97-AF65-F5344CB8AC3E}">
        <p14:creationId xmlns:p14="http://schemas.microsoft.com/office/powerpoint/2010/main" val="3997058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DB7C58-58E2-44A0-B18B-D4CE92EA7423}" type="datetimeFigureOut">
              <a:rPr lang="en-GB" smtClean="0"/>
              <a:t>06/02/2021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E33C39-7871-4A7E-9403-1932C4AD4E62}" type="slidenum">
              <a:rPr lang="en-GB" smtClean="0"/>
              <a:t>‹#›</a:t>
            </a:fld>
            <a:endParaRPr lang="en-GB"/>
          </a:p>
        </p:txBody>
      </p:sp>
    </p:spTree>
    <p:extLst>
      <p:ext uri="{BB962C8B-B14F-4D97-AF65-F5344CB8AC3E}">
        <p14:creationId xmlns:p14="http://schemas.microsoft.com/office/powerpoint/2010/main" val="3709052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DB7C58-58E2-44A0-B18B-D4CE92EA7423}" type="datetimeFigureOut">
              <a:rPr lang="en-GB" smtClean="0"/>
              <a:t>06/02/2021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E33C39-7871-4A7E-9403-1932C4AD4E62}" type="slidenum">
              <a:rPr lang="en-GB" smtClean="0"/>
              <a:t>‹#›</a:t>
            </a:fld>
            <a:endParaRPr lang="en-GB"/>
          </a:p>
        </p:txBody>
      </p:sp>
    </p:spTree>
    <p:extLst>
      <p:ext uri="{BB962C8B-B14F-4D97-AF65-F5344CB8AC3E}">
        <p14:creationId xmlns:p14="http://schemas.microsoft.com/office/powerpoint/2010/main" val="359323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DB7C58-58E2-44A0-B18B-D4CE92EA7423}" type="datetimeFigureOut">
              <a:rPr lang="en-GB" smtClean="0"/>
              <a:t>06/02/2021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E33C39-7871-4A7E-9403-1932C4AD4E62}" type="slidenum">
              <a:rPr lang="en-GB" smtClean="0"/>
              <a:t>‹#›</a:t>
            </a:fld>
            <a:endParaRPr lang="en-GB"/>
          </a:p>
        </p:txBody>
      </p:sp>
    </p:spTree>
    <p:extLst>
      <p:ext uri="{BB962C8B-B14F-4D97-AF65-F5344CB8AC3E}">
        <p14:creationId xmlns:p14="http://schemas.microsoft.com/office/powerpoint/2010/main" val="31866349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DB7C58-58E2-44A0-B18B-D4CE92EA7423}" type="datetimeFigureOut">
              <a:rPr lang="en-GB" smtClean="0"/>
              <a:t>06/02/2021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E33C39-7871-4A7E-9403-1932C4AD4E6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61241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DB7C58-58E2-44A0-B18B-D4CE92EA7423}" type="datetimeFigureOut">
              <a:rPr lang="en-GB" smtClean="0"/>
              <a:t>06/02/2021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E33C39-7871-4A7E-9403-1932C4AD4E62}" type="slidenum">
              <a:rPr lang="en-GB" smtClean="0"/>
              <a:t>‹#›</a:t>
            </a:fld>
            <a:endParaRPr lang="en-GB"/>
          </a:p>
        </p:txBody>
      </p:sp>
    </p:spTree>
    <p:extLst>
      <p:ext uri="{BB962C8B-B14F-4D97-AF65-F5344CB8AC3E}">
        <p14:creationId xmlns:p14="http://schemas.microsoft.com/office/powerpoint/2010/main" val="27354164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DB7C58-58E2-44A0-B18B-D4CE92EA7423}" type="datetimeFigureOut">
              <a:rPr lang="en-GB" smtClean="0"/>
              <a:t>06/02/2021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E33C39-7871-4A7E-9403-1932C4AD4E6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05281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DB7C58-58E2-44A0-B18B-D4CE92EA7423}" type="datetimeFigureOut">
              <a:rPr lang="en-GB" smtClean="0"/>
              <a:t>06/02/2021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E33C39-7871-4A7E-9403-1932C4AD4E62}" type="slidenum">
              <a:rPr lang="en-GB" smtClean="0"/>
              <a:t>‹#›</a:t>
            </a:fld>
            <a:endParaRPr lang="en-GB"/>
          </a:p>
        </p:txBody>
      </p:sp>
    </p:spTree>
    <p:extLst>
      <p:ext uri="{BB962C8B-B14F-4D97-AF65-F5344CB8AC3E}">
        <p14:creationId xmlns:p14="http://schemas.microsoft.com/office/powerpoint/2010/main" val="14741399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DB7C58-58E2-44A0-B18B-D4CE92EA7423}" type="datetimeFigureOut">
              <a:rPr lang="en-GB" smtClean="0"/>
              <a:t>06/02/2021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E33C39-7871-4A7E-9403-1932C4AD4E62}" type="slidenum">
              <a:rPr lang="en-GB" smtClean="0"/>
              <a:t>‹#›</a:t>
            </a:fld>
            <a:endParaRPr lang="en-GB"/>
          </a:p>
        </p:txBody>
      </p:sp>
    </p:spTree>
    <p:extLst>
      <p:ext uri="{BB962C8B-B14F-4D97-AF65-F5344CB8AC3E}">
        <p14:creationId xmlns:p14="http://schemas.microsoft.com/office/powerpoint/2010/main" val="22776419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DB7C58-58E2-44A0-B18B-D4CE92EA7423}" type="datetimeFigureOut">
              <a:rPr lang="en-GB" smtClean="0"/>
              <a:t>06/02/2021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E33C39-7871-4A7E-9403-1932C4AD4E62}" type="slidenum">
              <a:rPr lang="en-GB" smtClean="0"/>
              <a:t>‹#›</a:t>
            </a:fld>
            <a:endParaRPr lang="en-GB"/>
          </a:p>
        </p:txBody>
      </p:sp>
    </p:spTree>
    <p:extLst>
      <p:ext uri="{BB962C8B-B14F-4D97-AF65-F5344CB8AC3E}">
        <p14:creationId xmlns:p14="http://schemas.microsoft.com/office/powerpoint/2010/main" val="3841724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DDB7C58-58E2-44A0-B18B-D4CE92EA7423}" type="datetimeFigureOut">
              <a:rPr lang="en-GB" smtClean="0"/>
              <a:t>06/02/2021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5E33C39-7871-4A7E-9403-1932C4AD4E62}" type="slidenum">
              <a:rPr lang="en-GB" smtClean="0"/>
              <a:t>‹#›</a:t>
            </a:fld>
            <a:endParaRPr lang="en-GB"/>
          </a:p>
        </p:txBody>
      </p:sp>
    </p:spTree>
    <p:extLst>
      <p:ext uri="{BB962C8B-B14F-4D97-AF65-F5344CB8AC3E}">
        <p14:creationId xmlns:p14="http://schemas.microsoft.com/office/powerpoint/2010/main" val="2347370017"/>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en.wikipedia.org/wiki/Jean_Piaget"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8CF66-4D93-440F-B212-90B2CB67EBC7}"/>
              </a:ext>
            </a:extLst>
          </p:cNvPr>
          <p:cNvSpPr>
            <a:spLocks noGrp="1"/>
          </p:cNvSpPr>
          <p:nvPr>
            <p:ph type="ctrTitle"/>
          </p:nvPr>
        </p:nvSpPr>
        <p:spPr/>
        <p:txBody>
          <a:bodyPr>
            <a:normAutofit fontScale="90000"/>
          </a:bodyPr>
          <a:lstStyle/>
          <a:p>
            <a:r>
              <a:rPr lang="en-US" dirty="0">
                <a:solidFill>
                  <a:schemeClr val="accent5"/>
                </a:solidFill>
                <a:highlight>
                  <a:srgbClr val="C0C0C0"/>
                </a:highlight>
              </a:rPr>
              <a:t>Cognitive theory of lifespan and development</a:t>
            </a:r>
            <a:endParaRPr lang="en-GB" dirty="0">
              <a:solidFill>
                <a:schemeClr val="accent5"/>
              </a:solidFill>
              <a:highlight>
                <a:srgbClr val="C0C0C0"/>
              </a:highlight>
            </a:endParaRPr>
          </a:p>
        </p:txBody>
      </p:sp>
      <p:sp>
        <p:nvSpPr>
          <p:cNvPr id="3" name="Subtitle 2">
            <a:extLst>
              <a:ext uri="{FF2B5EF4-FFF2-40B4-BE49-F238E27FC236}">
                <a16:creationId xmlns:a16="http://schemas.microsoft.com/office/drawing/2014/main" id="{5941CA57-ED96-4344-911F-F786F291E38E}"/>
              </a:ext>
            </a:extLst>
          </p:cNvPr>
          <p:cNvSpPr>
            <a:spLocks noGrp="1"/>
          </p:cNvSpPr>
          <p:nvPr>
            <p:ph type="subTitle" idx="1"/>
          </p:nvPr>
        </p:nvSpPr>
        <p:spPr/>
        <p:txBody>
          <a:bodyPr/>
          <a:lstStyle/>
          <a:p>
            <a:r>
              <a:rPr lang="en-US" dirty="0">
                <a:solidFill>
                  <a:schemeClr val="accent5"/>
                </a:solidFill>
                <a:highlight>
                  <a:srgbClr val="FFFF00"/>
                </a:highlight>
              </a:rPr>
              <a:t>By</a:t>
            </a:r>
            <a:r>
              <a:rPr lang="en-US" dirty="0">
                <a:highlight>
                  <a:srgbClr val="FFFF00"/>
                </a:highlight>
              </a:rPr>
              <a:t> </a:t>
            </a:r>
            <a:r>
              <a:rPr lang="en-US" dirty="0" err="1">
                <a:highlight>
                  <a:srgbClr val="FFFF00"/>
                </a:highlight>
              </a:rPr>
              <a:t>christina</a:t>
            </a:r>
            <a:r>
              <a:rPr lang="en-US" dirty="0">
                <a:highlight>
                  <a:srgbClr val="FFFF00"/>
                </a:highlight>
              </a:rPr>
              <a:t> Ward</a:t>
            </a:r>
            <a:endParaRPr lang="en-GB" dirty="0">
              <a:highlight>
                <a:srgbClr val="FFFF00"/>
              </a:highlight>
            </a:endParaRPr>
          </a:p>
        </p:txBody>
      </p:sp>
    </p:spTree>
    <p:extLst>
      <p:ext uri="{BB962C8B-B14F-4D97-AF65-F5344CB8AC3E}">
        <p14:creationId xmlns:p14="http://schemas.microsoft.com/office/powerpoint/2010/main" val="22478492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490DC-4159-4FC1-A8AF-074100F9BF97}"/>
              </a:ext>
            </a:extLst>
          </p:cNvPr>
          <p:cNvSpPr>
            <a:spLocks noGrp="1"/>
          </p:cNvSpPr>
          <p:nvPr>
            <p:ph type="title"/>
          </p:nvPr>
        </p:nvSpPr>
        <p:spPr>
          <a:xfrm>
            <a:off x="1451579" y="804519"/>
            <a:ext cx="9930796" cy="1605306"/>
          </a:xfrm>
        </p:spPr>
        <p:txBody>
          <a:bodyPr>
            <a:normAutofit fontScale="90000"/>
          </a:bodyPr>
          <a:lstStyle/>
          <a:p>
            <a:r>
              <a:rPr lang="en-US" b="0" i="0" dirty="0">
                <a:solidFill>
                  <a:srgbClr val="373D3F"/>
                </a:solidFill>
                <a:effectLst/>
                <a:latin typeface="proxima-nova"/>
              </a:rPr>
              <a:t>jean Piaget (1896–1980) is a well known theorist for his work in explanation of childhood development, He approached the cognitive perspective different from others such as </a:t>
            </a:r>
            <a:r>
              <a:rPr lang="en-US" b="0" i="0" dirty="0" err="1">
                <a:solidFill>
                  <a:srgbClr val="373D3F"/>
                </a:solidFill>
                <a:effectLst/>
                <a:latin typeface="proxima-nova"/>
              </a:rPr>
              <a:t>phsycoanilitical</a:t>
            </a:r>
            <a:r>
              <a:rPr lang="en-US" b="0" i="0" dirty="0">
                <a:solidFill>
                  <a:srgbClr val="373D3F"/>
                </a:solidFill>
                <a:effectLst/>
                <a:latin typeface="proxima-nova"/>
              </a:rPr>
              <a:t> in that His views that the thought process </a:t>
            </a:r>
            <a:r>
              <a:rPr lang="en-US" dirty="0">
                <a:solidFill>
                  <a:srgbClr val="373D3F"/>
                </a:solidFill>
                <a:latin typeface="proxima-nova"/>
              </a:rPr>
              <a:t>was the main</a:t>
            </a:r>
            <a:r>
              <a:rPr lang="en-US" b="0" i="0" dirty="0">
                <a:solidFill>
                  <a:srgbClr val="373D3F"/>
                </a:solidFill>
                <a:effectLst/>
                <a:latin typeface="proxima-nova"/>
              </a:rPr>
              <a:t> aspect of development and that children are naturally inquisitive but do not have the cognitive compacity to think like an adult (Piaget, 1930, 1932). </a:t>
            </a:r>
            <a:endParaRPr lang="en-GB" dirty="0"/>
          </a:p>
        </p:txBody>
      </p:sp>
      <p:pic>
        <p:nvPicPr>
          <p:cNvPr id="5" name="Content Placeholder 4" descr="A person in a suit and tie&#10;&#10;Description automatically generated with medium confidence">
            <a:extLst>
              <a:ext uri="{FF2B5EF4-FFF2-40B4-BE49-F238E27FC236}">
                <a16:creationId xmlns:a16="http://schemas.microsoft.com/office/drawing/2014/main" id="{E6284560-6F00-4CE3-B3C6-B103C17503EE}"/>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131528" y="4646162"/>
            <a:ext cx="2318632" cy="3881437"/>
          </a:xfrm>
        </p:spPr>
      </p:pic>
      <p:sp>
        <p:nvSpPr>
          <p:cNvPr id="6" name="TextBox 5">
            <a:extLst>
              <a:ext uri="{FF2B5EF4-FFF2-40B4-BE49-F238E27FC236}">
                <a16:creationId xmlns:a16="http://schemas.microsoft.com/office/drawing/2014/main" id="{0644A6D7-C35B-4D2E-9D40-78D1D75EDF58}"/>
              </a:ext>
            </a:extLst>
          </p:cNvPr>
          <p:cNvSpPr txBox="1"/>
          <p:nvPr/>
        </p:nvSpPr>
        <p:spPr>
          <a:xfrm>
            <a:off x="5222817" y="5465763"/>
            <a:ext cx="2060691" cy="369332"/>
          </a:xfrm>
          <a:prstGeom prst="rect">
            <a:avLst/>
          </a:prstGeom>
          <a:noFill/>
        </p:spPr>
        <p:txBody>
          <a:bodyPr wrap="square" rtlCol="0">
            <a:spAutoFit/>
          </a:bodyPr>
          <a:lstStyle/>
          <a:p>
            <a:r>
              <a:rPr lang="en-GB" sz="900">
                <a:hlinkClick r:id="rId3" tooltip="https://en.wikipedia.org/wiki/Jean_Piaget"/>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9957855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7CEAF-F227-49B7-89C7-5F5D34E4B8A6}"/>
              </a:ext>
            </a:extLst>
          </p:cNvPr>
          <p:cNvSpPr>
            <a:spLocks noGrp="1"/>
          </p:cNvSpPr>
          <p:nvPr>
            <p:ph type="title"/>
          </p:nvPr>
        </p:nvSpPr>
        <p:spPr/>
        <p:txBody>
          <a:bodyPr/>
          <a:lstStyle/>
          <a:p>
            <a:r>
              <a:rPr lang="en-US" dirty="0"/>
              <a:t>What is the cognitive approach to explaining human behavior</a:t>
            </a:r>
            <a:endParaRPr lang="en-GB" dirty="0"/>
          </a:p>
        </p:txBody>
      </p:sp>
      <p:sp>
        <p:nvSpPr>
          <p:cNvPr id="3" name="Content Placeholder 2">
            <a:extLst>
              <a:ext uri="{FF2B5EF4-FFF2-40B4-BE49-F238E27FC236}">
                <a16:creationId xmlns:a16="http://schemas.microsoft.com/office/drawing/2014/main" id="{78687FB6-F71C-4523-BAD6-7266CE7FD5E4}"/>
              </a:ext>
            </a:extLst>
          </p:cNvPr>
          <p:cNvSpPr>
            <a:spLocks noGrp="1"/>
          </p:cNvSpPr>
          <p:nvPr>
            <p:ph idx="1"/>
          </p:nvPr>
        </p:nvSpPr>
        <p:spPr/>
        <p:txBody>
          <a:bodyPr/>
          <a:lstStyle/>
          <a:p>
            <a:r>
              <a:rPr lang="en-US" b="0" i="0" dirty="0">
                <a:solidFill>
                  <a:srgbClr val="111111"/>
                </a:solidFill>
                <a:effectLst/>
                <a:latin typeface="Roboto"/>
              </a:rPr>
              <a:t>cognitive theory is an approach to psychology that attempts to explain human behavior by gaining an understanding of the thought process and how individuals process information and their reactions to this information</a:t>
            </a:r>
            <a:endParaRPr lang="en-GB" dirty="0"/>
          </a:p>
        </p:txBody>
      </p:sp>
    </p:spTree>
    <p:extLst>
      <p:ext uri="{BB962C8B-B14F-4D97-AF65-F5344CB8AC3E}">
        <p14:creationId xmlns:p14="http://schemas.microsoft.com/office/powerpoint/2010/main" val="41200073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5F344-F503-41AD-A5C3-9B32C297BBBE}"/>
              </a:ext>
            </a:extLst>
          </p:cNvPr>
          <p:cNvSpPr>
            <a:spLocks noGrp="1"/>
          </p:cNvSpPr>
          <p:nvPr>
            <p:ph type="title"/>
          </p:nvPr>
        </p:nvSpPr>
        <p:spPr/>
        <p:txBody>
          <a:bodyPr/>
          <a:lstStyle/>
          <a:p>
            <a:r>
              <a:rPr lang="en-US" dirty="0"/>
              <a:t>How is the cognitive theory used within therapies and </a:t>
            </a:r>
            <a:r>
              <a:rPr lang="en-US" dirty="0" err="1"/>
              <a:t>councelling</a:t>
            </a:r>
            <a:r>
              <a:rPr lang="en-US" dirty="0"/>
              <a:t> today ?</a:t>
            </a:r>
            <a:endParaRPr lang="en-GB" dirty="0"/>
          </a:p>
        </p:txBody>
      </p:sp>
      <p:sp>
        <p:nvSpPr>
          <p:cNvPr id="3" name="Content Placeholder 2">
            <a:extLst>
              <a:ext uri="{FF2B5EF4-FFF2-40B4-BE49-F238E27FC236}">
                <a16:creationId xmlns:a16="http://schemas.microsoft.com/office/drawing/2014/main" id="{C59D892D-DCB3-497F-9E8F-85FC8EAD82CD}"/>
              </a:ext>
            </a:extLst>
          </p:cNvPr>
          <p:cNvSpPr>
            <a:spLocks noGrp="1"/>
          </p:cNvSpPr>
          <p:nvPr>
            <p:ph idx="1"/>
          </p:nvPr>
        </p:nvSpPr>
        <p:spPr/>
        <p:txBody>
          <a:bodyPr/>
          <a:lstStyle/>
          <a:p>
            <a:r>
              <a:rPr lang="en-US" dirty="0"/>
              <a:t>The cognitive theory is utilized today withing therapies. Cognitive behavioral therapy is used widely across the spectrum of therapies. The therapy helps to identify negative thought patterns and processes and aims to teach the individual of how to turn this maladaptive thought into a more constructive pattern</a:t>
            </a:r>
            <a:endParaRPr lang="en-GB" dirty="0"/>
          </a:p>
        </p:txBody>
      </p:sp>
    </p:spTree>
    <p:extLst>
      <p:ext uri="{BB962C8B-B14F-4D97-AF65-F5344CB8AC3E}">
        <p14:creationId xmlns:p14="http://schemas.microsoft.com/office/powerpoint/2010/main" val="17549216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8C9AF-EF71-4777-A383-57975E1457E3}"/>
              </a:ext>
            </a:extLst>
          </p:cNvPr>
          <p:cNvSpPr>
            <a:spLocks noGrp="1"/>
          </p:cNvSpPr>
          <p:nvPr>
            <p:ph type="title"/>
          </p:nvPr>
        </p:nvSpPr>
        <p:spPr/>
        <p:txBody>
          <a:bodyPr/>
          <a:lstStyle/>
          <a:p>
            <a:r>
              <a:rPr lang="en-US" dirty="0"/>
              <a:t>Positives and negatives of the cognitive approach  </a:t>
            </a:r>
            <a:endParaRPr lang="en-GB" dirty="0"/>
          </a:p>
        </p:txBody>
      </p:sp>
      <p:sp>
        <p:nvSpPr>
          <p:cNvPr id="3" name="Content Placeholder 2">
            <a:extLst>
              <a:ext uri="{FF2B5EF4-FFF2-40B4-BE49-F238E27FC236}">
                <a16:creationId xmlns:a16="http://schemas.microsoft.com/office/drawing/2014/main" id="{880E5DBC-5674-4109-828B-9DF5772E3D00}"/>
              </a:ext>
            </a:extLst>
          </p:cNvPr>
          <p:cNvSpPr>
            <a:spLocks noGrp="1"/>
          </p:cNvSpPr>
          <p:nvPr>
            <p:ph idx="1"/>
          </p:nvPr>
        </p:nvSpPr>
        <p:spPr/>
        <p:txBody>
          <a:bodyPr>
            <a:normAutofit lnSpcReduction="10000"/>
          </a:bodyPr>
          <a:lstStyle/>
          <a:p>
            <a:r>
              <a:rPr lang="en-US" b="0" i="0" dirty="0">
                <a:solidFill>
                  <a:srgbClr val="111111"/>
                </a:solidFill>
                <a:effectLst/>
                <a:latin typeface="Roboto"/>
              </a:rPr>
              <a:t>cognitive theory is an approach to psychology that</a:t>
            </a:r>
            <a:r>
              <a:rPr lang="en-US" i="0" dirty="0">
                <a:solidFill>
                  <a:srgbClr val="111111"/>
                </a:solidFill>
                <a:effectLst/>
                <a:latin typeface="Roboto"/>
              </a:rPr>
              <a:t> attempts to explain human behavior by understanding your thought processes</a:t>
            </a:r>
            <a:r>
              <a:rPr lang="en-US" b="0" i="0" dirty="0">
                <a:solidFill>
                  <a:srgbClr val="111111"/>
                </a:solidFill>
                <a:effectLst/>
                <a:latin typeface="Roboto"/>
              </a:rPr>
              <a:t>. In that this is how someone receives and </a:t>
            </a:r>
            <a:r>
              <a:rPr lang="en-US" dirty="0">
                <a:solidFill>
                  <a:srgbClr val="111111"/>
                </a:solidFill>
                <a:latin typeface="Roboto"/>
              </a:rPr>
              <a:t>processes</a:t>
            </a:r>
            <a:r>
              <a:rPr lang="en-US" b="0" i="0" dirty="0">
                <a:solidFill>
                  <a:srgbClr val="111111"/>
                </a:solidFill>
                <a:effectLst/>
                <a:latin typeface="Roboto"/>
              </a:rPr>
              <a:t> information. </a:t>
            </a:r>
          </a:p>
          <a:p>
            <a:pPr marL="0" indent="0">
              <a:buNone/>
            </a:pPr>
            <a:r>
              <a:rPr lang="en-US" dirty="0">
                <a:solidFill>
                  <a:srgbClr val="111111"/>
                </a:solidFill>
                <a:latin typeface="Roboto"/>
              </a:rPr>
              <a:t>Advantages </a:t>
            </a:r>
          </a:p>
          <a:p>
            <a:pPr>
              <a:buFont typeface="Wingdings" panose="05000000000000000000" pitchFamily="2" charset="2"/>
              <a:buChar char="§"/>
            </a:pPr>
            <a:r>
              <a:rPr lang="en-US" dirty="0">
                <a:solidFill>
                  <a:srgbClr val="111111"/>
                </a:solidFill>
                <a:latin typeface="Roboto"/>
              </a:rPr>
              <a:t>Has a strong empirical background</a:t>
            </a:r>
          </a:p>
          <a:p>
            <a:pPr>
              <a:buFont typeface="Wingdings" panose="05000000000000000000" pitchFamily="2" charset="2"/>
              <a:buChar char="§"/>
            </a:pPr>
            <a:r>
              <a:rPr lang="en-US" dirty="0">
                <a:solidFill>
                  <a:srgbClr val="111111"/>
                </a:solidFill>
                <a:latin typeface="Roboto"/>
              </a:rPr>
              <a:t>The theory is used broadly across the area of psychiatry today and is popular</a:t>
            </a:r>
          </a:p>
          <a:p>
            <a:pPr>
              <a:buFont typeface="Wingdings" panose="05000000000000000000" pitchFamily="2" charset="2"/>
              <a:buChar char="§"/>
            </a:pPr>
            <a:r>
              <a:rPr lang="en-US" dirty="0">
                <a:solidFill>
                  <a:srgbClr val="111111"/>
                </a:solidFill>
                <a:latin typeface="Roboto"/>
              </a:rPr>
              <a:t>It is an inexpensive theory in comparison to others and costly medications that can have damaging effects to health</a:t>
            </a:r>
          </a:p>
          <a:p>
            <a:pPr marL="0" indent="0">
              <a:buNone/>
            </a:pPr>
            <a:r>
              <a:rPr lang="en-US" dirty="0">
                <a:solidFill>
                  <a:srgbClr val="111111"/>
                </a:solidFill>
                <a:latin typeface="Roboto"/>
              </a:rPr>
              <a:t>Disadvantages </a:t>
            </a:r>
          </a:p>
          <a:p>
            <a:pPr marL="0" indent="0">
              <a:buNone/>
            </a:pPr>
            <a:r>
              <a:rPr lang="en-US" dirty="0">
                <a:solidFill>
                  <a:srgbClr val="111111"/>
                </a:solidFill>
                <a:latin typeface="Roboto"/>
              </a:rPr>
              <a:t>Cognitive approaches have been questioned in that the concepts are to abstract, also it can be questioned if cognition should always be used to explain </a:t>
            </a:r>
            <a:r>
              <a:rPr lang="en-US" dirty="0" err="1">
                <a:solidFill>
                  <a:srgbClr val="111111"/>
                </a:solidFill>
                <a:latin typeface="Roboto"/>
              </a:rPr>
              <a:t>behaviour</a:t>
            </a:r>
            <a:r>
              <a:rPr lang="en-US" dirty="0">
                <a:solidFill>
                  <a:srgbClr val="111111"/>
                </a:solidFill>
                <a:latin typeface="Roboto"/>
              </a:rPr>
              <a:t> and that biological factors are not taken into consideration </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290569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A0090-D39E-4475-86D8-79B9C55E6FF3}"/>
              </a:ext>
            </a:extLst>
          </p:cNvPr>
          <p:cNvSpPr>
            <a:spLocks noGrp="1"/>
          </p:cNvSpPr>
          <p:nvPr>
            <p:ph type="title"/>
          </p:nvPr>
        </p:nvSpPr>
        <p:spPr/>
        <p:txBody>
          <a:bodyPr/>
          <a:lstStyle/>
          <a:p>
            <a:r>
              <a:rPr lang="en-US" dirty="0"/>
              <a:t>Conclusion of cognitive theory </a:t>
            </a:r>
            <a:endParaRPr lang="en-GB" dirty="0"/>
          </a:p>
        </p:txBody>
      </p:sp>
      <p:sp>
        <p:nvSpPr>
          <p:cNvPr id="3" name="Content Placeholder 2">
            <a:extLst>
              <a:ext uri="{FF2B5EF4-FFF2-40B4-BE49-F238E27FC236}">
                <a16:creationId xmlns:a16="http://schemas.microsoft.com/office/drawing/2014/main" id="{F28FDA35-5537-4BAD-88C5-F04AB538F225}"/>
              </a:ext>
            </a:extLst>
          </p:cNvPr>
          <p:cNvSpPr>
            <a:spLocks noGrp="1"/>
          </p:cNvSpPr>
          <p:nvPr>
            <p:ph idx="1"/>
          </p:nvPr>
        </p:nvSpPr>
        <p:spPr/>
        <p:txBody>
          <a:bodyPr/>
          <a:lstStyle/>
          <a:p>
            <a:r>
              <a:rPr lang="en-US" dirty="0"/>
              <a:t>The explanation of life span and the way in which humans behave according to cognitive theory is very basic within its explanation. It can be said that cognitive theory views humans as computers in that our reactions are caused mainly by information received and that negative thoughts can be corrected in a similar way to that of a computer virus by correcting the behavior with thought process changes. Also within children their thought processes are forever changing as they mature into adulthood, therefore it can be questioned is this a nature or nurture factor of childhood development </a:t>
            </a:r>
            <a:endParaRPr lang="en-GB" dirty="0"/>
          </a:p>
        </p:txBody>
      </p:sp>
    </p:spTree>
    <p:extLst>
      <p:ext uri="{BB962C8B-B14F-4D97-AF65-F5344CB8AC3E}">
        <p14:creationId xmlns:p14="http://schemas.microsoft.com/office/powerpoint/2010/main" val="637019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5E317-701D-434D-B052-1441EA37AA20}"/>
              </a:ext>
            </a:extLst>
          </p:cNvPr>
          <p:cNvSpPr>
            <a:spLocks noGrp="1"/>
          </p:cNvSpPr>
          <p:nvPr>
            <p:ph type="title"/>
          </p:nvPr>
        </p:nvSpPr>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B7EB248C-7C55-44BD-81C8-8C97E0B460E1}"/>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52891112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68</TotalTime>
  <Words>408</Words>
  <Application>Microsoft Office PowerPoint</Application>
  <PresentationFormat>Widescreen</PresentationFormat>
  <Paragraphs>19</Paragraphs>
  <Slides>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proxima-nova</vt:lpstr>
      <vt:lpstr>Roboto</vt:lpstr>
      <vt:lpstr>Trebuchet MS</vt:lpstr>
      <vt:lpstr>Wingdings</vt:lpstr>
      <vt:lpstr>Wingdings 3</vt:lpstr>
      <vt:lpstr>Facet</vt:lpstr>
      <vt:lpstr>Cognitive theory of lifespan and development</vt:lpstr>
      <vt:lpstr>jean Piaget (1896–1980) is a well known theorist for his work in explanation of childhood development, He approached the cognitive perspective different from others such as phsycoanilitical in that His views that the thought process was the main aspect of development and that children are naturally inquisitive but do not have the cognitive compacity to think like an adult (Piaget, 1930, 1932). </vt:lpstr>
      <vt:lpstr>What is the cognitive approach to explaining human behavior</vt:lpstr>
      <vt:lpstr>How is the cognitive theory used within therapies and councelling today ?</vt:lpstr>
      <vt:lpstr>Positives and negatives of the cognitive approach  </vt:lpstr>
      <vt:lpstr>Conclusion of cognitive theory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Cognitive theory of lifespan and development</dc:title>
  <dc:creator>Ben Peter Phillips (P148040)</dc:creator>
  <cp:lastModifiedBy>Ben Peter Phillips (P148040)</cp:lastModifiedBy>
  <cp:revision>7</cp:revision>
  <dcterms:created xsi:type="dcterms:W3CDTF">2021-02-06T15:31:52Z</dcterms:created>
  <dcterms:modified xsi:type="dcterms:W3CDTF">2021-02-06T16:40:09Z</dcterms:modified>
</cp:coreProperties>
</file>