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392" r:id="rId2"/>
    <p:sldId id="419" r:id="rId3"/>
    <p:sldId id="417" r:id="rId4"/>
    <p:sldId id="416" r:id="rId5"/>
    <p:sldId id="411" r:id="rId6"/>
    <p:sldId id="420" r:id="rId7"/>
    <p:sldId id="421" r:id="rId8"/>
    <p:sldId id="418" r:id="rId9"/>
    <p:sldId id="258" r:id="rId10"/>
    <p:sldId id="286" r:id="rId11"/>
    <p:sldId id="422" r:id="rId12"/>
    <p:sldId id="394" r:id="rId13"/>
    <p:sldId id="410" r:id="rId14"/>
    <p:sldId id="412" r:id="rId15"/>
    <p:sldId id="395" r:id="rId16"/>
    <p:sldId id="396" r:id="rId17"/>
    <p:sldId id="397" r:id="rId18"/>
    <p:sldId id="398" r:id="rId19"/>
    <p:sldId id="399" r:id="rId20"/>
    <p:sldId id="400" r:id="rId21"/>
    <p:sldId id="401" r:id="rId22"/>
    <p:sldId id="402" r:id="rId23"/>
    <p:sldId id="403" r:id="rId24"/>
    <p:sldId id="404" r:id="rId25"/>
    <p:sldId id="405" r:id="rId26"/>
    <p:sldId id="406" r:id="rId27"/>
    <p:sldId id="423" r:id="rId28"/>
    <p:sldId id="424" r:id="rId29"/>
    <p:sldId id="425" r:id="rId30"/>
    <p:sldId id="407" r:id="rId31"/>
    <p:sldId id="408" r:id="rId32"/>
    <p:sldId id="413" r:id="rId33"/>
    <p:sldId id="414" r:id="rId34"/>
    <p:sldId id="409" r:id="rId3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6B10EE-19A5-4AEF-83D7-EA2A76F09C83}" v="369" dt="2023-03-27T19:54:48.6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69775" autoAdjust="0"/>
  </p:normalViewPr>
  <p:slideViewPr>
    <p:cSldViewPr>
      <p:cViewPr varScale="1">
        <p:scale>
          <a:sx n="73" d="100"/>
          <a:sy n="73" d="100"/>
        </p:scale>
        <p:origin x="832" y="5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246B10EE-19A5-4AEF-83D7-EA2A76F09C83}"/>
    <pc:docChg chg="undo custSel addSld delSld modSld sldOrd">
      <pc:chgData name="Mohamed Asim" userId="463e8671-0eec-4074-8616-21d10d9d1eab" providerId="ADAL" clId="{246B10EE-19A5-4AEF-83D7-EA2A76F09C83}" dt="2023-03-27T20:06:56.129" v="1471" actId="20577"/>
      <pc:docMkLst>
        <pc:docMk/>
      </pc:docMkLst>
      <pc:sldChg chg="modSp mod">
        <pc:chgData name="Mohamed Asim" userId="463e8671-0eec-4074-8616-21d10d9d1eab" providerId="ADAL" clId="{246B10EE-19A5-4AEF-83D7-EA2A76F09C83}" dt="2023-03-27T19:49:44.837" v="1069" actId="13926"/>
        <pc:sldMkLst>
          <pc:docMk/>
          <pc:sldMk cId="0" sldId="258"/>
        </pc:sldMkLst>
        <pc:spChg chg="mod">
          <ac:chgData name="Mohamed Asim" userId="463e8671-0eec-4074-8616-21d10d9d1eab" providerId="ADAL" clId="{246B10EE-19A5-4AEF-83D7-EA2A76F09C83}" dt="2023-03-27T19:49:44.837" v="1069" actId="13926"/>
          <ac:spMkLst>
            <pc:docMk/>
            <pc:sldMk cId="0" sldId="258"/>
            <ac:spMk id="16387" creationId="{FD484DC1-5FCF-4119-9ADB-F64362DD8198}"/>
          </ac:spMkLst>
        </pc:spChg>
      </pc:sldChg>
      <pc:sldChg chg="modSp mod ord">
        <pc:chgData name="Mohamed Asim" userId="463e8671-0eec-4074-8616-21d10d9d1eab" providerId="ADAL" clId="{246B10EE-19A5-4AEF-83D7-EA2A76F09C83}" dt="2023-03-27T19:51:41.458" v="1173" actId="27636"/>
        <pc:sldMkLst>
          <pc:docMk/>
          <pc:sldMk cId="28620623" sldId="394"/>
        </pc:sldMkLst>
        <pc:spChg chg="mod">
          <ac:chgData name="Mohamed Asim" userId="463e8671-0eec-4074-8616-21d10d9d1eab" providerId="ADAL" clId="{246B10EE-19A5-4AEF-83D7-EA2A76F09C83}" dt="2023-03-27T19:51:41.458" v="1173" actId="27636"/>
          <ac:spMkLst>
            <pc:docMk/>
            <pc:sldMk cId="28620623" sldId="394"/>
            <ac:spMk id="4" creationId="{8C70F991-1FE8-474B-9044-DCC7B8111D17}"/>
          </ac:spMkLst>
        </pc:spChg>
      </pc:sldChg>
      <pc:sldChg chg="ord">
        <pc:chgData name="Mohamed Asim" userId="463e8671-0eec-4074-8616-21d10d9d1eab" providerId="ADAL" clId="{246B10EE-19A5-4AEF-83D7-EA2A76F09C83}" dt="2023-03-27T19:52:28.123" v="1177"/>
        <pc:sldMkLst>
          <pc:docMk/>
          <pc:sldMk cId="1332534162" sldId="395"/>
        </pc:sldMkLst>
      </pc:sldChg>
      <pc:sldChg chg="modSp mod">
        <pc:chgData name="Mohamed Asim" userId="463e8671-0eec-4074-8616-21d10d9d1eab" providerId="ADAL" clId="{246B10EE-19A5-4AEF-83D7-EA2A76F09C83}" dt="2023-03-27T19:52:46.034" v="1178" actId="20577"/>
        <pc:sldMkLst>
          <pc:docMk/>
          <pc:sldMk cId="1557012154" sldId="397"/>
        </pc:sldMkLst>
        <pc:spChg chg="mod">
          <ac:chgData name="Mohamed Asim" userId="463e8671-0eec-4074-8616-21d10d9d1eab" providerId="ADAL" clId="{246B10EE-19A5-4AEF-83D7-EA2A76F09C83}" dt="2023-03-27T19:52:46.034" v="1178" actId="20577"/>
          <ac:spMkLst>
            <pc:docMk/>
            <pc:sldMk cId="1557012154" sldId="397"/>
            <ac:spMk id="4" creationId="{8C70F991-1FE8-474B-9044-DCC7B8111D17}"/>
          </ac:spMkLst>
        </pc:spChg>
      </pc:sldChg>
      <pc:sldChg chg="modSp mod">
        <pc:chgData name="Mohamed Asim" userId="463e8671-0eec-4074-8616-21d10d9d1eab" providerId="ADAL" clId="{246B10EE-19A5-4AEF-83D7-EA2A76F09C83}" dt="2023-03-27T19:54:48.621" v="1189" actId="1076"/>
        <pc:sldMkLst>
          <pc:docMk/>
          <pc:sldMk cId="2901240291" sldId="398"/>
        </pc:sldMkLst>
        <pc:spChg chg="mod">
          <ac:chgData name="Mohamed Asim" userId="463e8671-0eec-4074-8616-21d10d9d1eab" providerId="ADAL" clId="{246B10EE-19A5-4AEF-83D7-EA2A76F09C83}" dt="2023-03-27T19:54:45.849" v="1188" actId="20577"/>
          <ac:spMkLst>
            <pc:docMk/>
            <pc:sldMk cId="2901240291" sldId="398"/>
            <ac:spMk id="3" creationId="{56A8B91C-CEA9-933B-E1C9-3857081119FE}"/>
          </ac:spMkLst>
        </pc:spChg>
        <pc:spChg chg="mod">
          <ac:chgData name="Mohamed Asim" userId="463e8671-0eec-4074-8616-21d10d9d1eab" providerId="ADAL" clId="{246B10EE-19A5-4AEF-83D7-EA2A76F09C83}" dt="2023-03-27T19:54:35.708" v="1186" actId="20577"/>
          <ac:spMkLst>
            <pc:docMk/>
            <pc:sldMk cId="2901240291" sldId="398"/>
            <ac:spMk id="4" creationId="{8C70F991-1FE8-474B-9044-DCC7B8111D17}"/>
          </ac:spMkLst>
        </pc:spChg>
        <pc:spChg chg="mod">
          <ac:chgData name="Mohamed Asim" userId="463e8671-0eec-4074-8616-21d10d9d1eab" providerId="ADAL" clId="{246B10EE-19A5-4AEF-83D7-EA2A76F09C83}" dt="2023-03-27T19:54:48.621" v="1189" actId="1076"/>
          <ac:spMkLst>
            <pc:docMk/>
            <pc:sldMk cId="2901240291" sldId="398"/>
            <ac:spMk id="6" creationId="{306D15D3-654F-4F14-ADD5-0B3B44EA8CC7}"/>
          </ac:spMkLst>
        </pc:spChg>
      </pc:sldChg>
      <pc:sldChg chg="modSp mod">
        <pc:chgData name="Mohamed Asim" userId="463e8671-0eec-4074-8616-21d10d9d1eab" providerId="ADAL" clId="{246B10EE-19A5-4AEF-83D7-EA2A76F09C83}" dt="2023-03-27T19:55:15.244" v="1194" actId="20577"/>
        <pc:sldMkLst>
          <pc:docMk/>
          <pc:sldMk cId="3828793813" sldId="399"/>
        </pc:sldMkLst>
        <pc:spChg chg="mod">
          <ac:chgData name="Mohamed Asim" userId="463e8671-0eec-4074-8616-21d10d9d1eab" providerId="ADAL" clId="{246B10EE-19A5-4AEF-83D7-EA2A76F09C83}" dt="2023-03-27T19:55:15.244" v="1194" actId="20577"/>
          <ac:spMkLst>
            <pc:docMk/>
            <pc:sldMk cId="3828793813" sldId="399"/>
            <ac:spMk id="4" creationId="{8C70F991-1FE8-474B-9044-DCC7B8111D17}"/>
          </ac:spMkLst>
        </pc:spChg>
      </pc:sldChg>
      <pc:sldChg chg="modSp mod">
        <pc:chgData name="Mohamed Asim" userId="463e8671-0eec-4074-8616-21d10d9d1eab" providerId="ADAL" clId="{246B10EE-19A5-4AEF-83D7-EA2A76F09C83}" dt="2023-03-27T19:56:59.744" v="1245" actId="20577"/>
        <pc:sldMkLst>
          <pc:docMk/>
          <pc:sldMk cId="1773059279" sldId="406"/>
        </pc:sldMkLst>
        <pc:spChg chg="mod">
          <ac:chgData name="Mohamed Asim" userId="463e8671-0eec-4074-8616-21d10d9d1eab" providerId="ADAL" clId="{246B10EE-19A5-4AEF-83D7-EA2A76F09C83}" dt="2023-03-27T19:56:59.744" v="1245" actId="20577"/>
          <ac:spMkLst>
            <pc:docMk/>
            <pc:sldMk cId="1773059279" sldId="406"/>
            <ac:spMk id="2" creationId="{92ED262B-0EBB-6D57-E1B6-E837AA08DB4F}"/>
          </ac:spMkLst>
        </pc:spChg>
      </pc:sldChg>
      <pc:sldChg chg="modSp mod">
        <pc:chgData name="Mohamed Asim" userId="463e8671-0eec-4074-8616-21d10d9d1eab" providerId="ADAL" clId="{246B10EE-19A5-4AEF-83D7-EA2A76F09C83}" dt="2023-03-27T19:38:30.129" v="1031" actId="27636"/>
        <pc:sldMkLst>
          <pc:docMk/>
          <pc:sldMk cId="1919645093" sldId="411"/>
        </pc:sldMkLst>
        <pc:spChg chg="mod">
          <ac:chgData name="Mohamed Asim" userId="463e8671-0eec-4074-8616-21d10d9d1eab" providerId="ADAL" clId="{246B10EE-19A5-4AEF-83D7-EA2A76F09C83}" dt="2023-03-27T19:38:30.129" v="1031" actId="27636"/>
          <ac:spMkLst>
            <pc:docMk/>
            <pc:sldMk cId="1919645093" sldId="411"/>
            <ac:spMk id="4" creationId="{8C70F991-1FE8-474B-9044-DCC7B8111D17}"/>
          </ac:spMkLst>
        </pc:spChg>
        <pc:spChg chg="mod">
          <ac:chgData name="Mohamed Asim" userId="463e8671-0eec-4074-8616-21d10d9d1eab" providerId="ADAL" clId="{246B10EE-19A5-4AEF-83D7-EA2A76F09C83}" dt="2023-03-27T19:27:47.645" v="556" actId="1076"/>
          <ac:spMkLst>
            <pc:docMk/>
            <pc:sldMk cId="1919645093" sldId="411"/>
            <ac:spMk id="6" creationId="{306D15D3-654F-4F14-ADD5-0B3B44EA8CC7}"/>
          </ac:spMkLst>
        </pc:spChg>
        <pc:spChg chg="mod">
          <ac:chgData name="Mohamed Asim" userId="463e8671-0eec-4074-8616-21d10d9d1eab" providerId="ADAL" clId="{246B10EE-19A5-4AEF-83D7-EA2A76F09C83}" dt="2023-03-27T19:27:45.462" v="555" actId="20577"/>
          <ac:spMkLst>
            <pc:docMk/>
            <pc:sldMk cId="1919645093" sldId="411"/>
            <ac:spMk id="7171" creationId="{00000000-0000-0000-0000-000000000000}"/>
          </ac:spMkLst>
        </pc:spChg>
      </pc:sldChg>
      <pc:sldChg chg="modSp mod">
        <pc:chgData name="Mohamed Asim" userId="463e8671-0eec-4074-8616-21d10d9d1eab" providerId="ADAL" clId="{246B10EE-19A5-4AEF-83D7-EA2A76F09C83}" dt="2023-03-27T19:47:09.074" v="1068" actId="20577"/>
        <pc:sldMkLst>
          <pc:docMk/>
          <pc:sldMk cId="3076554808" sldId="418"/>
        </pc:sldMkLst>
        <pc:spChg chg="mod">
          <ac:chgData name="Mohamed Asim" userId="463e8671-0eec-4074-8616-21d10d9d1eab" providerId="ADAL" clId="{246B10EE-19A5-4AEF-83D7-EA2A76F09C83}" dt="2023-03-27T19:47:09.074" v="1068" actId="20577"/>
          <ac:spMkLst>
            <pc:docMk/>
            <pc:sldMk cId="3076554808" sldId="418"/>
            <ac:spMk id="3" creationId="{0BD07537-3137-0246-D673-AAF1BE25E7CA}"/>
          </ac:spMkLst>
        </pc:spChg>
      </pc:sldChg>
      <pc:sldChg chg="modSp new mod ord">
        <pc:chgData name="Mohamed Asim" userId="463e8671-0eec-4074-8616-21d10d9d1eab" providerId="ADAL" clId="{246B10EE-19A5-4AEF-83D7-EA2A76F09C83}" dt="2023-03-27T19:37:59.600" v="1029" actId="20577"/>
        <pc:sldMkLst>
          <pc:docMk/>
          <pc:sldMk cId="65727599" sldId="420"/>
        </pc:sldMkLst>
        <pc:spChg chg="mod">
          <ac:chgData name="Mohamed Asim" userId="463e8671-0eec-4074-8616-21d10d9d1eab" providerId="ADAL" clId="{246B10EE-19A5-4AEF-83D7-EA2A76F09C83}" dt="2023-03-27T19:36:40.838" v="885" actId="20577"/>
          <ac:spMkLst>
            <pc:docMk/>
            <pc:sldMk cId="65727599" sldId="420"/>
            <ac:spMk id="2" creationId="{58FF3EE7-B462-5288-BA5D-A91A2049E8CB}"/>
          </ac:spMkLst>
        </pc:spChg>
        <pc:spChg chg="mod">
          <ac:chgData name="Mohamed Asim" userId="463e8671-0eec-4074-8616-21d10d9d1eab" providerId="ADAL" clId="{246B10EE-19A5-4AEF-83D7-EA2A76F09C83}" dt="2023-03-27T19:37:59.600" v="1029" actId="20577"/>
          <ac:spMkLst>
            <pc:docMk/>
            <pc:sldMk cId="65727599" sldId="420"/>
            <ac:spMk id="3" creationId="{82D586AF-6954-DFE9-0AB9-AA1DB121D8EE}"/>
          </ac:spMkLst>
        </pc:spChg>
      </pc:sldChg>
      <pc:sldChg chg="new del">
        <pc:chgData name="Mohamed Asim" userId="463e8671-0eec-4074-8616-21d10d9d1eab" providerId="ADAL" clId="{246B10EE-19A5-4AEF-83D7-EA2A76F09C83}" dt="2023-03-27T19:38:41.382" v="1033" actId="680"/>
        <pc:sldMkLst>
          <pc:docMk/>
          <pc:sldMk cId="1126684582" sldId="421"/>
        </pc:sldMkLst>
      </pc:sldChg>
      <pc:sldChg chg="modSp new mod">
        <pc:chgData name="Mohamed Asim" userId="463e8671-0eec-4074-8616-21d10d9d1eab" providerId="ADAL" clId="{246B10EE-19A5-4AEF-83D7-EA2A76F09C83}" dt="2023-03-27T19:39:06.771" v="1065" actId="20577"/>
        <pc:sldMkLst>
          <pc:docMk/>
          <pc:sldMk cId="3138684941" sldId="421"/>
        </pc:sldMkLst>
        <pc:spChg chg="mod">
          <ac:chgData name="Mohamed Asim" userId="463e8671-0eec-4074-8616-21d10d9d1eab" providerId="ADAL" clId="{246B10EE-19A5-4AEF-83D7-EA2A76F09C83}" dt="2023-03-27T19:39:06.771" v="1065" actId="20577"/>
          <ac:spMkLst>
            <pc:docMk/>
            <pc:sldMk cId="3138684941" sldId="421"/>
            <ac:spMk id="2" creationId="{9B45711D-3538-82E8-F68A-A06CCDF7C3B6}"/>
          </ac:spMkLst>
        </pc:spChg>
        <pc:spChg chg="mod">
          <ac:chgData name="Mohamed Asim" userId="463e8671-0eec-4074-8616-21d10d9d1eab" providerId="ADAL" clId="{246B10EE-19A5-4AEF-83D7-EA2A76F09C83}" dt="2023-03-27T19:38:57.131" v="1037" actId="20577"/>
          <ac:spMkLst>
            <pc:docMk/>
            <pc:sldMk cId="3138684941" sldId="421"/>
            <ac:spMk id="3" creationId="{8D7C622B-DB7C-178B-FE31-91D5B9BE121F}"/>
          </ac:spMkLst>
        </pc:spChg>
      </pc:sldChg>
      <pc:sldChg chg="modSp new mod">
        <pc:chgData name="Mohamed Asim" userId="463e8671-0eec-4074-8616-21d10d9d1eab" providerId="ADAL" clId="{246B10EE-19A5-4AEF-83D7-EA2A76F09C83}" dt="2023-03-27T19:51:05.868" v="1171" actId="20577"/>
        <pc:sldMkLst>
          <pc:docMk/>
          <pc:sldMk cId="3945009094" sldId="422"/>
        </pc:sldMkLst>
        <pc:spChg chg="mod">
          <ac:chgData name="Mohamed Asim" userId="463e8671-0eec-4074-8616-21d10d9d1eab" providerId="ADAL" clId="{246B10EE-19A5-4AEF-83D7-EA2A76F09C83}" dt="2023-03-27T19:51:05.868" v="1171" actId="20577"/>
          <ac:spMkLst>
            <pc:docMk/>
            <pc:sldMk cId="3945009094" sldId="422"/>
            <ac:spMk id="2" creationId="{D5922800-B308-9D6A-C45D-AC1878805CC8}"/>
          </ac:spMkLst>
        </pc:spChg>
        <pc:spChg chg="mod">
          <ac:chgData name="Mohamed Asim" userId="463e8671-0eec-4074-8616-21d10d9d1eab" providerId="ADAL" clId="{246B10EE-19A5-4AEF-83D7-EA2A76F09C83}" dt="2023-03-27T19:50:42.343" v="1158" actId="20577"/>
          <ac:spMkLst>
            <pc:docMk/>
            <pc:sldMk cId="3945009094" sldId="422"/>
            <ac:spMk id="3" creationId="{17FD80E9-427F-7103-AA8E-7259B89E1397}"/>
          </ac:spMkLst>
        </pc:spChg>
      </pc:sldChg>
      <pc:sldChg chg="new del">
        <pc:chgData name="Mohamed Asim" userId="463e8671-0eec-4074-8616-21d10d9d1eab" providerId="ADAL" clId="{246B10EE-19A5-4AEF-83D7-EA2A76F09C83}" dt="2023-03-27T20:03:07.393" v="1247" actId="680"/>
        <pc:sldMkLst>
          <pc:docMk/>
          <pc:sldMk cId="128382722" sldId="423"/>
        </pc:sldMkLst>
      </pc:sldChg>
      <pc:sldChg chg="new del">
        <pc:chgData name="Mohamed Asim" userId="463e8671-0eec-4074-8616-21d10d9d1eab" providerId="ADAL" clId="{246B10EE-19A5-4AEF-83D7-EA2A76F09C83}" dt="2023-03-27T20:03:14.964" v="1249" actId="680"/>
        <pc:sldMkLst>
          <pc:docMk/>
          <pc:sldMk cId="757484096" sldId="423"/>
        </pc:sldMkLst>
      </pc:sldChg>
      <pc:sldChg chg="modSp new mod">
        <pc:chgData name="Mohamed Asim" userId="463e8671-0eec-4074-8616-21d10d9d1eab" providerId="ADAL" clId="{246B10EE-19A5-4AEF-83D7-EA2A76F09C83}" dt="2023-03-27T20:04:21.370" v="1307" actId="20577"/>
        <pc:sldMkLst>
          <pc:docMk/>
          <pc:sldMk cId="2593537689" sldId="423"/>
        </pc:sldMkLst>
        <pc:spChg chg="mod">
          <ac:chgData name="Mohamed Asim" userId="463e8671-0eec-4074-8616-21d10d9d1eab" providerId="ADAL" clId="{246B10EE-19A5-4AEF-83D7-EA2A76F09C83}" dt="2023-03-27T20:03:44.927" v="1305" actId="20577"/>
          <ac:spMkLst>
            <pc:docMk/>
            <pc:sldMk cId="2593537689" sldId="423"/>
            <ac:spMk id="2" creationId="{A53F944C-7DBB-F8EB-5933-CDBC6A055042}"/>
          </ac:spMkLst>
        </pc:spChg>
        <pc:spChg chg="mod">
          <ac:chgData name="Mohamed Asim" userId="463e8671-0eec-4074-8616-21d10d9d1eab" providerId="ADAL" clId="{246B10EE-19A5-4AEF-83D7-EA2A76F09C83}" dt="2023-03-27T20:04:21.370" v="1307" actId="20577"/>
          <ac:spMkLst>
            <pc:docMk/>
            <pc:sldMk cId="2593537689" sldId="423"/>
            <ac:spMk id="3" creationId="{5637737F-D8D0-AB23-3E95-CF95C11C0D42}"/>
          </ac:spMkLst>
        </pc:spChg>
      </pc:sldChg>
      <pc:sldChg chg="modSp new mod">
        <pc:chgData name="Mohamed Asim" userId="463e8671-0eec-4074-8616-21d10d9d1eab" providerId="ADAL" clId="{246B10EE-19A5-4AEF-83D7-EA2A76F09C83}" dt="2023-03-27T20:05:59.471" v="1368" actId="20577"/>
        <pc:sldMkLst>
          <pc:docMk/>
          <pc:sldMk cId="2249858562" sldId="424"/>
        </pc:sldMkLst>
        <pc:spChg chg="mod">
          <ac:chgData name="Mohamed Asim" userId="463e8671-0eec-4074-8616-21d10d9d1eab" providerId="ADAL" clId="{246B10EE-19A5-4AEF-83D7-EA2A76F09C83}" dt="2023-03-27T20:05:59.471" v="1368" actId="20577"/>
          <ac:spMkLst>
            <pc:docMk/>
            <pc:sldMk cId="2249858562" sldId="424"/>
            <ac:spMk id="2" creationId="{42FDEE62-641C-F828-73F3-31A101268344}"/>
          </ac:spMkLst>
        </pc:spChg>
        <pc:spChg chg="mod">
          <ac:chgData name="Mohamed Asim" userId="463e8671-0eec-4074-8616-21d10d9d1eab" providerId="ADAL" clId="{246B10EE-19A5-4AEF-83D7-EA2A76F09C83}" dt="2023-03-27T20:05:10.332" v="1309"/>
          <ac:spMkLst>
            <pc:docMk/>
            <pc:sldMk cId="2249858562" sldId="424"/>
            <ac:spMk id="3" creationId="{ACAF6F73-5B0A-080C-0912-D20F06DE50E6}"/>
          </ac:spMkLst>
        </pc:spChg>
      </pc:sldChg>
      <pc:sldChg chg="modSp new mod">
        <pc:chgData name="Mohamed Asim" userId="463e8671-0eec-4074-8616-21d10d9d1eab" providerId="ADAL" clId="{246B10EE-19A5-4AEF-83D7-EA2A76F09C83}" dt="2023-03-27T20:06:56.129" v="1471" actId="20577"/>
        <pc:sldMkLst>
          <pc:docMk/>
          <pc:sldMk cId="1884373064" sldId="425"/>
        </pc:sldMkLst>
        <pc:spChg chg="mod">
          <ac:chgData name="Mohamed Asim" userId="463e8671-0eec-4074-8616-21d10d9d1eab" providerId="ADAL" clId="{246B10EE-19A5-4AEF-83D7-EA2A76F09C83}" dt="2023-03-27T20:05:50.689" v="1345" actId="20577"/>
          <ac:spMkLst>
            <pc:docMk/>
            <pc:sldMk cId="1884373064" sldId="425"/>
            <ac:spMk id="2" creationId="{B1C719B2-6623-48A1-BCED-B49079FC5820}"/>
          </ac:spMkLst>
        </pc:spChg>
        <pc:spChg chg="mod">
          <ac:chgData name="Mohamed Asim" userId="463e8671-0eec-4074-8616-21d10d9d1eab" providerId="ADAL" clId="{246B10EE-19A5-4AEF-83D7-EA2A76F09C83}" dt="2023-03-27T20:06:56.129" v="1471" actId="20577"/>
          <ac:spMkLst>
            <pc:docMk/>
            <pc:sldMk cId="1884373064" sldId="425"/>
            <ac:spMk id="3" creationId="{3AA4460B-C64B-1AD3-D91B-7D0738C4C74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237258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4213684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784803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4165819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3398573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269442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2346823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37085576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2558693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1608757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3620380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11504749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1067297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40416703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39132001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38761445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1143073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27/03/2023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27/03/2023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27/03/2023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27/03/2023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27/03/2023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27/03/2023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27/03/2023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27/03/2023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27/03/2023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27/03/2023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27/03/2023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27/03/2023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greenpeace.co.uk/"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99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7</a:t>
            </a:r>
          </a:p>
          <a:p>
            <a:pPr eaLnBrk="1" hangingPunct="1"/>
            <a:r>
              <a:rPr lang="en-GB" altLang="en-US" sz="4000" dirty="0">
                <a:solidFill>
                  <a:srgbClr val="FFFF00"/>
                </a:solidFill>
              </a:rPr>
              <a:t>Performance Related Reward</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Managing Performance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30A2D-778E-7629-A54B-0AEE23326AF0}"/>
              </a:ext>
            </a:extLst>
          </p:cNvPr>
          <p:cNvSpPr>
            <a:spLocks noGrp="1"/>
          </p:cNvSpPr>
          <p:nvPr>
            <p:ph type="title"/>
          </p:nvPr>
        </p:nvSpPr>
        <p:spPr/>
        <p:txBody>
          <a:bodyPr/>
          <a:lstStyle/>
          <a:p>
            <a:r>
              <a:rPr lang="en-GB" dirty="0"/>
              <a:t>Lesson Plan – Sequence </a:t>
            </a:r>
          </a:p>
        </p:txBody>
      </p:sp>
      <p:graphicFrame>
        <p:nvGraphicFramePr>
          <p:cNvPr id="4" name="Table 7">
            <a:extLst>
              <a:ext uri="{FF2B5EF4-FFF2-40B4-BE49-F238E27FC236}">
                <a16:creationId xmlns:a16="http://schemas.microsoft.com/office/drawing/2014/main" id="{7CFC5954-781A-7FC2-8B84-BC97C26D2FFA}"/>
              </a:ext>
            </a:extLst>
          </p:cNvPr>
          <p:cNvGraphicFramePr>
            <a:graphicFrameLocks noGrp="1"/>
          </p:cNvGraphicFramePr>
          <p:nvPr>
            <p:ph idx="1"/>
            <p:extLst>
              <p:ext uri="{D42A27DB-BD31-4B8C-83A1-F6EECF244321}">
                <p14:modId xmlns:p14="http://schemas.microsoft.com/office/powerpoint/2010/main" val="3902432060"/>
              </p:ext>
            </p:extLst>
          </p:nvPr>
        </p:nvGraphicFramePr>
        <p:xfrm>
          <a:off x="2639616" y="1556792"/>
          <a:ext cx="7416824" cy="1188720"/>
        </p:xfrm>
        <a:graphic>
          <a:graphicData uri="http://schemas.openxmlformats.org/drawingml/2006/table">
            <a:tbl>
              <a:tblPr firstRow="1" bandRow="1">
                <a:tableStyleId>{16D9F66E-5EB9-4882-86FB-DCBF35E3C3E4}</a:tableStyleId>
              </a:tblPr>
              <a:tblGrid>
                <a:gridCol w="7416824">
                  <a:extLst>
                    <a:ext uri="{9D8B030D-6E8A-4147-A177-3AD203B41FA5}">
                      <a16:colId xmlns:a16="http://schemas.microsoft.com/office/drawing/2014/main" val="1580699466"/>
                    </a:ext>
                  </a:extLst>
                </a:gridCol>
              </a:tblGrid>
              <a:tr h="1008112">
                <a:tc>
                  <a:txBody>
                    <a:bodyPr/>
                    <a:lstStyle/>
                    <a:p>
                      <a:r>
                        <a:rPr lang="en-GB" dirty="0"/>
                        <a:t>WEEK 6:  Integrating Learning and Performance</a:t>
                      </a:r>
                    </a:p>
                    <a:p>
                      <a:pPr marL="285750" indent="-285750">
                        <a:buFont typeface="Arial" panose="020B0604020202020204" pitchFamily="34" charset="0"/>
                        <a:buChar char="•"/>
                      </a:pPr>
                      <a:r>
                        <a:rPr lang="en-GB" dirty="0"/>
                        <a:t>Employee Attitudes / Behaviour / Behaviour</a:t>
                      </a:r>
                    </a:p>
                    <a:p>
                      <a:pPr marL="285750" indent="-285750">
                        <a:buFont typeface="Arial" panose="020B0604020202020204" pitchFamily="34" charset="0"/>
                        <a:buChar char="•"/>
                      </a:pPr>
                      <a:r>
                        <a:rPr lang="en-GB" dirty="0"/>
                        <a:t>Integrating Learning &amp; Development (HM </a:t>
                      </a:r>
                      <a:r>
                        <a:rPr lang="en-GB" dirty="0" err="1"/>
                        <a:t>eg</a:t>
                      </a:r>
                      <a:r>
                        <a:rPr lang="en-GB" dirty="0"/>
                        <a:t>)</a:t>
                      </a:r>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2330157957"/>
                  </a:ext>
                </a:extLst>
              </a:tr>
            </a:tbl>
          </a:graphicData>
        </a:graphic>
      </p:graphicFrame>
      <p:graphicFrame>
        <p:nvGraphicFramePr>
          <p:cNvPr id="5" name="Table 5">
            <a:extLst>
              <a:ext uri="{FF2B5EF4-FFF2-40B4-BE49-F238E27FC236}">
                <a16:creationId xmlns:a16="http://schemas.microsoft.com/office/drawing/2014/main" id="{05533B3D-2970-8AE5-7A84-FCEE0B99506B}"/>
              </a:ext>
            </a:extLst>
          </p:cNvPr>
          <p:cNvGraphicFramePr>
            <a:graphicFrameLocks noGrp="1"/>
          </p:cNvGraphicFramePr>
          <p:nvPr>
            <p:extLst>
              <p:ext uri="{D42A27DB-BD31-4B8C-83A1-F6EECF244321}">
                <p14:modId xmlns:p14="http://schemas.microsoft.com/office/powerpoint/2010/main" val="981409492"/>
              </p:ext>
            </p:extLst>
          </p:nvPr>
        </p:nvGraphicFramePr>
        <p:xfrm>
          <a:off x="2639616" y="3012497"/>
          <a:ext cx="7416824" cy="970863"/>
        </p:xfrm>
        <a:graphic>
          <a:graphicData uri="http://schemas.openxmlformats.org/drawingml/2006/table">
            <a:tbl>
              <a:tblPr firstRow="1" bandRow="1">
                <a:tableStyleId>{22838BEF-8BB2-4498-84A7-C5851F593DF1}</a:tableStyleId>
              </a:tblPr>
              <a:tblGrid>
                <a:gridCol w="7416824">
                  <a:extLst>
                    <a:ext uri="{9D8B030D-6E8A-4147-A177-3AD203B41FA5}">
                      <a16:colId xmlns:a16="http://schemas.microsoft.com/office/drawing/2014/main" val="3198286764"/>
                    </a:ext>
                  </a:extLst>
                </a:gridCol>
              </a:tblGrid>
              <a:tr h="970863">
                <a:tc>
                  <a:txBody>
                    <a:bodyPr/>
                    <a:lstStyle/>
                    <a:p>
                      <a:r>
                        <a:rPr lang="en-GB" dirty="0"/>
                        <a:t>WEEK 7: Topic – Performance and Reward Management</a:t>
                      </a:r>
                    </a:p>
                    <a:p>
                      <a:pPr marL="342900" indent="-342900">
                        <a:buAutoNum type="arabicPeriod"/>
                      </a:pPr>
                      <a:r>
                        <a:rPr lang="en-GB" dirty="0"/>
                        <a:t>Lecture and Discussion</a:t>
                      </a:r>
                    </a:p>
                    <a:p>
                      <a:pPr marL="342900" indent="-342900">
                        <a:buAutoNum type="arabicPeriod"/>
                      </a:pPr>
                      <a:r>
                        <a:rPr lang="en-GB" dirty="0"/>
                        <a:t>Critical Reflection exercises</a:t>
                      </a:r>
                    </a:p>
                  </a:txBody>
                  <a:tcPr/>
                </a:tc>
                <a:extLst>
                  <a:ext uri="{0D108BD9-81ED-4DB2-BD59-A6C34878D82A}">
                    <a16:rowId xmlns:a16="http://schemas.microsoft.com/office/drawing/2014/main" val="3163186991"/>
                  </a:ext>
                </a:extLst>
              </a:tr>
            </a:tbl>
          </a:graphicData>
        </a:graphic>
      </p:graphicFrame>
      <p:graphicFrame>
        <p:nvGraphicFramePr>
          <p:cNvPr id="6" name="Table 6">
            <a:extLst>
              <a:ext uri="{FF2B5EF4-FFF2-40B4-BE49-F238E27FC236}">
                <a16:creationId xmlns:a16="http://schemas.microsoft.com/office/drawing/2014/main" id="{E51396A4-BBF2-615F-BA51-0D43D8F4451C}"/>
              </a:ext>
            </a:extLst>
          </p:cNvPr>
          <p:cNvGraphicFramePr>
            <a:graphicFrameLocks noGrp="1"/>
          </p:cNvGraphicFramePr>
          <p:nvPr>
            <p:extLst>
              <p:ext uri="{D42A27DB-BD31-4B8C-83A1-F6EECF244321}">
                <p14:modId xmlns:p14="http://schemas.microsoft.com/office/powerpoint/2010/main" val="1276144367"/>
              </p:ext>
            </p:extLst>
          </p:nvPr>
        </p:nvGraphicFramePr>
        <p:xfrm>
          <a:off x="2639616" y="4250345"/>
          <a:ext cx="7416824" cy="1004426"/>
        </p:xfrm>
        <a:graphic>
          <a:graphicData uri="http://schemas.openxmlformats.org/drawingml/2006/table">
            <a:tbl>
              <a:tblPr firstRow="1" bandRow="1">
                <a:tableStyleId>{0505E3EF-67EA-436B-97B2-0124C06EBD24}</a:tableStyleId>
              </a:tblPr>
              <a:tblGrid>
                <a:gridCol w="7416824">
                  <a:extLst>
                    <a:ext uri="{9D8B030D-6E8A-4147-A177-3AD203B41FA5}">
                      <a16:colId xmlns:a16="http://schemas.microsoft.com/office/drawing/2014/main" val="3711434490"/>
                    </a:ext>
                  </a:extLst>
                </a:gridCol>
              </a:tblGrid>
              <a:tr h="1004426">
                <a:tc>
                  <a:txBody>
                    <a:bodyPr/>
                    <a:lstStyle/>
                    <a:p>
                      <a:r>
                        <a:rPr lang="en-GB" dirty="0"/>
                        <a:t>WEEK 7: Seminar Activity</a:t>
                      </a:r>
                    </a:p>
                    <a:p>
                      <a:pPr marL="342900" indent="-342900">
                        <a:buAutoNum type="arabicPeriod"/>
                      </a:pPr>
                      <a:r>
                        <a:rPr lang="en-GB" dirty="0"/>
                        <a:t>Case study reading Chapter 8. Hutchinson. Case Study 8.1 </a:t>
                      </a:r>
                    </a:p>
                    <a:p>
                      <a:pPr marL="342900" indent="-342900">
                        <a:buAutoNum type="arabicPeriod"/>
                      </a:pPr>
                      <a:r>
                        <a:rPr lang="en-GB" dirty="0"/>
                        <a:t>Seminar activity and discussion on Greenpeace</a:t>
                      </a:r>
                    </a:p>
                  </a:txBody>
                  <a:tcPr/>
                </a:tc>
                <a:extLst>
                  <a:ext uri="{0D108BD9-81ED-4DB2-BD59-A6C34878D82A}">
                    <a16:rowId xmlns:a16="http://schemas.microsoft.com/office/drawing/2014/main" val="3868306284"/>
                  </a:ext>
                </a:extLst>
              </a:tr>
            </a:tbl>
          </a:graphicData>
        </a:graphic>
      </p:graphicFrame>
    </p:spTree>
    <p:extLst>
      <p:ext uri="{BB962C8B-B14F-4D97-AF65-F5344CB8AC3E}">
        <p14:creationId xmlns:p14="http://schemas.microsoft.com/office/powerpoint/2010/main" val="1368512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6A80-6A0C-6B2A-4FFE-24AF61A8CD0F}"/>
              </a:ext>
            </a:extLst>
          </p:cNvPr>
          <p:cNvSpPr>
            <a:spLocks noGrp="1"/>
          </p:cNvSpPr>
          <p:nvPr>
            <p:ph type="title"/>
          </p:nvPr>
        </p:nvSpPr>
        <p:spPr>
          <a:xfrm>
            <a:off x="609600" y="0"/>
            <a:ext cx="10972800" cy="914400"/>
          </a:xfrm>
        </p:spPr>
        <p:txBody>
          <a:bodyPr/>
          <a:lstStyle/>
          <a:p>
            <a:r>
              <a:rPr lang="en-GB" sz="3200" b="1" dirty="0">
                <a:solidFill>
                  <a:schemeClr val="accent6">
                    <a:lumMod val="75000"/>
                  </a:schemeClr>
                </a:solidFill>
              </a:rPr>
              <a:t>TOPIC for </a:t>
            </a:r>
            <a:r>
              <a:rPr lang="en-GB" sz="2800" b="1" dirty="0">
                <a:solidFill>
                  <a:schemeClr val="accent6">
                    <a:lumMod val="75000"/>
                  </a:schemeClr>
                </a:solidFill>
              </a:rPr>
              <a:t>Week 7 – Pay &amp; Reward</a:t>
            </a:r>
          </a:p>
        </p:txBody>
      </p:sp>
      <p:sp>
        <p:nvSpPr>
          <p:cNvPr id="3" name="Text Placeholder 2">
            <a:extLst>
              <a:ext uri="{FF2B5EF4-FFF2-40B4-BE49-F238E27FC236}">
                <a16:creationId xmlns:a16="http://schemas.microsoft.com/office/drawing/2014/main" id="{309E0508-5394-F298-E273-7CE8F84001F5}"/>
              </a:ext>
            </a:extLst>
          </p:cNvPr>
          <p:cNvSpPr>
            <a:spLocks noGrp="1"/>
          </p:cNvSpPr>
          <p:nvPr>
            <p:ph type="body" idx="1"/>
          </p:nvPr>
        </p:nvSpPr>
        <p:spPr>
          <a:xfrm>
            <a:off x="609600" y="914400"/>
            <a:ext cx="5386917" cy="491111"/>
          </a:xfrm>
        </p:spPr>
        <p:txBody>
          <a:bodyPr/>
          <a:lstStyle/>
          <a:p>
            <a:r>
              <a:rPr lang="en-GB" dirty="0">
                <a:solidFill>
                  <a:schemeClr val="tx2">
                    <a:lumMod val="75000"/>
                  </a:schemeClr>
                </a:solidFill>
              </a:rPr>
              <a:t>Learning Objectives</a:t>
            </a:r>
          </a:p>
        </p:txBody>
      </p:sp>
      <p:sp>
        <p:nvSpPr>
          <p:cNvPr id="4" name="Content Placeholder 3">
            <a:extLst>
              <a:ext uri="{FF2B5EF4-FFF2-40B4-BE49-F238E27FC236}">
                <a16:creationId xmlns:a16="http://schemas.microsoft.com/office/drawing/2014/main" id="{682AA28E-480B-7FD6-4FAC-81E749DA34CC}"/>
              </a:ext>
            </a:extLst>
          </p:cNvPr>
          <p:cNvSpPr>
            <a:spLocks noGrp="1"/>
          </p:cNvSpPr>
          <p:nvPr>
            <p:ph sz="half" idx="2"/>
          </p:nvPr>
        </p:nvSpPr>
        <p:spPr>
          <a:xfrm>
            <a:off x="609599" y="1405512"/>
            <a:ext cx="5386917" cy="4046978"/>
          </a:xfrm>
        </p:spPr>
        <p:txBody>
          <a:bodyPr/>
          <a:lstStyle/>
          <a:p>
            <a:pPr marL="514350" indent="-514350" algn="just" eaLnBrk="1" hangingPunct="1">
              <a:buFont typeface="Symbol" panose="05050102010706020507" pitchFamily="18" charset="2"/>
              <a:buAutoNum type="arabicPeriod"/>
            </a:pPr>
            <a:r>
              <a:rPr lang="en-GB" altLang="en-US" sz="2400" dirty="0">
                <a:latin typeface="Arial Nova" panose="020B0504020202020204" pitchFamily="34" charset="0"/>
              </a:rPr>
              <a:t>Understand the concepts of performance-related reward PRR</a:t>
            </a:r>
          </a:p>
          <a:p>
            <a:pPr marL="514350" indent="-514350" algn="just" eaLnBrk="1" hangingPunct="1">
              <a:buFont typeface="Symbol" panose="05050102010706020507" pitchFamily="18" charset="2"/>
              <a:buAutoNum type="arabicPeriod"/>
            </a:pPr>
            <a:r>
              <a:rPr lang="en-GB" altLang="en-US" sz="2400" dirty="0">
                <a:latin typeface="Arial Nova" panose="020B0504020202020204" pitchFamily="34" charset="0"/>
              </a:rPr>
              <a:t>General arguments for and against introducing PRR</a:t>
            </a:r>
          </a:p>
          <a:p>
            <a:pPr marL="514350" indent="-514350" algn="just" eaLnBrk="1" hangingPunct="1">
              <a:buFont typeface="Symbol" panose="05050102010706020507" pitchFamily="18" charset="2"/>
              <a:buAutoNum type="arabicPeriod"/>
            </a:pPr>
            <a:r>
              <a:rPr lang="en-GB" altLang="en-US" sz="2400" dirty="0">
                <a:latin typeface="Arial Nova" panose="020B0504020202020204" pitchFamily="34" charset="0"/>
              </a:rPr>
              <a:t>Understand the different approaches that link reward to individual, team and organisational performance</a:t>
            </a:r>
          </a:p>
          <a:p>
            <a:pPr marL="514350" indent="-514350" algn="just" eaLnBrk="1" hangingPunct="1">
              <a:buFont typeface="Symbol" panose="05050102010706020507" pitchFamily="18" charset="2"/>
              <a:buAutoNum type="arabicPeriod"/>
            </a:pPr>
            <a:r>
              <a:rPr lang="en-GB" altLang="en-US" sz="2400" dirty="0">
                <a:latin typeface="Arial Nova" panose="020B0504020202020204" pitchFamily="34" charset="0"/>
              </a:rPr>
              <a:t>Critically evaluate performance-related pay</a:t>
            </a:r>
          </a:p>
          <a:p>
            <a:pPr marL="514350" indent="-514350" algn="just" eaLnBrk="1" hangingPunct="1">
              <a:buFont typeface="Symbol" panose="05050102010706020507" pitchFamily="18" charset="2"/>
              <a:buAutoNum type="arabicPeriod"/>
            </a:pPr>
            <a:r>
              <a:rPr lang="en-GB" altLang="en-US" sz="2400" dirty="0">
                <a:latin typeface="Arial Nova" panose="020B0504020202020204" pitchFamily="34" charset="0"/>
              </a:rPr>
              <a:t>Implications of PRR to HR practise</a:t>
            </a:r>
          </a:p>
          <a:p>
            <a:endParaRPr lang="en-GB" dirty="0"/>
          </a:p>
        </p:txBody>
      </p:sp>
      <p:sp>
        <p:nvSpPr>
          <p:cNvPr id="5" name="Text Placeholder 4">
            <a:extLst>
              <a:ext uri="{FF2B5EF4-FFF2-40B4-BE49-F238E27FC236}">
                <a16:creationId xmlns:a16="http://schemas.microsoft.com/office/drawing/2014/main" id="{1B093355-D607-3B62-0E2B-D496F669E8EF}"/>
              </a:ext>
            </a:extLst>
          </p:cNvPr>
          <p:cNvSpPr>
            <a:spLocks noGrp="1"/>
          </p:cNvSpPr>
          <p:nvPr>
            <p:ph type="body" sz="quarter" idx="3"/>
          </p:nvPr>
        </p:nvSpPr>
        <p:spPr>
          <a:xfrm>
            <a:off x="6528048" y="893250"/>
            <a:ext cx="5389033" cy="491111"/>
          </a:xfrm>
        </p:spPr>
        <p:txBody>
          <a:bodyPr/>
          <a:lstStyle/>
          <a:p>
            <a:r>
              <a:rPr lang="en-GB" dirty="0">
                <a:solidFill>
                  <a:schemeClr val="tx2">
                    <a:lumMod val="75000"/>
                  </a:schemeClr>
                </a:solidFill>
              </a:rPr>
              <a:t>This Week’s Activities/engagements</a:t>
            </a:r>
          </a:p>
        </p:txBody>
      </p:sp>
      <p:sp>
        <p:nvSpPr>
          <p:cNvPr id="6" name="Content Placeholder 5">
            <a:extLst>
              <a:ext uri="{FF2B5EF4-FFF2-40B4-BE49-F238E27FC236}">
                <a16:creationId xmlns:a16="http://schemas.microsoft.com/office/drawing/2014/main" id="{87EBD7F5-5BD6-345A-B279-C8FF9AC8FE52}"/>
              </a:ext>
            </a:extLst>
          </p:cNvPr>
          <p:cNvSpPr>
            <a:spLocks noGrp="1"/>
          </p:cNvSpPr>
          <p:nvPr>
            <p:ph sz="quarter" idx="4"/>
          </p:nvPr>
        </p:nvSpPr>
        <p:spPr>
          <a:xfrm>
            <a:off x="6547277" y="1138805"/>
            <a:ext cx="5389033" cy="4183730"/>
          </a:xfrm>
        </p:spPr>
        <p:txBody>
          <a:bodyPr/>
          <a:lstStyle/>
          <a:p>
            <a:pPr marL="0" indent="0">
              <a:buNone/>
            </a:pPr>
            <a:endParaRPr lang="en-GB" dirty="0"/>
          </a:p>
          <a:p>
            <a:r>
              <a:rPr lang="en-GB" dirty="0"/>
              <a:t>Critical Reflection 1</a:t>
            </a:r>
          </a:p>
          <a:p>
            <a:pPr lvl="1"/>
            <a:r>
              <a:rPr lang="en-GB" dirty="0"/>
              <a:t>Motives for introducing Performance Related Pay PRR</a:t>
            </a:r>
          </a:p>
          <a:p>
            <a:r>
              <a:rPr lang="en-GB" dirty="0"/>
              <a:t>Critical Reflection  2</a:t>
            </a:r>
          </a:p>
          <a:p>
            <a:pPr lvl="1"/>
            <a:r>
              <a:rPr lang="en-GB" dirty="0"/>
              <a:t>Arguments against PRR</a:t>
            </a:r>
          </a:p>
          <a:p>
            <a:r>
              <a:rPr lang="en-GB" dirty="0"/>
              <a:t>Seminar Activity 1 (case study)</a:t>
            </a:r>
          </a:p>
          <a:p>
            <a:pPr lvl="1"/>
            <a:r>
              <a:rPr lang="en-GB" dirty="0"/>
              <a:t>Chapter 8 Hutchinson – Case Study 8.2 CABI</a:t>
            </a:r>
          </a:p>
          <a:p>
            <a:r>
              <a:rPr lang="en-GB" dirty="0"/>
              <a:t>Seminar Activity 2 on </a:t>
            </a:r>
            <a:r>
              <a:rPr lang="en-GB" dirty="0" err="1"/>
              <a:t>GreenPeace</a:t>
            </a:r>
            <a:endParaRPr lang="en-GB" dirty="0"/>
          </a:p>
          <a:p>
            <a:endParaRPr lang="en-GB" dirty="0"/>
          </a:p>
          <a:p>
            <a:endParaRPr lang="en-GB" dirty="0"/>
          </a:p>
        </p:txBody>
      </p:sp>
    </p:spTree>
    <p:extLst>
      <p:ext uri="{BB962C8B-B14F-4D97-AF65-F5344CB8AC3E}">
        <p14:creationId xmlns:p14="http://schemas.microsoft.com/office/powerpoint/2010/main" val="1682739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D5B02-9617-246F-018C-E3A73C8A4309}"/>
              </a:ext>
            </a:extLst>
          </p:cNvPr>
          <p:cNvSpPr>
            <a:spLocks noGrp="1"/>
          </p:cNvSpPr>
          <p:nvPr>
            <p:ph type="title"/>
          </p:nvPr>
        </p:nvSpPr>
        <p:spPr/>
        <p:txBody>
          <a:bodyPr/>
          <a:lstStyle/>
          <a:p>
            <a:r>
              <a:rPr lang="en-GB" dirty="0"/>
              <a:t>References/resource material</a:t>
            </a:r>
          </a:p>
        </p:txBody>
      </p:sp>
      <p:sp>
        <p:nvSpPr>
          <p:cNvPr id="3" name="Content Placeholder 2">
            <a:extLst>
              <a:ext uri="{FF2B5EF4-FFF2-40B4-BE49-F238E27FC236}">
                <a16:creationId xmlns:a16="http://schemas.microsoft.com/office/drawing/2014/main" id="{D38A60F7-ECB5-5B63-04EF-510EB560A30A}"/>
              </a:ext>
            </a:extLst>
          </p:cNvPr>
          <p:cNvSpPr>
            <a:spLocks noGrp="1"/>
          </p:cNvSpPr>
          <p:nvPr>
            <p:ph idx="1"/>
          </p:nvPr>
        </p:nvSpPr>
        <p:spPr/>
        <p:txBody>
          <a:bodyPr/>
          <a:lstStyle/>
          <a:p>
            <a:r>
              <a:rPr lang="en-GB" dirty="0"/>
              <a:t>Text by Hutchinson (Chapter 8 – Performance Related Reward)</a:t>
            </a:r>
          </a:p>
          <a:p>
            <a:r>
              <a:rPr lang="en-GB" dirty="0"/>
              <a:t>CIPD Fact Sheet on Reward Management</a:t>
            </a:r>
          </a:p>
          <a:p>
            <a:r>
              <a:rPr lang="en-GB" dirty="0"/>
              <a:t>Institute of Labour Studies on Effectiveness of Pay and Reward.</a:t>
            </a:r>
          </a:p>
          <a:p>
            <a:r>
              <a:rPr lang="en-GB" dirty="0"/>
              <a:t>Additional reading list on Moodle</a:t>
            </a:r>
            <a:endParaRPr lang="en-GB" dirty="0">
              <a:highlight>
                <a:srgbClr val="FFFF00"/>
              </a:highlight>
            </a:endParaRPr>
          </a:p>
          <a:p>
            <a:pPr marL="0" indent="0">
              <a:buNone/>
            </a:pPr>
            <a:r>
              <a:rPr lang="en-GB" dirty="0">
                <a:highlight>
                  <a:srgbClr val="FFFF00"/>
                </a:highlight>
              </a:rPr>
              <a:t>All resources and case study reading uploaded on Moodle</a:t>
            </a:r>
          </a:p>
        </p:txBody>
      </p:sp>
    </p:spTree>
    <p:extLst>
      <p:ext uri="{BB962C8B-B14F-4D97-AF65-F5344CB8AC3E}">
        <p14:creationId xmlns:p14="http://schemas.microsoft.com/office/powerpoint/2010/main" val="2509002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Definitions/explanations of Common Terms</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2351584" y="5715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66018"/>
            <a:ext cx="10441160" cy="4525963"/>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69888" marR="0" lvl="0" indent="-369888" algn="l" defTabSz="914400" rtl="0" eaLnBrk="1" fontAlgn="base" latinLnBrk="0" hangingPunct="1">
              <a:lnSpc>
                <a:spcPct val="100000"/>
              </a:lnSpc>
              <a:spcBef>
                <a:spcPct val="20000"/>
              </a:spcBef>
              <a:spcAft>
                <a:spcPct val="0"/>
              </a:spcAft>
              <a:buClr>
                <a:srgbClr val="007BA4"/>
              </a:buClr>
              <a:buSzTx/>
              <a:buFont typeface="Arial" panose="020B0604020202020204" pitchFamily="34" charset="0"/>
              <a:buChar char="•"/>
              <a:tabLst/>
              <a:defRPr/>
            </a:pPr>
            <a:r>
              <a:rPr kumimoji="0" lang="en-GB" altLang="en-US" b="1" i="0" u="none" strike="noStrike" kern="1200" cap="none" spc="0" normalizeH="0" baseline="0" noProof="0" dirty="0">
                <a:ln>
                  <a:noFill/>
                </a:ln>
                <a:solidFill>
                  <a:schemeClr val="accent1"/>
                </a:solidFill>
                <a:effectLst/>
                <a:highlight>
                  <a:srgbClr val="00FFFF"/>
                </a:highlight>
                <a:uLnTx/>
                <a:uFillTx/>
                <a:latin typeface="Arial" panose="020B0604020202020204" pitchFamily="34" charset="0"/>
                <a:cs typeface="Arial" panose="020B0604020202020204" pitchFamily="34" charset="0"/>
              </a:rPr>
              <a:t>Pay</a:t>
            </a:r>
          </a:p>
          <a:p>
            <a:pPr marL="730250" marR="0" lvl="1" indent="-352425" algn="l" defTabSz="914400" rtl="0" eaLnBrk="1" fontAlgn="base" latinLnBrk="0" hangingPunct="1">
              <a:lnSpc>
                <a:spcPct val="100000"/>
              </a:lnSpc>
              <a:spcBef>
                <a:spcPct val="20000"/>
              </a:spcBef>
              <a:spcAft>
                <a:spcPct val="0"/>
              </a:spcAft>
              <a:buClr>
                <a:srgbClr val="007BA4"/>
              </a:buClr>
              <a:buSzTx/>
              <a:buFont typeface="Arial" panose="020B0604020202020204" pitchFamily="34" charset="0"/>
              <a:buChar char="–"/>
              <a:tabLst/>
              <a:defRPr/>
            </a:pPr>
            <a:r>
              <a:rPr kumimoji="0" lang="en-GB" altLang="en-US" sz="3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Total remuneration package</a:t>
            </a:r>
          </a:p>
          <a:p>
            <a:pPr marL="730250" marR="0" lvl="1" indent="-352425" algn="l" defTabSz="914400" rtl="0" eaLnBrk="1" fontAlgn="base" latinLnBrk="0" hangingPunct="1">
              <a:lnSpc>
                <a:spcPct val="100000"/>
              </a:lnSpc>
              <a:spcBef>
                <a:spcPct val="20000"/>
              </a:spcBef>
              <a:spcAft>
                <a:spcPct val="0"/>
              </a:spcAft>
              <a:buClr>
                <a:srgbClr val="007BA4"/>
              </a:buClr>
              <a:buSzTx/>
              <a:buFont typeface="Arial" panose="020B0604020202020204" pitchFamily="34" charset="0"/>
              <a:buChar char="–"/>
              <a:tabLst/>
              <a:defRPr/>
            </a:pPr>
            <a:r>
              <a:rPr kumimoji="0" lang="en-GB" altLang="en-US" sz="3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Can include salary, allowances, sick pay, maternity pay and pensions</a:t>
            </a:r>
          </a:p>
          <a:p>
            <a:pPr marL="369888" marR="0" lvl="0" indent="-369888" algn="l" defTabSz="914400" rtl="0" eaLnBrk="1" fontAlgn="base" latinLnBrk="0" hangingPunct="1">
              <a:lnSpc>
                <a:spcPct val="100000"/>
              </a:lnSpc>
              <a:spcBef>
                <a:spcPct val="20000"/>
              </a:spcBef>
              <a:spcAft>
                <a:spcPct val="0"/>
              </a:spcAft>
              <a:buClr>
                <a:srgbClr val="007BA4"/>
              </a:buClr>
              <a:buSzTx/>
              <a:buFont typeface="Arial" panose="020B0604020202020204" pitchFamily="34" charset="0"/>
              <a:buChar char="•"/>
              <a:tabLst/>
              <a:defRPr/>
            </a:pPr>
            <a:r>
              <a:rPr kumimoji="0" lang="en-GB" altLang="en-US" b="0" i="0" u="none" strike="noStrike" kern="1200" cap="none" spc="0" normalizeH="0" baseline="0" noProof="0" dirty="0">
                <a:ln>
                  <a:noFill/>
                </a:ln>
                <a:solidFill>
                  <a:prstClr val="black"/>
                </a:solidFill>
                <a:effectLst/>
                <a:highlight>
                  <a:srgbClr val="00FFFF"/>
                </a:highlight>
                <a:uLnTx/>
                <a:uFillTx/>
                <a:latin typeface="Arial" panose="020B0604020202020204" pitchFamily="34" charset="0"/>
                <a:cs typeface="Arial" panose="020B0604020202020204" pitchFamily="34" charset="0"/>
              </a:rPr>
              <a:t>Reward</a:t>
            </a: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 merit-pay, bonus, profit sharing, stock options,.. ..</a:t>
            </a:r>
          </a:p>
          <a:p>
            <a:pPr marL="730250" marR="0" lvl="1" indent="-352425" algn="l" defTabSz="914400" rtl="0" eaLnBrk="1" fontAlgn="base" latinLnBrk="0" hangingPunct="1">
              <a:lnSpc>
                <a:spcPct val="100000"/>
              </a:lnSpc>
              <a:spcBef>
                <a:spcPct val="20000"/>
              </a:spcBef>
              <a:spcAft>
                <a:spcPct val="0"/>
              </a:spcAft>
              <a:buClr>
                <a:srgbClr val="007BA4"/>
              </a:buClr>
              <a:buSzTx/>
              <a:buFont typeface="Arial" panose="020B0604020202020204" pitchFamily="34" charset="0"/>
              <a:buChar char="–"/>
              <a:tabLst/>
              <a:defRPr/>
            </a:pPr>
            <a:r>
              <a:rPr lang="en-GB" altLang="en-US" sz="3200" dirty="0">
                <a:solidFill>
                  <a:prstClr val="black"/>
                </a:solidFill>
                <a:latin typeface="Arial" panose="020B0604020202020204" pitchFamily="34" charset="0"/>
                <a:cs typeface="Arial" panose="020B0604020202020204" pitchFamily="34" charset="0"/>
              </a:rPr>
              <a:t>Monetary or non-monetary reward </a:t>
            </a:r>
            <a:r>
              <a:rPr kumimoji="0" lang="en-GB" altLang="en-US" sz="3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designed to motivate</a:t>
            </a:r>
          </a:p>
          <a:p>
            <a:pPr marL="377825" marR="0" lvl="1" indent="0" algn="l" defTabSz="914400" rtl="0" eaLnBrk="1" fontAlgn="base" latinLnBrk="0" hangingPunct="1">
              <a:lnSpc>
                <a:spcPct val="100000"/>
              </a:lnSpc>
              <a:spcBef>
                <a:spcPct val="20000"/>
              </a:spcBef>
              <a:spcAft>
                <a:spcPct val="0"/>
              </a:spcAft>
              <a:buClr>
                <a:srgbClr val="007BA4"/>
              </a:buClr>
              <a:buSzTx/>
              <a:buNone/>
              <a:tabLst/>
              <a:defRPr/>
            </a:pPr>
            <a:endParaRPr kumimoji="0" lang="en-GB" altLang="en-US" sz="3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9645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F3EE7-B462-5288-BA5D-A91A2049E8CB}"/>
              </a:ext>
            </a:extLst>
          </p:cNvPr>
          <p:cNvSpPr>
            <a:spLocks noGrp="1"/>
          </p:cNvSpPr>
          <p:nvPr>
            <p:ph type="title"/>
          </p:nvPr>
        </p:nvSpPr>
        <p:spPr/>
        <p:txBody>
          <a:bodyPr/>
          <a:lstStyle/>
          <a:p>
            <a:r>
              <a:rPr lang="en-GB" dirty="0"/>
              <a:t>Other rewards/recognitions  – a sample</a:t>
            </a:r>
          </a:p>
        </p:txBody>
      </p:sp>
      <p:sp>
        <p:nvSpPr>
          <p:cNvPr id="3" name="Content Placeholder 2">
            <a:extLst>
              <a:ext uri="{FF2B5EF4-FFF2-40B4-BE49-F238E27FC236}">
                <a16:creationId xmlns:a16="http://schemas.microsoft.com/office/drawing/2014/main" id="{82D586AF-6954-DFE9-0AB9-AA1DB121D8EE}"/>
              </a:ext>
            </a:extLst>
          </p:cNvPr>
          <p:cNvSpPr>
            <a:spLocks noGrp="1"/>
          </p:cNvSpPr>
          <p:nvPr>
            <p:ph idx="1"/>
          </p:nvPr>
        </p:nvSpPr>
        <p:spPr/>
        <p:txBody>
          <a:bodyPr/>
          <a:lstStyle/>
          <a:p>
            <a:r>
              <a:rPr lang="en-GB" dirty="0"/>
              <a:t>Invest in professional development / time off for professional development</a:t>
            </a:r>
          </a:p>
          <a:p>
            <a:r>
              <a:rPr lang="en-GB" dirty="0"/>
              <a:t>Leave  a thank you note – a recommendation in </a:t>
            </a:r>
            <a:r>
              <a:rPr lang="en-GB" dirty="0" err="1"/>
              <a:t>Linkedin</a:t>
            </a:r>
            <a:endParaRPr lang="en-GB" dirty="0"/>
          </a:p>
          <a:p>
            <a:r>
              <a:rPr lang="en-GB" dirty="0"/>
              <a:t>Give a gym subscription</a:t>
            </a:r>
          </a:p>
          <a:p>
            <a:r>
              <a:rPr lang="en-GB" dirty="0"/>
              <a:t>Mention in the company news letter</a:t>
            </a:r>
          </a:p>
          <a:p>
            <a:r>
              <a:rPr lang="en-GB" dirty="0"/>
              <a:t>Offer a wellness program</a:t>
            </a:r>
          </a:p>
          <a:p>
            <a:r>
              <a:rPr lang="en-GB" dirty="0"/>
              <a:t>Celebrate anniversaries/birthdays</a:t>
            </a:r>
          </a:p>
          <a:p>
            <a:endParaRPr lang="en-GB" dirty="0"/>
          </a:p>
        </p:txBody>
      </p:sp>
    </p:spTree>
    <p:extLst>
      <p:ext uri="{BB962C8B-B14F-4D97-AF65-F5344CB8AC3E}">
        <p14:creationId xmlns:p14="http://schemas.microsoft.com/office/powerpoint/2010/main" val="65727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5711D-3538-82E8-F68A-A06CCDF7C3B6}"/>
              </a:ext>
            </a:extLst>
          </p:cNvPr>
          <p:cNvSpPr>
            <a:spLocks noGrp="1"/>
          </p:cNvSpPr>
          <p:nvPr>
            <p:ph type="title"/>
          </p:nvPr>
        </p:nvSpPr>
        <p:spPr/>
        <p:txBody>
          <a:bodyPr/>
          <a:lstStyle/>
          <a:p>
            <a:r>
              <a:rPr lang="en-GB" dirty="0"/>
              <a:t>Link to employee motivation</a:t>
            </a:r>
          </a:p>
        </p:txBody>
      </p:sp>
      <p:sp>
        <p:nvSpPr>
          <p:cNvPr id="3" name="Content Placeholder 2">
            <a:extLst>
              <a:ext uri="{FF2B5EF4-FFF2-40B4-BE49-F238E27FC236}">
                <a16:creationId xmlns:a16="http://schemas.microsoft.com/office/drawing/2014/main" id="{8D7C622B-DB7C-178B-FE31-91D5B9BE121F}"/>
              </a:ext>
            </a:extLst>
          </p:cNvPr>
          <p:cNvSpPr>
            <a:spLocks noGrp="1"/>
          </p:cNvSpPr>
          <p:nvPr>
            <p:ph idx="1"/>
          </p:nvPr>
        </p:nvSpPr>
        <p:spPr/>
        <p:txBody>
          <a:bodyPr/>
          <a:lstStyle/>
          <a:p>
            <a:pPr marL="377825" marR="0" lvl="1" indent="0" algn="l" defTabSz="914400" rtl="0" eaLnBrk="1" fontAlgn="base" latinLnBrk="0" hangingPunct="1">
              <a:lnSpc>
                <a:spcPct val="100000"/>
              </a:lnSpc>
              <a:spcBef>
                <a:spcPct val="20000"/>
              </a:spcBef>
              <a:spcAft>
                <a:spcPct val="0"/>
              </a:spcAft>
              <a:buClr>
                <a:srgbClr val="007BA4"/>
              </a:buClr>
              <a:buSzTx/>
              <a:buNone/>
              <a:tabLst/>
              <a:defRPr/>
            </a:pPr>
            <a:r>
              <a:rPr kumimoji="0" lang="en-US" altLang="en-US" sz="32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cs typeface="Arial" panose="020B0604020202020204" pitchFamily="34" charset="0"/>
              </a:rPr>
              <a:t>Key assumption </a:t>
            </a:r>
            <a:r>
              <a:rPr kumimoji="0" lang="en-US" altLang="en-US" sz="3200" b="0" i="0" u="none" strike="noStrike" kern="1200" cap="none" spc="0" normalizeH="0" baseline="0" noProof="0" dirty="0" err="1">
                <a:ln>
                  <a:noFill/>
                </a:ln>
                <a:solidFill>
                  <a:prstClr val="black"/>
                </a:solidFill>
                <a:effectLst/>
                <a:highlight>
                  <a:srgbClr val="FFFF00"/>
                </a:highlight>
                <a:uLnTx/>
                <a:uFillTx/>
                <a:latin typeface="Arial" panose="020B0604020202020204" pitchFamily="34" charset="0"/>
                <a:cs typeface="Arial" panose="020B0604020202020204" pitchFamily="34" charset="0"/>
              </a:rPr>
              <a:t>i</a:t>
            </a:r>
            <a:r>
              <a:rPr lang="en-US" altLang="en-US" sz="3200" dirty="0">
                <a:solidFill>
                  <a:prstClr val="black"/>
                </a:solidFill>
                <a:highlight>
                  <a:srgbClr val="FFFF00"/>
                </a:highlight>
                <a:latin typeface="Arial" panose="020B0604020202020204" pitchFamily="34" charset="0"/>
                <a:cs typeface="Arial" panose="020B0604020202020204" pitchFamily="34" charset="0"/>
              </a:rPr>
              <a:t>s that rewards are linked to motivation, engagement, commitment, performance</a:t>
            </a:r>
          </a:p>
          <a:p>
            <a:pPr marL="377825" marR="0" lvl="1" indent="0" algn="l" defTabSz="914400" rtl="0" eaLnBrk="1" fontAlgn="base" latinLnBrk="0" hangingPunct="1">
              <a:lnSpc>
                <a:spcPct val="100000"/>
              </a:lnSpc>
              <a:spcBef>
                <a:spcPct val="20000"/>
              </a:spcBef>
              <a:spcAft>
                <a:spcPct val="0"/>
              </a:spcAft>
              <a:buClr>
                <a:srgbClr val="007BA4"/>
              </a:buClr>
              <a:buSzTx/>
              <a:buNone/>
              <a:tabLst/>
              <a:defRPr/>
            </a:pPr>
            <a:endParaRPr lang="en-US" altLang="en-US" sz="3200" dirty="0">
              <a:solidFill>
                <a:prstClr val="black"/>
              </a:solidFill>
              <a:highlight>
                <a:srgbClr val="FFFF00"/>
              </a:highlight>
              <a:latin typeface="Arial" panose="020B0604020202020204" pitchFamily="34" charset="0"/>
              <a:cs typeface="Arial" panose="020B0604020202020204" pitchFamily="34" charset="0"/>
            </a:endParaRPr>
          </a:p>
          <a:p>
            <a:pPr marL="377825" marR="0" lvl="1" indent="0" algn="l" defTabSz="914400" rtl="0" eaLnBrk="1" fontAlgn="base" latinLnBrk="0" hangingPunct="1">
              <a:lnSpc>
                <a:spcPct val="100000"/>
              </a:lnSpc>
              <a:spcBef>
                <a:spcPct val="20000"/>
              </a:spcBef>
              <a:spcAft>
                <a:spcPct val="0"/>
              </a:spcAft>
              <a:buClr>
                <a:srgbClr val="007BA4"/>
              </a:buClr>
              <a:buSzTx/>
              <a:buNone/>
              <a:tabLst/>
              <a:defRPr/>
            </a:pPr>
            <a:r>
              <a:rPr kumimoji="0" lang="en-US" altLang="en-US" sz="32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cs typeface="Arial" panose="020B0604020202020204" pitchFamily="34" charset="0"/>
              </a:rPr>
              <a:t>Hence, emphasis on effective reward management practice </a:t>
            </a:r>
          </a:p>
          <a:p>
            <a:pPr marL="377825" marR="0" lvl="1" indent="0" algn="l" defTabSz="914400" rtl="0" eaLnBrk="1" fontAlgn="base" latinLnBrk="0" hangingPunct="1">
              <a:lnSpc>
                <a:spcPct val="100000"/>
              </a:lnSpc>
              <a:spcBef>
                <a:spcPct val="20000"/>
              </a:spcBef>
              <a:spcAft>
                <a:spcPct val="0"/>
              </a:spcAft>
              <a:buClr>
                <a:srgbClr val="007BA4"/>
              </a:buClr>
              <a:buSzTx/>
              <a:buNone/>
              <a:tabLst/>
              <a:defRPr/>
            </a:pPr>
            <a:endParaRPr kumimoji="0" lang="en-US" altLang="en-US" sz="32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cs typeface="Arial" panose="020B0604020202020204" pitchFamily="34" charset="0"/>
            </a:endParaRPr>
          </a:p>
          <a:p>
            <a:pPr marL="377825" marR="0" lvl="1" indent="0" algn="l" defTabSz="914400" rtl="0" eaLnBrk="1" fontAlgn="base" latinLnBrk="0" hangingPunct="1">
              <a:lnSpc>
                <a:spcPct val="100000"/>
              </a:lnSpc>
              <a:spcBef>
                <a:spcPct val="20000"/>
              </a:spcBef>
              <a:spcAft>
                <a:spcPct val="0"/>
              </a:spcAft>
              <a:buClr>
                <a:srgbClr val="007BA4"/>
              </a:buClr>
              <a:buSzTx/>
              <a:buNone/>
              <a:tabLst/>
              <a:defRPr/>
            </a:pP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(CIPD report quoted in IE</a:t>
            </a:r>
            <a:r>
              <a:rPr lang="en-US" altLang="en-US" sz="2400" dirty="0">
                <a:solidFill>
                  <a:prstClr val="black"/>
                </a:solidFill>
                <a:latin typeface="Arial" panose="020B0604020202020204" pitchFamily="34" charset="0"/>
                <a:cs typeface="Arial" panose="020B0604020202020204" pitchFamily="34" charset="0"/>
              </a:rPr>
              <a:t>S study, 2009) Uploaded on Moodle for this week.</a:t>
            </a:r>
            <a:endPar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38684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C8291-1E71-7ECA-0BE9-41C78DDD7D1E}"/>
              </a:ext>
            </a:extLst>
          </p:cNvPr>
          <p:cNvSpPr>
            <a:spLocks noGrp="1"/>
          </p:cNvSpPr>
          <p:nvPr>
            <p:ph type="title"/>
          </p:nvPr>
        </p:nvSpPr>
        <p:spPr/>
        <p:txBody>
          <a:bodyPr/>
          <a:lstStyle/>
          <a:p>
            <a:r>
              <a:rPr lang="en-GB" dirty="0"/>
              <a:t>Theoretical framework</a:t>
            </a:r>
          </a:p>
        </p:txBody>
      </p:sp>
      <p:sp>
        <p:nvSpPr>
          <p:cNvPr id="3" name="Content Placeholder 2">
            <a:extLst>
              <a:ext uri="{FF2B5EF4-FFF2-40B4-BE49-F238E27FC236}">
                <a16:creationId xmlns:a16="http://schemas.microsoft.com/office/drawing/2014/main" id="{0BD07537-3137-0246-D673-AAF1BE25E7CA}"/>
              </a:ext>
            </a:extLst>
          </p:cNvPr>
          <p:cNvSpPr>
            <a:spLocks noGrp="1"/>
          </p:cNvSpPr>
          <p:nvPr>
            <p:ph idx="1"/>
          </p:nvPr>
        </p:nvSpPr>
        <p:spPr>
          <a:xfrm>
            <a:off x="609600" y="1196752"/>
            <a:ext cx="10972800" cy="4320481"/>
          </a:xfrm>
        </p:spPr>
        <p:txBody>
          <a:bodyPr/>
          <a:lstStyle/>
          <a:p>
            <a:r>
              <a:rPr lang="en-GB" dirty="0"/>
              <a:t>Theories on motivation</a:t>
            </a:r>
          </a:p>
          <a:p>
            <a:pPr lvl="1"/>
            <a:r>
              <a:rPr lang="en-GB" sz="2400" b="0" i="0" dirty="0">
                <a:solidFill>
                  <a:srgbClr val="202124"/>
                </a:solidFill>
                <a:effectLst/>
                <a:latin typeface="arial" panose="020B0604020202020204" pitchFamily="34" charset="0"/>
              </a:rPr>
              <a:t>Maslow's theory of the hierarchy of needs. ...</a:t>
            </a:r>
          </a:p>
          <a:p>
            <a:pPr lvl="1"/>
            <a:r>
              <a:rPr lang="en-GB" sz="2400" b="0" i="0" dirty="0">
                <a:solidFill>
                  <a:srgbClr val="202124"/>
                </a:solidFill>
                <a:effectLst/>
                <a:latin typeface="arial" panose="020B0604020202020204" pitchFamily="34" charset="0"/>
              </a:rPr>
              <a:t>Alderfer's ERG theory. ...</a:t>
            </a:r>
          </a:p>
          <a:p>
            <a:pPr lvl="1"/>
            <a:r>
              <a:rPr lang="en-GB" sz="2400" b="0" i="0" dirty="0">
                <a:solidFill>
                  <a:srgbClr val="202124"/>
                </a:solidFill>
                <a:effectLst/>
                <a:latin typeface="arial" panose="020B0604020202020204" pitchFamily="34" charset="0"/>
              </a:rPr>
              <a:t>McClelland's achievement motivation theory. ...</a:t>
            </a:r>
          </a:p>
          <a:p>
            <a:pPr lvl="1"/>
            <a:r>
              <a:rPr lang="en-GB" sz="2400" b="0" i="0" dirty="0">
                <a:solidFill>
                  <a:srgbClr val="202124"/>
                </a:solidFill>
                <a:effectLst/>
                <a:latin typeface="arial" panose="020B0604020202020204" pitchFamily="34" charset="0"/>
              </a:rPr>
              <a:t>Herzberg's motivation-hygiene theory. ...</a:t>
            </a:r>
          </a:p>
          <a:p>
            <a:pPr lvl="1"/>
            <a:r>
              <a:rPr lang="en-GB" sz="2400" b="0" i="0" dirty="0">
                <a:solidFill>
                  <a:srgbClr val="202124"/>
                </a:solidFill>
                <a:effectLst/>
                <a:latin typeface="arial" panose="020B0604020202020204" pitchFamily="34" charset="0"/>
              </a:rPr>
              <a:t>Locke's goal-setting theory.</a:t>
            </a:r>
          </a:p>
          <a:p>
            <a:pPr lvl="1"/>
            <a:r>
              <a:rPr lang="en-GB" sz="2400" b="0" i="0" dirty="0">
                <a:solidFill>
                  <a:srgbClr val="202124"/>
                </a:solidFill>
                <a:effectLst/>
                <a:latin typeface="arial" panose="020B0604020202020204" pitchFamily="34" charset="0"/>
              </a:rPr>
              <a:t>McGregor – Theory X&amp;Y</a:t>
            </a:r>
          </a:p>
        </p:txBody>
      </p:sp>
    </p:spTree>
    <p:extLst>
      <p:ext uri="{BB962C8B-B14F-4D97-AF65-F5344CB8AC3E}">
        <p14:creationId xmlns:p14="http://schemas.microsoft.com/office/powerpoint/2010/main" val="3076554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E7090D7-91C8-47D6-80F7-B0F568FEAEC3}"/>
              </a:ext>
            </a:extLst>
          </p:cNvPr>
          <p:cNvSpPr txBox="1">
            <a:spLocks noChangeArrowheads="1"/>
          </p:cNvSpPr>
          <p:nvPr/>
        </p:nvSpPr>
        <p:spPr bwMode="auto">
          <a:xfrm>
            <a:off x="2209800" y="244475"/>
            <a:ext cx="7772400" cy="585788"/>
          </a:xfrm>
          <a:prstGeom prst="rect">
            <a:avLst/>
          </a:prstGeom>
          <a:noFill/>
          <a:ln w="9525">
            <a:noFill/>
            <a:miter lim="800000"/>
            <a:headEnd/>
            <a:tailEnd/>
          </a:ln>
        </p:spPr>
        <p:txBody>
          <a:bodyPr anchor="ctr">
            <a:spAutoFit/>
          </a:bodyPr>
          <a:lstStyle/>
          <a:p>
            <a:pPr algn="ctr">
              <a:defRPr/>
            </a:pPr>
            <a:r>
              <a:rPr lang="en-IN" altLang="en-US" sz="3200" b="1" kern="0" dirty="0">
                <a:solidFill>
                  <a:srgbClr val="007BA4"/>
                </a:solidFill>
                <a:latin typeface="+mj-lt"/>
                <a:ea typeface="+mj-ea"/>
                <a:cs typeface="+mj-cs"/>
              </a:rPr>
              <a:t>Theory X and theory Y</a:t>
            </a:r>
            <a:endParaRPr lang="en-US" altLang="en-US" sz="3200" b="1" kern="0" dirty="0">
              <a:solidFill>
                <a:srgbClr val="007BA4"/>
              </a:solidFill>
              <a:latin typeface="+mj-lt"/>
              <a:ea typeface="+mj-ea"/>
              <a:cs typeface="+mj-cs"/>
            </a:endParaRPr>
          </a:p>
        </p:txBody>
      </p:sp>
      <p:sp>
        <p:nvSpPr>
          <p:cNvPr id="16387" name="Rectangle 3">
            <a:extLst>
              <a:ext uri="{FF2B5EF4-FFF2-40B4-BE49-F238E27FC236}">
                <a16:creationId xmlns:a16="http://schemas.microsoft.com/office/drawing/2014/main" id="{FD484DC1-5FCF-4119-9ADB-F64362DD8198}"/>
              </a:ext>
            </a:extLst>
          </p:cNvPr>
          <p:cNvSpPr>
            <a:spLocks noGrp="1" noChangeArrowheads="1"/>
          </p:cNvSpPr>
          <p:nvPr>
            <p:ph type="body" idx="1"/>
          </p:nvPr>
        </p:nvSpPr>
        <p:spPr>
          <a:xfrm>
            <a:off x="2027238" y="989014"/>
            <a:ext cx="8255000" cy="3386137"/>
          </a:xfrm>
        </p:spPr>
        <p:txBody>
          <a:bodyPr/>
          <a:lstStyle/>
          <a:p>
            <a:pPr marL="377825" indent="-377825" eaLnBrk="1" hangingPunct="1">
              <a:buClr>
                <a:srgbClr val="007BA4"/>
              </a:buClr>
              <a:defRPr/>
            </a:pPr>
            <a:r>
              <a:rPr lang="en-GB" altLang="en-US" sz="2400" b="1" dirty="0"/>
              <a:t>Theory X</a:t>
            </a:r>
          </a:p>
          <a:p>
            <a:pPr marL="738188" lvl="1" indent="-360363" eaLnBrk="1" hangingPunct="1">
              <a:buClr>
                <a:srgbClr val="007BA4"/>
              </a:buClr>
              <a:defRPr/>
            </a:pPr>
            <a:r>
              <a:rPr lang="en-GB" altLang="en-US" dirty="0"/>
              <a:t>The average worker dislikes work and avoids it if possible – will only be made to work by control and threats.</a:t>
            </a:r>
          </a:p>
          <a:p>
            <a:pPr marL="738188" lvl="1" indent="-360363" eaLnBrk="1" hangingPunct="1">
              <a:buClr>
                <a:srgbClr val="007BA4"/>
              </a:buClr>
              <a:defRPr/>
            </a:pPr>
            <a:r>
              <a:rPr lang="en-GB" altLang="en-US" dirty="0">
                <a:highlight>
                  <a:srgbClr val="00FFFF"/>
                </a:highlight>
              </a:rPr>
              <a:t>Carrot and stick approach</a:t>
            </a:r>
            <a:r>
              <a:rPr lang="en-GB" altLang="en-US" dirty="0"/>
              <a:t>; use of payment system to provide incentives.</a:t>
            </a:r>
            <a:br>
              <a:rPr lang="en-GB" altLang="en-US" dirty="0"/>
            </a:br>
            <a:endParaRPr lang="en-GB" altLang="en-US" dirty="0"/>
          </a:p>
          <a:p>
            <a:pPr lvl="1" algn="r" eaLnBrk="1" hangingPunct="1">
              <a:buFontTx/>
              <a:buNone/>
              <a:defRPr/>
            </a:pPr>
            <a:r>
              <a:rPr lang="en-GB" altLang="en-US" dirty="0"/>
              <a:t>McGregor (1960)</a:t>
            </a:r>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CA66F095-EE51-4EA3-A535-D56628B7F180}"/>
              </a:ext>
            </a:extLst>
          </p:cNvPr>
          <p:cNvSpPr txBox="1">
            <a:spLocks noChangeArrowheads="1"/>
          </p:cNvSpPr>
          <p:nvPr/>
        </p:nvSpPr>
        <p:spPr bwMode="auto">
          <a:xfrm>
            <a:off x="2209800" y="244475"/>
            <a:ext cx="7772400" cy="585788"/>
          </a:xfrm>
          <a:prstGeom prst="rect">
            <a:avLst/>
          </a:prstGeom>
          <a:noFill/>
          <a:ln w="9525">
            <a:noFill/>
            <a:miter lim="800000"/>
            <a:headEnd/>
            <a:tailEnd/>
          </a:ln>
        </p:spPr>
        <p:txBody>
          <a:bodyPr anchor="ctr">
            <a:spAutoFit/>
          </a:bodyPr>
          <a:lstStyle/>
          <a:p>
            <a:pPr algn="ctr">
              <a:defRPr/>
            </a:pPr>
            <a:r>
              <a:rPr lang="en-IN" altLang="en-US" sz="3200" b="1" kern="0" dirty="0">
                <a:solidFill>
                  <a:srgbClr val="007BA4"/>
                </a:solidFill>
                <a:latin typeface="+mj-lt"/>
                <a:ea typeface="+mj-ea"/>
                <a:cs typeface="+mj-cs"/>
              </a:rPr>
              <a:t>Theory X and theory Y (Continued)</a:t>
            </a:r>
            <a:endParaRPr lang="en-US" altLang="en-US" sz="3200" b="1" kern="0" dirty="0">
              <a:solidFill>
                <a:srgbClr val="007BA4"/>
              </a:solidFill>
              <a:latin typeface="+mj-lt"/>
              <a:ea typeface="+mj-ea"/>
              <a:cs typeface="+mj-cs"/>
            </a:endParaRPr>
          </a:p>
        </p:txBody>
      </p:sp>
      <p:sp>
        <p:nvSpPr>
          <p:cNvPr id="17411" name="Rectangle 3">
            <a:extLst>
              <a:ext uri="{FF2B5EF4-FFF2-40B4-BE49-F238E27FC236}">
                <a16:creationId xmlns:a16="http://schemas.microsoft.com/office/drawing/2014/main" id="{1F4BEC43-4C54-4081-A07B-E74AAF2F669A}"/>
              </a:ext>
            </a:extLst>
          </p:cNvPr>
          <p:cNvSpPr>
            <a:spLocks noGrp="1" noChangeArrowheads="1"/>
          </p:cNvSpPr>
          <p:nvPr>
            <p:ph type="body" idx="1"/>
          </p:nvPr>
        </p:nvSpPr>
        <p:spPr>
          <a:xfrm>
            <a:off x="2030413" y="989013"/>
            <a:ext cx="8255000" cy="3908762"/>
          </a:xfrm>
        </p:spPr>
        <p:txBody>
          <a:bodyPr>
            <a:spAutoFit/>
          </a:bodyPr>
          <a:lstStyle/>
          <a:p>
            <a:pPr marL="377825" indent="-377825" eaLnBrk="1" hangingPunct="1">
              <a:buClr>
                <a:srgbClr val="007BA4"/>
              </a:buClr>
              <a:defRPr/>
            </a:pPr>
            <a:r>
              <a:rPr lang="en-GB" altLang="en-US" sz="2400" b="1" dirty="0"/>
              <a:t>Theory Y</a:t>
            </a:r>
          </a:p>
          <a:p>
            <a:pPr marL="720725" lvl="1" indent="-342900" eaLnBrk="1" hangingPunct="1">
              <a:buClr>
                <a:srgbClr val="007BA4"/>
              </a:buClr>
              <a:defRPr/>
            </a:pPr>
            <a:r>
              <a:rPr lang="en-GB" altLang="en-US" dirty="0"/>
              <a:t>Work is a natural and welcome activity</a:t>
            </a:r>
          </a:p>
          <a:p>
            <a:pPr marL="720725" lvl="1" indent="-342900" eaLnBrk="1" hangingPunct="1">
              <a:buClr>
                <a:srgbClr val="007BA4"/>
              </a:buClr>
              <a:defRPr/>
            </a:pPr>
            <a:r>
              <a:rPr lang="en-GB" altLang="en-US" dirty="0"/>
              <a:t>Employee will seek responsibility and will be motivated by the work itself</a:t>
            </a:r>
          </a:p>
          <a:p>
            <a:pPr marL="720725" lvl="1" indent="-342900" eaLnBrk="1" hangingPunct="1">
              <a:buClr>
                <a:srgbClr val="007BA4"/>
              </a:buClr>
              <a:defRPr/>
            </a:pPr>
            <a:r>
              <a:rPr lang="en-GB" altLang="en-US" dirty="0"/>
              <a:t>Payment system simply needs to be fair; workers may be involved in its design.</a:t>
            </a:r>
          </a:p>
          <a:p>
            <a:pPr lvl="1" eaLnBrk="1" hangingPunct="1">
              <a:buClr>
                <a:srgbClr val="007BA4"/>
              </a:buClr>
              <a:buFontTx/>
              <a:buNone/>
              <a:defRPr/>
            </a:pPr>
            <a:endParaRPr lang="en-GB" altLang="en-US" dirty="0"/>
          </a:p>
          <a:p>
            <a:pPr lvl="1" algn="r" eaLnBrk="1" hangingPunct="1">
              <a:buFontTx/>
              <a:buNone/>
              <a:defRPr/>
            </a:pPr>
            <a:r>
              <a:rPr lang="en-GB" altLang="en-US" dirty="0"/>
              <a:t>McGregor (1960)</a:t>
            </a:r>
            <a:endParaRPr lang="en-US"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22800-B308-9D6A-C45D-AC1878805CC8}"/>
              </a:ext>
            </a:extLst>
          </p:cNvPr>
          <p:cNvSpPr>
            <a:spLocks noGrp="1"/>
          </p:cNvSpPr>
          <p:nvPr>
            <p:ph type="title"/>
          </p:nvPr>
        </p:nvSpPr>
        <p:spPr/>
        <p:txBody>
          <a:bodyPr/>
          <a:lstStyle/>
          <a:p>
            <a:r>
              <a:rPr lang="en-GB" dirty="0"/>
              <a:t>Basis of PRR</a:t>
            </a:r>
          </a:p>
        </p:txBody>
      </p:sp>
      <p:sp>
        <p:nvSpPr>
          <p:cNvPr id="3" name="Content Placeholder 2">
            <a:extLst>
              <a:ext uri="{FF2B5EF4-FFF2-40B4-BE49-F238E27FC236}">
                <a16:creationId xmlns:a16="http://schemas.microsoft.com/office/drawing/2014/main" id="{17FD80E9-427F-7103-AA8E-7259B89E1397}"/>
              </a:ext>
            </a:extLst>
          </p:cNvPr>
          <p:cNvSpPr>
            <a:spLocks noGrp="1"/>
          </p:cNvSpPr>
          <p:nvPr>
            <p:ph idx="1"/>
          </p:nvPr>
        </p:nvSpPr>
        <p:spPr/>
        <p:txBody>
          <a:bodyPr/>
          <a:lstStyle/>
          <a:p>
            <a:r>
              <a:rPr lang="en-GB" dirty="0"/>
              <a:t>Hence, pay and rewards, and recognition is a key driver of motivation and performance </a:t>
            </a:r>
          </a:p>
        </p:txBody>
      </p:sp>
    </p:spTree>
    <p:extLst>
      <p:ext uri="{BB962C8B-B14F-4D97-AF65-F5344CB8AC3E}">
        <p14:creationId xmlns:p14="http://schemas.microsoft.com/office/powerpoint/2010/main" val="3945009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Aims of </a:t>
            </a:r>
            <a:r>
              <a:rPr lang="en-GB" altLang="en-US" sz="3600" b="1" dirty="0">
                <a:solidFill>
                  <a:schemeClr val="tx2">
                    <a:lumMod val="75000"/>
                  </a:schemeClr>
                </a:solidFill>
                <a:highlight>
                  <a:srgbClr val="FFFF00"/>
                </a:highlight>
              </a:rPr>
              <a:t>Pay</a:t>
            </a:r>
            <a:r>
              <a:rPr lang="en-GB" altLang="en-US" sz="3600" b="1" dirty="0">
                <a:solidFill>
                  <a:schemeClr val="tx2">
                    <a:lumMod val="75000"/>
                  </a:schemeClr>
                </a:solidFill>
              </a:rPr>
              <a:t> and Reward Systems</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89037"/>
            <a:ext cx="10441160" cy="4525963"/>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Tx/>
              <a:buNone/>
              <a:tabLst/>
              <a:defRPr/>
            </a:pPr>
            <a:r>
              <a:rPr lang="en-GB" altLang="en-US" dirty="0">
                <a:solidFill>
                  <a:prstClr val="black"/>
                </a:solidFill>
                <a:latin typeface="Arial" panose="020B0604020202020204" pitchFamily="34" charset="0"/>
                <a:cs typeface="Arial" panose="020B0604020202020204" pitchFamily="34" charset="0"/>
              </a:rPr>
              <a:t>PRSs is a </a:t>
            </a: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key part of performance management!</a:t>
            </a:r>
          </a:p>
          <a:p>
            <a:pPr marL="0" marR="0" lvl="0" indent="0" algn="just" defTabSz="914400" rtl="0" eaLnBrk="1" fontAlgn="base" latinLnBrk="0" hangingPunct="1">
              <a:lnSpc>
                <a:spcPct val="100000"/>
              </a:lnSpc>
              <a:spcBef>
                <a:spcPct val="20000"/>
              </a:spcBef>
              <a:spcAft>
                <a:spcPct val="0"/>
              </a:spcAft>
              <a:buClrTx/>
              <a:buSzTx/>
              <a:buFontTx/>
              <a:buNone/>
              <a:tabLst/>
              <a:defRPr/>
            </a:pPr>
            <a:r>
              <a:rPr lang="en-GB" altLang="en-US" dirty="0">
                <a:solidFill>
                  <a:prstClr val="black"/>
                </a:solidFill>
                <a:latin typeface="Arial" panose="020B0604020202020204" pitchFamily="34" charset="0"/>
                <a:cs typeface="Arial" panose="020B0604020202020204" pitchFamily="34" charset="0"/>
              </a:rPr>
              <a:t>Objectives</a:t>
            </a: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p>
          <a:p>
            <a:pPr marL="777875" lvl="1" indent="-377825" algn="just" eaLnBrk="1" hangingPunct="1">
              <a:buClr>
                <a:srgbClr val="007BA4"/>
              </a:buClr>
              <a:buFont typeface="Arial" panose="020B0604020202020204" pitchFamily="34" charset="0"/>
              <a:buChar char="•"/>
              <a:defRPr/>
            </a:pP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Attract talent and aid retention of staff</a:t>
            </a:r>
          </a:p>
          <a:p>
            <a:pPr marL="777875" lvl="1" indent="-377825" algn="just" eaLnBrk="1" hangingPunct="1">
              <a:buClr>
                <a:srgbClr val="007BA4"/>
              </a:buClr>
              <a:buFont typeface="Arial" panose="020B0604020202020204" pitchFamily="34" charset="0"/>
              <a:buChar char="•"/>
              <a:defRPr/>
            </a:pP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 key part of talent management</a:t>
            </a:r>
          </a:p>
          <a:p>
            <a:pPr marL="777875" lvl="1" indent="-377825" algn="just" eaLnBrk="1" hangingPunct="1">
              <a:buClr>
                <a:srgbClr val="007BA4"/>
              </a:buClr>
              <a:buFont typeface="Arial" panose="020B0604020202020204" pitchFamily="34" charset="0"/>
              <a:buChar char="•"/>
              <a:defRPr/>
            </a:pP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Support key elements of the organisation’s strategic plan</a:t>
            </a:r>
          </a:p>
          <a:p>
            <a:pPr marL="777875" lvl="1" indent="-377825" algn="just" eaLnBrk="1" hangingPunct="1">
              <a:buClr>
                <a:srgbClr val="007BA4"/>
              </a:buClr>
              <a:buFont typeface="Arial" panose="020B0604020202020204" pitchFamily="34" charset="0"/>
              <a:buChar char="•"/>
              <a:defRPr/>
            </a:pP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Encourage and reward employees</a:t>
            </a:r>
          </a:p>
          <a:p>
            <a:pPr marL="777875" lvl="1" indent="-377825" algn="just" eaLnBrk="1" hangingPunct="1">
              <a:buClr>
                <a:srgbClr val="007BA4"/>
              </a:buClr>
              <a:buFont typeface="Arial" panose="020B0604020202020204" pitchFamily="34" charset="0"/>
              <a:buChar char="•"/>
              <a:defRPr/>
            </a:pPr>
            <a:r>
              <a:rPr kumimoji="0" lang="en-GB" altLang="en-US"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Motivate and meet the needs of various generations of workers </a:t>
            </a:r>
          </a:p>
          <a:p>
            <a:pPr marL="0" marR="0" lvl="0" indent="0" algn="just" defTabSz="914400" rtl="0" eaLnBrk="1" fontAlgn="base" latinLnBrk="0" hangingPunct="1">
              <a:lnSpc>
                <a:spcPct val="100000"/>
              </a:lnSpc>
              <a:spcBef>
                <a:spcPct val="20000"/>
              </a:spcBef>
              <a:spcAft>
                <a:spcPct val="0"/>
              </a:spcAft>
              <a:buClrTx/>
              <a:buSzTx/>
              <a:buFontTx/>
              <a:buNone/>
              <a:tabLst/>
              <a:defRPr/>
            </a:pPr>
            <a:endParaRPr kumimoji="0" lang="en-US" altLang="en-US"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20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400" b="1" dirty="0">
                <a:solidFill>
                  <a:schemeClr val="tx2">
                    <a:lumMod val="75000"/>
                  </a:schemeClr>
                </a:solidFill>
              </a:rPr>
              <a:t>Critical Questions on Performance-related Reward (PRR)?</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89037"/>
            <a:ext cx="10441160" cy="4525963"/>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800"/>
              </a:spcBef>
            </a:pPr>
            <a:r>
              <a:rPr lang="en-GB" dirty="0">
                <a:latin typeface="Arial" panose="020B0604020202020204" pitchFamily="34" charset="0"/>
                <a:cs typeface="Arial" panose="020B0604020202020204" pitchFamily="34" charset="0"/>
              </a:rPr>
              <a:t>What is being measured?</a:t>
            </a:r>
          </a:p>
          <a:p>
            <a:pPr lvl="1" algn="just">
              <a:spcBef>
                <a:spcPts val="1800"/>
              </a:spcBef>
            </a:pP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behaviours, results or both</a:t>
            </a:r>
            <a:r>
              <a:rPr lang="en-GB" dirty="0">
                <a:latin typeface="Arial" panose="020B0604020202020204" pitchFamily="34" charset="0"/>
                <a:cs typeface="Arial" panose="020B0604020202020204" pitchFamily="34" charset="0"/>
              </a:rPr>
              <a:t>?</a:t>
            </a:r>
          </a:p>
          <a:p>
            <a:pPr algn="just">
              <a:spcBef>
                <a:spcPts val="1800"/>
              </a:spcBef>
            </a:pPr>
            <a:r>
              <a:rPr lang="en-GB" dirty="0">
                <a:latin typeface="Arial" panose="020B0604020202020204" pitchFamily="34" charset="0"/>
                <a:cs typeface="Arial" panose="020B0604020202020204" pitchFamily="34" charset="0"/>
              </a:rPr>
              <a:t>Whose performance is being measured (individuals, groups or whole organisation)?</a:t>
            </a:r>
          </a:p>
          <a:p>
            <a:pPr algn="just">
              <a:spcBef>
                <a:spcPts val="1800"/>
              </a:spcBef>
            </a:pPr>
            <a:r>
              <a:rPr lang="en-GB" dirty="0">
                <a:latin typeface="Arial" panose="020B0604020202020204" pitchFamily="34" charset="0"/>
                <a:cs typeface="Arial" panose="020B0604020202020204" pitchFamily="34" charset="0"/>
              </a:rPr>
              <a:t>Over what timeframe is performance to be measured and rewarded?</a:t>
            </a:r>
          </a:p>
        </p:txBody>
      </p:sp>
    </p:spTree>
    <p:extLst>
      <p:ext uri="{BB962C8B-B14F-4D97-AF65-F5344CB8AC3E}">
        <p14:creationId xmlns:p14="http://schemas.microsoft.com/office/powerpoint/2010/main" val="1175588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942B0-5FF6-5CA2-0F0D-A84317D2FF3C}"/>
              </a:ext>
            </a:extLst>
          </p:cNvPr>
          <p:cNvSpPr>
            <a:spLocks noGrp="1"/>
          </p:cNvSpPr>
          <p:nvPr>
            <p:ph type="title"/>
          </p:nvPr>
        </p:nvSpPr>
        <p:spPr/>
        <p:txBody>
          <a:bodyPr/>
          <a:lstStyle/>
          <a:p>
            <a:r>
              <a:rPr lang="en-GB" b="1" dirty="0">
                <a:solidFill>
                  <a:schemeClr val="tx2">
                    <a:lumMod val="50000"/>
                  </a:schemeClr>
                </a:solidFill>
              </a:rPr>
              <a:t>Measuring behaviour and or results</a:t>
            </a:r>
          </a:p>
        </p:txBody>
      </p:sp>
      <p:sp>
        <p:nvSpPr>
          <p:cNvPr id="3" name="Content Placeholder 2">
            <a:extLst>
              <a:ext uri="{FF2B5EF4-FFF2-40B4-BE49-F238E27FC236}">
                <a16:creationId xmlns:a16="http://schemas.microsoft.com/office/drawing/2014/main" id="{5FCD27B0-4AB0-238C-D8CF-7A83D7778790}"/>
              </a:ext>
            </a:extLst>
          </p:cNvPr>
          <p:cNvSpPr>
            <a:spLocks noGrp="1"/>
          </p:cNvSpPr>
          <p:nvPr>
            <p:ph idx="1"/>
          </p:nvPr>
        </p:nvSpPr>
        <p:spPr/>
        <p:txBody>
          <a:bodyPr/>
          <a:lstStyle/>
          <a:p>
            <a:r>
              <a:rPr lang="en-GB" dirty="0"/>
              <a:t>Measuring behaviour is </a:t>
            </a:r>
          </a:p>
          <a:p>
            <a:pPr lvl="1"/>
            <a:r>
              <a:rPr lang="en-GB" dirty="0"/>
              <a:t>qualitative ; subjective ; </a:t>
            </a:r>
          </a:p>
          <a:p>
            <a:pPr lvl="1"/>
            <a:r>
              <a:rPr lang="en-GB" dirty="0"/>
              <a:t>Difficult to measure</a:t>
            </a:r>
          </a:p>
          <a:p>
            <a:pPr lvl="1"/>
            <a:r>
              <a:rPr lang="en-GB" dirty="0"/>
              <a:t>What is measured?</a:t>
            </a:r>
          </a:p>
          <a:p>
            <a:r>
              <a:rPr lang="en-GB" dirty="0"/>
              <a:t>Measuring results </a:t>
            </a:r>
          </a:p>
          <a:p>
            <a:pPr lvl="1"/>
            <a:r>
              <a:rPr lang="en-GB" dirty="0"/>
              <a:t>What is measured here?</a:t>
            </a:r>
          </a:p>
          <a:p>
            <a:pPr lvl="1"/>
            <a:r>
              <a:rPr lang="en-GB" dirty="0"/>
              <a:t>Is it easier?</a:t>
            </a:r>
          </a:p>
          <a:p>
            <a:endParaRPr lang="en-GB" dirty="0"/>
          </a:p>
          <a:p>
            <a:endParaRPr lang="en-GB" dirty="0"/>
          </a:p>
        </p:txBody>
      </p:sp>
    </p:spTree>
    <p:extLst>
      <p:ext uri="{BB962C8B-B14F-4D97-AF65-F5344CB8AC3E}">
        <p14:creationId xmlns:p14="http://schemas.microsoft.com/office/powerpoint/2010/main" val="3440553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Whose Performance is Measured? </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767408" y="908720"/>
            <a:ext cx="10657184" cy="4806280"/>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700" b="1" i="0" u="none" strike="noStrike" kern="1200" cap="none" spc="0" normalizeH="0" baseline="0" noProof="0" dirty="0">
                <a:ln>
                  <a:noFill/>
                </a:ln>
                <a:solidFill>
                  <a:prstClr val="black"/>
                </a:solidFill>
                <a:effectLst/>
                <a:uLnTx/>
                <a:uFillTx/>
                <a:latin typeface="Arial"/>
                <a:ea typeface="+mn-ea"/>
                <a:cs typeface="Times New Roman"/>
              </a:rPr>
              <a:t>Individual performance related rewards:</a:t>
            </a:r>
          </a:p>
          <a:p>
            <a:pPr marL="914400" marR="0" lvl="1" indent="-4572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Arial"/>
                <a:ea typeface="+mn-ea"/>
                <a:cs typeface="Times New Roman"/>
              </a:rPr>
              <a:t>based on results/behaviours/competencies</a:t>
            </a:r>
          </a:p>
          <a:p>
            <a:pPr marL="914400" marR="0" lvl="1" indent="-4572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Arial"/>
                <a:ea typeface="+mn-ea"/>
                <a:cs typeface="Times New Roman"/>
              </a:rPr>
              <a:t>typically awarded annually – can be cash and non-cash.</a:t>
            </a:r>
          </a:p>
          <a:p>
            <a:pPr marL="0" marR="0" lvl="0" indent="0" algn="just"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700" b="1" i="0" u="none" strike="noStrike" kern="1200" cap="none" spc="0" normalizeH="0" baseline="0" noProof="0" dirty="0">
                <a:ln>
                  <a:noFill/>
                </a:ln>
                <a:solidFill>
                  <a:prstClr val="black"/>
                </a:solidFill>
                <a:effectLst/>
                <a:uLnTx/>
                <a:uFillTx/>
                <a:latin typeface="Arial"/>
                <a:ea typeface="+mn-ea"/>
                <a:cs typeface="Times New Roman"/>
              </a:rPr>
              <a:t>Group or team-based rewards:</a:t>
            </a:r>
          </a:p>
          <a:p>
            <a:pPr marL="914400" marR="0" lvl="1" indent="-4572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Arial"/>
                <a:ea typeface="+mn-ea"/>
                <a:cs typeface="Times New Roman"/>
              </a:rPr>
              <a:t>based on results of work group</a:t>
            </a:r>
          </a:p>
          <a:p>
            <a:pPr marL="914400" marR="0" lvl="1" indent="-45720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Arial"/>
                <a:ea typeface="+mn-ea"/>
                <a:cs typeface="Times New Roman"/>
              </a:rPr>
              <a:t>generally monetary but can be non-cash as well.</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700" b="1" i="0" u="none" strike="noStrike" kern="1200" cap="none" spc="0" normalizeH="0" baseline="0" noProof="0" dirty="0">
                <a:ln>
                  <a:noFill/>
                </a:ln>
                <a:solidFill>
                  <a:prstClr val="black"/>
                </a:solidFill>
                <a:effectLst/>
                <a:uLnTx/>
                <a:uFillTx/>
                <a:latin typeface="Arial"/>
                <a:ea typeface="+mn-ea"/>
                <a:cs typeface="Times New Roman"/>
              </a:rPr>
              <a:t>Collective rewards:</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Arial"/>
                <a:ea typeface="+mn-ea"/>
                <a:cs typeface="Times New Roman"/>
              </a:rPr>
              <a:t>based on organisational performance</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Arial"/>
                <a:ea typeface="+mn-ea"/>
                <a:cs typeface="Times New Roman"/>
              </a:rPr>
              <a:t>can be cash (profit sharing) and / or equity (share ownerships schemes).</a:t>
            </a:r>
          </a:p>
        </p:txBody>
      </p:sp>
    </p:spTree>
    <p:extLst>
      <p:ext uri="{BB962C8B-B14F-4D97-AF65-F5344CB8AC3E}">
        <p14:creationId xmlns:p14="http://schemas.microsoft.com/office/powerpoint/2010/main" val="133253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Motives for Introducing PRR (1)</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89037"/>
            <a:ext cx="10441160" cy="4525963"/>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ts val="3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to elicit greater work effort</a:t>
            </a:r>
          </a:p>
          <a:p>
            <a:pPr marL="342900" marR="0" lvl="0" indent="-342900" algn="l" defTabSz="914400" rtl="0" eaLnBrk="1" fontAlgn="auto" latinLnBrk="0" hangingPunct="1">
              <a:lnSpc>
                <a:spcPct val="100000"/>
              </a:lnSpc>
              <a:spcBef>
                <a:spcPts val="3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to enhance job satisfaction and commitment</a:t>
            </a:r>
          </a:p>
          <a:p>
            <a:pPr marL="342900" marR="0" lvl="0" indent="-342900" algn="l" defTabSz="914400" rtl="0" eaLnBrk="1" fontAlgn="auto" latinLnBrk="0" hangingPunct="1">
              <a:lnSpc>
                <a:spcPct val="100000"/>
              </a:lnSpc>
              <a:spcBef>
                <a:spcPts val="3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to help attract and retain employees</a:t>
            </a:r>
          </a:p>
          <a:p>
            <a:pPr marL="342900" marR="0" lvl="0" indent="-342900" algn="l" defTabSz="914400" rtl="0" eaLnBrk="1" fontAlgn="auto" latinLnBrk="0" hangingPunct="1">
              <a:lnSpc>
                <a:spcPct val="100000"/>
              </a:lnSpc>
              <a:spcBef>
                <a:spcPts val="3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to implement a fairer reward system !</a:t>
            </a:r>
          </a:p>
          <a:p>
            <a:pPr marL="342900" marR="0" lvl="0" indent="-342900" algn="l" defTabSz="914400" rtl="0" eaLnBrk="1" fontAlgn="auto" latinLnBrk="0" hangingPunct="1">
              <a:lnSpc>
                <a:spcPct val="100000"/>
              </a:lnSpc>
              <a:spcBef>
                <a:spcPts val="3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to facilitate organisational change !</a:t>
            </a:r>
          </a:p>
        </p:txBody>
      </p:sp>
    </p:spTree>
    <p:extLst>
      <p:ext uri="{BB962C8B-B14F-4D97-AF65-F5344CB8AC3E}">
        <p14:creationId xmlns:p14="http://schemas.microsoft.com/office/powerpoint/2010/main" val="2650564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accent6">
                    <a:lumMod val="75000"/>
                  </a:schemeClr>
                </a:solidFill>
              </a:rPr>
              <a:t>Critical Reflection </a:t>
            </a:r>
            <a:br>
              <a:rPr lang="en-GB" altLang="en-US" sz="3600" b="1" dirty="0">
                <a:solidFill>
                  <a:schemeClr val="tx2">
                    <a:lumMod val="75000"/>
                  </a:schemeClr>
                </a:solidFill>
              </a:rPr>
            </a:br>
            <a:r>
              <a:rPr lang="en-GB" altLang="en-US" sz="2800" b="1" dirty="0">
                <a:solidFill>
                  <a:schemeClr val="tx2">
                    <a:lumMod val="75000"/>
                  </a:schemeClr>
                </a:solidFill>
              </a:rPr>
              <a:t>Do you think the following are also Motives for Introducing PRR </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908721"/>
            <a:ext cx="10657184"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556792"/>
            <a:ext cx="10441160" cy="3888432"/>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ts val="3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to enable greater employee involvement</a:t>
            </a:r>
          </a:p>
          <a:p>
            <a:pPr marL="342900" marR="0" lvl="0" indent="-342900" algn="l" defTabSz="914400" rtl="0" eaLnBrk="1" fontAlgn="auto" latinLnBrk="0" hangingPunct="1">
              <a:lnSpc>
                <a:spcPct val="100000"/>
              </a:lnSpc>
              <a:spcBef>
                <a:spcPts val="3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to communicate information about organisational goals and performance expectations</a:t>
            </a:r>
          </a:p>
          <a:p>
            <a:pPr marL="342900" marR="0" lvl="0" indent="-342900" algn="l" defTabSz="914400" rtl="0" eaLnBrk="1" fontAlgn="auto" latinLnBrk="0" hangingPunct="1">
              <a:lnSpc>
                <a:spcPct val="100000"/>
              </a:lnSpc>
              <a:spcBef>
                <a:spcPts val="3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to give greater responsibility to line managers.</a:t>
            </a:r>
          </a:p>
        </p:txBody>
      </p:sp>
    </p:spTree>
    <p:extLst>
      <p:ext uri="{BB962C8B-B14F-4D97-AF65-F5344CB8AC3E}">
        <p14:creationId xmlns:p14="http://schemas.microsoft.com/office/powerpoint/2010/main" val="1557012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Arguments Against PRR</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2999"/>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764705"/>
            <a:ext cx="10441160" cy="4950296"/>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auto" latinLnBrk="0" hangingPunct="1">
              <a:lnSpc>
                <a:spcPct val="120000"/>
              </a:lnSpc>
              <a:spcBef>
                <a:spcPts val="0"/>
              </a:spcBef>
              <a:spcAft>
                <a:spcPts val="0"/>
              </a:spcAft>
              <a:buClrTx/>
              <a:buSzTx/>
              <a:buFont typeface="Arial" pitchFamily="34" charset="0"/>
              <a:buChar char="•"/>
              <a:tabLst/>
              <a:defRPr/>
            </a:pPr>
            <a:endParaRPr kumimoji="0" lang="en-GB" sz="2700" b="0" i="0" u="none" strike="noStrike" kern="1200" cap="none" spc="0" normalizeH="0" baseline="0" noProof="0" dirty="0">
              <a:ln>
                <a:noFill/>
              </a:ln>
              <a:solidFill>
                <a:prstClr val="black"/>
              </a:solidFill>
              <a:effectLst/>
              <a:uLnTx/>
              <a:uFillTx/>
              <a:latin typeface="Arial"/>
              <a:ea typeface="+mn-ea"/>
              <a:cs typeface="Times New Roman"/>
            </a:endParaRPr>
          </a:p>
          <a:p>
            <a:pPr marL="342900" marR="0" lvl="0" indent="-342900" algn="just" defTabSz="914400" rtl="0" eaLnBrk="1" fontAlgn="auto" latinLnBrk="0" hangingPunct="1">
              <a:lnSpc>
                <a:spcPct val="120000"/>
              </a:lnSpc>
              <a:spcBef>
                <a:spcPts val="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Arial"/>
                <a:ea typeface="+mn-ea"/>
                <a:cs typeface="Times New Roman"/>
              </a:rPr>
              <a:t>pay is not a motivator</a:t>
            </a:r>
          </a:p>
          <a:p>
            <a:pPr marL="342900" marR="0" lvl="0" indent="-342900" algn="just" defTabSz="914400" rtl="0" eaLnBrk="1" fontAlgn="auto" latinLnBrk="0" hangingPunct="1">
              <a:lnSpc>
                <a:spcPct val="120000"/>
              </a:lnSpc>
              <a:spcBef>
                <a:spcPts val="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Arial"/>
                <a:ea typeface="+mn-ea"/>
                <a:cs typeface="Times New Roman"/>
              </a:rPr>
              <a:t>rewards punish</a:t>
            </a:r>
          </a:p>
          <a:p>
            <a:pPr marL="342900" marR="0" lvl="0" indent="-342900" algn="just" defTabSz="914400" rtl="0" eaLnBrk="1" fontAlgn="auto" latinLnBrk="0" hangingPunct="1">
              <a:lnSpc>
                <a:spcPct val="120000"/>
              </a:lnSpc>
              <a:spcBef>
                <a:spcPts val="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Arial"/>
                <a:ea typeface="+mn-ea"/>
                <a:cs typeface="Times New Roman"/>
              </a:rPr>
              <a:t>rewards rupture relationships</a:t>
            </a:r>
          </a:p>
          <a:p>
            <a:pPr marL="342900" marR="0" lvl="0" indent="-342900" algn="just" defTabSz="914400" rtl="0" eaLnBrk="1" fontAlgn="auto" latinLnBrk="0" hangingPunct="1">
              <a:lnSpc>
                <a:spcPct val="120000"/>
              </a:lnSpc>
              <a:spcBef>
                <a:spcPts val="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Arial"/>
                <a:ea typeface="+mn-ea"/>
                <a:cs typeface="Times New Roman"/>
              </a:rPr>
              <a:t>rewards deter managers from addressing underlying reasons for poor performance </a:t>
            </a:r>
          </a:p>
          <a:p>
            <a:pPr marL="342900" marR="0" lvl="0" indent="-342900" algn="just" defTabSz="914400" rtl="0" eaLnBrk="1" fontAlgn="auto" latinLnBrk="0" hangingPunct="1">
              <a:lnSpc>
                <a:spcPct val="120000"/>
              </a:lnSpc>
              <a:spcBef>
                <a:spcPts val="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Arial"/>
                <a:ea typeface="+mn-ea"/>
                <a:cs typeface="Times New Roman"/>
              </a:rPr>
              <a:t>rewards inhibit risk taking</a:t>
            </a:r>
          </a:p>
          <a:p>
            <a:pPr marL="342900" marR="0" lvl="0" indent="-342900" algn="just" defTabSz="914400" rtl="0" eaLnBrk="1" fontAlgn="auto" latinLnBrk="0" hangingPunct="1">
              <a:lnSpc>
                <a:spcPct val="120000"/>
              </a:lnSpc>
              <a:spcBef>
                <a:spcPts val="0"/>
              </a:spcBef>
              <a:spcAft>
                <a:spcPts val="0"/>
              </a:spcAft>
              <a:buClrTx/>
              <a:buSzTx/>
              <a:buFont typeface="Arial" pitchFamily="34" charset="0"/>
              <a:buChar char="•"/>
              <a:tabLst/>
              <a:defRPr/>
            </a:pPr>
            <a:r>
              <a:rPr kumimoji="0" lang="en-GB" sz="2700" b="0" i="0" u="none" strike="noStrike" kern="1200" cap="none" spc="0" normalizeH="0" baseline="0" noProof="0" dirty="0">
                <a:ln>
                  <a:noFill/>
                </a:ln>
                <a:solidFill>
                  <a:prstClr val="black"/>
                </a:solidFill>
                <a:effectLst/>
                <a:uLnTx/>
                <a:uFillTx/>
                <a:latin typeface="Arial"/>
                <a:ea typeface="+mn-ea"/>
                <a:cs typeface="Times New Roman"/>
              </a:rPr>
              <a:t>extrinsic rewards undermine intrinsic rewards</a:t>
            </a:r>
          </a:p>
        </p:txBody>
      </p:sp>
      <p:sp>
        <p:nvSpPr>
          <p:cNvPr id="3" name="Rectangle 2">
            <a:extLst>
              <a:ext uri="{FF2B5EF4-FFF2-40B4-BE49-F238E27FC236}">
                <a16:creationId xmlns:a16="http://schemas.microsoft.com/office/drawing/2014/main" id="{56A8B91C-CEA9-933B-E1C9-3857081119FE}"/>
              </a:ext>
            </a:extLst>
          </p:cNvPr>
          <p:cNvSpPr/>
          <p:nvPr/>
        </p:nvSpPr>
        <p:spPr>
          <a:xfrm>
            <a:off x="7968208" y="1089246"/>
            <a:ext cx="3168352" cy="115212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b="1" dirty="0">
                <a:solidFill>
                  <a:srgbClr val="FF0000"/>
                </a:solidFill>
              </a:rPr>
              <a:t>What do you think could be the strongest arguments against PRR &amp; why</a:t>
            </a:r>
          </a:p>
        </p:txBody>
      </p:sp>
    </p:spTree>
    <p:extLst>
      <p:ext uri="{BB962C8B-B14F-4D97-AF65-F5344CB8AC3E}">
        <p14:creationId xmlns:p14="http://schemas.microsoft.com/office/powerpoint/2010/main" val="2901240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Individual Performance-Related Pay (IPRP)</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96753"/>
            <a:ext cx="10441160" cy="4518248"/>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auto" latinLnBrk="0" hangingPunct="1">
              <a:lnSpc>
                <a:spcPct val="120000"/>
              </a:lnSpc>
              <a:spcBef>
                <a:spcPts val="0"/>
              </a:spcBef>
              <a:spcAft>
                <a:spcPts val="0"/>
              </a:spcAft>
              <a:buClrTx/>
              <a:buSzTx/>
              <a:buNone/>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Pay progression through the grade/band is dependent on evaluation of individual performance – usually linked to appraisal/review ( ‘appraisal’ or ‘merit’ based pay’). Typically provides for either:</a:t>
            </a:r>
          </a:p>
          <a:p>
            <a:pPr marL="914400" lvl="1" indent="-514350" algn="just" eaLnBrk="1" fontAlgn="auto" hangingPunct="1">
              <a:lnSpc>
                <a:spcPct val="120000"/>
              </a:lnSpc>
              <a:spcBef>
                <a:spcPts val="0"/>
              </a:spcBef>
              <a:spcAft>
                <a:spcPts val="0"/>
              </a:spcAft>
              <a:buFont typeface="+mj-lt"/>
              <a:buAutoNum type="alphaLcParenR"/>
              <a:defRPr/>
            </a:pPr>
            <a:r>
              <a:rPr kumimoji="0" lang="en-GB" sz="2400" b="0" i="0" u="none" strike="noStrike" kern="1200" cap="none" spc="0" normalizeH="0" baseline="0" noProof="0" dirty="0">
                <a:ln>
                  <a:noFill/>
                </a:ln>
                <a:solidFill>
                  <a:prstClr val="black"/>
                </a:solidFill>
                <a:effectLst/>
                <a:uLnTx/>
                <a:uFillTx/>
                <a:latin typeface="Arial"/>
                <a:ea typeface="+mn-ea"/>
                <a:cs typeface="Times New Roman"/>
              </a:rPr>
              <a:t>pay progression entirely on basis of individual performance appraisal ratings (‘all-merit’ awards), or</a:t>
            </a:r>
          </a:p>
          <a:p>
            <a:pPr marL="914400" lvl="1" indent="-514350" algn="just" eaLnBrk="1" fontAlgn="auto" hangingPunct="1">
              <a:lnSpc>
                <a:spcPct val="120000"/>
              </a:lnSpc>
              <a:spcBef>
                <a:spcPts val="0"/>
              </a:spcBef>
              <a:spcAft>
                <a:spcPts val="0"/>
              </a:spcAft>
              <a:buFont typeface="+mj-lt"/>
              <a:buAutoNum type="alphaLcParenR"/>
              <a:defRPr/>
            </a:pPr>
            <a:r>
              <a:rPr kumimoji="0" lang="en-GB" sz="2400" b="0" i="0" u="none" strike="noStrike" kern="1200" cap="none" spc="0" normalizeH="0" baseline="0" noProof="0" dirty="0">
                <a:ln>
                  <a:noFill/>
                </a:ln>
                <a:solidFill>
                  <a:prstClr val="black"/>
                </a:solidFill>
                <a:effectLst/>
                <a:uLnTx/>
                <a:uFillTx/>
                <a:latin typeface="Arial"/>
                <a:ea typeface="+mn-ea"/>
                <a:cs typeface="Times New Roman"/>
              </a:rPr>
              <a:t>a general pay rise for employees in addition to an element that is linked to individual performance (‘basic-plus-merit’ awards)</a:t>
            </a:r>
          </a:p>
          <a:p>
            <a:pPr marL="0" marR="0" lvl="0" indent="0" algn="just" defTabSz="914400" rtl="0" eaLnBrk="1" fontAlgn="auto" latinLnBrk="0" hangingPunct="1">
              <a:lnSpc>
                <a:spcPct val="100000"/>
              </a:lnSpc>
              <a:spcBef>
                <a:spcPts val="3000"/>
              </a:spcBef>
              <a:spcAft>
                <a:spcPts val="0"/>
              </a:spcAft>
              <a:buClrTx/>
              <a:buSzTx/>
              <a:buNone/>
              <a:tabLst/>
              <a:defRPr/>
            </a:pPr>
            <a:endParaRPr kumimoji="0" lang="en-GB" sz="2800" b="0" i="0" u="none" strike="noStrike" kern="1200" cap="none" spc="0" normalizeH="0" baseline="0" noProof="0" dirty="0">
              <a:ln>
                <a:noFill/>
              </a:ln>
              <a:solidFill>
                <a:prstClr val="black"/>
              </a:solidFill>
              <a:effectLst/>
              <a:uLnTx/>
              <a:uFillTx/>
              <a:latin typeface="Arial"/>
              <a:ea typeface="+mn-ea"/>
              <a:cs typeface="Times New Roman"/>
            </a:endParaRPr>
          </a:p>
        </p:txBody>
      </p:sp>
    </p:spTree>
    <p:extLst>
      <p:ext uri="{BB962C8B-B14F-4D97-AF65-F5344CB8AC3E}">
        <p14:creationId xmlns:p14="http://schemas.microsoft.com/office/powerpoint/2010/main" val="3828793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Operate IPRP? </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268759"/>
            <a:ext cx="10441160" cy="4446241"/>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motivates staff</a:t>
            </a: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improves individual performance</a:t>
            </a: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improves organisational performance </a:t>
            </a: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fair and equitable way of rewarding individuals</a:t>
            </a: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an aid to recruitment and retention</a:t>
            </a: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facilitates flexibility in rewarding employees</a:t>
            </a: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rewards exceptional performance</a:t>
            </a: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employees think it is good in principle</a:t>
            </a: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focus on key objectives </a:t>
            </a:r>
          </a:p>
          <a:p>
            <a:pPr marL="0" marR="0" lvl="0" indent="0" algn="just" defTabSz="914400" rtl="0" eaLnBrk="1" fontAlgn="auto" latinLnBrk="0" hangingPunct="1">
              <a:lnSpc>
                <a:spcPct val="120000"/>
              </a:lnSpc>
              <a:spcBef>
                <a:spcPts val="0"/>
              </a:spcBef>
              <a:spcAft>
                <a:spcPts val="0"/>
              </a:spcAft>
              <a:buClrTx/>
              <a:buSzTx/>
              <a:buNone/>
              <a:tabLst/>
              <a:defRPr/>
            </a:pPr>
            <a:endParaRPr kumimoji="0" lang="en-GB" sz="2800" b="0" i="0" u="none" strike="noStrike" kern="1200" cap="none" spc="0" normalizeH="0" baseline="0" noProof="0" dirty="0">
              <a:ln>
                <a:noFill/>
              </a:ln>
              <a:solidFill>
                <a:prstClr val="black"/>
              </a:solidFill>
              <a:effectLst/>
              <a:uLnTx/>
              <a:uFillTx/>
              <a:latin typeface="Arial"/>
              <a:ea typeface="+mn-ea"/>
              <a:cs typeface="Times New Roman"/>
            </a:endParaRPr>
          </a:p>
          <a:p>
            <a:pPr marL="342900" marR="0" lvl="0" indent="-342900" algn="just" defTabSz="914400" rtl="0" eaLnBrk="1" fontAlgn="auto" latinLnBrk="0" hangingPunct="1">
              <a:lnSpc>
                <a:spcPct val="100000"/>
              </a:lnSpc>
              <a:spcBef>
                <a:spcPts val="3000"/>
              </a:spcBef>
              <a:spcAft>
                <a:spcPts val="0"/>
              </a:spcAft>
              <a:buClrTx/>
              <a:buSzTx/>
              <a:buFont typeface="Arial"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rial"/>
              <a:ea typeface="+mn-ea"/>
              <a:cs typeface="Times New Roman"/>
            </a:endParaRPr>
          </a:p>
        </p:txBody>
      </p:sp>
    </p:spTree>
    <p:extLst>
      <p:ext uri="{BB962C8B-B14F-4D97-AF65-F5344CB8AC3E}">
        <p14:creationId xmlns:p14="http://schemas.microsoft.com/office/powerpoint/2010/main" val="2476825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Problems Encountered with IPRP (1)</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268759"/>
            <a:ext cx="10441160" cy="4446241"/>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342900" algn="l" defTabSz="914400" rtl="0" eaLnBrk="1" fontAlgn="auto" latinLnBrk="0" hangingPunct="1">
              <a:lnSpc>
                <a:spcPct val="120000"/>
              </a:lnSpc>
              <a:spcBef>
                <a:spcPts val="6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mn-ea"/>
                <a:cs typeface="Times New Roman"/>
              </a:rPr>
              <a:t>does not motivate – can demotivate </a:t>
            </a:r>
          </a:p>
          <a:p>
            <a:pPr marL="0" marR="0" lvl="0" indent="-342900" algn="l" defTabSz="914400" rtl="0" eaLnBrk="1" fontAlgn="auto" latinLnBrk="0" hangingPunct="1">
              <a:lnSpc>
                <a:spcPct val="120000"/>
              </a:lnSpc>
              <a:spcBef>
                <a:spcPts val="6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mn-ea"/>
                <a:cs typeface="Times New Roman"/>
              </a:rPr>
              <a:t>decreases intrinsic motivation</a:t>
            </a:r>
          </a:p>
          <a:p>
            <a:pPr marL="0" marR="0" lvl="0" indent="-342900" algn="l" defTabSz="914400" rtl="0" eaLnBrk="1" fontAlgn="auto" latinLnBrk="0" hangingPunct="1">
              <a:lnSpc>
                <a:spcPct val="120000"/>
              </a:lnSpc>
              <a:spcBef>
                <a:spcPts val="6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mn-ea"/>
                <a:cs typeface="Times New Roman"/>
              </a:rPr>
              <a:t>pay awards too small to motivate</a:t>
            </a:r>
          </a:p>
          <a:p>
            <a:pPr marL="0" marR="0" lvl="0" indent="-342900" algn="l" defTabSz="914400" rtl="0" eaLnBrk="1" fontAlgn="auto" latinLnBrk="0" hangingPunct="1">
              <a:lnSpc>
                <a:spcPct val="120000"/>
              </a:lnSpc>
              <a:spcBef>
                <a:spcPts val="6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mn-ea"/>
                <a:cs typeface="Times New Roman"/>
              </a:rPr>
              <a:t>Difficulties associated with measuring performance </a:t>
            </a:r>
          </a:p>
          <a:p>
            <a:pPr marL="0" marR="0" lvl="0" indent="-342900" algn="l" defTabSz="914400" rtl="0" eaLnBrk="1" fontAlgn="auto" latinLnBrk="0" hangingPunct="1">
              <a:lnSpc>
                <a:spcPct val="120000"/>
              </a:lnSpc>
              <a:spcBef>
                <a:spcPts val="6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mn-ea"/>
                <a:cs typeface="Times New Roman"/>
              </a:rPr>
              <a:t>implementation is problematic (e.g. subjective 	judgments of managers/raters)</a:t>
            </a:r>
          </a:p>
          <a:p>
            <a:pPr marL="0" marR="0" lvl="0" indent="-342900" algn="l" defTabSz="914400" rtl="0" eaLnBrk="1" fontAlgn="auto" latinLnBrk="0" hangingPunct="1">
              <a:lnSpc>
                <a:spcPct val="120000"/>
              </a:lnSpc>
              <a:spcBef>
                <a:spcPts val="6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mn-ea"/>
                <a:cs typeface="Times New Roman"/>
              </a:rPr>
              <a:t>undermines team working</a:t>
            </a:r>
            <a:endParaRPr kumimoji="0" lang="en-GB" sz="2800" b="0" i="0" u="none" strike="noStrike" kern="1200" cap="none" spc="0" normalizeH="0" baseline="0" noProof="0" dirty="0">
              <a:ln>
                <a:noFill/>
              </a:ln>
              <a:solidFill>
                <a:prstClr val="black"/>
              </a:solidFill>
              <a:effectLst/>
              <a:uLnTx/>
              <a:uFillTx/>
              <a:latin typeface="Arial"/>
              <a:ea typeface="+mn-ea"/>
              <a:cs typeface="Times New Roman"/>
            </a:endParaRPr>
          </a:p>
          <a:p>
            <a:pPr marL="342900" marR="0" lvl="0" indent="-342900" algn="just" defTabSz="914400" rtl="0" eaLnBrk="1" fontAlgn="auto" latinLnBrk="0" hangingPunct="1">
              <a:lnSpc>
                <a:spcPct val="100000"/>
              </a:lnSpc>
              <a:spcBef>
                <a:spcPts val="3000"/>
              </a:spcBef>
              <a:spcAft>
                <a:spcPts val="0"/>
              </a:spcAft>
              <a:buClrTx/>
              <a:buSzTx/>
              <a:buFont typeface="Arial"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rial"/>
              <a:ea typeface="+mn-ea"/>
              <a:cs typeface="Times New Roman"/>
            </a:endParaRPr>
          </a:p>
        </p:txBody>
      </p:sp>
    </p:spTree>
    <p:extLst>
      <p:ext uri="{BB962C8B-B14F-4D97-AF65-F5344CB8AC3E}">
        <p14:creationId xmlns:p14="http://schemas.microsoft.com/office/powerpoint/2010/main" val="3582637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Problems Encountered with IPRP (2)</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268759"/>
            <a:ext cx="10441160" cy="4446241"/>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2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mn-ea"/>
                <a:cs typeface="Times New Roman"/>
              </a:rPr>
              <a:t>managers are not accountable</a:t>
            </a:r>
          </a:p>
          <a:p>
            <a:pPr marL="342900" marR="0" lvl="0" indent="-342900" algn="l" defTabSz="914400" rtl="0" eaLnBrk="1" fontAlgn="auto" latinLnBrk="0" hangingPunct="1">
              <a:lnSpc>
                <a:spcPct val="12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mn-ea"/>
                <a:cs typeface="Times New Roman"/>
              </a:rPr>
              <a:t>lack of transparency for employees</a:t>
            </a:r>
          </a:p>
          <a:p>
            <a:pPr marL="342900" marR="0" lvl="0" indent="-342900" algn="l" defTabSz="914400" rtl="0" eaLnBrk="1" fontAlgn="auto" latinLnBrk="0" hangingPunct="1">
              <a:lnSpc>
                <a:spcPct val="12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mn-ea"/>
                <a:cs typeface="Times New Roman"/>
              </a:rPr>
              <a:t>perceived lack of fairness by employees </a:t>
            </a:r>
          </a:p>
          <a:p>
            <a:pPr marL="342900" marR="0" lvl="0" indent="-342900" algn="l" defTabSz="914400" rtl="0" eaLnBrk="1" fontAlgn="auto" latinLnBrk="0" hangingPunct="1">
              <a:lnSpc>
                <a:spcPct val="12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fails to reinforce organisational objectives </a:t>
            </a:r>
            <a:endParaRPr kumimoji="0" lang="en-US" sz="2800" b="0" i="0" u="none" strike="noStrike" kern="1200" cap="none" spc="0" normalizeH="0" baseline="0" noProof="0" dirty="0">
              <a:ln>
                <a:noFill/>
              </a:ln>
              <a:solidFill>
                <a:prstClr val="black"/>
              </a:solidFill>
              <a:effectLst/>
              <a:uLnTx/>
              <a:uFillTx/>
              <a:latin typeface="Arial"/>
              <a:ea typeface="+mn-ea"/>
              <a:cs typeface="Times New Roman"/>
            </a:endParaRPr>
          </a:p>
          <a:p>
            <a:pPr marL="342900" marR="0" lvl="0" indent="-342900" algn="l" defTabSz="914400" rtl="0" eaLnBrk="1" fontAlgn="auto" latinLnBrk="0" hangingPunct="1">
              <a:lnSpc>
                <a:spcPct val="12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creates tension between reward and development needs</a:t>
            </a:r>
          </a:p>
          <a:p>
            <a:pPr marL="342900" marR="0" lvl="0" indent="-342900" algn="l" defTabSz="914400" rtl="0" eaLnBrk="1" fontAlgn="auto" latinLnBrk="0" hangingPunct="1">
              <a:lnSpc>
                <a:spcPct val="12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mn-ea"/>
                <a:cs typeface="Times New Roman"/>
              </a:rPr>
              <a:t>budgetary constraints</a:t>
            </a:r>
          </a:p>
          <a:p>
            <a:pPr marL="342900" marR="0" lvl="0" indent="-342900" algn="l" defTabSz="914400" rtl="0" eaLnBrk="1" fontAlgn="auto" latinLnBrk="0" hangingPunct="1">
              <a:lnSpc>
                <a:spcPct val="12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mn-ea"/>
                <a:cs typeface="Times New Roman"/>
              </a:rPr>
              <a:t>unethical.</a:t>
            </a:r>
          </a:p>
        </p:txBody>
      </p:sp>
    </p:spTree>
    <p:extLst>
      <p:ext uri="{BB962C8B-B14F-4D97-AF65-F5344CB8AC3E}">
        <p14:creationId xmlns:p14="http://schemas.microsoft.com/office/powerpoint/2010/main" val="4152104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Other Forms of Performance Based Reward</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268759"/>
            <a:ext cx="10441160" cy="4446241"/>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2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individual payment by results (e.g. piecework and work-measured schemes)</a:t>
            </a:r>
          </a:p>
          <a:p>
            <a:pPr marL="342900" marR="0" lvl="0" indent="-342900" algn="l" defTabSz="914400" rtl="0" eaLnBrk="1" fontAlgn="auto" latinLnBrk="0" hangingPunct="1">
              <a:lnSpc>
                <a:spcPct val="12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sales commission</a:t>
            </a:r>
          </a:p>
          <a:p>
            <a:pPr marL="342900" marR="0" lvl="0" indent="-342900" algn="l" defTabSz="914400" rtl="0" eaLnBrk="1" fontAlgn="auto" latinLnBrk="0" hangingPunct="1">
              <a:lnSpc>
                <a:spcPct val="12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individual bonuses</a:t>
            </a:r>
          </a:p>
          <a:p>
            <a:pPr marL="342900" marR="0" lvl="0" indent="-342900" algn="l" defTabSz="914400" rtl="0" eaLnBrk="1" fontAlgn="auto" latinLnBrk="0" hangingPunct="1">
              <a:lnSpc>
                <a:spcPct val="12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team based rewards</a:t>
            </a:r>
          </a:p>
          <a:p>
            <a:pPr marL="342900" marR="0" lvl="0" indent="-342900" algn="l" defTabSz="914400" rtl="0" eaLnBrk="1" fontAlgn="auto" latinLnBrk="0" hangingPunct="1">
              <a:lnSpc>
                <a:spcPct val="12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organisational based reward</a:t>
            </a:r>
          </a:p>
        </p:txBody>
      </p:sp>
    </p:spTree>
    <p:extLst>
      <p:ext uri="{BB962C8B-B14F-4D97-AF65-F5344CB8AC3E}">
        <p14:creationId xmlns:p14="http://schemas.microsoft.com/office/powerpoint/2010/main" val="1807844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Organisation Based Rewards</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268759"/>
            <a:ext cx="10441160" cy="4446241"/>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prstClr val="black"/>
                </a:solidFill>
                <a:effectLst/>
                <a:uLnTx/>
                <a:uFillTx/>
                <a:latin typeface="Arial"/>
                <a:ea typeface="+mn-ea"/>
                <a:cs typeface="Times New Roman"/>
              </a:rPr>
              <a:t>Short term rewards:</a:t>
            </a:r>
          </a:p>
          <a:p>
            <a:pPr marL="742950" marR="0" lvl="1" indent="-285750" algn="l" defTabSz="914400" rtl="0" eaLnBrk="1" fontAlgn="auto" latinLnBrk="0" hangingPunct="1">
              <a:lnSpc>
                <a:spcPct val="100000"/>
              </a:lnSpc>
              <a:spcBef>
                <a:spcPct val="20000"/>
              </a:spcBef>
              <a:spcAft>
                <a:spcPts val="0"/>
              </a:spcAft>
              <a:buClrTx/>
              <a:buSzTx/>
              <a:buFont typeface="Arial"/>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profit share </a:t>
            </a:r>
          </a:p>
          <a:p>
            <a:pPr marL="742950" marR="0" lvl="1" indent="-285750" algn="l" defTabSz="914400" rtl="0" eaLnBrk="1" fontAlgn="auto" latinLnBrk="0" hangingPunct="1">
              <a:lnSpc>
                <a:spcPct val="100000"/>
              </a:lnSpc>
              <a:spcBef>
                <a:spcPct val="20000"/>
              </a:spcBef>
              <a:spcAft>
                <a:spcPts val="0"/>
              </a:spcAft>
              <a:buClrTx/>
              <a:buSzTx/>
              <a:buFont typeface="Arial"/>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gain sharing.</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prstClr val="black"/>
                </a:solidFill>
                <a:effectLst/>
                <a:uLnTx/>
                <a:uFillTx/>
                <a:latin typeface="Arial"/>
                <a:ea typeface="+mn-ea"/>
                <a:cs typeface="Times New Roman"/>
              </a:rPr>
              <a:t>Longer term rewards:</a:t>
            </a:r>
          </a:p>
          <a:p>
            <a:pPr marL="742950" marR="0" lvl="1" indent="-285750" algn="l" defTabSz="914400" rtl="0" eaLnBrk="1" fontAlgn="auto" latinLnBrk="0" hangingPunct="1">
              <a:lnSpc>
                <a:spcPct val="100000"/>
              </a:lnSpc>
              <a:spcBef>
                <a:spcPct val="20000"/>
              </a:spcBef>
              <a:spcAft>
                <a:spcPts val="0"/>
              </a:spcAft>
              <a:buClrTx/>
              <a:buSzTx/>
              <a:buFont typeface="Arial"/>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share incentive plans</a:t>
            </a:r>
          </a:p>
          <a:p>
            <a:pPr marL="742950" marR="0" lvl="1" indent="-285750" algn="l" defTabSz="914400" rtl="0" eaLnBrk="1" fontAlgn="auto" latinLnBrk="0" hangingPunct="1">
              <a:lnSpc>
                <a:spcPct val="100000"/>
              </a:lnSpc>
              <a:spcBef>
                <a:spcPct val="20000"/>
              </a:spcBef>
              <a:spcAft>
                <a:spcPts val="0"/>
              </a:spcAft>
              <a:buClrTx/>
              <a:buSzTx/>
              <a:buFont typeface="Arial"/>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savings-related schemes (e.g. SAVE)</a:t>
            </a:r>
          </a:p>
          <a:p>
            <a:pPr marL="742950" marR="0" lvl="1" indent="-285750" algn="l" defTabSz="914400" rtl="0" eaLnBrk="1" fontAlgn="auto" latinLnBrk="0" hangingPunct="1">
              <a:lnSpc>
                <a:spcPct val="100000"/>
              </a:lnSpc>
              <a:spcBef>
                <a:spcPct val="20000"/>
              </a:spcBef>
              <a:spcAft>
                <a:spcPts val="0"/>
              </a:spcAft>
              <a:buClrTx/>
              <a:buSzTx/>
              <a:buFont typeface="Arial"/>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company share option plans.</a:t>
            </a:r>
          </a:p>
        </p:txBody>
      </p:sp>
    </p:spTree>
    <p:extLst>
      <p:ext uri="{BB962C8B-B14F-4D97-AF65-F5344CB8AC3E}">
        <p14:creationId xmlns:p14="http://schemas.microsoft.com/office/powerpoint/2010/main" val="2202789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Recognition</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268759"/>
            <a:ext cx="10441160" cy="4446241"/>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1" indent="-285750" algn="just"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prstClr val="black"/>
                </a:solidFill>
                <a:effectLst/>
                <a:uLnTx/>
                <a:uFillTx/>
                <a:latin typeface="Arial"/>
                <a:ea typeface="+mn-ea"/>
                <a:cs typeface="Times New Roman"/>
              </a:rPr>
              <a:t>Benefits:</a:t>
            </a:r>
          </a:p>
          <a:p>
            <a:pPr marL="0" marR="0" lvl="1" indent="0" algn="just"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flexible, simple, cost effective, immediate, highly visible and can endure as trophy value.</a:t>
            </a:r>
          </a:p>
          <a:p>
            <a:pPr marL="0" marR="0" lvl="1" indent="-285750" algn="just"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800" b="1" i="0" u="none" strike="noStrike" kern="1200" cap="none" spc="0" normalizeH="0" baseline="0" noProof="0" dirty="0">
              <a:ln>
                <a:noFill/>
              </a:ln>
              <a:solidFill>
                <a:prstClr val="black"/>
              </a:solidFill>
              <a:effectLst/>
              <a:uLnTx/>
              <a:uFillTx/>
              <a:latin typeface="Arial"/>
              <a:ea typeface="+mn-ea"/>
              <a:cs typeface="Times New Roman"/>
            </a:endParaRPr>
          </a:p>
          <a:p>
            <a:pPr marL="0" marR="0" lvl="1" indent="-285750" algn="just"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prstClr val="black"/>
                </a:solidFill>
                <a:effectLst/>
                <a:uLnTx/>
                <a:uFillTx/>
                <a:latin typeface="Arial"/>
                <a:ea typeface="+mn-ea"/>
                <a:cs typeface="Times New Roman"/>
              </a:rPr>
              <a:t>Problems:</a:t>
            </a:r>
          </a:p>
          <a:p>
            <a:pPr marL="0" marR="0" lvl="1" indent="0" algn="just"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lacks credibility, potentially divisive, claims of favouritism, regarded as ‘tokenism’ and patronising and does little to motivate poorer performers.</a:t>
            </a:r>
          </a:p>
        </p:txBody>
      </p:sp>
    </p:spTree>
    <p:extLst>
      <p:ext uri="{BB962C8B-B14F-4D97-AF65-F5344CB8AC3E}">
        <p14:creationId xmlns:p14="http://schemas.microsoft.com/office/powerpoint/2010/main" val="2822959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Forms of Non-Financial Recognition</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29225"/>
            <a:ext cx="10441160" cy="4446241"/>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personal thank you or praise</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retail vouchers</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tickets for social activity</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travel</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learning and development opportunities</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symbolic awards</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publicity in in-house journal </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earned time off</a:t>
            </a:r>
          </a:p>
        </p:txBody>
      </p:sp>
      <p:sp>
        <p:nvSpPr>
          <p:cNvPr id="2" name="TextBox 1">
            <a:extLst>
              <a:ext uri="{FF2B5EF4-FFF2-40B4-BE49-F238E27FC236}">
                <a16:creationId xmlns:a16="http://schemas.microsoft.com/office/drawing/2014/main" id="{92ED262B-0EBB-6D57-E1B6-E837AA08DB4F}"/>
              </a:ext>
            </a:extLst>
          </p:cNvPr>
          <p:cNvSpPr txBox="1"/>
          <p:nvPr/>
        </p:nvSpPr>
        <p:spPr>
          <a:xfrm>
            <a:off x="9192344" y="1227206"/>
            <a:ext cx="3240360" cy="1938992"/>
          </a:xfrm>
          <a:prstGeom prst="rect">
            <a:avLst/>
          </a:prstGeom>
          <a:noFill/>
        </p:spPr>
        <p:txBody>
          <a:bodyPr wrap="square" rtlCol="0">
            <a:spAutoFit/>
          </a:bodyPr>
          <a:lstStyle/>
          <a:p>
            <a:r>
              <a:rPr lang="en-GB" sz="2400" dirty="0">
                <a:solidFill>
                  <a:srgbClr val="FF0000"/>
                </a:solidFill>
                <a:highlight>
                  <a:srgbClr val="FFFF00"/>
                </a:highlight>
              </a:rPr>
              <a:t>REFLECT ON NATURE OF </a:t>
            </a:r>
            <a:r>
              <a:rPr lang="en-GB" sz="2400">
                <a:solidFill>
                  <a:srgbClr val="FF0000"/>
                </a:solidFill>
                <a:highlight>
                  <a:srgbClr val="FFFF00"/>
                </a:highlight>
              </a:rPr>
              <a:t>ORGANISATION/</a:t>
            </a:r>
          </a:p>
          <a:p>
            <a:r>
              <a:rPr lang="en-GB" sz="2400">
                <a:solidFill>
                  <a:srgbClr val="FF0000"/>
                </a:solidFill>
                <a:highlight>
                  <a:srgbClr val="FFFF00"/>
                </a:highlight>
              </a:rPr>
              <a:t>Are </a:t>
            </a:r>
            <a:r>
              <a:rPr lang="en-GB" sz="2400" dirty="0">
                <a:solidFill>
                  <a:srgbClr val="FF0000"/>
                </a:solidFill>
                <a:highlight>
                  <a:srgbClr val="FFFF00"/>
                </a:highlight>
              </a:rPr>
              <a:t>they suitable for </a:t>
            </a:r>
            <a:r>
              <a:rPr lang="en-GB" sz="2400">
                <a:solidFill>
                  <a:srgbClr val="FF0000"/>
                </a:solidFill>
                <a:highlight>
                  <a:srgbClr val="FFFF00"/>
                </a:highlight>
              </a:rPr>
              <a:t>all organisations</a:t>
            </a:r>
            <a:r>
              <a:rPr lang="en-GB" sz="2400">
                <a:highlight>
                  <a:srgbClr val="FFFF00"/>
                </a:highlight>
              </a:rPr>
              <a:t>?</a:t>
            </a:r>
            <a:endParaRPr lang="en-GB" sz="2400" dirty="0">
              <a:highlight>
                <a:srgbClr val="FFFF00"/>
              </a:highlight>
            </a:endParaRPr>
          </a:p>
        </p:txBody>
      </p:sp>
    </p:spTree>
    <p:extLst>
      <p:ext uri="{BB962C8B-B14F-4D97-AF65-F5344CB8AC3E}">
        <p14:creationId xmlns:p14="http://schemas.microsoft.com/office/powerpoint/2010/main" val="1773059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F944C-7DBB-F8EB-5933-CDBC6A055042}"/>
              </a:ext>
            </a:extLst>
          </p:cNvPr>
          <p:cNvSpPr>
            <a:spLocks noGrp="1"/>
          </p:cNvSpPr>
          <p:nvPr>
            <p:ph type="title"/>
          </p:nvPr>
        </p:nvSpPr>
        <p:spPr/>
        <p:txBody>
          <a:bodyPr/>
          <a:lstStyle/>
          <a:p>
            <a:r>
              <a:rPr lang="en-GB" dirty="0"/>
              <a:t>Implications of PRR to HR and Performance</a:t>
            </a:r>
          </a:p>
        </p:txBody>
      </p:sp>
      <p:sp>
        <p:nvSpPr>
          <p:cNvPr id="3" name="Content Placeholder 2">
            <a:extLst>
              <a:ext uri="{FF2B5EF4-FFF2-40B4-BE49-F238E27FC236}">
                <a16:creationId xmlns:a16="http://schemas.microsoft.com/office/drawing/2014/main" id="{5637737F-D8D0-AB23-3E95-CF95C11C0D42}"/>
              </a:ext>
            </a:extLst>
          </p:cNvPr>
          <p:cNvSpPr>
            <a:spLocks noGrp="1"/>
          </p:cNvSpPr>
          <p:nvPr>
            <p:ph idx="1"/>
          </p:nvPr>
        </p:nvSpPr>
        <p:spPr/>
        <p:txBody>
          <a:bodyPr/>
          <a:lstStyle/>
          <a:p>
            <a:r>
              <a:rPr lang="en-GB" dirty="0"/>
              <a:t>Combs et al.’s (2006) meta analysis includes 92 studies showing a link between HR practices and organisation performance</a:t>
            </a:r>
          </a:p>
          <a:p>
            <a:endParaRPr lang="en-GB" dirty="0"/>
          </a:p>
        </p:txBody>
      </p:sp>
    </p:spTree>
    <p:extLst>
      <p:ext uri="{BB962C8B-B14F-4D97-AF65-F5344CB8AC3E}">
        <p14:creationId xmlns:p14="http://schemas.microsoft.com/office/powerpoint/2010/main" val="25935376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DEE62-641C-F828-73F3-31A101268344}"/>
              </a:ext>
            </a:extLst>
          </p:cNvPr>
          <p:cNvSpPr>
            <a:spLocks noGrp="1"/>
          </p:cNvSpPr>
          <p:nvPr>
            <p:ph type="title"/>
          </p:nvPr>
        </p:nvSpPr>
        <p:spPr/>
        <p:txBody>
          <a:bodyPr/>
          <a:lstStyle/>
          <a:p>
            <a:r>
              <a:rPr lang="en-GB" dirty="0"/>
              <a:t>Implications – cont..</a:t>
            </a:r>
          </a:p>
        </p:txBody>
      </p:sp>
      <p:sp>
        <p:nvSpPr>
          <p:cNvPr id="3" name="Content Placeholder 2">
            <a:extLst>
              <a:ext uri="{FF2B5EF4-FFF2-40B4-BE49-F238E27FC236}">
                <a16:creationId xmlns:a16="http://schemas.microsoft.com/office/drawing/2014/main" id="{ACAF6F73-5B0A-080C-0912-D20F06DE50E6}"/>
              </a:ext>
            </a:extLst>
          </p:cNvPr>
          <p:cNvSpPr>
            <a:spLocks noGrp="1"/>
          </p:cNvSpPr>
          <p:nvPr>
            <p:ph idx="1"/>
          </p:nvPr>
        </p:nvSpPr>
        <p:spPr/>
        <p:txBody>
          <a:bodyPr/>
          <a:lstStyle/>
          <a:p>
            <a:r>
              <a:rPr lang="en-GB" dirty="0"/>
              <a:t>In a study of 25 customer service organisations, Brown and West (2005) reported links between employee engagement and customer service performance, with employees influenced by reward practices such as variable pay and recognition awards</a:t>
            </a:r>
          </a:p>
        </p:txBody>
      </p:sp>
    </p:spTree>
    <p:extLst>
      <p:ext uri="{BB962C8B-B14F-4D97-AF65-F5344CB8AC3E}">
        <p14:creationId xmlns:p14="http://schemas.microsoft.com/office/powerpoint/2010/main" val="22498585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719B2-6623-48A1-BCED-B49079FC5820}"/>
              </a:ext>
            </a:extLst>
          </p:cNvPr>
          <p:cNvSpPr>
            <a:spLocks noGrp="1"/>
          </p:cNvSpPr>
          <p:nvPr>
            <p:ph type="title"/>
          </p:nvPr>
        </p:nvSpPr>
        <p:spPr/>
        <p:txBody>
          <a:bodyPr/>
          <a:lstStyle/>
          <a:p>
            <a:r>
              <a:rPr lang="en-GB" dirty="0"/>
              <a:t>Implications cont..</a:t>
            </a:r>
          </a:p>
        </p:txBody>
      </p:sp>
      <p:sp>
        <p:nvSpPr>
          <p:cNvPr id="3" name="Content Placeholder 2">
            <a:extLst>
              <a:ext uri="{FF2B5EF4-FFF2-40B4-BE49-F238E27FC236}">
                <a16:creationId xmlns:a16="http://schemas.microsoft.com/office/drawing/2014/main" id="{3AA4460B-C64B-1AD3-D91B-7D0738C4C745}"/>
              </a:ext>
            </a:extLst>
          </p:cNvPr>
          <p:cNvSpPr>
            <a:spLocks noGrp="1"/>
          </p:cNvSpPr>
          <p:nvPr>
            <p:ph idx="1"/>
          </p:nvPr>
        </p:nvSpPr>
        <p:spPr/>
        <p:txBody>
          <a:bodyPr/>
          <a:lstStyle/>
          <a:p>
            <a:r>
              <a:rPr lang="en-GB" dirty="0"/>
              <a:t>Organisations such as Nationwide, McDonalds, Standard Chartered Bank and Tesco have replicated such results internally and shown powerful linkages between reward practices, employee engagement and their financial performance</a:t>
            </a:r>
          </a:p>
          <a:p>
            <a:r>
              <a:rPr lang="en-GB" dirty="0"/>
              <a:t>Case study example of McDonald’s detailed in the IES research report.</a:t>
            </a:r>
          </a:p>
        </p:txBody>
      </p:sp>
    </p:spTree>
    <p:extLst>
      <p:ext uri="{BB962C8B-B14F-4D97-AF65-F5344CB8AC3E}">
        <p14:creationId xmlns:p14="http://schemas.microsoft.com/office/powerpoint/2010/main" val="18843730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Conclusion (1)</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29225"/>
            <a:ext cx="10441160" cy="4446241"/>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There is a range of forms of performance based rewards, financial and non financial</a:t>
            </a:r>
          </a:p>
          <a:p>
            <a:pPr marL="342900" marR="0" lvl="0" indent="-342900" algn="just"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The principle of rewarding for performance is sound.</a:t>
            </a:r>
          </a:p>
          <a:p>
            <a:pPr marL="342900" marR="0" lvl="0" indent="-342900" algn="just"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The design and implementation is problematic.</a:t>
            </a:r>
          </a:p>
          <a:p>
            <a:pPr marL="342900" marR="0" lvl="0" indent="-342900" algn="just" defTabSz="914400" rtl="0" eaLnBrk="1" fontAlgn="auto" latinLnBrk="0" hangingPunct="1">
              <a:lnSpc>
                <a:spcPct val="100000"/>
              </a:lnSpc>
              <a:spcBef>
                <a:spcPts val="18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Arial"/>
                <a:ea typeface="+mn-ea"/>
                <a:cs typeface="Times New Roman"/>
              </a:rPr>
              <a:t>Schemes need to fit the organisational context, job and individual needs and values.</a:t>
            </a:r>
          </a:p>
        </p:txBody>
      </p:sp>
    </p:spTree>
    <p:extLst>
      <p:ext uri="{BB962C8B-B14F-4D97-AF65-F5344CB8AC3E}">
        <p14:creationId xmlns:p14="http://schemas.microsoft.com/office/powerpoint/2010/main" val="203502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Conclusion (2)</a:t>
            </a:r>
          </a:p>
        </p:txBody>
      </p:sp>
      <p:sp>
        <p:nvSpPr>
          <p:cNvPr id="6" name="Rectangle 3">
            <a:extLst>
              <a:ext uri="{FF2B5EF4-FFF2-40B4-BE49-F238E27FC236}">
                <a16:creationId xmlns:a16="http://schemas.microsoft.com/office/drawing/2014/main" id="{306D15D3-654F-4F14-ADD5-0B3B44EA8CC7}"/>
              </a:ext>
            </a:extLst>
          </p:cNvPr>
          <p:cNvSpPr txBox="1">
            <a:spLocks noChangeArrowheads="1"/>
          </p:cNvSpPr>
          <p:nvPr/>
        </p:nvSpPr>
        <p:spPr bwMode="auto">
          <a:xfrm>
            <a:off x="767408" y="1143000"/>
            <a:ext cx="10657184" cy="4518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buFont typeface="Symbol" panose="05050102010706020507" pitchFamily="18" charset="2"/>
              <a:buNone/>
            </a:pPr>
            <a:endParaRPr lang="en-GB" altLang="en-US" sz="3200" dirty="0">
              <a:latin typeface="Arial Nova" panose="020B0504020202020204" pitchFamily="34" charset="0"/>
            </a:endParaRPr>
          </a:p>
          <a:p>
            <a:pPr algn="just" eaLnBrk="1" hangingPunct="1">
              <a:buFont typeface="Symbol" panose="05050102010706020507" pitchFamily="18" charset="2"/>
              <a:buNone/>
            </a:pPr>
            <a:endParaRPr lang="en-GB" altLang="en-US" sz="3200" b="1" dirty="0">
              <a:latin typeface="Arial Nova" panose="020B0504020202020204" pitchFamily="34" charset="0"/>
            </a:endParaRPr>
          </a:p>
          <a:p>
            <a:pPr algn="just" eaLnBrk="1" hangingPunct="1">
              <a:buFont typeface="Symbol" panose="05050102010706020507" pitchFamily="18" charset="2"/>
              <a:buNone/>
            </a:pPr>
            <a:endParaRPr lang="en-US" altLang="en-US" sz="2800" b="1" dirty="0">
              <a:latin typeface="Arial Nova" panose="020B0504020202020204" pitchFamily="34" charset="0"/>
            </a:endParaRPr>
          </a:p>
        </p:txBody>
      </p:sp>
      <p:sp>
        <p:nvSpPr>
          <p:cNvPr id="4" name="Content Placeholder 2">
            <a:extLst>
              <a:ext uri="{FF2B5EF4-FFF2-40B4-BE49-F238E27FC236}">
                <a16:creationId xmlns:a16="http://schemas.microsoft.com/office/drawing/2014/main" id="{8C70F991-1FE8-474B-9044-DCC7B8111D17}"/>
              </a:ext>
            </a:extLst>
          </p:cNvPr>
          <p:cNvSpPr txBox="1">
            <a:spLocks/>
          </p:cNvSpPr>
          <p:nvPr/>
        </p:nvSpPr>
        <p:spPr>
          <a:xfrm>
            <a:off x="875420" y="1129225"/>
            <a:ext cx="10441160" cy="4446241"/>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1" i="0" u="none" strike="noStrike" kern="1200" cap="none" spc="0" normalizeH="0" baseline="0" noProof="0" dirty="0">
                <a:ln>
                  <a:noFill/>
                </a:ln>
                <a:solidFill>
                  <a:prstClr val="black"/>
                </a:solidFill>
                <a:effectLst/>
                <a:uLnTx/>
                <a:uFillTx/>
                <a:latin typeface="Arial"/>
                <a:ea typeface="+mn-ea"/>
                <a:cs typeface="Times New Roman"/>
              </a:rPr>
              <a:t>To maximise success:</a:t>
            </a:r>
          </a:p>
          <a:p>
            <a:pPr marL="742950" marR="0" lvl="1" indent="-28575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it must be administered in a procedurally fair way. </a:t>
            </a:r>
          </a:p>
          <a:p>
            <a:pPr marL="742950" marR="0" lvl="1" indent="-28575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employees need some control over their performance.</a:t>
            </a:r>
          </a:p>
          <a:p>
            <a:pPr marL="742950" marR="0" lvl="1" indent="-28575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performance criteria needs to be valid and applied in consistent and objective way.</a:t>
            </a:r>
          </a:p>
          <a:p>
            <a:pPr marL="742950" marR="0" lvl="1" indent="-28575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rewards need to be of value (e.g. expectancy theory).</a:t>
            </a:r>
          </a:p>
          <a:p>
            <a:pPr marL="742950" marR="0" lvl="1" indent="-28575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it must involve employees in design and implementation of schemes.</a:t>
            </a:r>
          </a:p>
          <a:p>
            <a:pPr marL="742950" marR="0" lvl="1" indent="-285750" algn="just"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a:ea typeface="+mn-ea"/>
                <a:cs typeface="Times New Roman"/>
              </a:rPr>
              <a:t>it must monitor and evaluate.</a:t>
            </a:r>
          </a:p>
        </p:txBody>
      </p:sp>
    </p:spTree>
    <p:extLst>
      <p:ext uri="{BB962C8B-B14F-4D97-AF65-F5344CB8AC3E}">
        <p14:creationId xmlns:p14="http://schemas.microsoft.com/office/powerpoint/2010/main" val="1036066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nodePh="1">
                                  <p:stCondLst>
                                    <p:cond delay="0"/>
                                  </p:stCondLst>
                                  <p:endCondLst>
                                    <p:cond evt="begin" delay="0">
                                      <p:tn val="5"/>
                                    </p:cond>
                                  </p:end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C4EFC-5A1F-0C68-AA7F-877859E159DD}"/>
              </a:ext>
            </a:extLst>
          </p:cNvPr>
          <p:cNvSpPr>
            <a:spLocks noGrp="1"/>
          </p:cNvSpPr>
          <p:nvPr>
            <p:ph type="title"/>
          </p:nvPr>
        </p:nvSpPr>
        <p:spPr/>
        <p:txBody>
          <a:bodyPr/>
          <a:lstStyle/>
          <a:p>
            <a:r>
              <a:rPr lang="en-GB" dirty="0"/>
              <a:t>Case study reading </a:t>
            </a:r>
          </a:p>
        </p:txBody>
      </p:sp>
      <p:sp>
        <p:nvSpPr>
          <p:cNvPr id="3" name="Content Placeholder 2">
            <a:extLst>
              <a:ext uri="{FF2B5EF4-FFF2-40B4-BE49-F238E27FC236}">
                <a16:creationId xmlns:a16="http://schemas.microsoft.com/office/drawing/2014/main" id="{A10488BD-F685-CDD3-5A83-24B839CF8F19}"/>
              </a:ext>
            </a:extLst>
          </p:cNvPr>
          <p:cNvSpPr>
            <a:spLocks noGrp="1"/>
          </p:cNvSpPr>
          <p:nvPr>
            <p:ph idx="1"/>
          </p:nvPr>
        </p:nvSpPr>
        <p:spPr>
          <a:xfrm>
            <a:off x="609600" y="1628800"/>
            <a:ext cx="10972800" cy="3917032"/>
          </a:xfrm>
        </p:spPr>
        <p:txBody>
          <a:bodyPr/>
          <a:lstStyle/>
          <a:p>
            <a:r>
              <a:rPr lang="en-GB" dirty="0"/>
              <a:t>Case study 8.2 CABI (Refer Textbook by Hutchinson Chapter 8)</a:t>
            </a:r>
          </a:p>
          <a:p>
            <a:endParaRPr lang="en-GB" dirty="0"/>
          </a:p>
        </p:txBody>
      </p:sp>
    </p:spTree>
    <p:extLst>
      <p:ext uri="{BB962C8B-B14F-4D97-AF65-F5344CB8AC3E}">
        <p14:creationId xmlns:p14="http://schemas.microsoft.com/office/powerpoint/2010/main" val="23543680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07B40-3600-6DA1-4A68-7FFA536DEB80}"/>
              </a:ext>
            </a:extLst>
          </p:cNvPr>
          <p:cNvSpPr>
            <a:spLocks noGrp="1"/>
          </p:cNvSpPr>
          <p:nvPr>
            <p:ph type="title"/>
          </p:nvPr>
        </p:nvSpPr>
        <p:spPr/>
        <p:txBody>
          <a:bodyPr/>
          <a:lstStyle/>
          <a:p>
            <a:r>
              <a:rPr lang="en-GB" dirty="0"/>
              <a:t>Seminar Activity 2</a:t>
            </a:r>
            <a:br>
              <a:rPr lang="en-GB" dirty="0"/>
            </a:br>
            <a:r>
              <a:rPr lang="en-GB" dirty="0">
                <a:highlight>
                  <a:srgbClr val="FFFF00"/>
                </a:highlight>
              </a:rPr>
              <a:t>Work in Groups</a:t>
            </a:r>
          </a:p>
        </p:txBody>
      </p:sp>
      <p:sp>
        <p:nvSpPr>
          <p:cNvPr id="3" name="Content Placeholder 2">
            <a:extLst>
              <a:ext uri="{FF2B5EF4-FFF2-40B4-BE49-F238E27FC236}">
                <a16:creationId xmlns:a16="http://schemas.microsoft.com/office/drawing/2014/main" id="{B427A7AD-E899-4209-E02C-C9BB37111095}"/>
              </a:ext>
            </a:extLst>
          </p:cNvPr>
          <p:cNvSpPr>
            <a:spLocks noGrp="1"/>
          </p:cNvSpPr>
          <p:nvPr>
            <p:ph idx="1"/>
          </p:nvPr>
        </p:nvSpPr>
        <p:spPr>
          <a:xfrm>
            <a:off x="609600" y="1417638"/>
            <a:ext cx="10972800" cy="4099595"/>
          </a:xfrm>
        </p:spPr>
        <p:txBody>
          <a:bodyPr/>
          <a:lstStyle/>
          <a:p>
            <a:pPr marL="0" indent="0">
              <a:lnSpc>
                <a:spcPct val="107000"/>
              </a:lnSpc>
              <a:spcAft>
                <a:spcPts val="800"/>
              </a:spcAft>
              <a:buNone/>
            </a:pPr>
            <a:r>
              <a:rPr lang="en-GB" sz="2800" b="1" dirty="0">
                <a:solidFill>
                  <a:schemeClr val="accent6">
                    <a:lumMod val="75000"/>
                  </a:schemeClr>
                </a:solidFill>
                <a:effectLst/>
                <a:latin typeface="Calibri" panose="020F0502020204030204" pitchFamily="34" charset="0"/>
                <a:ea typeface="DengXian" panose="02010600030101010101" pitchFamily="2" charset="-122"/>
                <a:cs typeface="Arial" panose="020B0604020202020204" pitchFamily="34" charset="0"/>
              </a:rPr>
              <a:t>Greenpeace’s mission is: We defend the natural world and promote peace by investigating, exposing and confronting environmental abuse, and championing environmentally responsible solutions (</a:t>
            </a:r>
            <a:r>
              <a:rPr lang="en-GB" sz="2800" b="1" u="sng" dirty="0">
                <a:solidFill>
                  <a:schemeClr val="accent6">
                    <a:lumMod val="75000"/>
                  </a:schemeClr>
                </a:solidFill>
                <a:effectLst/>
                <a:latin typeface="Calibri" panose="020F0502020204030204" pitchFamily="34" charset="0"/>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www.greenpeace.co.uk</a:t>
            </a:r>
            <a:r>
              <a:rPr lang="en-GB" sz="2800" b="1" dirty="0">
                <a:solidFill>
                  <a:schemeClr val="accent6">
                    <a:lumMod val="75000"/>
                  </a:schemeClr>
                </a:solidFill>
                <a:effectLst/>
                <a:latin typeface="Calibri" panose="020F0502020204030204" pitchFamily="34" charset="0"/>
                <a:ea typeface="DengXian" panose="02010600030101010101" pitchFamily="2" charset="-122"/>
                <a:cs typeface="Arial" panose="020B0604020202020204" pitchFamily="34" charset="0"/>
              </a:rPr>
              <a:t>).</a:t>
            </a:r>
          </a:p>
          <a:p>
            <a:pPr marL="0" indent="0">
              <a:lnSpc>
                <a:spcPct val="107000"/>
              </a:lnSpc>
              <a:spcAft>
                <a:spcPts val="800"/>
              </a:spcAft>
              <a:buNone/>
            </a:pPr>
            <a:r>
              <a:rPr lang="en-GB" sz="2800" b="1" dirty="0">
                <a:solidFill>
                  <a:schemeClr val="accent6">
                    <a:lumMod val="75000"/>
                  </a:schemeClr>
                </a:solidFill>
                <a:effectLst/>
                <a:latin typeface="Calibri" panose="020F0502020204030204" pitchFamily="34" charset="0"/>
                <a:ea typeface="DengXian" panose="02010600030101010101" pitchFamily="2" charset="-122"/>
                <a:cs typeface="Arial" panose="020B0604020202020204" pitchFamily="34" charset="0"/>
              </a:rPr>
              <a:t>1. What might be the contents of a performance-based reward package for Greenpeace, in which volunteers are not paid?</a:t>
            </a:r>
          </a:p>
          <a:p>
            <a:pPr marL="0" indent="0">
              <a:lnSpc>
                <a:spcPct val="107000"/>
              </a:lnSpc>
              <a:spcAft>
                <a:spcPts val="800"/>
              </a:spcAft>
              <a:buNone/>
            </a:pPr>
            <a:r>
              <a:rPr lang="en-GB" sz="2800" b="1" dirty="0">
                <a:solidFill>
                  <a:schemeClr val="accent6">
                    <a:lumMod val="75000"/>
                  </a:schemeClr>
                </a:solidFill>
                <a:effectLst/>
                <a:latin typeface="Calibri" panose="020F0502020204030204" pitchFamily="34" charset="0"/>
                <a:ea typeface="DengXian" panose="02010600030101010101" pitchFamily="2" charset="-122"/>
                <a:cs typeface="Arial" panose="020B0604020202020204" pitchFamily="34" charset="0"/>
              </a:rPr>
              <a:t>2. What are the advantages and disadvantages of such an approach?</a:t>
            </a:r>
          </a:p>
          <a:p>
            <a:pPr marL="0" indent="0">
              <a:buNone/>
            </a:pPr>
            <a:endParaRPr lang="en-GB" dirty="0"/>
          </a:p>
        </p:txBody>
      </p:sp>
    </p:spTree>
    <p:extLst>
      <p:ext uri="{BB962C8B-B14F-4D97-AF65-F5344CB8AC3E}">
        <p14:creationId xmlns:p14="http://schemas.microsoft.com/office/powerpoint/2010/main" val="40586845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143000"/>
            <a:ext cx="10729191" cy="4338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Armstrong, M., 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Armstrong's Handbook of Performance Management: An Evidence-Based Guide to Performance Leadership.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3 ed. London: Kogan Page.</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Hutchinson, S., 2013.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Performance Management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 ed. London: CIPD - Kogan Page.</a:t>
            </a:r>
          </a:p>
          <a:p>
            <a:pPr algn="just">
              <a:lnSpc>
                <a:spcPct val="150000"/>
              </a:lnSpc>
              <a:spcAft>
                <a:spcPts val="600"/>
              </a:spcAft>
              <a:buFont typeface="Symbol" panose="05050102010706020507" pitchFamily="18" charset="2"/>
              <a:buChar char=""/>
            </a:pPr>
            <a:r>
              <a:rPr lang="en-GB" sz="1800" dirty="0" err="1">
                <a:latin typeface="Arial" panose="020B0604020202020204" pitchFamily="34" charset="0"/>
                <a:ea typeface="Times New Roman" panose="02020603050405020304" pitchFamily="18" charset="0"/>
                <a:cs typeface="Times New Roman" panose="02020603050405020304" pitchFamily="18" charset="0"/>
              </a:rPr>
              <a:t>Pulakos</a:t>
            </a:r>
            <a:r>
              <a:rPr lang="en-GB" sz="1800" dirty="0">
                <a:latin typeface="Arial" panose="020B0604020202020204" pitchFamily="34" charset="0"/>
                <a:ea typeface="Times New Roman" panose="02020603050405020304" pitchFamily="18" charset="0"/>
                <a:cs typeface="Times New Roman" panose="02020603050405020304" pitchFamily="18" charset="0"/>
              </a:rPr>
              <a:t>, E. D., &amp; and Battista,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Performance Management Transformation: Lessons Learned and Next Steps</a:t>
            </a:r>
            <a:r>
              <a:rPr lang="en-GB" sz="1800" dirty="0">
                <a:latin typeface="Arial" panose="020B0604020202020204" pitchFamily="34" charset="0"/>
                <a:ea typeface="Times New Roman" panose="02020603050405020304" pitchFamily="18" charset="0"/>
                <a:cs typeface="Times New Roman" panose="02020603050405020304" pitchFamily="18" charset="0"/>
              </a:rPr>
              <a:t>. New York: Oxford University Press.</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Rees, G. &amp; Smith, P. E., 2021.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Strategic Human Resource Management: An International Perspective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3 ed. London: SAGE Publication.</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Torrington, D., Hall, L., Taylor, S. &amp; Atkinson, C., 2014.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Human Resource Management</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9 ed. Harlow: Pearson Education Limited.</a:t>
            </a:r>
          </a:p>
          <a:p>
            <a:pPr marL="342900" lvl="0" indent="-342900" algn="just">
              <a:lnSpc>
                <a:spcPct val="150000"/>
              </a:lnSpc>
              <a:spcAft>
                <a:spcPts val="600"/>
              </a:spcAft>
              <a:buFont typeface="Symbol" panose="05050102010706020507" pitchFamily="18" charset="2"/>
              <a:buChar cha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600"/>
              </a:spcAft>
              <a:buFont typeface="Symbol" panose="05050102010706020507" pitchFamily="18" charset="2"/>
              <a:buChar cha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2909932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1657</Words>
  <Application>Microsoft Office PowerPoint</Application>
  <PresentationFormat>Widescreen</PresentationFormat>
  <Paragraphs>259</Paragraphs>
  <Slides>34</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Myriad Pro</vt:lpstr>
      <vt:lpstr>Aharoni</vt:lpstr>
      <vt:lpstr>Arial</vt:lpstr>
      <vt:lpstr>Arial</vt:lpstr>
      <vt:lpstr>Arial Nova</vt:lpstr>
      <vt:lpstr>Calibri</vt:lpstr>
      <vt:lpstr>Symbol</vt:lpstr>
      <vt:lpstr>Verdana</vt:lpstr>
      <vt:lpstr>20140311PresentationUWTSDTemplate</vt:lpstr>
      <vt:lpstr>LCMB7013</vt:lpstr>
      <vt:lpstr>Lesson Plan – Sequence </vt:lpstr>
      <vt:lpstr>TOPIC for Week 7 – Pay &amp; Reward</vt:lpstr>
      <vt:lpstr>References/resource material</vt:lpstr>
      <vt:lpstr>Definitions/explanations of Common Terms</vt:lpstr>
      <vt:lpstr>Other rewards/recognitions  – a sample</vt:lpstr>
      <vt:lpstr>Link to employee motivation</vt:lpstr>
      <vt:lpstr>Theoretical framework</vt:lpstr>
      <vt:lpstr>PowerPoint Presentation</vt:lpstr>
      <vt:lpstr>PowerPoint Presentation</vt:lpstr>
      <vt:lpstr>Basis of PRR</vt:lpstr>
      <vt:lpstr>Aims of Pay and Reward Systems</vt:lpstr>
      <vt:lpstr>Critical Questions on Performance-related Reward (PRR)?</vt:lpstr>
      <vt:lpstr>Measuring behaviour and or results</vt:lpstr>
      <vt:lpstr>Whose Performance is Measured? </vt:lpstr>
      <vt:lpstr>Motives for Introducing PRR (1)</vt:lpstr>
      <vt:lpstr>Critical Reflection  Do you think the following are also Motives for Introducing PRR </vt:lpstr>
      <vt:lpstr>Arguments Against PRR</vt:lpstr>
      <vt:lpstr>Individual Performance-Related Pay (IPRP)</vt:lpstr>
      <vt:lpstr>Why Operate IPRP? </vt:lpstr>
      <vt:lpstr>Problems Encountered with IPRP (1)</vt:lpstr>
      <vt:lpstr>Problems Encountered with IPRP (2)</vt:lpstr>
      <vt:lpstr>Other Forms of Performance Based Reward</vt:lpstr>
      <vt:lpstr>Organisation Based Rewards</vt:lpstr>
      <vt:lpstr>Recognition</vt:lpstr>
      <vt:lpstr>Forms of Non-Financial Recognition</vt:lpstr>
      <vt:lpstr>Implications of PRR to HR and Performance</vt:lpstr>
      <vt:lpstr>Implications – cont..</vt:lpstr>
      <vt:lpstr>Implications cont..</vt:lpstr>
      <vt:lpstr>Conclusion (1)</vt:lpstr>
      <vt:lpstr>Conclusion (2)</vt:lpstr>
      <vt:lpstr>Case study reading </vt:lpstr>
      <vt:lpstr>Seminar Activity 2 Work in Groups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Mohamed Asim</cp:lastModifiedBy>
  <cp:revision>79</cp:revision>
  <dcterms:created xsi:type="dcterms:W3CDTF">2020-09-30T03:06:41Z</dcterms:created>
  <dcterms:modified xsi:type="dcterms:W3CDTF">2023-03-27T20:07:00Z</dcterms:modified>
</cp:coreProperties>
</file>