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4" r:id="rId4"/>
    <p:sldId id="262" r:id="rId5"/>
    <p:sldId id="265" r:id="rId6"/>
    <p:sldId id="273" r:id="rId7"/>
    <p:sldId id="274" r:id="rId8"/>
    <p:sldId id="263" r:id="rId9"/>
    <p:sldId id="272" r:id="rId10"/>
    <p:sldId id="266" r:id="rId11"/>
    <p:sldId id="270" r:id="rId12"/>
    <p:sldId id="271" r:id="rId13"/>
    <p:sldId id="257" r:id="rId14"/>
    <p:sldId id="258" r:id="rId15"/>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0753FD1-5DE1-949C-7B46-ED637C1EA49E}"/>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p>
        </p:txBody>
      </p:sp>
      <p:sp>
        <p:nvSpPr>
          <p:cNvPr id="3" name="Sottotitolo 2">
            <a:extLst>
              <a:ext uri="{FF2B5EF4-FFF2-40B4-BE49-F238E27FC236}">
                <a16:creationId xmlns:a16="http://schemas.microsoft.com/office/drawing/2014/main" id="{91E3D8EE-5427-6889-C795-63161EC1B4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p>
        </p:txBody>
      </p:sp>
      <p:sp>
        <p:nvSpPr>
          <p:cNvPr id="4" name="Segnaposto data 3">
            <a:extLst>
              <a:ext uri="{FF2B5EF4-FFF2-40B4-BE49-F238E27FC236}">
                <a16:creationId xmlns:a16="http://schemas.microsoft.com/office/drawing/2014/main" id="{A9305BF6-4519-D3D9-2BE3-E70BEF78D462}"/>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3B7D7CDD-3D8B-7A11-AE11-8244F862AE0C}"/>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B450BA19-F6A5-F2C4-C718-C8DA46981540}"/>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2103203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D28354D-B142-9650-9A90-8A4B9960ECB2}"/>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8C2BABA3-A492-12C9-A147-A8A6837862B0}"/>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6C7048FE-F070-F34A-9033-00DDDCECC553}"/>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6A18A66F-00ED-3057-CFE5-A027349D6E86}"/>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9776BFFA-3A56-938C-2247-7FE8C4F7A9C9}"/>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1369631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F8B31DB-E5D3-D482-80C4-F73B06D70C38}"/>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p>
        </p:txBody>
      </p:sp>
      <p:sp>
        <p:nvSpPr>
          <p:cNvPr id="3" name="Segnaposto testo 2">
            <a:extLst>
              <a:ext uri="{FF2B5EF4-FFF2-40B4-BE49-F238E27FC236}">
                <a16:creationId xmlns:a16="http://schemas.microsoft.com/office/drawing/2014/main" id="{23FDD026-106B-D7C9-6152-2BE486F746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DDA5B29E-54CE-E744-759D-05CD652B9627}"/>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052D4420-47A5-AB78-EB08-23049042A02D}"/>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C1ACF587-25FC-3D3D-571C-C9A818B7F138}"/>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373387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3D071E4-6075-27CF-A162-BC7AED1B91D7}"/>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53CE1D3D-4D23-F7A6-6B9F-51D6557F7F85}"/>
              </a:ext>
            </a:extLst>
          </p:cNvPr>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a:extLst>
              <a:ext uri="{FF2B5EF4-FFF2-40B4-BE49-F238E27FC236}">
                <a16:creationId xmlns:a16="http://schemas.microsoft.com/office/drawing/2014/main" id="{8689C36D-53F5-8B5D-9ED6-438A5170CBB4}"/>
              </a:ext>
            </a:extLst>
          </p:cNvPr>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4">
            <a:extLst>
              <a:ext uri="{FF2B5EF4-FFF2-40B4-BE49-F238E27FC236}">
                <a16:creationId xmlns:a16="http://schemas.microsoft.com/office/drawing/2014/main" id="{52B53C51-7454-2630-8820-DDE387EEF0BC}"/>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6" name="Segnaposto piè di pagina 5">
            <a:extLst>
              <a:ext uri="{FF2B5EF4-FFF2-40B4-BE49-F238E27FC236}">
                <a16:creationId xmlns:a16="http://schemas.microsoft.com/office/drawing/2014/main" id="{1A60027C-1117-902F-964E-B5636CE9A9A1}"/>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E0F4C719-4B4C-B3F4-3704-3CAE3D0DD035}"/>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164169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04CAD37-0573-D533-36AB-53D1B69C693C}"/>
              </a:ext>
            </a:extLst>
          </p:cNvPr>
          <p:cNvSpPr>
            <a:spLocks noGrp="1"/>
          </p:cNvSpPr>
          <p:nvPr>
            <p:ph type="title"/>
          </p:nvPr>
        </p:nvSpPr>
        <p:spPr>
          <a:xfrm>
            <a:off x="839788" y="365125"/>
            <a:ext cx="10515600" cy="1325563"/>
          </a:xfrm>
        </p:spPr>
        <p:txBody>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5CBAE91D-8A16-9F17-459B-8002B71337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885F076E-EB71-1CB8-28E4-C857418A9322}"/>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a:extLst>
              <a:ext uri="{FF2B5EF4-FFF2-40B4-BE49-F238E27FC236}">
                <a16:creationId xmlns:a16="http://schemas.microsoft.com/office/drawing/2014/main" id="{1790A9F1-1DE9-BE0C-A881-DCD69F8429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D5FDECAF-A128-2599-8C91-B8113D89C832}"/>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6">
            <a:extLst>
              <a:ext uri="{FF2B5EF4-FFF2-40B4-BE49-F238E27FC236}">
                <a16:creationId xmlns:a16="http://schemas.microsoft.com/office/drawing/2014/main" id="{FB89605C-413F-3C5D-A3A5-5DD10D190556}"/>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8" name="Segnaposto piè di pagina 7">
            <a:extLst>
              <a:ext uri="{FF2B5EF4-FFF2-40B4-BE49-F238E27FC236}">
                <a16:creationId xmlns:a16="http://schemas.microsoft.com/office/drawing/2014/main" id="{D7F3DE57-AB86-DA4E-BABA-EA246EB0F044}"/>
              </a:ext>
            </a:extLst>
          </p:cNvPr>
          <p:cNvSpPr>
            <a:spLocks noGrp="1"/>
          </p:cNvSpPr>
          <p:nvPr>
            <p:ph type="ftr" sz="quarter" idx="11"/>
          </p:nvPr>
        </p:nvSpPr>
        <p:spPr/>
        <p:txBody>
          <a:bodyPr/>
          <a:lstStyle/>
          <a:p>
            <a:endParaRPr lang="it-IT"/>
          </a:p>
        </p:txBody>
      </p:sp>
      <p:sp>
        <p:nvSpPr>
          <p:cNvPr id="9" name="Segnaposto numero diapositiva 8">
            <a:extLst>
              <a:ext uri="{FF2B5EF4-FFF2-40B4-BE49-F238E27FC236}">
                <a16:creationId xmlns:a16="http://schemas.microsoft.com/office/drawing/2014/main" id="{282D3D5C-15AE-0237-3ABE-A9B5450DA6A3}"/>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3539014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FF20878-A54C-7935-470F-AF60A80C7C79}"/>
              </a:ext>
            </a:extLst>
          </p:cNvPr>
          <p:cNvSpPr>
            <a:spLocks noGrp="1"/>
          </p:cNvSpPr>
          <p:nvPr>
            <p:ph type="title"/>
          </p:nvPr>
        </p:nvSpPr>
        <p:spPr/>
        <p:txBody>
          <a:bodyPr/>
          <a:lstStyle/>
          <a:p>
            <a:r>
              <a:rPr lang="it-IT"/>
              <a:t>Fare clic per modificare lo stile del titolo dello schema</a:t>
            </a:r>
          </a:p>
        </p:txBody>
      </p:sp>
      <p:sp>
        <p:nvSpPr>
          <p:cNvPr id="3" name="Segnaposto data 2">
            <a:extLst>
              <a:ext uri="{FF2B5EF4-FFF2-40B4-BE49-F238E27FC236}">
                <a16:creationId xmlns:a16="http://schemas.microsoft.com/office/drawing/2014/main" id="{A153B2C5-336B-A1E4-C8D0-ACB54EAC7209}"/>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4" name="Segnaposto piè di pagina 3">
            <a:extLst>
              <a:ext uri="{FF2B5EF4-FFF2-40B4-BE49-F238E27FC236}">
                <a16:creationId xmlns:a16="http://schemas.microsoft.com/office/drawing/2014/main" id="{337351EB-C1AE-63C0-EF7F-6568D7873274}"/>
              </a:ext>
            </a:extLst>
          </p:cNvPr>
          <p:cNvSpPr>
            <a:spLocks noGrp="1"/>
          </p:cNvSpPr>
          <p:nvPr>
            <p:ph type="ftr" sz="quarter" idx="11"/>
          </p:nvPr>
        </p:nvSpPr>
        <p:spPr/>
        <p:txBody>
          <a:bodyPr/>
          <a:lstStyle/>
          <a:p>
            <a:endParaRPr lang="it-IT"/>
          </a:p>
        </p:txBody>
      </p:sp>
      <p:sp>
        <p:nvSpPr>
          <p:cNvPr id="5" name="Segnaposto numero diapositiva 4">
            <a:extLst>
              <a:ext uri="{FF2B5EF4-FFF2-40B4-BE49-F238E27FC236}">
                <a16:creationId xmlns:a16="http://schemas.microsoft.com/office/drawing/2014/main" id="{F9E92BC1-EBD4-DEF0-AB17-01C913E4B483}"/>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1055151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F6880537-818A-B8C2-C2BD-59280C09F810}"/>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3" name="Segnaposto piè di pagina 2">
            <a:extLst>
              <a:ext uri="{FF2B5EF4-FFF2-40B4-BE49-F238E27FC236}">
                <a16:creationId xmlns:a16="http://schemas.microsoft.com/office/drawing/2014/main" id="{E11361BD-9267-C52D-8BED-3C728A9A2750}"/>
              </a:ext>
            </a:extLst>
          </p:cNvPr>
          <p:cNvSpPr>
            <a:spLocks noGrp="1"/>
          </p:cNvSpPr>
          <p:nvPr>
            <p:ph type="ftr" sz="quarter" idx="11"/>
          </p:nvPr>
        </p:nvSpPr>
        <p:spPr/>
        <p:txBody>
          <a:bodyPr/>
          <a:lstStyle/>
          <a:p>
            <a:endParaRPr lang="it-IT"/>
          </a:p>
        </p:txBody>
      </p:sp>
      <p:sp>
        <p:nvSpPr>
          <p:cNvPr id="4" name="Segnaposto numero diapositiva 3">
            <a:extLst>
              <a:ext uri="{FF2B5EF4-FFF2-40B4-BE49-F238E27FC236}">
                <a16:creationId xmlns:a16="http://schemas.microsoft.com/office/drawing/2014/main" id="{6A2D47BA-F151-E578-969C-55F7A29CB59C}"/>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832735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A2B30F5-FBF0-8E74-F590-87225F464261}"/>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F09938CD-FC7A-3B99-188E-5975556132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a:extLst>
              <a:ext uri="{FF2B5EF4-FFF2-40B4-BE49-F238E27FC236}">
                <a16:creationId xmlns:a16="http://schemas.microsoft.com/office/drawing/2014/main" id="{8C89281C-1C88-A012-E4D3-CCE3A0D521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97A5C503-B01E-D0D3-F4C8-F3A24400D9D3}"/>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6" name="Segnaposto piè di pagina 5">
            <a:extLst>
              <a:ext uri="{FF2B5EF4-FFF2-40B4-BE49-F238E27FC236}">
                <a16:creationId xmlns:a16="http://schemas.microsoft.com/office/drawing/2014/main" id="{714C93AD-051F-FD9A-891A-4FEEA529DC3D}"/>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A0899E20-8AFC-B004-1C17-983BE9B06143}"/>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2511603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7FB5B12-0294-2B0B-14F1-C202F989E3EE}"/>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immagine 2">
            <a:extLst>
              <a:ext uri="{FF2B5EF4-FFF2-40B4-BE49-F238E27FC236}">
                <a16:creationId xmlns:a16="http://schemas.microsoft.com/office/drawing/2014/main" id="{35B1F1B3-02C6-81C8-4148-BA38A0F7D0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Segnaposto testo 3">
            <a:extLst>
              <a:ext uri="{FF2B5EF4-FFF2-40B4-BE49-F238E27FC236}">
                <a16:creationId xmlns:a16="http://schemas.microsoft.com/office/drawing/2014/main" id="{66149123-8ABB-CDDB-1DF6-1A95055703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58D31057-60CD-EB49-3A32-5459DBACD2D3}"/>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6" name="Segnaposto piè di pagina 5">
            <a:extLst>
              <a:ext uri="{FF2B5EF4-FFF2-40B4-BE49-F238E27FC236}">
                <a16:creationId xmlns:a16="http://schemas.microsoft.com/office/drawing/2014/main" id="{62E875DF-B459-EABD-0708-1D86C77C9C53}"/>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A6D1E563-DFCC-E889-CA43-C6B18A957F93}"/>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1712633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FCDBDEA-D0E3-72A5-4951-830495D36897}"/>
              </a:ext>
            </a:extLst>
          </p:cNvPr>
          <p:cNvSpPr>
            <a:spLocks noGrp="1"/>
          </p:cNvSpPr>
          <p:nvPr>
            <p:ph type="title"/>
          </p:nvPr>
        </p:nvSpPr>
        <p:spPr/>
        <p:txBody>
          <a:bodyPr/>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1F3FCE2A-D6DD-99AF-70C0-4F3139A83D82}"/>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03AA237B-8FB3-DEA9-1FE9-A674380055CC}"/>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4298BF3D-8C1B-963A-0BD2-B4C1DD5F22EB}"/>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6FAA07A9-AD29-EAC3-5E0E-06E3D69D83FD}"/>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225162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C5F716E3-8FA8-5F1A-6045-7F9952E6E5F3}"/>
              </a:ext>
            </a:extLst>
          </p:cNvPr>
          <p:cNvSpPr>
            <a:spLocks noGrp="1"/>
          </p:cNvSpPr>
          <p:nvPr>
            <p:ph type="title" orient="vert"/>
          </p:nvPr>
        </p:nvSpPr>
        <p:spPr>
          <a:xfrm>
            <a:off x="8724900" y="365125"/>
            <a:ext cx="2628900" cy="5811838"/>
          </a:xfrm>
        </p:spPr>
        <p:txBody>
          <a:bodyPr vert="eaVert"/>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0AF20C36-B620-76A4-065B-4C23E9E7FAD8}"/>
              </a:ext>
            </a:extLst>
          </p:cNvPr>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3036C500-BAEC-56FA-17D5-F0AE8371E5EB}"/>
              </a:ext>
            </a:extLst>
          </p:cNvPr>
          <p:cNvSpPr>
            <a:spLocks noGrp="1"/>
          </p:cNvSpPr>
          <p:nvPr>
            <p:ph type="dt" sz="half" idx="10"/>
          </p:nvPr>
        </p:nvSpPr>
        <p:spPr/>
        <p:txBody>
          <a:body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3C90352E-B990-4276-9585-813AB535B3EC}"/>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7FDD0B43-D4E6-D730-B134-7311C9FDABE0}"/>
              </a:ext>
            </a:extLst>
          </p:cNvPr>
          <p:cNvSpPr>
            <a:spLocks noGrp="1"/>
          </p:cNvSpPr>
          <p:nvPr>
            <p:ph type="sldNum" sz="quarter" idx="12"/>
          </p:nvPr>
        </p:nvSpPr>
        <p:spPr/>
        <p:txBody>
          <a:bodyPr/>
          <a:lstStyle/>
          <a:p>
            <a:fld id="{85FC7A3B-4C50-4C3E-823B-A7EE60182976}" type="slidenum">
              <a:rPr lang="it-IT" smtClean="0"/>
              <a:t>‹N›</a:t>
            </a:fld>
            <a:endParaRPr lang="it-IT"/>
          </a:p>
        </p:txBody>
      </p:sp>
    </p:spTree>
    <p:extLst>
      <p:ext uri="{BB962C8B-B14F-4D97-AF65-F5344CB8AC3E}">
        <p14:creationId xmlns:p14="http://schemas.microsoft.com/office/powerpoint/2010/main" val="3551740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571642C8-77C6-4099-618A-562DA9C308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44FB0631-DB46-195B-60CF-0D246AB9F7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0A3D7A46-0BDF-19C8-9423-7F0947DA84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891051-6505-4C07-9AD3-0DFDB33433EC}" type="datetimeFigureOut">
              <a:rPr lang="it-IT" smtClean="0"/>
              <a:t>08/03/2023</a:t>
            </a:fld>
            <a:endParaRPr lang="it-IT"/>
          </a:p>
        </p:txBody>
      </p:sp>
      <p:sp>
        <p:nvSpPr>
          <p:cNvPr id="5" name="Segnaposto piè di pagina 4">
            <a:extLst>
              <a:ext uri="{FF2B5EF4-FFF2-40B4-BE49-F238E27FC236}">
                <a16:creationId xmlns:a16="http://schemas.microsoft.com/office/drawing/2014/main" id="{4C0E1FBC-7A04-ECDD-932C-0B6CA82430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egnaposto numero diapositiva 5">
            <a:extLst>
              <a:ext uri="{FF2B5EF4-FFF2-40B4-BE49-F238E27FC236}">
                <a16:creationId xmlns:a16="http://schemas.microsoft.com/office/drawing/2014/main" id="{D1C5F547-4C07-488B-84C3-AE455E83D5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FC7A3B-4C50-4C3E-823B-A7EE60182976}" type="slidenum">
              <a:rPr lang="it-IT" smtClean="0"/>
              <a:t>‹N›</a:t>
            </a:fld>
            <a:endParaRPr lang="it-IT"/>
          </a:p>
        </p:txBody>
      </p:sp>
    </p:spTree>
    <p:extLst>
      <p:ext uri="{BB962C8B-B14F-4D97-AF65-F5344CB8AC3E}">
        <p14:creationId xmlns:p14="http://schemas.microsoft.com/office/powerpoint/2010/main" val="12716328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l.m.wikipedia.org/wiki/%CE%A6%CF%89%CE%BA%CE%B1%CE%B5%CE%AF%CF%82"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FADC323-85D5-9EC9-8DAA-3235D453C9AC}"/>
              </a:ext>
            </a:extLst>
          </p:cNvPr>
          <p:cNvSpPr>
            <a:spLocks noGrp="1"/>
          </p:cNvSpPr>
          <p:nvPr>
            <p:ph type="ctrTitle"/>
          </p:nvPr>
        </p:nvSpPr>
        <p:spPr/>
        <p:txBody>
          <a:bodyPr>
            <a:normAutofit fontScale="90000"/>
          </a:bodyPr>
          <a:lstStyle/>
          <a:p>
            <a:r>
              <a:rPr lang="it-IT"/>
              <a:t>THE SIEGE OF COLOPHON AND THE IMMUNITY OF CLAROS </a:t>
            </a:r>
            <a:br>
              <a:rPr lang="it-IT"/>
            </a:br>
            <a:r>
              <a:rPr lang="it-IT"/>
              <a:t>(by C.P. Jones )</a:t>
            </a:r>
            <a:endParaRPr lang="it-IT" dirty="0"/>
          </a:p>
        </p:txBody>
      </p:sp>
      <p:sp>
        <p:nvSpPr>
          <p:cNvPr id="3" name="Sottotitolo 2">
            <a:extLst>
              <a:ext uri="{FF2B5EF4-FFF2-40B4-BE49-F238E27FC236}">
                <a16:creationId xmlns:a16="http://schemas.microsoft.com/office/drawing/2014/main" id="{B734C45F-A59E-78B4-F47D-8C8B26FB5426}"/>
              </a:ext>
            </a:extLst>
          </p:cNvPr>
          <p:cNvSpPr>
            <a:spLocks noGrp="1"/>
          </p:cNvSpPr>
          <p:nvPr>
            <p:ph type="subTitle" idx="1"/>
          </p:nvPr>
        </p:nvSpPr>
        <p:spPr>
          <a:xfrm>
            <a:off x="1524000" y="3602038"/>
            <a:ext cx="8882743" cy="795791"/>
          </a:xfrm>
        </p:spPr>
        <p:txBody>
          <a:bodyPr>
            <a:normAutofit/>
          </a:bodyPr>
          <a:lstStyle/>
          <a:p>
            <a:r>
              <a:rPr lang="it-IT" sz="3600"/>
              <a:t>A scholarly reply</a:t>
            </a:r>
            <a:endParaRPr lang="it-IT" sz="3600" dirty="0"/>
          </a:p>
        </p:txBody>
      </p:sp>
      <p:sp>
        <p:nvSpPr>
          <p:cNvPr id="4" name="CasellaDiTesto 3">
            <a:extLst>
              <a:ext uri="{FF2B5EF4-FFF2-40B4-BE49-F238E27FC236}">
                <a16:creationId xmlns:a16="http://schemas.microsoft.com/office/drawing/2014/main" id="{6B042C05-BFAC-7B77-61BD-F1E9247E67CA}"/>
              </a:ext>
            </a:extLst>
          </p:cNvPr>
          <p:cNvSpPr txBox="1"/>
          <p:nvPr/>
        </p:nvSpPr>
        <p:spPr>
          <a:xfrm>
            <a:off x="326571" y="5344886"/>
            <a:ext cx="3352800" cy="646331"/>
          </a:xfrm>
          <a:prstGeom prst="rect">
            <a:avLst/>
          </a:prstGeom>
          <a:noFill/>
        </p:spPr>
        <p:txBody>
          <a:bodyPr wrap="square" rtlCol="0">
            <a:spAutoFit/>
          </a:bodyPr>
          <a:lstStyle/>
          <a:p>
            <a:r>
              <a:rPr lang="it-IT" b="1"/>
              <a:t>Lavinia Bonfatti Sabbioni </a:t>
            </a:r>
          </a:p>
          <a:p>
            <a:r>
              <a:rPr lang="it-IT"/>
              <a:t>March 2023</a:t>
            </a:r>
            <a:endParaRPr lang="it-IT" dirty="0"/>
          </a:p>
        </p:txBody>
      </p:sp>
    </p:spTree>
    <p:extLst>
      <p:ext uri="{BB962C8B-B14F-4D97-AF65-F5344CB8AC3E}">
        <p14:creationId xmlns:p14="http://schemas.microsoft.com/office/powerpoint/2010/main" val="2075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A868502E-ACCC-29D0-B96E-E0B7FE2EF9B4}"/>
              </a:ext>
            </a:extLst>
          </p:cNvPr>
          <p:cNvSpPr>
            <a:spLocks noGrp="1"/>
          </p:cNvSpPr>
          <p:nvPr>
            <p:ph type="title"/>
          </p:nvPr>
        </p:nvSpPr>
        <p:spPr>
          <a:xfrm>
            <a:off x="838200" y="365125"/>
            <a:ext cx="10515600" cy="1325563"/>
          </a:xfrm>
        </p:spPr>
        <p:txBody>
          <a:bodyPr>
            <a:normAutofit/>
          </a:bodyPr>
          <a:lstStyle/>
          <a:p>
            <a:r>
              <a:rPr lang="it-IT" sz="5400" dirty="0"/>
              <a:t>                        ABSTRACT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65D0C01A-994D-BCEF-21B2-4F86E6FF9E02}"/>
              </a:ext>
            </a:extLst>
          </p:cNvPr>
          <p:cNvSpPr>
            <a:spLocks noGrp="1"/>
          </p:cNvSpPr>
          <p:nvPr>
            <p:ph idx="1"/>
          </p:nvPr>
        </p:nvSpPr>
        <p:spPr>
          <a:xfrm>
            <a:off x="838200" y="1929384"/>
            <a:ext cx="10515600" cy="4251960"/>
          </a:xfrm>
        </p:spPr>
        <p:txBody>
          <a:bodyPr>
            <a:normAutofit/>
          </a:bodyPr>
          <a:lstStyle/>
          <a:p>
            <a:r>
              <a:rPr lang="it-IT" sz="2200" b="1" dirty="0" err="1"/>
              <a:t>Around</a:t>
            </a:r>
            <a:r>
              <a:rPr lang="it-IT" sz="2200" b="1" dirty="0"/>
              <a:t> 200 BCE </a:t>
            </a:r>
            <a:r>
              <a:rPr lang="it-IT" sz="2200" dirty="0">
                <a:sym typeface="Wingdings" panose="05000000000000000000" pitchFamily="2" charset="2"/>
              </a:rPr>
              <a:t> </a:t>
            </a:r>
            <a:r>
              <a:rPr lang="it-IT" sz="2200" dirty="0" err="1">
                <a:sym typeface="Wingdings" panose="05000000000000000000" pitchFamily="2" charset="2"/>
              </a:rPr>
              <a:t>diplomatic</a:t>
            </a:r>
            <a:r>
              <a:rPr lang="it-IT" sz="2200" dirty="0">
                <a:sym typeface="Wingdings" panose="05000000000000000000" pitchFamily="2" charset="2"/>
              </a:rPr>
              <a:t> </a:t>
            </a:r>
            <a:r>
              <a:rPr lang="it-IT" sz="2200" dirty="0" err="1">
                <a:sym typeface="Wingdings" panose="05000000000000000000" pitchFamily="2" charset="2"/>
              </a:rPr>
              <a:t>initiative</a:t>
            </a:r>
            <a:r>
              <a:rPr lang="it-IT" sz="2200" dirty="0">
                <a:sym typeface="Wingdings" panose="05000000000000000000" pitchFamily="2" charset="2"/>
              </a:rPr>
              <a:t> </a:t>
            </a:r>
            <a:r>
              <a:rPr lang="it-IT" sz="2200" dirty="0" err="1">
                <a:sym typeface="Wingdings" panose="05000000000000000000" pitchFamily="2" charset="2"/>
              </a:rPr>
              <a:t>launched</a:t>
            </a:r>
            <a:r>
              <a:rPr lang="it-IT" sz="2200" dirty="0">
                <a:sym typeface="Wingdings" panose="05000000000000000000" pitchFamily="2" charset="2"/>
              </a:rPr>
              <a:t> by the </a:t>
            </a:r>
            <a:r>
              <a:rPr lang="it-IT" sz="2200" dirty="0" err="1">
                <a:sym typeface="Wingdings" panose="05000000000000000000" pitchFamily="2" charset="2"/>
              </a:rPr>
              <a:t>Colophonians</a:t>
            </a:r>
            <a:r>
              <a:rPr lang="it-IT" sz="2200" dirty="0">
                <a:sym typeface="Wingdings" panose="05000000000000000000" pitchFamily="2" charset="2"/>
              </a:rPr>
              <a:t> to </a:t>
            </a:r>
            <a:r>
              <a:rPr lang="it-IT" sz="2200" dirty="0" err="1">
                <a:sym typeface="Wingdings" panose="05000000000000000000" pitchFamily="2" charset="2"/>
              </a:rPr>
              <a:t>have</a:t>
            </a:r>
            <a:r>
              <a:rPr lang="it-IT" sz="2200" dirty="0">
                <a:sym typeface="Wingdings" panose="05000000000000000000" pitchFamily="2" charset="2"/>
              </a:rPr>
              <a:t> </a:t>
            </a:r>
            <a:r>
              <a:rPr lang="it-IT" sz="2200" dirty="0" err="1">
                <a:sym typeface="Wingdings" panose="05000000000000000000" pitchFamily="2" charset="2"/>
              </a:rPr>
              <a:t>their</a:t>
            </a:r>
            <a:r>
              <a:rPr lang="it-IT" sz="2200" dirty="0">
                <a:sym typeface="Wingdings" panose="05000000000000000000" pitchFamily="2" charset="2"/>
              </a:rPr>
              <a:t> </a:t>
            </a:r>
            <a:r>
              <a:rPr lang="it-IT" sz="2200" dirty="0" err="1">
                <a:sym typeface="Wingdings" panose="05000000000000000000" pitchFamily="2" charset="2"/>
              </a:rPr>
              <a:t>sancturay</a:t>
            </a:r>
            <a:r>
              <a:rPr lang="it-IT" sz="2200" dirty="0">
                <a:sym typeface="Wingdings" panose="05000000000000000000" pitchFamily="2" charset="2"/>
              </a:rPr>
              <a:t> </a:t>
            </a:r>
            <a:r>
              <a:rPr lang="it-IT" sz="2200" dirty="0" err="1">
                <a:sym typeface="Wingdings" panose="05000000000000000000" pitchFamily="2" charset="2"/>
              </a:rPr>
              <a:t>declared</a:t>
            </a:r>
            <a:r>
              <a:rPr lang="it-IT" sz="2200" dirty="0">
                <a:sym typeface="Wingdings" panose="05000000000000000000" pitchFamily="2" charset="2"/>
              </a:rPr>
              <a:t> </a:t>
            </a:r>
            <a:r>
              <a:rPr lang="el-GR" sz="2200" b="1" i="1" dirty="0">
                <a:sym typeface="Wingdings" panose="05000000000000000000" pitchFamily="2" charset="2"/>
              </a:rPr>
              <a:t>άσυλοσ </a:t>
            </a:r>
            <a:r>
              <a:rPr lang="it-IT" sz="2200" dirty="0">
                <a:sym typeface="Wingdings" panose="05000000000000000000" pitchFamily="2" charset="2"/>
              </a:rPr>
              <a:t>(</a:t>
            </a:r>
            <a:r>
              <a:rPr lang="it-IT" sz="2200" i="1" dirty="0" err="1">
                <a:sym typeface="Wingdings" panose="05000000000000000000" pitchFamily="2" charset="2"/>
              </a:rPr>
              <a:t>àsylos</a:t>
            </a:r>
            <a:r>
              <a:rPr lang="it-IT" sz="2200" dirty="0">
                <a:sym typeface="Wingdings" panose="05000000000000000000" pitchFamily="2" charset="2"/>
              </a:rPr>
              <a:t>, «</a:t>
            </a:r>
            <a:r>
              <a:rPr lang="it-IT" sz="2200" dirty="0" err="1">
                <a:sym typeface="Wingdings" panose="05000000000000000000" pitchFamily="2" charset="2"/>
              </a:rPr>
              <a:t>inviolable</a:t>
            </a:r>
            <a:r>
              <a:rPr lang="it-IT" sz="2200" dirty="0">
                <a:sym typeface="Wingdings" panose="05000000000000000000" pitchFamily="2" charset="2"/>
              </a:rPr>
              <a:t>») and, </a:t>
            </a:r>
            <a:r>
              <a:rPr lang="it-IT" sz="2200" dirty="0" err="1">
                <a:sym typeface="Wingdings" panose="05000000000000000000" pitchFamily="2" charset="2"/>
              </a:rPr>
              <a:t>at</a:t>
            </a:r>
            <a:r>
              <a:rPr lang="it-IT" sz="2200" dirty="0">
                <a:sym typeface="Wingdings" panose="05000000000000000000" pitchFamily="2" charset="2"/>
              </a:rPr>
              <a:t> the </a:t>
            </a:r>
            <a:r>
              <a:rPr lang="it-IT" sz="2200" dirty="0" err="1">
                <a:sym typeface="Wingdings" panose="05000000000000000000" pitchFamily="2" charset="2"/>
              </a:rPr>
              <a:t>same</a:t>
            </a:r>
            <a:r>
              <a:rPr lang="it-IT" sz="2200" dirty="0">
                <a:sym typeface="Wingdings" panose="05000000000000000000" pitchFamily="2" charset="2"/>
              </a:rPr>
              <a:t> time, to </a:t>
            </a:r>
            <a:r>
              <a:rPr lang="it-IT" sz="2200" dirty="0" err="1">
                <a:sym typeface="Wingdings" panose="05000000000000000000" pitchFamily="2" charset="2"/>
              </a:rPr>
              <a:t>reorganize</a:t>
            </a:r>
            <a:r>
              <a:rPr lang="it-IT" sz="2200" dirty="0">
                <a:sym typeface="Wingdings" panose="05000000000000000000" pitchFamily="2" charset="2"/>
              </a:rPr>
              <a:t> </a:t>
            </a:r>
            <a:r>
              <a:rPr lang="it-IT" sz="2200" dirty="0" err="1">
                <a:sym typeface="Wingdings" panose="05000000000000000000" pitchFamily="2" charset="2"/>
              </a:rPr>
              <a:t>their</a:t>
            </a:r>
            <a:r>
              <a:rPr lang="it-IT" sz="2200" dirty="0">
                <a:sym typeface="Wingdings" panose="05000000000000000000" pitchFamily="2" charset="2"/>
              </a:rPr>
              <a:t> </a:t>
            </a:r>
            <a:r>
              <a:rPr lang="it-IT" sz="2200" dirty="0" err="1">
                <a:sym typeface="Wingdings" panose="05000000000000000000" pitchFamily="2" charset="2"/>
              </a:rPr>
              <a:t>chief</a:t>
            </a:r>
            <a:r>
              <a:rPr lang="it-IT" sz="2200" dirty="0">
                <a:sym typeface="Wingdings" panose="05000000000000000000" pitchFamily="2" charset="2"/>
              </a:rPr>
              <a:t> festival – the Great </a:t>
            </a:r>
            <a:r>
              <a:rPr lang="it-IT" sz="2200" dirty="0" err="1">
                <a:sym typeface="Wingdings" panose="05000000000000000000" pitchFamily="2" charset="2"/>
              </a:rPr>
              <a:t>Claria</a:t>
            </a:r>
            <a:r>
              <a:rPr lang="it-IT" sz="2200" dirty="0">
                <a:sym typeface="Wingdings" panose="05000000000000000000" pitchFamily="2" charset="2"/>
              </a:rPr>
              <a:t> (</a:t>
            </a:r>
            <a:r>
              <a:rPr lang="el-GR" sz="2200" b="1" i="1" dirty="0">
                <a:effectLst/>
                <a:ea typeface="Calibri" panose="020F0502020204030204" pitchFamily="34" charset="0"/>
                <a:cs typeface="Times New Roman" panose="02020603050405020304" pitchFamily="18" charset="0"/>
              </a:rPr>
              <a:t>Κλάρια τά μεγάλα</a:t>
            </a:r>
            <a:r>
              <a:rPr lang="it-IT" sz="2200" dirty="0">
                <a:ea typeface="Calibri" panose="020F0502020204030204" pitchFamily="34" charset="0"/>
                <a:cs typeface="Times New Roman" panose="02020603050405020304" pitchFamily="18" charset="0"/>
              </a:rPr>
              <a:t>, </a:t>
            </a:r>
            <a:r>
              <a:rPr lang="it-IT" sz="2200" i="1" dirty="0" err="1">
                <a:ea typeface="Calibri" panose="020F0502020204030204" pitchFamily="34" charset="0"/>
                <a:cs typeface="Times New Roman" panose="02020603050405020304" pitchFamily="18" charset="0"/>
              </a:rPr>
              <a:t>Claria</a:t>
            </a:r>
            <a:r>
              <a:rPr lang="it-IT" sz="2200" i="1" dirty="0">
                <a:ea typeface="Calibri" panose="020F0502020204030204" pitchFamily="34" charset="0"/>
                <a:cs typeface="Times New Roman" panose="02020603050405020304" pitchFamily="18" charset="0"/>
              </a:rPr>
              <a:t> </a:t>
            </a:r>
            <a:r>
              <a:rPr lang="it-IT" sz="2200" i="1" dirty="0" err="1">
                <a:ea typeface="Calibri" panose="020F0502020204030204" pitchFamily="34" charset="0"/>
                <a:cs typeface="Times New Roman" panose="02020603050405020304" pitchFamily="18" charset="0"/>
              </a:rPr>
              <a:t>tà</a:t>
            </a:r>
            <a:r>
              <a:rPr lang="it-IT" sz="2200" i="1" dirty="0">
                <a:ea typeface="Calibri" panose="020F0502020204030204" pitchFamily="34" charset="0"/>
                <a:cs typeface="Times New Roman" panose="02020603050405020304" pitchFamily="18" charset="0"/>
              </a:rPr>
              <a:t> </a:t>
            </a:r>
            <a:r>
              <a:rPr lang="it-IT" sz="2200" i="1" dirty="0" err="1">
                <a:ea typeface="Calibri" panose="020F0502020204030204" pitchFamily="34" charset="0"/>
                <a:cs typeface="Times New Roman" panose="02020603050405020304" pitchFamily="18" charset="0"/>
              </a:rPr>
              <a:t>megàla</a:t>
            </a:r>
            <a:r>
              <a:rPr lang="it-IT" sz="2200" dirty="0">
                <a:sym typeface="Wingdings" panose="05000000000000000000" pitchFamily="2" charset="2"/>
              </a:rPr>
              <a:t>) – to make </a:t>
            </a:r>
            <a:r>
              <a:rPr lang="it-IT" sz="2200" dirty="0" err="1">
                <a:sym typeface="Wingdings" panose="05000000000000000000" pitchFamily="2" charset="2"/>
              </a:rPr>
              <a:t>it</a:t>
            </a:r>
            <a:r>
              <a:rPr lang="it-IT" sz="2200" dirty="0">
                <a:sym typeface="Wingdings" panose="05000000000000000000" pitchFamily="2" charset="2"/>
              </a:rPr>
              <a:t> </a:t>
            </a:r>
            <a:r>
              <a:rPr lang="it-IT" sz="2200" dirty="0" err="1">
                <a:sym typeface="Wingdings" panose="05000000000000000000" pitchFamily="2" charset="2"/>
              </a:rPr>
              <a:t>internationally</a:t>
            </a:r>
            <a:r>
              <a:rPr lang="it-IT" sz="2200" dirty="0">
                <a:sym typeface="Wingdings" panose="05000000000000000000" pitchFamily="2" charset="2"/>
              </a:rPr>
              <a:t> </a:t>
            </a:r>
            <a:r>
              <a:rPr lang="it-IT" sz="2200" dirty="0" err="1">
                <a:sym typeface="Wingdings" panose="05000000000000000000" pitchFamily="2" charset="2"/>
              </a:rPr>
              <a:t>prestigeous</a:t>
            </a:r>
            <a:r>
              <a:rPr lang="it-IT" sz="2200" dirty="0">
                <a:sym typeface="Wingdings" panose="05000000000000000000" pitchFamily="2" charset="2"/>
              </a:rPr>
              <a:t> (</a:t>
            </a:r>
            <a:r>
              <a:rPr lang="it-IT" sz="2200" dirty="0" err="1">
                <a:sym typeface="Wingdings" panose="05000000000000000000" pitchFamily="2" charset="2"/>
              </a:rPr>
              <a:t>Panhellenic</a:t>
            </a:r>
            <a:r>
              <a:rPr lang="it-IT" sz="2200" dirty="0">
                <a:sym typeface="Wingdings" panose="05000000000000000000" pitchFamily="2" charset="2"/>
              </a:rPr>
              <a:t>/</a:t>
            </a:r>
            <a:r>
              <a:rPr lang="it-IT" sz="2200" dirty="0" err="1">
                <a:sym typeface="Wingdings" panose="05000000000000000000" pitchFamily="2" charset="2"/>
              </a:rPr>
              <a:t>crowned</a:t>
            </a:r>
            <a:r>
              <a:rPr lang="it-IT" sz="2200" dirty="0">
                <a:sym typeface="Wingdings" panose="05000000000000000000" pitchFamily="2" charset="2"/>
              </a:rPr>
              <a:t> contest). </a:t>
            </a:r>
          </a:p>
          <a:p>
            <a:r>
              <a:rPr lang="it-IT" sz="2200" dirty="0">
                <a:sym typeface="Wingdings" panose="05000000000000000000" pitchFamily="2" charset="2"/>
              </a:rPr>
              <a:t>JONES  the </a:t>
            </a:r>
            <a:r>
              <a:rPr lang="it-IT" sz="2200" dirty="0" err="1">
                <a:sym typeface="Wingdings" panose="05000000000000000000" pitchFamily="2" charset="2"/>
              </a:rPr>
              <a:t>initiative</a:t>
            </a:r>
            <a:r>
              <a:rPr lang="it-IT" sz="2200" dirty="0">
                <a:sym typeface="Wingdings" panose="05000000000000000000" pitchFamily="2" charset="2"/>
              </a:rPr>
              <a:t> </a:t>
            </a:r>
            <a:r>
              <a:rPr lang="it-IT" sz="2200" dirty="0" err="1">
                <a:sym typeface="Wingdings" panose="05000000000000000000" pitchFamily="2" charset="2"/>
              </a:rPr>
              <a:t>should</a:t>
            </a:r>
            <a:r>
              <a:rPr lang="it-IT" sz="2200" dirty="0">
                <a:sym typeface="Wingdings" panose="05000000000000000000" pitchFamily="2" charset="2"/>
              </a:rPr>
              <a:t> be </a:t>
            </a:r>
            <a:r>
              <a:rPr lang="it-IT" sz="2200" dirty="0" err="1">
                <a:sym typeface="Wingdings" panose="05000000000000000000" pitchFamily="2" charset="2"/>
              </a:rPr>
              <a:t>dated</a:t>
            </a:r>
            <a:r>
              <a:rPr lang="it-IT" sz="2200" dirty="0">
                <a:sym typeface="Wingdings" panose="05000000000000000000" pitchFamily="2" charset="2"/>
              </a:rPr>
              <a:t> to </a:t>
            </a:r>
            <a:r>
              <a:rPr lang="it-IT" sz="2200" b="1" dirty="0">
                <a:sym typeface="Wingdings" panose="05000000000000000000" pitchFamily="2" charset="2"/>
              </a:rPr>
              <a:t>190 BCE</a:t>
            </a:r>
            <a:r>
              <a:rPr lang="it-IT" sz="2200" dirty="0">
                <a:sym typeface="Wingdings" panose="05000000000000000000" pitchFamily="2" charset="2"/>
              </a:rPr>
              <a:t>  </a:t>
            </a:r>
            <a:r>
              <a:rPr lang="en-US" sz="1800" dirty="0">
                <a:effectLst/>
                <a:latin typeface="Verdana" panose="020B0604030504040204" pitchFamily="34" charset="0"/>
                <a:ea typeface="Calibri" panose="020F0502020204030204" pitchFamily="34" charset="0"/>
                <a:cs typeface="Times New Roman" panose="02020603050405020304" pitchFamily="18" charset="0"/>
              </a:rPr>
              <a:t>connected to the unsuccessful </a:t>
            </a:r>
            <a:r>
              <a:rPr lang="en-US" sz="1800" u="sng" dirty="0">
                <a:effectLst/>
                <a:latin typeface="Verdana" panose="020B0604030504040204" pitchFamily="34" charset="0"/>
                <a:ea typeface="Calibri" panose="020F0502020204030204" pitchFamily="34" charset="0"/>
                <a:cs typeface="Times New Roman" panose="02020603050405020304" pitchFamily="18" charset="0"/>
              </a:rPr>
              <a:t>siege</a:t>
            </a:r>
            <a:r>
              <a:rPr lang="en-US" sz="1800" dirty="0">
                <a:effectLst/>
                <a:latin typeface="Verdana" panose="020B0604030504040204" pitchFamily="34" charset="0"/>
                <a:ea typeface="Calibri" panose="020F0502020204030204" pitchFamily="34" charset="0"/>
                <a:cs typeface="Times New Roman" panose="02020603050405020304" pitchFamily="18" charset="0"/>
              </a:rPr>
              <a:t> of the city by the forces of Antiochus III from 191 to 190.</a:t>
            </a:r>
            <a:endParaRPr lang="it-IT" sz="2200" b="1" dirty="0"/>
          </a:p>
          <a:p>
            <a:endParaRPr lang="it-IT" sz="2200" dirty="0"/>
          </a:p>
        </p:txBody>
      </p:sp>
      <p:sp>
        <p:nvSpPr>
          <p:cNvPr id="4" name="CasellaDiTesto 3">
            <a:extLst>
              <a:ext uri="{FF2B5EF4-FFF2-40B4-BE49-F238E27FC236}">
                <a16:creationId xmlns:a16="http://schemas.microsoft.com/office/drawing/2014/main" id="{6ABA77C1-3D8D-9C66-3B10-14B4B1C53227}"/>
              </a:ext>
            </a:extLst>
          </p:cNvPr>
          <p:cNvSpPr txBox="1"/>
          <p:nvPr/>
        </p:nvSpPr>
        <p:spPr>
          <a:xfrm>
            <a:off x="364237" y="5719001"/>
            <a:ext cx="5279571" cy="984885"/>
          </a:xfrm>
          <a:prstGeom prst="rect">
            <a:avLst/>
          </a:prstGeom>
          <a:noFill/>
        </p:spPr>
        <p:txBody>
          <a:bodyPr wrap="square" rtlCol="0">
            <a:spAutoFit/>
          </a:bodyPr>
          <a:lstStyle/>
          <a:p>
            <a:r>
              <a:rPr lang="it-IT" sz="2000" dirty="0" err="1"/>
              <a:t>What</a:t>
            </a:r>
            <a:r>
              <a:rPr lang="it-IT" sz="2000" dirty="0"/>
              <a:t> </a:t>
            </a:r>
            <a:r>
              <a:rPr lang="it-IT" sz="2000" dirty="0" err="1"/>
              <a:t>is</a:t>
            </a:r>
            <a:r>
              <a:rPr lang="it-IT" sz="2000" dirty="0"/>
              <a:t> </a:t>
            </a:r>
            <a:r>
              <a:rPr lang="it-IT" sz="2000" i="1" dirty="0" err="1"/>
              <a:t>asylìa</a:t>
            </a:r>
            <a:r>
              <a:rPr lang="it-IT" sz="2000" dirty="0"/>
              <a:t>? </a:t>
            </a:r>
            <a:r>
              <a:rPr lang="it-IT" sz="2000" dirty="0" err="1"/>
              <a:t>It</a:t>
            </a:r>
            <a:r>
              <a:rPr lang="it-IT" sz="2000" dirty="0"/>
              <a:t> </a:t>
            </a:r>
            <a:r>
              <a:rPr lang="it-IT" sz="2000" dirty="0" err="1"/>
              <a:t>is</a:t>
            </a:r>
            <a:r>
              <a:rPr lang="it-IT" sz="2000" dirty="0"/>
              <a:t> the </a:t>
            </a:r>
            <a:r>
              <a:rPr lang="it-IT" sz="2000" dirty="0" err="1"/>
              <a:t>inviolability</a:t>
            </a:r>
            <a:r>
              <a:rPr lang="it-IT" sz="2000" dirty="0"/>
              <a:t> and </a:t>
            </a:r>
            <a:r>
              <a:rPr lang="en-US" sz="2000" dirty="0">
                <a:effectLst/>
                <a:ea typeface="Calibri" panose="020F0502020204030204" pitchFamily="34" charset="0"/>
                <a:cs typeface="Times New Roman" panose="02020603050405020304" pitchFamily="18" charset="0"/>
              </a:rPr>
              <a:t>protection from spoliation of a temple. </a:t>
            </a:r>
            <a:endParaRPr lang="it-IT" sz="2000" dirty="0">
              <a:effectLst/>
              <a:ea typeface="Calibri" panose="020F0502020204030204" pitchFamily="34" charset="0"/>
              <a:cs typeface="Times New Roman" panose="02020603050405020304" pitchFamily="18" charset="0"/>
            </a:endParaRPr>
          </a:p>
          <a:p>
            <a:endParaRPr lang="it-IT" dirty="0"/>
          </a:p>
        </p:txBody>
      </p:sp>
    </p:spTree>
    <p:extLst>
      <p:ext uri="{BB962C8B-B14F-4D97-AF65-F5344CB8AC3E}">
        <p14:creationId xmlns:p14="http://schemas.microsoft.com/office/powerpoint/2010/main" val="1969813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6BB3C192-86F1-C013-05F6-7B04D2299438}"/>
              </a:ext>
            </a:extLst>
          </p:cNvPr>
          <p:cNvSpPr>
            <a:spLocks noGrp="1"/>
          </p:cNvSpPr>
          <p:nvPr>
            <p:ph type="title"/>
          </p:nvPr>
        </p:nvSpPr>
        <p:spPr>
          <a:xfrm>
            <a:off x="630936" y="639520"/>
            <a:ext cx="3429000" cy="1719072"/>
          </a:xfrm>
        </p:spPr>
        <p:txBody>
          <a:bodyPr anchor="b">
            <a:normAutofit/>
          </a:bodyPr>
          <a:lstStyle/>
          <a:p>
            <a:r>
              <a:rPr lang="it-IT" sz="3800"/>
              <a:t>COLOPHON AND THE SANCTUARY OF APOLLO</a:t>
            </a:r>
          </a:p>
        </p:txBody>
      </p:sp>
      <p:sp>
        <p:nvSpPr>
          <p:cNvPr id="1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892079AC-3050-9E87-1E48-91FC429E2294}"/>
              </a:ext>
            </a:extLst>
          </p:cNvPr>
          <p:cNvSpPr>
            <a:spLocks noGrp="1"/>
          </p:cNvSpPr>
          <p:nvPr>
            <p:ph idx="1"/>
          </p:nvPr>
        </p:nvSpPr>
        <p:spPr>
          <a:xfrm>
            <a:off x="630936" y="2902940"/>
            <a:ext cx="3429000" cy="3410712"/>
          </a:xfrm>
        </p:spPr>
        <p:txBody>
          <a:bodyPr anchor="t">
            <a:normAutofit fontScale="85000" lnSpcReduction="20000"/>
          </a:bodyPr>
          <a:lstStyle/>
          <a:p>
            <a:r>
              <a:rPr lang="it-IT" sz="2200" dirty="0"/>
              <a:t>4th to 2nd </a:t>
            </a:r>
            <a:r>
              <a:rPr lang="it-IT" sz="2200" dirty="0" err="1"/>
              <a:t>century</a:t>
            </a:r>
            <a:r>
              <a:rPr lang="it-IT" sz="2200" dirty="0"/>
              <a:t> BCE </a:t>
            </a:r>
            <a:r>
              <a:rPr lang="it-IT" sz="2200" dirty="0">
                <a:sym typeface="Wingdings" panose="05000000000000000000" pitchFamily="2" charset="2"/>
              </a:rPr>
              <a:t> Colophon (</a:t>
            </a:r>
            <a:r>
              <a:rPr lang="it-IT" sz="2200" dirty="0" err="1">
                <a:sym typeface="Wingdings" panose="05000000000000000000" pitchFamily="2" charset="2"/>
              </a:rPr>
              <a:t>northern</a:t>
            </a:r>
            <a:r>
              <a:rPr lang="it-IT" sz="2200" dirty="0">
                <a:sym typeface="Wingdings" panose="05000000000000000000" pitchFamily="2" charset="2"/>
              </a:rPr>
              <a:t> IONIA) </a:t>
            </a:r>
            <a:r>
              <a:rPr lang="it-IT" sz="2200" dirty="0" err="1">
                <a:sym typeface="Wingdings" panose="05000000000000000000" pitchFamily="2" charset="2"/>
              </a:rPr>
              <a:t>is</a:t>
            </a:r>
            <a:r>
              <a:rPr lang="it-IT" sz="2200" dirty="0">
                <a:sym typeface="Wingdings" panose="05000000000000000000" pitchFamily="2" charset="2"/>
              </a:rPr>
              <a:t> a double city: </a:t>
            </a:r>
          </a:p>
          <a:p>
            <a:r>
              <a:rPr lang="it-IT" sz="2200" dirty="0">
                <a:sym typeface="Wingdings" panose="05000000000000000000" pitchFamily="2" charset="2"/>
              </a:rPr>
              <a:t> - 10 km from the </a:t>
            </a:r>
            <a:r>
              <a:rPr lang="it-IT" sz="2200" dirty="0" err="1">
                <a:sym typeface="Wingdings" panose="05000000000000000000" pitchFamily="2" charset="2"/>
              </a:rPr>
              <a:t>sea</a:t>
            </a:r>
            <a:r>
              <a:rPr lang="it-IT" sz="2200" dirty="0">
                <a:sym typeface="Wingdings" panose="05000000000000000000" pitchFamily="2" charset="2"/>
              </a:rPr>
              <a:t> (</a:t>
            </a:r>
            <a:r>
              <a:rPr lang="it-IT" sz="2200" dirty="0" err="1">
                <a:sym typeface="Wingdings" panose="05000000000000000000" pitchFamily="2" charset="2"/>
              </a:rPr>
              <a:t>Thyc</a:t>
            </a:r>
            <a:r>
              <a:rPr lang="it-IT" sz="2200" dirty="0">
                <a:sym typeface="Wingdings" panose="05000000000000000000" pitchFamily="2" charset="2"/>
              </a:rPr>
              <a:t>. 3, 34, 2)</a:t>
            </a:r>
          </a:p>
          <a:p>
            <a:r>
              <a:rPr lang="it-IT" sz="2200" dirty="0">
                <a:sym typeface="Wingdings" panose="05000000000000000000" pitchFamily="2" charset="2"/>
              </a:rPr>
              <a:t> - </a:t>
            </a:r>
            <a:r>
              <a:rPr lang="it-IT" sz="2200" dirty="0" err="1">
                <a:sym typeface="Wingdings" panose="05000000000000000000" pitchFamily="2" charset="2"/>
              </a:rPr>
              <a:t>Notion</a:t>
            </a:r>
            <a:r>
              <a:rPr lang="it-IT" sz="2200" dirty="0">
                <a:sym typeface="Wingdings" panose="05000000000000000000" pitchFamily="2" charset="2"/>
              </a:rPr>
              <a:t> (</a:t>
            </a:r>
            <a:r>
              <a:rPr lang="it-IT" sz="2200" dirty="0" err="1">
                <a:sym typeface="Wingdings" panose="05000000000000000000" pitchFamily="2" charset="2"/>
              </a:rPr>
              <a:t>later</a:t>
            </a:r>
            <a:r>
              <a:rPr lang="it-IT" sz="2200" dirty="0">
                <a:sym typeface="Wingdings" panose="05000000000000000000" pitchFamily="2" charset="2"/>
              </a:rPr>
              <a:t> </a:t>
            </a:r>
            <a:r>
              <a:rPr lang="it-IT" sz="2200" dirty="0" err="1">
                <a:sym typeface="Wingdings" panose="05000000000000000000" pitchFamily="2" charset="2"/>
              </a:rPr>
              <a:t>known</a:t>
            </a:r>
            <a:r>
              <a:rPr lang="it-IT" sz="2200" dirty="0">
                <a:sym typeface="Wingdings" panose="05000000000000000000" pitchFamily="2" charset="2"/>
              </a:rPr>
              <a:t> </a:t>
            </a:r>
            <a:r>
              <a:rPr lang="it-IT" sz="2200" dirty="0" err="1">
                <a:sym typeface="Wingdings" panose="05000000000000000000" pitchFamily="2" charset="2"/>
              </a:rPr>
              <a:t>as</a:t>
            </a:r>
            <a:r>
              <a:rPr lang="it-IT" sz="2200" dirty="0">
                <a:sym typeface="Wingdings" panose="05000000000000000000" pitchFamily="2" charset="2"/>
              </a:rPr>
              <a:t> Colophon-on-</a:t>
            </a:r>
            <a:r>
              <a:rPr lang="it-IT" sz="2200" dirty="0" err="1">
                <a:sym typeface="Wingdings" panose="05000000000000000000" pitchFamily="2" charset="2"/>
              </a:rPr>
              <a:t>sea</a:t>
            </a:r>
            <a:r>
              <a:rPr lang="it-IT" sz="2200" dirty="0">
                <a:sym typeface="Wingdings" panose="05000000000000000000" pitchFamily="2" charset="2"/>
              </a:rPr>
              <a:t>) 10 km to the south  </a:t>
            </a:r>
            <a:r>
              <a:rPr lang="it-IT" sz="2200" dirty="0" err="1">
                <a:sym typeface="Wingdings" panose="05000000000000000000" pitchFamily="2" charset="2"/>
              </a:rPr>
              <a:t>Colophon’s</a:t>
            </a:r>
            <a:r>
              <a:rPr lang="it-IT" sz="2200" dirty="0">
                <a:sym typeface="Wingdings" panose="05000000000000000000" pitchFamily="2" charset="2"/>
              </a:rPr>
              <a:t> port</a:t>
            </a:r>
          </a:p>
          <a:p>
            <a:endParaRPr lang="it-IT" sz="2200" dirty="0">
              <a:sym typeface="Wingdings" panose="05000000000000000000" pitchFamily="2" charset="2"/>
            </a:endParaRPr>
          </a:p>
          <a:p>
            <a:r>
              <a:rPr lang="it-IT" sz="2200" dirty="0" err="1">
                <a:sym typeface="Wingdings" panose="05000000000000000000" pitchFamily="2" charset="2"/>
              </a:rPr>
              <a:t>Sanctuary</a:t>
            </a:r>
            <a:r>
              <a:rPr lang="it-IT" sz="2200" dirty="0">
                <a:sym typeface="Wingdings" panose="05000000000000000000" pitchFamily="2" charset="2"/>
              </a:rPr>
              <a:t> of Apollo of </a:t>
            </a:r>
            <a:r>
              <a:rPr lang="it-IT" sz="2200" dirty="0" err="1">
                <a:sym typeface="Wingdings" panose="05000000000000000000" pitchFamily="2" charset="2"/>
              </a:rPr>
              <a:t>Claros</a:t>
            </a:r>
            <a:r>
              <a:rPr lang="it-IT" sz="2200" dirty="0">
                <a:sym typeface="Wingdings" panose="05000000000000000000" pitchFamily="2" charset="2"/>
              </a:rPr>
              <a:t> (</a:t>
            </a:r>
            <a:r>
              <a:rPr lang="el-GR" sz="2200" dirty="0">
                <a:sym typeface="Wingdings" panose="05000000000000000000" pitchFamily="2" charset="2"/>
              </a:rPr>
              <a:t>Κλάριον, </a:t>
            </a:r>
            <a:r>
              <a:rPr lang="it-IT" sz="2200" i="1" dirty="0" err="1">
                <a:sym typeface="Wingdings" panose="05000000000000000000" pitchFamily="2" charset="2"/>
              </a:rPr>
              <a:t>Klàrion</a:t>
            </a:r>
            <a:r>
              <a:rPr lang="it-IT" sz="2200" dirty="0">
                <a:sym typeface="Wingdings" panose="05000000000000000000" pitchFamily="2" charset="2"/>
              </a:rPr>
              <a:t>)  </a:t>
            </a:r>
            <a:r>
              <a:rPr lang="it-IT" sz="2200" dirty="0" err="1">
                <a:sym typeface="Wingdings" panose="05000000000000000000" pitchFamily="2" charset="2"/>
              </a:rPr>
              <a:t>oracular</a:t>
            </a:r>
            <a:r>
              <a:rPr lang="it-IT" sz="2200" dirty="0">
                <a:sym typeface="Wingdings" panose="05000000000000000000" pitchFamily="2" charset="2"/>
              </a:rPr>
              <a:t> site </a:t>
            </a:r>
            <a:r>
              <a:rPr lang="it-IT" sz="2200" dirty="0" err="1">
                <a:sym typeface="Wingdings" panose="05000000000000000000" pitchFamily="2" charset="2"/>
              </a:rPr>
              <a:t>located</a:t>
            </a:r>
            <a:r>
              <a:rPr lang="it-IT" sz="2200" dirty="0">
                <a:sym typeface="Wingdings" panose="05000000000000000000" pitchFamily="2" charset="2"/>
              </a:rPr>
              <a:t> 2 km </a:t>
            </a:r>
            <a:r>
              <a:rPr lang="it-IT" sz="2200" dirty="0" err="1">
                <a:sym typeface="Wingdings" panose="05000000000000000000" pitchFamily="2" charset="2"/>
              </a:rPr>
              <a:t>inland</a:t>
            </a:r>
            <a:r>
              <a:rPr lang="it-IT" sz="2200" dirty="0">
                <a:sym typeface="Wingdings" panose="05000000000000000000" pitchFamily="2" charset="2"/>
              </a:rPr>
              <a:t> from Colophon-on-</a:t>
            </a:r>
            <a:r>
              <a:rPr lang="it-IT" sz="2200" dirty="0" err="1">
                <a:sym typeface="Wingdings" panose="05000000000000000000" pitchFamily="2" charset="2"/>
              </a:rPr>
              <a:t>sea</a:t>
            </a:r>
            <a:endParaRPr lang="it-IT" sz="2200" dirty="0">
              <a:sym typeface="Wingdings" panose="05000000000000000000" pitchFamily="2" charset="2"/>
            </a:endParaRPr>
          </a:p>
          <a:p>
            <a:pPr marL="0" indent="0">
              <a:buNone/>
            </a:pPr>
            <a:endParaRPr lang="it-IT" sz="2200" dirty="0"/>
          </a:p>
          <a:p>
            <a:endParaRPr lang="it-IT" sz="1700" dirty="0"/>
          </a:p>
        </p:txBody>
      </p:sp>
      <p:pic>
        <p:nvPicPr>
          <p:cNvPr id="8" name="Immagine 7" descr="Immagine che contiene mappa&#10;&#10;Descrizione generata automaticamente">
            <a:extLst>
              <a:ext uri="{FF2B5EF4-FFF2-40B4-BE49-F238E27FC236}">
                <a16:creationId xmlns:a16="http://schemas.microsoft.com/office/drawing/2014/main" id="{00925561-DCAD-7D73-B821-8E39854985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12566" y="639520"/>
            <a:ext cx="6039000" cy="5577840"/>
          </a:xfrm>
          <a:prstGeom prst="rect">
            <a:avLst/>
          </a:prstGeom>
        </p:spPr>
      </p:pic>
      <p:cxnSp>
        <p:nvCxnSpPr>
          <p:cNvPr id="11" name="Connettore 2 10">
            <a:extLst>
              <a:ext uri="{FF2B5EF4-FFF2-40B4-BE49-F238E27FC236}">
                <a16:creationId xmlns:a16="http://schemas.microsoft.com/office/drawing/2014/main" id="{ED221084-3C93-5FC3-AECB-D083F7918053}"/>
              </a:ext>
            </a:extLst>
          </p:cNvPr>
          <p:cNvCxnSpPr>
            <a:cxnSpLocks/>
          </p:cNvCxnSpPr>
          <p:nvPr/>
        </p:nvCxnSpPr>
        <p:spPr>
          <a:xfrm flipH="1">
            <a:off x="9949543" y="2153132"/>
            <a:ext cx="596417" cy="8595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7153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07AFFDC0-4CBF-D691-0F29-D0D0AC4F84A5}"/>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                              A TIMELINE </a:t>
            </a:r>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asellaDiTesto 14">
            <a:extLst>
              <a:ext uri="{FF2B5EF4-FFF2-40B4-BE49-F238E27FC236}">
                <a16:creationId xmlns:a16="http://schemas.microsoft.com/office/drawing/2014/main" id="{F16F1820-E684-F467-FFD2-FD696A1E1210}"/>
              </a:ext>
            </a:extLst>
          </p:cNvPr>
          <p:cNvSpPr txBox="1"/>
          <p:nvPr/>
        </p:nvSpPr>
        <p:spPr>
          <a:xfrm>
            <a:off x="5126418" y="552090"/>
            <a:ext cx="6224335" cy="6164395"/>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2200" dirty="0">
                <a:effectLst/>
              </a:rPr>
              <a:t>197 BCE</a:t>
            </a:r>
            <a:r>
              <a:rPr lang="en-US" sz="2200" dirty="0">
                <a:effectLst/>
                <a:sym typeface="Wingdings" panose="05000000000000000000" pitchFamily="2" charset="2"/>
              </a:rPr>
              <a:t></a:t>
            </a:r>
            <a:r>
              <a:rPr lang="en-US" sz="2200" dirty="0">
                <a:effectLst/>
              </a:rPr>
              <a:t> after his triumphant </a:t>
            </a:r>
            <a:r>
              <a:rPr lang="en-US" sz="2200" i="1" dirty="0">
                <a:effectLst/>
              </a:rPr>
              <a:t>α</a:t>
            </a:r>
            <a:r>
              <a:rPr lang="en-US" sz="2200" i="1" dirty="0" err="1">
                <a:effectLst/>
              </a:rPr>
              <a:t>νά</a:t>
            </a:r>
            <a:r>
              <a:rPr lang="en-US" sz="2200" i="1" dirty="0">
                <a:effectLst/>
              </a:rPr>
              <a:t>βασις (anàbasis)</a:t>
            </a:r>
            <a:r>
              <a:rPr lang="en-US" sz="2200" dirty="0">
                <a:effectLst/>
              </a:rPr>
              <a:t> in the eastern satrapies, </a:t>
            </a:r>
            <a:r>
              <a:rPr lang="en-US" sz="2200" b="1" dirty="0">
                <a:effectLst/>
              </a:rPr>
              <a:t>Antiochus III </a:t>
            </a:r>
            <a:r>
              <a:rPr lang="en-US" sz="2200" dirty="0">
                <a:effectLst/>
              </a:rPr>
              <a:t>leads a larger campaign to recover ancestral territories in Asia/Europe (conflict with Rome). </a:t>
            </a:r>
          </a:p>
          <a:p>
            <a:pPr indent="-228600">
              <a:lnSpc>
                <a:spcPct val="90000"/>
              </a:lnSpc>
              <a:spcAft>
                <a:spcPts val="800"/>
              </a:spcAft>
              <a:buFont typeface="Arial" panose="020B0604020202020204" pitchFamily="34" charset="0"/>
              <a:buChar char="•"/>
            </a:pPr>
            <a:r>
              <a:rPr lang="en-US" sz="2200" dirty="0">
                <a:effectLst/>
              </a:rPr>
              <a:t>191 BCE</a:t>
            </a:r>
            <a:r>
              <a:rPr lang="en-US" sz="2200" dirty="0">
                <a:effectLst/>
                <a:sym typeface="Wingdings" panose="05000000000000000000" pitchFamily="2" charset="2"/>
              </a:rPr>
              <a:t></a:t>
            </a:r>
            <a:r>
              <a:rPr lang="en-US" sz="2200" dirty="0">
                <a:effectLst/>
              </a:rPr>
              <a:t> consul </a:t>
            </a:r>
            <a:r>
              <a:rPr lang="en-US" sz="2200" dirty="0" err="1">
                <a:effectLst/>
              </a:rPr>
              <a:t>Acilius</a:t>
            </a:r>
            <a:r>
              <a:rPr lang="en-US" sz="2200" dirty="0">
                <a:effectLst/>
              </a:rPr>
              <a:t> </a:t>
            </a:r>
            <a:r>
              <a:rPr lang="en-US" sz="2200" dirty="0" err="1">
                <a:effectLst/>
              </a:rPr>
              <a:t>Glabrio</a:t>
            </a:r>
            <a:r>
              <a:rPr lang="en-US" sz="2200" dirty="0">
                <a:effectLst/>
              </a:rPr>
              <a:t> defeats Antiochus III in Greece. Praetor </a:t>
            </a:r>
            <a:r>
              <a:rPr lang="en-US" sz="2200" dirty="0" err="1">
                <a:effectLst/>
              </a:rPr>
              <a:t>Livius</a:t>
            </a:r>
            <a:r>
              <a:rPr lang="en-US" sz="2200" dirty="0">
                <a:effectLst/>
              </a:rPr>
              <a:t> </a:t>
            </a:r>
            <a:r>
              <a:rPr lang="en-US" sz="2200" dirty="0" err="1">
                <a:effectLst/>
              </a:rPr>
              <a:t>Salinator</a:t>
            </a:r>
            <a:r>
              <a:rPr lang="en-US" sz="2200" dirty="0">
                <a:effectLst/>
              </a:rPr>
              <a:t> naval victory over Ant III in the Aegean. Colophonians: </a:t>
            </a:r>
            <a:r>
              <a:rPr lang="en-US" sz="2200" dirty="0"/>
              <a:t>go</a:t>
            </a:r>
            <a:r>
              <a:rPr lang="en-US" sz="2200" dirty="0">
                <a:effectLst/>
              </a:rPr>
              <a:t> to Rome and give Rome the advantage of their site as a safe harbor/ lookout post. </a:t>
            </a:r>
            <a:r>
              <a:rPr lang="en-US" sz="2200" dirty="0">
                <a:effectLst/>
                <a:sym typeface="Wingdings" panose="05000000000000000000" pitchFamily="2" charset="2"/>
              </a:rPr>
              <a:t></a:t>
            </a:r>
            <a:r>
              <a:rPr lang="en-US" sz="2200" dirty="0">
                <a:effectLst/>
              </a:rPr>
              <a:t> besieged by Ant III on land + by his admiral </a:t>
            </a:r>
            <a:r>
              <a:rPr lang="en-US" sz="2200" dirty="0" err="1">
                <a:effectLst/>
              </a:rPr>
              <a:t>Polyxenidas</a:t>
            </a:r>
            <a:r>
              <a:rPr lang="en-US" sz="2200" dirty="0">
                <a:effectLst/>
              </a:rPr>
              <a:t> from the sea. </a:t>
            </a:r>
          </a:p>
          <a:p>
            <a:pPr indent="-228600">
              <a:lnSpc>
                <a:spcPct val="90000"/>
              </a:lnSpc>
              <a:spcAft>
                <a:spcPts val="800"/>
              </a:spcAft>
              <a:buFont typeface="Arial" panose="020B0604020202020204" pitchFamily="34" charset="0"/>
              <a:buChar char="•"/>
            </a:pPr>
            <a:r>
              <a:rPr lang="en-US" sz="1800" dirty="0">
                <a:effectLst/>
                <a:latin typeface="Verdana" panose="020B0604030504040204" pitchFamily="34" charset="0"/>
                <a:ea typeface="Calibri" panose="020F0502020204030204" pitchFamily="34" charset="0"/>
                <a:cs typeface="Times New Roman" panose="02020603050405020304" pitchFamily="18" charset="0"/>
              </a:rPr>
              <a:t>190 BCE </a:t>
            </a:r>
            <a:r>
              <a:rPr lang="en-US" sz="1800" dirty="0">
                <a:effectLst/>
                <a:latin typeface="Verdana" panose="020B0604030504040204" pitchFamily="34" charset="0"/>
                <a:ea typeface="Calibri" panose="020F0502020204030204" pitchFamily="34" charset="0"/>
                <a:cs typeface="Times New Roman" panose="02020603050405020304" pitchFamily="18" charset="0"/>
                <a:sym typeface="Wingdings" panose="05000000000000000000" pitchFamily="2" charset="2"/>
              </a:rPr>
              <a:t></a:t>
            </a:r>
            <a:r>
              <a:rPr lang="en-US" sz="1800" dirty="0">
                <a:effectLst/>
                <a:latin typeface="Verdana" panose="020B0604030504040204" pitchFamily="34" charset="0"/>
                <a:ea typeface="Calibri" panose="020F0502020204030204" pitchFamily="34" charset="0"/>
                <a:cs typeface="Times New Roman" panose="02020603050405020304" pitchFamily="18" charset="0"/>
              </a:rPr>
              <a:t> consul Lucius Scipio + brother Publius Scipio Africanus cross from Greece to Asia where Aemilius Regillus has succeeded </a:t>
            </a:r>
            <a:r>
              <a:rPr lang="en-US" sz="1800" dirty="0" err="1">
                <a:effectLst/>
                <a:latin typeface="Verdana" panose="020B0604030504040204" pitchFamily="34" charset="0"/>
                <a:ea typeface="Calibri" panose="020F0502020204030204" pitchFamily="34" charset="0"/>
                <a:cs typeface="Times New Roman" panose="02020603050405020304" pitchFamily="18" charset="0"/>
              </a:rPr>
              <a:t>Salinator</a:t>
            </a:r>
            <a:r>
              <a:rPr lang="en-US" sz="1800" dirty="0">
                <a:effectLst/>
                <a:latin typeface="Verdana" panose="020B0604030504040204" pitchFamily="34" charset="0"/>
                <a:ea typeface="Calibri" panose="020F0502020204030204" pitchFamily="34" charset="0"/>
                <a:cs typeface="Times New Roman" panose="02020603050405020304" pitchFamily="18" charset="0"/>
              </a:rPr>
              <a:t> as commander of the fleet. Regillus: victory over the Seleucid fleet at </a:t>
            </a:r>
            <a:r>
              <a:rPr lang="en-US" sz="1800" dirty="0" err="1">
                <a:effectLst/>
                <a:latin typeface="Verdana" panose="020B0604030504040204" pitchFamily="34" charset="0"/>
                <a:ea typeface="Calibri" panose="020F0502020204030204" pitchFamily="34" charset="0"/>
                <a:cs typeface="Times New Roman" panose="02020603050405020304" pitchFamily="18" charset="0"/>
              </a:rPr>
              <a:t>Myonnesus</a:t>
            </a:r>
            <a:r>
              <a:rPr lang="en-US" sz="1800" dirty="0">
                <a:effectLst/>
                <a:latin typeface="Verdana" panose="020B0604030504040204" pitchFamily="34" charset="0"/>
                <a:ea typeface="Calibri" panose="020F0502020204030204" pitchFamily="34" charset="0"/>
                <a:cs typeface="Times New Roman" panose="02020603050405020304" pitchFamily="18" charset="0"/>
              </a:rPr>
              <a:t> (island. Equidistant from Teos and Colophon). Ant III withdraws to Sardis, then defeated at Magnesia. </a:t>
            </a:r>
            <a:endParaRPr lang="it-IT" sz="1800" dirty="0">
              <a:effectLst/>
              <a:latin typeface="Calibri" panose="020F0502020204030204" pitchFamily="34" charset="0"/>
              <a:ea typeface="Calibri" panose="020F0502020204030204" pitchFamily="34" charset="0"/>
              <a:cs typeface="Times New Roman" panose="02020603050405020304" pitchFamily="18" charset="0"/>
            </a:endParaRPr>
          </a:p>
          <a:p>
            <a:pPr indent="-228600">
              <a:lnSpc>
                <a:spcPct val="90000"/>
              </a:lnSpc>
              <a:spcAft>
                <a:spcPts val="800"/>
              </a:spcAft>
              <a:buFont typeface="Arial" panose="020B0604020202020204" pitchFamily="34" charset="0"/>
              <a:buChar char="•"/>
            </a:pPr>
            <a:endParaRPr lang="en-US" sz="2200" dirty="0">
              <a:effectLst/>
            </a:endParaRPr>
          </a:p>
          <a:p>
            <a:pPr indent="-228600">
              <a:lnSpc>
                <a:spcPct val="90000"/>
              </a:lnSpc>
              <a:buFont typeface="Arial" panose="020B0604020202020204" pitchFamily="34" charset="0"/>
              <a:buChar char="•"/>
            </a:pPr>
            <a:endParaRPr lang="en-US" sz="2200" dirty="0"/>
          </a:p>
        </p:txBody>
      </p:sp>
    </p:spTree>
    <p:extLst>
      <p:ext uri="{BB962C8B-B14F-4D97-AF65-F5344CB8AC3E}">
        <p14:creationId xmlns:p14="http://schemas.microsoft.com/office/powerpoint/2010/main" val="1659299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AB2B692-CC7B-1265-1761-0E2660A5C3F2}"/>
              </a:ext>
            </a:extLst>
          </p:cNvPr>
          <p:cNvSpPr>
            <a:spLocks noGrp="1"/>
          </p:cNvSpPr>
          <p:nvPr>
            <p:ph type="title"/>
          </p:nvPr>
        </p:nvSpPr>
        <p:spPr/>
        <p:txBody>
          <a:bodyPr/>
          <a:lstStyle/>
          <a:p>
            <a:r>
              <a:rPr lang="it-IT" dirty="0"/>
              <a:t>                   THE (ANCIENT) SOURCES</a:t>
            </a:r>
          </a:p>
        </p:txBody>
      </p:sp>
      <p:sp>
        <p:nvSpPr>
          <p:cNvPr id="3" name="Segnaposto contenuto 2">
            <a:extLst>
              <a:ext uri="{FF2B5EF4-FFF2-40B4-BE49-F238E27FC236}">
                <a16:creationId xmlns:a16="http://schemas.microsoft.com/office/drawing/2014/main" id="{C3F8219B-0987-A706-073E-FAD57726C6D3}"/>
              </a:ext>
            </a:extLst>
          </p:cNvPr>
          <p:cNvSpPr>
            <a:spLocks noGrp="1"/>
          </p:cNvSpPr>
          <p:nvPr>
            <p:ph sz="half" idx="1"/>
          </p:nvPr>
        </p:nvSpPr>
        <p:spPr/>
        <p:txBody>
          <a:bodyPr>
            <a:normAutofit fontScale="70000" lnSpcReduction="20000"/>
          </a:bodyPr>
          <a:lstStyle/>
          <a:p>
            <a:r>
              <a:rPr lang="it-IT" dirty="0"/>
              <a:t>LITERARY</a:t>
            </a:r>
          </a:p>
          <a:p>
            <a:pPr marL="514350" indent="-514350">
              <a:buFont typeface="+mj-lt"/>
              <a:buAutoNum type="arabicPeriod"/>
            </a:pPr>
            <a:r>
              <a:rPr lang="it-IT" dirty="0" err="1"/>
              <a:t>Thycidides</a:t>
            </a:r>
            <a:r>
              <a:rPr lang="it-IT" dirty="0"/>
              <a:t> (3,34,2)</a:t>
            </a:r>
          </a:p>
          <a:p>
            <a:pPr marL="514350" indent="-514350">
              <a:buFont typeface="+mj-lt"/>
              <a:buAutoNum type="arabicPeriod"/>
            </a:pPr>
            <a:r>
              <a:rPr lang="it-IT" dirty="0" err="1"/>
              <a:t>Livy</a:t>
            </a:r>
            <a:r>
              <a:rPr lang="it-IT" dirty="0"/>
              <a:t> (37, 26, 11; 38, 39, 8; 39, 24, 8)</a:t>
            </a:r>
          </a:p>
          <a:p>
            <a:pPr marL="514350" indent="-514350">
              <a:buFont typeface="+mj-lt"/>
              <a:buAutoNum type="arabicPeriod"/>
            </a:pPr>
            <a:r>
              <a:rPr lang="it-IT" dirty="0" err="1"/>
              <a:t>Polybius</a:t>
            </a:r>
            <a:r>
              <a:rPr lang="it-IT" dirty="0"/>
              <a:t> (21, 46, 4)</a:t>
            </a:r>
          </a:p>
          <a:p>
            <a:pPr marL="514350" indent="-514350">
              <a:buFont typeface="+mj-lt"/>
              <a:buAutoNum type="arabicPeriod"/>
            </a:pPr>
            <a:endParaRPr lang="it-IT" dirty="0"/>
          </a:p>
          <a:p>
            <a:pPr marL="514350" indent="-514350">
              <a:buFont typeface="+mj-lt"/>
              <a:buAutoNum type="arabicPeriod"/>
            </a:pPr>
            <a:endParaRPr lang="it-IT" dirty="0"/>
          </a:p>
        </p:txBody>
      </p:sp>
      <p:sp>
        <p:nvSpPr>
          <p:cNvPr id="4" name="Segnaposto contenuto 3">
            <a:extLst>
              <a:ext uri="{FF2B5EF4-FFF2-40B4-BE49-F238E27FC236}">
                <a16:creationId xmlns:a16="http://schemas.microsoft.com/office/drawing/2014/main" id="{F8B48697-2601-44BC-FE96-6753B5CA7377}"/>
              </a:ext>
            </a:extLst>
          </p:cNvPr>
          <p:cNvSpPr>
            <a:spLocks noGrp="1"/>
          </p:cNvSpPr>
          <p:nvPr>
            <p:ph sz="half" idx="2"/>
          </p:nvPr>
        </p:nvSpPr>
        <p:spPr/>
        <p:txBody>
          <a:bodyPr>
            <a:normAutofit fontScale="70000" lnSpcReduction="20000"/>
          </a:bodyPr>
          <a:lstStyle/>
          <a:p>
            <a:r>
              <a:rPr lang="it-IT" dirty="0"/>
              <a:t>EPIGRAPHICAL</a:t>
            </a:r>
          </a:p>
          <a:p>
            <a:pPr marL="514350" indent="-514350">
              <a:buFont typeface="+mj-lt"/>
              <a:buAutoNum type="arabicPeriod"/>
            </a:pPr>
            <a:r>
              <a:rPr lang="it-IT" dirty="0" err="1"/>
              <a:t>Letter</a:t>
            </a:r>
            <a:r>
              <a:rPr lang="it-IT" dirty="0"/>
              <a:t> of the Scipio </a:t>
            </a:r>
            <a:r>
              <a:rPr lang="it-IT" dirty="0" err="1"/>
              <a:t>brothers</a:t>
            </a:r>
            <a:r>
              <a:rPr lang="it-IT" dirty="0"/>
              <a:t> (SEG 1.440)</a:t>
            </a:r>
          </a:p>
          <a:p>
            <a:pPr marL="514350" indent="-514350">
              <a:buFont typeface="+mj-lt"/>
              <a:buAutoNum type="arabicPeriod"/>
            </a:pPr>
            <a:r>
              <a:rPr lang="it-IT" dirty="0" err="1"/>
              <a:t>Decree</a:t>
            </a:r>
            <a:r>
              <a:rPr lang="it-IT" dirty="0"/>
              <a:t> of the </a:t>
            </a:r>
            <a:r>
              <a:rPr lang="it-IT" dirty="0" err="1"/>
              <a:t>Ionian</a:t>
            </a:r>
            <a:r>
              <a:rPr lang="it-IT" dirty="0"/>
              <a:t> League (</a:t>
            </a:r>
            <a:r>
              <a:rPr lang="el-GR" i="1" dirty="0"/>
              <a:t>κοινόν</a:t>
            </a:r>
            <a:r>
              <a:rPr lang="it-IT" i="1" dirty="0"/>
              <a:t>, koinòn</a:t>
            </a:r>
            <a:r>
              <a:rPr lang="it-IT" dirty="0"/>
              <a:t>) (</a:t>
            </a:r>
            <a:r>
              <a:rPr lang="it-IT" sz="2800" dirty="0" err="1"/>
              <a:t>Décret</a:t>
            </a:r>
            <a:r>
              <a:rPr lang="it-IT" sz="2800" dirty="0"/>
              <a:t> 93 and n. 3</a:t>
            </a:r>
            <a:r>
              <a:rPr lang="it-IT" dirty="0"/>
              <a:t>)</a:t>
            </a:r>
          </a:p>
          <a:p>
            <a:pPr marL="514350" indent="-514350">
              <a:buFont typeface="+mj-lt"/>
              <a:buAutoNum type="arabicPeriod"/>
            </a:pPr>
            <a:r>
              <a:rPr lang="it-IT" dirty="0" err="1"/>
              <a:t>Decree</a:t>
            </a:r>
            <a:r>
              <a:rPr lang="it-IT" dirty="0"/>
              <a:t> of the </a:t>
            </a:r>
            <a:r>
              <a:rPr lang="it-IT" i="1" dirty="0"/>
              <a:t>koinòn </a:t>
            </a:r>
            <a:r>
              <a:rPr lang="it-IT" dirty="0"/>
              <a:t>of the </a:t>
            </a:r>
            <a:r>
              <a:rPr lang="it-IT" dirty="0" err="1"/>
              <a:t>Athamanians</a:t>
            </a:r>
            <a:r>
              <a:rPr lang="it-IT" dirty="0"/>
              <a:t> (Le </a:t>
            </a:r>
            <a:r>
              <a:rPr lang="it-IT" dirty="0" err="1"/>
              <a:t>Bas</a:t>
            </a:r>
            <a:r>
              <a:rPr lang="it-IT" dirty="0"/>
              <a:t>-Waddington 83)</a:t>
            </a:r>
          </a:p>
          <a:p>
            <a:pPr marL="514350" indent="-514350">
              <a:buFont typeface="+mj-lt"/>
              <a:buAutoNum type="arabicPeriod"/>
            </a:pPr>
            <a:r>
              <a:rPr lang="it-IT" dirty="0"/>
              <a:t>List of </a:t>
            </a:r>
            <a:r>
              <a:rPr lang="it-IT" dirty="0" err="1"/>
              <a:t>Delphian</a:t>
            </a:r>
            <a:r>
              <a:rPr lang="it-IT" dirty="0"/>
              <a:t> </a:t>
            </a:r>
            <a:r>
              <a:rPr lang="el-GR" dirty="0"/>
              <a:t>θεωροδόκοι </a:t>
            </a:r>
            <a:r>
              <a:rPr lang="it-IT" dirty="0"/>
              <a:t>(</a:t>
            </a:r>
            <a:r>
              <a:rPr lang="it-IT" i="1" dirty="0" err="1"/>
              <a:t>theorodòkoi</a:t>
            </a:r>
            <a:r>
              <a:rPr lang="it-IT" dirty="0"/>
              <a:t>) (A. </a:t>
            </a:r>
            <a:r>
              <a:rPr lang="it-IT" dirty="0" err="1"/>
              <a:t>Plassart</a:t>
            </a:r>
            <a:r>
              <a:rPr lang="it-IT" dirty="0"/>
              <a:t>, </a:t>
            </a:r>
            <a:r>
              <a:rPr lang="it-IT" i="1" dirty="0"/>
              <a:t>BCH</a:t>
            </a:r>
            <a:r>
              <a:rPr lang="it-IT" dirty="0"/>
              <a:t> 45 (1921))</a:t>
            </a:r>
            <a:endParaRPr lang="el-GR" dirty="0"/>
          </a:p>
          <a:p>
            <a:pPr marL="514350" indent="-514350">
              <a:buFont typeface="+mj-lt"/>
              <a:buAutoNum type="arabicPeriod"/>
            </a:pPr>
            <a:r>
              <a:rPr lang="it-IT" dirty="0" err="1"/>
              <a:t>Decree</a:t>
            </a:r>
            <a:r>
              <a:rPr lang="it-IT" dirty="0"/>
              <a:t> of the </a:t>
            </a:r>
            <a:r>
              <a:rPr lang="it-IT" dirty="0" err="1"/>
              <a:t>Thessalian</a:t>
            </a:r>
            <a:r>
              <a:rPr lang="it-IT" dirty="0"/>
              <a:t> League (Picard, </a:t>
            </a:r>
            <a:r>
              <a:rPr lang="it-IT" dirty="0" err="1"/>
              <a:t>Ephèse</a:t>
            </a:r>
            <a:r>
              <a:rPr lang="it-IT" dirty="0"/>
              <a:t> 143)</a:t>
            </a:r>
          </a:p>
          <a:p>
            <a:pPr marL="514350" indent="-514350">
              <a:buFont typeface="+mj-lt"/>
              <a:buAutoNum type="arabicPeriod"/>
            </a:pPr>
            <a:r>
              <a:rPr lang="it-IT" dirty="0" err="1"/>
              <a:t>Inscription</a:t>
            </a:r>
            <a:r>
              <a:rPr lang="it-IT" dirty="0"/>
              <a:t> </a:t>
            </a:r>
            <a:r>
              <a:rPr lang="it-IT" dirty="0" err="1"/>
              <a:t>perhaps</a:t>
            </a:r>
            <a:r>
              <a:rPr lang="it-IT" dirty="0"/>
              <a:t> of </a:t>
            </a:r>
            <a:r>
              <a:rPr lang="it-IT" dirty="0" err="1"/>
              <a:t>central</a:t>
            </a:r>
            <a:r>
              <a:rPr lang="it-IT" dirty="0"/>
              <a:t> </a:t>
            </a:r>
            <a:r>
              <a:rPr lang="it-IT" dirty="0" err="1"/>
              <a:t>Greece</a:t>
            </a:r>
            <a:r>
              <a:rPr lang="it-IT" dirty="0"/>
              <a:t> (H. </a:t>
            </a:r>
            <a:r>
              <a:rPr lang="it-IT" dirty="0" err="1"/>
              <a:t>Engelmann</a:t>
            </a:r>
            <a:r>
              <a:rPr lang="it-IT" dirty="0"/>
              <a:t>, </a:t>
            </a:r>
            <a:r>
              <a:rPr lang="it-IT" i="1" dirty="0" err="1"/>
              <a:t>Ep</a:t>
            </a:r>
            <a:r>
              <a:rPr lang="it-IT" i="1" dirty="0"/>
              <a:t>. </a:t>
            </a:r>
            <a:r>
              <a:rPr lang="it-IT" i="1" dirty="0" err="1"/>
              <a:t>Anat</a:t>
            </a:r>
            <a:r>
              <a:rPr lang="it-IT" dirty="0"/>
              <a:t>. 2 (1983))</a:t>
            </a:r>
          </a:p>
          <a:p>
            <a:pPr marL="514350" indent="-514350">
              <a:buFont typeface="+mj-lt"/>
              <a:buAutoNum type="arabicPeriod"/>
            </a:pPr>
            <a:r>
              <a:rPr lang="it-IT" dirty="0" err="1"/>
              <a:t>Decree</a:t>
            </a:r>
            <a:r>
              <a:rPr lang="it-IT" dirty="0"/>
              <a:t> of Colophon (</a:t>
            </a:r>
            <a:r>
              <a:rPr lang="it-IT" dirty="0" err="1"/>
              <a:t>oracle-interpreter</a:t>
            </a:r>
            <a:r>
              <a:rPr lang="it-IT" dirty="0"/>
              <a:t> from Smyrna) (L. and J. Robert, </a:t>
            </a:r>
            <a:r>
              <a:rPr lang="it-IT" i="1" dirty="0"/>
              <a:t>BCH</a:t>
            </a:r>
            <a:r>
              <a:rPr lang="it-IT" dirty="0"/>
              <a:t> 116 (1992))</a:t>
            </a:r>
          </a:p>
        </p:txBody>
      </p:sp>
    </p:spTree>
    <p:extLst>
      <p:ext uri="{BB962C8B-B14F-4D97-AF65-F5344CB8AC3E}">
        <p14:creationId xmlns:p14="http://schemas.microsoft.com/office/powerpoint/2010/main" val="2992773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F1DF17DB-3413-ADB7-E5FD-4877E2F038C0}"/>
              </a:ext>
            </a:extLst>
          </p:cNvPr>
          <p:cNvSpPr>
            <a:spLocks noGrp="1"/>
          </p:cNvSpPr>
          <p:nvPr>
            <p:ph type="title"/>
          </p:nvPr>
        </p:nvSpPr>
        <p:spPr>
          <a:xfrm>
            <a:off x="838200" y="365125"/>
            <a:ext cx="10515600" cy="1325563"/>
          </a:xfrm>
        </p:spPr>
        <p:txBody>
          <a:bodyPr>
            <a:normAutofit/>
          </a:bodyPr>
          <a:lstStyle/>
          <a:p>
            <a:r>
              <a:rPr lang="it-IT" sz="5000"/>
              <a:t>              MARTIN FLASHAR’S HYPOTHESIS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A5A04BD5-D913-DD5A-E623-BED64665D717}"/>
              </a:ext>
            </a:extLst>
          </p:cNvPr>
          <p:cNvSpPr>
            <a:spLocks noGrp="1"/>
          </p:cNvSpPr>
          <p:nvPr>
            <p:ph idx="1"/>
          </p:nvPr>
        </p:nvSpPr>
        <p:spPr>
          <a:xfrm>
            <a:off x="838200" y="1929384"/>
            <a:ext cx="10515600" cy="4251960"/>
          </a:xfrm>
        </p:spPr>
        <p:txBody>
          <a:bodyPr>
            <a:normAutofit/>
          </a:bodyPr>
          <a:lstStyle/>
          <a:p>
            <a:r>
              <a:rPr lang="en-US" sz="2000">
                <a:effectLst/>
                <a:latin typeface="Verdana" panose="020B0604030504040204" pitchFamily="34" charset="0"/>
                <a:ea typeface="Calibri" panose="020F0502020204030204" pitchFamily="34" charset="0"/>
                <a:cs typeface="Times New Roman" panose="02020603050405020304" pitchFamily="18" charset="0"/>
              </a:rPr>
              <a:t>campaign for immunity </a:t>
            </a:r>
            <a:r>
              <a:rPr lang="en-US" sz="2000">
                <a:effectLst/>
                <a:latin typeface="Verdana" panose="020B0604030504040204" pitchFamily="34" charset="0"/>
                <a:ea typeface="Calibri" panose="020F0502020204030204" pitchFamily="34" charset="0"/>
                <a:cs typeface="Times New Roman" panose="02020603050405020304" pitchFamily="18" charset="0"/>
                <a:sym typeface="Wingdings" panose="05000000000000000000" pitchFamily="2" charset="2"/>
              </a:rPr>
              <a:t></a:t>
            </a:r>
            <a:r>
              <a:rPr lang="en-US" sz="2000">
                <a:effectLst/>
                <a:latin typeface="Verdana" panose="020B0604030504040204" pitchFamily="34" charset="0"/>
                <a:ea typeface="Calibri" panose="020F0502020204030204" pitchFamily="34" charset="0"/>
                <a:cs typeface="Times New Roman" panose="02020603050405020304" pitchFamily="18" charset="0"/>
              </a:rPr>
              <a:t> earlier? </a:t>
            </a:r>
          </a:p>
          <a:p>
            <a:r>
              <a:rPr lang="en-US" sz="2000">
                <a:effectLst/>
                <a:latin typeface="Verdana" panose="020B0604030504040204" pitchFamily="34" charset="0"/>
                <a:ea typeface="Calibri" panose="020F0502020204030204" pitchFamily="34" charset="0"/>
                <a:cs typeface="Times New Roman" panose="02020603050405020304" pitchFamily="18" charset="0"/>
              </a:rPr>
              <a:t>Seleucid occupation from 203 to 191, the Colophonians begin to enlarge the existing temple (begun in the late 4</a:t>
            </a:r>
            <a:r>
              <a:rPr lang="en-US" sz="2000" baseline="30000">
                <a:effectLst/>
                <a:latin typeface="Verdana" panose="020B0604030504040204" pitchFamily="34" charset="0"/>
                <a:ea typeface="Calibri" panose="020F0502020204030204" pitchFamily="34" charset="0"/>
                <a:cs typeface="Times New Roman" panose="02020603050405020304" pitchFamily="18" charset="0"/>
              </a:rPr>
              <a:t>th</a:t>
            </a:r>
            <a:r>
              <a:rPr lang="en-US" sz="2000">
                <a:effectLst/>
                <a:latin typeface="Verdana" panose="020B0604030504040204" pitchFamily="34" charset="0"/>
                <a:ea typeface="Calibri" panose="020F0502020204030204" pitchFamily="34" charset="0"/>
                <a:cs typeface="Times New Roman" panose="02020603050405020304" pitchFamily="18" charset="0"/>
              </a:rPr>
              <a:t> cent). Project involved installation of colossal statues of Apollo, Artemis and Leto (we have fragments). </a:t>
            </a:r>
            <a:endParaRPr lang="it-IT" sz="200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US" sz="2000">
                <a:effectLst/>
                <a:latin typeface="Verdana" panose="020B0604030504040204" pitchFamily="34" charset="0"/>
                <a:ea typeface="Calibri" panose="020F0502020204030204" pitchFamily="34" charset="0"/>
                <a:cs typeface="Times New Roman" panose="02020603050405020304" pitchFamily="18" charset="0"/>
              </a:rPr>
              <a:t>Flashar:  </a:t>
            </a:r>
            <a:endParaRPr lang="it-IT" sz="2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Verdana" panose="020B0604030504040204" pitchFamily="34" charset="0"/>
              <a:buChar char="-"/>
            </a:pPr>
            <a:r>
              <a:rPr lang="en-US" sz="2000">
                <a:effectLst/>
                <a:latin typeface="Verdana" panose="020B0604030504040204" pitchFamily="34" charset="0"/>
                <a:ea typeface="Calibri" panose="020F0502020204030204" pitchFamily="34" charset="0"/>
                <a:cs typeface="Times New Roman" panose="02020603050405020304" pitchFamily="18" charset="0"/>
              </a:rPr>
              <a:t>works of enlargement begin around 200 as an “act of political self-awareness in the face of the aggression of Antiochus the Great” (NB: Colophon: still within the Seleucid sphere?)</a:t>
            </a:r>
            <a:endParaRPr lang="it-IT" sz="2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Verdana" panose="020B0604030504040204" pitchFamily="34" charset="0"/>
              <a:buChar char="-"/>
            </a:pPr>
            <a:r>
              <a:rPr lang="en-US" sz="2000">
                <a:effectLst/>
                <a:latin typeface="Verdana" panose="020B0604030504040204" pitchFamily="34" charset="0"/>
                <a:ea typeface="Calibri" panose="020F0502020204030204" pitchFamily="34" charset="0"/>
                <a:cs typeface="Times New Roman" panose="02020603050405020304" pitchFamily="18" charset="0"/>
              </a:rPr>
              <a:t>195: latest possible date for the Colophonians’ </a:t>
            </a:r>
            <a:r>
              <a:rPr lang="el-GR" sz="2000">
                <a:effectLst/>
                <a:latin typeface="Verdana" panose="020B0604030504040204" pitchFamily="34" charset="0"/>
                <a:ea typeface="Calibri" panose="020F0502020204030204" pitchFamily="34" charset="0"/>
                <a:cs typeface="Times New Roman" panose="02020603050405020304" pitchFamily="18" charset="0"/>
              </a:rPr>
              <a:t>ασυλία </a:t>
            </a:r>
            <a:r>
              <a:rPr lang="en-US" sz="2000">
                <a:effectLst/>
                <a:latin typeface="Verdana" panose="020B0604030504040204" pitchFamily="34" charset="0"/>
                <a:ea typeface="Calibri" panose="020F0502020204030204" pitchFamily="34" charset="0"/>
                <a:cs typeface="Times New Roman" panose="02020603050405020304" pitchFamily="18" charset="0"/>
              </a:rPr>
              <a:t>request + first responses </a:t>
            </a:r>
            <a:endParaRPr lang="it-IT" sz="20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800"/>
              </a:spcAft>
              <a:buFont typeface="Verdana" panose="020B0604030504040204" pitchFamily="34" charset="0"/>
              <a:buChar char="-"/>
            </a:pPr>
            <a:r>
              <a:rPr lang="en-US" sz="2000">
                <a:effectLst/>
                <a:latin typeface="Verdana" panose="020B0604030504040204" pitchFamily="34" charset="0"/>
                <a:ea typeface="Calibri" panose="020F0502020204030204" pitchFamily="34" charset="0"/>
                <a:cs typeface="Times New Roman" panose="02020603050405020304" pitchFamily="18" charset="0"/>
              </a:rPr>
              <a:t>French editors: confirmation of Flashar’s date in one phrase of the Ionian decree (ll. 9-10) </a:t>
            </a:r>
            <a:r>
              <a:rPr lang="en-US" sz="2000">
                <a:effectLst/>
                <a:latin typeface="Verdana" panose="020B0604030504040204" pitchFamily="34" charset="0"/>
                <a:ea typeface="Calibri" panose="020F0502020204030204" pitchFamily="34" charset="0"/>
                <a:cs typeface="Times New Roman" panose="02020603050405020304" pitchFamily="18" charset="0"/>
                <a:sym typeface="Wingdings" panose="05000000000000000000" pitchFamily="2" charset="2"/>
              </a:rPr>
              <a:t></a:t>
            </a:r>
            <a:r>
              <a:rPr lang="en-US" sz="2000">
                <a:effectLst/>
                <a:latin typeface="Verdana" panose="020B0604030504040204" pitchFamily="34" charset="0"/>
                <a:ea typeface="Calibri" panose="020F0502020204030204" pitchFamily="34" charset="0"/>
                <a:cs typeface="Times New Roman" panose="02020603050405020304" pitchFamily="18" charset="0"/>
              </a:rPr>
              <a:t> the god’s appearance and residence in Claros. </a:t>
            </a:r>
            <a:endParaRPr lang="it-IT" sz="2000">
              <a:effectLst/>
              <a:latin typeface="Calibri" panose="020F0502020204030204" pitchFamily="34" charset="0"/>
              <a:ea typeface="Calibri" panose="020F0502020204030204" pitchFamily="34" charset="0"/>
              <a:cs typeface="Times New Roman" panose="02020603050405020304" pitchFamily="18" charset="0"/>
            </a:endParaRPr>
          </a:p>
          <a:p>
            <a:endParaRPr lang="it-IT" sz="2000"/>
          </a:p>
        </p:txBody>
      </p:sp>
    </p:spTree>
    <p:extLst>
      <p:ext uri="{BB962C8B-B14F-4D97-AF65-F5344CB8AC3E}">
        <p14:creationId xmlns:p14="http://schemas.microsoft.com/office/powerpoint/2010/main" val="1019772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BF2EAFF7-2184-A358-B875-26DC8F47790F}"/>
              </a:ext>
            </a:extLst>
          </p:cNvPr>
          <p:cNvSpPr>
            <a:spLocks noGrp="1"/>
          </p:cNvSpPr>
          <p:nvPr>
            <p:ph type="title"/>
          </p:nvPr>
        </p:nvSpPr>
        <p:spPr>
          <a:xfrm>
            <a:off x="838200" y="365125"/>
            <a:ext cx="10515600" cy="1325563"/>
          </a:xfrm>
        </p:spPr>
        <p:txBody>
          <a:bodyPr>
            <a:normAutofit/>
          </a:bodyPr>
          <a:lstStyle/>
          <a:p>
            <a:r>
              <a:rPr lang="it-IT" sz="5400" dirty="0"/>
              <a:t>                           C.P. JONES’ REPLY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1816434E-BED5-7202-7849-02C3286C78F1}"/>
              </a:ext>
            </a:extLst>
          </p:cNvPr>
          <p:cNvSpPr>
            <a:spLocks noGrp="1"/>
          </p:cNvSpPr>
          <p:nvPr>
            <p:ph idx="1"/>
          </p:nvPr>
        </p:nvSpPr>
        <p:spPr>
          <a:xfrm>
            <a:off x="838200" y="1929384"/>
            <a:ext cx="10515600" cy="4251960"/>
          </a:xfrm>
        </p:spPr>
        <p:txBody>
          <a:bodyPr>
            <a:normAutofit/>
          </a:bodyPr>
          <a:lstStyle/>
          <a:p>
            <a:r>
              <a:rPr lang="en-US" sz="2200" dirty="0">
                <a:effectLst/>
                <a:ea typeface="Calibri" panose="020F0502020204030204" pitchFamily="34" charset="0"/>
                <a:cs typeface="Times New Roman" panose="02020603050405020304" pitchFamily="18" charset="0"/>
              </a:rPr>
              <a:t>EPIPHANIES: “the installation of a god’s image in a sanctuary does not correspond to the ancient understanding of what constitutes an epiphany” (Jones 2019). </a:t>
            </a:r>
            <a:endParaRPr lang="it-IT" sz="2200" dirty="0">
              <a:effectLst/>
              <a:ea typeface="Calibri" panose="020F0502020204030204" pitchFamily="34" charset="0"/>
              <a:cs typeface="Times New Roman" panose="02020603050405020304" pitchFamily="18" charset="0"/>
            </a:endParaRPr>
          </a:p>
          <a:p>
            <a:r>
              <a:rPr lang="en-US" sz="2200" b="1" dirty="0">
                <a:effectLst/>
                <a:ea typeface="Calibri" panose="020F0502020204030204" pitchFamily="34" charset="0"/>
                <a:cs typeface="Times New Roman" panose="02020603050405020304" pitchFamily="18" charset="0"/>
              </a:rPr>
              <a:t>ll. 11-12 decree</a:t>
            </a:r>
            <a:r>
              <a:rPr lang="en-US" sz="2200" dirty="0">
                <a:effectLst/>
                <a:ea typeface="Calibri" panose="020F0502020204030204" pitchFamily="34" charset="0"/>
                <a:cs typeface="Times New Roman" panose="02020603050405020304" pitchFamily="18" charset="0"/>
              </a:rPr>
              <a:t>: imply that it was by an </a:t>
            </a:r>
            <a:r>
              <a:rPr lang="en-US" sz="2200" b="1" dirty="0">
                <a:effectLst/>
                <a:ea typeface="Calibri" panose="020F0502020204030204" pitchFamily="34" charset="0"/>
                <a:cs typeface="Times New Roman" panose="02020603050405020304" pitchFamily="18" charset="0"/>
              </a:rPr>
              <a:t>act separate from his epiphany</a:t>
            </a:r>
            <a:r>
              <a:rPr lang="en-US" sz="2200" dirty="0">
                <a:effectLst/>
                <a:ea typeface="Calibri" panose="020F0502020204030204" pitchFamily="34" charset="0"/>
                <a:cs typeface="Times New Roman" panose="02020603050405020304" pitchFamily="18" charset="0"/>
              </a:rPr>
              <a:t> that Apollo, speaking through oracles, “instructed the Colophonians to perform both the festival and the contests in Claros every fourth year according to ancestral custom”. </a:t>
            </a:r>
            <a:endParaRPr lang="it-IT" sz="2200" dirty="0">
              <a:effectLst/>
              <a:ea typeface="Calibri" panose="020F0502020204030204" pitchFamily="34" charset="0"/>
              <a:cs typeface="Times New Roman" panose="02020603050405020304" pitchFamily="18" charset="0"/>
            </a:endParaRPr>
          </a:p>
          <a:p>
            <a:endParaRPr lang="it-IT" sz="2200" dirty="0"/>
          </a:p>
        </p:txBody>
      </p:sp>
    </p:spTree>
    <p:extLst>
      <p:ext uri="{BB962C8B-B14F-4D97-AF65-F5344CB8AC3E}">
        <p14:creationId xmlns:p14="http://schemas.microsoft.com/office/powerpoint/2010/main" val="3913070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92CED08-BC56-AB36-7651-C176847601C5}"/>
              </a:ext>
            </a:extLst>
          </p:cNvPr>
          <p:cNvSpPr>
            <a:spLocks noGrp="1"/>
          </p:cNvSpPr>
          <p:nvPr>
            <p:ph type="title"/>
          </p:nvPr>
        </p:nvSpPr>
        <p:spPr/>
        <p:txBody>
          <a:bodyPr/>
          <a:lstStyle/>
          <a:p>
            <a:r>
              <a:rPr lang="it-IT" dirty="0"/>
              <a:t>                     WHERE DO I STAND? </a:t>
            </a:r>
          </a:p>
        </p:txBody>
      </p:sp>
      <p:sp>
        <p:nvSpPr>
          <p:cNvPr id="3" name="Segnaposto contenuto 2">
            <a:extLst>
              <a:ext uri="{FF2B5EF4-FFF2-40B4-BE49-F238E27FC236}">
                <a16:creationId xmlns:a16="http://schemas.microsoft.com/office/drawing/2014/main" id="{8AEF3734-7478-78B5-DF58-F31C01C6B86E}"/>
              </a:ext>
            </a:extLst>
          </p:cNvPr>
          <p:cNvSpPr>
            <a:spLocks noGrp="1"/>
          </p:cNvSpPr>
          <p:nvPr>
            <p:ph idx="1"/>
          </p:nvPr>
        </p:nvSpPr>
        <p:spPr/>
        <p:txBody>
          <a:bodyPr>
            <a:normAutofit fontScale="92500" lnSpcReduction="10000"/>
          </a:bodyPr>
          <a:lstStyle/>
          <a:p>
            <a:r>
              <a:rPr lang="it-IT" dirty="0"/>
              <a:t>I </a:t>
            </a:r>
            <a:r>
              <a:rPr lang="it-IT" dirty="0" err="1"/>
              <a:t>agree</a:t>
            </a:r>
            <a:r>
              <a:rPr lang="it-IT" dirty="0"/>
              <a:t> with the </a:t>
            </a:r>
            <a:r>
              <a:rPr lang="it-IT" dirty="0" err="1"/>
              <a:t>analysis</a:t>
            </a:r>
            <a:r>
              <a:rPr lang="it-IT" dirty="0"/>
              <a:t> </a:t>
            </a:r>
            <a:r>
              <a:rPr lang="it-IT" dirty="0" err="1"/>
              <a:t>offered</a:t>
            </a:r>
            <a:r>
              <a:rPr lang="it-IT" dirty="0"/>
              <a:t> by C. P. Jones</a:t>
            </a:r>
          </a:p>
          <a:p>
            <a:r>
              <a:rPr lang="it-IT" dirty="0"/>
              <a:t>The </a:t>
            </a:r>
            <a:r>
              <a:rPr lang="it-IT" b="1" dirty="0" err="1"/>
              <a:t>datable</a:t>
            </a:r>
            <a:r>
              <a:rPr lang="it-IT" b="1" dirty="0"/>
              <a:t> </a:t>
            </a:r>
            <a:r>
              <a:rPr lang="it-IT" b="1" dirty="0" err="1"/>
              <a:t>documents</a:t>
            </a:r>
            <a:r>
              <a:rPr lang="it-IT" b="1" dirty="0"/>
              <a:t> (</a:t>
            </a:r>
            <a:r>
              <a:rPr lang="it-IT" b="1" dirty="0" err="1"/>
              <a:t>as</a:t>
            </a:r>
            <a:r>
              <a:rPr lang="it-IT" b="1" dirty="0"/>
              <a:t> far </a:t>
            </a:r>
            <a:r>
              <a:rPr lang="it-IT" b="1" dirty="0" err="1"/>
              <a:t>as</a:t>
            </a:r>
            <a:r>
              <a:rPr lang="it-IT" b="1" dirty="0"/>
              <a:t> the </a:t>
            </a:r>
            <a:r>
              <a:rPr lang="it-IT" b="1" dirty="0" err="1"/>
              <a:t>author</a:t>
            </a:r>
            <a:r>
              <a:rPr lang="it-IT" b="1" dirty="0"/>
              <a:t> </a:t>
            </a:r>
            <a:r>
              <a:rPr lang="it-IT" b="1" dirty="0" err="1"/>
              <a:t>knows</a:t>
            </a:r>
            <a:r>
              <a:rPr lang="it-IT" b="1" dirty="0"/>
              <a:t> </a:t>
            </a:r>
            <a:r>
              <a:rPr lang="it-IT" b="1" dirty="0">
                <a:sym typeface="Wingdings" panose="05000000000000000000" pitchFamily="2" charset="2"/>
              </a:rPr>
              <a:t> </a:t>
            </a:r>
            <a:r>
              <a:rPr lang="it-IT" b="1" dirty="0" err="1">
                <a:sym typeface="Wingdings" panose="05000000000000000000" pitchFamily="2" charset="2"/>
              </a:rPr>
              <a:t>caution</a:t>
            </a:r>
            <a:r>
              <a:rPr lang="it-IT" b="1" dirty="0"/>
              <a:t>) </a:t>
            </a:r>
            <a:r>
              <a:rPr lang="it-IT" dirty="0" err="1"/>
              <a:t>that</a:t>
            </a:r>
            <a:r>
              <a:rPr lang="it-IT" dirty="0"/>
              <a:t> </a:t>
            </a:r>
            <a:r>
              <a:rPr lang="it-IT" dirty="0" err="1"/>
              <a:t>refer</a:t>
            </a:r>
            <a:r>
              <a:rPr lang="it-IT" dirty="0"/>
              <a:t> to the </a:t>
            </a:r>
            <a:r>
              <a:rPr lang="it-IT" dirty="0" err="1"/>
              <a:t>Colophonian’s</a:t>
            </a:r>
            <a:r>
              <a:rPr lang="it-IT" dirty="0"/>
              <a:t> </a:t>
            </a:r>
            <a:r>
              <a:rPr lang="it-IT" dirty="0" err="1"/>
              <a:t>diplomatic</a:t>
            </a:r>
            <a:r>
              <a:rPr lang="it-IT" dirty="0"/>
              <a:t> </a:t>
            </a:r>
            <a:r>
              <a:rPr lang="it-IT" dirty="0" err="1"/>
              <a:t>initiative</a:t>
            </a:r>
            <a:r>
              <a:rPr lang="it-IT" dirty="0"/>
              <a:t> </a:t>
            </a:r>
            <a:r>
              <a:rPr lang="it-IT" dirty="0" err="1"/>
              <a:t>have</a:t>
            </a:r>
            <a:r>
              <a:rPr lang="it-IT" dirty="0"/>
              <a:t> a </a:t>
            </a:r>
            <a:r>
              <a:rPr lang="it-IT" i="1" dirty="0"/>
              <a:t>terminus ante </a:t>
            </a:r>
            <a:r>
              <a:rPr lang="it-IT" i="1" dirty="0" err="1"/>
              <a:t>quem</a:t>
            </a:r>
            <a:r>
              <a:rPr lang="it-IT" i="1" dirty="0"/>
              <a:t> non </a:t>
            </a:r>
            <a:r>
              <a:rPr lang="it-IT" dirty="0"/>
              <a:t>of 196 or </a:t>
            </a:r>
            <a:r>
              <a:rPr lang="it-IT" dirty="0" err="1"/>
              <a:t>later</a:t>
            </a:r>
            <a:r>
              <a:rPr lang="it-IT" dirty="0"/>
              <a:t>.</a:t>
            </a:r>
          </a:p>
          <a:p>
            <a:endParaRPr lang="it-IT" dirty="0"/>
          </a:p>
          <a:p>
            <a:endParaRPr lang="it-IT" dirty="0"/>
          </a:p>
          <a:p>
            <a:r>
              <a:rPr lang="it-IT" dirty="0" err="1"/>
              <a:t>Response</a:t>
            </a:r>
            <a:r>
              <a:rPr lang="it-IT" dirty="0"/>
              <a:t> of the </a:t>
            </a:r>
            <a:r>
              <a:rPr lang="it-IT" dirty="0" err="1"/>
              <a:t>Thessalian</a:t>
            </a:r>
            <a:r>
              <a:rPr lang="it-IT" dirty="0"/>
              <a:t> League: 196 BCE</a:t>
            </a:r>
          </a:p>
          <a:p>
            <a:r>
              <a:rPr lang="it-IT" dirty="0" err="1"/>
              <a:t>Response</a:t>
            </a:r>
            <a:r>
              <a:rPr lang="it-IT" dirty="0"/>
              <a:t> of the </a:t>
            </a:r>
            <a:r>
              <a:rPr lang="it-IT" dirty="0" err="1"/>
              <a:t>Scipiones</a:t>
            </a:r>
            <a:r>
              <a:rPr lang="it-IT" dirty="0"/>
              <a:t>: 190 BCE</a:t>
            </a:r>
          </a:p>
          <a:p>
            <a:r>
              <a:rPr lang="it-IT" dirty="0" err="1"/>
              <a:t>Decree</a:t>
            </a:r>
            <a:r>
              <a:rPr lang="it-IT" dirty="0"/>
              <a:t> of the </a:t>
            </a:r>
            <a:r>
              <a:rPr lang="it-IT" dirty="0" err="1"/>
              <a:t>Ionian</a:t>
            </a:r>
            <a:r>
              <a:rPr lang="it-IT" dirty="0"/>
              <a:t> League: 190 BCE</a:t>
            </a:r>
          </a:p>
          <a:p>
            <a:r>
              <a:rPr lang="it-IT" dirty="0" err="1"/>
              <a:t>Response</a:t>
            </a:r>
            <a:r>
              <a:rPr lang="it-IT" dirty="0"/>
              <a:t> of the </a:t>
            </a:r>
            <a:r>
              <a:rPr lang="it-IT" dirty="0" err="1"/>
              <a:t>Athamanian</a:t>
            </a:r>
            <a:r>
              <a:rPr lang="it-IT" dirty="0"/>
              <a:t> League: 189 BCE</a:t>
            </a:r>
          </a:p>
          <a:p>
            <a:endParaRPr lang="it-IT" dirty="0"/>
          </a:p>
        </p:txBody>
      </p:sp>
      <p:sp>
        <p:nvSpPr>
          <p:cNvPr id="4" name="Freccia in giù 3">
            <a:extLst>
              <a:ext uri="{FF2B5EF4-FFF2-40B4-BE49-F238E27FC236}">
                <a16:creationId xmlns:a16="http://schemas.microsoft.com/office/drawing/2014/main" id="{B7BF87E4-4DAA-C252-AC10-E5432AB4392C}"/>
              </a:ext>
            </a:extLst>
          </p:cNvPr>
          <p:cNvSpPr/>
          <p:nvPr/>
        </p:nvSpPr>
        <p:spPr>
          <a:xfrm>
            <a:off x="4931229" y="3195751"/>
            <a:ext cx="261257" cy="80554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t-IT"/>
          </a:p>
        </p:txBody>
      </p:sp>
    </p:spTree>
    <p:extLst>
      <p:ext uri="{BB962C8B-B14F-4D97-AF65-F5344CB8AC3E}">
        <p14:creationId xmlns:p14="http://schemas.microsoft.com/office/powerpoint/2010/main" val="1326847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12CC9C75-30E5-3260-7FB9-4DE7E42358F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                               SEG 1.440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egnaposto contenuto 2">
            <a:extLst>
              <a:ext uri="{FF2B5EF4-FFF2-40B4-BE49-F238E27FC236}">
                <a16:creationId xmlns:a16="http://schemas.microsoft.com/office/drawing/2014/main" id="{D2299F73-EEE1-EE93-9812-3F29B0562C9F}"/>
              </a:ext>
            </a:extLst>
          </p:cNvPr>
          <p:cNvSpPr>
            <a:spLocks noGrp="1"/>
          </p:cNvSpPr>
          <p:nvPr>
            <p:ph sz="half" idx="1"/>
          </p:nvPr>
        </p:nvSpPr>
        <p:spPr>
          <a:xfrm>
            <a:off x="838200" y="1929384"/>
            <a:ext cx="10515600" cy="4251960"/>
          </a:xfrm>
        </p:spPr>
        <p:txBody>
          <a:bodyPr vert="horz" lIns="91440" tIns="45720" rIns="91440" bIns="45720" rtlCol="0">
            <a:normAutofit/>
          </a:bodyPr>
          <a:lstStyle/>
          <a:p>
            <a:r>
              <a:rPr lang="en-US" sz="2200" dirty="0"/>
              <a:t>Charles Picard (1913, excavations of Claros) made the first attempt to date the double initiative </a:t>
            </a:r>
            <a:r>
              <a:rPr lang="en-US" sz="2200" dirty="0">
                <a:sym typeface="Wingdings" panose="05000000000000000000" pitchFamily="2" charset="2"/>
              </a:rPr>
              <a:t> </a:t>
            </a:r>
            <a:r>
              <a:rPr lang="en-US" sz="2200" b="1" dirty="0">
                <a:sym typeface="Wingdings" panose="05000000000000000000" pitchFamily="2" charset="2"/>
              </a:rPr>
              <a:t>LETTER of the Scipio brothers </a:t>
            </a:r>
            <a:r>
              <a:rPr lang="en-US" sz="2200" dirty="0">
                <a:sym typeface="Wingdings" panose="05000000000000000000" pitchFamily="2" charset="2"/>
              </a:rPr>
              <a:t>(the consul Lucius and his brother Publius Cornelius Scipio Africanus). </a:t>
            </a:r>
          </a:p>
          <a:p>
            <a:r>
              <a:rPr lang="en-US" sz="2200" dirty="0">
                <a:sym typeface="Wingdings" panose="05000000000000000000" pitchFamily="2" charset="2"/>
              </a:rPr>
              <a:t>The letter - inscribed on a wall - is fragmented, but we get the gist of it: the city gets praised for its support (</a:t>
            </a:r>
            <a:r>
              <a:rPr lang="en-US" sz="2200" i="1" dirty="0" err="1">
                <a:sym typeface="Wingdings" panose="05000000000000000000" pitchFamily="2" charset="2"/>
              </a:rPr>
              <a:t>φιλοτιμί</a:t>
            </a:r>
            <a:r>
              <a:rPr lang="en-US" sz="2200" i="1" dirty="0">
                <a:sym typeface="Wingdings" panose="05000000000000000000" pitchFamily="2" charset="2"/>
              </a:rPr>
              <a:t>α, filotimìa</a:t>
            </a:r>
            <a:r>
              <a:rPr lang="en-US" sz="2200" dirty="0">
                <a:sym typeface="Wingdings" panose="05000000000000000000" pitchFamily="2" charset="2"/>
              </a:rPr>
              <a:t>), and the inviolability of the sanctuary (</a:t>
            </a:r>
            <a:r>
              <a:rPr lang="en-US" sz="2200" i="1" dirty="0">
                <a:sym typeface="Wingdings" panose="05000000000000000000" pitchFamily="2" charset="2"/>
              </a:rPr>
              <a:t>τό ιερόν άσυ[λον], tò ieròn àsylon</a:t>
            </a:r>
            <a:r>
              <a:rPr lang="en-US" sz="2200" dirty="0">
                <a:sym typeface="Wingdings" panose="05000000000000000000" pitchFamily="2" charset="2"/>
              </a:rPr>
              <a:t>) is recognized. </a:t>
            </a:r>
          </a:p>
          <a:p>
            <a:r>
              <a:rPr lang="en-US" sz="2200" dirty="0">
                <a:sym typeface="Wingdings" panose="05000000000000000000" pitchFamily="2" charset="2"/>
              </a:rPr>
              <a:t>According to Picard, the letter provides a </a:t>
            </a:r>
            <a:r>
              <a:rPr lang="en-US" sz="2200" i="1" dirty="0">
                <a:sym typeface="Wingdings" panose="05000000000000000000" pitchFamily="2" charset="2"/>
              </a:rPr>
              <a:t>terminus ante </a:t>
            </a:r>
            <a:r>
              <a:rPr lang="en-US" sz="2200" i="1" dirty="0" err="1">
                <a:sym typeface="Wingdings" panose="05000000000000000000" pitchFamily="2" charset="2"/>
              </a:rPr>
              <a:t>quem</a:t>
            </a:r>
            <a:r>
              <a:rPr lang="en-US" sz="2200" i="1" dirty="0">
                <a:sym typeface="Wingdings" panose="05000000000000000000" pitchFamily="2" charset="2"/>
              </a:rPr>
              <a:t> </a:t>
            </a:r>
            <a:r>
              <a:rPr lang="en-US" sz="2200" dirty="0">
                <a:sym typeface="Wingdings" panose="05000000000000000000" pitchFamily="2" charset="2"/>
              </a:rPr>
              <a:t> 190/189 BCE. </a:t>
            </a:r>
            <a:endParaRPr lang="en-US" sz="2200" i="1" dirty="0"/>
          </a:p>
        </p:txBody>
      </p:sp>
    </p:spTree>
    <p:extLst>
      <p:ext uri="{BB962C8B-B14F-4D97-AF65-F5344CB8AC3E}">
        <p14:creationId xmlns:p14="http://schemas.microsoft.com/office/powerpoint/2010/main" val="249253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B50226B0-FE11-BD1C-7206-96A312A45B58}"/>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500"/>
              <a:t>   Ἔδοξεν </a:t>
            </a:r>
            <a:r>
              <a:rPr lang="en-US" sz="1500">
                <a:highlight>
                  <a:srgbClr val="FFFF00"/>
                </a:highlight>
              </a:rPr>
              <a:t>τῶι κοινῶι τῶν Ἰώνων</a:t>
            </a:r>
            <a:r>
              <a:rPr lang="en-US" sz="1500"/>
              <a:t>· ἐπειδὴ Κολοφώνιοι, </a:t>
            </a:r>
          </a:p>
          <a:p>
            <a:pPr indent="-228600">
              <a:lnSpc>
                <a:spcPct val="90000"/>
              </a:lnSpc>
              <a:spcAft>
                <a:spcPts val="600"/>
              </a:spcAft>
              <a:buFont typeface="Arial" panose="020B0604020202020204" pitchFamily="34" charset="0"/>
              <a:buChar char="•"/>
            </a:pPr>
            <a:r>
              <a:rPr lang="en-US" sz="1500"/>
              <a:t>   συγγενεῖς ὄντες καὶ μετέχοντες τῶν θυσιῶν </a:t>
            </a:r>
          </a:p>
          <a:p>
            <a:pPr indent="-228600">
              <a:lnSpc>
                <a:spcPct val="90000"/>
              </a:lnSpc>
              <a:spcAft>
                <a:spcPts val="600"/>
              </a:spcAft>
              <a:buFont typeface="Arial" panose="020B0604020202020204" pitchFamily="34" charset="0"/>
              <a:buChar char="•"/>
            </a:pPr>
            <a:r>
              <a:rPr lang="en-US" sz="1500"/>
              <a:t>   [τ]ῶ[ν Ἰώνων], τὴν πανήγυριν συνετέλουν πρότερον </a:t>
            </a:r>
          </a:p>
          <a:p>
            <a:pPr indent="-228600">
              <a:lnSpc>
                <a:spcPct val="90000"/>
              </a:lnSpc>
              <a:spcAft>
                <a:spcPts val="600"/>
              </a:spcAft>
              <a:buFont typeface="Arial" panose="020B0604020202020204" pitchFamily="34" charset="0"/>
              <a:buChar char="•"/>
            </a:pPr>
            <a:r>
              <a:rPr lang="en-US" sz="1500" b="1"/>
              <a:t>4</a:t>
            </a:r>
            <a:r>
              <a:rPr lang="en-US" sz="1500"/>
              <a:t> ἐγ Κλάρωι καὶ ἀγῶνας τῶι Ἀπόλλωνι τῶι Κλαρίωι </a:t>
            </a:r>
          </a:p>
          <a:p>
            <a:pPr indent="-228600">
              <a:lnSpc>
                <a:spcPct val="90000"/>
              </a:lnSpc>
              <a:spcAft>
                <a:spcPts val="600"/>
              </a:spcAft>
              <a:buFont typeface="Arial" panose="020B0604020202020204" pitchFamily="34" charset="0"/>
              <a:buChar char="•"/>
            </a:pPr>
            <a:r>
              <a:rPr lang="en-US" sz="1500"/>
              <a:t>   κατὰ πενταετηρίδα,`ἐπιγενομένων δὲ πολέμων`[πολ-] </a:t>
            </a:r>
          </a:p>
          <a:p>
            <a:pPr indent="-228600">
              <a:lnSpc>
                <a:spcPct val="90000"/>
              </a:lnSpc>
              <a:spcAft>
                <a:spcPts val="600"/>
              </a:spcAft>
              <a:buFont typeface="Arial" panose="020B0604020202020204" pitchFamily="34" charset="0"/>
              <a:buChar char="•"/>
            </a:pPr>
            <a:r>
              <a:rPr lang="en-US" sz="1500"/>
              <a:t>   [λῶν καὶ μεγάλ]ων,`τὰς μὲν θυσίας συνετέλουν τ[ῶι] </a:t>
            </a:r>
          </a:p>
          <a:p>
            <a:pPr indent="-228600">
              <a:lnSpc>
                <a:spcPct val="90000"/>
              </a:lnSpc>
              <a:spcAft>
                <a:spcPts val="600"/>
              </a:spcAft>
              <a:buFont typeface="Arial" panose="020B0604020202020204" pitchFamily="34" charset="0"/>
              <a:buChar char="•"/>
            </a:pPr>
            <a:r>
              <a:rPr lang="en-US" sz="1500"/>
              <a:t>   θεῶι κατὰ τὰ πάτρια, [τὴν δὲ]`πανήγυριν καὶ τοὺς ἀγῶ-</a:t>
            </a:r>
          </a:p>
          <a:p>
            <a:pPr indent="-228600">
              <a:lnSpc>
                <a:spcPct val="90000"/>
              </a:lnSpc>
              <a:spcAft>
                <a:spcPts val="600"/>
              </a:spcAft>
              <a:buFont typeface="Arial" panose="020B0604020202020204" pitchFamily="34" charset="0"/>
              <a:buChar char="•"/>
            </a:pPr>
            <a:r>
              <a:rPr lang="en-US" sz="1500" b="1"/>
              <a:t>8</a:t>
            </a:r>
            <a:r>
              <a:rPr lang="en-US" sz="1500"/>
              <a:t> νας οὐκ ἐδύναντο κατὰ`[τοὺς παρ]όντας καιρούς,`μετὰ </a:t>
            </a:r>
          </a:p>
          <a:p>
            <a:pPr indent="-228600">
              <a:lnSpc>
                <a:spcPct val="90000"/>
              </a:lnSpc>
              <a:spcAft>
                <a:spcPts val="600"/>
              </a:spcAft>
              <a:buFont typeface="Arial" panose="020B0604020202020204" pitchFamily="34" charset="0"/>
              <a:buChar char="•"/>
            </a:pPr>
            <a:r>
              <a:rPr lang="en-US" sz="1500"/>
              <a:t>   δὲ ταῦτα, ἐν[αργῆ πᾶσιν (?)]`τοῦ θεοῦ ποιήσαντος </a:t>
            </a:r>
            <a:r>
              <a:rPr lang="en-US" sz="1500">
                <a:highlight>
                  <a:srgbClr val="FFFF00"/>
                </a:highlight>
              </a:rPr>
              <a:t>τὴν ἐπι- </a:t>
            </a:r>
          </a:p>
          <a:p>
            <a:pPr indent="-228600">
              <a:lnSpc>
                <a:spcPct val="90000"/>
              </a:lnSpc>
              <a:spcAft>
                <a:spcPts val="600"/>
              </a:spcAft>
              <a:buFont typeface="Arial" panose="020B0604020202020204" pitchFamily="34" charset="0"/>
              <a:buChar char="•"/>
            </a:pPr>
            <a:r>
              <a:rPr lang="en-US" sz="1500"/>
              <a:t>   </a:t>
            </a:r>
            <a:r>
              <a:rPr lang="en-US" sz="1500">
                <a:highlight>
                  <a:srgbClr val="FFFF00"/>
                </a:highlight>
              </a:rPr>
              <a:t>[φάν]ειαν </a:t>
            </a:r>
            <a:r>
              <a:rPr lang="en-US" sz="1500"/>
              <a:t>τὴν ἑαυτοῦ καὶ τὴν ἐνδημίαν τὴν ἐγ Κλάρωι</a:t>
            </a:r>
          </a:p>
          <a:p>
            <a:pPr indent="-228600">
              <a:lnSpc>
                <a:spcPct val="90000"/>
              </a:lnSpc>
              <a:spcAft>
                <a:spcPts val="600"/>
              </a:spcAft>
              <a:buFont typeface="Arial" panose="020B0604020202020204" pitchFamily="34" charset="0"/>
              <a:buChar char="•"/>
            </a:pPr>
            <a:r>
              <a:rPr lang="en-US" sz="1500"/>
              <a:t>   [δι]ά τε σημείων κ[αὶ ο]ἰωνῶν`[αἰσί]ων, ἐξενεχθέντων δὲ </a:t>
            </a:r>
          </a:p>
          <a:p>
            <a:pPr indent="-228600">
              <a:lnSpc>
                <a:spcPct val="90000"/>
              </a:lnSpc>
              <a:spcAft>
                <a:spcPts val="600"/>
              </a:spcAft>
              <a:buFont typeface="Arial" panose="020B0604020202020204" pitchFamily="34" charset="0"/>
              <a:buChar char="•"/>
            </a:pPr>
            <a:r>
              <a:rPr lang="en-US" sz="1500" b="1"/>
              <a:t>12</a:t>
            </a:r>
            <a:r>
              <a:rPr lang="en-US" sz="1500"/>
              <a:t> [Κο]λοφωνίοις καὶ χρησμῶν παρὰ τοῦ θεοῦ δι᾿ ὧν ταῦ[τά]</a:t>
            </a:r>
          </a:p>
          <a:p>
            <a:pPr indent="-228600">
              <a:lnSpc>
                <a:spcPct val="90000"/>
              </a:lnSpc>
              <a:spcAft>
                <a:spcPts val="600"/>
              </a:spcAft>
              <a:buFont typeface="Arial" panose="020B0604020202020204" pitchFamily="34" charset="0"/>
              <a:buChar char="•"/>
            </a:pPr>
            <a:r>
              <a:rPr lang="en-US" sz="1500"/>
              <a:t>     τε δεδήλωται καὶ προστέταχεν Κολοφωνίοις τήν </a:t>
            </a:r>
          </a:p>
          <a:p>
            <a:pPr indent="-228600">
              <a:lnSpc>
                <a:spcPct val="90000"/>
              </a:lnSpc>
              <a:spcAft>
                <a:spcPts val="600"/>
              </a:spcAft>
              <a:buFont typeface="Arial" panose="020B0604020202020204" pitchFamily="34" charset="0"/>
              <a:buChar char="•"/>
            </a:pPr>
            <a:r>
              <a:rPr lang="en-US" sz="1500"/>
              <a:t>     τε πανήγυριν καὶ τοὺς ἀγῶνας κατὰ πενταετηρί- </a:t>
            </a:r>
          </a:p>
          <a:p>
            <a:pPr indent="-228600">
              <a:lnSpc>
                <a:spcPct val="90000"/>
              </a:lnSpc>
              <a:spcAft>
                <a:spcPts val="600"/>
              </a:spcAft>
              <a:buFont typeface="Arial" panose="020B0604020202020204" pitchFamily="34" charset="0"/>
              <a:buChar char="•"/>
            </a:pPr>
            <a:r>
              <a:rPr lang="en-US" sz="1500"/>
              <a:t>     δα συντελεῖν ἐγ Κλάρωι κατὰ τὰ πάτρια, </a:t>
            </a:r>
            <a:r>
              <a:rPr lang="en-US" sz="1500">
                <a:highlight>
                  <a:srgbClr val="FFFF00"/>
                </a:highlight>
              </a:rPr>
              <a:t>Κολοφώνιοι </a:t>
            </a:r>
          </a:p>
          <a:p>
            <a:pPr indent="-228600">
              <a:lnSpc>
                <a:spcPct val="90000"/>
              </a:lnSpc>
              <a:spcAft>
                <a:spcPts val="600"/>
              </a:spcAft>
              <a:buFont typeface="Arial" panose="020B0604020202020204" pitchFamily="34" charset="0"/>
              <a:buChar char="•"/>
            </a:pPr>
            <a:r>
              <a:rPr lang="en-US" sz="1500" b="1">
                <a:highlight>
                  <a:srgbClr val="FFFF00"/>
                </a:highlight>
              </a:rPr>
              <a:t>16</a:t>
            </a:r>
            <a:r>
              <a:rPr lang="en-US" sz="1500">
                <a:highlight>
                  <a:srgbClr val="FFFF00"/>
                </a:highlight>
              </a:rPr>
              <a:t> [δὲ]`εὐσεβῶς ἔχοντες τὰ πρὸς τοὺς θεοὺς καὶ βουλό- </a:t>
            </a:r>
          </a:p>
          <a:p>
            <a:pPr indent="-228600">
              <a:lnSpc>
                <a:spcPct val="90000"/>
              </a:lnSpc>
              <a:spcAft>
                <a:spcPts val="600"/>
              </a:spcAft>
              <a:buFont typeface="Arial" panose="020B0604020202020204" pitchFamily="34" charset="0"/>
              <a:buChar char="•"/>
            </a:pPr>
            <a:r>
              <a:rPr lang="en-US" sz="1500">
                <a:highlight>
                  <a:srgbClr val="FFFF00"/>
                </a:highlight>
              </a:rPr>
              <a:t>     μενοι πειθαρχεῖν τοῖς τοῦ θεοῦ θεσπίσμασιν καὶ κα- </a:t>
            </a:r>
          </a:p>
          <a:p>
            <a:pPr indent="-228600">
              <a:lnSpc>
                <a:spcPct val="90000"/>
              </a:lnSpc>
              <a:spcAft>
                <a:spcPts val="600"/>
              </a:spcAft>
              <a:buFont typeface="Arial" panose="020B0604020202020204" pitchFamily="34" charset="0"/>
              <a:buChar char="•"/>
            </a:pPr>
            <a:r>
              <a:rPr lang="en-US" sz="1500">
                <a:highlight>
                  <a:srgbClr val="FFFF00"/>
                </a:highlight>
              </a:rPr>
              <a:t>     τακολουθεῖν τοῖς τῶν προγόνων δόγμασιν</a:t>
            </a:r>
            <a:r>
              <a:rPr lang="en-US" sz="1500"/>
              <a:t>,`ἀποκα-</a:t>
            </a:r>
          </a:p>
          <a:p>
            <a:pPr indent="-228600">
              <a:lnSpc>
                <a:spcPct val="90000"/>
              </a:lnSpc>
              <a:spcAft>
                <a:spcPts val="600"/>
              </a:spcAft>
              <a:buFont typeface="Arial" panose="020B0604020202020204" pitchFamily="34" charset="0"/>
              <a:buChar char="•"/>
            </a:pPr>
            <a:r>
              <a:rPr lang="en-US" sz="1500"/>
              <a:t>    [ταστήσ]αντες ἔχουσιν τήν τε πανήγυριν τὴν κατὰ </a:t>
            </a:r>
          </a:p>
        </p:txBody>
      </p:sp>
      <p:sp>
        <p:nvSpPr>
          <p:cNvPr id="3" name="CasellaDiTesto 2">
            <a:extLst>
              <a:ext uri="{FF2B5EF4-FFF2-40B4-BE49-F238E27FC236}">
                <a16:creationId xmlns:a16="http://schemas.microsoft.com/office/drawing/2014/main" id="{6484CFC9-2391-8D03-D944-EF5D30F6C719}"/>
              </a:ext>
            </a:extLst>
          </p:cNvPr>
          <p:cNvSpPr txBox="1"/>
          <p:nvPr/>
        </p:nvSpPr>
        <p:spPr>
          <a:xfrm>
            <a:off x="164592" y="97971"/>
            <a:ext cx="4444021" cy="7555915"/>
          </a:xfrm>
          <a:prstGeom prst="rect">
            <a:avLst/>
          </a:prstGeom>
          <a:noFill/>
        </p:spPr>
        <p:txBody>
          <a:bodyPr wrap="square" rtlCol="0">
            <a:spAutoFit/>
          </a:bodyPr>
          <a:lstStyle/>
          <a:p>
            <a:pPr>
              <a:spcAft>
                <a:spcPts val="600"/>
              </a:spcAft>
            </a:pPr>
            <a:r>
              <a:rPr lang="it-IT" sz="2400" dirty="0"/>
              <a:t>Müller-Prost, </a:t>
            </a:r>
            <a:r>
              <a:rPr lang="it-IT" sz="2400" dirty="0" err="1"/>
              <a:t>Décret</a:t>
            </a:r>
            <a:r>
              <a:rPr lang="it-IT" sz="2400" dirty="0"/>
              <a:t>, </a:t>
            </a:r>
            <a:r>
              <a:rPr lang="it-IT" sz="2400" dirty="0" err="1"/>
              <a:t>transcription</a:t>
            </a:r>
            <a:r>
              <a:rPr lang="it-IT" sz="2400" dirty="0"/>
              <a:t> by R. Étienne e (</a:t>
            </a:r>
            <a:r>
              <a:rPr lang="it-IT" sz="2400" dirty="0" err="1"/>
              <a:t>Décret</a:t>
            </a:r>
            <a:r>
              <a:rPr lang="it-IT" sz="2400" dirty="0"/>
              <a:t> 93 and n. 3).</a:t>
            </a:r>
          </a:p>
          <a:p>
            <a:pPr>
              <a:spcAft>
                <a:spcPts val="600"/>
              </a:spcAft>
            </a:pPr>
            <a:endParaRPr lang="it-IT" sz="2400" dirty="0"/>
          </a:p>
          <a:p>
            <a:pPr>
              <a:spcAft>
                <a:spcPts val="600"/>
              </a:spcAft>
            </a:pPr>
            <a:r>
              <a:rPr lang="it-IT" sz="2400" dirty="0"/>
              <a:t>The </a:t>
            </a:r>
            <a:r>
              <a:rPr lang="it-IT" sz="2400" dirty="0" err="1"/>
              <a:t>inscription</a:t>
            </a:r>
            <a:r>
              <a:rPr lang="it-IT" sz="2400" dirty="0"/>
              <a:t> </a:t>
            </a:r>
            <a:r>
              <a:rPr lang="it-IT" sz="2400" dirty="0" err="1"/>
              <a:t>contains</a:t>
            </a:r>
            <a:r>
              <a:rPr lang="it-IT" sz="2400" dirty="0"/>
              <a:t> information </a:t>
            </a:r>
            <a:r>
              <a:rPr lang="it-IT" sz="2400" dirty="0" err="1"/>
              <a:t>about</a:t>
            </a:r>
            <a:r>
              <a:rPr lang="it-IT" sz="2400" dirty="0"/>
              <a:t> the </a:t>
            </a:r>
            <a:r>
              <a:rPr lang="it-IT" sz="2400" b="1" dirty="0" err="1"/>
              <a:t>reformation</a:t>
            </a:r>
            <a:r>
              <a:rPr lang="it-IT" sz="2400" b="1" dirty="0"/>
              <a:t> of the </a:t>
            </a:r>
            <a:r>
              <a:rPr lang="it-IT" sz="2400" b="1" dirty="0" err="1"/>
              <a:t>Claria</a:t>
            </a:r>
            <a:endParaRPr lang="it-IT" sz="2400" b="1" dirty="0"/>
          </a:p>
          <a:p>
            <a:pPr>
              <a:spcAft>
                <a:spcPts val="600"/>
              </a:spcAft>
            </a:pPr>
            <a:r>
              <a:rPr lang="en-US" sz="2400" dirty="0">
                <a:effectLst/>
                <a:ea typeface="Calibri" panose="020F0502020204030204" pitchFamily="34" charset="0"/>
                <a:cs typeface="Times New Roman" panose="02020603050405020304" pitchFamily="18" charset="0"/>
              </a:rPr>
              <a:t>The decree does NOT mention </a:t>
            </a:r>
            <a:r>
              <a:rPr lang="en-US" sz="2400" i="1" dirty="0" err="1">
                <a:effectLst/>
                <a:ea typeface="Calibri" panose="020F0502020204030204" pitchFamily="34" charset="0"/>
                <a:cs typeface="Times New Roman" panose="02020603050405020304" pitchFamily="18" charset="0"/>
              </a:rPr>
              <a:t>asylia</a:t>
            </a:r>
            <a:r>
              <a:rPr lang="en-US" sz="2400" dirty="0">
                <a:effectLst/>
                <a:ea typeface="Calibri" panose="020F0502020204030204" pitchFamily="34" charset="0"/>
                <a:cs typeface="Times New Roman" panose="02020603050405020304" pitchFamily="18" charset="0"/>
              </a:rPr>
              <a:t>.</a:t>
            </a:r>
            <a:endParaRPr lang="it-IT" sz="2400" b="1" dirty="0"/>
          </a:p>
          <a:p>
            <a:pPr>
              <a:spcAft>
                <a:spcPts val="600"/>
              </a:spcAft>
            </a:pPr>
            <a:endParaRPr lang="it-IT" sz="2400" b="1" dirty="0"/>
          </a:p>
          <a:p>
            <a:pPr>
              <a:spcAft>
                <a:spcPts val="600"/>
              </a:spcAft>
            </a:pPr>
            <a:r>
              <a:rPr lang="en-US" sz="2400" dirty="0">
                <a:effectLst/>
                <a:ea typeface="Calibri" panose="020F0502020204030204" pitchFamily="34" charset="0"/>
                <a:cs typeface="Times New Roman" panose="02020603050405020304" pitchFamily="18" charset="0"/>
              </a:rPr>
              <a:t>If the interpretation of the decree is correct: it shows that the reorganization of the </a:t>
            </a:r>
            <a:r>
              <a:rPr lang="en-US" sz="2400" i="1" dirty="0" err="1">
                <a:effectLst/>
                <a:ea typeface="Calibri" panose="020F0502020204030204" pitchFamily="34" charset="0"/>
                <a:cs typeface="Times New Roman" panose="02020603050405020304" pitchFamily="18" charset="0"/>
              </a:rPr>
              <a:t>Claria</a:t>
            </a:r>
            <a:r>
              <a:rPr lang="en-US" sz="2400" i="1" dirty="0">
                <a:effectLst/>
                <a:ea typeface="Calibri" panose="020F0502020204030204" pitchFamily="34" charset="0"/>
                <a:cs typeface="Times New Roman" panose="02020603050405020304" pitchFamily="18" charset="0"/>
              </a:rPr>
              <a:t> </a:t>
            </a:r>
            <a:r>
              <a:rPr lang="en-US" sz="2400" dirty="0">
                <a:effectLst/>
                <a:ea typeface="Calibri" panose="020F0502020204030204" pitchFamily="34" charset="0"/>
                <a:cs typeface="Times New Roman" panose="02020603050405020304" pitchFamily="18" charset="0"/>
              </a:rPr>
              <a:t>belongs AFTER THE END of the Seleucid rule and with the beginning of the Roman protectorate in western Asia</a:t>
            </a:r>
            <a:endParaRPr lang="it-IT" sz="2400" b="1" dirty="0"/>
          </a:p>
          <a:p>
            <a:pPr>
              <a:spcAft>
                <a:spcPts val="600"/>
              </a:spcAft>
            </a:pPr>
            <a:endParaRPr lang="it-IT" sz="2400" dirty="0"/>
          </a:p>
          <a:p>
            <a:pPr>
              <a:spcAft>
                <a:spcPts val="600"/>
              </a:spcAft>
            </a:pPr>
            <a:endParaRPr lang="it-IT" dirty="0"/>
          </a:p>
        </p:txBody>
      </p:sp>
    </p:spTree>
    <p:extLst>
      <p:ext uri="{BB962C8B-B14F-4D97-AF65-F5344CB8AC3E}">
        <p14:creationId xmlns:p14="http://schemas.microsoft.com/office/powerpoint/2010/main" val="3126924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B5C020C6-9C1D-6ADF-75F2-E3E9F9E92250}"/>
              </a:ext>
            </a:extLst>
          </p:cNvPr>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a:t>20</a:t>
            </a:r>
            <a:r>
              <a:rPr lang="en-US" sz="1700"/>
              <a:t> πενταετηρίδα καὶ τοὺς ἀγῶνας τῶι θεῶι κατὰ τὰ πά- </a:t>
            </a:r>
          </a:p>
          <a:p>
            <a:pPr indent="-228600">
              <a:lnSpc>
                <a:spcPct val="90000"/>
              </a:lnSpc>
              <a:spcAft>
                <a:spcPts val="600"/>
              </a:spcAft>
              <a:buFont typeface="Arial" panose="020B0604020202020204" pitchFamily="34" charset="0"/>
              <a:buChar char="•"/>
            </a:pPr>
            <a:r>
              <a:rPr lang="en-US" sz="1700"/>
              <a:t>     τρια·`ὅπως οὖν φαίνηται τὸ κοινὸν τῶν Ἰώνων διὰ παν-</a:t>
            </a:r>
          </a:p>
          <a:p>
            <a:pPr indent="-228600">
              <a:lnSpc>
                <a:spcPct val="90000"/>
              </a:lnSpc>
              <a:spcAft>
                <a:spcPts val="600"/>
              </a:spcAft>
              <a:buFont typeface="Arial" panose="020B0604020202020204" pitchFamily="34" charset="0"/>
              <a:buChar char="•"/>
            </a:pPr>
            <a:r>
              <a:rPr lang="en-US" sz="1700"/>
              <a:t>     τὸς εὐσεβῶς διακείμενον πρὸς τὸ θεῖον καὶ συναῦ- </a:t>
            </a:r>
          </a:p>
          <a:p>
            <a:pPr indent="-228600">
              <a:lnSpc>
                <a:spcPct val="90000"/>
              </a:lnSpc>
              <a:spcAft>
                <a:spcPts val="600"/>
              </a:spcAft>
              <a:buFont typeface="Arial" panose="020B0604020202020204" pitchFamily="34" charset="0"/>
              <a:buChar char="•"/>
            </a:pPr>
            <a:r>
              <a:rPr lang="en-US" sz="1700"/>
              <a:t>     [ξ]ον τὰς τιμὰς τοῦ Ἀπόλλωνος τοῦ Κλαρίου·`τύχηι ἀγα-</a:t>
            </a:r>
          </a:p>
          <a:p>
            <a:pPr indent="-228600">
              <a:lnSpc>
                <a:spcPct val="90000"/>
              </a:lnSpc>
              <a:spcAft>
                <a:spcPts val="600"/>
              </a:spcAft>
              <a:buFont typeface="Arial" panose="020B0604020202020204" pitchFamily="34" charset="0"/>
              <a:buChar char="•"/>
            </a:pPr>
            <a:r>
              <a:rPr lang="en-US" sz="1700" b="1"/>
              <a:t>24</a:t>
            </a:r>
            <a:r>
              <a:rPr lang="en-US" sz="1700"/>
              <a:t> θῆι,`δεδόχθαι Ἴωσιν ἀποστέλλειν εἰς Κλάρον θεωρίαν </a:t>
            </a:r>
          </a:p>
          <a:p>
            <a:pPr indent="-228600">
              <a:lnSpc>
                <a:spcPct val="90000"/>
              </a:lnSpc>
              <a:spcAft>
                <a:spcPts val="600"/>
              </a:spcAft>
              <a:buFont typeface="Arial" panose="020B0604020202020204" pitchFamily="34" charset="0"/>
              <a:buChar char="•"/>
            </a:pPr>
            <a:r>
              <a:rPr lang="en-US" sz="1700"/>
              <a:t>     κατὰ πενταετηρίδα ὅταν συντελῶσιν Κολοφώνιο[ι] </a:t>
            </a:r>
          </a:p>
          <a:p>
            <a:pPr indent="-228600">
              <a:lnSpc>
                <a:spcPct val="90000"/>
              </a:lnSpc>
              <a:spcAft>
                <a:spcPts val="600"/>
              </a:spcAft>
              <a:buFont typeface="Arial" panose="020B0604020202020204" pitchFamily="34" charset="0"/>
              <a:buChar char="•"/>
            </a:pPr>
            <a:r>
              <a:rPr lang="en-US" sz="1700"/>
              <a:t>     τήν τε πανήγυριν καὶ τοὺς ἀγῶνας τῶι Ἀπόλλωνι τ[ῶι] </a:t>
            </a:r>
          </a:p>
          <a:p>
            <a:pPr indent="-228600">
              <a:lnSpc>
                <a:spcPct val="90000"/>
              </a:lnSpc>
              <a:spcAft>
                <a:spcPts val="600"/>
              </a:spcAft>
              <a:buFont typeface="Arial" panose="020B0604020202020204" pitchFamily="34" charset="0"/>
              <a:buChar char="•"/>
            </a:pPr>
            <a:r>
              <a:rPr lang="en-US" sz="1700"/>
              <a:t>     Κλαρίωι,`τοὺς δὲ ἀποδειχθέντας θεωροὺς καθ᾿ ἕτο[ς καὶ] </a:t>
            </a:r>
          </a:p>
          <a:p>
            <a:pPr indent="-228600">
              <a:lnSpc>
                <a:spcPct val="90000"/>
              </a:lnSpc>
              <a:spcAft>
                <a:spcPts val="600"/>
              </a:spcAft>
              <a:buFont typeface="Arial" panose="020B0604020202020204" pitchFamily="34" charset="0"/>
              <a:buChar char="•"/>
            </a:pPr>
            <a:r>
              <a:rPr lang="en-US" sz="1700" b="1"/>
              <a:t>28</a:t>
            </a:r>
            <a:r>
              <a:rPr lang="en-US" sz="1700"/>
              <a:t> τοὺς εἰς τὸν ἄλλον χρόνον ἀποδεικνυμένους,`ἀφι[κομέ]-</a:t>
            </a:r>
          </a:p>
          <a:p>
            <a:pPr indent="-228600">
              <a:lnSpc>
                <a:spcPct val="90000"/>
              </a:lnSpc>
              <a:spcAft>
                <a:spcPts val="600"/>
              </a:spcAft>
              <a:buFont typeface="Arial" panose="020B0604020202020204" pitchFamily="34" charset="0"/>
              <a:buChar char="•"/>
            </a:pPr>
            <a:r>
              <a:rPr lang="en-US" sz="1700"/>
              <a:t>     νους εἰς Κλάρον`ὅταν ἡ θυσία καθήκηι,`συμπομπε [ῦσαί]</a:t>
            </a:r>
          </a:p>
          <a:p>
            <a:pPr indent="-228600">
              <a:lnSpc>
                <a:spcPct val="90000"/>
              </a:lnSpc>
              <a:spcAft>
                <a:spcPts val="600"/>
              </a:spcAft>
              <a:buFont typeface="Arial" panose="020B0604020202020204" pitchFamily="34" charset="0"/>
              <a:buChar char="•"/>
            </a:pPr>
            <a:r>
              <a:rPr lang="en-US" sz="1700"/>
              <a:t>     τε καὶ θυσίας συντελέσαι τῶι Ἀπόλλωνι τῶι Κλαρίωι </a:t>
            </a:r>
          </a:p>
          <a:p>
            <a:pPr indent="-228600">
              <a:lnSpc>
                <a:spcPct val="90000"/>
              </a:lnSpc>
              <a:spcAft>
                <a:spcPts val="600"/>
              </a:spcAft>
              <a:buFont typeface="Arial" panose="020B0604020202020204" pitchFamily="34" charset="0"/>
              <a:buChar char="•"/>
            </a:pPr>
            <a:r>
              <a:rPr lang="en-US" sz="1700"/>
              <a:t>     καὶ τῆι Ἀρτέμιδι τῆι Κλαρίαι,`καθότι νε[νό]μισται παρὰ</a:t>
            </a:r>
          </a:p>
          <a:p>
            <a:pPr indent="-228600">
              <a:lnSpc>
                <a:spcPct val="90000"/>
              </a:lnSpc>
              <a:spcAft>
                <a:spcPts val="600"/>
              </a:spcAft>
              <a:buFont typeface="Arial" panose="020B0604020202020204" pitchFamily="34" charset="0"/>
              <a:buChar char="•"/>
            </a:pPr>
            <a:r>
              <a:rPr lang="en-US" sz="1700" b="1"/>
              <a:t>32</a:t>
            </a:r>
            <a:r>
              <a:rPr lang="en-US" sz="1700"/>
              <a:t> Κολοφωνίοις· [καὶ`- - ca. 7 - -`τῆς]`ἀποδείξεως τῶν θεωρῶν ἐπιμε-</a:t>
            </a:r>
          </a:p>
          <a:p>
            <a:pPr indent="-228600">
              <a:lnSpc>
                <a:spcPct val="90000"/>
              </a:lnSpc>
              <a:spcAft>
                <a:spcPts val="600"/>
              </a:spcAft>
              <a:buFont typeface="Arial" panose="020B0604020202020204" pitchFamily="34" charset="0"/>
              <a:buChar char="•"/>
            </a:pPr>
            <a:r>
              <a:rPr lang="en-US" sz="1700"/>
              <a:t>     [λεῖσθαι`- - - - - - - - - - - - - - - - - - - - - - - - - - -]`Ἀπολλωνίδην ΤΗ </a:t>
            </a:r>
          </a:p>
          <a:p>
            <a:pPr indent="-228600">
              <a:lnSpc>
                <a:spcPct val="90000"/>
              </a:lnSpc>
              <a:spcAft>
                <a:spcPts val="600"/>
              </a:spcAft>
              <a:buFont typeface="Arial" panose="020B0604020202020204" pitchFamily="34" charset="0"/>
              <a:buChar char="•"/>
            </a:pPr>
            <a:r>
              <a:rPr lang="en-US" sz="1700"/>
              <a:t>     [- - - - - - - - - - - - - - - - - - - - - - - - - - - - - - - - - -]ΝΤΑΤΑΣΠ[. . .]</a:t>
            </a:r>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2846254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llaDiTesto 1">
            <a:extLst>
              <a:ext uri="{FF2B5EF4-FFF2-40B4-BE49-F238E27FC236}">
                <a16:creationId xmlns:a16="http://schemas.microsoft.com/office/drawing/2014/main" id="{F30CB17C-7343-0F91-0783-8E913E3064AA}"/>
              </a:ext>
            </a:extLst>
          </p:cNvPr>
          <p:cNvSpPr txBox="1"/>
          <p:nvPr/>
        </p:nvSpPr>
        <p:spPr>
          <a:xfrm>
            <a:off x="5042701" y="644015"/>
            <a:ext cx="6735642" cy="5569970"/>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t>It was resolved by the </a:t>
            </a:r>
            <a:r>
              <a:rPr lang="en-US" dirty="0">
                <a:highlight>
                  <a:srgbClr val="FFFF00"/>
                </a:highlight>
              </a:rPr>
              <a:t>League of the Ionians</a:t>
            </a:r>
            <a:r>
              <a:rPr lang="en-US" dirty="0"/>
              <a:t>: Whereas the Colophonians, being kindred and participating in the sacrifices [of the Ionians], previously conducted the festival and the contests to Apollo </a:t>
            </a:r>
            <a:r>
              <a:rPr lang="en-US" dirty="0" err="1"/>
              <a:t>Clarios</a:t>
            </a:r>
            <a:r>
              <a:rPr lang="en-US" dirty="0"/>
              <a:t> (</a:t>
            </a:r>
            <a:r>
              <a:rPr lang="en-US" b="1" dirty="0"/>
              <a:t>4</a:t>
            </a:r>
            <a:r>
              <a:rPr lang="en-US" dirty="0"/>
              <a:t>) in Claros every fourth year, but when [many great] wars intervened, they conducted the sacrifices to the god in accordance with ancestral custom, but (</a:t>
            </a:r>
            <a:r>
              <a:rPr lang="en-US" b="1" dirty="0"/>
              <a:t>8</a:t>
            </a:r>
            <a:r>
              <a:rPr lang="en-US" dirty="0"/>
              <a:t>) were not able (to conduct) the festival and the contests under the prevailing circumstances, and after this, when the god made his </a:t>
            </a:r>
            <a:r>
              <a:rPr lang="en-US" dirty="0">
                <a:highlight>
                  <a:srgbClr val="FFFF00"/>
                </a:highlight>
              </a:rPr>
              <a:t>appearance</a:t>
            </a:r>
            <a:r>
              <a:rPr lang="en-US" dirty="0"/>
              <a:t> and his residence in Claros [manifest to all?] by means of signs and [favorable] omens, and when also oracles had been issued to the Colophonians from the god by which these things were revealed, and by which he has instructed the Colophonians to perform both the festival and the contests in Claros every fourth year according to ancestral custom, and the Colophonians, (</a:t>
            </a:r>
            <a:r>
              <a:rPr lang="en-US" b="1" dirty="0"/>
              <a:t>16</a:t>
            </a:r>
            <a:r>
              <a:rPr lang="en-US" dirty="0"/>
              <a:t>) being of pious disposition towards the gods and wishing to obey the god’s ordinances and to follow the decrees of (their) ancestors, </a:t>
            </a:r>
            <a:r>
              <a:rPr lang="en-US" dirty="0">
                <a:highlight>
                  <a:srgbClr val="FFFF00"/>
                </a:highlight>
              </a:rPr>
              <a:t>have restored the four-yearly festival and the contests for the god according to ancestral custom</a:t>
            </a:r>
            <a:r>
              <a:rPr lang="en-US" dirty="0"/>
              <a:t>: In order therefore that the League of the Ionians, being at all times piously disposed towards divinity and augmenting the honors of Apollo of Claros: Be it resolved by the Ionians to send a sacred delegation to Claros every fourth year (</a:t>
            </a:r>
            <a:r>
              <a:rPr lang="en-US" b="1" dirty="0"/>
              <a:t>24</a:t>
            </a:r>
            <a:r>
              <a:rPr lang="en-US" dirty="0"/>
              <a:t>) when the Colophonians perform both the festival and the contests for Apollo of Claros, and that the delegates appointed for this year, and (</a:t>
            </a:r>
            <a:r>
              <a:rPr lang="en-US" b="1" dirty="0"/>
              <a:t>28</a:t>
            </a:r>
            <a:r>
              <a:rPr lang="en-US" dirty="0"/>
              <a:t>) those appointed for the future, arriving in Claros when the sacrifice comes around, shall join in the procession and jointly perform the sacrifices for Apollo of Claros and Artemis of Claros, as is customary with (</a:t>
            </a:r>
            <a:r>
              <a:rPr lang="en-US" b="1" dirty="0"/>
              <a:t>32</a:t>
            </a:r>
            <a:r>
              <a:rPr lang="en-US" dirty="0"/>
              <a:t>) the Colophonians; and … provide for the appointment of the delegates … </a:t>
            </a:r>
            <a:r>
              <a:rPr lang="en-US" dirty="0" err="1"/>
              <a:t>Apollonides</a:t>
            </a:r>
            <a:r>
              <a:rPr lang="en-US" dirty="0"/>
              <a:t> ….</a:t>
            </a:r>
          </a:p>
        </p:txBody>
      </p:sp>
      <p:sp>
        <p:nvSpPr>
          <p:cNvPr id="3" name="CasellaDiTesto 2">
            <a:extLst>
              <a:ext uri="{FF2B5EF4-FFF2-40B4-BE49-F238E27FC236}">
                <a16:creationId xmlns:a16="http://schemas.microsoft.com/office/drawing/2014/main" id="{F5EC0074-005B-12EE-0437-E2CC3C91AC9B}"/>
              </a:ext>
            </a:extLst>
          </p:cNvPr>
          <p:cNvSpPr txBox="1"/>
          <p:nvPr/>
        </p:nvSpPr>
        <p:spPr>
          <a:xfrm>
            <a:off x="0" y="87086"/>
            <a:ext cx="3548742" cy="461665"/>
          </a:xfrm>
          <a:prstGeom prst="rect">
            <a:avLst/>
          </a:prstGeom>
          <a:noFill/>
        </p:spPr>
        <p:txBody>
          <a:bodyPr wrap="square" rtlCol="0">
            <a:spAutoFit/>
          </a:bodyPr>
          <a:lstStyle/>
          <a:p>
            <a:pPr>
              <a:spcAft>
                <a:spcPts val="600"/>
              </a:spcAft>
            </a:pPr>
            <a:r>
              <a:rPr lang="it-IT" sz="2400" dirty="0" err="1"/>
              <a:t>Translation</a:t>
            </a:r>
            <a:r>
              <a:rPr lang="it-IT" sz="2400" dirty="0"/>
              <a:t> by Jones</a:t>
            </a:r>
          </a:p>
        </p:txBody>
      </p:sp>
    </p:spTree>
    <p:extLst>
      <p:ext uri="{BB962C8B-B14F-4D97-AF65-F5344CB8AC3E}">
        <p14:creationId xmlns:p14="http://schemas.microsoft.com/office/powerpoint/2010/main" val="705875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ED48E92-6529-2A27-1CA6-4CFEB7F2C882}"/>
              </a:ext>
            </a:extLst>
          </p:cNvPr>
          <p:cNvSpPr>
            <a:spLocks noGrp="1"/>
          </p:cNvSpPr>
          <p:nvPr>
            <p:ph type="title"/>
          </p:nvPr>
        </p:nvSpPr>
        <p:spPr/>
        <p:txBody>
          <a:bodyPr/>
          <a:lstStyle/>
          <a:p>
            <a:r>
              <a:rPr lang="it-IT" dirty="0"/>
              <a:t>BIBLIOGRAPHY</a:t>
            </a:r>
          </a:p>
        </p:txBody>
      </p:sp>
      <p:sp>
        <p:nvSpPr>
          <p:cNvPr id="3" name="Segnaposto contenuto 2">
            <a:extLst>
              <a:ext uri="{FF2B5EF4-FFF2-40B4-BE49-F238E27FC236}">
                <a16:creationId xmlns:a16="http://schemas.microsoft.com/office/drawing/2014/main" id="{67B6265F-4CB0-B941-668D-D661DAE95077}"/>
              </a:ext>
            </a:extLst>
          </p:cNvPr>
          <p:cNvSpPr>
            <a:spLocks noGrp="1"/>
          </p:cNvSpPr>
          <p:nvPr>
            <p:ph idx="1"/>
          </p:nvPr>
        </p:nvSpPr>
        <p:spPr/>
        <p:txBody>
          <a:bodyPr/>
          <a:lstStyle/>
          <a:p>
            <a:pPr>
              <a:lnSpc>
                <a:spcPct val="107000"/>
              </a:lnSpc>
              <a:spcAft>
                <a:spcPts val="800"/>
              </a:spcAft>
            </a:pPr>
            <a:r>
              <a:rPr lang="en-US" sz="1800" dirty="0">
                <a:latin typeface="Verdana" panose="020B0604030504040204" pitchFamily="34" charset="0"/>
                <a:ea typeface="Calibri" panose="020F0502020204030204" pitchFamily="34" charset="0"/>
                <a:cs typeface="Times New Roman" panose="02020603050405020304" pitchFamily="18" charset="0"/>
              </a:rPr>
              <a:t>Jones 2019 = Christopher P. Jones, </a:t>
            </a:r>
            <a:r>
              <a:rPr lang="en-US" sz="1800" i="1" dirty="0">
                <a:latin typeface="Verdana" panose="020B0604030504040204" pitchFamily="34" charset="0"/>
                <a:ea typeface="Calibri" panose="020F0502020204030204" pitchFamily="34" charset="0"/>
                <a:cs typeface="Times New Roman" panose="02020603050405020304" pitchFamily="18" charset="0"/>
              </a:rPr>
              <a:t>The Siege of Colophon and the Immunity of Claros</a:t>
            </a:r>
            <a:r>
              <a:rPr lang="en-US" sz="1800" dirty="0">
                <a:latin typeface="Verdana" panose="020B0604030504040204" pitchFamily="34" charset="0"/>
                <a:ea typeface="Calibri" panose="020F0502020204030204" pitchFamily="34" charset="0"/>
                <a:cs typeface="Times New Roman" panose="02020603050405020304" pitchFamily="18" charset="0"/>
              </a:rPr>
              <a:t>, </a:t>
            </a:r>
            <a:r>
              <a:rPr lang="en-US" sz="1800" dirty="0" err="1">
                <a:latin typeface="Verdana" panose="020B0604030504040204" pitchFamily="34" charset="0"/>
                <a:ea typeface="Calibri" panose="020F0502020204030204" pitchFamily="34" charset="0"/>
                <a:cs typeface="Times New Roman" panose="02020603050405020304" pitchFamily="18" charset="0"/>
              </a:rPr>
              <a:t>Zeitschrift</a:t>
            </a:r>
            <a:r>
              <a:rPr lang="en-US" sz="1800" dirty="0">
                <a:latin typeface="Verdana" panose="020B0604030504040204" pitchFamily="34" charset="0"/>
                <a:ea typeface="Calibri" panose="020F0502020204030204" pitchFamily="34" charset="0"/>
                <a:cs typeface="Times New Roman" panose="02020603050405020304" pitchFamily="18" charset="0"/>
              </a:rPr>
              <a:t> für </a:t>
            </a:r>
            <a:r>
              <a:rPr lang="en-US" sz="1800" dirty="0" err="1">
                <a:latin typeface="Verdana" panose="020B0604030504040204" pitchFamily="34" charset="0"/>
                <a:ea typeface="Calibri" panose="020F0502020204030204" pitchFamily="34" charset="0"/>
                <a:cs typeface="Times New Roman" panose="02020603050405020304" pitchFamily="18" charset="0"/>
              </a:rPr>
              <a:t>Papyrologie</a:t>
            </a:r>
            <a:r>
              <a:rPr lang="en-US" sz="1800" dirty="0">
                <a:latin typeface="Verdana" panose="020B0604030504040204" pitchFamily="34" charset="0"/>
                <a:ea typeface="Calibri" panose="020F0502020204030204" pitchFamily="34" charset="0"/>
                <a:cs typeface="Times New Roman" panose="02020603050405020304" pitchFamily="18" charset="0"/>
              </a:rPr>
              <a:t> und </a:t>
            </a:r>
            <a:r>
              <a:rPr lang="en-US" sz="1800" dirty="0" err="1">
                <a:latin typeface="Verdana" panose="020B0604030504040204" pitchFamily="34" charset="0"/>
                <a:ea typeface="Calibri" panose="020F0502020204030204" pitchFamily="34" charset="0"/>
                <a:cs typeface="Times New Roman" panose="02020603050405020304" pitchFamily="18" charset="0"/>
              </a:rPr>
              <a:t>Epigraphik</a:t>
            </a:r>
            <a:r>
              <a:rPr lang="en-US" sz="1800" dirty="0">
                <a:latin typeface="Verdana" panose="020B0604030504040204" pitchFamily="34" charset="0"/>
                <a:ea typeface="Calibri" panose="020F0502020204030204" pitchFamily="34" charset="0"/>
                <a:cs typeface="Times New Roman" panose="02020603050405020304" pitchFamily="18" charset="0"/>
              </a:rPr>
              <a:t>, 2019, Bd. 210 (2019), pp. 137-146. </a:t>
            </a:r>
            <a:endParaRPr lang="en-US" sz="1800" dirty="0">
              <a:effectLst/>
              <a:latin typeface="Verdana" panose="020B060403050404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Verdana" panose="020B0604030504040204" pitchFamily="34" charset="0"/>
                <a:ea typeface="Calibri" panose="020F0502020204030204" pitchFamily="34" charset="0"/>
                <a:cs typeface="Times New Roman" panose="02020603050405020304" pitchFamily="18" charset="0"/>
              </a:rPr>
              <a:t>Ma 2000 = John Ma, </a:t>
            </a:r>
            <a:r>
              <a:rPr lang="en-US" sz="1800" i="1" dirty="0" err="1">
                <a:effectLst/>
                <a:latin typeface="Verdana" panose="020B0604030504040204" pitchFamily="34" charset="0"/>
                <a:ea typeface="Calibri" panose="020F0502020204030204" pitchFamily="34" charset="0"/>
                <a:cs typeface="Times New Roman" panose="02020603050405020304" pitchFamily="18" charset="0"/>
              </a:rPr>
              <a:t>Antiochos</a:t>
            </a:r>
            <a:r>
              <a:rPr lang="en-US" sz="1800" i="1" dirty="0">
                <a:effectLst/>
                <a:latin typeface="Verdana" panose="020B0604030504040204" pitchFamily="34" charset="0"/>
                <a:ea typeface="Calibri" panose="020F0502020204030204" pitchFamily="34" charset="0"/>
                <a:cs typeface="Times New Roman" panose="02020603050405020304" pitchFamily="18" charset="0"/>
              </a:rPr>
              <a:t> III and The Cities of Western Asia Minor</a:t>
            </a:r>
            <a:r>
              <a:rPr lang="en-US" sz="1800" dirty="0">
                <a:effectLst/>
                <a:latin typeface="Verdana" panose="020B0604030504040204" pitchFamily="34" charset="0"/>
                <a:ea typeface="Calibri" panose="020F0502020204030204" pitchFamily="34" charset="0"/>
                <a:cs typeface="Times New Roman" panose="02020603050405020304" pitchFamily="18" charset="0"/>
              </a:rPr>
              <a:t>, 2000, New York, Oxford University Press. </a:t>
            </a:r>
            <a:endParaRPr lang="it-IT"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Verdana" panose="020B0604030504040204" pitchFamily="34" charset="0"/>
                <a:ea typeface="Calibri" panose="020F0502020204030204" pitchFamily="34" charset="0"/>
                <a:cs typeface="Times New Roman" panose="02020603050405020304" pitchFamily="18" charset="0"/>
              </a:rPr>
              <a:t>Rigby 1996 = Kent J. Rigby, </a:t>
            </a:r>
            <a:r>
              <a:rPr lang="en-US" sz="1800" i="1" dirty="0" err="1">
                <a:effectLst/>
                <a:latin typeface="Verdana" panose="020B0604030504040204" pitchFamily="34" charset="0"/>
                <a:ea typeface="Calibri" panose="020F0502020204030204" pitchFamily="34" charset="0"/>
                <a:cs typeface="Times New Roman" panose="02020603050405020304" pitchFamily="18" charset="0"/>
              </a:rPr>
              <a:t>Asylia</a:t>
            </a:r>
            <a:r>
              <a:rPr lang="en-US" sz="1800" dirty="0">
                <a:effectLst/>
                <a:latin typeface="Verdana" panose="020B0604030504040204" pitchFamily="34" charset="0"/>
                <a:ea typeface="Calibri" panose="020F0502020204030204" pitchFamily="34" charset="0"/>
                <a:cs typeface="Times New Roman" panose="02020603050405020304" pitchFamily="18" charset="0"/>
              </a:rPr>
              <a:t>, 1996, Berkley and Los Angeles, University of California Press. </a:t>
            </a:r>
            <a:endParaRPr lang="it-IT"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it-IT" dirty="0"/>
          </a:p>
        </p:txBody>
      </p:sp>
    </p:spTree>
    <p:extLst>
      <p:ext uri="{BB962C8B-B14F-4D97-AF65-F5344CB8AC3E}">
        <p14:creationId xmlns:p14="http://schemas.microsoft.com/office/powerpoint/2010/main" val="2799856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F111F44-B823-3F15-FF4D-DC9CAF9DAD25}"/>
              </a:ext>
            </a:extLst>
          </p:cNvPr>
          <p:cNvSpPr>
            <a:spLocks noGrp="1"/>
          </p:cNvSpPr>
          <p:nvPr>
            <p:ph type="title"/>
          </p:nvPr>
        </p:nvSpPr>
        <p:spPr/>
        <p:txBody>
          <a:bodyPr/>
          <a:lstStyle/>
          <a:p>
            <a:r>
              <a:rPr lang="it-IT" dirty="0"/>
              <a:t>OTHER SOURCES</a:t>
            </a:r>
          </a:p>
        </p:txBody>
      </p:sp>
      <p:sp>
        <p:nvSpPr>
          <p:cNvPr id="3" name="Segnaposto contenuto 2">
            <a:extLst>
              <a:ext uri="{FF2B5EF4-FFF2-40B4-BE49-F238E27FC236}">
                <a16:creationId xmlns:a16="http://schemas.microsoft.com/office/drawing/2014/main" id="{AF1EB0A5-F282-D51D-29FF-157ABEA1EDE5}"/>
              </a:ext>
            </a:extLst>
          </p:cNvPr>
          <p:cNvSpPr>
            <a:spLocks noGrp="1"/>
          </p:cNvSpPr>
          <p:nvPr>
            <p:ph idx="1"/>
          </p:nvPr>
        </p:nvSpPr>
        <p:spPr/>
        <p:txBody>
          <a:bodyPr/>
          <a:lstStyle/>
          <a:p>
            <a:r>
              <a:rPr lang="it-IT" dirty="0"/>
              <a:t>SEG = </a:t>
            </a:r>
            <a:r>
              <a:rPr lang="it-IT" i="1" dirty="0" err="1"/>
              <a:t>Supplementum</a:t>
            </a:r>
            <a:r>
              <a:rPr lang="it-IT" i="1" dirty="0"/>
              <a:t> </a:t>
            </a:r>
            <a:r>
              <a:rPr lang="it-IT" i="1" dirty="0" err="1"/>
              <a:t>Epigraphicum</a:t>
            </a:r>
            <a:r>
              <a:rPr lang="it-IT" i="1" dirty="0"/>
              <a:t> </a:t>
            </a:r>
            <a:r>
              <a:rPr lang="it-IT" i="1" dirty="0" err="1"/>
              <a:t>Graecum</a:t>
            </a:r>
            <a:r>
              <a:rPr lang="it-IT" i="1" dirty="0"/>
              <a:t>.</a:t>
            </a:r>
          </a:p>
          <a:p>
            <a:endParaRPr lang="it-IT" dirty="0"/>
          </a:p>
        </p:txBody>
      </p:sp>
    </p:spTree>
    <p:extLst>
      <p:ext uri="{BB962C8B-B14F-4D97-AF65-F5344CB8AC3E}">
        <p14:creationId xmlns:p14="http://schemas.microsoft.com/office/powerpoint/2010/main" val="3644794276"/>
      </p:ext>
    </p:extLst>
  </p:cSld>
  <p:clrMapOvr>
    <a:masterClrMapping/>
  </p:clrMapOvr>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393</TotalTime>
  <Words>1861</Words>
  <Application>Microsoft Office PowerPoint</Application>
  <PresentationFormat>Widescreen</PresentationFormat>
  <Paragraphs>102</Paragraphs>
  <Slides>14</Slides>
  <Notes>0</Notes>
  <HiddenSlides>0</HiddenSlides>
  <MMClips>0</MMClips>
  <ScaleCrop>false</ScaleCrop>
  <HeadingPairs>
    <vt:vector size="6" baseType="variant">
      <vt:variant>
        <vt:lpstr>Caratteri utilizzati</vt:lpstr>
      </vt:variant>
      <vt:variant>
        <vt:i4>4</vt:i4>
      </vt:variant>
      <vt:variant>
        <vt:lpstr>Tema</vt:lpstr>
      </vt:variant>
      <vt:variant>
        <vt:i4>1</vt:i4>
      </vt:variant>
      <vt:variant>
        <vt:lpstr>Titoli diapositive</vt:lpstr>
      </vt:variant>
      <vt:variant>
        <vt:i4>14</vt:i4>
      </vt:variant>
    </vt:vector>
  </HeadingPairs>
  <TitlesOfParts>
    <vt:vector size="19" baseType="lpstr">
      <vt:lpstr>Arial</vt:lpstr>
      <vt:lpstr>Calibri</vt:lpstr>
      <vt:lpstr>Calibri Light</vt:lpstr>
      <vt:lpstr>Verdana</vt:lpstr>
      <vt:lpstr>Tema di Office</vt:lpstr>
      <vt:lpstr>THE SIEGE OF COLOPHON AND THE IMMUNITY OF CLAROS  (by C.P. Jones )</vt:lpstr>
      <vt:lpstr>                        ABSTRACT</vt:lpstr>
      <vt:lpstr>COLOPHON AND THE SANCTUARY OF APOLLO</vt:lpstr>
      <vt:lpstr>                              A TIMELINE </vt:lpstr>
      <vt:lpstr>                   THE (ANCIENT) SOURCES</vt:lpstr>
      <vt:lpstr>              MARTIN FLASHAR’S HYPOTHESIS</vt:lpstr>
      <vt:lpstr>                           C.P. JONES’ REPLY </vt:lpstr>
      <vt:lpstr>                     WHERE DO I STAND? </vt:lpstr>
      <vt:lpstr>                               SEG 1.440</vt:lpstr>
      <vt:lpstr>Presentazione standard di PowerPoint</vt:lpstr>
      <vt:lpstr>Presentazione standard di PowerPoint</vt:lpstr>
      <vt:lpstr>Presentazione standard di PowerPoint</vt:lpstr>
      <vt:lpstr>BIBLIOGRAPHY</vt:lpstr>
      <vt:lpstr>OTHER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SIEGE OF COLOPHON AND THE IMMUNITY OF CLAROS  (by C.P. Jones )</dc:title>
  <dc:creator>Lavinia Bonfatti Sabbioni - lavinia.bonfatti@studio.unibo.it</dc:creator>
  <cp:lastModifiedBy>Lavinia Bonfatti Sabbioni - lavinia.bonfatti@studio.unibo.it</cp:lastModifiedBy>
  <cp:revision>50</cp:revision>
  <dcterms:created xsi:type="dcterms:W3CDTF">2023-03-07T18:24:26Z</dcterms:created>
  <dcterms:modified xsi:type="dcterms:W3CDTF">2023-03-08T22:50:27Z</dcterms:modified>
</cp:coreProperties>
</file>