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096" r:id="rId4"/>
  </p:sldMasterIdLst>
  <p:notesMasterIdLst>
    <p:notesMasterId r:id="rId26"/>
  </p:notesMasterIdLst>
  <p:handoutMasterIdLst>
    <p:handoutMasterId r:id="rId27"/>
  </p:handoutMasterIdLst>
  <p:sldIdLst>
    <p:sldId id="316" r:id="rId5"/>
    <p:sldId id="296" r:id="rId6"/>
    <p:sldId id="297" r:id="rId7"/>
    <p:sldId id="298" r:id="rId8"/>
    <p:sldId id="299" r:id="rId9"/>
    <p:sldId id="300" r:id="rId10"/>
    <p:sldId id="302" r:id="rId11"/>
    <p:sldId id="303" r:id="rId12"/>
    <p:sldId id="304" r:id="rId13"/>
    <p:sldId id="305" r:id="rId14"/>
    <p:sldId id="306" r:id="rId15"/>
    <p:sldId id="307" r:id="rId16"/>
    <p:sldId id="308" r:id="rId17"/>
    <p:sldId id="309" r:id="rId18"/>
    <p:sldId id="310" r:id="rId19"/>
    <p:sldId id="311" r:id="rId20"/>
    <p:sldId id="312" r:id="rId21"/>
    <p:sldId id="313" r:id="rId22"/>
    <p:sldId id="314" r:id="rId23"/>
    <p:sldId id="315" r:id="rId24"/>
    <p:sldId id="295"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31" autoAdjust="0"/>
    <p:restoredTop sz="90035" autoAdjust="0"/>
  </p:normalViewPr>
  <p:slideViewPr>
    <p:cSldViewPr snapToGrid="0" snapToObjects="1">
      <p:cViewPr varScale="1">
        <p:scale>
          <a:sx n="100" d="100"/>
          <a:sy n="100" d="100"/>
        </p:scale>
        <p:origin x="-420" y="-90"/>
      </p:cViewPr>
      <p:guideLst>
        <p:guide orient="horz" pos="2160"/>
        <p:guide pos="2880"/>
      </p:guideLst>
    </p:cSldViewPr>
  </p:slideViewPr>
  <p:outlineViewPr>
    <p:cViewPr>
      <p:scale>
        <a:sx n="33" d="100"/>
        <a:sy n="33" d="100"/>
      </p:scale>
      <p:origin x="0" y="19344"/>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6B2C45C-CC24-C34C-AF48-301B5806BAF1}" type="datetimeFigureOut">
              <a:rPr lang="en-US" smtClean="0"/>
              <a:pPr/>
              <a:t>2/19/2015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9C553EB-9D88-2A44-A7F9-0B55BE430CB5}" type="slidenum">
              <a:rPr lang="en-US" smtClean="0"/>
              <a:pPr/>
              <a:t>‹#›</a:t>
            </a:fld>
            <a:endParaRPr lang="en-US"/>
          </a:p>
        </p:txBody>
      </p:sp>
    </p:spTree>
    <p:extLst>
      <p:ext uri="{BB962C8B-B14F-4D97-AF65-F5344CB8AC3E}">
        <p14:creationId xmlns:p14="http://schemas.microsoft.com/office/powerpoint/2010/main" val="148198484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21639E-A4FD-134A-B093-F6E83148E639}" type="datetimeFigureOut">
              <a:rPr lang="en-US" smtClean="0"/>
              <a:pPr/>
              <a:t>2/19/2015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D11CED2-DBFE-C341-B544-E65F2DB26ED0}" type="slidenum">
              <a:rPr lang="en-US" smtClean="0"/>
              <a:pPr/>
              <a:t>‹#›</a:t>
            </a:fld>
            <a:endParaRPr lang="en-US"/>
          </a:p>
        </p:txBody>
      </p:sp>
    </p:spTree>
    <p:extLst>
      <p:ext uri="{BB962C8B-B14F-4D97-AF65-F5344CB8AC3E}">
        <p14:creationId xmlns:p14="http://schemas.microsoft.com/office/powerpoint/2010/main" val="789954256"/>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40CE766-BD90-4317-A25D-04FDD4C197C7}" type="slidenum">
              <a:rPr lang="en-US"/>
              <a:pPr/>
              <a:t>1</a:t>
            </a:fld>
            <a:endParaRPr lang="en-US"/>
          </a:p>
        </p:txBody>
      </p:sp>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a:xfrm>
            <a:off x="914815" y="4343713"/>
            <a:ext cx="5028370" cy="4113862"/>
          </a:xfrm>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11CED2-DBFE-C341-B544-E65F2DB26ED0}" type="slidenum">
              <a:rPr lang="en-US" smtClean="0"/>
              <a:pPr/>
              <a:t>3</a:t>
            </a:fld>
            <a:endParaRPr lang="en-US"/>
          </a:p>
        </p:txBody>
      </p:sp>
    </p:spTree>
    <p:extLst>
      <p:ext uri="{BB962C8B-B14F-4D97-AF65-F5344CB8AC3E}">
        <p14:creationId xmlns:p14="http://schemas.microsoft.com/office/powerpoint/2010/main" val="1532316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7F38B4-013E-4002-83F8-B60AB30FE87B}" type="slidenum">
              <a:rPr lang="en-GB"/>
              <a:pPr/>
              <a:t>8</a:t>
            </a:fld>
            <a:endParaRPr lang="en-GB"/>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8EF1E6A-9C35-4FFA-BAF8-FC7C885DC951}" type="slidenum">
              <a:rPr lang="en-GB"/>
              <a:pPr/>
              <a:t>9</a:t>
            </a:fld>
            <a:endParaRPr lang="en-GB"/>
          </a:p>
        </p:txBody>
      </p:sp>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322FBE-C482-465C-856F-1FD4FD3FD1E0}" type="slidenum">
              <a:rPr lang="en-GB"/>
              <a:pPr/>
              <a:t>10</a:t>
            </a:fld>
            <a:endParaRPr lang="en-GB"/>
          </a:p>
        </p:txBody>
      </p:sp>
      <p:sp>
        <p:nvSpPr>
          <p:cNvPr id="68610"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9EC8268-7CA0-4C30-9BCD-FC541BFCF408}" type="slidenum">
              <a:rPr lang="en-GB"/>
              <a:pPr/>
              <a:t>11</a:t>
            </a:fld>
            <a:endParaRPr lang="en-GB"/>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8FCE982-6962-4320-896E-D8B576427261}" type="slidenum">
              <a:rPr lang="en-GB"/>
              <a:pPr/>
              <a:t>12</a:t>
            </a:fld>
            <a:endParaRPr lang="en-GB"/>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8FCE982-6962-4320-896E-D8B576427261}" type="slidenum">
              <a:rPr lang="en-GB"/>
              <a:pPr/>
              <a:t>13</a:t>
            </a:fld>
            <a:endParaRPr lang="en-GB"/>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890B8D0-740B-4BCB-B6FB-B3A66EBE5A6F}" type="slidenum">
              <a:rPr lang="en-GB"/>
              <a:pPr/>
              <a:t>14</a:t>
            </a:fld>
            <a:endParaRPr lang="en-GB"/>
          </a:p>
        </p:txBody>
      </p:sp>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D39F427-5D53-4F49-915B-4C9A30F58004}" type="slidenum">
              <a:rPr lang="en-GB"/>
              <a:pPr/>
              <a:t>15</a:t>
            </a:fld>
            <a:endParaRPr lang="en-GB"/>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4CB788A-99BA-44D1-8581-48C1DB441A9A}" type="slidenum">
              <a:rPr lang="en-GB"/>
              <a:pPr/>
              <a:t>16</a:t>
            </a:fld>
            <a:endParaRPr lang="en-GB"/>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B6C8747-A1FE-49A6-AB69-785D371C015B}" type="slidenum">
              <a:rPr lang="en-GB"/>
              <a:pPr/>
              <a:t>17</a:t>
            </a:fld>
            <a:endParaRPr lang="en-GB"/>
          </a:p>
        </p:txBody>
      </p:sp>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CF3D308-B182-4DF6-97B4-4BCD1EEB62C0}" type="slidenum">
              <a:rPr lang="en-GB"/>
              <a:pPr/>
              <a:t>18</a:t>
            </a:fld>
            <a:endParaRPr lang="en-GB"/>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C3041AB-0296-4500-857A-7EF1B950FD61}" type="slidenum">
              <a:rPr lang="en-GB"/>
              <a:pPr/>
              <a:t>19</a:t>
            </a:fld>
            <a:endParaRPr lang="en-GB"/>
          </a:p>
        </p:txBody>
      </p:sp>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2D57B0AA-AC8E-4463-ADAC-E87D09B82E4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1789C0F2-17E0-497A-9BBE-0C73201AAFE3}"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1789C0F2-17E0-497A-9BBE-0C73201AAFE3}"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1789C0F2-17E0-497A-9BBE-0C73201AAFE3}"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4097" r:id="rId1"/>
    <p:sldLayoutId id="2147484098" r:id="rId2"/>
    <p:sldLayoutId id="2147484099" r:id="rId3"/>
    <p:sldLayoutId id="2147484100" r:id="rId4"/>
    <p:sldLayoutId id="2147484101" r:id="rId5"/>
    <p:sldLayoutId id="2147484102" r:id="rId6"/>
    <p:sldLayoutId id="2147484103" r:id="rId7"/>
    <p:sldLayoutId id="2147484104" r:id="rId8"/>
    <p:sldLayoutId id="2147484105" r:id="rId9"/>
    <p:sldLayoutId id="2147484106" r:id="rId10"/>
    <p:sldLayoutId id="2147484107" r:id="rId11"/>
  </p:sldLayoutIdLst>
  <p:hf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ctrTitle"/>
          </p:nvPr>
        </p:nvSpPr>
        <p:spPr/>
        <p:txBody>
          <a:bodyPr/>
          <a:lstStyle/>
          <a:p>
            <a:r>
              <a:rPr lang="en-GB" dirty="0" smtClean="0"/>
              <a:t>Interaction Design</a:t>
            </a:r>
            <a:endParaRPr lang="en-GB" dirty="0"/>
          </a:p>
        </p:txBody>
      </p:sp>
      <p:sp>
        <p:nvSpPr>
          <p:cNvPr id="63491" name="Rectangle 3"/>
          <p:cNvSpPr>
            <a:spLocks noChangeArrowheads="1"/>
          </p:cNvSpPr>
          <p:nvPr/>
        </p:nvSpPr>
        <p:spPr bwMode="auto">
          <a:xfrm>
            <a:off x="1331913" y="4005263"/>
            <a:ext cx="6400800" cy="1752600"/>
          </a:xfrm>
          <a:prstGeom prst="rect">
            <a:avLst/>
          </a:prstGeom>
          <a:noFill/>
          <a:ln w="9525">
            <a:noFill/>
            <a:miter lim="800000"/>
            <a:headEnd/>
            <a:tailEnd/>
          </a:ln>
          <a:effectLst/>
        </p:spPr>
        <p:txBody>
          <a:bodyPr/>
          <a:lstStyle/>
          <a:p>
            <a:pPr algn="ctr">
              <a:spcBef>
                <a:spcPct val="20000"/>
              </a:spcBef>
              <a:buClr>
                <a:schemeClr val="tx1"/>
              </a:buClr>
              <a:buSzPct val="125000"/>
              <a:buFont typeface="Wingdings" pitchFamily="2" charset="2"/>
              <a:buNone/>
            </a:pPr>
            <a:r>
              <a:rPr lang="is-IS" sz="2400" dirty="0" smtClean="0"/>
              <a:t>Lecture </a:t>
            </a:r>
            <a:r>
              <a:rPr lang="is-IS" sz="2400" dirty="0"/>
              <a:t>2</a:t>
            </a:r>
          </a:p>
          <a:p>
            <a:pPr algn="ctr">
              <a:spcBef>
                <a:spcPct val="20000"/>
              </a:spcBef>
              <a:buClr>
                <a:schemeClr val="tx1"/>
              </a:buClr>
              <a:buSzPct val="125000"/>
              <a:buFont typeface="Wingdings" pitchFamily="2" charset="2"/>
              <a:buNone/>
            </a:pPr>
            <a:r>
              <a:rPr lang="is-IS" sz="3600" dirty="0" smtClean="0"/>
              <a:t>Scenarios and </a:t>
            </a:r>
            <a:r>
              <a:rPr lang="is-IS" sz="3600" dirty="0" smtClean="0"/>
              <a:t>task analysis</a:t>
            </a:r>
            <a:endParaRPr lang="is-IS" sz="3600" dirty="0"/>
          </a:p>
        </p:txBody>
      </p:sp>
    </p:spTree>
    <p:extLst>
      <p:ext uri="{BB962C8B-B14F-4D97-AF65-F5344CB8AC3E}">
        <p14:creationId xmlns:p14="http://schemas.microsoft.com/office/powerpoint/2010/main" val="36409459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a:t>
            </a:r>
            <a:endParaRPr lang="en-GB" dirty="0"/>
          </a:p>
        </p:txBody>
      </p:sp>
      <p:sp>
        <p:nvSpPr>
          <p:cNvPr id="3" name="Content Placeholder 2"/>
          <p:cNvSpPr>
            <a:spLocks noGrp="1"/>
          </p:cNvSpPr>
          <p:nvPr>
            <p:ph idx="1"/>
          </p:nvPr>
        </p:nvSpPr>
        <p:spPr/>
        <p:txBody>
          <a:bodyPr>
            <a:normAutofit/>
          </a:bodyPr>
          <a:lstStyle/>
          <a:p>
            <a:r>
              <a:rPr lang="en-GB" dirty="0" smtClean="0"/>
              <a:t>A good way to start identifying what a user does using a piece of software is ‘telling the story’ of the process being performed</a:t>
            </a:r>
          </a:p>
          <a:p>
            <a:pPr lvl="1"/>
            <a:r>
              <a:rPr lang="en-GB" sz="2400" dirty="0" smtClean="0"/>
              <a:t>Sam wants to buy a copy of a course textbook. She’s already logged in to course page on Moodle so she clicks on the link in the reading list, which takes her to an Amazon page. She wants a paper version and sees that the Amazon price is £22.39, but that there are 37 new from £16.79 so she clicks on the link, hoping to save some money. On the next page she sees that she can get the book for £16.79 +£2.80 P&amp;P so she clicks on the “Buy with 1-Click” button then leaves the Amazon site.</a:t>
            </a:r>
            <a:endParaRPr lang="en-GB" sz="2400"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2</a:t>
            </a:fld>
            <a:endParaRPr lang="en-US" dirty="0"/>
          </a:p>
        </p:txBody>
      </p:sp>
    </p:spTree>
    <p:extLst>
      <p:ext uri="{BB962C8B-B14F-4D97-AF65-F5344CB8AC3E}">
        <p14:creationId xmlns:p14="http://schemas.microsoft.com/office/powerpoint/2010/main" val="22364585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Scenarios</a:t>
            </a:r>
            <a:endParaRPr lang="en-GB" dirty="0"/>
          </a:p>
        </p:txBody>
      </p:sp>
      <p:sp>
        <p:nvSpPr>
          <p:cNvPr id="3" name="Content Placeholder 2"/>
          <p:cNvSpPr>
            <a:spLocks noGrp="1"/>
          </p:cNvSpPr>
          <p:nvPr>
            <p:ph idx="1"/>
          </p:nvPr>
        </p:nvSpPr>
        <p:spPr/>
        <p:txBody>
          <a:bodyPr/>
          <a:lstStyle/>
          <a:p>
            <a:r>
              <a:rPr lang="en-GB" dirty="0" smtClean="0"/>
              <a:t>A scenario is a narrative description of an event</a:t>
            </a:r>
          </a:p>
          <a:p>
            <a:pPr lvl="1"/>
            <a:r>
              <a:rPr lang="en-GB" dirty="0"/>
              <a:t>A</a:t>
            </a:r>
            <a:r>
              <a:rPr lang="en-GB" dirty="0" smtClean="0"/>
              <a:t> sequence of interactions between actors</a:t>
            </a:r>
          </a:p>
          <a:p>
            <a:pPr lvl="1"/>
            <a:r>
              <a:rPr lang="en-GB" dirty="0" smtClean="0"/>
              <a:t>A sequence of interaction between an actor and a computer system</a:t>
            </a:r>
          </a:p>
          <a:p>
            <a:r>
              <a:rPr lang="en-GB" dirty="0" smtClean="0"/>
              <a:t>It lets us identify</a:t>
            </a:r>
          </a:p>
          <a:p>
            <a:pPr lvl="1"/>
            <a:r>
              <a:rPr lang="en-GB" dirty="0" smtClean="0"/>
              <a:t>The actors involved</a:t>
            </a:r>
          </a:p>
          <a:p>
            <a:pPr lvl="1"/>
            <a:r>
              <a:rPr lang="en-GB" dirty="0" smtClean="0"/>
              <a:t>The process that is followed</a:t>
            </a:r>
          </a:p>
          <a:p>
            <a:pPr lvl="1"/>
            <a:r>
              <a:rPr lang="en-GB" dirty="0" smtClean="0"/>
              <a:t>The decisions that need to be made</a:t>
            </a:r>
          </a:p>
          <a:p>
            <a:pPr lvl="1"/>
            <a:r>
              <a:rPr lang="en-GB" dirty="0" smtClean="0"/>
              <a:t>Information that the user has to provide to the system</a:t>
            </a:r>
          </a:p>
          <a:p>
            <a:pPr lvl="1"/>
            <a:r>
              <a:rPr lang="en-GB" dirty="0" smtClean="0"/>
              <a:t>Information that the system has to provide to the user</a:t>
            </a:r>
          </a:p>
          <a:p>
            <a:pPr lvl="1"/>
            <a:endParaRPr lang="en-GB"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3</a:t>
            </a:fld>
            <a:endParaRPr lang="en-US" dirty="0"/>
          </a:p>
        </p:txBody>
      </p:sp>
    </p:spTree>
    <p:extLst>
      <p:ext uri="{BB962C8B-B14F-4D97-AF65-F5344CB8AC3E}">
        <p14:creationId xmlns:p14="http://schemas.microsoft.com/office/powerpoint/2010/main" val="4056734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Scenarios</a:t>
            </a:r>
            <a:endParaRPr lang="en-GB" dirty="0"/>
          </a:p>
        </p:txBody>
      </p:sp>
      <p:sp>
        <p:nvSpPr>
          <p:cNvPr id="3" name="Content Placeholder 2"/>
          <p:cNvSpPr>
            <a:spLocks noGrp="1"/>
          </p:cNvSpPr>
          <p:nvPr>
            <p:ph idx="1"/>
          </p:nvPr>
        </p:nvSpPr>
        <p:spPr>
          <a:xfrm>
            <a:off x="457200" y="980727"/>
            <a:ext cx="8229600" cy="5696297"/>
          </a:xfrm>
        </p:spPr>
        <p:txBody>
          <a:bodyPr>
            <a:normAutofit/>
          </a:bodyPr>
          <a:lstStyle/>
          <a:p>
            <a:r>
              <a:rPr lang="en-GB" dirty="0" smtClean="0"/>
              <a:t>Scenarios can be written for all of the different people who interact with a system</a:t>
            </a:r>
          </a:p>
          <a:p>
            <a:pPr lvl="1"/>
            <a:r>
              <a:rPr lang="en-GB" sz="2800" dirty="0" smtClean="0"/>
              <a:t>Mike </a:t>
            </a:r>
            <a:r>
              <a:rPr lang="en-GB" sz="2800" dirty="0"/>
              <a:t>wants to buy a copy of a course textbook. H</a:t>
            </a:r>
            <a:r>
              <a:rPr lang="en-GB" sz="2800" dirty="0" smtClean="0"/>
              <a:t>e’s </a:t>
            </a:r>
            <a:r>
              <a:rPr lang="en-GB" sz="2800" dirty="0"/>
              <a:t>already logged in to course page on Moodle so she clicks on the link in the reading list, which takes </a:t>
            </a:r>
            <a:r>
              <a:rPr lang="en-GB" sz="2800" dirty="0" smtClean="0"/>
              <a:t>him </a:t>
            </a:r>
            <a:r>
              <a:rPr lang="en-GB" sz="2800" dirty="0"/>
              <a:t>to </a:t>
            </a:r>
            <a:r>
              <a:rPr lang="en-GB" sz="2800" dirty="0" smtClean="0"/>
              <a:t>an </a:t>
            </a:r>
            <a:r>
              <a:rPr lang="en-GB" sz="2800" dirty="0"/>
              <a:t>Amazon page. H</a:t>
            </a:r>
            <a:r>
              <a:rPr lang="en-GB" sz="2800" dirty="0" smtClean="0"/>
              <a:t>e </a:t>
            </a:r>
            <a:r>
              <a:rPr lang="en-GB" sz="2800" dirty="0"/>
              <a:t>wants </a:t>
            </a:r>
            <a:r>
              <a:rPr lang="en-GB" sz="2800" dirty="0" smtClean="0"/>
              <a:t>the Kindle version, which is £14.94, so he clicks on it and is taken to the Kindle page. He clicks on the ‘Buy now’ button and, because he hasn’t signed in yet, is prompted to type in his password before it takes him to the confirmation page. The book is then delivered automatically to his Kindle.</a:t>
            </a:r>
            <a:endParaRPr lang="en-GB" sz="2800"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4</a:t>
            </a:fld>
            <a:endParaRPr lang="en-US" dirty="0"/>
          </a:p>
        </p:txBody>
      </p:sp>
    </p:spTree>
    <p:extLst>
      <p:ext uri="{BB962C8B-B14F-4D97-AF65-F5344CB8AC3E}">
        <p14:creationId xmlns:p14="http://schemas.microsoft.com/office/powerpoint/2010/main" val="30147209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Scenarios</a:t>
            </a:r>
            <a:endParaRPr lang="en-GB" dirty="0"/>
          </a:p>
        </p:txBody>
      </p:sp>
      <p:sp>
        <p:nvSpPr>
          <p:cNvPr id="3" name="Content Placeholder 2"/>
          <p:cNvSpPr>
            <a:spLocks noGrp="1"/>
          </p:cNvSpPr>
          <p:nvPr>
            <p:ph idx="1"/>
          </p:nvPr>
        </p:nvSpPr>
        <p:spPr/>
        <p:txBody>
          <a:bodyPr/>
          <a:lstStyle/>
          <a:p>
            <a:r>
              <a:rPr lang="en-GB" dirty="0" smtClean="0"/>
              <a:t>Suppose Sam and Mike haven’t registered their </a:t>
            </a:r>
            <a:r>
              <a:rPr lang="en-GB" dirty="0" err="1" smtClean="0"/>
              <a:t>Paypal</a:t>
            </a:r>
            <a:r>
              <a:rPr lang="en-GB" dirty="0" smtClean="0"/>
              <a:t> accounts with Amazon and so can’t use 1-Click payments?</a:t>
            </a:r>
          </a:p>
          <a:p>
            <a:endParaRPr lang="en-GB" dirty="0"/>
          </a:p>
          <a:p>
            <a:r>
              <a:rPr lang="en-GB" dirty="0" smtClean="0"/>
              <a:t>How will this alter their scenarios?</a:t>
            </a:r>
            <a:endParaRPr lang="en-GB"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5</a:t>
            </a:fld>
            <a:endParaRPr lang="en-US" dirty="0"/>
          </a:p>
        </p:txBody>
      </p:sp>
    </p:spTree>
    <p:extLst>
      <p:ext uri="{BB962C8B-B14F-4D97-AF65-F5344CB8AC3E}">
        <p14:creationId xmlns:p14="http://schemas.microsoft.com/office/powerpoint/2010/main" val="37213030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Sam’s Scenario</a:t>
            </a:r>
            <a:endParaRPr lang="en-GB" dirty="0"/>
          </a:p>
        </p:txBody>
      </p:sp>
      <p:sp>
        <p:nvSpPr>
          <p:cNvPr id="3" name="Content Placeholder 2"/>
          <p:cNvSpPr>
            <a:spLocks noGrp="1"/>
          </p:cNvSpPr>
          <p:nvPr>
            <p:ph idx="1"/>
          </p:nvPr>
        </p:nvSpPr>
        <p:spPr>
          <a:xfrm>
            <a:off x="457199" y="980728"/>
            <a:ext cx="8353425" cy="5782022"/>
          </a:xfrm>
        </p:spPr>
        <p:txBody>
          <a:bodyPr>
            <a:normAutofit fontScale="85000" lnSpcReduction="20000"/>
          </a:bodyPr>
          <a:lstStyle/>
          <a:p>
            <a:r>
              <a:rPr lang="en-GB" sz="3000" dirty="0"/>
              <a:t>Sam wants to buy a copy of a course textbook. She’s already logged in to course page on Moodle so she clicks on the link in the reading list, which takes her to an Amazon page. She wants a paper version and sees that the Amazon price is £22.39, but that there are 37 new from £16.79 so she clicks on the link, hoping to save some money. </a:t>
            </a:r>
            <a:endParaRPr lang="en-GB" sz="3000" dirty="0" smtClean="0"/>
          </a:p>
          <a:p>
            <a:r>
              <a:rPr lang="en-GB" sz="3000" dirty="0" smtClean="0"/>
              <a:t>On </a:t>
            </a:r>
            <a:r>
              <a:rPr lang="en-GB" sz="3000" dirty="0"/>
              <a:t>the next page she sees that she can get the book for £16.79 +£2.80 P&amp;P so she clicks on the </a:t>
            </a:r>
            <a:r>
              <a:rPr lang="en-GB" sz="3000" dirty="0" smtClean="0"/>
              <a:t>‘Buy now’ button. On the next page she selects the delivery address and shipping method and then clicks on the ‘Complete order’ button, which takes her to PayPal to arrange payment. </a:t>
            </a:r>
          </a:p>
          <a:p>
            <a:r>
              <a:rPr lang="en-GB" sz="3000" dirty="0" smtClean="0"/>
              <a:t>She enters her PayPal password and hits return, then clicks on the PayPal ‘Pay now’ button. This returns her to Amazon, which shows a confirmation of her order.</a:t>
            </a:r>
            <a:endParaRPr lang="en-GB" sz="3000"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6</a:t>
            </a:fld>
            <a:endParaRPr lang="en-US" dirty="0"/>
          </a:p>
        </p:txBody>
      </p:sp>
    </p:spTree>
    <p:extLst>
      <p:ext uri="{BB962C8B-B14F-4D97-AF65-F5344CB8AC3E}">
        <p14:creationId xmlns:p14="http://schemas.microsoft.com/office/powerpoint/2010/main" val="18014380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Scenarios</a:t>
            </a:r>
            <a:endParaRPr lang="en-GB" dirty="0"/>
          </a:p>
        </p:txBody>
      </p:sp>
      <p:sp>
        <p:nvSpPr>
          <p:cNvPr id="3" name="Content Placeholder 2"/>
          <p:cNvSpPr>
            <a:spLocks noGrp="1"/>
          </p:cNvSpPr>
          <p:nvPr>
            <p:ph idx="1"/>
          </p:nvPr>
        </p:nvSpPr>
        <p:spPr/>
        <p:txBody>
          <a:bodyPr/>
          <a:lstStyle/>
          <a:p>
            <a:r>
              <a:rPr lang="en-GB" dirty="0" smtClean="0"/>
              <a:t>These scenarios can tell us two different things</a:t>
            </a:r>
          </a:p>
          <a:p>
            <a:pPr lvl="1"/>
            <a:r>
              <a:rPr lang="en-GB" dirty="0" smtClean="0"/>
              <a:t>What the user expects to do </a:t>
            </a:r>
          </a:p>
          <a:p>
            <a:pPr lvl="1"/>
            <a:r>
              <a:rPr lang="en-GB" dirty="0" smtClean="0"/>
              <a:t>What the user expects to see</a:t>
            </a:r>
          </a:p>
          <a:p>
            <a:r>
              <a:rPr lang="en-GB" dirty="0" smtClean="0"/>
              <a:t>These can be used to </a:t>
            </a:r>
            <a:endParaRPr lang="en-GB" dirty="0"/>
          </a:p>
          <a:p>
            <a:pPr lvl="1"/>
            <a:r>
              <a:rPr lang="en-GB" dirty="0" smtClean="0"/>
              <a:t>Help produce business process diagrams and use case diagrams</a:t>
            </a:r>
          </a:p>
          <a:p>
            <a:pPr lvl="2"/>
            <a:r>
              <a:rPr lang="en-GB" dirty="0" smtClean="0"/>
              <a:t>What the user expects to do</a:t>
            </a:r>
          </a:p>
          <a:p>
            <a:pPr lvl="1"/>
            <a:r>
              <a:rPr lang="en-GB" dirty="0" smtClean="0"/>
              <a:t>Help design the interface to a computer system</a:t>
            </a:r>
          </a:p>
          <a:p>
            <a:pPr lvl="2"/>
            <a:r>
              <a:rPr lang="en-GB" dirty="0" smtClean="0"/>
              <a:t>What the user expects to see</a:t>
            </a:r>
          </a:p>
          <a:p>
            <a:pPr lvl="1"/>
            <a:r>
              <a:rPr lang="en-GB" dirty="0" smtClean="0"/>
              <a:t>Help test whether the software is doing the right things </a:t>
            </a:r>
          </a:p>
          <a:p>
            <a:pPr lvl="2"/>
            <a:r>
              <a:rPr lang="en-GB" dirty="0" smtClean="0"/>
              <a:t>What the user expects to see and do</a:t>
            </a:r>
          </a:p>
        </p:txBody>
      </p:sp>
      <p:sp>
        <p:nvSpPr>
          <p:cNvPr id="4" name="Slide Number Placeholder 3"/>
          <p:cNvSpPr>
            <a:spLocks noGrp="1"/>
          </p:cNvSpPr>
          <p:nvPr>
            <p:ph type="sldNum" sz="quarter" idx="12"/>
          </p:nvPr>
        </p:nvSpPr>
        <p:spPr/>
        <p:txBody>
          <a:bodyPr/>
          <a:lstStyle/>
          <a:p>
            <a:fld id="{1789C0F2-17E0-497A-9BBE-0C73201AAFE3}" type="slidenum">
              <a:rPr lang="en-US" smtClean="0"/>
              <a:pPr/>
              <a:t>7</a:t>
            </a:fld>
            <a:endParaRPr lang="en-US" dirty="0"/>
          </a:p>
        </p:txBody>
      </p:sp>
    </p:spTree>
    <p:extLst>
      <p:ext uri="{BB962C8B-B14F-4D97-AF65-F5344CB8AC3E}">
        <p14:creationId xmlns:p14="http://schemas.microsoft.com/office/powerpoint/2010/main" val="8624810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normAutofit fontScale="90000"/>
          </a:bodyPr>
          <a:lstStyle/>
          <a:p>
            <a:r>
              <a:rPr lang="en-GB"/>
              <a:t>Task Analysis</a:t>
            </a:r>
          </a:p>
        </p:txBody>
      </p:sp>
      <p:sp>
        <p:nvSpPr>
          <p:cNvPr id="1027" name="Rectangle 3"/>
          <p:cNvSpPr>
            <a:spLocks noGrp="1" noChangeArrowheads="1"/>
          </p:cNvSpPr>
          <p:nvPr>
            <p:ph idx="1"/>
          </p:nvPr>
        </p:nvSpPr>
        <p:spPr>
          <a:xfrm>
            <a:off x="611188" y="1057274"/>
            <a:ext cx="7772400" cy="5210175"/>
          </a:xfrm>
        </p:spPr>
        <p:txBody>
          <a:bodyPr>
            <a:normAutofit/>
          </a:bodyPr>
          <a:lstStyle/>
          <a:p>
            <a:r>
              <a:rPr lang="en-GB" dirty="0" smtClean="0"/>
              <a:t>Working out what the user will do is done using task analysis</a:t>
            </a:r>
          </a:p>
          <a:p>
            <a:endParaRPr lang="en-GB" dirty="0" smtClean="0"/>
          </a:p>
          <a:p>
            <a:r>
              <a:rPr lang="en-GB" dirty="0" smtClean="0"/>
              <a:t>Techniques </a:t>
            </a:r>
            <a:r>
              <a:rPr lang="en-GB" dirty="0"/>
              <a:t>for task analysis</a:t>
            </a:r>
          </a:p>
          <a:p>
            <a:pPr lvl="1"/>
            <a:r>
              <a:rPr lang="en-GB" dirty="0"/>
              <a:t>Decomposition of tasks into sub-tasks</a:t>
            </a:r>
          </a:p>
          <a:p>
            <a:pPr lvl="1"/>
            <a:r>
              <a:rPr lang="en-GB" dirty="0"/>
              <a:t>Knowledge-based analysis</a:t>
            </a:r>
          </a:p>
          <a:p>
            <a:pPr lvl="1"/>
            <a:r>
              <a:rPr lang="en-GB" dirty="0"/>
              <a:t>Listing things used and actions performed</a:t>
            </a:r>
          </a:p>
          <a:p>
            <a:endParaRPr lang="en-GB" dirty="0"/>
          </a:p>
          <a:p>
            <a:r>
              <a:rPr lang="en-GB" dirty="0"/>
              <a:t>Using task analysis to design</a:t>
            </a:r>
          </a:p>
          <a:p>
            <a:pPr lvl="1"/>
            <a:r>
              <a:rPr lang="en-GB" dirty="0"/>
              <a:t>Systems</a:t>
            </a:r>
          </a:p>
          <a:p>
            <a:pPr lvl="1"/>
            <a:r>
              <a:rPr lang="en-GB" dirty="0"/>
              <a:t>Interfaces</a:t>
            </a:r>
          </a:p>
        </p:txBody>
      </p:sp>
      <p:sp>
        <p:nvSpPr>
          <p:cNvPr id="5" name="Slide Number Placeholder 5"/>
          <p:cNvSpPr>
            <a:spLocks noGrp="1"/>
          </p:cNvSpPr>
          <p:nvPr>
            <p:ph type="sldNum" sz="quarter" idx="12"/>
          </p:nvPr>
        </p:nvSpPr>
        <p:spPr/>
        <p:txBody>
          <a:bodyPr/>
          <a:lstStyle/>
          <a:p>
            <a:fld id="{E9B66718-42C9-43C7-AC59-13572C308F25}" type="slidenum">
              <a:rPr lang="en-GB"/>
              <a:pPr/>
              <a:t>8</a:t>
            </a:fld>
            <a:endParaRPr lang="en-GB"/>
          </a:p>
        </p:txBody>
      </p:sp>
    </p:spTree>
    <p:extLst>
      <p:ext uri="{BB962C8B-B14F-4D97-AF65-F5344CB8AC3E}">
        <p14:creationId xmlns:p14="http://schemas.microsoft.com/office/powerpoint/2010/main" val="20774153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r>
              <a:rPr lang="en-GB"/>
              <a:t>Task analysis and other tools</a:t>
            </a:r>
          </a:p>
        </p:txBody>
      </p:sp>
      <p:sp>
        <p:nvSpPr>
          <p:cNvPr id="6147" name="Rectangle 3"/>
          <p:cNvSpPr>
            <a:spLocks noGrp="1" noChangeArrowheads="1"/>
          </p:cNvSpPr>
          <p:nvPr>
            <p:ph idx="1"/>
          </p:nvPr>
        </p:nvSpPr>
        <p:spPr/>
        <p:txBody>
          <a:bodyPr/>
          <a:lstStyle/>
          <a:p>
            <a:r>
              <a:rPr lang="en-GB" sz="2800" dirty="0"/>
              <a:t>Task analysis is </a:t>
            </a:r>
            <a:r>
              <a:rPr lang="en-GB" sz="2800" dirty="0" smtClean="0"/>
              <a:t>a systems analysis technique that is centred </a:t>
            </a:r>
            <a:r>
              <a:rPr lang="en-GB" sz="2800" dirty="0"/>
              <a:t>on the user, not the system</a:t>
            </a:r>
          </a:p>
          <a:p>
            <a:r>
              <a:rPr lang="en-GB" sz="2800" dirty="0"/>
              <a:t>Looks at observable behaviour of users, not their mental state</a:t>
            </a:r>
          </a:p>
          <a:p>
            <a:r>
              <a:rPr lang="en-GB" sz="2800" dirty="0"/>
              <a:t>Does not only apply to computing!</a:t>
            </a:r>
          </a:p>
          <a:p>
            <a:r>
              <a:rPr lang="en-GB" sz="2800" dirty="0"/>
              <a:t>Task analysis applied at the beginning of requirements </a:t>
            </a:r>
            <a:r>
              <a:rPr lang="en-GB" sz="2800" dirty="0" smtClean="0"/>
              <a:t>analysis</a:t>
            </a:r>
            <a:endParaRPr lang="en-GB" sz="2800" dirty="0"/>
          </a:p>
        </p:txBody>
      </p:sp>
      <p:sp>
        <p:nvSpPr>
          <p:cNvPr id="5" name="Slide Number Placeholder 5"/>
          <p:cNvSpPr>
            <a:spLocks noGrp="1"/>
          </p:cNvSpPr>
          <p:nvPr>
            <p:ph type="sldNum" sz="quarter" idx="12"/>
          </p:nvPr>
        </p:nvSpPr>
        <p:spPr/>
        <p:txBody>
          <a:bodyPr/>
          <a:lstStyle/>
          <a:p>
            <a:fld id="{6FF59F3F-0587-4B9F-9C41-08C3D1D41BBB}" type="slidenum">
              <a:rPr lang="en-GB"/>
              <a:pPr/>
              <a:t>9</a:t>
            </a:fld>
            <a:endParaRPr lang="en-GB"/>
          </a:p>
        </p:txBody>
      </p:sp>
    </p:spTree>
    <p:extLst>
      <p:ext uri="{BB962C8B-B14F-4D97-AF65-F5344CB8AC3E}">
        <p14:creationId xmlns:p14="http://schemas.microsoft.com/office/powerpoint/2010/main" val="10334075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r>
              <a:rPr lang="en-GB"/>
              <a:t>Task decomposition</a:t>
            </a:r>
          </a:p>
        </p:txBody>
      </p:sp>
      <p:sp>
        <p:nvSpPr>
          <p:cNvPr id="10243" name="Rectangle 3"/>
          <p:cNvSpPr>
            <a:spLocks noGrp="1" noChangeArrowheads="1"/>
          </p:cNvSpPr>
          <p:nvPr>
            <p:ph idx="1"/>
          </p:nvPr>
        </p:nvSpPr>
        <p:spPr>
          <a:xfrm>
            <a:off x="684213" y="1341438"/>
            <a:ext cx="7772400" cy="4876800"/>
          </a:xfrm>
        </p:spPr>
        <p:txBody>
          <a:bodyPr/>
          <a:lstStyle/>
          <a:p>
            <a:r>
              <a:rPr lang="en-GB" dirty="0"/>
              <a:t>Consider a simple task like ‘make a cup of coffee’</a:t>
            </a:r>
          </a:p>
          <a:p>
            <a:endParaRPr lang="en-GB" dirty="0"/>
          </a:p>
          <a:p>
            <a:r>
              <a:rPr lang="en-GB" dirty="0"/>
              <a:t>Decomposed into lots of smaller tasks</a:t>
            </a:r>
          </a:p>
          <a:p>
            <a:pPr lvl="1"/>
            <a:r>
              <a:rPr lang="en-GB" dirty="0"/>
              <a:t>Find kettle, Fill kettle, Plug kettle in, Turn kettle on, Find coffee cup, Find coffee, Find spoon, Find milk, Find sugar, Open coffee, Put spoonful of coffee in coffee cup, …</a:t>
            </a:r>
          </a:p>
        </p:txBody>
      </p:sp>
      <p:sp>
        <p:nvSpPr>
          <p:cNvPr id="5" name="Slide Number Placeholder 5"/>
          <p:cNvSpPr>
            <a:spLocks noGrp="1"/>
          </p:cNvSpPr>
          <p:nvPr>
            <p:ph type="sldNum" sz="quarter" idx="12"/>
          </p:nvPr>
        </p:nvSpPr>
        <p:spPr/>
        <p:txBody>
          <a:bodyPr/>
          <a:lstStyle/>
          <a:p>
            <a:fld id="{03E7E08E-CAFF-4AA9-9DC0-CE69DD5298BF}" type="slidenum">
              <a:rPr lang="en-GB"/>
              <a:pPr/>
              <a:t>10</a:t>
            </a:fld>
            <a:endParaRPr lang="en-GB"/>
          </a:p>
        </p:txBody>
      </p:sp>
    </p:spTree>
    <p:extLst>
      <p:ext uri="{BB962C8B-B14F-4D97-AF65-F5344CB8AC3E}">
        <p14:creationId xmlns:p14="http://schemas.microsoft.com/office/powerpoint/2010/main" val="1020629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GB" dirty="0"/>
              <a:t>Hierarchical </a:t>
            </a:r>
            <a:r>
              <a:rPr lang="en-GB" dirty="0" smtClean="0"/>
              <a:t>Task </a:t>
            </a:r>
            <a:r>
              <a:rPr lang="en-GB" dirty="0"/>
              <a:t>A</a:t>
            </a:r>
            <a:r>
              <a:rPr lang="en-GB" dirty="0" smtClean="0"/>
              <a:t>nalysis</a:t>
            </a:r>
            <a:endParaRPr lang="en-GB" dirty="0"/>
          </a:p>
        </p:txBody>
      </p:sp>
      <p:sp>
        <p:nvSpPr>
          <p:cNvPr id="11267" name="Rectangle 3"/>
          <p:cNvSpPr>
            <a:spLocks noGrp="1" noChangeArrowheads="1"/>
          </p:cNvSpPr>
          <p:nvPr>
            <p:ph idx="1"/>
          </p:nvPr>
        </p:nvSpPr>
        <p:spPr>
          <a:xfrm>
            <a:off x="755650" y="1412875"/>
            <a:ext cx="7772400" cy="4876800"/>
          </a:xfrm>
        </p:spPr>
        <p:txBody>
          <a:bodyPr/>
          <a:lstStyle/>
          <a:p>
            <a:pPr>
              <a:lnSpc>
                <a:spcPct val="90000"/>
              </a:lnSpc>
            </a:pPr>
            <a:r>
              <a:rPr lang="en-GB" sz="2400" dirty="0"/>
              <a:t>Typical task analysis </a:t>
            </a:r>
            <a:r>
              <a:rPr lang="en-GB" sz="2400" dirty="0" smtClean="0"/>
              <a:t>method</a:t>
            </a:r>
            <a:endParaRPr lang="en-GB" sz="2400" dirty="0"/>
          </a:p>
          <a:p>
            <a:pPr>
              <a:lnSpc>
                <a:spcPct val="90000"/>
              </a:lnSpc>
            </a:pPr>
            <a:r>
              <a:rPr lang="en-GB" sz="2400" dirty="0"/>
              <a:t>Provides a </a:t>
            </a:r>
            <a:r>
              <a:rPr lang="en-GB" sz="2400" i="1" dirty="0"/>
              <a:t>hierarchy</a:t>
            </a:r>
            <a:r>
              <a:rPr lang="en-GB" sz="2400" dirty="0"/>
              <a:t> of tasks and </a:t>
            </a:r>
            <a:r>
              <a:rPr lang="en-GB" sz="2400" i="1" dirty="0"/>
              <a:t>plans</a:t>
            </a:r>
            <a:r>
              <a:rPr lang="en-GB" sz="2400" dirty="0"/>
              <a:t> describing the order and under what conditions subtasks are </a:t>
            </a:r>
            <a:r>
              <a:rPr lang="en-GB" sz="2400" dirty="0" smtClean="0"/>
              <a:t>performed</a:t>
            </a:r>
            <a:endParaRPr lang="en-GB" sz="2400" dirty="0"/>
          </a:p>
          <a:p>
            <a:pPr>
              <a:lnSpc>
                <a:spcPct val="90000"/>
              </a:lnSpc>
            </a:pPr>
            <a:r>
              <a:rPr lang="en-GB" sz="2400" dirty="0"/>
              <a:t>Not all subtasks may need to be performed, e.g. if you don’t take sugar the ‘find sugar’ subtask is not </a:t>
            </a:r>
            <a:r>
              <a:rPr lang="en-GB" sz="2400" dirty="0" smtClean="0"/>
              <a:t>needed</a:t>
            </a:r>
          </a:p>
          <a:p>
            <a:pPr>
              <a:lnSpc>
                <a:spcPct val="90000"/>
              </a:lnSpc>
            </a:pPr>
            <a:r>
              <a:rPr lang="en-GB" sz="2400" dirty="0" smtClean="0"/>
              <a:t>Subtasks may not need to be performed in a specific order, e.g. it doesn’t matter whether you find the coffee, the cup of the spoon first</a:t>
            </a:r>
          </a:p>
          <a:p>
            <a:pPr>
              <a:lnSpc>
                <a:spcPct val="90000"/>
              </a:lnSpc>
            </a:pPr>
            <a:r>
              <a:rPr lang="en-GB" sz="2400" dirty="0" smtClean="0"/>
              <a:t>Subtasks may be conditional on others, e.g. if  you can’t find the coffee you may decide to have tea instead</a:t>
            </a:r>
          </a:p>
          <a:p>
            <a:pPr>
              <a:lnSpc>
                <a:spcPct val="90000"/>
              </a:lnSpc>
              <a:buNone/>
            </a:pPr>
            <a:endParaRPr lang="en-GB" dirty="0"/>
          </a:p>
        </p:txBody>
      </p:sp>
      <p:sp>
        <p:nvSpPr>
          <p:cNvPr id="5" name="Slide Number Placeholder 5"/>
          <p:cNvSpPr>
            <a:spLocks noGrp="1"/>
          </p:cNvSpPr>
          <p:nvPr>
            <p:ph type="sldNum" sz="quarter" idx="12"/>
          </p:nvPr>
        </p:nvSpPr>
        <p:spPr/>
        <p:txBody>
          <a:bodyPr/>
          <a:lstStyle/>
          <a:p>
            <a:fld id="{003EA5CC-2D1D-4CD5-881E-B42CFB329146}" type="slidenum">
              <a:rPr lang="en-GB"/>
              <a:pPr/>
              <a:t>11</a:t>
            </a:fld>
            <a:endParaRPr lang="en-GB"/>
          </a:p>
        </p:txBody>
      </p:sp>
    </p:spTree>
    <p:extLst>
      <p:ext uri="{BB962C8B-B14F-4D97-AF65-F5344CB8AC3E}">
        <p14:creationId xmlns:p14="http://schemas.microsoft.com/office/powerpoint/2010/main" val="33289772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r>
              <a:rPr lang="en-GB"/>
              <a:t>Task hierarchy</a:t>
            </a:r>
          </a:p>
        </p:txBody>
      </p:sp>
      <p:sp>
        <p:nvSpPr>
          <p:cNvPr id="38" name="Slide Number Placeholder 4"/>
          <p:cNvSpPr>
            <a:spLocks noGrp="1"/>
          </p:cNvSpPr>
          <p:nvPr>
            <p:ph type="sldNum" sz="quarter" idx="12"/>
          </p:nvPr>
        </p:nvSpPr>
        <p:spPr/>
        <p:txBody>
          <a:bodyPr/>
          <a:lstStyle/>
          <a:p>
            <a:fld id="{47AAA7CA-3A01-423F-9B17-BC0A37EEDBD0}" type="slidenum">
              <a:rPr lang="en-GB"/>
              <a:pPr/>
              <a:t>12</a:t>
            </a:fld>
            <a:endParaRPr lang="en-GB"/>
          </a:p>
        </p:txBody>
      </p:sp>
      <p:sp>
        <p:nvSpPr>
          <p:cNvPr id="14339" name="Text Box 3"/>
          <p:cNvSpPr txBox="1">
            <a:spLocks noChangeArrowheads="1"/>
          </p:cNvSpPr>
          <p:nvPr/>
        </p:nvSpPr>
        <p:spPr bwMode="auto">
          <a:xfrm>
            <a:off x="2379663" y="1412875"/>
            <a:ext cx="1600200" cy="711200"/>
          </a:xfrm>
          <a:prstGeom prst="rect">
            <a:avLst/>
          </a:prstGeom>
          <a:noFill/>
          <a:ln w="9525">
            <a:solidFill>
              <a:schemeClr val="tx1"/>
            </a:solidFill>
            <a:miter lim="800000"/>
            <a:headEnd/>
            <a:tailEnd/>
          </a:ln>
          <a:effectLst/>
        </p:spPr>
        <p:txBody>
          <a:bodyPr>
            <a:spAutoFit/>
          </a:bodyPr>
          <a:lstStyle/>
          <a:p>
            <a:pPr algn="ctr" eaLnBrk="0" hangingPunct="0"/>
            <a:r>
              <a:rPr lang="en-GB" sz="2000" dirty="0">
                <a:latin typeface="Times" charset="0"/>
              </a:rPr>
              <a:t>0 Make cups</a:t>
            </a:r>
          </a:p>
          <a:p>
            <a:pPr algn="ctr" eaLnBrk="0" hangingPunct="0"/>
            <a:r>
              <a:rPr lang="en-GB" sz="2000" dirty="0">
                <a:latin typeface="Times" charset="0"/>
              </a:rPr>
              <a:t> of coffee</a:t>
            </a:r>
            <a:endParaRPr lang="en-GB" sz="2400" dirty="0">
              <a:latin typeface="Times" charset="0"/>
            </a:endParaRPr>
          </a:p>
        </p:txBody>
      </p:sp>
      <p:grpSp>
        <p:nvGrpSpPr>
          <p:cNvPr id="7" name="Group 6"/>
          <p:cNvGrpSpPr/>
          <p:nvPr/>
        </p:nvGrpSpPr>
        <p:grpSpPr>
          <a:xfrm>
            <a:off x="1008063" y="2174875"/>
            <a:ext cx="4267200" cy="1473200"/>
            <a:chOff x="1008063" y="2174875"/>
            <a:chExt cx="4267200" cy="1473200"/>
          </a:xfrm>
        </p:grpSpPr>
        <p:sp>
          <p:nvSpPr>
            <p:cNvPr id="14340" name="Text Box 4"/>
            <p:cNvSpPr txBox="1">
              <a:spLocks noChangeArrowheads="1"/>
            </p:cNvSpPr>
            <p:nvPr/>
          </p:nvSpPr>
          <p:spPr bwMode="auto">
            <a:xfrm>
              <a:off x="1008063" y="2936875"/>
              <a:ext cx="1028700" cy="711200"/>
            </a:xfrm>
            <a:prstGeom prst="rect">
              <a:avLst/>
            </a:prstGeom>
            <a:noFill/>
            <a:ln w="9525">
              <a:solidFill>
                <a:schemeClr val="tx1"/>
              </a:solidFill>
              <a:miter lim="800000"/>
              <a:headEnd/>
              <a:tailEnd/>
            </a:ln>
            <a:effectLst/>
          </p:spPr>
          <p:txBody>
            <a:bodyPr>
              <a:spAutoFit/>
            </a:bodyPr>
            <a:lstStyle/>
            <a:p>
              <a:pPr algn="ctr" eaLnBrk="0" hangingPunct="0"/>
              <a:r>
                <a:rPr lang="en-GB" sz="2000">
                  <a:latin typeface="Times" charset="0"/>
                </a:rPr>
                <a:t>1. Boil water</a:t>
              </a:r>
              <a:endParaRPr lang="en-GB" sz="2400">
                <a:latin typeface="Times" charset="0"/>
              </a:endParaRPr>
            </a:p>
          </p:txBody>
        </p:sp>
        <p:sp>
          <p:nvSpPr>
            <p:cNvPr id="14341" name="Text Box 5"/>
            <p:cNvSpPr txBox="1">
              <a:spLocks noChangeArrowheads="1"/>
            </p:cNvSpPr>
            <p:nvPr/>
          </p:nvSpPr>
          <p:spPr bwMode="auto">
            <a:xfrm>
              <a:off x="2151063" y="2936875"/>
              <a:ext cx="912813" cy="711200"/>
            </a:xfrm>
            <a:prstGeom prst="rect">
              <a:avLst/>
            </a:prstGeom>
            <a:noFill/>
            <a:ln w="9525">
              <a:solidFill>
                <a:schemeClr val="tx1"/>
              </a:solidFill>
              <a:miter lim="800000"/>
              <a:headEnd/>
              <a:tailEnd/>
            </a:ln>
            <a:effectLst/>
          </p:spPr>
          <p:txBody>
            <a:bodyPr wrap="none">
              <a:spAutoFit/>
            </a:bodyPr>
            <a:lstStyle/>
            <a:p>
              <a:pPr algn="ctr" eaLnBrk="0" hangingPunct="0"/>
              <a:r>
                <a:rPr lang="en-GB" sz="2000" dirty="0">
                  <a:latin typeface="Times" charset="0"/>
                </a:rPr>
                <a:t>2, Find</a:t>
              </a:r>
            </a:p>
            <a:p>
              <a:pPr algn="ctr" eaLnBrk="0" hangingPunct="0"/>
              <a:r>
                <a:rPr lang="en-GB" sz="2000" dirty="0">
                  <a:latin typeface="Times" charset="0"/>
                </a:rPr>
                <a:t>coffee</a:t>
              </a:r>
              <a:endParaRPr lang="en-GB" sz="2400" dirty="0">
                <a:latin typeface="Times" charset="0"/>
              </a:endParaRPr>
            </a:p>
          </p:txBody>
        </p:sp>
        <p:sp>
          <p:nvSpPr>
            <p:cNvPr id="14342" name="Text Box 6"/>
            <p:cNvSpPr txBox="1">
              <a:spLocks noChangeArrowheads="1"/>
            </p:cNvSpPr>
            <p:nvPr/>
          </p:nvSpPr>
          <p:spPr bwMode="auto">
            <a:xfrm>
              <a:off x="3217863" y="2936875"/>
              <a:ext cx="912813" cy="711200"/>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3. Find</a:t>
              </a:r>
            </a:p>
            <a:p>
              <a:pPr algn="ctr" eaLnBrk="0" hangingPunct="0"/>
              <a:r>
                <a:rPr lang="en-GB" sz="2000">
                  <a:latin typeface="Times" charset="0"/>
                </a:rPr>
                <a:t>cups</a:t>
              </a:r>
              <a:endParaRPr lang="en-GB" sz="2400">
                <a:latin typeface="Times" charset="0"/>
              </a:endParaRPr>
            </a:p>
          </p:txBody>
        </p:sp>
        <p:sp>
          <p:nvSpPr>
            <p:cNvPr id="14343" name="Text Box 7"/>
            <p:cNvSpPr txBox="1">
              <a:spLocks noChangeArrowheads="1"/>
            </p:cNvSpPr>
            <p:nvPr/>
          </p:nvSpPr>
          <p:spPr bwMode="auto">
            <a:xfrm>
              <a:off x="4208463" y="2936875"/>
              <a:ext cx="1025525" cy="711200"/>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4. Make</a:t>
              </a:r>
            </a:p>
            <a:p>
              <a:pPr algn="ctr" eaLnBrk="0" hangingPunct="0"/>
              <a:r>
                <a:rPr lang="en-GB" sz="2000">
                  <a:latin typeface="Times" charset="0"/>
                </a:rPr>
                <a:t>coffee</a:t>
              </a:r>
              <a:endParaRPr lang="en-GB" sz="2400">
                <a:latin typeface="Times" charset="0"/>
              </a:endParaRPr>
            </a:p>
          </p:txBody>
        </p:sp>
        <p:sp>
          <p:nvSpPr>
            <p:cNvPr id="14349" name="Line 13"/>
            <p:cNvSpPr>
              <a:spLocks noChangeShapeType="1"/>
            </p:cNvSpPr>
            <p:nvPr/>
          </p:nvSpPr>
          <p:spPr bwMode="auto">
            <a:xfrm>
              <a:off x="1008063" y="2784475"/>
              <a:ext cx="4267200" cy="0"/>
            </a:xfrm>
            <a:prstGeom prst="line">
              <a:avLst/>
            </a:prstGeom>
            <a:noFill/>
            <a:ln w="9525">
              <a:solidFill>
                <a:schemeClr val="tx1"/>
              </a:solidFill>
              <a:round/>
              <a:headEnd/>
              <a:tailEnd/>
            </a:ln>
            <a:effectLst/>
          </p:spPr>
          <p:txBody>
            <a:bodyPr wrap="none" anchor="ctr"/>
            <a:lstStyle/>
            <a:p>
              <a:endParaRPr lang="en-GB"/>
            </a:p>
          </p:txBody>
        </p:sp>
        <p:sp>
          <p:nvSpPr>
            <p:cNvPr id="14350" name="Line 14"/>
            <p:cNvSpPr>
              <a:spLocks noChangeShapeType="1"/>
            </p:cNvSpPr>
            <p:nvPr/>
          </p:nvSpPr>
          <p:spPr bwMode="auto">
            <a:xfrm>
              <a:off x="3141663" y="2174875"/>
              <a:ext cx="0" cy="609600"/>
            </a:xfrm>
            <a:prstGeom prst="line">
              <a:avLst/>
            </a:prstGeom>
            <a:noFill/>
            <a:ln w="9525">
              <a:solidFill>
                <a:schemeClr val="tx1"/>
              </a:solidFill>
              <a:round/>
              <a:headEnd/>
              <a:tailEnd/>
            </a:ln>
            <a:effectLst/>
          </p:spPr>
          <p:txBody>
            <a:bodyPr wrap="none" anchor="ctr"/>
            <a:lstStyle/>
            <a:p>
              <a:endParaRPr lang="en-GB"/>
            </a:p>
          </p:txBody>
        </p:sp>
      </p:grpSp>
      <p:grpSp>
        <p:nvGrpSpPr>
          <p:cNvPr id="4" name="Group 3"/>
          <p:cNvGrpSpPr/>
          <p:nvPr/>
        </p:nvGrpSpPr>
        <p:grpSpPr>
          <a:xfrm>
            <a:off x="2151063" y="3775075"/>
            <a:ext cx="1981200" cy="0"/>
            <a:chOff x="2151063" y="3775075"/>
            <a:chExt cx="1981200" cy="0"/>
          </a:xfrm>
        </p:grpSpPr>
        <p:sp>
          <p:nvSpPr>
            <p:cNvPr id="14351" name="Line 15"/>
            <p:cNvSpPr>
              <a:spLocks noChangeShapeType="1"/>
            </p:cNvSpPr>
            <p:nvPr/>
          </p:nvSpPr>
          <p:spPr bwMode="auto">
            <a:xfrm>
              <a:off x="2151063" y="3775075"/>
              <a:ext cx="914400" cy="0"/>
            </a:xfrm>
            <a:prstGeom prst="line">
              <a:avLst/>
            </a:prstGeom>
            <a:noFill/>
            <a:ln w="9525">
              <a:solidFill>
                <a:schemeClr val="tx1"/>
              </a:solidFill>
              <a:round/>
              <a:headEnd/>
              <a:tailEnd/>
            </a:ln>
            <a:effectLst/>
          </p:spPr>
          <p:txBody>
            <a:bodyPr wrap="none" anchor="ctr"/>
            <a:lstStyle/>
            <a:p>
              <a:endParaRPr lang="en-GB"/>
            </a:p>
          </p:txBody>
        </p:sp>
        <p:sp>
          <p:nvSpPr>
            <p:cNvPr id="14352" name="Line 16"/>
            <p:cNvSpPr>
              <a:spLocks noChangeShapeType="1"/>
            </p:cNvSpPr>
            <p:nvPr/>
          </p:nvSpPr>
          <p:spPr bwMode="auto">
            <a:xfrm>
              <a:off x="3217863" y="3775075"/>
              <a:ext cx="914400" cy="0"/>
            </a:xfrm>
            <a:prstGeom prst="line">
              <a:avLst/>
            </a:prstGeom>
            <a:noFill/>
            <a:ln w="9525">
              <a:solidFill>
                <a:schemeClr val="tx1"/>
              </a:solidFill>
              <a:round/>
              <a:headEnd/>
              <a:tailEnd/>
            </a:ln>
            <a:effectLst/>
          </p:spPr>
          <p:txBody>
            <a:bodyPr wrap="none" anchor="ctr"/>
            <a:lstStyle/>
            <a:p>
              <a:endParaRPr lang="en-GB"/>
            </a:p>
          </p:txBody>
        </p:sp>
      </p:grpSp>
      <p:grpSp>
        <p:nvGrpSpPr>
          <p:cNvPr id="8" name="Group 7"/>
          <p:cNvGrpSpPr/>
          <p:nvPr/>
        </p:nvGrpSpPr>
        <p:grpSpPr>
          <a:xfrm>
            <a:off x="931863" y="3622675"/>
            <a:ext cx="6365875" cy="2667000"/>
            <a:chOff x="931863" y="3622675"/>
            <a:chExt cx="6365875" cy="2667000"/>
          </a:xfrm>
        </p:grpSpPr>
        <p:grpSp>
          <p:nvGrpSpPr>
            <p:cNvPr id="3" name="Group 2"/>
            <p:cNvGrpSpPr/>
            <p:nvPr/>
          </p:nvGrpSpPr>
          <p:grpSpPr>
            <a:xfrm>
              <a:off x="931863" y="3622675"/>
              <a:ext cx="6365875" cy="2667000"/>
              <a:chOff x="931863" y="3622675"/>
              <a:chExt cx="6365875" cy="2667000"/>
            </a:xfrm>
          </p:grpSpPr>
          <p:sp>
            <p:nvSpPr>
              <p:cNvPr id="14344" name="Text Box 8"/>
              <p:cNvSpPr txBox="1">
                <a:spLocks noChangeArrowheads="1"/>
              </p:cNvSpPr>
              <p:nvPr/>
            </p:nvSpPr>
            <p:spPr bwMode="auto">
              <a:xfrm>
                <a:off x="941388" y="5451475"/>
                <a:ext cx="1039813" cy="711200"/>
              </a:xfrm>
              <a:prstGeom prst="rect">
                <a:avLst/>
              </a:prstGeom>
              <a:noFill/>
              <a:ln w="9525">
                <a:solidFill>
                  <a:schemeClr val="tx1"/>
                </a:solidFill>
                <a:miter lim="800000"/>
                <a:headEnd/>
                <a:tailEnd/>
              </a:ln>
              <a:effectLst/>
            </p:spPr>
            <p:txBody>
              <a:bodyPr wrap="none">
                <a:spAutoFit/>
              </a:bodyPr>
              <a:lstStyle/>
              <a:p>
                <a:pPr algn="ctr" eaLnBrk="0" hangingPunct="0"/>
                <a:r>
                  <a:rPr lang="en-GB" sz="2000" dirty="0">
                    <a:latin typeface="Times" charset="0"/>
                  </a:rPr>
                  <a:t>1.1 Find</a:t>
                </a:r>
              </a:p>
              <a:p>
                <a:pPr algn="ctr" eaLnBrk="0" hangingPunct="0"/>
                <a:r>
                  <a:rPr lang="en-GB" sz="2000" dirty="0">
                    <a:latin typeface="Times" charset="0"/>
                  </a:rPr>
                  <a:t>kettle</a:t>
                </a:r>
                <a:endParaRPr lang="en-GB" sz="2400" dirty="0">
                  <a:latin typeface="Times" charset="0"/>
                </a:endParaRPr>
              </a:p>
            </p:txBody>
          </p:sp>
          <p:sp>
            <p:nvSpPr>
              <p:cNvPr id="14345" name="Text Box 9"/>
              <p:cNvSpPr txBox="1">
                <a:spLocks noChangeArrowheads="1"/>
              </p:cNvSpPr>
              <p:nvPr/>
            </p:nvSpPr>
            <p:spPr bwMode="auto">
              <a:xfrm>
                <a:off x="2132013" y="5451475"/>
                <a:ext cx="925513" cy="711200"/>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1.2 Fill</a:t>
                </a:r>
              </a:p>
              <a:p>
                <a:pPr algn="ctr" eaLnBrk="0" hangingPunct="0"/>
                <a:r>
                  <a:rPr lang="en-GB" sz="2000">
                    <a:latin typeface="Times" charset="0"/>
                  </a:rPr>
                  <a:t>kettle</a:t>
                </a:r>
                <a:endParaRPr lang="en-GB" sz="2400">
                  <a:latin typeface="Times" charset="0"/>
                </a:endParaRPr>
              </a:p>
            </p:txBody>
          </p:sp>
          <p:sp>
            <p:nvSpPr>
              <p:cNvPr id="14346" name="Text Box 10"/>
              <p:cNvSpPr txBox="1">
                <a:spLocks noChangeArrowheads="1"/>
              </p:cNvSpPr>
              <p:nvPr/>
            </p:nvSpPr>
            <p:spPr bwMode="auto">
              <a:xfrm>
                <a:off x="4389438" y="5451475"/>
                <a:ext cx="1473200" cy="711200"/>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1.4 Wait for</a:t>
                </a:r>
              </a:p>
              <a:p>
                <a:pPr algn="ctr" eaLnBrk="0" hangingPunct="0"/>
                <a:r>
                  <a:rPr lang="en-GB" sz="2000">
                    <a:latin typeface="Times" charset="0"/>
                  </a:rPr>
                  <a:t>kettle to boil</a:t>
                </a:r>
                <a:endParaRPr lang="en-GB" sz="2400">
                  <a:latin typeface="Times" charset="0"/>
                </a:endParaRPr>
              </a:p>
            </p:txBody>
          </p:sp>
          <p:sp>
            <p:nvSpPr>
              <p:cNvPr id="14347" name="Text Box 11"/>
              <p:cNvSpPr txBox="1">
                <a:spLocks noChangeArrowheads="1"/>
              </p:cNvSpPr>
              <p:nvPr/>
            </p:nvSpPr>
            <p:spPr bwMode="auto">
              <a:xfrm>
                <a:off x="3217863" y="5451475"/>
                <a:ext cx="1039813" cy="711200"/>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1.3 Plug</a:t>
                </a:r>
              </a:p>
              <a:p>
                <a:pPr algn="ctr" eaLnBrk="0" hangingPunct="0"/>
                <a:r>
                  <a:rPr lang="en-GB" sz="2000">
                    <a:latin typeface="Times" charset="0"/>
                  </a:rPr>
                  <a:t>kettle in</a:t>
                </a:r>
                <a:endParaRPr lang="en-GB" sz="2400">
                  <a:latin typeface="Times" charset="0"/>
                </a:endParaRPr>
              </a:p>
            </p:txBody>
          </p:sp>
          <p:sp>
            <p:nvSpPr>
              <p:cNvPr id="14348" name="Text Box 12"/>
              <p:cNvSpPr txBox="1">
                <a:spLocks noChangeArrowheads="1"/>
              </p:cNvSpPr>
              <p:nvPr/>
            </p:nvSpPr>
            <p:spPr bwMode="auto">
              <a:xfrm>
                <a:off x="5961063" y="5451475"/>
                <a:ext cx="1336675" cy="711200"/>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1.5 Unplug</a:t>
                </a:r>
              </a:p>
              <a:p>
                <a:pPr algn="ctr" eaLnBrk="0" hangingPunct="0"/>
                <a:r>
                  <a:rPr lang="en-GB" sz="2000">
                    <a:latin typeface="Times" charset="0"/>
                  </a:rPr>
                  <a:t>kettle</a:t>
                </a:r>
                <a:endParaRPr lang="en-GB" sz="2400">
                  <a:latin typeface="Times" charset="0"/>
                </a:endParaRPr>
              </a:p>
            </p:txBody>
          </p:sp>
          <p:sp>
            <p:nvSpPr>
              <p:cNvPr id="14353" name="Line 17"/>
              <p:cNvSpPr>
                <a:spLocks noChangeShapeType="1"/>
              </p:cNvSpPr>
              <p:nvPr/>
            </p:nvSpPr>
            <p:spPr bwMode="auto">
              <a:xfrm>
                <a:off x="1465263" y="3622675"/>
                <a:ext cx="0" cy="1828800"/>
              </a:xfrm>
              <a:prstGeom prst="line">
                <a:avLst/>
              </a:prstGeom>
              <a:noFill/>
              <a:ln w="9525">
                <a:solidFill>
                  <a:schemeClr val="tx1"/>
                </a:solidFill>
                <a:round/>
                <a:headEnd/>
                <a:tailEnd/>
              </a:ln>
              <a:effectLst/>
            </p:spPr>
            <p:txBody>
              <a:bodyPr wrap="none" anchor="ctr"/>
              <a:lstStyle/>
              <a:p>
                <a:endParaRPr lang="en-GB"/>
              </a:p>
            </p:txBody>
          </p:sp>
          <p:sp>
            <p:nvSpPr>
              <p:cNvPr id="14354" name="Line 18"/>
              <p:cNvSpPr>
                <a:spLocks noChangeShapeType="1"/>
              </p:cNvSpPr>
              <p:nvPr/>
            </p:nvSpPr>
            <p:spPr bwMode="auto">
              <a:xfrm>
                <a:off x="931863" y="6289675"/>
                <a:ext cx="1066800" cy="0"/>
              </a:xfrm>
              <a:prstGeom prst="line">
                <a:avLst/>
              </a:prstGeom>
              <a:noFill/>
              <a:ln w="9525">
                <a:solidFill>
                  <a:schemeClr val="tx1"/>
                </a:solidFill>
                <a:round/>
                <a:headEnd/>
                <a:tailEnd/>
              </a:ln>
              <a:effectLst/>
            </p:spPr>
            <p:txBody>
              <a:bodyPr wrap="none" anchor="ctr"/>
              <a:lstStyle/>
              <a:p>
                <a:endParaRPr lang="en-GB"/>
              </a:p>
            </p:txBody>
          </p:sp>
          <p:sp>
            <p:nvSpPr>
              <p:cNvPr id="14355" name="Line 19"/>
              <p:cNvSpPr>
                <a:spLocks noChangeShapeType="1"/>
              </p:cNvSpPr>
              <p:nvPr/>
            </p:nvSpPr>
            <p:spPr bwMode="auto">
              <a:xfrm>
                <a:off x="2151063" y="6289675"/>
                <a:ext cx="914400" cy="0"/>
              </a:xfrm>
              <a:prstGeom prst="line">
                <a:avLst/>
              </a:prstGeom>
              <a:noFill/>
              <a:ln w="9525">
                <a:solidFill>
                  <a:schemeClr val="tx1"/>
                </a:solidFill>
                <a:round/>
                <a:headEnd/>
                <a:tailEnd/>
              </a:ln>
              <a:effectLst/>
            </p:spPr>
            <p:txBody>
              <a:bodyPr wrap="none" anchor="ctr"/>
              <a:lstStyle/>
              <a:p>
                <a:endParaRPr lang="en-GB"/>
              </a:p>
            </p:txBody>
          </p:sp>
          <p:sp>
            <p:nvSpPr>
              <p:cNvPr id="14356" name="Line 20"/>
              <p:cNvSpPr>
                <a:spLocks noChangeShapeType="1"/>
              </p:cNvSpPr>
              <p:nvPr/>
            </p:nvSpPr>
            <p:spPr bwMode="auto">
              <a:xfrm>
                <a:off x="3217863" y="6289675"/>
                <a:ext cx="1066800" cy="0"/>
              </a:xfrm>
              <a:prstGeom prst="line">
                <a:avLst/>
              </a:prstGeom>
              <a:noFill/>
              <a:ln w="9525">
                <a:solidFill>
                  <a:schemeClr val="tx1"/>
                </a:solidFill>
                <a:round/>
                <a:headEnd/>
                <a:tailEnd/>
              </a:ln>
              <a:effectLst/>
            </p:spPr>
            <p:txBody>
              <a:bodyPr wrap="none" anchor="ctr"/>
              <a:lstStyle/>
              <a:p>
                <a:endParaRPr lang="en-GB"/>
              </a:p>
            </p:txBody>
          </p:sp>
          <p:sp>
            <p:nvSpPr>
              <p:cNvPr id="14358" name="Line 22"/>
              <p:cNvSpPr>
                <a:spLocks noChangeShapeType="1"/>
              </p:cNvSpPr>
              <p:nvPr/>
            </p:nvSpPr>
            <p:spPr bwMode="auto">
              <a:xfrm>
                <a:off x="4437063" y="6289675"/>
                <a:ext cx="1447800" cy="0"/>
              </a:xfrm>
              <a:prstGeom prst="line">
                <a:avLst/>
              </a:prstGeom>
              <a:noFill/>
              <a:ln w="9525">
                <a:solidFill>
                  <a:schemeClr val="tx1"/>
                </a:solidFill>
                <a:round/>
                <a:headEnd/>
                <a:tailEnd/>
              </a:ln>
              <a:effectLst/>
            </p:spPr>
            <p:txBody>
              <a:bodyPr wrap="none" anchor="ctr"/>
              <a:lstStyle/>
              <a:p>
                <a:endParaRPr lang="en-GB"/>
              </a:p>
            </p:txBody>
          </p:sp>
        </p:grpSp>
        <p:sp>
          <p:nvSpPr>
            <p:cNvPr id="14359" name="Line 23"/>
            <p:cNvSpPr>
              <a:spLocks noChangeShapeType="1"/>
            </p:cNvSpPr>
            <p:nvPr/>
          </p:nvSpPr>
          <p:spPr bwMode="auto">
            <a:xfrm>
              <a:off x="5961063" y="6289675"/>
              <a:ext cx="1295400" cy="0"/>
            </a:xfrm>
            <a:prstGeom prst="line">
              <a:avLst/>
            </a:prstGeom>
            <a:noFill/>
            <a:ln w="9525">
              <a:solidFill>
                <a:schemeClr val="tx1"/>
              </a:solidFill>
              <a:round/>
              <a:headEnd/>
              <a:tailEnd/>
            </a:ln>
            <a:effectLst/>
          </p:spPr>
          <p:txBody>
            <a:bodyPr wrap="none" anchor="ctr"/>
            <a:lstStyle/>
            <a:p>
              <a:endParaRPr lang="en-GB"/>
            </a:p>
          </p:txBody>
        </p:sp>
      </p:grpSp>
      <p:grpSp>
        <p:nvGrpSpPr>
          <p:cNvPr id="6" name="Group 5"/>
          <p:cNvGrpSpPr/>
          <p:nvPr/>
        </p:nvGrpSpPr>
        <p:grpSpPr>
          <a:xfrm>
            <a:off x="2227263" y="3622675"/>
            <a:ext cx="6254751" cy="1447800"/>
            <a:chOff x="2227263" y="3622675"/>
            <a:chExt cx="6254751" cy="1447800"/>
          </a:xfrm>
        </p:grpSpPr>
        <p:sp>
          <p:nvSpPr>
            <p:cNvPr id="14363" name="Text Box 27"/>
            <p:cNvSpPr txBox="1">
              <a:spLocks noChangeArrowheads="1"/>
            </p:cNvSpPr>
            <p:nvPr/>
          </p:nvSpPr>
          <p:spPr bwMode="auto">
            <a:xfrm>
              <a:off x="2227263" y="4232275"/>
              <a:ext cx="1517650" cy="711200"/>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4.1 Put</a:t>
              </a:r>
            </a:p>
            <a:p>
              <a:pPr algn="ctr" eaLnBrk="0" hangingPunct="0"/>
              <a:r>
                <a:rPr lang="en-GB" sz="2000">
                  <a:latin typeface="Times" charset="0"/>
                </a:rPr>
                <a:t>coffee in cup</a:t>
              </a:r>
              <a:endParaRPr lang="en-GB" sz="2400">
                <a:latin typeface="Times" charset="0"/>
              </a:endParaRPr>
            </a:p>
          </p:txBody>
        </p:sp>
        <p:grpSp>
          <p:nvGrpSpPr>
            <p:cNvPr id="5" name="Group 4"/>
            <p:cNvGrpSpPr/>
            <p:nvPr/>
          </p:nvGrpSpPr>
          <p:grpSpPr>
            <a:xfrm>
              <a:off x="2227263" y="3622675"/>
              <a:ext cx="6254751" cy="1447800"/>
              <a:chOff x="2227263" y="3622675"/>
              <a:chExt cx="6254751" cy="1447800"/>
            </a:xfrm>
          </p:grpSpPr>
          <p:sp>
            <p:nvSpPr>
              <p:cNvPr id="14360" name="Text Box 24"/>
              <p:cNvSpPr txBox="1">
                <a:spLocks noChangeArrowheads="1"/>
              </p:cNvSpPr>
              <p:nvPr/>
            </p:nvSpPr>
            <p:spPr bwMode="auto">
              <a:xfrm>
                <a:off x="7048501" y="4232275"/>
                <a:ext cx="1433513" cy="711200"/>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4.4 Put</a:t>
                </a:r>
              </a:p>
              <a:p>
                <a:pPr algn="ctr" eaLnBrk="0" hangingPunct="0"/>
                <a:r>
                  <a:rPr lang="en-GB" sz="2000">
                    <a:latin typeface="Times" charset="0"/>
                  </a:rPr>
                  <a:t>sugar in cup</a:t>
                </a:r>
                <a:endParaRPr lang="en-GB" sz="2400">
                  <a:latin typeface="Times" charset="0"/>
                </a:endParaRPr>
              </a:p>
            </p:txBody>
          </p:sp>
          <p:sp>
            <p:nvSpPr>
              <p:cNvPr id="14361" name="Text Box 25"/>
              <p:cNvSpPr txBox="1">
                <a:spLocks noChangeArrowheads="1"/>
              </p:cNvSpPr>
              <p:nvPr/>
            </p:nvSpPr>
            <p:spPr bwMode="auto">
              <a:xfrm>
                <a:off x="5503863" y="4232275"/>
                <a:ext cx="1347788" cy="711200"/>
              </a:xfrm>
              <a:prstGeom prst="rect">
                <a:avLst/>
              </a:prstGeom>
              <a:noFill/>
              <a:ln w="9525">
                <a:solidFill>
                  <a:schemeClr val="tx1"/>
                </a:solidFill>
                <a:miter lim="800000"/>
                <a:headEnd/>
                <a:tailEnd/>
              </a:ln>
              <a:effectLst/>
            </p:spPr>
            <p:txBody>
              <a:bodyPr wrap="none">
                <a:spAutoFit/>
              </a:bodyPr>
              <a:lstStyle/>
              <a:p>
                <a:pPr algn="ctr" eaLnBrk="0" hangingPunct="0"/>
                <a:r>
                  <a:rPr lang="en-GB" sz="2000" dirty="0">
                    <a:latin typeface="Times" charset="0"/>
                  </a:rPr>
                  <a:t>4.3 Put </a:t>
                </a:r>
              </a:p>
              <a:p>
                <a:pPr algn="ctr" eaLnBrk="0" hangingPunct="0"/>
                <a:r>
                  <a:rPr lang="en-GB" sz="2000" dirty="0">
                    <a:latin typeface="Times" charset="0"/>
                  </a:rPr>
                  <a:t>milk in cup</a:t>
                </a:r>
                <a:endParaRPr lang="en-GB" sz="2400" dirty="0">
                  <a:latin typeface="Times" charset="0"/>
                </a:endParaRPr>
              </a:p>
            </p:txBody>
          </p:sp>
          <p:sp>
            <p:nvSpPr>
              <p:cNvPr id="14362" name="Text Box 26"/>
              <p:cNvSpPr txBox="1">
                <a:spLocks noChangeArrowheads="1"/>
              </p:cNvSpPr>
              <p:nvPr/>
            </p:nvSpPr>
            <p:spPr bwMode="auto">
              <a:xfrm>
                <a:off x="3903663" y="4232275"/>
                <a:ext cx="1447800" cy="711200"/>
              </a:xfrm>
              <a:prstGeom prst="rect">
                <a:avLst/>
              </a:prstGeom>
              <a:noFill/>
              <a:ln w="9525">
                <a:solidFill>
                  <a:schemeClr val="tx1"/>
                </a:solidFill>
                <a:miter lim="800000"/>
                <a:headEnd/>
                <a:tailEnd/>
              </a:ln>
              <a:effectLst/>
            </p:spPr>
            <p:txBody>
              <a:bodyPr wrap="none">
                <a:spAutoFit/>
              </a:bodyPr>
              <a:lstStyle/>
              <a:p>
                <a:pPr algn="ctr" eaLnBrk="0" hangingPunct="0"/>
                <a:r>
                  <a:rPr lang="en-GB" sz="2000" dirty="0">
                    <a:latin typeface="Times" charset="0"/>
                  </a:rPr>
                  <a:t>4.2 Put hot</a:t>
                </a:r>
              </a:p>
              <a:p>
                <a:pPr algn="ctr" eaLnBrk="0" hangingPunct="0"/>
                <a:r>
                  <a:rPr lang="en-GB" sz="2000" dirty="0">
                    <a:latin typeface="Times" charset="0"/>
                  </a:rPr>
                  <a:t>water in cup</a:t>
                </a:r>
                <a:endParaRPr lang="en-GB" sz="2400" dirty="0">
                  <a:latin typeface="Times" charset="0"/>
                </a:endParaRPr>
              </a:p>
            </p:txBody>
          </p:sp>
          <p:sp>
            <p:nvSpPr>
              <p:cNvPr id="14365" name="Line 29"/>
              <p:cNvSpPr>
                <a:spLocks noChangeShapeType="1"/>
              </p:cNvSpPr>
              <p:nvPr/>
            </p:nvSpPr>
            <p:spPr bwMode="auto">
              <a:xfrm>
                <a:off x="2227263" y="4079875"/>
                <a:ext cx="6248400" cy="0"/>
              </a:xfrm>
              <a:prstGeom prst="line">
                <a:avLst/>
              </a:prstGeom>
              <a:noFill/>
              <a:ln w="9525">
                <a:solidFill>
                  <a:schemeClr val="tx1"/>
                </a:solidFill>
                <a:round/>
                <a:headEnd/>
                <a:tailEnd/>
              </a:ln>
              <a:effectLst/>
            </p:spPr>
            <p:txBody>
              <a:bodyPr wrap="none" anchor="ctr"/>
              <a:lstStyle/>
              <a:p>
                <a:endParaRPr lang="en-GB"/>
              </a:p>
            </p:txBody>
          </p:sp>
          <p:sp>
            <p:nvSpPr>
              <p:cNvPr id="14366" name="Line 30"/>
              <p:cNvSpPr>
                <a:spLocks noChangeShapeType="1"/>
              </p:cNvSpPr>
              <p:nvPr/>
            </p:nvSpPr>
            <p:spPr bwMode="auto">
              <a:xfrm>
                <a:off x="4665663" y="3622675"/>
                <a:ext cx="0" cy="457200"/>
              </a:xfrm>
              <a:prstGeom prst="line">
                <a:avLst/>
              </a:prstGeom>
              <a:noFill/>
              <a:ln w="9525">
                <a:solidFill>
                  <a:schemeClr val="tx1"/>
                </a:solidFill>
                <a:round/>
                <a:headEnd/>
                <a:tailEnd/>
              </a:ln>
              <a:effectLst/>
            </p:spPr>
            <p:txBody>
              <a:bodyPr wrap="none" anchor="ctr"/>
              <a:lstStyle/>
              <a:p>
                <a:endParaRPr lang="en-GB"/>
              </a:p>
            </p:txBody>
          </p:sp>
          <p:sp>
            <p:nvSpPr>
              <p:cNvPr id="14367" name="Line 31"/>
              <p:cNvSpPr>
                <a:spLocks noChangeShapeType="1"/>
              </p:cNvSpPr>
              <p:nvPr/>
            </p:nvSpPr>
            <p:spPr bwMode="auto">
              <a:xfrm>
                <a:off x="2227263" y="5070475"/>
                <a:ext cx="1524000" cy="0"/>
              </a:xfrm>
              <a:prstGeom prst="line">
                <a:avLst/>
              </a:prstGeom>
              <a:noFill/>
              <a:ln w="9525">
                <a:solidFill>
                  <a:schemeClr val="tx1"/>
                </a:solidFill>
                <a:round/>
                <a:headEnd/>
                <a:tailEnd/>
              </a:ln>
              <a:effectLst/>
            </p:spPr>
            <p:txBody>
              <a:bodyPr wrap="none" anchor="ctr"/>
              <a:lstStyle/>
              <a:p>
                <a:endParaRPr lang="en-GB"/>
              </a:p>
            </p:txBody>
          </p:sp>
          <p:sp>
            <p:nvSpPr>
              <p:cNvPr id="14368" name="Line 32"/>
              <p:cNvSpPr>
                <a:spLocks noChangeShapeType="1"/>
              </p:cNvSpPr>
              <p:nvPr/>
            </p:nvSpPr>
            <p:spPr bwMode="auto">
              <a:xfrm>
                <a:off x="3903663" y="5070475"/>
                <a:ext cx="1447800" cy="0"/>
              </a:xfrm>
              <a:prstGeom prst="line">
                <a:avLst/>
              </a:prstGeom>
              <a:noFill/>
              <a:ln w="9525">
                <a:solidFill>
                  <a:schemeClr val="tx1"/>
                </a:solidFill>
                <a:round/>
                <a:headEnd/>
                <a:tailEnd/>
              </a:ln>
              <a:effectLst/>
            </p:spPr>
            <p:txBody>
              <a:bodyPr wrap="none" anchor="ctr"/>
              <a:lstStyle/>
              <a:p>
                <a:endParaRPr lang="en-GB"/>
              </a:p>
            </p:txBody>
          </p:sp>
          <p:sp>
            <p:nvSpPr>
              <p:cNvPr id="14369" name="Line 33"/>
              <p:cNvSpPr>
                <a:spLocks noChangeShapeType="1"/>
              </p:cNvSpPr>
              <p:nvPr/>
            </p:nvSpPr>
            <p:spPr bwMode="auto">
              <a:xfrm flipV="1">
                <a:off x="5503863" y="5070475"/>
                <a:ext cx="1371600" cy="0"/>
              </a:xfrm>
              <a:prstGeom prst="line">
                <a:avLst/>
              </a:prstGeom>
              <a:noFill/>
              <a:ln w="9525">
                <a:solidFill>
                  <a:schemeClr val="tx1"/>
                </a:solidFill>
                <a:round/>
                <a:headEnd/>
                <a:tailEnd/>
              </a:ln>
              <a:effectLst/>
            </p:spPr>
            <p:txBody>
              <a:bodyPr wrap="none" anchor="ctr"/>
              <a:lstStyle/>
              <a:p>
                <a:endParaRPr lang="en-GB"/>
              </a:p>
            </p:txBody>
          </p:sp>
          <p:sp>
            <p:nvSpPr>
              <p:cNvPr id="14370" name="Line 34"/>
              <p:cNvSpPr>
                <a:spLocks noChangeShapeType="1"/>
              </p:cNvSpPr>
              <p:nvPr/>
            </p:nvSpPr>
            <p:spPr bwMode="auto">
              <a:xfrm>
                <a:off x="7027863" y="5070475"/>
                <a:ext cx="1447800" cy="0"/>
              </a:xfrm>
              <a:prstGeom prst="line">
                <a:avLst/>
              </a:prstGeom>
              <a:noFill/>
              <a:ln w="9525">
                <a:solidFill>
                  <a:schemeClr val="tx1"/>
                </a:solidFill>
                <a:round/>
                <a:headEnd/>
                <a:tailEnd/>
              </a:ln>
              <a:effectLst/>
            </p:spPr>
            <p:txBody>
              <a:bodyPr wrap="none" anchor="ctr"/>
              <a:lstStyle/>
              <a:p>
                <a:endParaRPr lang="en-GB"/>
              </a:p>
            </p:txBody>
          </p:sp>
        </p:grpSp>
      </p:grpSp>
    </p:spTree>
    <p:extLst>
      <p:ext uri="{BB962C8B-B14F-4D97-AF65-F5344CB8AC3E}">
        <p14:creationId xmlns:p14="http://schemas.microsoft.com/office/powerpoint/2010/main" val="4086427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r>
              <a:rPr lang="en-GB"/>
              <a:t>Task hierarchy</a:t>
            </a:r>
          </a:p>
        </p:txBody>
      </p:sp>
      <p:sp>
        <p:nvSpPr>
          <p:cNvPr id="38" name="Slide Number Placeholder 4"/>
          <p:cNvSpPr>
            <a:spLocks noGrp="1"/>
          </p:cNvSpPr>
          <p:nvPr>
            <p:ph type="sldNum" sz="quarter" idx="12"/>
          </p:nvPr>
        </p:nvSpPr>
        <p:spPr/>
        <p:txBody>
          <a:bodyPr/>
          <a:lstStyle/>
          <a:p>
            <a:fld id="{47AAA7CA-3A01-423F-9B17-BC0A37EEDBD0}" type="slidenum">
              <a:rPr lang="en-GB"/>
              <a:pPr/>
              <a:t>13</a:t>
            </a:fld>
            <a:endParaRPr lang="en-GB"/>
          </a:p>
        </p:txBody>
      </p:sp>
      <p:grpSp>
        <p:nvGrpSpPr>
          <p:cNvPr id="14374" name="Group 38"/>
          <p:cNvGrpSpPr>
            <a:grpSpLocks/>
          </p:cNvGrpSpPr>
          <p:nvPr/>
        </p:nvGrpSpPr>
        <p:grpSpPr bwMode="auto">
          <a:xfrm>
            <a:off x="611188" y="1412875"/>
            <a:ext cx="7870825" cy="4876800"/>
            <a:chOff x="566" y="1056"/>
            <a:chExt cx="4958" cy="3072"/>
          </a:xfrm>
        </p:grpSpPr>
        <p:sp>
          <p:nvSpPr>
            <p:cNvPr id="14339" name="Text Box 3"/>
            <p:cNvSpPr txBox="1">
              <a:spLocks noChangeArrowheads="1"/>
            </p:cNvSpPr>
            <p:nvPr/>
          </p:nvSpPr>
          <p:spPr bwMode="auto">
            <a:xfrm>
              <a:off x="1680" y="1056"/>
              <a:ext cx="1008" cy="448"/>
            </a:xfrm>
            <a:prstGeom prst="rect">
              <a:avLst/>
            </a:prstGeom>
            <a:noFill/>
            <a:ln w="9525">
              <a:solidFill>
                <a:schemeClr val="tx1"/>
              </a:solidFill>
              <a:miter lim="800000"/>
              <a:headEnd/>
              <a:tailEnd/>
            </a:ln>
            <a:effectLst/>
          </p:spPr>
          <p:txBody>
            <a:bodyPr>
              <a:spAutoFit/>
            </a:bodyPr>
            <a:lstStyle/>
            <a:p>
              <a:pPr algn="ctr" eaLnBrk="0" hangingPunct="0"/>
              <a:r>
                <a:rPr lang="en-GB" sz="2000">
                  <a:latin typeface="Times" charset="0"/>
                </a:rPr>
                <a:t>0 Make cups</a:t>
              </a:r>
            </a:p>
            <a:p>
              <a:pPr algn="ctr" eaLnBrk="0" hangingPunct="0"/>
              <a:r>
                <a:rPr lang="en-GB" sz="2000">
                  <a:latin typeface="Times" charset="0"/>
                </a:rPr>
                <a:t> of coffee</a:t>
              </a:r>
              <a:endParaRPr lang="en-GB" sz="2400">
                <a:latin typeface="Times" charset="0"/>
              </a:endParaRPr>
            </a:p>
          </p:txBody>
        </p:sp>
        <p:sp>
          <p:nvSpPr>
            <p:cNvPr id="14340" name="Text Box 4"/>
            <p:cNvSpPr txBox="1">
              <a:spLocks noChangeArrowheads="1"/>
            </p:cNvSpPr>
            <p:nvPr/>
          </p:nvSpPr>
          <p:spPr bwMode="auto">
            <a:xfrm>
              <a:off x="816" y="2016"/>
              <a:ext cx="648" cy="448"/>
            </a:xfrm>
            <a:prstGeom prst="rect">
              <a:avLst/>
            </a:prstGeom>
            <a:noFill/>
            <a:ln w="9525">
              <a:solidFill>
                <a:schemeClr val="tx1"/>
              </a:solidFill>
              <a:miter lim="800000"/>
              <a:headEnd/>
              <a:tailEnd/>
            </a:ln>
            <a:effectLst/>
          </p:spPr>
          <p:txBody>
            <a:bodyPr>
              <a:spAutoFit/>
            </a:bodyPr>
            <a:lstStyle/>
            <a:p>
              <a:pPr algn="ctr" eaLnBrk="0" hangingPunct="0"/>
              <a:r>
                <a:rPr lang="en-GB" sz="2000">
                  <a:latin typeface="Times" charset="0"/>
                </a:rPr>
                <a:t>1. Boil water</a:t>
              </a:r>
              <a:endParaRPr lang="en-GB" sz="2400">
                <a:latin typeface="Times" charset="0"/>
              </a:endParaRPr>
            </a:p>
          </p:txBody>
        </p:sp>
        <p:sp>
          <p:nvSpPr>
            <p:cNvPr id="14341" name="Text Box 5"/>
            <p:cNvSpPr txBox="1">
              <a:spLocks noChangeArrowheads="1"/>
            </p:cNvSpPr>
            <p:nvPr/>
          </p:nvSpPr>
          <p:spPr bwMode="auto">
            <a:xfrm>
              <a:off x="1536" y="2016"/>
              <a:ext cx="575" cy="448"/>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2, Find</a:t>
              </a:r>
            </a:p>
            <a:p>
              <a:pPr algn="ctr" eaLnBrk="0" hangingPunct="0"/>
              <a:r>
                <a:rPr lang="en-GB" sz="2000">
                  <a:latin typeface="Times" charset="0"/>
                </a:rPr>
                <a:t>coffee</a:t>
              </a:r>
              <a:endParaRPr lang="en-GB" sz="2400">
                <a:latin typeface="Times" charset="0"/>
              </a:endParaRPr>
            </a:p>
          </p:txBody>
        </p:sp>
        <p:sp>
          <p:nvSpPr>
            <p:cNvPr id="14342" name="Text Box 6"/>
            <p:cNvSpPr txBox="1">
              <a:spLocks noChangeArrowheads="1"/>
            </p:cNvSpPr>
            <p:nvPr/>
          </p:nvSpPr>
          <p:spPr bwMode="auto">
            <a:xfrm>
              <a:off x="2208" y="2016"/>
              <a:ext cx="575" cy="448"/>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3. Find</a:t>
              </a:r>
            </a:p>
            <a:p>
              <a:pPr algn="ctr" eaLnBrk="0" hangingPunct="0"/>
              <a:r>
                <a:rPr lang="en-GB" sz="2000">
                  <a:latin typeface="Times" charset="0"/>
                </a:rPr>
                <a:t>cups</a:t>
              </a:r>
              <a:endParaRPr lang="en-GB" sz="2400">
                <a:latin typeface="Times" charset="0"/>
              </a:endParaRPr>
            </a:p>
          </p:txBody>
        </p:sp>
        <p:sp>
          <p:nvSpPr>
            <p:cNvPr id="14343" name="Text Box 7"/>
            <p:cNvSpPr txBox="1">
              <a:spLocks noChangeArrowheads="1"/>
            </p:cNvSpPr>
            <p:nvPr/>
          </p:nvSpPr>
          <p:spPr bwMode="auto">
            <a:xfrm>
              <a:off x="2832" y="2016"/>
              <a:ext cx="646" cy="448"/>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4. Make</a:t>
              </a:r>
            </a:p>
            <a:p>
              <a:pPr algn="ctr" eaLnBrk="0" hangingPunct="0"/>
              <a:r>
                <a:rPr lang="en-GB" sz="2000">
                  <a:latin typeface="Times" charset="0"/>
                </a:rPr>
                <a:t>coffee</a:t>
              </a:r>
              <a:endParaRPr lang="en-GB" sz="2400">
                <a:latin typeface="Times" charset="0"/>
              </a:endParaRPr>
            </a:p>
          </p:txBody>
        </p:sp>
        <p:sp>
          <p:nvSpPr>
            <p:cNvPr id="14344" name="Text Box 8"/>
            <p:cNvSpPr txBox="1">
              <a:spLocks noChangeArrowheads="1"/>
            </p:cNvSpPr>
            <p:nvPr/>
          </p:nvSpPr>
          <p:spPr bwMode="auto">
            <a:xfrm>
              <a:off x="774" y="3600"/>
              <a:ext cx="655" cy="448"/>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1.1 Find</a:t>
              </a:r>
            </a:p>
            <a:p>
              <a:pPr algn="ctr" eaLnBrk="0" hangingPunct="0"/>
              <a:r>
                <a:rPr lang="en-GB" sz="2000">
                  <a:latin typeface="Times" charset="0"/>
                </a:rPr>
                <a:t>kettle</a:t>
              </a:r>
              <a:endParaRPr lang="en-GB" sz="2400">
                <a:latin typeface="Times" charset="0"/>
              </a:endParaRPr>
            </a:p>
          </p:txBody>
        </p:sp>
        <p:sp>
          <p:nvSpPr>
            <p:cNvPr id="14345" name="Text Box 9"/>
            <p:cNvSpPr txBox="1">
              <a:spLocks noChangeArrowheads="1"/>
            </p:cNvSpPr>
            <p:nvPr/>
          </p:nvSpPr>
          <p:spPr bwMode="auto">
            <a:xfrm>
              <a:off x="1524" y="3600"/>
              <a:ext cx="583" cy="448"/>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1.2 Fill</a:t>
              </a:r>
            </a:p>
            <a:p>
              <a:pPr algn="ctr" eaLnBrk="0" hangingPunct="0"/>
              <a:r>
                <a:rPr lang="en-GB" sz="2000">
                  <a:latin typeface="Times" charset="0"/>
                </a:rPr>
                <a:t>kettle</a:t>
              </a:r>
              <a:endParaRPr lang="en-GB" sz="2400">
                <a:latin typeface="Times" charset="0"/>
              </a:endParaRPr>
            </a:p>
          </p:txBody>
        </p:sp>
        <p:sp>
          <p:nvSpPr>
            <p:cNvPr id="14346" name="Text Box 10"/>
            <p:cNvSpPr txBox="1">
              <a:spLocks noChangeArrowheads="1"/>
            </p:cNvSpPr>
            <p:nvPr/>
          </p:nvSpPr>
          <p:spPr bwMode="auto">
            <a:xfrm>
              <a:off x="2946" y="3600"/>
              <a:ext cx="928" cy="448"/>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1.4 Wait for</a:t>
              </a:r>
            </a:p>
            <a:p>
              <a:pPr algn="ctr" eaLnBrk="0" hangingPunct="0"/>
              <a:r>
                <a:rPr lang="en-GB" sz="2000">
                  <a:latin typeface="Times" charset="0"/>
                </a:rPr>
                <a:t>kettle to boil</a:t>
              </a:r>
              <a:endParaRPr lang="en-GB" sz="2400">
                <a:latin typeface="Times" charset="0"/>
              </a:endParaRPr>
            </a:p>
          </p:txBody>
        </p:sp>
        <p:sp>
          <p:nvSpPr>
            <p:cNvPr id="14347" name="Text Box 11"/>
            <p:cNvSpPr txBox="1">
              <a:spLocks noChangeArrowheads="1"/>
            </p:cNvSpPr>
            <p:nvPr/>
          </p:nvSpPr>
          <p:spPr bwMode="auto">
            <a:xfrm>
              <a:off x="2208" y="3600"/>
              <a:ext cx="655" cy="448"/>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1.3 Plug</a:t>
              </a:r>
            </a:p>
            <a:p>
              <a:pPr algn="ctr" eaLnBrk="0" hangingPunct="0"/>
              <a:r>
                <a:rPr lang="en-GB" sz="2000">
                  <a:latin typeface="Times" charset="0"/>
                </a:rPr>
                <a:t>kettle in</a:t>
              </a:r>
              <a:endParaRPr lang="en-GB" sz="2400">
                <a:latin typeface="Times" charset="0"/>
              </a:endParaRPr>
            </a:p>
          </p:txBody>
        </p:sp>
        <p:sp>
          <p:nvSpPr>
            <p:cNvPr id="14348" name="Text Box 12"/>
            <p:cNvSpPr txBox="1">
              <a:spLocks noChangeArrowheads="1"/>
            </p:cNvSpPr>
            <p:nvPr/>
          </p:nvSpPr>
          <p:spPr bwMode="auto">
            <a:xfrm>
              <a:off x="3936" y="3600"/>
              <a:ext cx="842" cy="448"/>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1.5 Unplug</a:t>
              </a:r>
            </a:p>
            <a:p>
              <a:pPr algn="ctr" eaLnBrk="0" hangingPunct="0"/>
              <a:r>
                <a:rPr lang="en-GB" sz="2000">
                  <a:latin typeface="Times" charset="0"/>
                </a:rPr>
                <a:t>kettle</a:t>
              </a:r>
              <a:endParaRPr lang="en-GB" sz="2400">
                <a:latin typeface="Times" charset="0"/>
              </a:endParaRPr>
            </a:p>
          </p:txBody>
        </p:sp>
        <p:sp>
          <p:nvSpPr>
            <p:cNvPr id="14349" name="Line 13"/>
            <p:cNvSpPr>
              <a:spLocks noChangeShapeType="1"/>
            </p:cNvSpPr>
            <p:nvPr/>
          </p:nvSpPr>
          <p:spPr bwMode="auto">
            <a:xfrm>
              <a:off x="816" y="1920"/>
              <a:ext cx="2688" cy="0"/>
            </a:xfrm>
            <a:prstGeom prst="line">
              <a:avLst/>
            </a:prstGeom>
            <a:noFill/>
            <a:ln w="9525">
              <a:solidFill>
                <a:schemeClr val="tx1"/>
              </a:solidFill>
              <a:round/>
              <a:headEnd/>
              <a:tailEnd/>
            </a:ln>
            <a:effectLst/>
          </p:spPr>
          <p:txBody>
            <a:bodyPr wrap="none" anchor="ctr"/>
            <a:lstStyle/>
            <a:p>
              <a:endParaRPr lang="en-GB"/>
            </a:p>
          </p:txBody>
        </p:sp>
        <p:sp>
          <p:nvSpPr>
            <p:cNvPr id="14350" name="Line 14"/>
            <p:cNvSpPr>
              <a:spLocks noChangeShapeType="1"/>
            </p:cNvSpPr>
            <p:nvPr/>
          </p:nvSpPr>
          <p:spPr bwMode="auto">
            <a:xfrm>
              <a:off x="2160" y="1536"/>
              <a:ext cx="0" cy="384"/>
            </a:xfrm>
            <a:prstGeom prst="line">
              <a:avLst/>
            </a:prstGeom>
            <a:noFill/>
            <a:ln w="9525">
              <a:solidFill>
                <a:schemeClr val="tx1"/>
              </a:solidFill>
              <a:round/>
              <a:headEnd/>
              <a:tailEnd/>
            </a:ln>
            <a:effectLst/>
          </p:spPr>
          <p:txBody>
            <a:bodyPr wrap="none" anchor="ctr"/>
            <a:lstStyle/>
            <a:p>
              <a:endParaRPr lang="en-GB"/>
            </a:p>
          </p:txBody>
        </p:sp>
        <p:sp>
          <p:nvSpPr>
            <p:cNvPr id="14351" name="Line 15"/>
            <p:cNvSpPr>
              <a:spLocks noChangeShapeType="1"/>
            </p:cNvSpPr>
            <p:nvPr/>
          </p:nvSpPr>
          <p:spPr bwMode="auto">
            <a:xfrm>
              <a:off x="1536" y="2544"/>
              <a:ext cx="576" cy="0"/>
            </a:xfrm>
            <a:prstGeom prst="line">
              <a:avLst/>
            </a:prstGeom>
            <a:noFill/>
            <a:ln w="9525">
              <a:solidFill>
                <a:schemeClr val="tx1"/>
              </a:solidFill>
              <a:round/>
              <a:headEnd/>
              <a:tailEnd/>
            </a:ln>
            <a:effectLst/>
          </p:spPr>
          <p:txBody>
            <a:bodyPr wrap="none" anchor="ctr"/>
            <a:lstStyle/>
            <a:p>
              <a:endParaRPr lang="en-GB"/>
            </a:p>
          </p:txBody>
        </p:sp>
        <p:sp>
          <p:nvSpPr>
            <p:cNvPr id="14352" name="Line 16"/>
            <p:cNvSpPr>
              <a:spLocks noChangeShapeType="1"/>
            </p:cNvSpPr>
            <p:nvPr/>
          </p:nvSpPr>
          <p:spPr bwMode="auto">
            <a:xfrm>
              <a:off x="2208" y="2544"/>
              <a:ext cx="576" cy="0"/>
            </a:xfrm>
            <a:prstGeom prst="line">
              <a:avLst/>
            </a:prstGeom>
            <a:noFill/>
            <a:ln w="9525">
              <a:solidFill>
                <a:schemeClr val="tx1"/>
              </a:solidFill>
              <a:round/>
              <a:headEnd/>
              <a:tailEnd/>
            </a:ln>
            <a:effectLst/>
          </p:spPr>
          <p:txBody>
            <a:bodyPr wrap="none" anchor="ctr"/>
            <a:lstStyle/>
            <a:p>
              <a:endParaRPr lang="en-GB"/>
            </a:p>
          </p:txBody>
        </p:sp>
        <p:sp>
          <p:nvSpPr>
            <p:cNvPr id="14353" name="Line 17"/>
            <p:cNvSpPr>
              <a:spLocks noChangeShapeType="1"/>
            </p:cNvSpPr>
            <p:nvPr/>
          </p:nvSpPr>
          <p:spPr bwMode="auto">
            <a:xfrm>
              <a:off x="1104" y="2448"/>
              <a:ext cx="0" cy="1152"/>
            </a:xfrm>
            <a:prstGeom prst="line">
              <a:avLst/>
            </a:prstGeom>
            <a:noFill/>
            <a:ln w="9525">
              <a:solidFill>
                <a:schemeClr val="tx1"/>
              </a:solidFill>
              <a:round/>
              <a:headEnd/>
              <a:tailEnd/>
            </a:ln>
            <a:effectLst/>
          </p:spPr>
          <p:txBody>
            <a:bodyPr wrap="none" anchor="ctr"/>
            <a:lstStyle/>
            <a:p>
              <a:endParaRPr lang="en-GB"/>
            </a:p>
          </p:txBody>
        </p:sp>
        <p:sp>
          <p:nvSpPr>
            <p:cNvPr id="14354" name="Line 18"/>
            <p:cNvSpPr>
              <a:spLocks noChangeShapeType="1"/>
            </p:cNvSpPr>
            <p:nvPr/>
          </p:nvSpPr>
          <p:spPr bwMode="auto">
            <a:xfrm>
              <a:off x="768" y="4128"/>
              <a:ext cx="672" cy="0"/>
            </a:xfrm>
            <a:prstGeom prst="line">
              <a:avLst/>
            </a:prstGeom>
            <a:noFill/>
            <a:ln w="9525">
              <a:solidFill>
                <a:schemeClr val="tx1"/>
              </a:solidFill>
              <a:round/>
              <a:headEnd/>
              <a:tailEnd/>
            </a:ln>
            <a:effectLst/>
          </p:spPr>
          <p:txBody>
            <a:bodyPr wrap="none" anchor="ctr"/>
            <a:lstStyle/>
            <a:p>
              <a:endParaRPr lang="en-GB"/>
            </a:p>
          </p:txBody>
        </p:sp>
        <p:sp>
          <p:nvSpPr>
            <p:cNvPr id="14355" name="Line 19"/>
            <p:cNvSpPr>
              <a:spLocks noChangeShapeType="1"/>
            </p:cNvSpPr>
            <p:nvPr/>
          </p:nvSpPr>
          <p:spPr bwMode="auto">
            <a:xfrm>
              <a:off x="1536" y="4128"/>
              <a:ext cx="576" cy="0"/>
            </a:xfrm>
            <a:prstGeom prst="line">
              <a:avLst/>
            </a:prstGeom>
            <a:noFill/>
            <a:ln w="9525">
              <a:solidFill>
                <a:schemeClr val="tx1"/>
              </a:solidFill>
              <a:round/>
              <a:headEnd/>
              <a:tailEnd/>
            </a:ln>
            <a:effectLst/>
          </p:spPr>
          <p:txBody>
            <a:bodyPr wrap="none" anchor="ctr"/>
            <a:lstStyle/>
            <a:p>
              <a:endParaRPr lang="en-GB"/>
            </a:p>
          </p:txBody>
        </p:sp>
        <p:sp>
          <p:nvSpPr>
            <p:cNvPr id="14356" name="Line 20"/>
            <p:cNvSpPr>
              <a:spLocks noChangeShapeType="1"/>
            </p:cNvSpPr>
            <p:nvPr/>
          </p:nvSpPr>
          <p:spPr bwMode="auto">
            <a:xfrm>
              <a:off x="2208" y="4128"/>
              <a:ext cx="672" cy="0"/>
            </a:xfrm>
            <a:prstGeom prst="line">
              <a:avLst/>
            </a:prstGeom>
            <a:noFill/>
            <a:ln w="9525">
              <a:solidFill>
                <a:schemeClr val="tx1"/>
              </a:solidFill>
              <a:round/>
              <a:headEnd/>
              <a:tailEnd/>
            </a:ln>
            <a:effectLst/>
          </p:spPr>
          <p:txBody>
            <a:bodyPr wrap="none" anchor="ctr"/>
            <a:lstStyle/>
            <a:p>
              <a:endParaRPr lang="en-GB"/>
            </a:p>
          </p:txBody>
        </p:sp>
        <p:sp>
          <p:nvSpPr>
            <p:cNvPr id="14358" name="Line 22"/>
            <p:cNvSpPr>
              <a:spLocks noChangeShapeType="1"/>
            </p:cNvSpPr>
            <p:nvPr/>
          </p:nvSpPr>
          <p:spPr bwMode="auto">
            <a:xfrm>
              <a:off x="2976" y="4128"/>
              <a:ext cx="912" cy="0"/>
            </a:xfrm>
            <a:prstGeom prst="line">
              <a:avLst/>
            </a:prstGeom>
            <a:noFill/>
            <a:ln w="9525">
              <a:solidFill>
                <a:schemeClr val="tx1"/>
              </a:solidFill>
              <a:round/>
              <a:headEnd/>
              <a:tailEnd/>
            </a:ln>
            <a:effectLst/>
          </p:spPr>
          <p:txBody>
            <a:bodyPr wrap="none" anchor="ctr"/>
            <a:lstStyle/>
            <a:p>
              <a:endParaRPr lang="en-GB"/>
            </a:p>
          </p:txBody>
        </p:sp>
        <p:sp>
          <p:nvSpPr>
            <p:cNvPr id="14359" name="Line 23"/>
            <p:cNvSpPr>
              <a:spLocks noChangeShapeType="1"/>
            </p:cNvSpPr>
            <p:nvPr/>
          </p:nvSpPr>
          <p:spPr bwMode="auto">
            <a:xfrm>
              <a:off x="3936" y="4128"/>
              <a:ext cx="816" cy="0"/>
            </a:xfrm>
            <a:prstGeom prst="line">
              <a:avLst/>
            </a:prstGeom>
            <a:noFill/>
            <a:ln w="9525">
              <a:solidFill>
                <a:schemeClr val="tx1"/>
              </a:solidFill>
              <a:round/>
              <a:headEnd/>
              <a:tailEnd/>
            </a:ln>
            <a:effectLst/>
          </p:spPr>
          <p:txBody>
            <a:bodyPr wrap="none" anchor="ctr"/>
            <a:lstStyle/>
            <a:p>
              <a:endParaRPr lang="en-GB"/>
            </a:p>
          </p:txBody>
        </p:sp>
        <p:sp>
          <p:nvSpPr>
            <p:cNvPr id="14360" name="Text Box 24"/>
            <p:cNvSpPr txBox="1">
              <a:spLocks noChangeArrowheads="1"/>
            </p:cNvSpPr>
            <p:nvPr/>
          </p:nvSpPr>
          <p:spPr bwMode="auto">
            <a:xfrm>
              <a:off x="4621" y="2832"/>
              <a:ext cx="903" cy="448"/>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4.4 Put</a:t>
              </a:r>
            </a:p>
            <a:p>
              <a:pPr algn="ctr" eaLnBrk="0" hangingPunct="0"/>
              <a:r>
                <a:rPr lang="en-GB" sz="2000">
                  <a:latin typeface="Times" charset="0"/>
                </a:rPr>
                <a:t>sugar in cup</a:t>
              </a:r>
              <a:endParaRPr lang="en-GB" sz="2400">
                <a:latin typeface="Times" charset="0"/>
              </a:endParaRPr>
            </a:p>
          </p:txBody>
        </p:sp>
        <p:sp>
          <p:nvSpPr>
            <p:cNvPr id="14361" name="Text Box 25"/>
            <p:cNvSpPr txBox="1">
              <a:spLocks noChangeArrowheads="1"/>
            </p:cNvSpPr>
            <p:nvPr/>
          </p:nvSpPr>
          <p:spPr bwMode="auto">
            <a:xfrm>
              <a:off x="3648" y="2832"/>
              <a:ext cx="849" cy="448"/>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4.3 Put </a:t>
              </a:r>
            </a:p>
            <a:p>
              <a:pPr algn="ctr" eaLnBrk="0" hangingPunct="0"/>
              <a:r>
                <a:rPr lang="en-GB" sz="2000">
                  <a:latin typeface="Times" charset="0"/>
                </a:rPr>
                <a:t>milk in cup</a:t>
              </a:r>
              <a:endParaRPr lang="en-GB" sz="2400">
                <a:latin typeface="Times" charset="0"/>
              </a:endParaRPr>
            </a:p>
          </p:txBody>
        </p:sp>
        <p:sp>
          <p:nvSpPr>
            <p:cNvPr id="14362" name="Text Box 26"/>
            <p:cNvSpPr txBox="1">
              <a:spLocks noChangeArrowheads="1"/>
            </p:cNvSpPr>
            <p:nvPr/>
          </p:nvSpPr>
          <p:spPr bwMode="auto">
            <a:xfrm>
              <a:off x="2640" y="2832"/>
              <a:ext cx="912" cy="448"/>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4.2 Put hot</a:t>
              </a:r>
            </a:p>
            <a:p>
              <a:pPr algn="ctr" eaLnBrk="0" hangingPunct="0"/>
              <a:r>
                <a:rPr lang="en-GB" sz="2000">
                  <a:latin typeface="Times" charset="0"/>
                </a:rPr>
                <a:t>water in cup</a:t>
              </a:r>
              <a:endParaRPr lang="en-GB" sz="2400">
                <a:latin typeface="Times" charset="0"/>
              </a:endParaRPr>
            </a:p>
          </p:txBody>
        </p:sp>
        <p:sp>
          <p:nvSpPr>
            <p:cNvPr id="14363" name="Text Box 27"/>
            <p:cNvSpPr txBox="1">
              <a:spLocks noChangeArrowheads="1"/>
            </p:cNvSpPr>
            <p:nvPr/>
          </p:nvSpPr>
          <p:spPr bwMode="auto">
            <a:xfrm>
              <a:off x="1584" y="2832"/>
              <a:ext cx="956" cy="448"/>
            </a:xfrm>
            <a:prstGeom prst="rect">
              <a:avLst/>
            </a:prstGeom>
            <a:noFill/>
            <a:ln w="9525">
              <a:solidFill>
                <a:schemeClr val="tx1"/>
              </a:solidFill>
              <a:miter lim="800000"/>
              <a:headEnd/>
              <a:tailEnd/>
            </a:ln>
            <a:effectLst/>
          </p:spPr>
          <p:txBody>
            <a:bodyPr wrap="none">
              <a:spAutoFit/>
            </a:bodyPr>
            <a:lstStyle/>
            <a:p>
              <a:pPr algn="ctr" eaLnBrk="0" hangingPunct="0"/>
              <a:r>
                <a:rPr lang="en-GB" sz="2000">
                  <a:latin typeface="Times" charset="0"/>
                </a:rPr>
                <a:t>4.1 Put</a:t>
              </a:r>
            </a:p>
            <a:p>
              <a:pPr algn="ctr" eaLnBrk="0" hangingPunct="0"/>
              <a:r>
                <a:rPr lang="en-GB" sz="2000">
                  <a:latin typeface="Times" charset="0"/>
                </a:rPr>
                <a:t>coffee in cup</a:t>
              </a:r>
              <a:endParaRPr lang="en-GB" sz="2400">
                <a:latin typeface="Times" charset="0"/>
              </a:endParaRPr>
            </a:p>
          </p:txBody>
        </p:sp>
        <p:sp>
          <p:nvSpPr>
            <p:cNvPr id="14365" name="Line 29"/>
            <p:cNvSpPr>
              <a:spLocks noChangeShapeType="1"/>
            </p:cNvSpPr>
            <p:nvPr/>
          </p:nvSpPr>
          <p:spPr bwMode="auto">
            <a:xfrm>
              <a:off x="1584" y="2736"/>
              <a:ext cx="3936" cy="0"/>
            </a:xfrm>
            <a:prstGeom prst="line">
              <a:avLst/>
            </a:prstGeom>
            <a:noFill/>
            <a:ln w="9525">
              <a:solidFill>
                <a:schemeClr val="tx1"/>
              </a:solidFill>
              <a:round/>
              <a:headEnd/>
              <a:tailEnd/>
            </a:ln>
            <a:effectLst/>
          </p:spPr>
          <p:txBody>
            <a:bodyPr wrap="none" anchor="ctr"/>
            <a:lstStyle/>
            <a:p>
              <a:endParaRPr lang="en-GB"/>
            </a:p>
          </p:txBody>
        </p:sp>
        <p:sp>
          <p:nvSpPr>
            <p:cNvPr id="14366" name="Line 30"/>
            <p:cNvSpPr>
              <a:spLocks noChangeShapeType="1"/>
            </p:cNvSpPr>
            <p:nvPr/>
          </p:nvSpPr>
          <p:spPr bwMode="auto">
            <a:xfrm>
              <a:off x="3120" y="2448"/>
              <a:ext cx="0" cy="288"/>
            </a:xfrm>
            <a:prstGeom prst="line">
              <a:avLst/>
            </a:prstGeom>
            <a:noFill/>
            <a:ln w="9525">
              <a:solidFill>
                <a:schemeClr val="tx1"/>
              </a:solidFill>
              <a:round/>
              <a:headEnd/>
              <a:tailEnd/>
            </a:ln>
            <a:effectLst/>
          </p:spPr>
          <p:txBody>
            <a:bodyPr wrap="none" anchor="ctr"/>
            <a:lstStyle/>
            <a:p>
              <a:endParaRPr lang="en-GB"/>
            </a:p>
          </p:txBody>
        </p:sp>
        <p:sp>
          <p:nvSpPr>
            <p:cNvPr id="14367" name="Line 31"/>
            <p:cNvSpPr>
              <a:spLocks noChangeShapeType="1"/>
            </p:cNvSpPr>
            <p:nvPr/>
          </p:nvSpPr>
          <p:spPr bwMode="auto">
            <a:xfrm>
              <a:off x="1584" y="3360"/>
              <a:ext cx="960" cy="0"/>
            </a:xfrm>
            <a:prstGeom prst="line">
              <a:avLst/>
            </a:prstGeom>
            <a:noFill/>
            <a:ln w="9525">
              <a:solidFill>
                <a:schemeClr val="tx1"/>
              </a:solidFill>
              <a:round/>
              <a:headEnd/>
              <a:tailEnd/>
            </a:ln>
            <a:effectLst/>
          </p:spPr>
          <p:txBody>
            <a:bodyPr wrap="none" anchor="ctr"/>
            <a:lstStyle/>
            <a:p>
              <a:endParaRPr lang="en-GB"/>
            </a:p>
          </p:txBody>
        </p:sp>
        <p:sp>
          <p:nvSpPr>
            <p:cNvPr id="14368" name="Line 32"/>
            <p:cNvSpPr>
              <a:spLocks noChangeShapeType="1"/>
            </p:cNvSpPr>
            <p:nvPr/>
          </p:nvSpPr>
          <p:spPr bwMode="auto">
            <a:xfrm>
              <a:off x="2640" y="3360"/>
              <a:ext cx="912" cy="0"/>
            </a:xfrm>
            <a:prstGeom prst="line">
              <a:avLst/>
            </a:prstGeom>
            <a:noFill/>
            <a:ln w="9525">
              <a:solidFill>
                <a:schemeClr val="tx1"/>
              </a:solidFill>
              <a:round/>
              <a:headEnd/>
              <a:tailEnd/>
            </a:ln>
            <a:effectLst/>
          </p:spPr>
          <p:txBody>
            <a:bodyPr wrap="none" anchor="ctr"/>
            <a:lstStyle/>
            <a:p>
              <a:endParaRPr lang="en-GB"/>
            </a:p>
          </p:txBody>
        </p:sp>
        <p:sp>
          <p:nvSpPr>
            <p:cNvPr id="14369" name="Line 33"/>
            <p:cNvSpPr>
              <a:spLocks noChangeShapeType="1"/>
            </p:cNvSpPr>
            <p:nvPr/>
          </p:nvSpPr>
          <p:spPr bwMode="auto">
            <a:xfrm flipV="1">
              <a:off x="3648" y="3360"/>
              <a:ext cx="864" cy="0"/>
            </a:xfrm>
            <a:prstGeom prst="line">
              <a:avLst/>
            </a:prstGeom>
            <a:noFill/>
            <a:ln w="9525">
              <a:solidFill>
                <a:schemeClr val="tx1"/>
              </a:solidFill>
              <a:round/>
              <a:headEnd/>
              <a:tailEnd/>
            </a:ln>
            <a:effectLst/>
          </p:spPr>
          <p:txBody>
            <a:bodyPr wrap="none" anchor="ctr"/>
            <a:lstStyle/>
            <a:p>
              <a:endParaRPr lang="en-GB"/>
            </a:p>
          </p:txBody>
        </p:sp>
        <p:sp>
          <p:nvSpPr>
            <p:cNvPr id="14370" name="Line 34"/>
            <p:cNvSpPr>
              <a:spLocks noChangeShapeType="1"/>
            </p:cNvSpPr>
            <p:nvPr/>
          </p:nvSpPr>
          <p:spPr bwMode="auto">
            <a:xfrm>
              <a:off x="4608" y="3360"/>
              <a:ext cx="912" cy="0"/>
            </a:xfrm>
            <a:prstGeom prst="line">
              <a:avLst/>
            </a:prstGeom>
            <a:noFill/>
            <a:ln w="9525">
              <a:solidFill>
                <a:schemeClr val="tx1"/>
              </a:solidFill>
              <a:round/>
              <a:headEnd/>
              <a:tailEnd/>
            </a:ln>
            <a:effectLst/>
          </p:spPr>
          <p:txBody>
            <a:bodyPr wrap="none" anchor="ctr"/>
            <a:lstStyle/>
            <a:p>
              <a:endParaRPr lang="en-GB"/>
            </a:p>
          </p:txBody>
        </p:sp>
        <p:sp>
          <p:nvSpPr>
            <p:cNvPr id="14371" name="Text Box 35"/>
            <p:cNvSpPr txBox="1">
              <a:spLocks noChangeArrowheads="1"/>
            </p:cNvSpPr>
            <p:nvPr/>
          </p:nvSpPr>
          <p:spPr bwMode="auto">
            <a:xfrm>
              <a:off x="2246" y="1574"/>
              <a:ext cx="601" cy="288"/>
            </a:xfrm>
            <a:prstGeom prst="rect">
              <a:avLst/>
            </a:prstGeom>
            <a:noFill/>
            <a:ln w="9525">
              <a:noFill/>
              <a:miter lim="800000"/>
              <a:headEnd/>
              <a:tailEnd/>
            </a:ln>
            <a:effectLst/>
          </p:spPr>
          <p:txBody>
            <a:bodyPr wrap="none">
              <a:spAutoFit/>
            </a:bodyPr>
            <a:lstStyle/>
            <a:p>
              <a:pPr eaLnBrk="0" hangingPunct="0"/>
              <a:r>
                <a:rPr lang="en-GB" sz="2400">
                  <a:latin typeface="Times" charset="0"/>
                </a:rPr>
                <a:t>Plan 0</a:t>
              </a:r>
            </a:p>
          </p:txBody>
        </p:sp>
        <p:sp>
          <p:nvSpPr>
            <p:cNvPr id="14372" name="Text Box 36"/>
            <p:cNvSpPr txBox="1">
              <a:spLocks noChangeArrowheads="1"/>
            </p:cNvSpPr>
            <p:nvPr/>
          </p:nvSpPr>
          <p:spPr bwMode="auto">
            <a:xfrm>
              <a:off x="566" y="2774"/>
              <a:ext cx="601" cy="288"/>
            </a:xfrm>
            <a:prstGeom prst="rect">
              <a:avLst/>
            </a:prstGeom>
            <a:noFill/>
            <a:ln w="9525">
              <a:noFill/>
              <a:miter lim="800000"/>
              <a:headEnd/>
              <a:tailEnd/>
            </a:ln>
            <a:effectLst/>
          </p:spPr>
          <p:txBody>
            <a:bodyPr wrap="none">
              <a:spAutoFit/>
            </a:bodyPr>
            <a:lstStyle/>
            <a:p>
              <a:pPr eaLnBrk="0" hangingPunct="0"/>
              <a:r>
                <a:rPr lang="en-GB" sz="2400">
                  <a:latin typeface="Times" charset="0"/>
                </a:rPr>
                <a:t>Plan 1</a:t>
              </a:r>
            </a:p>
          </p:txBody>
        </p:sp>
        <p:sp>
          <p:nvSpPr>
            <p:cNvPr id="14373" name="Text Box 37"/>
            <p:cNvSpPr txBox="1">
              <a:spLocks noChangeArrowheads="1"/>
            </p:cNvSpPr>
            <p:nvPr/>
          </p:nvSpPr>
          <p:spPr bwMode="auto">
            <a:xfrm>
              <a:off x="3590" y="2438"/>
              <a:ext cx="601" cy="288"/>
            </a:xfrm>
            <a:prstGeom prst="rect">
              <a:avLst/>
            </a:prstGeom>
            <a:noFill/>
            <a:ln w="9525">
              <a:noFill/>
              <a:miter lim="800000"/>
              <a:headEnd/>
              <a:tailEnd/>
            </a:ln>
            <a:effectLst/>
          </p:spPr>
          <p:txBody>
            <a:bodyPr wrap="none">
              <a:spAutoFit/>
            </a:bodyPr>
            <a:lstStyle/>
            <a:p>
              <a:pPr eaLnBrk="0" hangingPunct="0"/>
              <a:r>
                <a:rPr lang="en-GB" sz="2400">
                  <a:latin typeface="Times" charset="0"/>
                </a:rPr>
                <a:t>Plan 4</a:t>
              </a:r>
            </a:p>
          </p:txBody>
        </p:sp>
      </p:grpSp>
    </p:spTree>
    <p:extLst>
      <p:ext uri="{BB962C8B-B14F-4D97-AF65-F5344CB8AC3E}">
        <p14:creationId xmlns:p14="http://schemas.microsoft.com/office/powerpoint/2010/main" val="24876546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r>
              <a:rPr lang="en-GB"/>
              <a:t>Task plans</a:t>
            </a:r>
          </a:p>
        </p:txBody>
      </p:sp>
      <p:sp>
        <p:nvSpPr>
          <p:cNvPr id="16387" name="Rectangle 3"/>
          <p:cNvSpPr>
            <a:spLocks noGrp="1" noChangeArrowheads="1"/>
          </p:cNvSpPr>
          <p:nvPr>
            <p:ph idx="1"/>
          </p:nvPr>
        </p:nvSpPr>
        <p:spPr/>
        <p:txBody>
          <a:bodyPr/>
          <a:lstStyle/>
          <a:p>
            <a:r>
              <a:rPr lang="en-GB" sz="2800"/>
              <a:t>Plan 0</a:t>
            </a:r>
          </a:p>
          <a:p>
            <a:pPr lvl="1">
              <a:buFontTx/>
              <a:buNone/>
            </a:pPr>
            <a:r>
              <a:rPr lang="en-GB" sz="2400"/>
              <a:t>Do 1</a:t>
            </a:r>
          </a:p>
          <a:p>
            <a:pPr lvl="1">
              <a:buFontTx/>
              <a:buNone/>
            </a:pPr>
            <a:r>
              <a:rPr lang="en-GB" sz="2400"/>
              <a:t>At the same time do 2 - 3</a:t>
            </a:r>
          </a:p>
          <a:p>
            <a:pPr lvl="1">
              <a:buFontTx/>
              <a:buNone/>
            </a:pPr>
            <a:r>
              <a:rPr lang="en-GB" sz="2400"/>
              <a:t>When 1 complete do 4</a:t>
            </a:r>
          </a:p>
          <a:p>
            <a:r>
              <a:rPr lang="en-GB" sz="2800"/>
              <a:t>Plan 1</a:t>
            </a:r>
          </a:p>
          <a:p>
            <a:pPr lvl="1">
              <a:buFontTx/>
              <a:buNone/>
            </a:pPr>
            <a:r>
              <a:rPr lang="en-GB" sz="2400"/>
              <a:t>1-1 - 1.2 - 1.3 - 1.4</a:t>
            </a:r>
          </a:p>
          <a:p>
            <a:pPr lvl="1">
              <a:buFontTx/>
              <a:buNone/>
            </a:pPr>
            <a:r>
              <a:rPr lang="en-GB" sz="2400"/>
              <a:t>When kettle boils do 1.5</a:t>
            </a:r>
          </a:p>
          <a:p>
            <a:r>
              <a:rPr lang="en-GB" sz="2800"/>
              <a:t>Plan 4</a:t>
            </a:r>
          </a:p>
          <a:p>
            <a:pPr lvl="1">
              <a:buFontTx/>
              <a:buNone/>
            </a:pPr>
            <a:r>
              <a:rPr lang="en-GB" sz="2400"/>
              <a:t>Do 4.1 - 4.2 - 4.3 - 4.4</a:t>
            </a:r>
          </a:p>
        </p:txBody>
      </p:sp>
      <p:sp>
        <p:nvSpPr>
          <p:cNvPr id="5" name="Slide Number Placeholder 5"/>
          <p:cNvSpPr>
            <a:spLocks noGrp="1"/>
          </p:cNvSpPr>
          <p:nvPr>
            <p:ph type="sldNum" sz="quarter" idx="12"/>
          </p:nvPr>
        </p:nvSpPr>
        <p:spPr/>
        <p:txBody>
          <a:bodyPr/>
          <a:lstStyle/>
          <a:p>
            <a:fld id="{58AC2BAF-AA97-45F8-83ED-61AD97DE6D9E}" type="slidenum">
              <a:rPr lang="en-GB"/>
              <a:pPr/>
              <a:t>14</a:t>
            </a:fld>
            <a:endParaRPr lang="en-GB"/>
          </a:p>
        </p:txBody>
      </p:sp>
    </p:spTree>
    <p:extLst>
      <p:ext uri="{BB962C8B-B14F-4D97-AF65-F5344CB8AC3E}">
        <p14:creationId xmlns:p14="http://schemas.microsoft.com/office/powerpoint/2010/main" val="402760809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r>
              <a:rPr lang="en-GB"/>
              <a:t>Features of HTA</a:t>
            </a:r>
          </a:p>
        </p:txBody>
      </p:sp>
      <p:sp>
        <p:nvSpPr>
          <p:cNvPr id="17411" name="Rectangle 3"/>
          <p:cNvSpPr>
            <a:spLocks noGrp="1" noChangeArrowheads="1"/>
          </p:cNvSpPr>
          <p:nvPr>
            <p:ph idx="1"/>
          </p:nvPr>
        </p:nvSpPr>
        <p:spPr>
          <a:xfrm>
            <a:off x="611188" y="1484313"/>
            <a:ext cx="7772400" cy="4876800"/>
          </a:xfrm>
        </p:spPr>
        <p:txBody>
          <a:bodyPr/>
          <a:lstStyle/>
          <a:p>
            <a:r>
              <a:rPr lang="en-GB" sz="2800" dirty="0"/>
              <a:t>Fixed sequence</a:t>
            </a:r>
          </a:p>
          <a:p>
            <a:pPr lvl="1"/>
            <a:r>
              <a:rPr lang="en-GB" sz="2400" dirty="0"/>
              <a:t>In plan 1 we always do the same sequence of </a:t>
            </a:r>
            <a:r>
              <a:rPr lang="en-GB" sz="2400" dirty="0" smtClean="0"/>
              <a:t>tasks</a:t>
            </a:r>
            <a:endParaRPr lang="en-GB" sz="2400" dirty="0"/>
          </a:p>
          <a:p>
            <a:r>
              <a:rPr lang="en-GB" sz="2800" dirty="0"/>
              <a:t>Optional tasks</a:t>
            </a:r>
          </a:p>
          <a:p>
            <a:pPr lvl="1"/>
            <a:r>
              <a:rPr lang="en-GB" sz="2400" dirty="0"/>
              <a:t>In plan 4, 4.3 and 4.4 are </a:t>
            </a:r>
            <a:r>
              <a:rPr lang="en-GB" sz="2400" dirty="0" smtClean="0"/>
              <a:t>optional</a:t>
            </a:r>
            <a:endParaRPr lang="en-GB" sz="2400" dirty="0"/>
          </a:p>
          <a:p>
            <a:r>
              <a:rPr lang="en-GB" sz="2800" dirty="0"/>
              <a:t>Waiting for events</a:t>
            </a:r>
          </a:p>
          <a:p>
            <a:pPr lvl="1"/>
            <a:r>
              <a:rPr lang="en-GB" sz="2400" dirty="0"/>
              <a:t>In plan 1 we must wait </a:t>
            </a:r>
            <a:r>
              <a:rPr lang="en-GB" sz="2400" dirty="0" smtClean="0"/>
              <a:t>for event 1</a:t>
            </a:r>
          </a:p>
          <a:p>
            <a:r>
              <a:rPr lang="en-GB" sz="2800" dirty="0" smtClean="0"/>
              <a:t>Cycles</a:t>
            </a:r>
          </a:p>
          <a:p>
            <a:pPr lvl="1"/>
            <a:r>
              <a:rPr lang="en-GB" sz="2400" dirty="0" smtClean="0"/>
              <a:t>If there’s more than one person we must perform plan 4 more than once</a:t>
            </a:r>
          </a:p>
        </p:txBody>
      </p:sp>
      <p:sp>
        <p:nvSpPr>
          <p:cNvPr id="5" name="Slide Number Placeholder 5"/>
          <p:cNvSpPr>
            <a:spLocks noGrp="1"/>
          </p:cNvSpPr>
          <p:nvPr>
            <p:ph type="sldNum" sz="quarter" idx="12"/>
          </p:nvPr>
        </p:nvSpPr>
        <p:spPr/>
        <p:txBody>
          <a:bodyPr/>
          <a:lstStyle/>
          <a:p>
            <a:fld id="{78323D56-838F-4E50-8D39-8C5135471B24}" type="slidenum">
              <a:rPr lang="en-GB"/>
              <a:pPr/>
              <a:t>15</a:t>
            </a:fld>
            <a:endParaRPr lang="en-GB"/>
          </a:p>
        </p:txBody>
      </p:sp>
    </p:spTree>
    <p:extLst>
      <p:ext uri="{BB962C8B-B14F-4D97-AF65-F5344CB8AC3E}">
        <p14:creationId xmlns:p14="http://schemas.microsoft.com/office/powerpoint/2010/main" val="4823551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r>
              <a:rPr lang="en-GB"/>
              <a:t>Features of HTA</a:t>
            </a:r>
          </a:p>
        </p:txBody>
      </p:sp>
      <p:sp>
        <p:nvSpPr>
          <p:cNvPr id="18435" name="Rectangle 3"/>
          <p:cNvSpPr>
            <a:spLocks noGrp="1" noChangeArrowheads="1"/>
          </p:cNvSpPr>
          <p:nvPr>
            <p:ph idx="1"/>
          </p:nvPr>
        </p:nvSpPr>
        <p:spPr/>
        <p:txBody>
          <a:bodyPr/>
          <a:lstStyle/>
          <a:p>
            <a:r>
              <a:rPr lang="en-GB" sz="2800" dirty="0" smtClean="0"/>
              <a:t>Time-sharing</a:t>
            </a:r>
          </a:p>
          <a:p>
            <a:pPr lvl="1"/>
            <a:r>
              <a:rPr lang="en-GB" sz="2400" dirty="0" smtClean="0"/>
              <a:t>Tasks 1, 2 and 3 can be done at the same time (or intermingled)</a:t>
            </a:r>
          </a:p>
          <a:p>
            <a:r>
              <a:rPr lang="en-GB" sz="2800" dirty="0" smtClean="0"/>
              <a:t>Discretionary </a:t>
            </a:r>
            <a:r>
              <a:rPr lang="en-GB" sz="2800" dirty="0"/>
              <a:t>tasks</a:t>
            </a:r>
          </a:p>
          <a:p>
            <a:pPr lvl="1"/>
            <a:r>
              <a:rPr lang="en-GB" sz="2400" dirty="0"/>
              <a:t>Tasks 2 and 3 can be performed in any order</a:t>
            </a:r>
          </a:p>
          <a:p>
            <a:pPr lvl="1"/>
            <a:r>
              <a:rPr lang="en-GB" sz="2400" dirty="0"/>
              <a:t>May also choose not to perform a </a:t>
            </a:r>
            <a:r>
              <a:rPr lang="en-GB" sz="2400" dirty="0" smtClean="0"/>
              <a:t>task</a:t>
            </a:r>
            <a:endParaRPr lang="en-GB" sz="2400" dirty="0"/>
          </a:p>
          <a:p>
            <a:r>
              <a:rPr lang="en-GB" sz="2800" dirty="0"/>
              <a:t>Mixtures</a:t>
            </a:r>
          </a:p>
          <a:p>
            <a:pPr lvl="1"/>
            <a:r>
              <a:rPr lang="en-GB" sz="2400" dirty="0"/>
              <a:t>Most plans are a mixture of these types</a:t>
            </a:r>
          </a:p>
          <a:p>
            <a:pPr lvl="1"/>
            <a:r>
              <a:rPr lang="en-GB" sz="2400" dirty="0"/>
              <a:t>Plan 1 is a fixed sequence punctuated by a wait for event</a:t>
            </a:r>
          </a:p>
        </p:txBody>
      </p:sp>
      <p:sp>
        <p:nvSpPr>
          <p:cNvPr id="5" name="Slide Number Placeholder 5"/>
          <p:cNvSpPr>
            <a:spLocks noGrp="1"/>
          </p:cNvSpPr>
          <p:nvPr>
            <p:ph type="sldNum" sz="quarter" idx="12"/>
          </p:nvPr>
        </p:nvSpPr>
        <p:spPr/>
        <p:txBody>
          <a:bodyPr/>
          <a:lstStyle/>
          <a:p>
            <a:fld id="{C090ECE7-750B-4CA0-8385-7EE2AA90C128}" type="slidenum">
              <a:rPr lang="en-GB"/>
              <a:pPr/>
              <a:t>16</a:t>
            </a:fld>
            <a:endParaRPr lang="en-GB"/>
          </a:p>
        </p:txBody>
      </p:sp>
    </p:spTree>
    <p:extLst>
      <p:ext uri="{BB962C8B-B14F-4D97-AF65-F5344CB8AC3E}">
        <p14:creationId xmlns:p14="http://schemas.microsoft.com/office/powerpoint/2010/main" val="33472172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ormAutofit fontScale="90000"/>
          </a:bodyPr>
          <a:lstStyle/>
          <a:p>
            <a:r>
              <a:rPr lang="en-GB"/>
              <a:t>Features of HTA</a:t>
            </a:r>
          </a:p>
        </p:txBody>
      </p:sp>
      <p:sp>
        <p:nvSpPr>
          <p:cNvPr id="57347" name="Rectangle 3"/>
          <p:cNvSpPr>
            <a:spLocks noGrp="1" noChangeArrowheads="1"/>
          </p:cNvSpPr>
          <p:nvPr>
            <p:ph idx="1"/>
          </p:nvPr>
        </p:nvSpPr>
        <p:spPr/>
        <p:txBody>
          <a:bodyPr/>
          <a:lstStyle/>
          <a:p>
            <a:r>
              <a:rPr lang="en-GB"/>
              <a:t>No single correct answer</a:t>
            </a:r>
          </a:p>
          <a:p>
            <a:endParaRPr lang="en-GB"/>
          </a:p>
          <a:p>
            <a:r>
              <a:rPr lang="en-GB"/>
              <a:t>Analyses may produce highly complex results</a:t>
            </a:r>
          </a:p>
          <a:p>
            <a:endParaRPr lang="en-GB"/>
          </a:p>
          <a:p>
            <a:r>
              <a:rPr lang="en-GB"/>
              <a:t>Depends on the skill of the analyst</a:t>
            </a:r>
          </a:p>
        </p:txBody>
      </p:sp>
      <p:sp>
        <p:nvSpPr>
          <p:cNvPr id="5" name="Slide Number Placeholder 5"/>
          <p:cNvSpPr>
            <a:spLocks noGrp="1"/>
          </p:cNvSpPr>
          <p:nvPr>
            <p:ph type="sldNum" sz="quarter" idx="12"/>
          </p:nvPr>
        </p:nvSpPr>
        <p:spPr/>
        <p:txBody>
          <a:bodyPr/>
          <a:lstStyle/>
          <a:p>
            <a:fld id="{6B6D30FF-D1AD-4790-A02E-7347BD85666C}" type="slidenum">
              <a:rPr lang="en-GB"/>
              <a:pPr/>
              <a:t>17</a:t>
            </a:fld>
            <a:endParaRPr lang="en-GB"/>
          </a:p>
        </p:txBody>
      </p:sp>
    </p:spTree>
    <p:extLst>
      <p:ext uri="{BB962C8B-B14F-4D97-AF65-F5344CB8AC3E}">
        <p14:creationId xmlns:p14="http://schemas.microsoft.com/office/powerpoint/2010/main" val="2683321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r>
              <a:rPr lang="en-GB"/>
              <a:t>Stopping rule</a:t>
            </a:r>
          </a:p>
        </p:txBody>
      </p:sp>
      <p:sp>
        <p:nvSpPr>
          <p:cNvPr id="12291" name="Rectangle 3"/>
          <p:cNvSpPr>
            <a:spLocks noGrp="1" noChangeArrowheads="1"/>
          </p:cNvSpPr>
          <p:nvPr>
            <p:ph idx="1"/>
          </p:nvPr>
        </p:nvSpPr>
        <p:spPr/>
        <p:txBody>
          <a:bodyPr/>
          <a:lstStyle/>
          <a:p>
            <a:r>
              <a:rPr lang="en-GB"/>
              <a:t>How far do you subdivide tasks?</a:t>
            </a:r>
          </a:p>
          <a:p>
            <a:r>
              <a:rPr lang="en-GB"/>
              <a:t>P x C rule</a:t>
            </a:r>
          </a:p>
          <a:p>
            <a:pPr lvl="1"/>
            <a:r>
              <a:rPr lang="en-GB"/>
              <a:t>P = probability of making a mistake</a:t>
            </a:r>
          </a:p>
          <a:p>
            <a:pPr lvl="1"/>
            <a:r>
              <a:rPr lang="en-GB"/>
              <a:t>C = cost of the mistake</a:t>
            </a:r>
          </a:p>
          <a:p>
            <a:pPr lvl="1"/>
            <a:r>
              <a:rPr lang="en-GB"/>
              <a:t>If P x C is below a threshold then stop expanding</a:t>
            </a:r>
          </a:p>
          <a:p>
            <a:r>
              <a:rPr lang="en-GB"/>
              <a:t>Complex motor responses</a:t>
            </a:r>
          </a:p>
          <a:p>
            <a:r>
              <a:rPr lang="en-GB"/>
              <a:t>Internal decision making</a:t>
            </a:r>
          </a:p>
        </p:txBody>
      </p:sp>
      <p:sp>
        <p:nvSpPr>
          <p:cNvPr id="5" name="Slide Number Placeholder 5"/>
          <p:cNvSpPr>
            <a:spLocks noGrp="1"/>
          </p:cNvSpPr>
          <p:nvPr>
            <p:ph type="sldNum" sz="quarter" idx="12"/>
          </p:nvPr>
        </p:nvSpPr>
        <p:spPr/>
        <p:txBody>
          <a:bodyPr/>
          <a:lstStyle/>
          <a:p>
            <a:fld id="{BCB7A185-CE81-4CB3-A640-EE7BA8121644}" type="slidenum">
              <a:rPr lang="en-GB"/>
              <a:pPr/>
              <a:t>18</a:t>
            </a:fld>
            <a:endParaRPr lang="en-GB"/>
          </a:p>
        </p:txBody>
      </p:sp>
    </p:spTree>
    <p:extLst>
      <p:ext uri="{BB962C8B-B14F-4D97-AF65-F5344CB8AC3E}">
        <p14:creationId xmlns:p14="http://schemas.microsoft.com/office/powerpoint/2010/main" val="14239871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r>
              <a:rPr lang="en-GB"/>
              <a:t>Errors and omissions</a:t>
            </a:r>
          </a:p>
        </p:txBody>
      </p:sp>
      <p:sp>
        <p:nvSpPr>
          <p:cNvPr id="13315" name="Rectangle 3"/>
          <p:cNvSpPr>
            <a:spLocks noGrp="1" noChangeArrowheads="1"/>
          </p:cNvSpPr>
          <p:nvPr>
            <p:ph idx="1"/>
          </p:nvPr>
        </p:nvSpPr>
        <p:spPr/>
        <p:txBody>
          <a:bodyPr/>
          <a:lstStyle/>
          <a:p>
            <a:r>
              <a:rPr lang="en-GB"/>
              <a:t>Explain the steps to a domain expert</a:t>
            </a:r>
          </a:p>
          <a:p>
            <a:r>
              <a:rPr lang="en-GB"/>
              <a:t>Errors often occur where information is implicit or assumptions have been made</a:t>
            </a:r>
          </a:p>
          <a:p>
            <a:r>
              <a:rPr lang="en-GB"/>
              <a:t>Tasks may be decomposed insufficiently or too far</a:t>
            </a:r>
          </a:p>
          <a:p>
            <a:r>
              <a:rPr lang="en-GB"/>
              <a:t>Does the task allow for multiples, e.g. making many cups of coffee?</a:t>
            </a:r>
          </a:p>
          <a:p>
            <a:r>
              <a:rPr lang="en-GB"/>
              <a:t>Are tasks in the most efficient order?</a:t>
            </a:r>
          </a:p>
        </p:txBody>
      </p:sp>
      <p:sp>
        <p:nvSpPr>
          <p:cNvPr id="5" name="Slide Number Placeholder 5"/>
          <p:cNvSpPr>
            <a:spLocks noGrp="1"/>
          </p:cNvSpPr>
          <p:nvPr>
            <p:ph type="sldNum" sz="quarter" idx="12"/>
          </p:nvPr>
        </p:nvSpPr>
        <p:spPr/>
        <p:txBody>
          <a:bodyPr/>
          <a:lstStyle/>
          <a:p>
            <a:fld id="{08175B93-A0EB-4796-8662-B2FE3E9CA619}" type="slidenum">
              <a:rPr lang="en-GB"/>
              <a:pPr/>
              <a:t>19</a:t>
            </a:fld>
            <a:endParaRPr lang="en-GB"/>
          </a:p>
        </p:txBody>
      </p:sp>
    </p:spTree>
    <p:extLst>
      <p:ext uri="{BB962C8B-B14F-4D97-AF65-F5344CB8AC3E}">
        <p14:creationId xmlns:p14="http://schemas.microsoft.com/office/powerpoint/2010/main" val="197421891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Tutorial Problem</a:t>
            </a:r>
            <a:endParaRPr lang="en-GB" dirty="0"/>
          </a:p>
        </p:txBody>
      </p:sp>
      <p:sp>
        <p:nvSpPr>
          <p:cNvPr id="3" name="Content Placeholder 2"/>
          <p:cNvSpPr>
            <a:spLocks noGrp="1"/>
          </p:cNvSpPr>
          <p:nvPr>
            <p:ph idx="1"/>
          </p:nvPr>
        </p:nvSpPr>
        <p:spPr/>
        <p:txBody>
          <a:bodyPr/>
          <a:lstStyle/>
          <a:p>
            <a:r>
              <a:rPr lang="en-GB" dirty="0" smtClean="0"/>
              <a:t>Build a hierarchical task diagram for playing Cthulhu Dice</a:t>
            </a:r>
          </a:p>
          <a:p>
            <a:endParaRPr lang="en-GB" dirty="0"/>
          </a:p>
          <a:p>
            <a:r>
              <a:rPr lang="en-GB" dirty="0" smtClean="0"/>
              <a:t>Step 1: List all of the actions</a:t>
            </a:r>
          </a:p>
          <a:p>
            <a:r>
              <a:rPr lang="en-GB" dirty="0" smtClean="0"/>
              <a:t>Step 2: Put the actions in order</a:t>
            </a:r>
          </a:p>
          <a:p>
            <a:r>
              <a:rPr lang="en-GB" dirty="0" smtClean="0"/>
              <a:t>Step 3: Write down the plans</a:t>
            </a:r>
          </a:p>
          <a:p>
            <a:pPr lvl="1"/>
            <a:endParaRPr lang="en-GB" dirty="0"/>
          </a:p>
        </p:txBody>
      </p:sp>
      <p:sp>
        <p:nvSpPr>
          <p:cNvPr id="4" name="Slide Number Placeholder 3"/>
          <p:cNvSpPr>
            <a:spLocks noGrp="1"/>
          </p:cNvSpPr>
          <p:nvPr>
            <p:ph type="sldNum" sz="quarter" idx="12"/>
          </p:nvPr>
        </p:nvSpPr>
        <p:spPr/>
        <p:txBody>
          <a:bodyPr/>
          <a:lstStyle/>
          <a:p>
            <a:fld id="{D5CBD46F-CF32-49DC-836F-66076D9FBBED}" type="slidenum">
              <a:rPr lang="en-GB" smtClean="0"/>
              <a:pPr/>
              <a:t>20</a:t>
            </a:fld>
            <a:endParaRPr lang="en-GB"/>
          </a:p>
        </p:txBody>
      </p:sp>
    </p:spTree>
    <p:extLst>
      <p:ext uri="{BB962C8B-B14F-4D97-AF65-F5344CB8AC3E}">
        <p14:creationId xmlns:p14="http://schemas.microsoft.com/office/powerpoint/2010/main" val="190003344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ahead</a:t>
            </a:r>
            <a:endParaRPr lang="en-GB" dirty="0"/>
          </a:p>
        </p:txBody>
      </p:sp>
      <p:sp>
        <p:nvSpPr>
          <p:cNvPr id="3" name="Content Placeholder 2"/>
          <p:cNvSpPr>
            <a:spLocks noGrp="1"/>
          </p:cNvSpPr>
          <p:nvPr>
            <p:ph idx="1"/>
          </p:nvPr>
        </p:nvSpPr>
        <p:spPr/>
        <p:txBody>
          <a:bodyPr/>
          <a:lstStyle/>
          <a:p>
            <a:r>
              <a:rPr lang="en-GB" dirty="0" smtClean="0"/>
              <a:t>Next week: Using scenarios and storyboards for testing requirements</a:t>
            </a:r>
          </a:p>
          <a:p>
            <a:endParaRPr lang="en-GB"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21</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ontrol xmlns="http://schemas.microsoft.com/VisualStudio/2011/storyboarding/control">
  <Id Name="System.Storyboarding.Common.Breadcrumb" Revision="1" Stencil="System.Storyboarding.Common" StencilVersion="0.1"/>
</Control>
</file>

<file path=customXml/item2.xml><?xml version="1.0" encoding="utf-8"?>
<Control xmlns="http://schemas.microsoft.com/VisualStudio/2011/storyboarding/control">
  <Id Name="System.Storyboarding.Common.Breadcrumb" Revision="1" Stencil="System.Storyboarding.Common" StencilVersion="0.1"/>
</Control>
</file>

<file path=customXml/item3.xml><?xml version="1.0" encoding="utf-8"?>
<Control xmlns="http://schemas.microsoft.com/VisualStudio/2011/storyboarding/control">
  <Id Name="System.Storyboarding.Common.DatePicker" Revision="1" Stencil="System.Storyboarding.Common" StencilVersion="0.1"/>
</Control>
</file>

<file path=customXml/itemProps1.xml><?xml version="1.0" encoding="utf-8"?>
<ds:datastoreItem xmlns:ds="http://schemas.openxmlformats.org/officeDocument/2006/customXml" ds:itemID="{41B2847C-9C18-4B95-A838-838CE8CCD9CE}">
  <ds:schemaRefs>
    <ds:schemaRef ds:uri="http://schemas.microsoft.com/VisualStudio/2011/storyboarding/control"/>
  </ds:schemaRefs>
</ds:datastoreItem>
</file>

<file path=customXml/itemProps2.xml><?xml version="1.0" encoding="utf-8"?>
<ds:datastoreItem xmlns:ds="http://schemas.openxmlformats.org/officeDocument/2006/customXml" ds:itemID="{19400F3E-B127-4B37-AEAF-44638EC08820}">
  <ds:schemaRefs>
    <ds:schemaRef ds:uri="http://schemas.microsoft.com/VisualStudio/2011/storyboarding/control"/>
  </ds:schemaRefs>
</ds:datastoreItem>
</file>

<file path=customXml/itemProps3.xml><?xml version="1.0" encoding="utf-8"?>
<ds:datastoreItem xmlns:ds="http://schemas.openxmlformats.org/officeDocument/2006/customXml" ds:itemID="{E4569769-8214-4704-AD07-F3A50E4190C7}">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Nik2013</Template>
  <TotalTime>15829</TotalTime>
  <Words>1345</Words>
  <Application>Microsoft Office PowerPoint</Application>
  <PresentationFormat>On-screen Show (4:3)</PresentationFormat>
  <Paragraphs>214</Paragraphs>
  <Slides>21</Slides>
  <Notes>14</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Nik2013</vt:lpstr>
      <vt:lpstr>Interaction Design</vt:lpstr>
      <vt:lpstr>Introduction</vt:lpstr>
      <vt:lpstr>Scenarios</vt:lpstr>
      <vt:lpstr>Scenarios</vt:lpstr>
      <vt:lpstr>Scenarios</vt:lpstr>
      <vt:lpstr>Sam’s Scenario</vt:lpstr>
      <vt:lpstr>Scenarios</vt:lpstr>
      <vt:lpstr>Task Analysis</vt:lpstr>
      <vt:lpstr>Task analysis and other tools</vt:lpstr>
      <vt:lpstr>Task decomposition</vt:lpstr>
      <vt:lpstr>Hierarchical Task Analysis</vt:lpstr>
      <vt:lpstr>Task hierarchy</vt:lpstr>
      <vt:lpstr>Task hierarchy</vt:lpstr>
      <vt:lpstr>Task plans</vt:lpstr>
      <vt:lpstr>Features of HTA</vt:lpstr>
      <vt:lpstr>Features of HTA</vt:lpstr>
      <vt:lpstr>Features of HTA</vt:lpstr>
      <vt:lpstr>Stopping rule</vt:lpstr>
      <vt:lpstr>Errors and omissions</vt:lpstr>
      <vt:lpstr>Tutorial Problem</vt:lpstr>
      <vt:lpstr>Looking ahead</vt:lpstr>
    </vt:vector>
  </TitlesOfParts>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Use Case Modelling</dc:title>
  <dc:creator>Nik Whitehead</dc:creator>
  <cp:lastModifiedBy>Dr Nik Whitehead</cp:lastModifiedBy>
  <cp:revision>125</cp:revision>
  <dcterms:created xsi:type="dcterms:W3CDTF">2011-02-01T15:31:17Z</dcterms:created>
  <dcterms:modified xsi:type="dcterms:W3CDTF">2015-02-19T18:22:44Z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