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y="5143500" cx="9144000"/>
  <p:notesSz cx="6858000" cy="9144000"/>
  <p:embeddedFontLst>
    <p:embeddedFont>
      <p:font typeface="Playfair Display"/>
      <p:regular r:id="rId18"/>
      <p:bold r:id="rId19"/>
      <p:italic r:id="rId20"/>
      <p:boldItalic r:id="rId21"/>
    </p:embeddedFont>
    <p:embeddedFont>
      <p:font typeface="Lobster"/>
      <p:regular r:id="rId22"/>
    </p:embeddedFont>
    <p:embeddedFont>
      <p:font typeface="Lato"/>
      <p:regular r:id="rId23"/>
      <p:bold r:id="rId24"/>
      <p:italic r:id="rId25"/>
      <p:boldItalic r:id="rId26"/>
    </p:embeddedFont>
    <p:embeddedFont>
      <p:font typeface="Montserrat"/>
      <p:regular r:id="rId27"/>
      <p:bold r:id="rId28"/>
      <p:italic r:id="rId29"/>
      <p:boldItalic r:id="rId3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tableStyles.xml><?xml version="1.0" encoding="utf-8"?>
<a:tblStyleLst xmlns:a="http://schemas.openxmlformats.org/drawingml/2006/main" xmlns:r="http://schemas.openxmlformats.org/officeDocument/2006/relationships" def="{15C8B7BC-9706-4D31-8ECE-478C58C393F0}">
  <a:tblStyle styleId="{15C8B7BC-9706-4D31-8ECE-478C58C393F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PlayfairDisplay-italic.fntdata"/><Relationship Id="rId22" Type="http://schemas.openxmlformats.org/officeDocument/2006/relationships/font" Target="fonts/Lobster-regular.fntdata"/><Relationship Id="rId21" Type="http://schemas.openxmlformats.org/officeDocument/2006/relationships/font" Target="fonts/PlayfairDisplay-boldItalic.fntdata"/><Relationship Id="rId24" Type="http://schemas.openxmlformats.org/officeDocument/2006/relationships/font" Target="fonts/Lato-bold.fntdata"/><Relationship Id="rId23" Type="http://schemas.openxmlformats.org/officeDocument/2006/relationships/font" Target="fonts/Lato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Lato-boldItalic.fntdata"/><Relationship Id="rId25" Type="http://schemas.openxmlformats.org/officeDocument/2006/relationships/font" Target="fonts/Lato-italic.fntdata"/><Relationship Id="rId28" Type="http://schemas.openxmlformats.org/officeDocument/2006/relationships/font" Target="fonts/Montserrat-bold.fntdata"/><Relationship Id="rId27" Type="http://schemas.openxmlformats.org/officeDocument/2006/relationships/font" Target="fonts/Montserrat-regular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29" Type="http://schemas.openxmlformats.org/officeDocument/2006/relationships/font" Target="fonts/Montserrat-italic.fntdata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0" Type="http://schemas.openxmlformats.org/officeDocument/2006/relationships/font" Target="fonts/Montserrat-boldItalic.fntdata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font" Target="fonts/PlayfairDisplay-bold.fntdata"/><Relationship Id="rId18" Type="http://schemas.openxmlformats.org/officeDocument/2006/relationships/font" Target="fonts/PlayfairDisplay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5c74d4470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5c74d4470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5c74d44706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5c74d44706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5c74d44706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5c74d44706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5c74d44706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5c74d44706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5c74d44706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5c74d44706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5c74d44706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Google Shape;106;g5c74d44706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5c74d44706_0_10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5c74d44706_0_10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5c74d44706_0_1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5c74d44706_0_1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5c74d44706_0_1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5c74d44706_0_1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5c74d44706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5c74d44706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9050" y="748800"/>
            <a:ext cx="3645900" cy="36459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2992950" y="992700"/>
            <a:ext cx="3158100" cy="3158100"/>
          </a:xfrm>
          <a:prstGeom prst="rect">
            <a:avLst/>
          </a:prstGeom>
          <a:noFill/>
          <a:ln cap="flat" cmpd="sng" w="28575">
            <a:solidFill>
              <a:schemeClr val="lt1"/>
            </a:solidFill>
            <a:prstDash val="solid"/>
            <a:miter lim="8000"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 txBox="1"/>
          <p:nvPr>
            <p:ph type="ctrTitle"/>
          </p:nvPr>
        </p:nvSpPr>
        <p:spPr>
          <a:xfrm>
            <a:off x="3096250" y="1627200"/>
            <a:ext cx="2951400" cy="158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3096363" y="3266930"/>
            <a:ext cx="2951400" cy="701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 sz="18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bg>
      <p:bgPr>
        <a:solidFill>
          <a:schemeClr val="dk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title"/>
          </p:nvPr>
        </p:nvSpPr>
        <p:spPr>
          <a:xfrm>
            <a:off x="509550" y="1423875"/>
            <a:ext cx="8124900" cy="179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4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1" name="Google Shape;21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5" name="Google Shape;25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" name="Google Shape;26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0" name="Google Shape;30;p6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3" name="Google Shape;33;p7"/>
          <p:cNvSpPr txBox="1"/>
          <p:nvPr>
            <p:ph idx="1" type="body"/>
          </p:nvPr>
        </p:nvSpPr>
        <p:spPr>
          <a:xfrm>
            <a:off x="311700" y="1391378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dk2"/>
        </a:solidFill>
      </p:bgPr>
    </p:bg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/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b="0" sz="4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37" name="Google Shape;37;p8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0" name="Google Shape;4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9"/>
          <p:cNvSpPr txBox="1"/>
          <p:nvPr>
            <p:ph type="title"/>
          </p:nvPr>
        </p:nvSpPr>
        <p:spPr>
          <a:xfrm>
            <a:off x="265500" y="1107950"/>
            <a:ext cx="4045200" cy="1683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2" name="Google Shape;42;p9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/>
          <p:nvPr>
            <p:ph idx="1" type="body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7" name="Google Shape;47;p10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233100"/>
            <a:ext cx="8520600" cy="161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2919450"/>
            <a:ext cx="85206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oral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b="1" sz="3200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Relationship Id="rId4" Type="http://schemas.openxmlformats.org/officeDocument/2006/relationships/image" Target="../media/image2.png"/><Relationship Id="rId5" Type="http://schemas.openxmlformats.org/officeDocument/2006/relationships/image" Target="../media/image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3096250" y="1627200"/>
            <a:ext cx="2951400" cy="1584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Skills for the workplace programme 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3096363" y="3266930"/>
            <a:ext cx="2951400" cy="701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Honufa Bibi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Objectives for Project </a:t>
            </a:r>
            <a:endParaRPr/>
          </a:p>
        </p:txBody>
      </p:sp>
      <p:sp>
        <p:nvSpPr>
          <p:cNvPr id="66" name="Google Shape;66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Gather information about skills for the workplace course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Plan promotional event and prepare promotional material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Find potential candidates and organise interviews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Follow up with candidates/ feedback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Overall evaluation of project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Gathering Information </a:t>
            </a:r>
            <a:endParaRPr/>
          </a:p>
        </p:txBody>
      </p:sp>
      <p:sp>
        <p:nvSpPr>
          <p:cNvPr id="72" name="Google Shape;72;p15"/>
          <p:cNvSpPr txBox="1"/>
          <p:nvPr>
            <p:ph idx="1" type="body"/>
          </p:nvPr>
        </p:nvSpPr>
        <p:spPr>
          <a:xfrm>
            <a:off x="311700" y="1152475"/>
            <a:ext cx="8520600" cy="37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 already know…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Personal experiences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Course content/ work carried out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Application process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What I need to find out…</a:t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Course structure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Finance for course/ eligibility?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Opportunities post course completion </a:t>
            </a:r>
            <a:endParaRPr/>
          </a:p>
        </p:txBody>
      </p:sp>
      <p:pic>
        <p:nvPicPr>
          <p:cNvPr id="73" name="Google Shape;73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44775" y="1256150"/>
            <a:ext cx="2631198" cy="2631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type="title"/>
          </p:nvPr>
        </p:nvSpPr>
        <p:spPr>
          <a:xfrm>
            <a:off x="1864525" y="2159438"/>
            <a:ext cx="52353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Brainstorming potential ideas  </a:t>
            </a:r>
            <a:endParaRPr/>
          </a:p>
        </p:txBody>
      </p:sp>
      <p:sp>
        <p:nvSpPr>
          <p:cNvPr id="79" name="Google Shape;79;p16"/>
          <p:cNvSpPr txBox="1"/>
          <p:nvPr/>
        </p:nvSpPr>
        <p:spPr>
          <a:xfrm>
            <a:off x="7295625" y="852975"/>
            <a:ext cx="1239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Afternoon tea/ chat over tea</a:t>
            </a:r>
            <a:endParaRPr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0" name="Google Shape;80;p16"/>
          <p:cNvSpPr txBox="1"/>
          <p:nvPr/>
        </p:nvSpPr>
        <p:spPr>
          <a:xfrm>
            <a:off x="7099825" y="3521975"/>
            <a:ext cx="1239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Informal information telling/ word of mouth</a:t>
            </a:r>
            <a:endParaRPr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1" name="Google Shape;81;p16"/>
          <p:cNvSpPr txBox="1"/>
          <p:nvPr/>
        </p:nvSpPr>
        <p:spPr>
          <a:xfrm>
            <a:off x="788525" y="930725"/>
            <a:ext cx="1239600" cy="86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Leaflets/</a:t>
            </a:r>
            <a:endParaRPr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Posters</a:t>
            </a:r>
            <a:endParaRPr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2" name="Google Shape;82;p16"/>
          <p:cNvSpPr txBox="1"/>
          <p:nvPr/>
        </p:nvSpPr>
        <p:spPr>
          <a:xfrm>
            <a:off x="440600" y="3306200"/>
            <a:ext cx="1239600" cy="86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Whatsapp messages/ group</a:t>
            </a:r>
            <a:endParaRPr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3" name="Google Shape;83;p16"/>
          <p:cNvSpPr txBox="1"/>
          <p:nvPr/>
        </p:nvSpPr>
        <p:spPr>
          <a:xfrm>
            <a:off x="3017625" y="3962850"/>
            <a:ext cx="1679400" cy="86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Informative video with current student interviews</a:t>
            </a:r>
            <a:endParaRPr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4" name="Google Shape;84;p16"/>
          <p:cNvSpPr txBox="1"/>
          <p:nvPr/>
        </p:nvSpPr>
        <p:spPr>
          <a:xfrm>
            <a:off x="3862375" y="445025"/>
            <a:ext cx="1239600" cy="86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Presentation event</a:t>
            </a:r>
            <a:endParaRPr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</p:txBody>
      </p:sp>
      <p:cxnSp>
        <p:nvCxnSpPr>
          <p:cNvPr id="85" name="Google Shape;85;p16"/>
          <p:cNvCxnSpPr/>
          <p:nvPr/>
        </p:nvCxnSpPr>
        <p:spPr>
          <a:xfrm flipH="1" rot="10800000">
            <a:off x="4512200" y="978425"/>
            <a:ext cx="65100" cy="10113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86" name="Google Shape;86;p16"/>
          <p:cNvCxnSpPr>
            <a:endCxn id="79" idx="1"/>
          </p:cNvCxnSpPr>
          <p:nvPr/>
        </p:nvCxnSpPr>
        <p:spPr>
          <a:xfrm flipH="1" rot="10800000">
            <a:off x="5860425" y="1139325"/>
            <a:ext cx="1435200" cy="9264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87" name="Google Shape;87;p16"/>
          <p:cNvCxnSpPr/>
          <p:nvPr/>
        </p:nvCxnSpPr>
        <p:spPr>
          <a:xfrm rot="10800000">
            <a:off x="1533125" y="1598325"/>
            <a:ext cx="456600" cy="543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88" name="Google Shape;88;p16"/>
          <p:cNvCxnSpPr/>
          <p:nvPr/>
        </p:nvCxnSpPr>
        <p:spPr>
          <a:xfrm flipH="1">
            <a:off x="1467675" y="2826925"/>
            <a:ext cx="1098300" cy="5328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89" name="Google Shape;89;p16"/>
          <p:cNvCxnSpPr>
            <a:endCxn id="83" idx="0"/>
          </p:cNvCxnSpPr>
          <p:nvPr/>
        </p:nvCxnSpPr>
        <p:spPr>
          <a:xfrm flipH="1">
            <a:off x="3857325" y="3261750"/>
            <a:ext cx="383100" cy="701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90" name="Google Shape;90;p16"/>
          <p:cNvCxnSpPr/>
          <p:nvPr/>
        </p:nvCxnSpPr>
        <p:spPr>
          <a:xfrm>
            <a:off x="5914775" y="2957400"/>
            <a:ext cx="1315500" cy="5109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7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Unsuccessful Ideas </a:t>
            </a:r>
            <a:endParaRPr/>
          </a:p>
        </p:txBody>
      </p:sp>
      <p:sp>
        <p:nvSpPr>
          <p:cNvPr id="96" name="Google Shape;96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Informative video - lack of time, couldn’t get everyone to carry out interview, logistical problems, needed a camera and editing software 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Presentation event - had a location but too big for amount of interested people, needed projector, time constraints for working/ busy parents 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l</a:t>
            </a:r>
            <a:r>
              <a:rPr lang="en-GB"/>
              <a:t>eaflets / posters - logistically difficult to go around posting/ putting up leaflets and posters 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8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Ideas that progressed - Whatsapp </a:t>
            </a:r>
            <a:endParaRPr/>
          </a:p>
        </p:txBody>
      </p:sp>
      <p:sp>
        <p:nvSpPr>
          <p:cNvPr id="102" name="Google Shape;102;p18"/>
          <p:cNvSpPr txBox="1"/>
          <p:nvPr>
            <p:ph idx="1" type="body"/>
          </p:nvPr>
        </p:nvSpPr>
        <p:spPr>
          <a:xfrm>
            <a:off x="311700" y="1152475"/>
            <a:ext cx="30588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Able to reach out to large group at once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Easier to reply, answer Qs, have/ set up a conversation </a:t>
            </a:r>
            <a:endParaRPr/>
          </a:p>
        </p:txBody>
      </p:sp>
      <p:pic>
        <p:nvPicPr>
          <p:cNvPr id="103" name="Google Shape;103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64935" y="1152475"/>
            <a:ext cx="5339266" cy="38373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9"/>
          <p:cNvSpPr/>
          <p:nvPr/>
        </p:nvSpPr>
        <p:spPr>
          <a:xfrm>
            <a:off x="5327650" y="0"/>
            <a:ext cx="3838200" cy="51435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19"/>
          <p:cNvSpPr txBox="1"/>
          <p:nvPr/>
        </p:nvSpPr>
        <p:spPr>
          <a:xfrm>
            <a:off x="5617054" y="0"/>
            <a:ext cx="4066500" cy="401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latin typeface="Lobster"/>
                <a:ea typeface="Lobster"/>
                <a:cs typeface="Lobster"/>
                <a:sym typeface="Lobster"/>
              </a:rPr>
              <a:t>                                       </a:t>
            </a:r>
            <a:r>
              <a:rPr b="1"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T</a:t>
            </a:r>
            <a:r>
              <a:rPr lang="en-GB">
                <a:solidFill>
                  <a:srgbClr val="D5A6BD"/>
                </a:solidFill>
                <a:latin typeface="Lobster"/>
                <a:ea typeface="Lobster"/>
                <a:cs typeface="Lobster"/>
                <a:sym typeface="Lobster"/>
              </a:rPr>
              <a:t>elling </a:t>
            </a:r>
            <a:endParaRPr>
              <a:solidFill>
                <a:srgbClr val="D5A6BD"/>
              </a:solidFill>
              <a:latin typeface="Lobster"/>
              <a:ea typeface="Lobster"/>
              <a:cs typeface="Lobster"/>
              <a:sym typeface="Lobs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                      </a:t>
            </a:r>
            <a:r>
              <a:rPr b="1"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E</a:t>
            </a:r>
            <a:r>
              <a:rPr lang="en-GB">
                <a:solidFill>
                  <a:srgbClr val="D5A6BD"/>
                </a:solidFill>
                <a:latin typeface="Lobster"/>
                <a:ea typeface="Lobster"/>
                <a:cs typeface="Lobster"/>
                <a:sym typeface="Lobster"/>
              </a:rPr>
              <a:t>veryone </a:t>
            </a:r>
            <a:endParaRPr>
              <a:solidFill>
                <a:srgbClr val="D5A6BD"/>
              </a:solidFill>
              <a:latin typeface="Lobster"/>
              <a:ea typeface="Lobster"/>
              <a:cs typeface="Lobster"/>
              <a:sym typeface="Lobs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                     </a:t>
            </a:r>
            <a:r>
              <a:rPr b="1"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A</a:t>
            </a:r>
            <a:r>
              <a:rPr lang="en-GB">
                <a:solidFill>
                  <a:srgbClr val="D5A6BD"/>
                </a:solidFill>
                <a:latin typeface="Lobster"/>
                <a:ea typeface="Lobster"/>
                <a:cs typeface="Lobster"/>
                <a:sym typeface="Lobster"/>
              </a:rPr>
              <a:t>bout</a:t>
            </a:r>
            <a:endParaRPr>
              <a:solidFill>
                <a:srgbClr val="D5A6BD"/>
              </a:solidFill>
              <a:latin typeface="Lobster"/>
              <a:ea typeface="Lobster"/>
              <a:cs typeface="Lobster"/>
              <a:sym typeface="Lobs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                     </a:t>
            </a:r>
            <a:r>
              <a:rPr b="1"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S</a:t>
            </a:r>
            <a:r>
              <a:rPr lang="en-GB">
                <a:solidFill>
                  <a:srgbClr val="D5A6BD"/>
                </a:solidFill>
                <a:latin typeface="Lobster"/>
                <a:ea typeface="Lobster"/>
                <a:cs typeface="Lobster"/>
                <a:sym typeface="Lobster"/>
              </a:rPr>
              <a:t>kills for the workplace </a:t>
            </a:r>
            <a:endParaRPr>
              <a:solidFill>
                <a:srgbClr val="D5A6BD"/>
              </a:solidFill>
              <a:latin typeface="Lobster"/>
              <a:ea typeface="Lobster"/>
              <a:cs typeface="Lobster"/>
              <a:sym typeface="Lobs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D5A6BD"/>
                </a:solidFill>
                <a:latin typeface="Lobster"/>
                <a:ea typeface="Lobster"/>
                <a:cs typeface="Lobster"/>
                <a:sym typeface="Lobster"/>
              </a:rPr>
              <a:t>                                                          </a:t>
            </a:r>
            <a:endParaRPr sz="2400">
              <a:solidFill>
                <a:srgbClr val="741B47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pic>
        <p:nvPicPr>
          <p:cNvPr id="110" name="Google Shape;110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33450" y="245300"/>
            <a:ext cx="2178475" cy="217845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9"/>
          <p:cNvSpPr txBox="1"/>
          <p:nvPr/>
        </p:nvSpPr>
        <p:spPr>
          <a:xfrm>
            <a:off x="7796150" y="310725"/>
            <a:ext cx="1489500" cy="86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      For </a:t>
            </a:r>
            <a:endParaRPr sz="2400">
              <a:solidFill>
                <a:srgbClr val="741B47"/>
              </a:solidFill>
              <a:latin typeface="Lobster"/>
              <a:ea typeface="Lobster"/>
              <a:cs typeface="Lobster"/>
              <a:sym typeface="Lobs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741B47"/>
                </a:solidFill>
                <a:latin typeface="Lobster"/>
                <a:ea typeface="Lobster"/>
                <a:cs typeface="Lobster"/>
                <a:sym typeface="Lobster"/>
              </a:rPr>
              <a:t>Mummies  </a:t>
            </a:r>
            <a:endParaRPr sz="2400">
              <a:solidFill>
                <a:srgbClr val="741B47"/>
              </a:solidFill>
              <a:latin typeface="Lobster"/>
              <a:ea typeface="Lobster"/>
              <a:cs typeface="Lobster"/>
              <a:sym typeface="Lobster"/>
            </a:endParaRPr>
          </a:p>
        </p:txBody>
      </p:sp>
      <p:pic>
        <p:nvPicPr>
          <p:cNvPr id="112" name="Google Shape;112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87375" y="2789350"/>
            <a:ext cx="2178475" cy="2178450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19"/>
          <p:cNvSpPr txBox="1"/>
          <p:nvPr/>
        </p:nvSpPr>
        <p:spPr>
          <a:xfrm>
            <a:off x="6737300" y="1761400"/>
            <a:ext cx="2254500" cy="13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latin typeface="Montserrat"/>
                <a:ea typeface="Montserrat"/>
                <a:cs typeface="Montserrat"/>
                <a:sym typeface="Montserrat"/>
              </a:rPr>
              <a:t>Want to learn more about a course to help you get back into work that will fit around being a mum AND have a great cup of tea? Let’s catch up!</a:t>
            </a:r>
            <a:endParaRPr sz="100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4" name="Google Shape;114;p19"/>
          <p:cNvSpPr txBox="1"/>
          <p:nvPr/>
        </p:nvSpPr>
        <p:spPr>
          <a:xfrm>
            <a:off x="5509025" y="3293200"/>
            <a:ext cx="1808400" cy="111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latin typeface="Montserrat"/>
                <a:ea typeface="Montserrat"/>
                <a:cs typeface="Montserrat"/>
                <a:sym typeface="Montserrat"/>
              </a:rPr>
              <a:t>Date: </a:t>
            </a:r>
            <a:r>
              <a:rPr lang="en-GB" sz="1200">
                <a:latin typeface="Montserrat"/>
                <a:ea typeface="Montserrat"/>
                <a:cs typeface="Montserrat"/>
                <a:sym typeface="Montserrat"/>
              </a:rPr>
              <a:t>06/06/19</a:t>
            </a:r>
            <a:endParaRPr sz="12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latin typeface="Montserrat"/>
                <a:ea typeface="Montserrat"/>
                <a:cs typeface="Montserrat"/>
                <a:sym typeface="Montserrat"/>
              </a:rPr>
              <a:t>Time:</a:t>
            </a:r>
            <a:r>
              <a:rPr lang="en-GB" sz="1200">
                <a:latin typeface="Montserrat"/>
                <a:ea typeface="Montserrat"/>
                <a:cs typeface="Montserrat"/>
                <a:sym typeface="Montserrat"/>
              </a:rPr>
              <a:t> 9.00am </a:t>
            </a:r>
            <a:r>
              <a:rPr lang="en-GB" sz="1000">
                <a:latin typeface="Montserrat"/>
                <a:ea typeface="Montserrat"/>
                <a:cs typeface="Montserrat"/>
                <a:sym typeface="Montserrat"/>
              </a:rPr>
              <a:t>(after the kiddies are in school!)</a:t>
            </a:r>
            <a:endParaRPr sz="10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200">
                <a:latin typeface="Montserrat"/>
                <a:ea typeface="Montserrat"/>
                <a:cs typeface="Montserrat"/>
                <a:sym typeface="Montserrat"/>
              </a:rPr>
              <a:t>Location: </a:t>
            </a:r>
            <a:r>
              <a:rPr lang="en-GB" sz="1200">
                <a:latin typeface="Montserrat"/>
                <a:ea typeface="Montserrat"/>
                <a:cs typeface="Montserrat"/>
                <a:sym typeface="Montserrat"/>
              </a:rPr>
              <a:t>My house </a:t>
            </a:r>
            <a:endParaRPr sz="1200">
              <a:latin typeface="Montserrat"/>
              <a:ea typeface="Montserrat"/>
              <a:cs typeface="Montserrat"/>
              <a:sym typeface="Montserrat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15" name="Google Shape;115;p19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Small Get Together</a:t>
            </a:r>
            <a:endParaRPr/>
          </a:p>
        </p:txBody>
      </p:sp>
      <p:sp>
        <p:nvSpPr>
          <p:cNvPr id="116" name="Google Shape;116;p19"/>
          <p:cNvSpPr txBox="1"/>
          <p:nvPr/>
        </p:nvSpPr>
        <p:spPr>
          <a:xfrm>
            <a:off x="456650" y="1185125"/>
            <a:ext cx="4576800" cy="350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800"/>
              <a:buFont typeface="Lato"/>
              <a:buChar char="-"/>
            </a:pPr>
            <a:r>
              <a:rPr lang="en-GB" sz="1800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Quick catch up with mums from my children’s schools</a:t>
            </a:r>
            <a:endParaRPr sz="1800"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800"/>
              <a:buFont typeface="Lato"/>
              <a:buChar char="-"/>
            </a:pPr>
            <a:r>
              <a:rPr lang="en-GB" sz="1800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Informal setting, comfortable </a:t>
            </a:r>
            <a:endParaRPr sz="1800"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800"/>
              <a:buFont typeface="Lato"/>
              <a:buChar char="-"/>
            </a:pPr>
            <a:r>
              <a:rPr lang="en-GB" sz="1800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Q and A about course/ my experience so far, *how it fits around a busy schedule  </a:t>
            </a:r>
            <a:endParaRPr sz="1800"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800"/>
              <a:buFont typeface="Lato"/>
              <a:buChar char="-"/>
            </a:pPr>
            <a:r>
              <a:rPr lang="en-GB" sz="1800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Showed examples of coursework</a:t>
            </a:r>
            <a:endParaRPr sz="1800"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800"/>
              <a:buFont typeface="Lato"/>
              <a:buChar char="-"/>
            </a:pPr>
            <a:r>
              <a:rPr lang="en-GB" sz="1800">
                <a:solidFill>
                  <a:srgbClr val="666666"/>
                </a:solidFill>
                <a:latin typeface="Lato"/>
                <a:ea typeface="Lato"/>
                <a:cs typeface="Lato"/>
                <a:sym typeface="Lato"/>
              </a:rPr>
              <a:t>(poster sent through whatsapp, shared around)</a:t>
            </a:r>
            <a:endParaRPr sz="1800">
              <a:solidFill>
                <a:srgbClr val="666666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0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Word of Mouth!</a:t>
            </a:r>
            <a:endParaRPr/>
          </a:p>
        </p:txBody>
      </p:sp>
      <p:sp>
        <p:nvSpPr>
          <p:cNvPr id="122" name="Google Shape;122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Casual conversations, talking to one person which then turns into a chain of people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Different locations, no restrictions i.e. school, town, park, phone call, etc…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Instant responses, longer conversations </a:t>
            </a:r>
            <a:endParaRPr/>
          </a:p>
        </p:txBody>
      </p:sp>
      <p:pic>
        <p:nvPicPr>
          <p:cNvPr id="123" name="Google Shape;12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602196">
            <a:off x="6612450" y="3210525"/>
            <a:ext cx="1982000" cy="148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380946">
            <a:off x="3111221" y="3044491"/>
            <a:ext cx="3050034" cy="165026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330773">
            <a:off x="804268" y="3249369"/>
            <a:ext cx="1901464" cy="15211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1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Candidates and Interviews </a:t>
            </a:r>
            <a:endParaRPr/>
          </a:p>
        </p:txBody>
      </p:sp>
      <p:sp>
        <p:nvSpPr>
          <p:cNvPr id="131" name="Google Shape;131;p21"/>
          <p:cNvSpPr txBox="1"/>
          <p:nvPr>
            <p:ph idx="1" type="body"/>
          </p:nvPr>
        </p:nvSpPr>
        <p:spPr>
          <a:xfrm>
            <a:off x="311700" y="1152475"/>
            <a:ext cx="8520600" cy="31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4 candidates available for interview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More interested however not all available for interview day set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t/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ctr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-GB"/>
              <a:t>Interview Date Arranged: 20/06/19 from 12.00pm - 1.00pm </a:t>
            </a:r>
            <a:endParaRPr b="1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  <p:graphicFrame>
        <p:nvGraphicFramePr>
          <p:cNvPr id="132" name="Google Shape;132;p21"/>
          <p:cNvGraphicFramePr/>
          <p:nvPr/>
        </p:nvGraphicFramePr>
        <p:xfrm>
          <a:off x="952500" y="203232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{15C8B7BC-9706-4D31-8ECE-478C58C393F0}</a:tableStyleId>
              </a:tblPr>
              <a:tblGrid>
                <a:gridCol w="3619500"/>
                <a:gridCol w="3619500"/>
              </a:tblGrid>
              <a:tr h="381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Name 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Method of contact 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Aklis Shah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phone call/ whatsapp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Gaffar Miah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Face to face conversation 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Jade 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Word of mouth from another candidate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Zuleama Ahmed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School runs, teas for mummies event</a:t>
                      </a:r>
                      <a:endParaRPr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2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Feedback from Candidates  </a:t>
            </a:r>
            <a:endParaRPr/>
          </a:p>
        </p:txBody>
      </p:sp>
      <p:sp>
        <p:nvSpPr>
          <p:cNvPr id="138" name="Google Shape;138;p22"/>
          <p:cNvSpPr txBox="1"/>
          <p:nvPr>
            <p:ph idx="1" type="body"/>
          </p:nvPr>
        </p:nvSpPr>
        <p:spPr>
          <a:xfrm>
            <a:off x="311700" y="1152475"/>
            <a:ext cx="8520600" cy="4844700"/>
          </a:xfrm>
          <a:prstGeom prst="rect">
            <a:avLst/>
          </a:prstGeom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Positive feedback 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Not as daunting as they thought it was going to be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Interviews were informative 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¾ candidates still interested to do course after having interview </a:t>
            </a:r>
            <a:endParaRPr/>
          </a:p>
          <a:p>
            <a:pPr indent="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-GB"/>
              <a:t>Further meetings arranged with myself to look at examples of coursework</a:t>
            </a:r>
            <a:endParaRPr/>
          </a:p>
        </p:txBody>
      </p:sp>
      <p:pic>
        <p:nvPicPr>
          <p:cNvPr id="139" name="Google Shape;139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28101" y="484175"/>
            <a:ext cx="1668975" cy="19092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3"/>
          <p:cNvSpPr txBox="1"/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Project Evaluation </a:t>
            </a:r>
            <a:endParaRPr/>
          </a:p>
        </p:txBody>
      </p:sp>
      <p:sp>
        <p:nvSpPr>
          <p:cNvPr id="145" name="Google Shape;145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/>
              <a:t>What went well…</a:t>
            </a:r>
            <a:endParaRPr sz="1400"/>
          </a:p>
          <a:p>
            <a:pPr indent="-317500" lvl="0" marL="457200" rtl="0" algn="l">
              <a:spcBef>
                <a:spcPts val="1600"/>
              </a:spcBef>
              <a:spcAft>
                <a:spcPts val="0"/>
              </a:spcAft>
              <a:buSzPts val="1400"/>
              <a:buChar char="-"/>
            </a:pPr>
            <a:r>
              <a:rPr lang="en-GB" sz="1400"/>
              <a:t>Was able to organise a small event 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 sz="1400"/>
              <a:t>Well rehearsed in course information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 sz="1400"/>
              <a:t>Generated interest for Skills for Workplace course 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 sz="1400"/>
              <a:t>Found 4 potential candidates to get interviewed</a:t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400"/>
              <a:t>Could have been better…</a:t>
            </a:r>
            <a:endParaRPr sz="1400"/>
          </a:p>
          <a:p>
            <a:pPr indent="-317500" lvl="0" marL="457200" rtl="0" algn="l">
              <a:spcBef>
                <a:spcPts val="1600"/>
              </a:spcBef>
              <a:spcAft>
                <a:spcPts val="0"/>
              </a:spcAft>
              <a:buSzPts val="1400"/>
              <a:buChar char="-"/>
            </a:pPr>
            <a:r>
              <a:rPr lang="en-GB" sz="1400"/>
              <a:t>Tried to organise another one or two small events 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 sz="1400"/>
              <a:t>Had a team to share workload, potentially created leaflets if there was more time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-"/>
            </a:pPr>
            <a:r>
              <a:rPr lang="en-GB" sz="1400"/>
              <a:t>Chased/ reminded those who were interested about interview </a:t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oral">
  <a:themeElements>
    <a:clrScheme name="Coral">
      <a:dk1>
        <a:srgbClr val="F55E61"/>
      </a:dk1>
      <a:lt1>
        <a:srgbClr val="FFFFFF"/>
      </a:lt1>
      <a:dk2>
        <a:srgbClr val="5E696C"/>
      </a:dk2>
      <a:lt2>
        <a:srgbClr val="BFC7CA"/>
      </a:lt2>
      <a:accent1>
        <a:srgbClr val="1E2D31"/>
      </a:accent1>
      <a:accent2>
        <a:srgbClr val="273C42"/>
      </a:accent2>
      <a:accent3>
        <a:srgbClr val="83D061"/>
      </a:accent3>
      <a:accent4>
        <a:srgbClr val="F6CD4C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