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327" r:id="rId2"/>
    <p:sldId id="406" r:id="rId3"/>
    <p:sldId id="329" r:id="rId4"/>
    <p:sldId id="405" r:id="rId5"/>
    <p:sldId id="403" r:id="rId6"/>
    <p:sldId id="328" r:id="rId7"/>
    <p:sldId id="404" r:id="rId8"/>
    <p:sldId id="331" r:id="rId9"/>
    <p:sldId id="332" r:id="rId10"/>
    <p:sldId id="333" r:id="rId11"/>
    <p:sldId id="334" r:id="rId12"/>
    <p:sldId id="335" r:id="rId13"/>
    <p:sldId id="407" r:id="rId14"/>
    <p:sldId id="336" r:id="rId15"/>
    <p:sldId id="337" r:id="rId16"/>
    <p:sldId id="338" r:id="rId17"/>
    <p:sldId id="339" r:id="rId18"/>
    <p:sldId id="340" r:id="rId19"/>
    <p:sldId id="341" r:id="rId20"/>
    <p:sldId id="342" r:id="rId21"/>
    <p:sldId id="343" r:id="rId22"/>
    <p:sldId id="344" r:id="rId23"/>
    <p:sldId id="408" r:id="rId24"/>
    <p:sldId id="345" r:id="rId25"/>
    <p:sldId id="347" r:id="rId26"/>
    <p:sldId id="348" r:id="rId27"/>
    <p:sldId id="350" r:id="rId28"/>
    <p:sldId id="351" r:id="rId29"/>
    <p:sldId id="352" r:id="rId30"/>
    <p:sldId id="353" r:id="rId31"/>
    <p:sldId id="409" r:id="rId32"/>
    <p:sldId id="410" r:id="rId33"/>
    <p:sldId id="354" r:id="rId34"/>
    <p:sldId id="355"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7" d="100"/>
          <a:sy n="77" d="100"/>
        </p:scale>
        <p:origin x="97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7.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image" Target="../media/image30.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4.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48.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4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5DF746-29E5-4404-96B0-2E15CAE5B45C}" type="datetimeFigureOut">
              <a:rPr lang="en-GB" smtClean="0"/>
              <a:t>07/11/2019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F4CB30-EFBB-4F9F-B992-BF8D8F574504}" type="slidenum">
              <a:rPr lang="en-GB" smtClean="0"/>
              <a:t>‹#›</a:t>
            </a:fld>
            <a:endParaRPr lang="en-GB"/>
          </a:p>
        </p:txBody>
      </p:sp>
    </p:spTree>
    <p:extLst>
      <p:ext uri="{BB962C8B-B14F-4D97-AF65-F5344CB8AC3E}">
        <p14:creationId xmlns:p14="http://schemas.microsoft.com/office/powerpoint/2010/main" val="1372864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Slide Image Placeholder 1">
            <a:extLst>
              <a:ext uri="{FF2B5EF4-FFF2-40B4-BE49-F238E27FC236}">
                <a16:creationId xmlns:a16="http://schemas.microsoft.com/office/drawing/2014/main" id="{E7C74B53-DF8D-4E87-A359-0B1C9793EC8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2" name="Notes Placeholder 2">
            <a:extLst>
              <a:ext uri="{FF2B5EF4-FFF2-40B4-BE49-F238E27FC236}">
                <a16:creationId xmlns:a16="http://schemas.microsoft.com/office/drawing/2014/main" id="{92D38D06-2458-404C-9E05-71A48A8782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Last week we finished off on talking about the properties of water and how they can affect water bodies. </a:t>
            </a:r>
            <a:endParaRPr lang="en-GB" altLang="en-US"/>
          </a:p>
          <a:p>
            <a:endParaRPr lang="en-US" altLang="en-US"/>
          </a:p>
          <a:p>
            <a:r>
              <a:rPr lang="en-US" altLang="en-US"/>
              <a:t>Now we can get more into the wider scope of how these waterbodies are formed and the importances of monitoring them.</a:t>
            </a:r>
            <a:endParaRPr lang="en-GB" altLang="en-US"/>
          </a:p>
          <a:p>
            <a:r>
              <a:rPr lang="en-US" altLang="en-US"/>
              <a:t>Understanding the formation of a waterbody and their history both from a geological and possibly even human perspective, can help us understand its structure and state.</a:t>
            </a:r>
          </a:p>
          <a:p>
            <a:endParaRPr lang="en-US" altLang="en-US"/>
          </a:p>
        </p:txBody>
      </p:sp>
      <p:sp>
        <p:nvSpPr>
          <p:cNvPr id="112643" name="Slide Number Placeholder 3">
            <a:extLst>
              <a:ext uri="{FF2B5EF4-FFF2-40B4-BE49-F238E27FC236}">
                <a16:creationId xmlns:a16="http://schemas.microsoft.com/office/drawing/2014/main" id="{B945552B-B56A-4F4C-98D4-EF7D7CA7D2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4B37CFC-54C8-44D8-AFFE-F6CBC6D14744}" type="slidenum">
              <a:rPr lang="en-GB" altLang="en-US" smtClean="0">
                <a:latin typeface="Calibri" panose="020F0502020204030204" pitchFamily="34" charset="0"/>
              </a:rPr>
              <a:pPr/>
              <a:t>1</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a:extLst>
              <a:ext uri="{FF2B5EF4-FFF2-40B4-BE49-F238E27FC236}">
                <a16:creationId xmlns:a16="http://schemas.microsoft.com/office/drawing/2014/main" id="{DFBAADA9-57A8-48D6-B454-29F895C49C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0" name="Notes Placeholder 2">
            <a:extLst>
              <a:ext uri="{FF2B5EF4-FFF2-40B4-BE49-F238E27FC236}">
                <a16:creationId xmlns:a16="http://schemas.microsoft.com/office/drawing/2014/main" id="{54DE05C8-D0C1-4463-B41B-A049E617D9B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Firstly type of water body to look at is lakes – defined as a body of water surrounded by land.</a:t>
            </a:r>
          </a:p>
          <a:p>
            <a:r>
              <a:rPr lang="en-US" altLang="en-US"/>
              <a:t>They’re an impressive source of freshwater and provide a crucial habitat to a wide range of biodiversity worldwide, as you can find them on every continent on Earth, and in every type of environment.</a:t>
            </a:r>
            <a:br>
              <a:rPr lang="en-US" altLang="en-US"/>
            </a:br>
            <a:r>
              <a:rPr lang="en-US" altLang="en-US"/>
              <a:t>In mountainous regions, sparse deserts, on plains and near seashores.</a:t>
            </a:r>
          </a:p>
          <a:p>
            <a:endParaRPr lang="en-US" altLang="en-US"/>
          </a:p>
          <a:p>
            <a:r>
              <a:rPr lang="en-US" altLang="en-US"/>
              <a:t>Water is brought into lakes by precipitation as rain or snow, could come in as melting ice from higher or surrounding inland elevations, or even from below as groundwater seeps in times where the land is saturated.</a:t>
            </a:r>
          </a:p>
          <a:p>
            <a:endParaRPr lang="en-US" altLang="en-US"/>
          </a:p>
          <a:p>
            <a:r>
              <a:rPr lang="en-US" altLang="en-US"/>
              <a:t>Lakes are also described as being either open or closed…</a:t>
            </a:r>
            <a:br>
              <a:rPr lang="en-US" altLang="en-US"/>
            </a:br>
            <a:r>
              <a:rPr lang="en-US" altLang="en-US"/>
              <a:t>Open – water leaves a lake via a river or other outlet.</a:t>
            </a:r>
            <a:br>
              <a:rPr lang="en-US" altLang="en-US"/>
            </a:br>
            <a:r>
              <a:rPr lang="en-US" altLang="en-US"/>
              <a:t>Closed – water only leaves via evaporation. Usually become saline/salty, as evaporation leaves behind solid minerals. </a:t>
            </a:r>
          </a:p>
          <a:p>
            <a:endParaRPr lang="en-US" altLang="en-US"/>
          </a:p>
        </p:txBody>
      </p:sp>
      <p:sp>
        <p:nvSpPr>
          <p:cNvPr id="114691" name="Slide Number Placeholder 3">
            <a:extLst>
              <a:ext uri="{FF2B5EF4-FFF2-40B4-BE49-F238E27FC236}">
                <a16:creationId xmlns:a16="http://schemas.microsoft.com/office/drawing/2014/main" id="{6902670C-AE12-4515-835B-9FEE6A95DE5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D5014B-43E3-4B2A-AC5C-615CDB713E3A}"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a:extLst>
              <a:ext uri="{FF2B5EF4-FFF2-40B4-BE49-F238E27FC236}">
                <a16:creationId xmlns:a16="http://schemas.microsoft.com/office/drawing/2014/main" id="{E36680ED-F558-4E83-BDF0-349F717269B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5ECE648C-5D94-904B-81EB-D1B0F7F9E332}"/>
              </a:ext>
            </a:extLst>
          </p:cNvPr>
          <p:cNvSpPr>
            <a:spLocks noGrp="1"/>
          </p:cNvSpPr>
          <p:nvPr>
            <p:ph type="body" idx="1"/>
          </p:nvPr>
        </p:nvSpPr>
        <p:spPr/>
        <p:txBody>
          <a:bodyPr>
            <a:normAutofit fontScale="70000" lnSpcReduction="20000"/>
          </a:bodyPr>
          <a:lstStyle/>
          <a:p>
            <a:pPr>
              <a:defRPr/>
            </a:pPr>
            <a:r>
              <a:rPr lang="en-US" dirty="0"/>
              <a:t>There are approximately </a:t>
            </a:r>
            <a:r>
              <a:rPr lang="en-US" b="1" dirty="0"/>
              <a:t>6 different types of major lake types</a:t>
            </a:r>
            <a:r>
              <a:rPr lang="en-US" dirty="0"/>
              <a:t> found around the world, defined by their geographical location – altitude and latitude, and also the climate of an area.</a:t>
            </a:r>
          </a:p>
          <a:p>
            <a:pPr>
              <a:defRPr/>
            </a:pPr>
            <a:endParaRPr lang="en-US" dirty="0"/>
          </a:p>
          <a:p>
            <a:pPr>
              <a:defRPr/>
            </a:pPr>
            <a:r>
              <a:rPr lang="en-US" b="1" dirty="0"/>
              <a:t>Glacial lakes </a:t>
            </a:r>
            <a:r>
              <a:rPr lang="en-US" dirty="0"/>
              <a:t>– Many of these can be found in the Northern Hemisphere, accounting for approximately 74% of all lakes on the planet. </a:t>
            </a:r>
            <a:br>
              <a:rPr lang="en-US" dirty="0"/>
            </a:br>
            <a:r>
              <a:rPr lang="en-US" dirty="0"/>
              <a:t>Formed by the movement of glaciers that covered large areas of land during the most recent ice age, about 18,000 years ago.</a:t>
            </a:r>
            <a:br>
              <a:rPr lang="en-US" dirty="0"/>
            </a:br>
            <a:r>
              <a:rPr lang="en-US" dirty="0"/>
              <a:t>Deep valleys and depressions in the earth were carved from these glacial movements, forming lakes when the glaciers eventually melted.</a:t>
            </a:r>
            <a:br>
              <a:rPr lang="en-US" dirty="0"/>
            </a:br>
            <a:r>
              <a:rPr lang="en-US" dirty="0"/>
              <a:t>Apparently Minnesota in particular is nicknamed ”The land of 10,000 lakes” because of the sheer number of glacial lakes it has!</a:t>
            </a:r>
            <a:br>
              <a:rPr lang="en-US" dirty="0"/>
            </a:br>
            <a:endParaRPr lang="en-US" dirty="0"/>
          </a:p>
          <a:p>
            <a:pPr>
              <a:defRPr/>
            </a:pPr>
            <a:r>
              <a:rPr lang="en-US" b="1" dirty="0"/>
              <a:t>Tectonic lakes </a:t>
            </a:r>
            <a:r>
              <a:rPr lang="en-US" dirty="0"/>
              <a:t>– Lake basins formed where plate tectonics change the form of Earth’s crust, making it buckle under pressure (force) and fold, or break apart.</a:t>
            </a:r>
            <a:br>
              <a:rPr lang="en-US" dirty="0"/>
            </a:br>
            <a:r>
              <a:rPr lang="en-US" dirty="0"/>
              <a:t>When Earth’s crust breaks, this is where deep cracks called ‘</a:t>
            </a:r>
            <a:r>
              <a:rPr lang="en-US" i="1" dirty="0"/>
              <a:t>Faults</a:t>
            </a:r>
            <a:r>
              <a:rPr lang="en-US" dirty="0"/>
              <a:t>’ can form and these are what fill with water from rainfall or streams to create lakes.</a:t>
            </a:r>
            <a:br>
              <a:rPr lang="en-US" dirty="0"/>
            </a:br>
            <a:r>
              <a:rPr lang="en-US" dirty="0"/>
              <a:t>It’s noted that the Caspian Sea (so big that it’s called a sea and was formed by a coastal tectonic movement), that it accounts for about 42% of global tectonic lake area on Earth.</a:t>
            </a:r>
            <a:br>
              <a:rPr lang="en-US" dirty="0"/>
            </a:br>
            <a:br>
              <a:rPr lang="en-US" dirty="0"/>
            </a:br>
            <a:r>
              <a:rPr lang="en-US" b="1" dirty="0"/>
              <a:t>Coastal </a:t>
            </a:r>
            <a:r>
              <a:rPr lang="en-US" dirty="0"/>
              <a:t>– Some lakes are formed in dunes systems, becoming bordered by them and as a result consisting of large open bodies of saline or brackish water.</a:t>
            </a:r>
            <a:br>
              <a:rPr lang="en-US" dirty="0"/>
            </a:br>
            <a:r>
              <a:rPr lang="en-US" dirty="0"/>
              <a:t>Many of these lakes (or sometimes lagoons) often alternate between being open or closed to the ocean.</a:t>
            </a:r>
            <a:br>
              <a:rPr lang="en-US" dirty="0"/>
            </a:br>
            <a:endParaRPr lang="en-US" dirty="0"/>
          </a:p>
          <a:p>
            <a:pPr>
              <a:defRPr/>
            </a:pPr>
            <a:r>
              <a:rPr lang="en-US" b="1" dirty="0"/>
              <a:t>Riverine</a:t>
            </a:r>
            <a:r>
              <a:rPr lang="en-US" dirty="0"/>
              <a:t> – Mature rivers often wind back and for the across a plain of land in a wide loop called </a:t>
            </a:r>
            <a:r>
              <a:rPr lang="en-US" i="1" dirty="0"/>
              <a:t>meanders.</a:t>
            </a:r>
            <a:r>
              <a:rPr lang="en-US" b="1" i="1" dirty="0"/>
              <a:t> </a:t>
            </a:r>
            <a:r>
              <a:rPr lang="en-US" dirty="0"/>
              <a:t>During flood periods, a swollen rushing river may create a shortcut and bypass this feature.</a:t>
            </a:r>
            <a:br>
              <a:rPr lang="en-US" dirty="0"/>
            </a:br>
            <a:r>
              <a:rPr lang="en-US" dirty="0"/>
              <a:t>After the flood has passed, it leaves this body of water in between, and is called an </a:t>
            </a:r>
            <a:r>
              <a:rPr lang="en-US" b="1" dirty="0"/>
              <a:t>oxbow lake</a:t>
            </a:r>
            <a:r>
              <a:rPr lang="en-US" dirty="0"/>
              <a:t>. Resembling the U-shaped frame that fits over an Ox’s neck when harnessed to pull wagon/plough.</a:t>
            </a:r>
            <a:endParaRPr lang="en-US" b="1" dirty="0"/>
          </a:p>
          <a:p>
            <a:pPr>
              <a:defRPr/>
            </a:pPr>
            <a:br>
              <a:rPr lang="en-US" dirty="0"/>
            </a:br>
            <a:r>
              <a:rPr lang="en-US" b="1" dirty="0"/>
              <a:t>Volcanic </a:t>
            </a:r>
            <a:r>
              <a:rPr lang="en-US" dirty="0"/>
              <a:t>– After a volcano becomes inactive, its crater can fill with rain or melted snow. Sometimes the top of a volcano is blown off or collapses during an eruption, leaving a depression (</a:t>
            </a:r>
            <a:r>
              <a:rPr lang="en-US" i="1" dirty="0"/>
              <a:t>Caldera</a:t>
            </a:r>
            <a:r>
              <a:rPr lang="en-US" dirty="0"/>
              <a:t>).</a:t>
            </a:r>
            <a:br>
              <a:rPr lang="en-US" dirty="0"/>
            </a:br>
            <a:r>
              <a:rPr lang="en-US" dirty="0"/>
              <a:t>Crater Lake in Oregon is one of the deepest lakes in the world, formed about 6,600 years ago when ancient Mount Mazama’s volcanic cone collapsed.</a:t>
            </a:r>
          </a:p>
          <a:p>
            <a:pPr>
              <a:defRPr/>
            </a:pPr>
            <a:endParaRPr lang="en-US" dirty="0"/>
          </a:p>
          <a:p>
            <a:pPr>
              <a:defRPr/>
            </a:pPr>
            <a:r>
              <a:rPr lang="en-US" dirty="0"/>
              <a:t>And </a:t>
            </a:r>
            <a:r>
              <a:rPr lang="en-US" b="1" dirty="0"/>
              <a:t>Miscellaneous…</a:t>
            </a:r>
            <a:br>
              <a:rPr lang="en-US" dirty="0"/>
            </a:br>
            <a:br>
              <a:rPr lang="en-US" dirty="0"/>
            </a:br>
            <a:endParaRPr lang="en-US" b="1" dirty="0"/>
          </a:p>
        </p:txBody>
      </p:sp>
      <p:sp>
        <p:nvSpPr>
          <p:cNvPr id="116739" name="Slide Number Placeholder 3">
            <a:extLst>
              <a:ext uri="{FF2B5EF4-FFF2-40B4-BE49-F238E27FC236}">
                <a16:creationId xmlns:a16="http://schemas.microsoft.com/office/drawing/2014/main" id="{BAA0E676-1980-476D-8EF2-47B22050F20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5482A1-A9CA-4103-8062-4C773B8D97EE}" type="slidenum">
              <a:rPr lang="en-GB" altLang="en-US" smtClean="0">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5" name="Slide Image Placeholder 1">
            <a:extLst>
              <a:ext uri="{FF2B5EF4-FFF2-40B4-BE49-F238E27FC236}">
                <a16:creationId xmlns:a16="http://schemas.microsoft.com/office/drawing/2014/main" id="{AB7CC1C7-8ED8-4AEF-8999-E15230B7578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6" name="Notes Placeholder 2">
            <a:extLst>
              <a:ext uri="{FF2B5EF4-FFF2-40B4-BE49-F238E27FC236}">
                <a16:creationId xmlns:a16="http://schemas.microsoft.com/office/drawing/2014/main" id="{BB7FB174-7812-4CB4-AD31-D19EC9F10B6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Sometimes natural processes can set in motion the formation of lakes by </a:t>
            </a:r>
            <a:r>
              <a:rPr lang="en-US" altLang="en-US" b="1"/>
              <a:t>landslide or mudslide.</a:t>
            </a:r>
            <a:endParaRPr lang="en-US" altLang="en-US"/>
          </a:p>
          <a:p>
            <a:r>
              <a:rPr lang="en-US" altLang="en-US" b="1"/>
              <a:t>Attabad lake </a:t>
            </a:r>
            <a:r>
              <a:rPr lang="en-US" altLang="en-US"/>
              <a:t>for example was formed due to a massive landslide at the village in Pakistan (2010)</a:t>
            </a:r>
            <a:endParaRPr lang="en-US" altLang="en-US" b="1"/>
          </a:p>
        </p:txBody>
      </p:sp>
      <p:sp>
        <p:nvSpPr>
          <p:cNvPr id="118787" name="Slide Number Placeholder 3">
            <a:extLst>
              <a:ext uri="{FF2B5EF4-FFF2-40B4-BE49-F238E27FC236}">
                <a16:creationId xmlns:a16="http://schemas.microsoft.com/office/drawing/2014/main" id="{8289DF35-3C9B-4763-AA89-5A6D1F7F4F3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CB85B2-9051-48D9-AB9D-2E6BEA8935A9}" type="slidenum">
              <a:rPr lang="en-GB" altLang="en-US" smtClean="0">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Slide Image Placeholder 1">
            <a:extLst>
              <a:ext uri="{FF2B5EF4-FFF2-40B4-BE49-F238E27FC236}">
                <a16:creationId xmlns:a16="http://schemas.microsoft.com/office/drawing/2014/main" id="{553EE126-0EA0-455C-BF0C-D764FE5BD5E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4" name="Notes Placeholder 2">
            <a:extLst>
              <a:ext uri="{FF2B5EF4-FFF2-40B4-BE49-F238E27FC236}">
                <a16:creationId xmlns:a16="http://schemas.microsoft.com/office/drawing/2014/main" id="{70874EC2-D800-4A34-8160-7BC615D31C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Now getting more into the wider scope of monitoring water bodies.</a:t>
            </a:r>
          </a:p>
          <a:p>
            <a:r>
              <a:rPr lang="en-US" altLang="en-US"/>
              <a:t>Understanding the formation of a waterbody and their history both from a geological and possibly even human perspective, can help us understand its structure and state.</a:t>
            </a:r>
          </a:p>
          <a:p>
            <a:endParaRPr lang="en-US" altLang="en-US"/>
          </a:p>
          <a:p>
            <a:r>
              <a:rPr lang="en-US" altLang="en-US"/>
              <a:t>Paleolimnology is a typical form of monitoring and understanding an inland waterbody better in terms of its geological and ecological history – through studying the preserved sediments in the area’s geology.</a:t>
            </a:r>
          </a:p>
          <a:p>
            <a:r>
              <a:rPr lang="en-US" altLang="en-US"/>
              <a:t>Chris house – spoken about varves to you? If not, ask him. He loves them. </a:t>
            </a:r>
            <a:r>
              <a:rPr lang="en-US" altLang="en-US" b="1"/>
              <a:t>A varved sediment </a:t>
            </a:r>
            <a:r>
              <a:rPr lang="en-US" altLang="en-US"/>
              <a:t>– an annual layer of sediment or sedimentary rock, which can contain all of these clues about a waterbody’s history and structure.</a:t>
            </a:r>
            <a:br>
              <a:rPr lang="en-US" altLang="en-US"/>
            </a:br>
            <a:r>
              <a:rPr lang="en-US" altLang="en-US"/>
              <a:t>They’re often referred to as geological ‘</a:t>
            </a:r>
            <a:r>
              <a:rPr lang="en-US" altLang="en-US" i="1"/>
              <a:t>archives</a:t>
            </a:r>
            <a:r>
              <a:rPr lang="en-US" altLang="en-US"/>
              <a:t>’ of the environment.</a:t>
            </a:r>
          </a:p>
          <a:p>
            <a:endParaRPr lang="en-US" altLang="en-US"/>
          </a:p>
          <a:p>
            <a:r>
              <a:rPr lang="en-US" altLang="en-US"/>
              <a:t>This can be studied from waterbodies like lakes, rivers and streams which are all generally freshwater habitats, or even on brackish and saline habitats like wetlands and mangroves.</a:t>
            </a:r>
          </a:p>
          <a:p>
            <a:endParaRPr lang="en-US" altLang="en-US"/>
          </a:p>
          <a:p>
            <a:r>
              <a:rPr lang="en-US" altLang="en-US"/>
              <a:t>This type of monitoring is also really useful in helping us understand changes in these environments, effects of climate change on them and human impacts.</a:t>
            </a:r>
          </a:p>
        </p:txBody>
      </p:sp>
      <p:sp>
        <p:nvSpPr>
          <p:cNvPr id="120835" name="Slide Number Placeholder 3">
            <a:extLst>
              <a:ext uri="{FF2B5EF4-FFF2-40B4-BE49-F238E27FC236}">
                <a16:creationId xmlns:a16="http://schemas.microsoft.com/office/drawing/2014/main" id="{686DA340-496B-4925-8F5A-D69EEA05843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805110-741A-4E7F-BD32-7D5BD4D63037}"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Slide Image Placeholder 1">
            <a:extLst>
              <a:ext uri="{FF2B5EF4-FFF2-40B4-BE49-F238E27FC236}">
                <a16:creationId xmlns:a16="http://schemas.microsoft.com/office/drawing/2014/main" id="{F6C2D2FE-D86A-4D25-9165-A3F7FBB3CFC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D557A83-A7DE-6F49-AF6D-3FF6BF8BF5CF}"/>
              </a:ext>
            </a:extLst>
          </p:cNvPr>
          <p:cNvSpPr>
            <a:spLocks noGrp="1"/>
          </p:cNvSpPr>
          <p:nvPr>
            <p:ph type="body" idx="1"/>
          </p:nvPr>
        </p:nvSpPr>
        <p:spPr/>
        <p:txBody>
          <a:bodyPr>
            <a:normAutofit fontScale="92500" lnSpcReduction="10000"/>
          </a:bodyPr>
          <a:lstStyle/>
          <a:p>
            <a:pPr>
              <a:defRPr/>
            </a:pPr>
            <a:r>
              <a:rPr lang="en-US" dirty="0"/>
              <a:t>A famous and often studied </a:t>
            </a:r>
            <a:r>
              <a:rPr lang="en-US" b="1" dirty="0"/>
              <a:t>tectonic</a:t>
            </a:r>
            <a:r>
              <a:rPr lang="en-US" dirty="0"/>
              <a:t> </a:t>
            </a:r>
            <a:r>
              <a:rPr lang="en-US" b="1" dirty="0"/>
              <a:t>lake</a:t>
            </a:r>
            <a:r>
              <a:rPr lang="en-US" dirty="0"/>
              <a:t> in Japan, on Honshu Island called Lake Biwa.</a:t>
            </a:r>
            <a:br>
              <a:rPr lang="en-US" dirty="0"/>
            </a:br>
            <a:r>
              <a:rPr lang="en-US" dirty="0"/>
              <a:t>It’s actually the largest and oldest freshwater lake in Japan at 22km wide and 68km in length.</a:t>
            </a:r>
          </a:p>
          <a:p>
            <a:pPr>
              <a:defRPr/>
            </a:pPr>
            <a:r>
              <a:rPr lang="en-US" dirty="0"/>
              <a:t>Described as being dated to be at least 4 million years old. Long interrupted period allowed the ecosystem to evolve.</a:t>
            </a:r>
            <a:br>
              <a:rPr lang="en-US" dirty="0"/>
            </a:br>
            <a:r>
              <a:rPr lang="en-US" dirty="0"/>
              <a:t>Important ecologically for more than 1000 species and subspecies living </a:t>
            </a:r>
            <a:r>
              <a:rPr lang="en-US" i="1" dirty="0"/>
              <a:t>in</a:t>
            </a:r>
            <a:r>
              <a:rPr lang="en-US" dirty="0"/>
              <a:t> the lake (60 of which are endemic to the area), not including the 5,000 birds/year that visit.</a:t>
            </a:r>
          </a:p>
          <a:p>
            <a:pPr>
              <a:defRPr/>
            </a:pPr>
            <a:endParaRPr lang="en-US" dirty="0"/>
          </a:p>
          <a:p>
            <a:pPr>
              <a:defRPr/>
            </a:pPr>
            <a:r>
              <a:rPr lang="en-US" dirty="0"/>
              <a:t>Culturally, because of how close it was to the former Japanese capital city Kyoto, the lake appears regularly in Japanese literature, especially poetry and historical battle accounts.</a:t>
            </a:r>
          </a:p>
          <a:p>
            <a:pPr>
              <a:defRPr/>
            </a:pPr>
            <a:r>
              <a:rPr lang="en-US" dirty="0"/>
              <a:t>Archaeology of part of the lake has become known for its importance to how Japanese people in the </a:t>
            </a:r>
            <a:r>
              <a:rPr lang="en-US" dirty="0" err="1"/>
              <a:t>Jomon</a:t>
            </a:r>
            <a:r>
              <a:rPr lang="en-US" dirty="0"/>
              <a:t> period lived – as they could see how the lake was used for plant and animal food resources, including apparently the importance of nuts in their diet! </a:t>
            </a:r>
          </a:p>
          <a:p>
            <a:pPr>
              <a:defRPr/>
            </a:pPr>
            <a:endParaRPr lang="en-US" dirty="0"/>
          </a:p>
          <a:p>
            <a:pPr>
              <a:defRPr/>
            </a:pPr>
            <a:r>
              <a:rPr lang="en-GB" b="1" dirty="0"/>
              <a:t>Phylogeny and historical demography of endemic fishes in Lake Biwa: the ancient lake as a promoter of evolution and diversification of freshwater fishes in western Japan </a:t>
            </a:r>
            <a:r>
              <a:rPr lang="en-GB" dirty="0"/>
              <a:t>(Tabata, </a:t>
            </a:r>
            <a:r>
              <a:rPr lang="en-GB" i="1" dirty="0"/>
              <a:t>et al., </a:t>
            </a:r>
            <a:r>
              <a:rPr lang="en-GB" dirty="0"/>
              <a:t>2016)</a:t>
            </a:r>
            <a:endParaRPr lang="en-US" dirty="0"/>
          </a:p>
          <a:p>
            <a:pPr>
              <a:defRPr/>
            </a:pPr>
            <a:r>
              <a:rPr lang="en-US" dirty="0"/>
              <a:t>https://</a:t>
            </a:r>
            <a:r>
              <a:rPr lang="en-US" dirty="0" err="1"/>
              <a:t>onlinelibrary.wiley.com</a:t>
            </a:r>
            <a:r>
              <a:rPr lang="en-US" dirty="0"/>
              <a:t>/</a:t>
            </a:r>
            <a:r>
              <a:rPr lang="en-US" dirty="0" err="1"/>
              <a:t>doi</a:t>
            </a:r>
            <a:r>
              <a:rPr lang="en-US" dirty="0"/>
              <a:t>/full/10.1002/ece3.2070</a:t>
            </a:r>
          </a:p>
          <a:p>
            <a:pPr>
              <a:defRPr/>
            </a:pPr>
            <a:endParaRPr lang="en-US" dirty="0"/>
          </a:p>
          <a:p>
            <a:pPr>
              <a:defRPr/>
            </a:pPr>
            <a:r>
              <a:rPr lang="en-GB" b="1" dirty="0"/>
              <a:t>Tectonic Basin Formation in and Around Lake Biwa, Central Japan </a:t>
            </a:r>
            <a:r>
              <a:rPr lang="en-GB" dirty="0"/>
              <a:t>(</a:t>
            </a:r>
            <a:r>
              <a:rPr lang="en-GB" dirty="0" err="1"/>
              <a:t>Takemura</a:t>
            </a:r>
            <a:r>
              <a:rPr lang="en-GB" dirty="0"/>
              <a:t> </a:t>
            </a:r>
            <a:r>
              <a:rPr lang="en-GB" i="1" dirty="0"/>
              <a:t>et al,</a:t>
            </a:r>
            <a:r>
              <a:rPr lang="en-GB" dirty="0"/>
              <a:t> 2013)</a:t>
            </a:r>
            <a:br>
              <a:rPr lang="en-GB" dirty="0"/>
            </a:br>
            <a:r>
              <a:rPr lang="en-US" dirty="0"/>
              <a:t>http://</a:t>
            </a:r>
            <a:r>
              <a:rPr lang="en-US" dirty="0" err="1"/>
              <a:t>cdn.intechopen.com</a:t>
            </a:r>
            <a:r>
              <a:rPr lang="en-US" dirty="0"/>
              <a:t>/pdfs/45340/InTech-Tectonic_basin_formation_in_and_around_lake_biwa_central_japan.pdf </a:t>
            </a:r>
          </a:p>
          <a:p>
            <a:pPr>
              <a:defRPr/>
            </a:pPr>
            <a:endParaRPr lang="en-US" dirty="0"/>
          </a:p>
        </p:txBody>
      </p:sp>
      <p:sp>
        <p:nvSpPr>
          <p:cNvPr id="122883" name="Slide Number Placeholder 3">
            <a:extLst>
              <a:ext uri="{FF2B5EF4-FFF2-40B4-BE49-F238E27FC236}">
                <a16:creationId xmlns:a16="http://schemas.microsoft.com/office/drawing/2014/main" id="{21E56FCC-EC5B-458A-AE64-9FC309EAFD2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EC1AF6-510B-48C5-AD95-411ACEAA5B5C}"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Slide Image Placeholder 1">
            <a:extLst>
              <a:ext uri="{FF2B5EF4-FFF2-40B4-BE49-F238E27FC236}">
                <a16:creationId xmlns:a16="http://schemas.microsoft.com/office/drawing/2014/main" id="{6BC2C3B4-195A-4545-9AD2-863F033849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09D97C81-9D7A-7940-A187-435650C80183}"/>
              </a:ext>
            </a:extLst>
          </p:cNvPr>
          <p:cNvSpPr>
            <a:spLocks noGrp="1"/>
          </p:cNvSpPr>
          <p:nvPr>
            <p:ph type="body" idx="1"/>
          </p:nvPr>
        </p:nvSpPr>
        <p:spPr/>
        <p:txBody>
          <a:bodyPr>
            <a:normAutofit lnSpcReduction="10000"/>
          </a:bodyPr>
          <a:lstStyle/>
          <a:p>
            <a:pPr>
              <a:defRPr/>
            </a:pPr>
            <a:r>
              <a:rPr lang="en-US" dirty="0"/>
              <a:t>On the paleolimnology side of it, we can as suggested, tell what states the lake has been through in its lifetime.</a:t>
            </a:r>
            <a:br>
              <a:rPr lang="en-US" dirty="0"/>
            </a:br>
            <a:r>
              <a:rPr lang="en-US" dirty="0"/>
              <a:t>We can see for the most part it’s stayed as an oligotrophic lake with medium nutrient activity to support the wide variety of biodiversity throughout time.</a:t>
            </a:r>
          </a:p>
          <a:p>
            <a:pPr>
              <a:defRPr/>
            </a:pPr>
            <a:endParaRPr lang="en-US" dirty="0"/>
          </a:p>
          <a:p>
            <a:pPr>
              <a:defRPr/>
            </a:pPr>
            <a:r>
              <a:rPr lang="en-US" dirty="0" err="1"/>
              <a:t>Melosira</a:t>
            </a:r>
            <a:r>
              <a:rPr lang="en-US" dirty="0"/>
              <a:t> S - Algae</a:t>
            </a:r>
            <a:br>
              <a:rPr lang="en-US" dirty="0"/>
            </a:br>
            <a:r>
              <a:rPr lang="en-US" dirty="0" err="1"/>
              <a:t>Melosira</a:t>
            </a:r>
            <a:r>
              <a:rPr lang="en-US" dirty="0"/>
              <a:t> J – </a:t>
            </a:r>
            <a:r>
              <a:rPr lang="en-US" dirty="0" err="1"/>
              <a:t>Alage</a:t>
            </a:r>
            <a:br>
              <a:rPr lang="en-US" dirty="0"/>
            </a:br>
            <a:r>
              <a:rPr lang="en-US" dirty="0"/>
              <a:t>Steph – Diatom</a:t>
            </a:r>
          </a:p>
          <a:p>
            <a:pPr>
              <a:defRPr/>
            </a:pPr>
            <a:r>
              <a:rPr lang="en-US" dirty="0"/>
              <a:t>Steph – Diatom</a:t>
            </a:r>
          </a:p>
          <a:p>
            <a:pPr>
              <a:defRPr/>
            </a:pPr>
            <a:r>
              <a:rPr lang="en-US" dirty="0" err="1"/>
              <a:t>Fragilaria</a:t>
            </a:r>
            <a:r>
              <a:rPr lang="en-US" dirty="0"/>
              <a:t> – Diatom</a:t>
            </a:r>
          </a:p>
          <a:p>
            <a:pPr>
              <a:defRPr/>
            </a:pPr>
            <a:r>
              <a:rPr lang="en-US" dirty="0" err="1"/>
              <a:t>Pennales</a:t>
            </a:r>
            <a:r>
              <a:rPr lang="en-US" dirty="0"/>
              <a:t> – Diatom</a:t>
            </a:r>
            <a:br>
              <a:rPr lang="en-US" dirty="0"/>
            </a:br>
            <a:r>
              <a:rPr lang="en-US" dirty="0" err="1"/>
              <a:t>Staurastrum</a:t>
            </a:r>
            <a:r>
              <a:rPr lang="en-US" dirty="0"/>
              <a:t> – Algae</a:t>
            </a:r>
          </a:p>
          <a:p>
            <a:pPr>
              <a:defRPr/>
            </a:pPr>
            <a:r>
              <a:rPr lang="en-US" dirty="0"/>
              <a:t>Fertilised eggs of Flatworms (cocoons!)</a:t>
            </a:r>
          </a:p>
          <a:p>
            <a:pPr>
              <a:defRPr/>
            </a:pPr>
            <a:r>
              <a:rPr lang="en-US" dirty="0" err="1"/>
              <a:t>Bosmina</a:t>
            </a:r>
            <a:r>
              <a:rPr lang="en-US" dirty="0"/>
              <a:t> – Water flea</a:t>
            </a:r>
            <a:br>
              <a:rPr lang="en-US" dirty="0"/>
            </a:br>
            <a:endParaRPr lang="en-US" dirty="0"/>
          </a:p>
          <a:p>
            <a:pPr>
              <a:defRPr/>
            </a:pPr>
            <a:r>
              <a:rPr lang="en-US" dirty="0"/>
              <a:t>Algae &amp; diatoms – great for understanding the primary production of the lake during these periods of time.</a:t>
            </a:r>
            <a:br>
              <a:rPr lang="en-US" dirty="0"/>
            </a:br>
            <a:r>
              <a:rPr lang="en-US" dirty="0"/>
              <a:t>Flatworm eggs – great for understanding the organic matter production and decomposition (as flatworms are detritivores) of the lake during these periods of time.</a:t>
            </a:r>
          </a:p>
          <a:p>
            <a:pPr>
              <a:defRPr/>
            </a:pPr>
            <a:endParaRPr lang="en-US" dirty="0"/>
          </a:p>
        </p:txBody>
      </p:sp>
      <p:sp>
        <p:nvSpPr>
          <p:cNvPr id="124931" name="Slide Number Placeholder 3">
            <a:extLst>
              <a:ext uri="{FF2B5EF4-FFF2-40B4-BE49-F238E27FC236}">
                <a16:creationId xmlns:a16="http://schemas.microsoft.com/office/drawing/2014/main" id="{5D19514A-C604-4A26-B69F-FD3EF0FF68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A4A5C6-0933-4A99-8EAF-9290A4AC49C9}"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Rectangle 7">
            <a:extLst>
              <a:ext uri="{FF2B5EF4-FFF2-40B4-BE49-F238E27FC236}">
                <a16:creationId xmlns:a16="http://schemas.microsoft.com/office/drawing/2014/main" id="{7DD08EA3-20DC-43EC-A4A5-51D9F59DA0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4D3E325-03F9-4E49-9D2F-1603D0D1B369}" type="slidenum">
              <a:rPr lang="en-US" altLang="en-US" smtClean="0"/>
              <a:pPr>
                <a:spcBef>
                  <a:spcPct val="0"/>
                </a:spcBef>
              </a:pPr>
              <a:t>8</a:t>
            </a:fld>
            <a:endParaRPr lang="en-US" altLang="en-US"/>
          </a:p>
        </p:txBody>
      </p:sp>
      <p:sp>
        <p:nvSpPr>
          <p:cNvPr id="123906" name="Rectangle 2">
            <a:extLst>
              <a:ext uri="{FF2B5EF4-FFF2-40B4-BE49-F238E27FC236}">
                <a16:creationId xmlns:a16="http://schemas.microsoft.com/office/drawing/2014/main" id="{B7DABFD5-6741-DA41-8480-55F60E7DB7C9}"/>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normAutofit fontScale="77500" lnSpcReduction="20000"/>
          </a:bodyPr>
          <a:lstStyle/>
          <a:p>
            <a:pPr eaLnBrk="1" hangingPunct="1">
              <a:spcBef>
                <a:spcPct val="0"/>
              </a:spcBef>
              <a:defRPr/>
            </a:pPr>
            <a:r>
              <a:rPr lang="en-US" altLang="en-US" sz="1800" dirty="0"/>
              <a:t>Depending on how they’re formed, lake basins can be created slowly over thousands of years, or rapidly almost overnight in some cases.</a:t>
            </a:r>
          </a:p>
          <a:p>
            <a:pPr eaLnBrk="1" hangingPunct="1">
              <a:spcBef>
                <a:spcPct val="0"/>
              </a:spcBef>
              <a:defRPr/>
            </a:pPr>
            <a:r>
              <a:rPr lang="en-US" altLang="en-US" sz="1800" dirty="0"/>
              <a:t>Sometimes they can be formed from catastrophic impacts and events, such as extraterrestrial impacts by meteorites or asteroids (</a:t>
            </a:r>
            <a:r>
              <a:rPr lang="en-US" altLang="en-US" sz="1800" dirty="0" err="1"/>
              <a:t>Lonar</a:t>
            </a:r>
            <a:r>
              <a:rPr lang="en-US" altLang="en-US" sz="1800" dirty="0"/>
              <a:t> crater lake, India; Lake </a:t>
            </a:r>
            <a:r>
              <a:rPr lang="en-US" altLang="en-US" sz="1800" dirty="0" err="1"/>
              <a:t>Elgygytgyn</a:t>
            </a:r>
            <a:r>
              <a:rPr lang="en-US" altLang="en-US" sz="1800" dirty="0"/>
              <a:t>; </a:t>
            </a:r>
            <a:r>
              <a:rPr lang="en-US" altLang="en-US" sz="1800" dirty="0" err="1"/>
              <a:t>Pingualuit</a:t>
            </a:r>
            <a:r>
              <a:rPr lang="en-US" altLang="en-US" sz="1800" dirty="0"/>
              <a:t> crater lake, Quebec, Canada.) These kinds of lakes tend to stick around in the environment for a long time, often altering the ecosystem around them (especially if they fill with water, and increase the area’s groundwater/water table levels).</a:t>
            </a:r>
          </a:p>
          <a:p>
            <a:pPr eaLnBrk="1" hangingPunct="1">
              <a:spcBef>
                <a:spcPct val="0"/>
              </a:spcBef>
              <a:defRPr/>
            </a:pPr>
            <a:endParaRPr lang="en-US" altLang="en-US" sz="1800" dirty="0"/>
          </a:p>
          <a:p>
            <a:pPr eaLnBrk="1" hangingPunct="1">
              <a:spcBef>
                <a:spcPct val="0"/>
              </a:spcBef>
              <a:defRPr/>
            </a:pPr>
            <a:r>
              <a:rPr lang="en-US" altLang="en-US" sz="1800" dirty="0"/>
              <a:t>Lakes within the same area are often found to be formed in similar processes when compared with each other, which we can often discover through determining similar characteristics in their biochemistry.</a:t>
            </a:r>
          </a:p>
          <a:p>
            <a:pPr eaLnBrk="1" hangingPunct="1">
              <a:spcBef>
                <a:spcPct val="0"/>
              </a:spcBef>
              <a:defRPr/>
            </a:pPr>
            <a:endParaRPr lang="en-US" altLang="en-US" sz="1800" dirty="0"/>
          </a:p>
          <a:p>
            <a:pPr eaLnBrk="1" hangingPunct="1">
              <a:spcBef>
                <a:spcPct val="0"/>
              </a:spcBef>
              <a:defRPr/>
            </a:pPr>
            <a:r>
              <a:rPr lang="en-US" altLang="en-US" sz="1800" dirty="0"/>
              <a:t>The classification used today to determine waterbody types was created by Hutchinson in 1957, where he classified lakes into 11 major categories and 76 types. </a:t>
            </a:r>
            <a:br>
              <a:rPr lang="en-US" altLang="en-US" sz="1800" dirty="0"/>
            </a:br>
            <a:br>
              <a:rPr lang="en-US" altLang="en-US" sz="1800" dirty="0"/>
            </a:br>
            <a:endParaRPr lang="en-US" altLang="en-US" sz="1800" dirty="0"/>
          </a:p>
        </p:txBody>
      </p:sp>
      <p:sp>
        <p:nvSpPr>
          <p:cNvPr id="126979" name="Rectangle 3">
            <a:extLst>
              <a:ext uri="{FF2B5EF4-FFF2-40B4-BE49-F238E27FC236}">
                <a16:creationId xmlns:a16="http://schemas.microsoft.com/office/drawing/2014/main" id="{9C609AFE-44F8-4D09-9BFD-F6C41FCF7BA7}"/>
              </a:ext>
            </a:extLst>
          </p:cNvPr>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Rectangle 7">
            <a:extLst>
              <a:ext uri="{FF2B5EF4-FFF2-40B4-BE49-F238E27FC236}">
                <a16:creationId xmlns:a16="http://schemas.microsoft.com/office/drawing/2014/main" id="{84547FAE-D8CF-4517-9AE2-6C9424642B4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4221123-0F13-4AC0-B3C8-CE41F932BF8C}" type="slidenum">
              <a:rPr lang="en-US" altLang="en-US" smtClean="0"/>
              <a:pPr>
                <a:spcBef>
                  <a:spcPct val="0"/>
                </a:spcBef>
              </a:pPr>
              <a:t>9</a:t>
            </a:fld>
            <a:endParaRPr lang="en-US" altLang="en-US"/>
          </a:p>
        </p:txBody>
      </p:sp>
      <p:sp>
        <p:nvSpPr>
          <p:cNvPr id="129026" name="Rectangle 2">
            <a:extLst>
              <a:ext uri="{FF2B5EF4-FFF2-40B4-BE49-F238E27FC236}">
                <a16:creationId xmlns:a16="http://schemas.microsoft.com/office/drawing/2014/main" id="{676349F8-87BF-4D81-AC74-051472D2F6EF}"/>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9027" name="Rectangle 3">
            <a:extLst>
              <a:ext uri="{FF2B5EF4-FFF2-40B4-BE49-F238E27FC236}">
                <a16:creationId xmlns:a16="http://schemas.microsoft.com/office/drawing/2014/main" id="{13C971AF-6874-D343-A79D-986A6CCA5422}"/>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Some of the Lake types we’ll look into during this lecture include 6 key types of Lake.</a:t>
            </a:r>
            <a:br>
              <a:rPr lang="en-GB" altLang="en-US" dirty="0"/>
            </a:br>
            <a:r>
              <a:rPr lang="en-GB" altLang="en-US" dirty="0"/>
              <a:t>These are Glacial, Tectonic, Fluviatile, Volcanic, Solution/Karst and Man-made.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Rectangle 7">
            <a:extLst>
              <a:ext uri="{FF2B5EF4-FFF2-40B4-BE49-F238E27FC236}">
                <a16:creationId xmlns:a16="http://schemas.microsoft.com/office/drawing/2014/main" id="{76D771E4-4278-4961-9D4C-2C062662B7A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7348717-8F5C-48DC-BCA3-8DC4DB3E81A7}" type="slidenum">
              <a:rPr lang="en-US" altLang="en-US" smtClean="0"/>
              <a:pPr>
                <a:spcBef>
                  <a:spcPct val="0"/>
                </a:spcBef>
              </a:pPr>
              <a:t>10</a:t>
            </a:fld>
            <a:endParaRPr lang="en-US" altLang="en-US"/>
          </a:p>
        </p:txBody>
      </p:sp>
      <p:sp>
        <p:nvSpPr>
          <p:cNvPr id="131074" name="Rectangle 2">
            <a:extLst>
              <a:ext uri="{FF2B5EF4-FFF2-40B4-BE49-F238E27FC236}">
                <a16:creationId xmlns:a16="http://schemas.microsoft.com/office/drawing/2014/main" id="{629B02E2-1082-4027-B121-B61B142DB677}"/>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8003" name="Rectangle 3">
            <a:extLst>
              <a:ext uri="{FF2B5EF4-FFF2-40B4-BE49-F238E27FC236}">
                <a16:creationId xmlns:a16="http://schemas.microsoft.com/office/drawing/2014/main" id="{CCB04A26-4D55-1940-A1C1-C12A28A584FE}"/>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Glaciers are formed by years of accumulated snowfall, the snow melts slightly and compacts, hardening in the process. As these layers of what are known as </a:t>
            </a:r>
            <a:r>
              <a:rPr lang="en-GB" altLang="en-US" i="1" dirty="0" err="1"/>
              <a:t>firns</a:t>
            </a:r>
            <a:r>
              <a:rPr lang="en-GB" altLang="en-US" dirty="0"/>
              <a:t> built on top of each other, the ice grows thick enough (about 50m/165ft) – where at this point the glacier is able to move under its own weight. Behaving plastically or like liquid where they flow, ooze, slide or uneven surfaces in their path.</a:t>
            </a:r>
          </a:p>
          <a:p>
            <a:pPr eaLnBrk="1" hangingPunct="1">
              <a:spcBef>
                <a:spcPct val="0"/>
              </a:spcBef>
              <a:defRPr/>
            </a:pPr>
            <a:endParaRPr lang="en-GB" altLang="en-US" dirty="0"/>
          </a:p>
          <a:p>
            <a:pPr eaLnBrk="1" hangingPunct="1">
              <a:spcBef>
                <a:spcPct val="0"/>
              </a:spcBef>
              <a:defRPr/>
            </a:pPr>
            <a:r>
              <a:rPr lang="en-GB" altLang="en-US" dirty="0"/>
              <a:t>Today there are only two ice sheets on the planet – the Antarctic ice sheet and the Greenland ice sheet. The Antarctic being the largest block of ice on earth, containing about 7.2 million cubic miles of water. During the last glacial period (ice age) starting about 2.6 million years ago however, ice sheets covered much of the earth’s surface. </a:t>
            </a:r>
          </a:p>
          <a:p>
            <a:pPr eaLnBrk="1" hangingPunct="1">
              <a:spcBef>
                <a:spcPct val="0"/>
              </a:spcBef>
              <a:defRPr/>
            </a:pPr>
            <a:endParaRPr lang="en-GB" altLang="en-US" dirty="0"/>
          </a:p>
          <a:p>
            <a:pPr eaLnBrk="1" hangingPunct="1">
              <a:spcBef>
                <a:spcPct val="0"/>
              </a:spcBef>
              <a:defRPr/>
            </a:pPr>
            <a:r>
              <a:rPr lang="en-GB" altLang="en-US" dirty="0"/>
              <a:t>Many of the US’s lakes were created by these glacial ice sheets centred in Canada during the Pleistocene era, carved out by their movements and then filled as a result of a decrease in Earth’s temperature.</a:t>
            </a:r>
          </a:p>
          <a:p>
            <a:pPr eaLnBrk="1" hangingPunct="1">
              <a:spcBef>
                <a:spcPct val="0"/>
              </a:spcBef>
              <a:defRPr/>
            </a:pPr>
            <a:endParaRPr lang="en-GB" altLang="en-US" dirty="0"/>
          </a:p>
          <a:p>
            <a:pPr eaLnBrk="1" hangingPunct="1">
              <a:spcBef>
                <a:spcPct val="0"/>
              </a:spcBef>
              <a:defRPr/>
            </a:pPr>
            <a:r>
              <a:rPr lang="en-GB" altLang="en-US" dirty="0"/>
              <a:t>Some glaciers have been found to be up to 2,000 ft thick, such as the Malaspina Glacier in Alaska.</a:t>
            </a:r>
            <a:br>
              <a:rPr lang="en-GB" altLang="en-US" dirty="0"/>
            </a:br>
            <a:r>
              <a:rPr lang="en-GB" altLang="en-US" dirty="0"/>
              <a:t>To contrast this, during the ice age the sheets covering North America and Europe were estimated to be about 10,000 ft thick at the centre of maximum accumulation (of compacting snow). </a:t>
            </a:r>
            <a:br>
              <a:rPr lang="en-GB" altLang="en-US" dirty="0"/>
            </a:br>
            <a:endParaRPr lang="en-GB" altLang="en-US" dirty="0"/>
          </a:p>
          <a:p>
            <a:pPr eaLnBrk="1" hangingPunct="1">
              <a:spcBef>
                <a:spcPct val="0"/>
              </a:spcBef>
              <a:defRPr/>
            </a:pPr>
            <a:r>
              <a:rPr lang="en-GB" altLang="en-US" dirty="0"/>
              <a:t>During some of the last advances of these ice sheets, sea levels around North America were about 100m/330ft lower than what they are currently, because a large amount of ocean water was locked up as glacial ice during the Pleistocene. </a:t>
            </a:r>
            <a:br>
              <a:rPr lang="en-GB" altLang="en-US" dirty="0"/>
            </a:br>
            <a:r>
              <a:rPr lang="en-GB" altLang="en-US" dirty="0"/>
              <a:t>Notably, as the ice sheet moved south from Canada, it pushed the climatic zones south – which is why archaeologists found bones of musk ox in Arkansas, caribou in Connecticut and even reindeer bones in the </a:t>
            </a:r>
            <a:r>
              <a:rPr lang="en-GB" dirty="0"/>
              <a:t>Côte d'Azur region of France where the sheets amazingly reached out as far to.</a:t>
            </a:r>
            <a:endParaRPr lang="en-GB" altLang="en-US" dirty="0"/>
          </a:p>
          <a:p>
            <a:pPr eaLnBrk="1" hangingPunct="1">
              <a:spcBef>
                <a:spcPct val="0"/>
              </a:spcBef>
              <a:defRPr/>
            </a:pPr>
            <a:endParaRPr lang="en-GB" altLang="en-US" dirty="0"/>
          </a:p>
          <a:p>
            <a:pPr eaLnBrk="1" hangingPunct="1">
              <a:spcBef>
                <a:spcPct val="0"/>
              </a:spcBef>
              <a:defRPr/>
            </a:pPr>
            <a:r>
              <a:rPr lang="en-GB" altLang="en-US" dirty="0"/>
              <a:t>Over this time, the North American glacial sheets went through cycles of 4 major advances and retreats before the final retreat approximately just over 11,000 years ago.</a:t>
            </a:r>
          </a:p>
          <a:p>
            <a:pPr eaLnBrk="1" hangingPunct="1">
              <a:spcBef>
                <a:spcPct val="0"/>
              </a:spcBef>
              <a:defRPr/>
            </a:pPr>
            <a:endParaRPr lang="en-GB" altLang="en-US" dirty="0"/>
          </a:p>
          <a:p>
            <a:pPr eaLnBrk="1" hangingPunct="1">
              <a:spcBef>
                <a:spcPct val="0"/>
              </a:spcBef>
              <a:defRPr/>
            </a:pPr>
            <a:r>
              <a:rPr lang="en-GB" altLang="en-US" dirty="0"/>
              <a:t>Worth noting just how much of the continent’s surface was covered by inland freshwater lakes, providing new opportunities for species to settle or even diverge into new, specialised species.</a:t>
            </a:r>
          </a:p>
          <a:p>
            <a:pPr eaLnBrk="1" hangingPunct="1">
              <a:spcBef>
                <a:spcPct val="0"/>
              </a:spcBef>
              <a:defRPr/>
            </a:pPr>
            <a:endParaRPr lang="en-GB" altLang="en-US" dirty="0"/>
          </a:p>
          <a:p>
            <a:pPr eaLnBrk="1" hangingPunct="1">
              <a:spcBef>
                <a:spcPct val="0"/>
              </a:spcBef>
              <a:defRPr/>
            </a:pPr>
            <a:r>
              <a:rPr lang="en-GB" altLang="en-US" dirty="0"/>
              <a:t>Over here in the UK, evidence of glacial lakes can be seen in the Lake District – where layers of the sediments in the lake basins contain evidence of the rate of erosion, and show us the migration of elements within the soil.</a:t>
            </a:r>
          </a:p>
          <a:p>
            <a:pPr eaLnBrk="1" hangingPunct="1">
              <a:spcBef>
                <a:spcPct val="0"/>
              </a:spcBef>
              <a:defRPr/>
            </a:pPr>
            <a:endParaRPr lang="en-GB" altLang="en-US" dirty="0"/>
          </a:p>
          <a:p>
            <a:pPr eaLnBrk="1" hangingPunct="1">
              <a:spcBef>
                <a:spcPct val="0"/>
              </a:spcBef>
              <a:defRPr/>
            </a:pPr>
            <a:r>
              <a:rPr lang="en-GB" altLang="en-US" dirty="0"/>
              <a:t>*</a:t>
            </a:r>
            <a:r>
              <a:rPr lang="en-GB" altLang="en-US" dirty="0" err="1"/>
              <a:t>b.p</a:t>
            </a:r>
            <a:r>
              <a:rPr lang="en-GB" altLang="en-US" dirty="0"/>
              <a:t>. - before present.</a:t>
            </a:r>
          </a:p>
          <a:p>
            <a:pPr eaLnBrk="1" hangingPunct="1">
              <a:spcBef>
                <a:spcPct val="0"/>
              </a:spcBef>
              <a:defRPr/>
            </a:pPr>
            <a:endParaRPr lang="en-GB"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Rectangle 7">
            <a:extLst>
              <a:ext uri="{FF2B5EF4-FFF2-40B4-BE49-F238E27FC236}">
                <a16:creationId xmlns:a16="http://schemas.microsoft.com/office/drawing/2014/main" id="{069D865B-5C68-4FF3-9178-1A072197D61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CFE5C3D-2BF9-430E-A09B-7421E427255F}" type="slidenum">
              <a:rPr lang="en-US" altLang="en-US" smtClean="0"/>
              <a:pPr>
                <a:spcBef>
                  <a:spcPct val="0"/>
                </a:spcBef>
              </a:pPr>
              <a:t>11</a:t>
            </a:fld>
            <a:endParaRPr lang="en-US" altLang="en-US"/>
          </a:p>
        </p:txBody>
      </p:sp>
      <p:sp>
        <p:nvSpPr>
          <p:cNvPr id="133122" name="Rectangle 2">
            <a:extLst>
              <a:ext uri="{FF2B5EF4-FFF2-40B4-BE49-F238E27FC236}">
                <a16:creationId xmlns:a16="http://schemas.microsoft.com/office/drawing/2014/main" id="{82F93C2B-F087-41E3-867D-97A503AA6E39}"/>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9028" name="Rectangle 3">
            <a:extLst>
              <a:ext uri="{FF2B5EF4-FFF2-40B4-BE49-F238E27FC236}">
                <a16:creationId xmlns:a16="http://schemas.microsoft.com/office/drawing/2014/main" id="{06982F25-767D-2848-9220-65E88EBD784B}"/>
              </a:ext>
            </a:extLst>
          </p:cNvPr>
          <p:cNvSpPr>
            <a:spLocks noGrp="1" noChangeArrowheads="1"/>
          </p:cNvSpPr>
          <p:nvPr>
            <p:ph type="body" idx="1"/>
          </p:nvPr>
        </p:nvSpPr>
        <p:spPr bwMode="auto">
          <a:xfrm>
            <a:off x="914400" y="4192588"/>
            <a:ext cx="1541463"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US" altLang="en-US" dirty="0"/>
              <a:t>Often referred to as the ‘Last Glacial Maximum (LGM)’, this picture shows the last time during the last glacial period – about 26.5 million years ago – when ice sheets were at their greatest extension south (in this case, across North America). </a:t>
            </a:r>
          </a:p>
          <a:p>
            <a:pPr eaLnBrk="1" hangingPunct="1">
              <a:spcBef>
                <a:spcPct val="0"/>
              </a:spcBef>
              <a:defRPr/>
            </a:pPr>
            <a:endParaRPr lang="en-US" altLang="en-US" dirty="0"/>
          </a:p>
          <a:p>
            <a:pPr eaLnBrk="1" hangingPunct="1">
              <a:spcBef>
                <a:spcPct val="0"/>
              </a:spcBef>
              <a:defRPr/>
            </a:pPr>
            <a:r>
              <a:rPr lang="en-US" altLang="en-US" dirty="0"/>
              <a:t>This extension greatly affected the Earth’s climate, causing drought, desertification, and the drop in sea levels as mentioned in the slide previous.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Slide Image Placeholder 1">
            <a:extLst>
              <a:ext uri="{FF2B5EF4-FFF2-40B4-BE49-F238E27FC236}">
                <a16:creationId xmlns:a16="http://schemas.microsoft.com/office/drawing/2014/main" id="{C8B8E33D-78BA-47B6-8181-EA68441B43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5170" name="Notes Placeholder 2">
            <a:extLst>
              <a:ext uri="{FF2B5EF4-FFF2-40B4-BE49-F238E27FC236}">
                <a16:creationId xmlns:a16="http://schemas.microsoft.com/office/drawing/2014/main" id="{0C52E69D-4BE7-407B-9A5E-7C855B1748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And this (represented by the lighter blue) is what the resulting meltwater created post-11,700 years ago across North America and Canada.</a:t>
            </a:r>
          </a:p>
          <a:p>
            <a:endParaRPr lang="en-US" altLang="en-US"/>
          </a:p>
          <a:p>
            <a:r>
              <a:rPr lang="en-US" altLang="en-US"/>
              <a:t>Darker blue is what currently still remains! Including the great lakes on the boarder.</a:t>
            </a:r>
            <a:br>
              <a:rPr lang="en-US" altLang="en-US"/>
            </a:br>
            <a:r>
              <a:rPr lang="en-US" altLang="en-US"/>
              <a:t>Lake Superior by Winnipeg, right of that is Lake Michigan and Lake Huron, Lake Erie, and Lake Ontario.</a:t>
            </a:r>
          </a:p>
          <a:p>
            <a:endParaRPr lang="en-US" altLang="en-US"/>
          </a:p>
        </p:txBody>
      </p:sp>
      <p:sp>
        <p:nvSpPr>
          <p:cNvPr id="135171" name="Slide Number Placeholder 3">
            <a:extLst>
              <a:ext uri="{FF2B5EF4-FFF2-40B4-BE49-F238E27FC236}">
                <a16:creationId xmlns:a16="http://schemas.microsoft.com/office/drawing/2014/main" id="{B01ECE7B-B30D-414E-AD00-B86858924D3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D96DFF-915C-4420-B236-0F080D15BCD8}"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Rectangle 7">
            <a:extLst>
              <a:ext uri="{FF2B5EF4-FFF2-40B4-BE49-F238E27FC236}">
                <a16:creationId xmlns:a16="http://schemas.microsoft.com/office/drawing/2014/main" id="{6BB8ACC7-E47A-474C-835D-236ED21FA94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5C3B63B-6AC9-4B4F-8272-01EB0635AC5D}" type="slidenum">
              <a:rPr lang="en-US" altLang="en-US" smtClean="0"/>
              <a:pPr>
                <a:spcBef>
                  <a:spcPct val="0"/>
                </a:spcBef>
              </a:pPr>
              <a:t>13</a:t>
            </a:fld>
            <a:endParaRPr lang="en-US" altLang="en-US"/>
          </a:p>
        </p:txBody>
      </p:sp>
      <p:sp>
        <p:nvSpPr>
          <p:cNvPr id="137218" name="Rectangle 2">
            <a:extLst>
              <a:ext uri="{FF2B5EF4-FFF2-40B4-BE49-F238E27FC236}">
                <a16:creationId xmlns:a16="http://schemas.microsoft.com/office/drawing/2014/main" id="{8B3C324E-B16F-40FB-A663-0891CE5B6997}"/>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8003" name="Rectangle 3">
            <a:extLst>
              <a:ext uri="{FF2B5EF4-FFF2-40B4-BE49-F238E27FC236}">
                <a16:creationId xmlns:a16="http://schemas.microsoft.com/office/drawing/2014/main" id="{CCB04A26-4D55-1940-A1C1-C12A28A584FE}"/>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0000" lnSpcReduction="20000"/>
          </a:bodyPr>
          <a:lstStyle/>
          <a:p>
            <a:pPr eaLnBrk="1" hangingPunct="1">
              <a:spcBef>
                <a:spcPct val="0"/>
              </a:spcBef>
              <a:defRPr/>
            </a:pPr>
            <a:r>
              <a:rPr lang="en-GB" altLang="en-US" dirty="0"/>
              <a:t>Four of the key lakes that a glacier could carve out, which will be looked at in the following slides…</a:t>
            </a:r>
          </a:p>
          <a:p>
            <a:pPr eaLnBrk="1" hangingPunct="1">
              <a:spcBef>
                <a:spcPct val="0"/>
              </a:spcBef>
              <a:defRPr/>
            </a:pPr>
            <a:endParaRPr lang="en-GB"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Slide Image Placeholder 1">
            <a:extLst>
              <a:ext uri="{FF2B5EF4-FFF2-40B4-BE49-F238E27FC236}">
                <a16:creationId xmlns:a16="http://schemas.microsoft.com/office/drawing/2014/main" id="{BE65E231-2646-4559-A6AB-C2FA6D619AD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707AC605-6C8A-6B48-BE30-806F89EB4455}"/>
              </a:ext>
            </a:extLst>
          </p:cNvPr>
          <p:cNvSpPr>
            <a:spLocks noGrp="1"/>
          </p:cNvSpPr>
          <p:nvPr>
            <p:ph type="body" idx="1"/>
          </p:nvPr>
        </p:nvSpPr>
        <p:spPr/>
        <p:txBody>
          <a:bodyPr>
            <a:normAutofit fontScale="92500" lnSpcReduction="10000"/>
          </a:bodyPr>
          <a:lstStyle/>
          <a:p>
            <a:pPr>
              <a:defRPr/>
            </a:pPr>
            <a:r>
              <a:rPr lang="en-US" dirty="0"/>
              <a:t>A very characteristic feature created by glaciers, U-shaped troughs or valleys have steep straight sides and a flat or rounded bottom.</a:t>
            </a:r>
          </a:p>
          <a:p>
            <a:pPr>
              <a:defRPr/>
            </a:pPr>
            <a:r>
              <a:rPr lang="en-US" dirty="0"/>
              <a:t>Formed by glaciers travelling across and down a slope, carving the valley in a motion known as </a:t>
            </a:r>
            <a:r>
              <a:rPr lang="en-US" i="1" dirty="0"/>
              <a:t>Scouring.</a:t>
            </a:r>
          </a:p>
          <a:p>
            <a:pPr>
              <a:defRPr/>
            </a:pPr>
            <a:endParaRPr lang="en-US" dirty="0"/>
          </a:p>
          <a:p>
            <a:pPr>
              <a:defRPr/>
            </a:pPr>
            <a:r>
              <a:rPr lang="en-US" dirty="0"/>
              <a:t>Examples of these types of valleys are found in mountainous regions, like the Alps, Himalaya, Rocky mountains, Scandinavia, New Zealand, the Scottish Islands, or closer to home (sort of..!) </a:t>
            </a:r>
            <a:r>
              <a:rPr lang="en-US" dirty="0" err="1"/>
              <a:t>Nant</a:t>
            </a:r>
            <a:r>
              <a:rPr lang="en-US" dirty="0"/>
              <a:t> </a:t>
            </a:r>
            <a:r>
              <a:rPr lang="en-US" dirty="0" err="1"/>
              <a:t>Ffrancon</a:t>
            </a:r>
            <a:r>
              <a:rPr lang="en-US" dirty="0"/>
              <a:t> Valley in </a:t>
            </a:r>
            <a:r>
              <a:rPr lang="en-US" dirty="0" err="1"/>
              <a:t>Snowdonia</a:t>
            </a:r>
            <a:r>
              <a:rPr lang="en-US" dirty="0"/>
              <a:t>, Wales.</a:t>
            </a:r>
          </a:p>
          <a:p>
            <a:pPr>
              <a:defRPr/>
            </a:pPr>
            <a:endParaRPr lang="en-US" dirty="0"/>
          </a:p>
          <a:p>
            <a:pPr>
              <a:defRPr/>
            </a:pPr>
            <a:r>
              <a:rPr lang="en-US" dirty="0"/>
              <a:t>Geologists didn’t always believe that glaciers could be responsible for these kinds of dramatic U-shaped valleys, and other glacial erosion features.</a:t>
            </a:r>
            <a:br>
              <a:rPr lang="en-US" dirty="0"/>
            </a:br>
            <a:r>
              <a:rPr lang="en-US" dirty="0"/>
              <a:t>It was unbelievable to many that it could be responsible for the severe carving of bedrock. It wasn’t till about the 1970’s and 80’s that the mechanisms of glacial erosion in these valleys through models proposed by various scientists and numerical models eventually began to shape our understanding of these amazing processes.</a:t>
            </a:r>
          </a:p>
          <a:p>
            <a:pPr>
              <a:defRPr/>
            </a:pPr>
            <a:endParaRPr lang="en-US" dirty="0"/>
          </a:p>
          <a:p>
            <a:pPr>
              <a:defRPr/>
            </a:pPr>
            <a:r>
              <a:rPr lang="en-US" dirty="0"/>
              <a:t>The picture above shows Grinnell Valley, Montana. The small glaciers that can be seen today in the area still sculpt the land in much the same way as the larger, ice-age glaciers once did. However the National Park Service notes that this landscape could soon change, with scientists predicting that under the current warming trends all of the parks glaciers will be completely gone by 2030. Of course this will undoubtable have immense effects on the area’s habitats and the survival of plants and animals throughout the whole national park.</a:t>
            </a:r>
          </a:p>
          <a:p>
            <a:pPr>
              <a:defRPr/>
            </a:pPr>
            <a:endParaRPr lang="en-US" dirty="0"/>
          </a:p>
        </p:txBody>
      </p:sp>
      <p:sp>
        <p:nvSpPr>
          <p:cNvPr id="139267" name="Slide Number Placeholder 3">
            <a:extLst>
              <a:ext uri="{FF2B5EF4-FFF2-40B4-BE49-F238E27FC236}">
                <a16:creationId xmlns:a16="http://schemas.microsoft.com/office/drawing/2014/main" id="{D2B59E45-6442-4B88-991E-ED25323E592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D51EAA-DCB3-49C1-9AF1-7FCFFE230837}"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Slide Image Placeholder 1">
            <a:extLst>
              <a:ext uri="{FF2B5EF4-FFF2-40B4-BE49-F238E27FC236}">
                <a16:creationId xmlns:a16="http://schemas.microsoft.com/office/drawing/2014/main" id="{1C8D363D-CB9D-49DF-8216-3322442D4A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1314" name="Notes Placeholder 2">
            <a:extLst>
              <a:ext uri="{FF2B5EF4-FFF2-40B4-BE49-F238E27FC236}">
                <a16:creationId xmlns:a16="http://schemas.microsoft.com/office/drawing/2014/main" id="{5DD1D7E6-11F2-4889-8186-7B182D00B5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Found within Idaho’s Sawtooth National Recreation Area, is Cirque Lake. An example of a lake basin formed by a small glacier’s erosion. </a:t>
            </a:r>
          </a:p>
          <a:p>
            <a:endParaRPr lang="en-US" altLang="en-US"/>
          </a:p>
          <a:p>
            <a:r>
              <a:rPr lang="en-US" altLang="en-US"/>
              <a:t>Cirque – deriving from French for </a:t>
            </a:r>
            <a:r>
              <a:rPr lang="en-US" altLang="en-US" i="1"/>
              <a:t>’circle</a:t>
            </a:r>
            <a:r>
              <a:rPr lang="en-US" altLang="en-US"/>
              <a:t>’, geologists describe a semi-circular, bowl-shaped depression created by alpine glaciers. Often Amphitheatre-like in the shape of it’s valley. </a:t>
            </a:r>
            <a:br>
              <a:rPr lang="en-US" altLang="en-US"/>
            </a:br>
            <a:r>
              <a:rPr lang="en-US" altLang="en-US"/>
              <a:t>Other names for these formations which can be found in both Scotland and Wales, include Corrie</a:t>
            </a:r>
            <a:r>
              <a:rPr lang="en-US" altLang="en-US" i="1"/>
              <a:t> </a:t>
            </a:r>
            <a:r>
              <a:rPr lang="en-US" altLang="en-US"/>
              <a:t>coming frim Gaelic to mean ‘</a:t>
            </a:r>
            <a:r>
              <a:rPr lang="en-US" altLang="en-US" i="1"/>
              <a:t>Pot’ </a:t>
            </a:r>
            <a:r>
              <a:rPr lang="en-US" altLang="en-US"/>
              <a:t>or </a:t>
            </a:r>
            <a:r>
              <a:rPr lang="en-US" altLang="en-US" i="1"/>
              <a:t>‘cauldron’</a:t>
            </a:r>
            <a:r>
              <a:rPr lang="en-US" altLang="en-US"/>
              <a:t>; and Cwm, the welsh word for </a:t>
            </a:r>
            <a:r>
              <a:rPr lang="en-US" altLang="en-US" i="1"/>
              <a:t>‘valley’.</a:t>
            </a:r>
            <a:endParaRPr lang="en-US" altLang="en-US"/>
          </a:p>
          <a:p>
            <a:endParaRPr lang="en-US" altLang="en-US"/>
          </a:p>
          <a:p>
            <a:r>
              <a:rPr lang="en-US" altLang="en-US"/>
              <a:t>Because glaciers must originate above an area’s snow line, surveys of the elevations of ancient cirques provide us with important information on climate change, and on the former positions of the snow line of an area.</a:t>
            </a:r>
          </a:p>
        </p:txBody>
      </p:sp>
      <p:sp>
        <p:nvSpPr>
          <p:cNvPr id="141315" name="Slide Number Placeholder 3">
            <a:extLst>
              <a:ext uri="{FF2B5EF4-FFF2-40B4-BE49-F238E27FC236}">
                <a16:creationId xmlns:a16="http://schemas.microsoft.com/office/drawing/2014/main" id="{BCB730B3-674C-447D-841A-838BCEA43AB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A84DB1E-AE47-404E-AA89-0C833D043006}"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a:extLst>
              <a:ext uri="{FF2B5EF4-FFF2-40B4-BE49-F238E27FC236}">
                <a16:creationId xmlns:a16="http://schemas.microsoft.com/office/drawing/2014/main" id="{68BA0DBD-955E-4BFD-86B4-7DC8E9E00DC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2" name="Notes Placeholder 2">
            <a:extLst>
              <a:ext uri="{FF2B5EF4-FFF2-40B4-BE49-F238E27FC236}">
                <a16:creationId xmlns:a16="http://schemas.microsoft.com/office/drawing/2014/main" id="{9D3CEC5D-04EB-4AB7-B423-6C18CC7EE08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Home to Europe’s deepest lake (Hornindalsvatn) at 1,686ft below sea level, the Northern fjord sits within the peninsula to the Jostedal Glacier (Josterdalbreen) – Europe’s largest mainland glacier.</a:t>
            </a:r>
            <a:br>
              <a:rPr lang="en-US" altLang="en-US"/>
            </a:br>
            <a:r>
              <a:rPr lang="en-US" altLang="en-US"/>
              <a:t>It’s this glacier that’s formed these three lakes, carving out their U-shaped underwater valleys, with dramatic mountainous scenery either sides of them.</a:t>
            </a:r>
            <a:br>
              <a:rPr lang="en-US" altLang="en-US"/>
            </a:br>
            <a:r>
              <a:rPr lang="en-US" altLang="en-US"/>
              <a:t>The glacier itself is large enough that it has multiple ‘arms’ that carve into various parts of the fjord. </a:t>
            </a:r>
          </a:p>
          <a:p>
            <a:endParaRPr lang="en-US" altLang="en-US"/>
          </a:p>
          <a:p>
            <a:r>
              <a:rPr lang="en-US" altLang="en-US"/>
              <a:t>Culturally, the word fjord means ‘</a:t>
            </a:r>
            <a:r>
              <a:rPr lang="en-US" altLang="en-US" i="1"/>
              <a:t>where one fares through’</a:t>
            </a:r>
            <a:r>
              <a:rPr lang="en-US" altLang="en-US"/>
              <a:t>, making sense as the area is also home to numerous old fishing communities which date back to pre-Viking times.</a:t>
            </a:r>
          </a:p>
        </p:txBody>
      </p:sp>
      <p:sp>
        <p:nvSpPr>
          <p:cNvPr id="143363" name="Slide Number Placeholder 3">
            <a:extLst>
              <a:ext uri="{FF2B5EF4-FFF2-40B4-BE49-F238E27FC236}">
                <a16:creationId xmlns:a16="http://schemas.microsoft.com/office/drawing/2014/main" id="{38E149F5-29AA-4DC6-A10B-8DA3FE84B6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683A63-2AE4-4491-8E3F-59F4E811E26F}"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Rectangle 7">
            <a:extLst>
              <a:ext uri="{FF2B5EF4-FFF2-40B4-BE49-F238E27FC236}">
                <a16:creationId xmlns:a16="http://schemas.microsoft.com/office/drawing/2014/main" id="{3C13DE49-FB20-4B09-BAEB-93ADE727B55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169A8B3-2FCA-4C1D-8BBA-D9C5254D9E68}" type="slidenum">
              <a:rPr lang="en-US" altLang="en-US" smtClean="0"/>
              <a:pPr>
                <a:spcBef>
                  <a:spcPct val="0"/>
                </a:spcBef>
              </a:pPr>
              <a:t>17</a:t>
            </a:fld>
            <a:endParaRPr lang="en-US" altLang="en-US"/>
          </a:p>
        </p:txBody>
      </p:sp>
      <p:sp>
        <p:nvSpPr>
          <p:cNvPr id="145410" name="Rectangle 2">
            <a:extLst>
              <a:ext uri="{FF2B5EF4-FFF2-40B4-BE49-F238E27FC236}">
                <a16:creationId xmlns:a16="http://schemas.microsoft.com/office/drawing/2014/main" id="{3DC2567E-B317-4151-AC8B-525B695B9E84}"/>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1315" name="Rectangle 3">
            <a:extLst>
              <a:ext uri="{FF2B5EF4-FFF2-40B4-BE49-F238E27FC236}">
                <a16:creationId xmlns:a16="http://schemas.microsoft.com/office/drawing/2014/main" id="{324760C3-095A-AE4D-B258-04F25788DEF8}"/>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Kettle lakes </a:t>
            </a:r>
            <a:r>
              <a:rPr lang="en-GB" altLang="en-US" dirty="0"/>
              <a:t>– also sometimes called ‘pothole lakes’, are shallow, sediment-filled bodies of water formed by </a:t>
            </a:r>
            <a:r>
              <a:rPr lang="en-GB" altLang="en-US" i="1" dirty="0"/>
              <a:t>retreating glaciers </a:t>
            </a:r>
            <a:r>
              <a:rPr lang="en-GB" altLang="en-US" dirty="0"/>
              <a:t>or draining floodwaters.</a:t>
            </a:r>
            <a:br>
              <a:rPr lang="en-GB" altLang="en-US" dirty="0"/>
            </a:br>
            <a:r>
              <a:rPr lang="en-GB" altLang="en-US" dirty="0"/>
              <a:t>Formed as a result of blocks of ice calving (separating) from glaciers, and becoming wholly or partially submerged in the sediment on the outwash plain.</a:t>
            </a:r>
          </a:p>
          <a:p>
            <a:pPr eaLnBrk="1" hangingPunct="1">
              <a:spcBef>
                <a:spcPct val="0"/>
              </a:spcBef>
              <a:defRPr/>
            </a:pPr>
            <a:endParaRPr lang="en-GB" altLang="en-US" dirty="0"/>
          </a:p>
          <a:p>
            <a:pPr eaLnBrk="1" hangingPunct="1">
              <a:spcBef>
                <a:spcPct val="0"/>
              </a:spcBef>
              <a:defRPr/>
            </a:pPr>
            <a:r>
              <a:rPr lang="en-GB" altLang="en-US" dirty="0"/>
              <a:t>Most kettle holes are less than 2 kilometres (1.2 miles) wide, however some in the US Midwest exceed 10km.</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Rectangle 7">
            <a:extLst>
              <a:ext uri="{FF2B5EF4-FFF2-40B4-BE49-F238E27FC236}">
                <a16:creationId xmlns:a16="http://schemas.microsoft.com/office/drawing/2014/main" id="{849E18F4-B8EA-4D18-8589-B65E53BECC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94DB24A-AE32-4810-BB9B-C717D35251C9}" type="slidenum">
              <a:rPr lang="en-US" altLang="en-US" smtClean="0"/>
              <a:pPr>
                <a:spcBef>
                  <a:spcPct val="0"/>
                </a:spcBef>
              </a:pPr>
              <a:t>18</a:t>
            </a:fld>
            <a:endParaRPr lang="en-US" altLang="en-US"/>
          </a:p>
        </p:txBody>
      </p:sp>
      <p:sp>
        <p:nvSpPr>
          <p:cNvPr id="147458" name="Rectangle 2">
            <a:extLst>
              <a:ext uri="{FF2B5EF4-FFF2-40B4-BE49-F238E27FC236}">
                <a16:creationId xmlns:a16="http://schemas.microsoft.com/office/drawing/2014/main" id="{F2D33FC2-551B-43B8-BF7C-CE4E3A05040B}"/>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3" name="Rectangle 3">
            <a:extLst>
              <a:ext uri="{FF2B5EF4-FFF2-40B4-BE49-F238E27FC236}">
                <a16:creationId xmlns:a16="http://schemas.microsoft.com/office/drawing/2014/main" id="{38966B29-94FE-674E-AE32-7F10B20BB5CA}"/>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Here you can see a closer look at how these lakes are formed, as dead ice is broken off (calved) from the major glacier when its retreating.</a:t>
            </a:r>
          </a:p>
          <a:p>
            <a:pPr eaLnBrk="1" hangingPunct="1">
              <a:spcBef>
                <a:spcPct val="0"/>
              </a:spcBef>
              <a:defRPr/>
            </a:pPr>
            <a:endParaRPr lang="en-GB" altLang="en-US" dirty="0"/>
          </a:p>
          <a:p>
            <a:pPr eaLnBrk="1" hangingPunct="1">
              <a:spcBef>
                <a:spcPct val="0"/>
              </a:spcBef>
              <a:defRPr/>
            </a:pPr>
            <a:r>
              <a:rPr lang="en-GB" altLang="en-US" dirty="0"/>
              <a:t>Scientists at NASA use satellite imaging of these lakes that are dotted along the Northern Hemisphere of America, Canada, Russia and northern Siberia, to measure water clarity for environmental assessments.</a:t>
            </a:r>
            <a:br>
              <a:rPr lang="en-GB" altLang="en-US" dirty="0"/>
            </a:br>
            <a:r>
              <a:rPr lang="en-GB" altLang="en-US" dirty="0"/>
              <a:t>From these they can determine rates and effects of climate change. </a:t>
            </a:r>
            <a:br>
              <a:rPr lang="en-GB" altLang="en-US" dirty="0"/>
            </a:br>
            <a:r>
              <a:rPr lang="en-GB" altLang="en-US" dirty="0"/>
              <a:t>E.g. Researchers have reported that some glacial kettle lakes in Northern Siberia have drained over the past 30 years, as the region as warmed and permafrost beneath the lakes has ‘cracked’, allowing lake water to drain out into the water table. (NASA, 2006 https://</a:t>
            </a:r>
            <a:r>
              <a:rPr lang="en-GB" altLang="en-US" dirty="0" err="1"/>
              <a:t>web.archive.org</a:t>
            </a:r>
            <a:r>
              <a:rPr lang="en-GB" altLang="en-US" dirty="0"/>
              <a:t>/web/20060930064946/http://</a:t>
            </a:r>
            <a:r>
              <a:rPr lang="en-GB" altLang="en-US" dirty="0" err="1"/>
              <a:t>earthobservatory.nasa.gov</a:t>
            </a:r>
            <a:r>
              <a:rPr lang="en-GB" altLang="en-US" dirty="0"/>
              <a:t>/Newsroom/</a:t>
            </a:r>
            <a:r>
              <a:rPr lang="en-GB" altLang="en-US" dirty="0" err="1"/>
              <a:t>NewImages</a:t>
            </a:r>
            <a:r>
              <a:rPr lang="en-GB" altLang="en-US" dirty="0"/>
              <a:t>/images.php3?img_id=17099)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Rectangle 7">
            <a:extLst>
              <a:ext uri="{FF2B5EF4-FFF2-40B4-BE49-F238E27FC236}">
                <a16:creationId xmlns:a16="http://schemas.microsoft.com/office/drawing/2014/main" id="{DFD707D7-20C7-481C-819B-649910B459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180D9D1-04A4-4DD1-A025-F76A9151A9C5}" type="slidenum">
              <a:rPr lang="en-US" altLang="en-US" smtClean="0"/>
              <a:pPr>
                <a:spcBef>
                  <a:spcPct val="0"/>
                </a:spcBef>
              </a:pPr>
              <a:t>19</a:t>
            </a:fld>
            <a:endParaRPr lang="en-US" altLang="en-US"/>
          </a:p>
        </p:txBody>
      </p:sp>
      <p:sp>
        <p:nvSpPr>
          <p:cNvPr id="149506" name="Rectangle 2">
            <a:extLst>
              <a:ext uri="{FF2B5EF4-FFF2-40B4-BE49-F238E27FC236}">
                <a16:creationId xmlns:a16="http://schemas.microsoft.com/office/drawing/2014/main" id="{21EA0230-9C4A-4A2A-A083-C710E00E34FE}"/>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5411" name="Rectangle 3">
            <a:extLst>
              <a:ext uri="{FF2B5EF4-FFF2-40B4-BE49-F238E27FC236}">
                <a16:creationId xmlns:a16="http://schemas.microsoft.com/office/drawing/2014/main" id="{0EAC7F69-292D-B045-86B3-A538880B32C3}"/>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Permafrost lake </a:t>
            </a:r>
            <a:r>
              <a:rPr lang="en-GB" altLang="en-US" dirty="0"/>
              <a:t>– Also known as Thaw, alas or </a:t>
            </a:r>
            <a:r>
              <a:rPr lang="en-GB" altLang="en-US" dirty="0" err="1"/>
              <a:t>thermokarst</a:t>
            </a:r>
            <a:r>
              <a:rPr lang="en-GB" altLang="en-US" dirty="0"/>
              <a:t> lakes, consist of icy soil beneath the frozen depths of the Arctic. </a:t>
            </a:r>
          </a:p>
          <a:p>
            <a:pPr eaLnBrk="1" hangingPunct="1">
              <a:spcBef>
                <a:spcPct val="0"/>
              </a:spcBef>
              <a:defRPr/>
            </a:pPr>
            <a:r>
              <a:rPr lang="en-GB" altLang="en-US" dirty="0"/>
              <a:t>Formed when a large amount of ice in the deep soil melts, creating a sinkhole. As water takes up less space than ice, the lakes have room to collect water from other sources such as rain and snow.</a:t>
            </a:r>
          </a:p>
          <a:p>
            <a:pPr eaLnBrk="1" hangingPunct="1">
              <a:spcBef>
                <a:spcPct val="0"/>
              </a:spcBef>
              <a:defRPr/>
            </a:pPr>
            <a:endParaRPr lang="en-GB" altLang="en-US" dirty="0"/>
          </a:p>
          <a:p>
            <a:pPr eaLnBrk="1" hangingPunct="1">
              <a:spcBef>
                <a:spcPct val="0"/>
              </a:spcBef>
              <a:defRPr/>
            </a:pPr>
            <a:r>
              <a:rPr lang="en-GB" altLang="en-US" dirty="0"/>
              <a:t>Estimated to store 1.5 trillion tons of carbon – methane and other hydrocarbons – twice as much as is found in the atmosphere. </a:t>
            </a:r>
          </a:p>
          <a:p>
            <a:pPr eaLnBrk="1" hangingPunct="1">
              <a:spcBef>
                <a:spcPct val="0"/>
              </a:spcBef>
              <a:defRPr/>
            </a:pPr>
            <a:r>
              <a:rPr lang="en-GB" altLang="en-US" dirty="0"/>
              <a:t>As such, they’re important stores of these greenhouse gasses, with this type of frozen ground water covering 24% of exposed land in the high latitudes of the Northern Hemisphere, as well as parts of Antarctica and the Patagonian region of Argentina and Chile in the Southern Hemisphere. </a:t>
            </a:r>
          </a:p>
          <a:p>
            <a:pPr eaLnBrk="1" hangingPunct="1">
              <a:spcBef>
                <a:spcPct val="0"/>
              </a:spcBef>
              <a:defRPr/>
            </a:pPr>
            <a:endParaRPr lang="en-GB" altLang="en-US" dirty="0"/>
          </a:p>
          <a:p>
            <a:pPr eaLnBrk="1" hangingPunct="1">
              <a:spcBef>
                <a:spcPct val="0"/>
              </a:spcBef>
              <a:defRPr/>
            </a:pPr>
            <a:r>
              <a:rPr lang="en-GB" altLang="en-US" dirty="0"/>
              <a:t>The picture shows an example of a permafrost lake in the tundra’s Arctic Circle, Canada.</a:t>
            </a:r>
          </a:p>
          <a:p>
            <a:pPr eaLnBrk="1" hangingPunct="1">
              <a:spcBef>
                <a:spcPct val="0"/>
              </a:spcBef>
              <a:defRPr/>
            </a:pPr>
            <a:endParaRPr lang="en-GB" altLang="en-US" dirty="0"/>
          </a:p>
          <a:p>
            <a:pPr eaLnBrk="1" hangingPunct="1">
              <a:spcBef>
                <a:spcPct val="0"/>
              </a:spcBef>
              <a:defRPr/>
            </a:pPr>
            <a:r>
              <a:rPr lang="en-GB" altLang="en-US" dirty="0"/>
              <a:t>(</a:t>
            </a:r>
            <a:r>
              <a:rPr lang="en-GB" altLang="en-US" dirty="0" err="1"/>
              <a:t>Huissteden</a:t>
            </a:r>
            <a:r>
              <a:rPr lang="en-GB" altLang="en-US" dirty="0"/>
              <a:t> </a:t>
            </a:r>
            <a:r>
              <a:rPr lang="en-GB" altLang="en-US" i="1" dirty="0"/>
              <a:t>et al</a:t>
            </a:r>
            <a:r>
              <a:rPr lang="en-GB" altLang="en-US" dirty="0"/>
              <a:t>, 2011, https://</a:t>
            </a:r>
            <a:r>
              <a:rPr lang="en-GB" altLang="en-US" dirty="0" err="1"/>
              <a:t>research.vu.nl</a:t>
            </a:r>
            <a:r>
              <a:rPr lang="en-GB" altLang="en-US" dirty="0"/>
              <a:t>/</a:t>
            </a:r>
            <a:r>
              <a:rPr lang="en-GB" altLang="en-US" dirty="0" err="1"/>
              <a:t>ws</a:t>
            </a:r>
            <a:r>
              <a:rPr lang="en-GB" altLang="en-US" dirty="0"/>
              <a:t>/</a:t>
            </a:r>
            <a:r>
              <a:rPr lang="en-GB" altLang="en-US" dirty="0" err="1"/>
              <a:t>portalfiles</a:t>
            </a:r>
            <a:r>
              <a:rPr lang="en-GB" altLang="en-US" dirty="0"/>
              <a:t>/portal/42791303/chapter+4+-+Methane+emission+from+permafrost+thaw+lakes+limited+by+lake+drainage.pdf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Rectangle 7">
            <a:extLst>
              <a:ext uri="{FF2B5EF4-FFF2-40B4-BE49-F238E27FC236}">
                <a16:creationId xmlns:a16="http://schemas.microsoft.com/office/drawing/2014/main" id="{BC4D5F68-CB42-4792-B090-B1824DBBF3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A93BD76-3ACD-4880-9AEC-80E98BCC0922}" type="slidenum">
              <a:rPr lang="en-US" altLang="en-US" smtClean="0"/>
              <a:pPr>
                <a:spcBef>
                  <a:spcPct val="0"/>
                </a:spcBef>
              </a:pPr>
              <a:t>20</a:t>
            </a:fld>
            <a:endParaRPr lang="en-US" altLang="en-US"/>
          </a:p>
        </p:txBody>
      </p:sp>
      <p:sp>
        <p:nvSpPr>
          <p:cNvPr id="151554" name="Rectangle 2">
            <a:extLst>
              <a:ext uri="{FF2B5EF4-FFF2-40B4-BE49-F238E27FC236}">
                <a16:creationId xmlns:a16="http://schemas.microsoft.com/office/drawing/2014/main" id="{ED58673F-5219-4F04-A79F-6DA7F1B8450F}"/>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7459" name="Rectangle 3">
            <a:extLst>
              <a:ext uri="{FF2B5EF4-FFF2-40B4-BE49-F238E27FC236}">
                <a16:creationId xmlns:a16="http://schemas.microsoft.com/office/drawing/2014/main" id="{BC585C52-D564-0A40-ACD1-EBF3F7FF1982}"/>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Despite its name though, permafrost lakes aren’t’ always permanent. Deep in the arctic, these permafrost lakes have stayed frozen for tens of thousands of years, unlike those further away from the arctic which can melt on a semi-regular basis – till now.</a:t>
            </a:r>
          </a:p>
          <a:p>
            <a:pPr eaLnBrk="1" hangingPunct="1">
              <a:spcBef>
                <a:spcPct val="0"/>
              </a:spcBef>
              <a:defRPr/>
            </a:pPr>
            <a:endParaRPr lang="en-GB" altLang="en-US" dirty="0"/>
          </a:p>
          <a:p>
            <a:pPr eaLnBrk="1" hangingPunct="1">
              <a:spcBef>
                <a:spcPct val="0"/>
              </a:spcBef>
              <a:defRPr/>
            </a:pPr>
            <a:r>
              <a:rPr lang="en-GB" altLang="en-US" dirty="0"/>
              <a:t>The Arctic itself holds one of the largest natural reservoirs of organic carbon in the world, locked up in the ice and in lakes such as these.</a:t>
            </a:r>
            <a:br>
              <a:rPr lang="en-GB" altLang="en-US" dirty="0"/>
            </a:br>
            <a:r>
              <a:rPr lang="en-GB" altLang="en-US" dirty="0"/>
              <a:t>However when it slowly melts, the microbes in the soil eat the carbon – producing Co2 and methane which enter the atmosphere and contribute to global warming.</a:t>
            </a:r>
          </a:p>
          <a:p>
            <a:pPr eaLnBrk="1" hangingPunct="1">
              <a:spcBef>
                <a:spcPct val="0"/>
              </a:spcBef>
              <a:defRPr/>
            </a:pPr>
            <a:r>
              <a:rPr lang="en-GB" altLang="en-US" dirty="0"/>
              <a:t>It’s estimated by some scientists that we won’t have 200 or 300 years for these large releases of permafrost carbon to happen – more like within a lifetime, a few decades.</a:t>
            </a:r>
          </a:p>
          <a:p>
            <a:pPr eaLnBrk="1" hangingPunct="1">
              <a:spcBef>
                <a:spcPct val="0"/>
              </a:spcBef>
              <a:defRPr/>
            </a:pPr>
            <a:endParaRPr lang="en-GB" altLang="en-US" dirty="0"/>
          </a:p>
          <a:p>
            <a:pPr eaLnBrk="1" hangingPunct="1">
              <a:spcBef>
                <a:spcPct val="0"/>
              </a:spcBef>
              <a:defRPr/>
            </a:pPr>
            <a:r>
              <a:rPr lang="en-GB" altLang="en-US" dirty="0"/>
              <a:t>Science Alert, 2018 - https://</a:t>
            </a:r>
            <a:r>
              <a:rPr lang="en-GB" altLang="en-US" dirty="0" err="1"/>
              <a:t>www.sciencealert.com</a:t>
            </a:r>
            <a:r>
              <a:rPr lang="en-GB" altLang="en-US" dirty="0"/>
              <a:t>/the-arctic-permafrost-is-melting-strange-thermokarst-lakes-climate-change-abrupt-melting</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Rectangle 7">
            <a:extLst>
              <a:ext uri="{FF2B5EF4-FFF2-40B4-BE49-F238E27FC236}">
                <a16:creationId xmlns:a16="http://schemas.microsoft.com/office/drawing/2014/main" id="{0A92D656-89F4-4138-B0CF-3D9C40FED1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F1B9ABA-F75F-4167-ABBC-3B4B5B8F1BC1}" type="slidenum">
              <a:rPr lang="en-US" altLang="en-US" smtClean="0"/>
              <a:pPr>
                <a:spcBef>
                  <a:spcPct val="0"/>
                </a:spcBef>
              </a:pPr>
              <a:t>21</a:t>
            </a:fld>
            <a:endParaRPr lang="en-US" altLang="en-US"/>
          </a:p>
        </p:txBody>
      </p:sp>
      <p:sp>
        <p:nvSpPr>
          <p:cNvPr id="153602" name="Rectangle 2">
            <a:extLst>
              <a:ext uri="{FF2B5EF4-FFF2-40B4-BE49-F238E27FC236}">
                <a16:creationId xmlns:a16="http://schemas.microsoft.com/office/drawing/2014/main" id="{5957654E-0414-43E2-A813-8D31284A9C50}"/>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9507" name="Rectangle 3">
            <a:extLst>
              <a:ext uri="{FF2B5EF4-FFF2-40B4-BE49-F238E27FC236}">
                <a16:creationId xmlns:a16="http://schemas.microsoft.com/office/drawing/2014/main" id="{C4AACE97-177C-A549-99CB-454501A1C4FB}"/>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As touched upon earlier with Lake Biwa, Japan, </a:t>
            </a:r>
            <a:r>
              <a:rPr lang="en-GB" altLang="en-US" b="1" dirty="0"/>
              <a:t>Tectonic Lakes</a:t>
            </a:r>
            <a:r>
              <a:rPr lang="en-GB" altLang="en-US" dirty="0"/>
              <a:t> are formed by the deformation and resulting lateral &amp; vertical movements of the Earth’s crust (tectonic plates).</a:t>
            </a:r>
          </a:p>
          <a:p>
            <a:pPr eaLnBrk="1" hangingPunct="1">
              <a:spcBef>
                <a:spcPct val="0"/>
              </a:spcBef>
              <a:defRPr/>
            </a:pPr>
            <a:r>
              <a:rPr lang="en-GB" altLang="en-US" dirty="0"/>
              <a:t>This can include movements known in geology as faulting, tilting, folding and warping, capable of creating some of the largest lakes on the planet we know today.</a:t>
            </a:r>
          </a:p>
          <a:p>
            <a:pPr eaLnBrk="1" hangingPunct="1">
              <a:spcBef>
                <a:spcPct val="0"/>
              </a:spcBef>
              <a:defRPr/>
            </a:pPr>
            <a:endParaRPr lang="en-GB" altLang="en-US" dirty="0"/>
          </a:p>
          <a:p>
            <a:pPr eaLnBrk="1" hangingPunct="1">
              <a:spcBef>
                <a:spcPct val="0"/>
              </a:spcBef>
              <a:defRPr/>
            </a:pPr>
            <a:r>
              <a:rPr lang="en-GB" altLang="en-US" dirty="0"/>
              <a:t>In some elevated places, land may have depressions that eventually form lake basins when there’s uplift of ocean floor surrounding that land.</a:t>
            </a:r>
            <a:br>
              <a:rPr lang="en-GB" altLang="en-US" dirty="0"/>
            </a:br>
            <a:r>
              <a:rPr lang="en-GB" altLang="en-US" dirty="0"/>
              <a:t>A good example of this is Lake Okeechobee in Florida.</a:t>
            </a:r>
          </a:p>
          <a:p>
            <a:pPr eaLnBrk="1" hangingPunct="1">
              <a:spcBef>
                <a:spcPct val="0"/>
              </a:spcBef>
              <a:defRPr/>
            </a:pPr>
            <a:endParaRPr lang="en-GB" altLang="en-US" dirty="0"/>
          </a:p>
          <a:p>
            <a:pPr eaLnBrk="1" hangingPunct="1">
              <a:spcBef>
                <a:spcPct val="0"/>
              </a:spcBef>
              <a:defRPr/>
            </a:pPr>
            <a:r>
              <a:rPr lang="en-GB" altLang="en-US" dirty="0"/>
              <a:t>These tectonic movements (especially uplift) can interfere with natural land-drainage patterns in such a way that produce new lake basins, such as The Great Basin of South Australia.</a:t>
            </a:r>
          </a:p>
          <a:p>
            <a:pPr eaLnBrk="1" hangingPunct="1">
              <a:spcBef>
                <a:spcPct val="0"/>
              </a:spcBef>
              <a:defRPr/>
            </a:pPr>
            <a:endParaRPr lang="en-GB" altLang="en-US" dirty="0"/>
          </a:p>
          <a:p>
            <a:pPr eaLnBrk="1" hangingPunct="1">
              <a:spcBef>
                <a:spcPct val="0"/>
              </a:spcBef>
              <a:defRPr/>
            </a:pPr>
            <a:r>
              <a:rPr lang="en-GB" altLang="en-US" dirty="0"/>
              <a:t>Earthquake activity can also contribute to the formation of tectonic lakes, creating new depressions in land – many tectonic lakes having been formed this way within the last 300 years.</a:t>
            </a:r>
          </a:p>
          <a:p>
            <a:pPr eaLnBrk="1" hangingPunct="1">
              <a:spcBef>
                <a:spcPct val="0"/>
              </a:spcBef>
              <a:defRPr/>
            </a:pPr>
            <a:r>
              <a:rPr lang="en-GB" altLang="en-US" dirty="0"/>
              <a:t>Finally faulting is one of the other large contributors to forming lakes (gentle fractures in the rock of Earth’s curst). A good example of this is Lake Baikal – one of our deepest lakes in the world.</a:t>
            </a:r>
          </a:p>
          <a:p>
            <a:pPr eaLnBrk="1" hangingPunct="1">
              <a:spcBef>
                <a:spcPct val="0"/>
              </a:spcBef>
              <a:defRPr/>
            </a:pPr>
            <a:endParaRPr lang="en-GB" alt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Rectangle 7">
            <a:extLst>
              <a:ext uri="{FF2B5EF4-FFF2-40B4-BE49-F238E27FC236}">
                <a16:creationId xmlns:a16="http://schemas.microsoft.com/office/drawing/2014/main" id="{61794BD3-9D9C-4D84-884C-E2A53409035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19286A1-2C6A-4A42-9597-30EE736E5309}" type="slidenum">
              <a:rPr lang="en-US" altLang="en-US" smtClean="0"/>
              <a:pPr>
                <a:spcBef>
                  <a:spcPct val="0"/>
                </a:spcBef>
              </a:pPr>
              <a:t>22</a:t>
            </a:fld>
            <a:endParaRPr lang="en-US" altLang="en-US"/>
          </a:p>
        </p:txBody>
      </p:sp>
      <p:sp>
        <p:nvSpPr>
          <p:cNvPr id="155650" name="Rectangle 2">
            <a:extLst>
              <a:ext uri="{FF2B5EF4-FFF2-40B4-BE49-F238E27FC236}">
                <a16:creationId xmlns:a16="http://schemas.microsoft.com/office/drawing/2014/main" id="{AB91D57A-F44D-4373-8848-ED2E54253D44}"/>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1555" name="Rectangle 3">
            <a:extLst>
              <a:ext uri="{FF2B5EF4-FFF2-40B4-BE49-F238E27FC236}">
                <a16:creationId xmlns:a16="http://schemas.microsoft.com/office/drawing/2014/main" id="{9A6C0C80-5C49-C340-BC94-58567613BAAC}"/>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Fault scarp </a:t>
            </a:r>
            <a:r>
              <a:rPr lang="en-GB" altLang="en-US" dirty="0"/>
              <a:t>– a small step or offset on the ground surface, where one side of the fault has moved vertically compared to the other.</a:t>
            </a:r>
          </a:p>
          <a:p>
            <a:pPr eaLnBrk="1" hangingPunct="1">
              <a:spcBef>
                <a:spcPct val="0"/>
              </a:spcBef>
              <a:defRPr/>
            </a:pPr>
            <a:r>
              <a:rPr lang="en-GB" altLang="en-US" dirty="0"/>
              <a:t>These features are often short-lived (estimated at a few millennia at best), leaving one area of the fault higher than the other.</a:t>
            </a:r>
          </a:p>
          <a:p>
            <a:pPr eaLnBrk="1" hangingPunct="1">
              <a:spcBef>
                <a:spcPct val="0"/>
              </a:spcBef>
              <a:defRPr/>
            </a:pPr>
            <a:endParaRPr lang="en-GB" altLang="en-US" dirty="0"/>
          </a:p>
          <a:p>
            <a:pPr eaLnBrk="1" hangingPunct="1">
              <a:spcBef>
                <a:spcPct val="0"/>
              </a:spcBef>
              <a:defRPr/>
            </a:pPr>
            <a:r>
              <a:rPr lang="en-GB" altLang="en-US" dirty="0"/>
              <a:t>For those that can form the basins of new lakes, they can occur in two ways:</a:t>
            </a:r>
          </a:p>
          <a:p>
            <a:pPr eaLnBrk="1" hangingPunct="1">
              <a:spcBef>
                <a:spcPct val="0"/>
              </a:spcBef>
              <a:defRPr/>
            </a:pPr>
            <a:br>
              <a:rPr lang="en-GB" altLang="en-US" dirty="0"/>
            </a:br>
            <a:r>
              <a:rPr lang="en-GB" altLang="en-US" dirty="0"/>
              <a:t>Through creating </a:t>
            </a:r>
            <a:r>
              <a:rPr lang="en-GB" altLang="en-US" b="1" dirty="0"/>
              <a:t>parallel faulted troughs</a:t>
            </a:r>
            <a:r>
              <a:rPr lang="en-GB" altLang="en-US" dirty="0"/>
              <a:t>, creating a graben – a depressed block of the crust which is boarded by parallel faults (just like the uppermost image on this slide).</a:t>
            </a:r>
            <a:br>
              <a:rPr lang="en-GB" altLang="en-US" dirty="0"/>
            </a:br>
            <a:r>
              <a:rPr lang="en-GB" altLang="en-US" dirty="0"/>
              <a:t>A good example of a graben is Death Valley, which formed from the sinking of a great expanse of rock parallel to two faults.</a:t>
            </a:r>
          </a:p>
          <a:p>
            <a:pPr eaLnBrk="1" hangingPunct="1">
              <a:spcBef>
                <a:spcPct val="0"/>
              </a:spcBef>
              <a:defRPr/>
            </a:pPr>
            <a:r>
              <a:rPr lang="en-GB" altLang="en-US" dirty="0"/>
              <a:t>Death Valley’s graben did once house a freshwater lake called Lake Manly, however the area’s climate became dry at the end of the last ice age and turned into what we know of it today. </a:t>
            </a:r>
            <a:br>
              <a:rPr lang="en-GB" altLang="en-US" dirty="0"/>
            </a:br>
            <a:r>
              <a:rPr lang="en-GB" altLang="en-US" dirty="0"/>
              <a:t>Occasionally the lake reforms to a degree after heavy rains, however not to the extent it once was. </a:t>
            </a:r>
            <a:br>
              <a:rPr lang="en-GB" altLang="en-US" dirty="0"/>
            </a:br>
            <a:r>
              <a:rPr lang="en-GB" altLang="en-US" dirty="0"/>
              <a:t>As the lake evaporated after the ice age however, it did leave under the surface of the lake basin, one of the world’s largest underground reservoirs (aquifer).</a:t>
            </a:r>
          </a:p>
          <a:p>
            <a:pPr eaLnBrk="1" hangingPunct="1">
              <a:spcBef>
                <a:spcPct val="0"/>
              </a:spcBef>
              <a:defRPr/>
            </a:pPr>
            <a:endParaRPr lang="en-GB" altLang="en-US" dirty="0"/>
          </a:p>
          <a:p>
            <a:pPr eaLnBrk="1" hangingPunct="1">
              <a:spcBef>
                <a:spcPct val="0"/>
              </a:spcBef>
              <a:defRPr/>
            </a:pPr>
            <a:r>
              <a:rPr lang="en-GB" altLang="en-US" dirty="0"/>
              <a:t>The second is </a:t>
            </a:r>
            <a:r>
              <a:rPr lang="en-GB" altLang="en-US" b="1" dirty="0"/>
              <a:t>tilted fault troughs</a:t>
            </a:r>
            <a:r>
              <a:rPr lang="en-GB" altLang="en-US" dirty="0"/>
              <a:t>, where blocks of crust are being pushed by lower crust flow, upward at a tilted angle (sometimes referred to as rotation). </a:t>
            </a:r>
            <a:br>
              <a:rPr lang="en-GB" altLang="en-US" dirty="0"/>
            </a:br>
            <a:r>
              <a:rPr lang="en-GB" altLang="en-US" dirty="0"/>
              <a:t>Often this form of fault creates a domino-style stacking of fault blocks.</a:t>
            </a:r>
            <a:br>
              <a:rPr lang="en-GB" altLang="en-US" dirty="0"/>
            </a:br>
            <a:endParaRPr lang="en-GB" alt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7" name="Rectangle 7">
            <a:extLst>
              <a:ext uri="{FF2B5EF4-FFF2-40B4-BE49-F238E27FC236}">
                <a16:creationId xmlns:a16="http://schemas.microsoft.com/office/drawing/2014/main" id="{0DCF6DAB-5A56-43F1-81A8-E6F8B600AF0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9B3E4F7-C90F-4788-A174-7D0E539679F3}" type="slidenum">
              <a:rPr lang="en-US" altLang="en-US" smtClean="0"/>
              <a:pPr>
                <a:spcBef>
                  <a:spcPct val="0"/>
                </a:spcBef>
              </a:pPr>
              <a:t>23</a:t>
            </a:fld>
            <a:endParaRPr lang="en-US" altLang="en-US"/>
          </a:p>
        </p:txBody>
      </p:sp>
      <p:sp>
        <p:nvSpPr>
          <p:cNvPr id="157698" name="Rectangle 2">
            <a:extLst>
              <a:ext uri="{FF2B5EF4-FFF2-40B4-BE49-F238E27FC236}">
                <a16:creationId xmlns:a16="http://schemas.microsoft.com/office/drawing/2014/main" id="{AC0F2B86-879E-409F-A7FB-556A884A3DB2}"/>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9507" name="Rectangle 3">
            <a:extLst>
              <a:ext uri="{FF2B5EF4-FFF2-40B4-BE49-F238E27FC236}">
                <a16:creationId xmlns:a16="http://schemas.microsoft.com/office/drawing/2014/main" id="{C4AACE97-177C-A549-99CB-454501A1C4FB}"/>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defRPr/>
            </a:pPr>
            <a:r>
              <a:rPr lang="en-GB" altLang="en-US" dirty="0"/>
              <a:t>Lake Manly, Death Valley CA – Once 800ft deep now.. sometimes sort of deep. Sometimes not so much..!</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5" name="Rectangle 7">
            <a:extLst>
              <a:ext uri="{FF2B5EF4-FFF2-40B4-BE49-F238E27FC236}">
                <a16:creationId xmlns:a16="http://schemas.microsoft.com/office/drawing/2014/main" id="{726D83D5-D6A0-4685-965D-3EC2BC392CF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E10E6B-BAE6-4E21-8264-5FCF43F20BD0}" type="slidenum">
              <a:rPr lang="en-US" altLang="en-US" smtClean="0"/>
              <a:pPr>
                <a:spcBef>
                  <a:spcPct val="0"/>
                </a:spcBef>
              </a:pPr>
              <a:t>24</a:t>
            </a:fld>
            <a:endParaRPr lang="en-US" altLang="en-US"/>
          </a:p>
        </p:txBody>
      </p:sp>
      <p:sp>
        <p:nvSpPr>
          <p:cNvPr id="159746" name="Rectangle 2">
            <a:extLst>
              <a:ext uri="{FF2B5EF4-FFF2-40B4-BE49-F238E27FC236}">
                <a16:creationId xmlns:a16="http://schemas.microsoft.com/office/drawing/2014/main" id="{73A072D7-85B3-40F3-8DB5-308805C08576}"/>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03" name="Rectangle 3">
            <a:extLst>
              <a:ext uri="{FF2B5EF4-FFF2-40B4-BE49-F238E27FC236}">
                <a16:creationId xmlns:a16="http://schemas.microsoft.com/office/drawing/2014/main" id="{FCF40ED9-FAE5-974E-9939-66DFE2DE7625}"/>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Lake Tahoe is another great (and currently still with us) example of a lake created by tectonic forces, formed by vertical motion faulting.</a:t>
            </a:r>
          </a:p>
          <a:p>
            <a:pPr eaLnBrk="1" hangingPunct="1">
              <a:spcBef>
                <a:spcPct val="0"/>
              </a:spcBef>
              <a:defRPr/>
            </a:pPr>
            <a:r>
              <a:rPr lang="en-GB" altLang="en-US" dirty="0"/>
              <a:t>With block tilting (half-grabens) created the lake basin in between parallel faults.</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3" name="Rectangle 7">
            <a:extLst>
              <a:ext uri="{FF2B5EF4-FFF2-40B4-BE49-F238E27FC236}">
                <a16:creationId xmlns:a16="http://schemas.microsoft.com/office/drawing/2014/main" id="{8125C2BE-C91F-4ED5-87F2-A3221E7DA7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98B901-0D50-4BCB-A411-87229676CF51}" type="slidenum">
              <a:rPr lang="en-US" altLang="en-US" smtClean="0"/>
              <a:pPr>
                <a:spcBef>
                  <a:spcPct val="0"/>
                </a:spcBef>
              </a:pPr>
              <a:t>25</a:t>
            </a:fld>
            <a:endParaRPr lang="en-US" altLang="en-US"/>
          </a:p>
        </p:txBody>
      </p:sp>
      <p:sp>
        <p:nvSpPr>
          <p:cNvPr id="161794" name="Rectangle 2">
            <a:extLst>
              <a:ext uri="{FF2B5EF4-FFF2-40B4-BE49-F238E27FC236}">
                <a16:creationId xmlns:a16="http://schemas.microsoft.com/office/drawing/2014/main" id="{5266601D-75A3-4F8D-B90B-75B0140F802C}"/>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7699" name="Rectangle 3">
            <a:extLst>
              <a:ext uri="{FF2B5EF4-FFF2-40B4-BE49-F238E27FC236}">
                <a16:creationId xmlns:a16="http://schemas.microsoft.com/office/drawing/2014/main" id="{E314717A-4545-BE4F-85CD-A831886616A3}"/>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The greatest concentration of tectonic lakes on Earth today can be found clustered together in Central Africa, including Lake Victoria – the third-largest lake in the world (by area).</a:t>
            </a:r>
          </a:p>
          <a:p>
            <a:pPr eaLnBrk="1" hangingPunct="1">
              <a:spcBef>
                <a:spcPct val="0"/>
              </a:spcBef>
              <a:defRPr/>
            </a:pPr>
            <a:r>
              <a:rPr lang="en-GB" altLang="en-US" dirty="0"/>
              <a:t>Collectively they contain 31,000km</a:t>
            </a:r>
            <a:r>
              <a:rPr lang="en-GB" dirty="0"/>
              <a:t>3 of water; more than Lake Baikal or the North American Great Lakes.</a:t>
            </a:r>
          </a:p>
          <a:p>
            <a:pPr eaLnBrk="1" hangingPunct="1">
              <a:spcBef>
                <a:spcPct val="0"/>
              </a:spcBef>
              <a:defRPr/>
            </a:pPr>
            <a:r>
              <a:rPr lang="en-GB" altLang="en-US" dirty="0"/>
              <a:t>Considering this, the region makes up about 25% of the planet’s accessible, unfrozen surface freshwater.</a:t>
            </a:r>
          </a:p>
          <a:p>
            <a:pPr eaLnBrk="1" hangingPunct="1">
              <a:spcBef>
                <a:spcPct val="0"/>
              </a:spcBef>
              <a:defRPr/>
            </a:pPr>
            <a:endParaRPr lang="en-GB" altLang="en-US" dirty="0"/>
          </a:p>
          <a:p>
            <a:pPr eaLnBrk="1" hangingPunct="1">
              <a:spcBef>
                <a:spcPct val="0"/>
              </a:spcBef>
              <a:defRPr/>
            </a:pPr>
            <a:r>
              <a:rPr lang="en-GB" altLang="en-US" dirty="0"/>
              <a:t>Ecologically, these lakes are of key importance to fish biodiversity as they are home to 10% of the world’s fish species.</a:t>
            </a:r>
          </a:p>
          <a:p>
            <a:pPr eaLnBrk="1" hangingPunct="1">
              <a:spcBef>
                <a:spcPct val="0"/>
              </a:spcBef>
              <a:defRPr/>
            </a:pPr>
            <a:endParaRPr lang="en-GB" altLang="en-US" dirty="0"/>
          </a:p>
          <a:p>
            <a:pPr eaLnBrk="1" hangingPunct="1">
              <a:spcBef>
                <a:spcPct val="0"/>
              </a:spcBef>
              <a:defRPr/>
            </a:pPr>
            <a:r>
              <a:rPr lang="en-GB" altLang="en-US" dirty="0"/>
              <a:t>These lakes formed it’s estimated around 12 million years ago by the separation of two tectonic plates, resulting in a graben which was named the “Great Rift Valley”.</a:t>
            </a:r>
            <a:br>
              <a:rPr lang="en-GB" altLang="en-US" dirty="0"/>
            </a:br>
            <a:r>
              <a:rPr lang="en-GB" altLang="en-US" dirty="0"/>
              <a:t>The basins that resulted from the geological uplifts filled with water that now flows North.</a:t>
            </a:r>
          </a:p>
          <a:p>
            <a:pPr eaLnBrk="1" hangingPunct="1">
              <a:spcBef>
                <a:spcPct val="0"/>
              </a:spcBef>
              <a:defRPr/>
            </a:pPr>
            <a:endParaRPr lang="en-GB" altLang="en-US" dirty="0"/>
          </a:p>
          <a:p>
            <a:pPr eaLnBrk="1" hangingPunct="1">
              <a:spcBef>
                <a:spcPct val="0"/>
              </a:spcBef>
              <a:defRPr/>
            </a:pPr>
            <a:r>
              <a:rPr lang="en-GB" altLang="en-US" dirty="0"/>
              <a:t>(WWF, 2017 </a:t>
            </a:r>
            <a:r>
              <a:rPr lang="en-GB" altLang="en-US" b="1" dirty="0"/>
              <a:t>Great Rift Lakes of Africa</a:t>
            </a:r>
            <a:r>
              <a:rPr lang="en-GB" altLang="en-US" dirty="0"/>
              <a:t> - http://</a:t>
            </a:r>
            <a:r>
              <a:rPr lang="en-GB" altLang="en-US" dirty="0" err="1"/>
              <a:t>wwf.panda.org</a:t>
            </a:r>
            <a:r>
              <a:rPr lang="en-GB" altLang="en-US" dirty="0"/>
              <a:t>/</a:t>
            </a:r>
            <a:r>
              <a:rPr lang="en-GB" altLang="en-US" dirty="0" err="1"/>
              <a:t>knowledge_hub</a:t>
            </a:r>
            <a:r>
              <a:rPr lang="en-GB" altLang="en-US" dirty="0"/>
              <a:t>/</a:t>
            </a:r>
            <a:r>
              <a:rPr lang="en-GB" altLang="en-US" dirty="0" err="1"/>
              <a:t>where_we_work</a:t>
            </a:r>
            <a:r>
              <a:rPr lang="en-GB" altLang="en-US" dirty="0"/>
              <a:t>/</a:t>
            </a:r>
            <a:r>
              <a:rPr lang="en-GB" altLang="en-US" dirty="0" err="1"/>
              <a:t>africa_rift_lakes</a:t>
            </a:r>
            <a:r>
              <a:rPr lang="en-GB" altLang="en-US" dirty="0"/>
              <a:t>/ )</a:t>
            </a:r>
          </a:p>
          <a:p>
            <a:pPr eaLnBrk="1" hangingPunct="1">
              <a:spcBef>
                <a:spcPct val="0"/>
              </a:spcBef>
              <a:defRPr/>
            </a:pPr>
            <a:endParaRPr lang="en-GB" alt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Rectangle 7">
            <a:extLst>
              <a:ext uri="{FF2B5EF4-FFF2-40B4-BE49-F238E27FC236}">
                <a16:creationId xmlns:a16="http://schemas.microsoft.com/office/drawing/2014/main" id="{5CE8F3DE-6358-4F45-9B19-F0DE6A1608B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851A632-010E-4321-BC3D-BDC1E19BA7CE}" type="slidenum">
              <a:rPr lang="en-US" altLang="en-US" smtClean="0"/>
              <a:pPr>
                <a:spcBef>
                  <a:spcPct val="0"/>
                </a:spcBef>
              </a:pPr>
              <a:t>26</a:t>
            </a:fld>
            <a:endParaRPr lang="en-US" altLang="en-US"/>
          </a:p>
        </p:txBody>
      </p:sp>
      <p:sp>
        <p:nvSpPr>
          <p:cNvPr id="163842" name="Rectangle 2">
            <a:extLst>
              <a:ext uri="{FF2B5EF4-FFF2-40B4-BE49-F238E27FC236}">
                <a16:creationId xmlns:a16="http://schemas.microsoft.com/office/drawing/2014/main" id="{8DEE20EF-492F-4BFC-8A7B-82B6AC83B453}"/>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9747" name="Rectangle 3">
            <a:extLst>
              <a:ext uri="{FF2B5EF4-FFF2-40B4-BE49-F238E27FC236}">
                <a16:creationId xmlns:a16="http://schemas.microsoft.com/office/drawing/2014/main" id="{1371E82F-BD81-5740-B435-134EFD64D4D1}"/>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Second largest of the lakes in this region of Africa, and the second oldest freshwater lake in the world.</a:t>
            </a:r>
          </a:p>
          <a:p>
            <a:pPr eaLnBrk="1" hangingPunct="1">
              <a:spcBef>
                <a:spcPct val="0"/>
              </a:spcBef>
              <a:defRPr/>
            </a:pPr>
            <a:r>
              <a:rPr lang="en-GB" altLang="en-US" dirty="0"/>
              <a:t>It’s divided among four countries - Democratic Republic of Congo (DRC) possessing the majority of the lake –about 40%).</a:t>
            </a:r>
          </a:p>
          <a:p>
            <a:pPr eaLnBrk="1" hangingPunct="1">
              <a:spcBef>
                <a:spcPct val="0"/>
              </a:spcBef>
              <a:defRPr/>
            </a:pPr>
            <a:r>
              <a:rPr lang="en-GB" altLang="en-US" dirty="0"/>
              <a:t>From the image, you can clearly see why it’s dubbed the longest freshwater lake in the world – stretching on for an impressive 410 miles.</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Rectangle 7">
            <a:extLst>
              <a:ext uri="{FF2B5EF4-FFF2-40B4-BE49-F238E27FC236}">
                <a16:creationId xmlns:a16="http://schemas.microsoft.com/office/drawing/2014/main" id="{1CD4EDE4-87CF-4112-8FE0-1B27E09341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5DAA4A-96E5-4C26-84F6-DACE8C0A0CFF}" type="slidenum">
              <a:rPr lang="en-US" altLang="en-US" smtClean="0"/>
              <a:pPr>
                <a:spcBef>
                  <a:spcPct val="0"/>
                </a:spcBef>
              </a:pPr>
              <a:t>27</a:t>
            </a:fld>
            <a:endParaRPr lang="en-US" altLang="en-US"/>
          </a:p>
        </p:txBody>
      </p:sp>
      <p:sp>
        <p:nvSpPr>
          <p:cNvPr id="165890" name="Rectangle 2">
            <a:extLst>
              <a:ext uri="{FF2B5EF4-FFF2-40B4-BE49-F238E27FC236}">
                <a16:creationId xmlns:a16="http://schemas.microsoft.com/office/drawing/2014/main" id="{692EBA5C-7416-4041-9799-493D32A878CF}"/>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43" name="Rectangle 3">
            <a:extLst>
              <a:ext uri="{FF2B5EF4-FFF2-40B4-BE49-F238E27FC236}">
                <a16:creationId xmlns:a16="http://schemas.microsoft.com/office/drawing/2014/main" id="{E34EBB3C-C3BA-034A-A749-EF69CCF8715E}"/>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The Lake Baikal in Russia, an ancient, massive lake located in the mountainous Russian region of Serbia.</a:t>
            </a:r>
          </a:p>
          <a:p>
            <a:pPr eaLnBrk="1" hangingPunct="1">
              <a:spcBef>
                <a:spcPct val="0"/>
              </a:spcBef>
              <a:defRPr/>
            </a:pPr>
            <a:endParaRPr lang="en-GB" altLang="en-US" dirty="0"/>
          </a:p>
          <a:p>
            <a:pPr eaLnBrk="1" hangingPunct="1">
              <a:spcBef>
                <a:spcPct val="0"/>
              </a:spcBef>
              <a:defRPr/>
            </a:pPr>
            <a:r>
              <a:rPr lang="en-GB" altLang="en-US" dirty="0"/>
              <a:t>It was created by the Baikal Rift Zone, where the Earth’s curst is slowly being pulled apart – similarly to how the lakes in central Africa were formed.</a:t>
            </a:r>
          </a:p>
          <a:p>
            <a:pPr eaLnBrk="1" hangingPunct="1">
              <a:spcBef>
                <a:spcPct val="0"/>
              </a:spcBef>
              <a:defRPr/>
            </a:pPr>
            <a:r>
              <a:rPr lang="en-GB" altLang="en-US" dirty="0"/>
              <a:t>Estimations of it’s age range between 25-30 million years ago, making this </a:t>
            </a:r>
            <a:r>
              <a:rPr lang="en-GB" altLang="en-US" b="1" dirty="0"/>
              <a:t>the most ancient lake in geological history</a:t>
            </a:r>
            <a:r>
              <a:rPr lang="en-GB" altLang="en-US" dirty="0"/>
              <a:t>.</a:t>
            </a:r>
          </a:p>
          <a:p>
            <a:pPr eaLnBrk="1" hangingPunct="1">
              <a:spcBef>
                <a:spcPct val="0"/>
              </a:spcBef>
              <a:defRPr/>
            </a:pPr>
            <a:endParaRPr lang="en-GB" altLang="en-US" dirty="0"/>
          </a:p>
          <a:p>
            <a:pPr eaLnBrk="1" hangingPunct="1">
              <a:spcBef>
                <a:spcPct val="0"/>
              </a:spcBef>
              <a:defRPr/>
            </a:pPr>
            <a:r>
              <a:rPr lang="en-GB" altLang="en-US" dirty="0"/>
              <a:t>Fed by as many as 330 inflowing rivers, it’s no wonder the lake is estimated to contain nearly 20% of the world’s freshwater.</a:t>
            </a:r>
          </a:p>
          <a:p>
            <a:pPr eaLnBrk="1" hangingPunct="1">
              <a:spcBef>
                <a:spcPct val="0"/>
              </a:spcBef>
              <a:defRPr/>
            </a:pPr>
            <a:endParaRPr lang="en-GB" altLang="en-US" dirty="0"/>
          </a:p>
          <a:p>
            <a:pPr eaLnBrk="1" hangingPunct="1">
              <a:spcBef>
                <a:spcPct val="0"/>
              </a:spcBef>
              <a:defRPr/>
            </a:pPr>
            <a:r>
              <a:rPr lang="en-GB" altLang="en-US" dirty="0"/>
              <a:t>Much of the flora and fauna can’t be found anywhere else on Earth too – with about 80% of the lake’s plant and animal species are endemic to the area. That’s an immense amount of specialised biodiversity in one region!</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Rectangle 7">
            <a:extLst>
              <a:ext uri="{FF2B5EF4-FFF2-40B4-BE49-F238E27FC236}">
                <a16:creationId xmlns:a16="http://schemas.microsoft.com/office/drawing/2014/main" id="{C8187021-2894-4296-9AEB-0569C91370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42E578D-56CF-49C0-996B-1613C0C13524}" type="slidenum">
              <a:rPr lang="en-US" altLang="en-US" smtClean="0"/>
              <a:pPr>
                <a:spcBef>
                  <a:spcPct val="0"/>
                </a:spcBef>
              </a:pPr>
              <a:t>28</a:t>
            </a:fld>
            <a:endParaRPr lang="en-US" altLang="en-US"/>
          </a:p>
        </p:txBody>
      </p:sp>
      <p:sp>
        <p:nvSpPr>
          <p:cNvPr id="167938" name="Rectangle 2">
            <a:extLst>
              <a:ext uri="{FF2B5EF4-FFF2-40B4-BE49-F238E27FC236}">
                <a16:creationId xmlns:a16="http://schemas.microsoft.com/office/drawing/2014/main" id="{65783B91-373A-4A3A-A92A-1F5DD0812E8F}"/>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5891" name="Rectangle 3">
            <a:extLst>
              <a:ext uri="{FF2B5EF4-FFF2-40B4-BE49-F238E27FC236}">
                <a16:creationId xmlns:a16="http://schemas.microsoft.com/office/drawing/2014/main" id="{B7F43D75-C1AD-0F4E-A7C9-3BEEABD92F46}"/>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That’s all your Tectonic lakes – now to look at some other types of lakes we missed out…</a:t>
            </a:r>
          </a:p>
          <a:p>
            <a:pPr eaLnBrk="1" hangingPunct="1">
              <a:spcBef>
                <a:spcPct val="0"/>
              </a:spcBef>
              <a:defRPr/>
            </a:pPr>
            <a:endParaRPr lang="en-GB" altLang="en-US" b="1" dirty="0"/>
          </a:p>
          <a:p>
            <a:pPr eaLnBrk="1" hangingPunct="1">
              <a:spcBef>
                <a:spcPct val="0"/>
              </a:spcBef>
              <a:defRPr/>
            </a:pPr>
            <a:r>
              <a:rPr lang="en-GB" altLang="en-US" b="1" dirty="0"/>
              <a:t>Fluviatile Dam Lakes</a:t>
            </a:r>
            <a:r>
              <a:rPr lang="en-GB" altLang="en-US" dirty="0"/>
              <a:t> – Lakes formed by a backup of flowing water behind sediment produced by a converging river tributary, whose sediment dams up the main river.</a:t>
            </a:r>
          </a:p>
          <a:p>
            <a:pPr eaLnBrk="1" hangingPunct="1">
              <a:spcBef>
                <a:spcPct val="0"/>
              </a:spcBef>
              <a:defRPr/>
            </a:pPr>
            <a:r>
              <a:rPr lang="en-GB" altLang="en-US" dirty="0"/>
              <a:t>In the image you can see how Lake Pepin, a 21 mile long lake in Minnesota was created by the sediment deposits of Chippewa river’s delta.</a:t>
            </a:r>
          </a:p>
          <a:p>
            <a:pPr eaLnBrk="1" hangingPunct="1">
              <a:spcBef>
                <a:spcPct val="0"/>
              </a:spcBef>
              <a:defRPr/>
            </a:pPr>
            <a:endParaRPr lang="en-GB" altLang="en-US" b="1" dirty="0"/>
          </a:p>
          <a:p>
            <a:pPr eaLnBrk="1" hangingPunct="1">
              <a:spcBef>
                <a:spcPct val="0"/>
              </a:spcBef>
              <a:defRPr/>
            </a:pPr>
            <a:r>
              <a:rPr lang="en-GB" altLang="en-US" dirty="0"/>
              <a:t>In recent decades, it’s been determined that the lake’s natural flora in particular are threatened by increased rates of sedimentation from Chippewa River’s upstream sources - calling the phenomenon a ‘</a:t>
            </a:r>
            <a:r>
              <a:rPr lang="en-GB" altLang="en-US" i="1" dirty="0"/>
              <a:t>wet desert’</a:t>
            </a:r>
            <a:r>
              <a:rPr lang="en-GB" altLang="en-US" dirty="0"/>
              <a:t>.</a:t>
            </a:r>
          </a:p>
          <a:p>
            <a:pPr eaLnBrk="1" hangingPunct="1">
              <a:spcBef>
                <a:spcPct val="0"/>
              </a:spcBef>
              <a:defRPr/>
            </a:pPr>
            <a:r>
              <a:rPr lang="en-GB" altLang="en-US" dirty="0"/>
              <a:t>Some scientists believe the lake is filling at a rate up to 10x greater than pre-colonisation, largely due to increased run-off from farms along the Minnesota river. </a:t>
            </a:r>
            <a:br>
              <a:rPr lang="en-GB" altLang="en-US" dirty="0"/>
            </a:br>
            <a:r>
              <a:rPr lang="en-GB" altLang="en-US" dirty="0"/>
              <a:t>Other research suggests sediment is coming from a more diverse and complex set of processes going on upstream – including man-made restrictions to river flooding and forced straightening and deepening of river channels.</a:t>
            </a:r>
            <a:br>
              <a:rPr lang="en-GB" altLang="en-US" dirty="0"/>
            </a:br>
            <a:r>
              <a:rPr lang="en-GB" altLang="en-US" dirty="0"/>
              <a:t>Along with increased precipitation in recent years because of climate change, research suggests this issue is just becoming more compounded in this lake.</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Rectangle 7">
            <a:extLst>
              <a:ext uri="{FF2B5EF4-FFF2-40B4-BE49-F238E27FC236}">
                <a16:creationId xmlns:a16="http://schemas.microsoft.com/office/drawing/2014/main" id="{0DC57961-94C8-455D-AF00-EC3330BC970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8A6D57C-D715-49D9-9B86-0BBF90D1FDAB}" type="slidenum">
              <a:rPr lang="en-US" altLang="en-US" smtClean="0"/>
              <a:pPr>
                <a:spcBef>
                  <a:spcPct val="0"/>
                </a:spcBef>
              </a:pPr>
              <a:t>29</a:t>
            </a:fld>
            <a:endParaRPr lang="en-US" altLang="en-US"/>
          </a:p>
        </p:txBody>
      </p:sp>
      <p:sp>
        <p:nvSpPr>
          <p:cNvPr id="169986" name="Rectangle 2">
            <a:extLst>
              <a:ext uri="{FF2B5EF4-FFF2-40B4-BE49-F238E27FC236}">
                <a16:creationId xmlns:a16="http://schemas.microsoft.com/office/drawing/2014/main" id="{5D880B68-91A9-4824-AAE1-BA7C48433FBE}"/>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7939" name="Rectangle 3">
            <a:extLst>
              <a:ext uri="{FF2B5EF4-FFF2-40B4-BE49-F238E27FC236}">
                <a16:creationId xmlns:a16="http://schemas.microsoft.com/office/drawing/2014/main" id="{693B2524-12A6-4F41-9C6E-85A4B0D7B6D4}"/>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Created by the Columbia river, Sturgeon Lake is one of the floodplain lakes from which the river floods out into at certain times of the year.</a:t>
            </a:r>
          </a:p>
          <a:p>
            <a:pPr eaLnBrk="1" hangingPunct="1">
              <a:spcBef>
                <a:spcPct val="0"/>
              </a:spcBef>
              <a:defRPr/>
            </a:pPr>
            <a:r>
              <a:rPr lang="en-GB" altLang="en-US" dirty="0"/>
              <a:t>Because of this, the depth and lake surface of floodplain lakes like Sturgeon rise and fall with the stages of the river.</a:t>
            </a:r>
          </a:p>
          <a:p>
            <a:pPr eaLnBrk="1" hangingPunct="1">
              <a:spcBef>
                <a:spcPct val="0"/>
              </a:spcBef>
              <a:defRPr/>
            </a:pPr>
            <a:endParaRPr lang="en-GB" altLang="en-US" dirty="0"/>
          </a:p>
          <a:p>
            <a:pPr eaLnBrk="1" hangingPunct="1">
              <a:spcBef>
                <a:spcPct val="0"/>
              </a:spcBef>
              <a:defRPr/>
            </a:pPr>
            <a:r>
              <a:rPr lang="en-GB" altLang="en-US" b="1" dirty="0"/>
              <a:t>( Atlas of Oregon Lakes </a:t>
            </a:r>
            <a:r>
              <a:rPr lang="en-GB" altLang="en-US" dirty="0"/>
              <a:t>– https://</a:t>
            </a:r>
            <a:r>
              <a:rPr lang="en-GB" altLang="en-US" dirty="0" err="1"/>
              <a:t>aol.research.pdx.edu</a:t>
            </a:r>
            <a:r>
              <a:rPr lang="en-GB" altLang="en-US" dirty="0"/>
              <a:t>/lakes/17090012000320 )</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Rectangle 7">
            <a:extLst>
              <a:ext uri="{FF2B5EF4-FFF2-40B4-BE49-F238E27FC236}">
                <a16:creationId xmlns:a16="http://schemas.microsoft.com/office/drawing/2014/main" id="{08CB35C0-5613-485C-8044-CD5F5AA466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7AAD5CA-68D1-4E3A-A509-91FF2A1F6AEC}" type="slidenum">
              <a:rPr lang="en-US" altLang="en-US" smtClean="0"/>
              <a:pPr>
                <a:spcBef>
                  <a:spcPct val="0"/>
                </a:spcBef>
              </a:pPr>
              <a:t>30</a:t>
            </a:fld>
            <a:endParaRPr lang="en-US" altLang="en-US"/>
          </a:p>
        </p:txBody>
      </p:sp>
      <p:sp>
        <p:nvSpPr>
          <p:cNvPr id="172034" name="Rectangle 2">
            <a:extLst>
              <a:ext uri="{FF2B5EF4-FFF2-40B4-BE49-F238E27FC236}">
                <a16:creationId xmlns:a16="http://schemas.microsoft.com/office/drawing/2014/main" id="{FBCBFFA6-4831-40BF-B0E8-299916CE3E23}"/>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9987" name="Rectangle 3">
            <a:extLst>
              <a:ext uri="{FF2B5EF4-FFF2-40B4-BE49-F238E27FC236}">
                <a16:creationId xmlns:a16="http://schemas.microsoft.com/office/drawing/2014/main" id="{41CBDA20-774C-164D-9127-2F17FA20E454}"/>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Oxbow lakes </a:t>
            </a:r>
            <a:r>
              <a:rPr lang="en-GB" altLang="en-US" dirty="0"/>
              <a:t>are U-shaped lakes formed when a wide meander from the main flow and stem of the river is cut off, often during floods when the river will naturally take the shorted course through the neck of the river –  creating a free-standing body of water. This formation is so named after its distinctive curve shape which resembles the bow pin of an oxbow.</a:t>
            </a:r>
          </a:p>
          <a:p>
            <a:pPr eaLnBrk="1" hangingPunct="1">
              <a:spcBef>
                <a:spcPct val="0"/>
              </a:spcBef>
              <a:defRPr/>
            </a:pPr>
            <a:endParaRPr lang="en-GB" altLang="en-US" dirty="0"/>
          </a:p>
          <a:p>
            <a:pPr eaLnBrk="1" hangingPunct="1">
              <a:spcBef>
                <a:spcPct val="0"/>
              </a:spcBef>
              <a:defRPr/>
            </a:pPr>
            <a:endParaRPr lang="en-GB" altLang="en-US" b="1"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1" name="Rectangle 7">
            <a:extLst>
              <a:ext uri="{FF2B5EF4-FFF2-40B4-BE49-F238E27FC236}">
                <a16:creationId xmlns:a16="http://schemas.microsoft.com/office/drawing/2014/main" id="{9D24AF17-3357-4280-BE3C-7DE24AAC81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6C3EA88-895D-4917-A985-32661177EF4B}" type="slidenum">
              <a:rPr lang="en-US" altLang="en-US" smtClean="0"/>
              <a:pPr>
                <a:spcBef>
                  <a:spcPct val="0"/>
                </a:spcBef>
              </a:pPr>
              <a:t>31</a:t>
            </a:fld>
            <a:endParaRPr lang="en-US" altLang="en-US"/>
          </a:p>
        </p:txBody>
      </p:sp>
      <p:sp>
        <p:nvSpPr>
          <p:cNvPr id="174082" name="Rectangle 2">
            <a:extLst>
              <a:ext uri="{FF2B5EF4-FFF2-40B4-BE49-F238E27FC236}">
                <a16:creationId xmlns:a16="http://schemas.microsoft.com/office/drawing/2014/main" id="{B35B6AAC-CC21-48B8-8B14-CD54C9987965}"/>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9987" name="Rectangle 3">
            <a:extLst>
              <a:ext uri="{FF2B5EF4-FFF2-40B4-BE49-F238E27FC236}">
                <a16:creationId xmlns:a16="http://schemas.microsoft.com/office/drawing/2014/main" id="{41CBDA20-774C-164D-9127-2F17FA20E454}"/>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Right on our doorstep, the River </a:t>
            </a:r>
            <a:r>
              <a:rPr lang="en-GB" altLang="en-US" b="1" dirty="0" err="1"/>
              <a:t>Ilston</a:t>
            </a:r>
            <a:r>
              <a:rPr lang="en-GB" altLang="en-US" b="1" dirty="0"/>
              <a:t> </a:t>
            </a:r>
            <a:r>
              <a:rPr lang="en-GB" altLang="en-US" dirty="0"/>
              <a:t>at Three Cliff’s Bay is an Oxbow river, in it’s early stages of its potential in creating an oxbow lake/waterbody. Flowing out into the Bristol Channel.</a:t>
            </a:r>
          </a:p>
          <a:p>
            <a:pPr eaLnBrk="1" hangingPunct="1">
              <a:spcBef>
                <a:spcPct val="0"/>
              </a:spcBef>
              <a:defRPr/>
            </a:pPr>
            <a:endParaRPr lang="en-GB" altLang="en-US" b="1"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Rectangle 7">
            <a:extLst>
              <a:ext uri="{FF2B5EF4-FFF2-40B4-BE49-F238E27FC236}">
                <a16:creationId xmlns:a16="http://schemas.microsoft.com/office/drawing/2014/main" id="{920B7B3B-7D49-4621-933A-6548E2A1E9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40FD7D-9441-469F-83EF-2EFBB63327F9}" type="slidenum">
              <a:rPr lang="en-US" altLang="en-US" smtClean="0"/>
              <a:pPr>
                <a:spcBef>
                  <a:spcPct val="0"/>
                </a:spcBef>
              </a:pPr>
              <a:t>32</a:t>
            </a:fld>
            <a:endParaRPr lang="en-US" altLang="en-US"/>
          </a:p>
        </p:txBody>
      </p:sp>
      <p:sp>
        <p:nvSpPr>
          <p:cNvPr id="176130" name="Rectangle 2">
            <a:extLst>
              <a:ext uri="{FF2B5EF4-FFF2-40B4-BE49-F238E27FC236}">
                <a16:creationId xmlns:a16="http://schemas.microsoft.com/office/drawing/2014/main" id="{BEA57D19-E1E6-4D69-9478-4705A629F476}"/>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9507" name="Rectangle 3">
            <a:extLst>
              <a:ext uri="{FF2B5EF4-FFF2-40B4-BE49-F238E27FC236}">
                <a16:creationId xmlns:a16="http://schemas.microsoft.com/office/drawing/2014/main" id="{C4AACE97-177C-A549-99CB-454501A1C4FB}"/>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Next is </a:t>
            </a:r>
            <a:r>
              <a:rPr lang="en-GB" altLang="en-US" b="1" dirty="0"/>
              <a:t>volcanic lake basins</a:t>
            </a:r>
            <a:r>
              <a:rPr lang="en-GB" altLang="en-US" dirty="0"/>
              <a:t>, which are formed from volcanic activity but vary greatly depending on the nature of the volcanic activity.</a:t>
            </a:r>
          </a:p>
          <a:p>
            <a:pPr eaLnBrk="1" hangingPunct="1">
              <a:spcBef>
                <a:spcPct val="0"/>
              </a:spcBef>
              <a:defRPr/>
            </a:pPr>
            <a:endParaRPr lang="en-GB" altLang="en-US" dirty="0"/>
          </a:p>
          <a:p>
            <a:pPr eaLnBrk="1" hangingPunct="1">
              <a:spcBef>
                <a:spcPct val="0"/>
              </a:spcBef>
              <a:defRPr/>
            </a:pPr>
            <a:r>
              <a:rPr lang="en-GB" altLang="en-US" dirty="0"/>
              <a:t>As volcanic material (including magma) discharge out of a volcano, empty depressions or cavities form within its structure.</a:t>
            </a:r>
            <a:br>
              <a:rPr lang="en-GB" altLang="en-US" dirty="0"/>
            </a:br>
            <a:r>
              <a:rPr lang="en-GB" altLang="en-US" dirty="0"/>
              <a:t>Because some of these depressions can’t drain and become sealed holes on the top of the volcano (otherwise known as </a:t>
            </a:r>
            <a:r>
              <a:rPr lang="en-GB" altLang="en-US" b="1" dirty="0"/>
              <a:t>Calderas</a:t>
            </a:r>
            <a:r>
              <a:rPr lang="en-GB" altLang="en-US" dirty="0"/>
              <a:t>), rainfall and runoff eventually fill the depressions with water - forming a new lake.</a:t>
            </a:r>
          </a:p>
          <a:p>
            <a:pPr eaLnBrk="1" hangingPunct="1">
              <a:spcBef>
                <a:spcPct val="0"/>
              </a:spcBef>
              <a:defRPr/>
            </a:pPr>
            <a:endParaRPr lang="en-GB" altLang="en-US" dirty="0"/>
          </a:p>
          <a:p>
            <a:pPr eaLnBrk="1" hangingPunct="1">
              <a:spcBef>
                <a:spcPct val="0"/>
              </a:spcBef>
              <a:defRPr/>
            </a:pPr>
            <a:r>
              <a:rPr lang="en-GB" altLang="en-US" dirty="0"/>
              <a:t>The largest volcanic lake in the world is Lake Toba, occupying the caldera of a </a:t>
            </a:r>
            <a:r>
              <a:rPr lang="en-GB" altLang="en-US" dirty="0" err="1"/>
              <a:t>Supervolcano</a:t>
            </a:r>
            <a:r>
              <a:rPr lang="en-GB" altLang="en-US" dirty="0"/>
              <a:t>. </a:t>
            </a:r>
          </a:p>
          <a:p>
            <a:pPr eaLnBrk="1" hangingPunct="1">
              <a:spcBef>
                <a:spcPct val="0"/>
              </a:spcBef>
              <a:defRPr/>
            </a:pPr>
            <a:endParaRPr lang="en-GB" alt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Rectangle 7">
            <a:extLst>
              <a:ext uri="{FF2B5EF4-FFF2-40B4-BE49-F238E27FC236}">
                <a16:creationId xmlns:a16="http://schemas.microsoft.com/office/drawing/2014/main" id="{589C0B0E-2B64-432E-93B7-272CE23DE6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5518202-B17F-4717-A702-F7D35D7D1CAD}" type="slidenum">
              <a:rPr lang="en-US" altLang="en-US" smtClean="0"/>
              <a:pPr>
                <a:spcBef>
                  <a:spcPct val="0"/>
                </a:spcBef>
              </a:pPr>
              <a:t>33</a:t>
            </a:fld>
            <a:endParaRPr lang="en-US" altLang="en-US"/>
          </a:p>
        </p:txBody>
      </p:sp>
      <p:sp>
        <p:nvSpPr>
          <p:cNvPr id="178178" name="Rectangle 2">
            <a:extLst>
              <a:ext uri="{FF2B5EF4-FFF2-40B4-BE49-F238E27FC236}">
                <a16:creationId xmlns:a16="http://schemas.microsoft.com/office/drawing/2014/main" id="{E1D3F677-0AB0-47BF-B07E-940DBC2CA625}"/>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2035" name="Rectangle 3">
            <a:extLst>
              <a:ext uri="{FF2B5EF4-FFF2-40B4-BE49-F238E27FC236}">
                <a16:creationId xmlns:a16="http://schemas.microsoft.com/office/drawing/2014/main" id="{82169456-A8D0-C84E-87ED-8C581177147F}"/>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Fed by rain and snow, </a:t>
            </a:r>
            <a:r>
              <a:rPr lang="en-GB" altLang="en-US" b="1" dirty="0"/>
              <a:t>Cater Lake</a:t>
            </a:r>
            <a:r>
              <a:rPr lang="en-GB" altLang="en-US" dirty="0"/>
              <a:t> is the USA’s deepest lake. Formed by violent eruptions of the stratovolcano called Mount Mazama some 7,700 years ago (not too long ago in geological history).</a:t>
            </a:r>
          </a:p>
          <a:p>
            <a:pPr eaLnBrk="1" hangingPunct="1">
              <a:spcBef>
                <a:spcPct val="0"/>
              </a:spcBef>
              <a:defRPr/>
            </a:pPr>
            <a:endParaRPr lang="en-GB" altLang="en-US" dirty="0"/>
          </a:p>
          <a:p>
            <a:pPr eaLnBrk="1" hangingPunct="1">
              <a:spcBef>
                <a:spcPct val="0"/>
              </a:spcBef>
              <a:defRPr/>
            </a:pPr>
            <a:endParaRPr lang="en-GB" alt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5" name="Rectangle 7">
            <a:extLst>
              <a:ext uri="{FF2B5EF4-FFF2-40B4-BE49-F238E27FC236}">
                <a16:creationId xmlns:a16="http://schemas.microsoft.com/office/drawing/2014/main" id="{02F405B4-D22F-4C20-9CBC-1723394403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79E6303-A52A-4B32-82EB-9381466B9B46}" type="slidenum">
              <a:rPr lang="en-US" altLang="en-US" smtClean="0"/>
              <a:pPr>
                <a:spcBef>
                  <a:spcPct val="0"/>
                </a:spcBef>
              </a:pPr>
              <a:t>34</a:t>
            </a:fld>
            <a:endParaRPr lang="en-US" altLang="en-US"/>
          </a:p>
        </p:txBody>
      </p:sp>
      <p:sp>
        <p:nvSpPr>
          <p:cNvPr id="180226" name="Rectangle 2">
            <a:extLst>
              <a:ext uri="{FF2B5EF4-FFF2-40B4-BE49-F238E27FC236}">
                <a16:creationId xmlns:a16="http://schemas.microsoft.com/office/drawing/2014/main" id="{C47B953B-95AA-44AD-B6AB-4E74DAB63AF4}"/>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083" name="Rectangle 3">
            <a:extLst>
              <a:ext uri="{FF2B5EF4-FFF2-40B4-BE49-F238E27FC236}">
                <a16:creationId xmlns:a16="http://schemas.microsoft.com/office/drawing/2014/main" id="{E2BBF9C7-B066-6841-BE23-E8D0C1E59E47}"/>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Also called sink holes, </a:t>
            </a:r>
            <a:r>
              <a:rPr lang="en-GB" altLang="en-US" b="1" dirty="0"/>
              <a:t>Karst lakes</a:t>
            </a:r>
            <a:r>
              <a:rPr lang="en-GB" altLang="en-US" dirty="0"/>
              <a:t> are identified by their underground drainage systems with sinkholes and caves.</a:t>
            </a:r>
          </a:p>
          <a:p>
            <a:pPr eaLnBrk="1" hangingPunct="1">
              <a:spcBef>
                <a:spcPct val="0"/>
              </a:spcBef>
              <a:defRPr/>
            </a:pPr>
            <a:r>
              <a:rPr lang="en-GB" altLang="en-US" b="1" dirty="0"/>
              <a:t>Karst lakes </a:t>
            </a:r>
            <a:r>
              <a:rPr lang="en-GB" altLang="en-US" dirty="0"/>
              <a:t>are sink hole depressions in the land’s surface, their size depending on local geology.</a:t>
            </a:r>
            <a:endParaRPr lang="en-GB" altLang="en-US" b="1" dirty="0"/>
          </a:p>
          <a:p>
            <a:pPr eaLnBrk="1" hangingPunct="1">
              <a:spcBef>
                <a:spcPct val="0"/>
              </a:spcBef>
              <a:defRPr/>
            </a:pPr>
            <a:endParaRPr lang="en-GB" altLang="en-US" b="1" dirty="0"/>
          </a:p>
          <a:p>
            <a:pPr eaLnBrk="1" hangingPunct="1">
              <a:spcBef>
                <a:spcPct val="0"/>
              </a:spcBef>
              <a:defRPr/>
            </a:pPr>
            <a:r>
              <a:rPr lang="en-GB" altLang="en-US" b="1" dirty="0"/>
              <a:t>Formed by the dissolution of underlying bedrock </a:t>
            </a:r>
            <a:r>
              <a:rPr lang="en-GB" altLang="en-US" dirty="0"/>
              <a:t>– carbonic acid that causes karstic features formed as rain passes through the atmosphere picking up Carbon Dioxide which dissolves into the water. Once the rain reaches the ground passing through the soil which provides possibly more co2, a weak carbonic acid solution is formed.</a:t>
            </a:r>
          </a:p>
          <a:p>
            <a:pPr eaLnBrk="1" hangingPunct="1">
              <a:spcBef>
                <a:spcPct val="0"/>
              </a:spcBef>
              <a:defRPr/>
            </a:pPr>
            <a:endParaRPr lang="en-GB" altLang="en-US" dirty="0"/>
          </a:p>
          <a:p>
            <a:pPr eaLnBrk="1" hangingPunct="1">
              <a:spcBef>
                <a:spcPct val="0"/>
              </a:spcBef>
              <a:defRPr/>
            </a:pPr>
            <a:r>
              <a:rPr lang="en-GB" altLang="en-US" dirty="0"/>
              <a:t>Studying the formation and distribution of karsts is deemed important by scientists in the geology of petroleum, where apparently 50% of the world’s hydrocarbon reserves sit; in these porous karst systems.</a:t>
            </a:r>
          </a:p>
          <a:p>
            <a:pPr eaLnBrk="1" hangingPunct="1">
              <a:spcBef>
                <a:spcPct val="0"/>
              </a:spcBef>
              <a:defRPr/>
            </a:pPr>
            <a:endParaRPr lang="en-GB" altLang="en-US" dirty="0"/>
          </a:p>
          <a:p>
            <a:pPr eaLnBrk="1" hangingPunct="1">
              <a:spcBef>
                <a:spcPct val="0"/>
              </a:spcBef>
              <a:defRPr/>
            </a:pPr>
            <a:r>
              <a:rPr lang="en-GB" altLang="en-US" dirty="0"/>
              <a:t>These sinkholes are a natural component for many places, including Florida’s landscape. Not so much here of course, however the UK has a considerable amount of Calcareous Limestone bedrock, especially here in South Wales - which makes it no surprise that not too far from Dan </a:t>
            </a:r>
            <a:r>
              <a:rPr lang="en-GB" altLang="en-US" dirty="0" err="1"/>
              <a:t>Yr</a:t>
            </a:r>
            <a:r>
              <a:rPr lang="en-GB" altLang="en-US" dirty="0"/>
              <a:t> </a:t>
            </a:r>
            <a:r>
              <a:rPr lang="en-GB" altLang="en-US" dirty="0" err="1"/>
              <a:t>Ogof</a:t>
            </a:r>
            <a:r>
              <a:rPr lang="en-GB" altLang="en-US" dirty="0"/>
              <a:t>, a network of limestone caves and cavern systems, sink holes on the odd occasion occur. Just not so often in the car park of a countryside park…!</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A97310-0440-441C-9F35-2488448288F1}"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1424395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A97310-0440-441C-9F35-2488448288F1}"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3459217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AA97310-0440-441C-9F35-2488448288F1}"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1984223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A97310-0440-441C-9F35-2488448288F1}"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308529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A97310-0440-441C-9F35-2488448288F1}" type="datetimeFigureOut">
              <a:rPr lang="en-GB" smtClean="0"/>
              <a:t>07/11/2019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260729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A97310-0440-441C-9F35-2488448288F1}" type="datetimeFigureOut">
              <a:rPr lang="en-GB" smtClean="0"/>
              <a:t>07/11/2019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316408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A97310-0440-441C-9F35-2488448288F1}" type="datetimeFigureOut">
              <a:rPr lang="en-GB" smtClean="0"/>
              <a:t>07/11/2019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3836330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AA97310-0440-441C-9F35-2488448288F1}"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1263572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AA97310-0440-441C-9F35-2488448288F1}"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4154667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A97310-0440-441C-9F35-2488448288F1}"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4042216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A97310-0440-441C-9F35-2488448288F1}"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49A1B-5FA6-4967-8670-4C172B9EA1D9}" type="slidenum">
              <a:rPr lang="en-GB" smtClean="0"/>
              <a:t>‹#›</a:t>
            </a:fld>
            <a:endParaRPr lang="en-GB"/>
          </a:p>
        </p:txBody>
      </p:sp>
    </p:spTree>
    <p:extLst>
      <p:ext uri="{BB962C8B-B14F-4D97-AF65-F5344CB8AC3E}">
        <p14:creationId xmlns:p14="http://schemas.microsoft.com/office/powerpoint/2010/main" val="4232365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A97310-0440-441C-9F35-2488448288F1}" type="datetimeFigureOut">
              <a:rPr lang="en-GB" smtClean="0"/>
              <a:t>07/11/2019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349A1B-5FA6-4967-8670-4C172B9EA1D9}" type="slidenum">
              <a:rPr lang="en-GB" smtClean="0"/>
              <a:t>‹#›</a:t>
            </a:fld>
            <a:endParaRPr lang="en-GB"/>
          </a:p>
        </p:txBody>
      </p:sp>
    </p:spTree>
    <p:extLst>
      <p:ext uri="{BB962C8B-B14F-4D97-AF65-F5344CB8AC3E}">
        <p14:creationId xmlns:p14="http://schemas.microsoft.com/office/powerpoint/2010/main" val="15891957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4.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tiff"/><Relationship Id="rId5" Type="http://schemas.openxmlformats.org/officeDocument/2006/relationships/image" Target="../media/image5.tiff"/><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Greek_languag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tiff"/><Relationship Id="rId4" Type="http://schemas.openxmlformats.org/officeDocument/2006/relationships/image" Target="../media/image2.tiff"/></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1.tiff"/><Relationship Id="rId4" Type="http://schemas.openxmlformats.org/officeDocument/2006/relationships/image" Target="../media/image10.tiff"/></Relationships>
</file>

<file path=ppt/slides/_rels/slide7.xml.rels><?xml version="1.0" encoding="UTF-8" standalone="yes"?>
<Relationships xmlns="http://schemas.openxmlformats.org/package/2006/relationships"><Relationship Id="rId8" Type="http://schemas.openxmlformats.org/officeDocument/2006/relationships/image" Target="../media/image16.tiff"/><Relationship Id="rId3" Type="http://schemas.openxmlformats.org/officeDocument/2006/relationships/image" Target="../media/image12.jpeg"/><Relationship Id="rId7" Type="http://schemas.openxmlformats.org/officeDocument/2006/relationships/image" Target="../media/image15.tiff"/><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tiff"/><Relationship Id="rId5" Type="http://schemas.openxmlformats.org/officeDocument/2006/relationships/image" Target="../media/image13.tiff"/><Relationship Id="rId4" Type="http://schemas.openxmlformats.org/officeDocument/2006/relationships/image" Target="../media/image1.tiff"/><Relationship Id="rId9" Type="http://schemas.openxmlformats.org/officeDocument/2006/relationships/image" Target="../media/image17.tiff"/></Relationships>
</file>

<file path=ppt/slides/_rels/slide8.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3.tiff"/><Relationship Id="rId3" Type="http://schemas.openxmlformats.org/officeDocument/2006/relationships/image" Target="../media/image19.tiff"/><Relationship Id="rId7" Type="http://schemas.openxmlformats.org/officeDocument/2006/relationships/image" Target="../media/image22.tif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tiff"/><Relationship Id="rId5" Type="http://schemas.openxmlformats.org/officeDocument/2006/relationships/image" Target="../media/image20.tiff"/><Relationship Id="rId4" Type="http://schemas.openxmlformats.org/officeDocument/2006/relationships/image" Target="../media/image1.tiff"/><Relationship Id="rId9" Type="http://schemas.openxmlformats.org/officeDocument/2006/relationships/image" Target="../media/image24.tiff"/></Relationships>
</file>

<file path=ppt/slides/_rels/slide10.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tif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6.png"/><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27.png"/><Relationship Id="rId4" Type="http://schemas.openxmlformats.org/officeDocument/2006/relationships/oleObject" Target="../embeddings/oleObject2.bin"/></Relationships>
</file>

<file path=ppt/slides/_rels/slide13.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7" Type="http://schemas.openxmlformats.org/officeDocument/2006/relationships/image" Target="../media/image31.png"/><Relationship Id="rId2" Type="http://schemas.openxmlformats.org/officeDocument/2006/relationships/slideLayout" Target="../slideLayouts/slideLayout6.xml"/><Relationship Id="rId1" Type="http://schemas.openxmlformats.org/officeDocument/2006/relationships/vmlDrawing" Target="../drawings/vmlDrawing3.vml"/><Relationship Id="rId6" Type="http://schemas.openxmlformats.org/officeDocument/2006/relationships/oleObject" Target="../embeddings/oleObject4.bin"/><Relationship Id="rId5" Type="http://schemas.openxmlformats.org/officeDocument/2006/relationships/image" Target="../media/image30.png"/><Relationship Id="rId4" Type="http://schemas.openxmlformats.org/officeDocument/2006/relationships/oleObject" Target="../embeddings/oleObject3.bin"/></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33.tiff"/></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34.png"/><Relationship Id="rId4" Type="http://schemas.openxmlformats.org/officeDocument/2006/relationships/oleObject" Target="../embeddings/oleObject5.bin"/></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7" Type="http://schemas.openxmlformats.org/officeDocument/2006/relationships/image" Target="../media/image1.tiff"/><Relationship Id="rId2" Type="http://schemas.openxmlformats.org/officeDocument/2006/relationships/slideLayout" Target="../slideLayouts/slideLayout6.xml"/><Relationship Id="rId1" Type="http://schemas.openxmlformats.org/officeDocument/2006/relationships/vmlDrawing" Target="../drawings/vmlDrawing5.vml"/><Relationship Id="rId6" Type="http://schemas.openxmlformats.org/officeDocument/2006/relationships/image" Target="../media/image36.tiff"/><Relationship Id="rId5" Type="http://schemas.openxmlformats.org/officeDocument/2006/relationships/image" Target="../media/image35.png"/><Relationship Id="rId4" Type="http://schemas.openxmlformats.org/officeDocument/2006/relationships/oleObject" Target="../embeddings/oleObject6.bin"/></Relationships>
</file>

<file path=ppt/slides/_rels/slide20.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tiff"/></Relationships>
</file>

<file path=ppt/slides/_rels/slide2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1.tiff"/></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tiff"/></Relationships>
</file>

<file path=ppt/slides/_rels/slide23.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tiff"/></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1.tiff"/></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47.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mlDrawing" Target="../drawings/vmlDrawing6.vml"/><Relationship Id="rId6" Type="http://schemas.openxmlformats.org/officeDocument/2006/relationships/image" Target="../media/image1.tiff"/><Relationship Id="rId5" Type="http://schemas.openxmlformats.org/officeDocument/2006/relationships/image" Target="../media/image48.png"/><Relationship Id="rId4" Type="http://schemas.openxmlformats.org/officeDocument/2006/relationships/oleObject" Target="../embeddings/oleObject7.bin"/></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mlDrawing" Target="../drawings/vmlDrawing7.vml"/><Relationship Id="rId6" Type="http://schemas.openxmlformats.org/officeDocument/2006/relationships/image" Target="../media/image1.tiff"/><Relationship Id="rId5" Type="http://schemas.openxmlformats.org/officeDocument/2006/relationships/image" Target="../media/image49.png"/><Relationship Id="rId4" Type="http://schemas.openxmlformats.org/officeDocument/2006/relationships/oleObject" Target="../embeddings/oleObject8.bin"/></Relationships>
</file>

<file path=ppt/slides/_rels/slide30.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image" Target="../media/image52.tiff"/><Relationship Id="rId5" Type="http://schemas.openxmlformats.org/officeDocument/2006/relationships/image" Target="../media/image1.tiff"/><Relationship Id="rId4" Type="http://schemas.openxmlformats.org/officeDocument/2006/relationships/image" Target="../media/image51.jpeg"/></Relationships>
</file>

<file path=ppt/slides/_rels/slide3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53.tiff"/></Relationships>
</file>

<file path=ppt/slides/_rels/slide3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54.tiff"/><Relationship Id="rId4" Type="http://schemas.openxmlformats.org/officeDocument/2006/relationships/image" Target="../media/image23.tiff"/></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56.tiff"/></Relationships>
</file>

<file path=ppt/slides/_rels/slide34.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notesSlide" Target="../notesSlides/notesSlide34.xml"/><Relationship Id="rId1" Type="http://schemas.openxmlformats.org/officeDocument/2006/relationships/slideLayout" Target="../slideLayouts/slideLayout6.xml"/><Relationship Id="rId5" Type="http://schemas.openxmlformats.org/officeDocument/2006/relationships/image" Target="../media/image58.tiff"/><Relationship Id="rId4" Type="http://schemas.openxmlformats.org/officeDocument/2006/relationships/image" Target="../media/image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Text Box 8">
            <a:extLst>
              <a:ext uri="{FF2B5EF4-FFF2-40B4-BE49-F238E27FC236}">
                <a16:creationId xmlns:a16="http://schemas.microsoft.com/office/drawing/2014/main" id="{B6AE606B-78B5-4AAC-B42E-53754DDCB68E}"/>
              </a:ext>
            </a:extLst>
          </p:cNvPr>
          <p:cNvSpPr txBox="1">
            <a:spLocks noChangeArrowheads="1"/>
          </p:cNvSpPr>
          <p:nvPr/>
        </p:nvSpPr>
        <p:spPr bwMode="auto">
          <a:xfrm>
            <a:off x="1908175" y="476250"/>
            <a:ext cx="57515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Lake Origins &amp; Morphometry</a:t>
            </a:r>
          </a:p>
        </p:txBody>
      </p:sp>
      <p:sp>
        <p:nvSpPr>
          <p:cNvPr id="111618" name="Text Box 9">
            <a:extLst>
              <a:ext uri="{FF2B5EF4-FFF2-40B4-BE49-F238E27FC236}">
                <a16:creationId xmlns:a16="http://schemas.microsoft.com/office/drawing/2014/main" id="{1CD8D793-8101-422C-9C07-8D40677BA4E3}"/>
              </a:ext>
            </a:extLst>
          </p:cNvPr>
          <p:cNvSpPr txBox="1">
            <a:spLocks noChangeArrowheads="1"/>
          </p:cNvSpPr>
          <p:nvPr/>
        </p:nvSpPr>
        <p:spPr bwMode="auto">
          <a:xfrm>
            <a:off x="381000" y="1484313"/>
            <a:ext cx="843915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Formation &amp; history of inland waterbodies </a:t>
            </a:r>
            <a:r>
              <a:rPr lang="en-US" altLang="en-US" sz="2400">
                <a:sym typeface="Wingdings" panose="05000000000000000000" pitchFamily="2" charset="2"/>
              </a:rPr>
              <a:t> </a:t>
            </a:r>
            <a:r>
              <a:rPr lang="en-US" altLang="en-US" sz="2400"/>
              <a:t>understanding of its structure. </a:t>
            </a:r>
          </a:p>
          <a:p>
            <a:pPr eaLnBrk="1" hangingPunct="1">
              <a:spcBef>
                <a:spcPct val="0"/>
              </a:spcBef>
              <a:buFontTx/>
              <a:buNone/>
            </a:pPr>
            <a:endParaRPr lang="en-US" altLang="en-US" sz="2400"/>
          </a:p>
          <a:p>
            <a:pPr eaLnBrk="1" hangingPunct="1">
              <a:spcBef>
                <a:spcPct val="0"/>
              </a:spcBef>
              <a:buFontTx/>
              <a:buNone/>
            </a:pPr>
            <a:r>
              <a:rPr lang="en-US" altLang="en-US" sz="2400"/>
              <a:t>The chemical and biological condition of a lake depends on many factors…</a:t>
            </a:r>
          </a:p>
          <a:p>
            <a:pPr eaLnBrk="1" hangingPunct="1">
              <a:spcBef>
                <a:spcPct val="0"/>
              </a:spcBef>
              <a:buFontTx/>
              <a:buNone/>
            </a:pPr>
            <a:endParaRPr lang="en-US" altLang="en-US" sz="2000"/>
          </a:p>
          <a:p>
            <a:pPr lvl="2" eaLnBrk="1" hangingPunct="1">
              <a:spcBef>
                <a:spcPct val="0"/>
              </a:spcBef>
              <a:buFontTx/>
              <a:buChar char="•"/>
            </a:pPr>
            <a:r>
              <a:rPr lang="en-US" altLang="en-US" sz="2000"/>
              <a:t>   How it was formed</a:t>
            </a:r>
          </a:p>
          <a:p>
            <a:pPr lvl="2" eaLnBrk="1" hangingPunct="1">
              <a:spcBef>
                <a:spcPct val="0"/>
              </a:spcBef>
              <a:buFontTx/>
              <a:buChar char="•"/>
            </a:pPr>
            <a:r>
              <a:rPr lang="en-US" altLang="en-US" sz="2000"/>
              <a:t>   Size &amp; shape of lake basin</a:t>
            </a:r>
          </a:p>
          <a:p>
            <a:pPr lvl="2" eaLnBrk="1" hangingPunct="1">
              <a:spcBef>
                <a:spcPct val="0"/>
              </a:spcBef>
              <a:buFontTx/>
              <a:buChar char="•"/>
            </a:pPr>
            <a:r>
              <a:rPr lang="en-US" altLang="en-US" sz="2000"/>
              <a:t>   Watershed size, topography, and chemistry</a:t>
            </a:r>
          </a:p>
          <a:p>
            <a:pPr lvl="2" eaLnBrk="1" hangingPunct="1">
              <a:spcBef>
                <a:spcPct val="0"/>
              </a:spcBef>
              <a:buFontTx/>
              <a:buChar char="•"/>
            </a:pPr>
            <a:r>
              <a:rPr lang="en-US" altLang="en-US" sz="2000"/>
              <a:t>   Regional climate</a:t>
            </a:r>
          </a:p>
          <a:p>
            <a:pPr lvl="2" eaLnBrk="1" hangingPunct="1">
              <a:spcBef>
                <a:spcPct val="0"/>
              </a:spcBef>
              <a:buFontTx/>
              <a:buChar char="•"/>
            </a:pPr>
            <a:r>
              <a:rPr lang="en-US" altLang="en-US" sz="2000"/>
              <a:t>   Local biological communities</a:t>
            </a:r>
          </a:p>
          <a:p>
            <a:pPr lvl="2" eaLnBrk="1" hangingPunct="1">
              <a:spcBef>
                <a:spcPct val="0"/>
              </a:spcBef>
              <a:buFontTx/>
              <a:buChar char="•"/>
            </a:pPr>
            <a:r>
              <a:rPr lang="en-US" altLang="en-US" sz="2000"/>
              <a:t>   Human activities </a:t>
            </a:r>
          </a:p>
          <a:p>
            <a:pPr eaLnBrk="1" hangingPunct="1">
              <a:spcBef>
                <a:spcPct val="0"/>
              </a:spcBef>
              <a:buFontTx/>
              <a:buNone/>
            </a:pPr>
            <a:endParaRPr lang="en-US" altLang="en-US" sz="2400"/>
          </a:p>
        </p:txBody>
      </p:sp>
      <p:pic>
        <p:nvPicPr>
          <p:cNvPr id="111619" name="Picture 5">
            <a:extLst>
              <a:ext uri="{FF2B5EF4-FFF2-40B4-BE49-F238E27FC236}">
                <a16:creationId xmlns:a16="http://schemas.microsoft.com/office/drawing/2014/main" id="{FF18806A-2B30-4314-9B00-A26C19AEDC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5673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Title 1">
            <a:extLst>
              <a:ext uri="{FF2B5EF4-FFF2-40B4-BE49-F238E27FC236}">
                <a16:creationId xmlns:a16="http://schemas.microsoft.com/office/drawing/2014/main" id="{98177CA3-D284-4F6F-9EE3-02A5D2D40AA8}"/>
              </a:ext>
            </a:extLst>
          </p:cNvPr>
          <p:cNvSpPr>
            <a:spLocks noGrp="1"/>
          </p:cNvSpPr>
          <p:nvPr>
            <p:ph type="title"/>
          </p:nvPr>
        </p:nvSpPr>
        <p:spPr>
          <a:xfrm>
            <a:off x="468313" y="44450"/>
            <a:ext cx="8229600" cy="1143000"/>
          </a:xfrm>
        </p:spPr>
        <p:txBody>
          <a:bodyPr/>
          <a:lstStyle/>
          <a:p>
            <a:r>
              <a:rPr lang="en-US" altLang="en-US" sz="3500" b="1"/>
              <a:t>Lakes</a:t>
            </a:r>
          </a:p>
        </p:txBody>
      </p:sp>
      <p:sp>
        <p:nvSpPr>
          <p:cNvPr id="113666" name="Content Placeholder 2">
            <a:extLst>
              <a:ext uri="{FF2B5EF4-FFF2-40B4-BE49-F238E27FC236}">
                <a16:creationId xmlns:a16="http://schemas.microsoft.com/office/drawing/2014/main" id="{2B8C0BD8-86CF-4202-95E9-6EBD0928CFF7}"/>
              </a:ext>
            </a:extLst>
          </p:cNvPr>
          <p:cNvSpPr>
            <a:spLocks noGrp="1"/>
          </p:cNvSpPr>
          <p:nvPr>
            <p:ph idx="1"/>
          </p:nvPr>
        </p:nvSpPr>
        <p:spPr>
          <a:xfrm>
            <a:off x="519113" y="1135063"/>
            <a:ext cx="8229600" cy="2509837"/>
          </a:xfrm>
        </p:spPr>
        <p:txBody>
          <a:bodyPr/>
          <a:lstStyle/>
          <a:p>
            <a:r>
              <a:rPr lang="en-US" altLang="en-US" sz="2500"/>
              <a:t>A body of water surrounded by land</a:t>
            </a:r>
          </a:p>
          <a:p>
            <a:r>
              <a:rPr lang="en-US" altLang="en-US" sz="2500"/>
              <a:t>Every continent and every type of environment</a:t>
            </a:r>
          </a:p>
          <a:p>
            <a:r>
              <a:rPr lang="en-US" altLang="en-US" sz="2500"/>
              <a:t>Water in </a:t>
            </a:r>
            <a:r>
              <a:rPr lang="en-US" altLang="en-US" sz="2500">
                <a:sym typeface="Wingdings" panose="05000000000000000000" pitchFamily="2" charset="2"/>
              </a:rPr>
              <a:t> rain, snow, melting ice, streams, groundwater seepage.</a:t>
            </a:r>
            <a:endParaRPr lang="en-US" altLang="en-US" sz="2500"/>
          </a:p>
          <a:p>
            <a:r>
              <a:rPr lang="en-US" altLang="en-US" sz="2500"/>
              <a:t>Either open/closed</a:t>
            </a:r>
          </a:p>
        </p:txBody>
      </p:sp>
      <p:pic>
        <p:nvPicPr>
          <p:cNvPr id="113667" name="Picture 5">
            <a:extLst>
              <a:ext uri="{FF2B5EF4-FFF2-40B4-BE49-F238E27FC236}">
                <a16:creationId xmlns:a16="http://schemas.microsoft.com/office/drawing/2014/main" id="{697C877D-1BA8-4E96-B5E6-33BE3F6925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351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8" name="Picture 4">
            <a:extLst>
              <a:ext uri="{FF2B5EF4-FFF2-40B4-BE49-F238E27FC236}">
                <a16:creationId xmlns:a16="http://schemas.microsoft.com/office/drawing/2014/main" id="{07ABC398-9E84-402B-9355-4267B667A2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4300" y="2852738"/>
            <a:ext cx="3941763" cy="275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3" name="Picture 6" descr="Lake Types">
            <a:extLst>
              <a:ext uri="{FF2B5EF4-FFF2-40B4-BE49-F238E27FC236}">
                <a16:creationId xmlns:a16="http://schemas.microsoft.com/office/drawing/2014/main" id="{E5804163-62F0-4FD5-AC9A-EFAE2CFD14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34" r="2126"/>
          <a:stretch>
            <a:fillRect/>
          </a:stretch>
        </p:blipFill>
        <p:spPr bwMode="auto">
          <a:xfrm>
            <a:off x="223838" y="1196975"/>
            <a:ext cx="8669337" cy="49371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15714" name="Text Box 8">
            <a:extLst>
              <a:ext uri="{FF2B5EF4-FFF2-40B4-BE49-F238E27FC236}">
                <a16:creationId xmlns:a16="http://schemas.microsoft.com/office/drawing/2014/main" id="{169E1812-2C9C-482F-94EB-352FBB6942B7}"/>
              </a:ext>
            </a:extLst>
          </p:cNvPr>
          <p:cNvSpPr txBox="1">
            <a:spLocks noChangeArrowheads="1"/>
          </p:cNvSpPr>
          <p:nvPr/>
        </p:nvSpPr>
        <p:spPr bwMode="auto">
          <a:xfrm>
            <a:off x="2917825" y="147638"/>
            <a:ext cx="3425825" cy="63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Major Lake Types</a:t>
            </a:r>
          </a:p>
        </p:txBody>
      </p:sp>
      <p:sp>
        <p:nvSpPr>
          <p:cNvPr id="115715" name="Text Box 9">
            <a:extLst>
              <a:ext uri="{FF2B5EF4-FFF2-40B4-BE49-F238E27FC236}">
                <a16:creationId xmlns:a16="http://schemas.microsoft.com/office/drawing/2014/main" id="{5501EB7C-3C07-4950-99E5-E386A1CF57DF}"/>
              </a:ext>
            </a:extLst>
          </p:cNvPr>
          <p:cNvSpPr txBox="1">
            <a:spLocks noChangeArrowheads="1"/>
          </p:cNvSpPr>
          <p:nvPr/>
        </p:nvSpPr>
        <p:spPr bwMode="auto">
          <a:xfrm>
            <a:off x="2730500" y="688975"/>
            <a:ext cx="3857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i="1"/>
              <a:t>Note relative area, shape, age, location</a:t>
            </a:r>
          </a:p>
        </p:txBody>
      </p:sp>
      <p:pic>
        <p:nvPicPr>
          <p:cNvPr id="115716" name="Picture 5">
            <a:extLst>
              <a:ext uri="{FF2B5EF4-FFF2-40B4-BE49-F238E27FC236}">
                <a16:creationId xmlns:a16="http://schemas.microsoft.com/office/drawing/2014/main" id="{7C077B18-3210-4451-AE05-BFA60FBD03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Text Box 8">
            <a:extLst>
              <a:ext uri="{FF2B5EF4-FFF2-40B4-BE49-F238E27FC236}">
                <a16:creationId xmlns:a16="http://schemas.microsoft.com/office/drawing/2014/main" id="{44BA5BF9-DBE0-4C20-9F2C-1C5A53A8E950}"/>
              </a:ext>
            </a:extLst>
          </p:cNvPr>
          <p:cNvSpPr txBox="1">
            <a:spLocks noChangeArrowheads="1"/>
          </p:cNvSpPr>
          <p:nvPr/>
        </p:nvSpPr>
        <p:spPr bwMode="auto">
          <a:xfrm>
            <a:off x="3017838" y="404813"/>
            <a:ext cx="3425825" cy="63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Major Lake Types</a:t>
            </a:r>
          </a:p>
        </p:txBody>
      </p:sp>
      <p:pic>
        <p:nvPicPr>
          <p:cNvPr id="117762" name="Picture 5">
            <a:extLst>
              <a:ext uri="{FF2B5EF4-FFF2-40B4-BE49-F238E27FC236}">
                <a16:creationId xmlns:a16="http://schemas.microsoft.com/office/drawing/2014/main" id="{CE1FA57C-231A-464C-A32D-E41E5C2E91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9">
            <a:extLst>
              <a:ext uri="{FF2B5EF4-FFF2-40B4-BE49-F238E27FC236}">
                <a16:creationId xmlns:a16="http://schemas.microsoft.com/office/drawing/2014/main" id="{2ADD42F6-40C0-1C43-97A5-BD1F780E6F74}"/>
              </a:ext>
            </a:extLst>
          </p:cNvPr>
          <p:cNvSpPr txBox="1">
            <a:spLocks noChangeArrowheads="1"/>
          </p:cNvSpPr>
          <p:nvPr/>
        </p:nvSpPr>
        <p:spPr bwMode="auto">
          <a:xfrm>
            <a:off x="684213" y="1162050"/>
            <a:ext cx="4160837"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defRPr/>
            </a:pPr>
            <a:r>
              <a:rPr lang="en-US" altLang="en-US" sz="2400" b="1" dirty="0"/>
              <a:t>Miscellaneous Lakes</a:t>
            </a:r>
            <a:br>
              <a:rPr lang="en-US" altLang="en-US" sz="2400" dirty="0"/>
            </a:br>
            <a:r>
              <a:rPr lang="en-US" altLang="en-US" sz="1000" dirty="0"/>
              <a:t> </a:t>
            </a:r>
          </a:p>
          <a:p>
            <a:pPr marL="342900" indent="-342900" eaLnBrk="1" hangingPunct="1">
              <a:spcBef>
                <a:spcPct val="0"/>
              </a:spcBef>
              <a:defRPr/>
            </a:pPr>
            <a:r>
              <a:rPr lang="en-US" altLang="en-US" sz="2400" dirty="0"/>
              <a:t>Landslides / mudslides</a:t>
            </a:r>
          </a:p>
          <a:p>
            <a:pPr marL="342900" indent="-342900" eaLnBrk="1" hangingPunct="1">
              <a:spcBef>
                <a:spcPct val="0"/>
              </a:spcBef>
              <a:defRPr/>
            </a:pPr>
            <a:r>
              <a:rPr lang="en-US" altLang="en-US" sz="2400" dirty="0"/>
              <a:t>Artificial lakes (human)</a:t>
            </a:r>
          </a:p>
          <a:p>
            <a:pPr eaLnBrk="1" hangingPunct="1">
              <a:spcBef>
                <a:spcPct val="0"/>
              </a:spcBef>
              <a:buFont typeface="Arial" panose="020B0604020202020204" pitchFamily="34" charset="0"/>
              <a:buNone/>
              <a:defRPr/>
            </a:pPr>
            <a:endParaRPr lang="en-US" altLang="en-US" sz="2400" dirty="0"/>
          </a:p>
        </p:txBody>
      </p:sp>
      <p:pic>
        <p:nvPicPr>
          <p:cNvPr id="117764" name="Picture 1">
            <a:extLst>
              <a:ext uri="{FF2B5EF4-FFF2-40B4-BE49-F238E27FC236}">
                <a16:creationId xmlns:a16="http://schemas.microsoft.com/office/drawing/2014/main" id="{4E246CC8-912B-4A2E-A811-D2D4075F44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863" y="3148013"/>
            <a:ext cx="3919537" cy="220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5" name="Picture 3">
            <a:extLst>
              <a:ext uri="{FF2B5EF4-FFF2-40B4-BE49-F238E27FC236}">
                <a16:creationId xmlns:a16="http://schemas.microsoft.com/office/drawing/2014/main" id="{9CBB9A87-7B2D-423E-9A60-55C7ABA90A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0563" y="4341813"/>
            <a:ext cx="2540000" cy="168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6" name="Picture 4">
            <a:extLst>
              <a:ext uri="{FF2B5EF4-FFF2-40B4-BE49-F238E27FC236}">
                <a16:creationId xmlns:a16="http://schemas.microsoft.com/office/drawing/2014/main" id="{1FE5298A-3B79-4FCE-B3D1-111A3EDFD6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7875" y="1674813"/>
            <a:ext cx="3768725"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Text Box 9">
            <a:extLst>
              <a:ext uri="{FF2B5EF4-FFF2-40B4-BE49-F238E27FC236}">
                <a16:creationId xmlns:a16="http://schemas.microsoft.com/office/drawing/2014/main" id="{A6846DBD-D1F2-403D-8580-D19C701E7B2F}"/>
              </a:ext>
            </a:extLst>
          </p:cNvPr>
          <p:cNvSpPr txBox="1">
            <a:spLocks noChangeArrowheads="1"/>
          </p:cNvSpPr>
          <p:nvPr/>
        </p:nvSpPr>
        <p:spPr bwMode="auto">
          <a:xfrm>
            <a:off x="539750" y="765175"/>
            <a:ext cx="843915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Paleolimnology </a:t>
            </a:r>
            <a:r>
              <a:rPr lang="en-US" altLang="en-US" sz="2400"/>
              <a:t>–  Study of waterbodies using info from geology, chemistry, and biology, studying </a:t>
            </a:r>
            <a:r>
              <a:rPr lang="en-US" altLang="en-US" sz="2400" u="sng"/>
              <a:t>varved</a:t>
            </a:r>
            <a:r>
              <a:rPr lang="en-US" altLang="en-US" sz="2400"/>
              <a:t> sediments.</a:t>
            </a:r>
            <a:br>
              <a:rPr lang="en-US" altLang="en-US" sz="2400"/>
            </a:br>
            <a:endParaRPr lang="en-US" altLang="en-US" sz="2400"/>
          </a:p>
          <a:p>
            <a:pPr eaLnBrk="1" hangingPunct="1">
              <a:spcBef>
                <a:spcPct val="0"/>
              </a:spcBef>
              <a:buFontTx/>
              <a:buNone/>
            </a:pPr>
            <a:r>
              <a:rPr lang="en-US" altLang="en-US" sz="2400"/>
              <a:t>(Elements, pollen grains, minerals, algal pigments, diatom frustules, remains of zooplankton, macroinvertebrates, fish)</a:t>
            </a:r>
          </a:p>
          <a:p>
            <a:pPr eaLnBrk="1" hangingPunct="1">
              <a:spcBef>
                <a:spcPct val="0"/>
              </a:spcBef>
              <a:buFontTx/>
              <a:buNone/>
            </a:pPr>
            <a:endParaRPr lang="en-US" altLang="en-US" sz="2400"/>
          </a:p>
        </p:txBody>
      </p:sp>
      <p:sp>
        <p:nvSpPr>
          <p:cNvPr id="119810" name="Rectangle 1">
            <a:extLst>
              <a:ext uri="{FF2B5EF4-FFF2-40B4-BE49-F238E27FC236}">
                <a16:creationId xmlns:a16="http://schemas.microsoft.com/office/drawing/2014/main" id="{AF27FD0A-DE9D-4AE2-AE0A-EDE8CBFA5F73}"/>
              </a:ext>
            </a:extLst>
          </p:cNvPr>
          <p:cNvSpPr>
            <a:spLocks noChangeArrowheads="1"/>
          </p:cNvSpPr>
          <p:nvPr/>
        </p:nvSpPr>
        <p:spPr bwMode="auto">
          <a:xfrm>
            <a:off x="2051050" y="2924175"/>
            <a:ext cx="5360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000">
                <a:solidFill>
                  <a:srgbClr val="222222"/>
                </a:solidFill>
                <a:latin typeface="Arial" panose="020B0604020202020204" pitchFamily="34" charset="0"/>
              </a:rPr>
              <a:t>(</a:t>
            </a:r>
            <a:r>
              <a:rPr lang="en-GB" altLang="en-US" sz="2000">
                <a:hlinkClick r:id="rId3" tooltip="Greek language"/>
              </a:rPr>
              <a:t>Greek</a:t>
            </a:r>
            <a:r>
              <a:rPr lang="en-GB" altLang="en-US" sz="2000">
                <a:solidFill>
                  <a:srgbClr val="222222"/>
                </a:solidFill>
                <a:latin typeface="Arial" panose="020B0604020202020204" pitchFamily="34" charset="0"/>
              </a:rPr>
              <a:t>: </a:t>
            </a:r>
            <a:r>
              <a:rPr lang="en-GB" altLang="en-US" sz="2000" b="1">
                <a:solidFill>
                  <a:srgbClr val="222222"/>
                </a:solidFill>
                <a:cs typeface="Calibri" panose="020F0502020204030204" pitchFamily="34" charset="0"/>
              </a:rPr>
              <a:t>paleon </a:t>
            </a:r>
            <a:r>
              <a:rPr lang="en-GB" altLang="en-US" sz="2000">
                <a:solidFill>
                  <a:srgbClr val="222222"/>
                </a:solidFill>
                <a:cs typeface="Calibri" panose="020F0502020204030204" pitchFamily="34" charset="0"/>
              </a:rPr>
              <a:t>= old, </a:t>
            </a:r>
            <a:r>
              <a:rPr lang="en-GB" altLang="en-US" sz="2000" b="1" i="1">
                <a:solidFill>
                  <a:srgbClr val="222222"/>
                </a:solidFill>
                <a:cs typeface="Calibri" panose="020F0502020204030204" pitchFamily="34" charset="0"/>
              </a:rPr>
              <a:t>limne</a:t>
            </a:r>
            <a:r>
              <a:rPr lang="en-GB" altLang="en-US" sz="2000" i="1">
                <a:solidFill>
                  <a:srgbClr val="222222"/>
                </a:solidFill>
                <a:cs typeface="Calibri" panose="020F0502020204030204" pitchFamily="34" charset="0"/>
              </a:rPr>
              <a:t> </a:t>
            </a:r>
            <a:r>
              <a:rPr lang="en-GB" altLang="en-US" sz="2000">
                <a:solidFill>
                  <a:srgbClr val="222222"/>
                </a:solidFill>
                <a:cs typeface="Calibri" panose="020F0502020204030204" pitchFamily="34" charset="0"/>
              </a:rPr>
              <a:t>= lake, </a:t>
            </a:r>
            <a:r>
              <a:rPr lang="en-GB" altLang="en-US" sz="2000" b="1" i="1">
                <a:solidFill>
                  <a:srgbClr val="222222"/>
                </a:solidFill>
                <a:cs typeface="Calibri" panose="020F0502020204030204" pitchFamily="34" charset="0"/>
              </a:rPr>
              <a:t>logos </a:t>
            </a:r>
            <a:r>
              <a:rPr lang="en-GB" altLang="en-US" sz="2000">
                <a:solidFill>
                  <a:srgbClr val="222222"/>
                </a:solidFill>
                <a:cs typeface="Calibri" panose="020F0502020204030204" pitchFamily="34" charset="0"/>
              </a:rPr>
              <a:t>= study)</a:t>
            </a:r>
            <a:endParaRPr lang="en-US" altLang="en-US" sz="2000">
              <a:cs typeface="Calibri" panose="020F0502020204030204" pitchFamily="34" charset="0"/>
            </a:endParaRPr>
          </a:p>
        </p:txBody>
      </p:sp>
      <p:pic>
        <p:nvPicPr>
          <p:cNvPr id="119811" name="Picture 4">
            <a:extLst>
              <a:ext uri="{FF2B5EF4-FFF2-40B4-BE49-F238E27FC236}">
                <a16:creationId xmlns:a16="http://schemas.microsoft.com/office/drawing/2014/main" id="{E2924CF0-ACBD-41DF-A03F-D8B259DAF5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3933825"/>
            <a:ext cx="2578100" cy="1801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12" name="Picture 5">
            <a:extLst>
              <a:ext uri="{FF2B5EF4-FFF2-40B4-BE49-F238E27FC236}">
                <a16:creationId xmlns:a16="http://schemas.microsoft.com/office/drawing/2014/main" id="{46BD4FD9-F632-49CE-BE2B-0B013A1BF7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3425" y="3675063"/>
            <a:ext cx="2378075" cy="237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13" name="Picture 8">
            <a:extLst>
              <a:ext uri="{FF2B5EF4-FFF2-40B4-BE49-F238E27FC236}">
                <a16:creationId xmlns:a16="http://schemas.microsoft.com/office/drawing/2014/main" id="{18E0E863-FAA8-426F-A808-7748380D22D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0425" y="3916363"/>
            <a:ext cx="2878138" cy="172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Text Box 5">
            <a:extLst>
              <a:ext uri="{FF2B5EF4-FFF2-40B4-BE49-F238E27FC236}">
                <a16:creationId xmlns:a16="http://schemas.microsoft.com/office/drawing/2014/main" id="{D46A08F7-AF55-4C0A-9F75-2B8B983D73FB}"/>
              </a:ext>
            </a:extLst>
          </p:cNvPr>
          <p:cNvSpPr txBox="1">
            <a:spLocks noChangeArrowheads="1"/>
          </p:cNvSpPr>
          <p:nvPr/>
        </p:nvSpPr>
        <p:spPr bwMode="auto">
          <a:xfrm>
            <a:off x="2916238" y="349250"/>
            <a:ext cx="3327400"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Lake Biwa, Japan</a:t>
            </a:r>
          </a:p>
        </p:txBody>
      </p:sp>
      <p:pic>
        <p:nvPicPr>
          <p:cNvPr id="121858" name="Picture 1">
            <a:extLst>
              <a:ext uri="{FF2B5EF4-FFF2-40B4-BE49-F238E27FC236}">
                <a16:creationId xmlns:a16="http://schemas.microsoft.com/office/drawing/2014/main" id="{A75B8B92-EF30-4F15-A04F-92E2FD7D9D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3538" y="1377950"/>
            <a:ext cx="3457575"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12E7DD11-BB7C-4814-A4BE-F43BB2AA23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9438" y="1233488"/>
            <a:ext cx="3025775" cy="414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1860" name="Picture 5">
            <a:extLst>
              <a:ext uri="{FF2B5EF4-FFF2-40B4-BE49-F238E27FC236}">
                <a16:creationId xmlns:a16="http://schemas.microsoft.com/office/drawing/2014/main" id="{5441B27B-5B82-4B9D-A05A-B07299C102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438" y="1281113"/>
            <a:ext cx="5137150" cy="29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1861" name="Rectangle 6">
            <a:extLst>
              <a:ext uri="{FF2B5EF4-FFF2-40B4-BE49-F238E27FC236}">
                <a16:creationId xmlns:a16="http://schemas.microsoft.com/office/drawing/2014/main" id="{96F739CE-471F-4AC0-BAB8-556DA50CC2EB}"/>
              </a:ext>
            </a:extLst>
          </p:cNvPr>
          <p:cNvSpPr>
            <a:spLocks noChangeArrowheads="1"/>
          </p:cNvSpPr>
          <p:nvPr/>
        </p:nvSpPr>
        <p:spPr bwMode="auto">
          <a:xfrm>
            <a:off x="325438" y="4586288"/>
            <a:ext cx="5110162"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pPr>
            <a:r>
              <a:rPr lang="en-US" altLang="en-US" sz="2000">
                <a:cs typeface="Calibri" panose="020F0502020204030204" pitchFamily="34" charset="0"/>
              </a:rPr>
              <a:t>4 million yo (approx.) </a:t>
            </a:r>
          </a:p>
          <a:p>
            <a:pPr>
              <a:spcBef>
                <a:spcPct val="0"/>
              </a:spcBef>
            </a:pPr>
            <a:r>
              <a:rPr lang="en-US" altLang="en-US" sz="2000">
                <a:cs typeface="Calibri" panose="020F0502020204030204" pitchFamily="34" charset="0"/>
              </a:rPr>
              <a:t>Diverse ecosystem</a:t>
            </a:r>
          </a:p>
          <a:p>
            <a:pPr>
              <a:spcBef>
                <a:spcPct val="0"/>
              </a:spcBef>
            </a:pPr>
            <a:r>
              <a:rPr lang="en-US" altLang="en-US" sz="2000">
                <a:cs typeface="Calibri" panose="020F0502020204030204" pitchFamily="34" charset="0"/>
              </a:rPr>
              <a:t>Historical cultural importance</a:t>
            </a:r>
          </a:p>
          <a:p>
            <a:pPr>
              <a:spcBef>
                <a:spcPct val="0"/>
              </a:spcBef>
            </a:pPr>
            <a:r>
              <a:rPr lang="en-US" altLang="en-US" sz="2000">
                <a:cs typeface="Calibri" panose="020F0502020204030204" pitchFamily="34" charset="0"/>
              </a:rPr>
              <a:t>Lake basin – subduction of tectonic plates; Philippine Sea Plate into the Eurasian plate.</a:t>
            </a:r>
          </a:p>
          <a:p>
            <a:pPr>
              <a:spcBef>
                <a:spcPct val="0"/>
              </a:spcBef>
            </a:pPr>
            <a:r>
              <a:rPr lang="en-US" altLang="en-US" sz="2000">
                <a:cs typeface="Calibri" panose="020F0502020204030204" pitchFamily="34" charset="0"/>
              </a:rPr>
              <a:t>Surrounded by multiple active faults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0.0132 -0.01111 C 0.27188 -0.21551 0.55712 -0.42014 0.63664 -0.38889 C 0.71632 -0.3574 0.59011 -0.09027 0.46407 0.17685 " pathEditMode="relative" ptsTypes="AAA">
                                      <p:cBhvr>
                                        <p:cTn id="6" dur="2000" fill="hold"/>
                                        <p:tgtEl>
                                          <p:spTgt spid="3"/>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5" name="Picture 4" descr="Paleo">
            <a:extLst>
              <a:ext uri="{FF2B5EF4-FFF2-40B4-BE49-F238E27FC236}">
                <a16:creationId xmlns:a16="http://schemas.microsoft.com/office/drawing/2014/main" id="{C4C58DD5-EC5A-4C9D-B682-957CF8D7328D}"/>
              </a:ext>
            </a:extLst>
          </p:cNvPr>
          <p:cNvPicPr>
            <a:picLocks noChangeAspect="1" noChangeArrowheads="1"/>
          </p:cNvPicPr>
          <p:nvPr/>
        </p:nvPicPr>
        <p:blipFill>
          <a:blip r:embed="rId3">
            <a:lum contrast="12000"/>
            <a:extLst>
              <a:ext uri="{28A0092B-C50C-407E-A947-70E740481C1C}">
                <a14:useLocalDpi xmlns:a14="http://schemas.microsoft.com/office/drawing/2010/main" val="0"/>
              </a:ext>
            </a:extLst>
          </a:blip>
          <a:srcRect/>
          <a:stretch>
            <a:fillRect/>
          </a:stretch>
        </p:blipFill>
        <p:spPr bwMode="auto">
          <a:xfrm>
            <a:off x="250825" y="333375"/>
            <a:ext cx="8658225" cy="5475288"/>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23906" name="Picture 5">
            <a:extLst>
              <a:ext uri="{FF2B5EF4-FFF2-40B4-BE49-F238E27FC236}">
                <a16:creationId xmlns:a16="http://schemas.microsoft.com/office/drawing/2014/main" id="{EC146553-9CC2-4BD0-9295-E2D68534BF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351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7" name="Picture 1">
            <a:extLst>
              <a:ext uri="{FF2B5EF4-FFF2-40B4-BE49-F238E27FC236}">
                <a16:creationId xmlns:a16="http://schemas.microsoft.com/office/drawing/2014/main" id="{7B53267B-304D-4795-B9AD-58C6060F73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51500" y="566738"/>
            <a:ext cx="457200" cy="808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8" name="Picture 2">
            <a:extLst>
              <a:ext uri="{FF2B5EF4-FFF2-40B4-BE49-F238E27FC236}">
                <a16:creationId xmlns:a16="http://schemas.microsoft.com/office/drawing/2014/main" id="{305FB6F5-8BFF-4D8E-9581-03456E23E1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24075" y="549275"/>
            <a:ext cx="401638"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9" name="Picture 2">
            <a:extLst>
              <a:ext uri="{FF2B5EF4-FFF2-40B4-BE49-F238E27FC236}">
                <a16:creationId xmlns:a16="http://schemas.microsoft.com/office/drawing/2014/main" id="{38972427-4948-43C4-9BBE-E93C23B86C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400000">
            <a:off x="4310063" y="420687"/>
            <a:ext cx="52705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0" name="Picture 5">
            <a:extLst>
              <a:ext uri="{FF2B5EF4-FFF2-40B4-BE49-F238E27FC236}">
                <a16:creationId xmlns:a16="http://schemas.microsoft.com/office/drawing/2014/main" id="{8E75A82C-7B8A-4A6E-B12D-19A52939B9D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48013" y="569913"/>
            <a:ext cx="415925"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1" name="Picture 2">
            <a:extLst>
              <a:ext uri="{FF2B5EF4-FFF2-40B4-BE49-F238E27FC236}">
                <a16:creationId xmlns:a16="http://schemas.microsoft.com/office/drawing/2014/main" id="{A3A0D269-DCF7-489A-8A75-BF792CBCC2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52888" y="522288"/>
            <a:ext cx="401637"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2" name="Picture 6">
            <a:extLst>
              <a:ext uri="{FF2B5EF4-FFF2-40B4-BE49-F238E27FC236}">
                <a16:creationId xmlns:a16="http://schemas.microsoft.com/office/drawing/2014/main" id="{040D136F-9A09-4677-8343-DB7250E5578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932363" y="387350"/>
            <a:ext cx="381000"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Rectangle 2">
            <a:extLst>
              <a:ext uri="{FF2B5EF4-FFF2-40B4-BE49-F238E27FC236}">
                <a16:creationId xmlns:a16="http://schemas.microsoft.com/office/drawing/2014/main" id="{C4AB9374-93AC-40F9-A0B7-1467EA169443}"/>
              </a:ext>
            </a:extLst>
          </p:cNvPr>
          <p:cNvSpPr>
            <a:spLocks/>
          </p:cNvSpPr>
          <p:nvPr>
            <p:ph type="title"/>
          </p:nvPr>
        </p:nvSpPr>
        <p:spPr>
          <a:xfrm>
            <a:off x="1042988" y="363538"/>
            <a:ext cx="7391400" cy="762000"/>
          </a:xfrm>
          <a:noFill/>
        </p:spPr>
        <p:txBody>
          <a:bodyPr lIns="90488" tIns="44450" rIns="90488" bIns="44450"/>
          <a:lstStyle/>
          <a:p>
            <a:pPr eaLnBrk="1" hangingPunct="1"/>
            <a:r>
              <a:rPr lang="en-US" altLang="en-US" sz="3500" b="1">
                <a:cs typeface="Calibri" panose="020F0502020204030204" pitchFamily="34" charset="0"/>
              </a:rPr>
              <a:t>Origin of Lake Basins</a:t>
            </a:r>
          </a:p>
        </p:txBody>
      </p:sp>
      <p:sp>
        <p:nvSpPr>
          <p:cNvPr id="122882" name="Rectangle 3">
            <a:extLst>
              <a:ext uri="{FF2B5EF4-FFF2-40B4-BE49-F238E27FC236}">
                <a16:creationId xmlns:a16="http://schemas.microsoft.com/office/drawing/2014/main" id="{EA9DA7FB-0A12-6D41-93D0-786189C5D29F}"/>
              </a:ext>
            </a:extLst>
          </p:cNvPr>
          <p:cNvSpPr>
            <a:spLocks noGrp="1"/>
          </p:cNvSpPr>
          <p:nvPr>
            <p:ph type="body" idx="1"/>
          </p:nvPr>
        </p:nvSpPr>
        <p:spPr>
          <a:xfrm>
            <a:off x="395288" y="1290638"/>
            <a:ext cx="8458200" cy="4298950"/>
          </a:xfrm>
        </p:spPr>
        <p:txBody>
          <a:bodyPr lIns="90488" tIns="44450" rIns="90488" bIns="44450"/>
          <a:lstStyle/>
          <a:p>
            <a:pPr eaLnBrk="1" hangingPunct="1">
              <a:defRPr/>
            </a:pPr>
            <a:r>
              <a:rPr lang="en-US" altLang="en-US" sz="2400" dirty="0">
                <a:cs typeface="Calibri" panose="020F0502020204030204" pitchFamily="34" charset="0"/>
              </a:rPr>
              <a:t>Catastrophe born – die imperceptibly</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dirty="0">
                <a:cs typeface="Calibri" panose="020F0502020204030204" pitchFamily="34" charset="0"/>
              </a:rPr>
              <a:t>Lakes within same geographic area often form by similar processes.</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dirty="0">
                <a:cs typeface="Calibri" panose="020F0502020204030204" pitchFamily="34" charset="0"/>
              </a:rPr>
              <a:t>Lakes formed by similar processes – may be similar in biological and chemical characteristics (vary based on morphology).</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dirty="0">
                <a:cs typeface="Calibri" panose="020F0502020204030204" pitchFamily="34" charset="0"/>
              </a:rPr>
              <a:t>Present classification – Hutchinson, </a:t>
            </a:r>
            <a:r>
              <a:rPr lang="en-US" altLang="en-US" sz="2400" i="1" dirty="0">
                <a:cs typeface="Calibri" panose="020F0502020204030204" pitchFamily="34" charset="0"/>
              </a:rPr>
              <a:t>Treatise on Limnology </a:t>
            </a:r>
            <a:br>
              <a:rPr lang="en-US" altLang="en-US" sz="2400" i="1" dirty="0">
                <a:cs typeface="Calibri" panose="020F0502020204030204" pitchFamily="34" charset="0"/>
              </a:rPr>
            </a:br>
            <a:r>
              <a:rPr lang="en-US" altLang="en-US" sz="2400" i="1" dirty="0">
                <a:cs typeface="Calibri" panose="020F0502020204030204" pitchFamily="34" charset="0"/>
              </a:rPr>
              <a:t>(Vol. 1, 1957) </a:t>
            </a:r>
          </a:p>
          <a:p>
            <a:pPr marL="0" indent="0" eaLnBrk="1" hangingPunct="1">
              <a:buFont typeface="Arial" panose="020B0604020202020204" pitchFamily="34" charset="0"/>
              <a:buNone/>
              <a:defRPr/>
            </a:pPr>
            <a:r>
              <a:rPr lang="en-US" altLang="en-US" sz="1000" i="1" dirty="0">
                <a:cs typeface="Calibri" panose="020F0502020204030204" pitchFamily="34" charset="0"/>
              </a:rPr>
              <a:t> </a:t>
            </a:r>
          </a:p>
          <a:p>
            <a:pPr eaLnBrk="1" hangingPunct="1">
              <a:defRPr/>
            </a:pPr>
            <a:r>
              <a:rPr lang="en-US" altLang="en-US" sz="2400" dirty="0">
                <a:cs typeface="Calibri" panose="020F0502020204030204" pitchFamily="34" charset="0"/>
              </a:rPr>
              <a:t>11 categories, 76 lake types, numerous subtypes.</a:t>
            </a:r>
          </a:p>
        </p:txBody>
      </p:sp>
      <p:pic>
        <p:nvPicPr>
          <p:cNvPr id="125955" name="Picture 5">
            <a:extLst>
              <a:ext uri="{FF2B5EF4-FFF2-40B4-BE49-F238E27FC236}">
                <a16:creationId xmlns:a16="http://schemas.microsoft.com/office/drawing/2014/main" id="{1E1E90B1-BB73-4CF4-9125-D6985E24B2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351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56" name="Picture 2">
            <a:extLst>
              <a:ext uri="{FF2B5EF4-FFF2-40B4-BE49-F238E27FC236}">
                <a16:creationId xmlns:a16="http://schemas.microsoft.com/office/drawing/2014/main" id="{6ACE6A0B-97A4-4AD4-BF1A-E88DD9EB7E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5825" y="44450"/>
            <a:ext cx="1639888" cy="168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Rectangle 3">
            <a:extLst>
              <a:ext uri="{FF2B5EF4-FFF2-40B4-BE49-F238E27FC236}">
                <a16:creationId xmlns:a16="http://schemas.microsoft.com/office/drawing/2014/main" id="{AE15197A-68C3-5841-B054-B822CFA78986}"/>
              </a:ext>
            </a:extLst>
          </p:cNvPr>
          <p:cNvSpPr>
            <a:spLocks noGrp="1"/>
          </p:cNvSpPr>
          <p:nvPr>
            <p:ph type="body" idx="1"/>
          </p:nvPr>
        </p:nvSpPr>
        <p:spPr>
          <a:xfrm>
            <a:off x="685800" y="1358900"/>
            <a:ext cx="6623050" cy="4446588"/>
          </a:xfrm>
        </p:spPr>
        <p:txBody>
          <a:bodyPr lIns="90488" tIns="44450" rIns="90488" bIns="44450">
            <a:normAutofit lnSpcReduction="10000"/>
          </a:bodyPr>
          <a:lstStyle/>
          <a:p>
            <a:pPr marL="514350" indent="-514350" eaLnBrk="1" hangingPunct="1">
              <a:buFont typeface="Arial" panose="020B0604020202020204" pitchFamily="34" charset="0"/>
              <a:buAutoNum type="arabicPeriod"/>
              <a:defRPr/>
            </a:pPr>
            <a:r>
              <a:rPr lang="en-US" altLang="en-US" sz="3000" dirty="0">
                <a:cs typeface="Calibri" panose="020F0502020204030204" pitchFamily="34" charset="0"/>
              </a:rPr>
              <a:t>Glacial lakes</a:t>
            </a:r>
          </a:p>
          <a:p>
            <a:pPr marL="0" indent="0" eaLnBrk="1" hangingPunct="1">
              <a:buFont typeface="Arial" panose="020B0604020202020204" pitchFamily="34" charset="0"/>
              <a:buNone/>
              <a:defRPr/>
            </a:pPr>
            <a:endParaRPr lang="en-US" altLang="en-US" sz="1000" dirty="0">
              <a:cs typeface="Calibri" panose="020F0502020204030204" pitchFamily="34" charset="0"/>
            </a:endParaRPr>
          </a:p>
          <a:p>
            <a:pPr marL="0" indent="0" eaLnBrk="1" hangingPunct="1">
              <a:buFont typeface="Arial" panose="020B0604020202020204" pitchFamily="34" charset="0"/>
              <a:buNone/>
              <a:defRPr/>
            </a:pPr>
            <a:r>
              <a:rPr lang="en-US" altLang="en-US" sz="3000" dirty="0">
                <a:cs typeface="Calibri" panose="020F0502020204030204" pitchFamily="34" charset="0"/>
              </a:rPr>
              <a:t>2. Tectonic basins</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buFontTx/>
              <a:buNone/>
              <a:defRPr/>
            </a:pPr>
            <a:r>
              <a:rPr lang="en-US" altLang="en-US" sz="3000" dirty="0">
                <a:cs typeface="Calibri" panose="020F0502020204030204" pitchFamily="34" charset="0"/>
              </a:rPr>
              <a:t>3. Lakes due to fluviatile (riverine) action</a:t>
            </a:r>
          </a:p>
          <a:p>
            <a:pPr eaLnBrk="1" hangingPunct="1">
              <a:buFontTx/>
              <a:buNone/>
              <a:defRPr/>
            </a:pPr>
            <a:endParaRPr lang="en-US" altLang="en-US" sz="1000" dirty="0">
              <a:cs typeface="Calibri" panose="020F0502020204030204" pitchFamily="34" charset="0"/>
            </a:endParaRPr>
          </a:p>
          <a:p>
            <a:pPr eaLnBrk="1" hangingPunct="1">
              <a:buFontTx/>
              <a:buNone/>
              <a:defRPr/>
            </a:pPr>
            <a:r>
              <a:rPr lang="en-US" altLang="en-US" sz="3000" dirty="0">
                <a:cs typeface="Calibri" panose="020F0502020204030204" pitchFamily="34" charset="0"/>
              </a:rPr>
              <a:t>4. Lakes associated with volcanic activity</a:t>
            </a:r>
          </a:p>
          <a:p>
            <a:pPr eaLnBrk="1" hangingPunct="1">
              <a:buFontTx/>
              <a:buNone/>
              <a:defRPr/>
            </a:pPr>
            <a:endParaRPr lang="en-US" altLang="en-US" sz="1000" dirty="0">
              <a:cs typeface="Calibri" panose="020F0502020204030204" pitchFamily="34" charset="0"/>
            </a:endParaRPr>
          </a:p>
          <a:p>
            <a:pPr eaLnBrk="1" hangingPunct="1">
              <a:buFontTx/>
              <a:buNone/>
              <a:defRPr/>
            </a:pPr>
            <a:r>
              <a:rPr lang="en-US" altLang="en-US" sz="3000" dirty="0">
                <a:cs typeface="Calibri" panose="020F0502020204030204" pitchFamily="34" charset="0"/>
              </a:rPr>
              <a:t>5. Solution or Karst Lakes</a:t>
            </a:r>
          </a:p>
          <a:p>
            <a:pPr eaLnBrk="1" hangingPunct="1">
              <a:buFontTx/>
              <a:buNone/>
              <a:defRPr/>
            </a:pPr>
            <a:endParaRPr lang="en-US" altLang="en-US" sz="1000" dirty="0">
              <a:cs typeface="Calibri" panose="020F0502020204030204" pitchFamily="34" charset="0"/>
            </a:endParaRPr>
          </a:p>
          <a:p>
            <a:pPr eaLnBrk="1" hangingPunct="1">
              <a:buFontTx/>
              <a:buNone/>
              <a:defRPr/>
            </a:pPr>
            <a:r>
              <a:rPr lang="en-US" altLang="en-US" sz="3000" dirty="0">
                <a:cs typeface="Calibri" panose="020F0502020204030204" pitchFamily="34" charset="0"/>
              </a:rPr>
              <a:t>6. Man-made Lakes (Reservoirs)</a:t>
            </a:r>
          </a:p>
          <a:p>
            <a:pPr eaLnBrk="1" hangingPunct="1">
              <a:buFontTx/>
              <a:buNone/>
              <a:defRPr/>
            </a:pPr>
            <a:endParaRPr lang="en-US" altLang="en-US" dirty="0">
              <a:latin typeface="Arial" panose="020B0604020202020204" pitchFamily="34" charset="0"/>
            </a:endParaRPr>
          </a:p>
        </p:txBody>
      </p:sp>
      <p:pic>
        <p:nvPicPr>
          <p:cNvPr id="128002" name="Picture 8">
            <a:extLst>
              <a:ext uri="{FF2B5EF4-FFF2-40B4-BE49-F238E27FC236}">
                <a16:creationId xmlns:a16="http://schemas.microsoft.com/office/drawing/2014/main" id="{06DEA88F-CA9A-4435-9534-D44068B647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4545013"/>
            <a:ext cx="1331913" cy="133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8003" name="Text Box 5">
            <a:extLst>
              <a:ext uri="{FF2B5EF4-FFF2-40B4-BE49-F238E27FC236}">
                <a16:creationId xmlns:a16="http://schemas.microsoft.com/office/drawing/2014/main" id="{504B8FB7-4022-4001-B923-8CAFB1A3C31B}"/>
              </a:ext>
            </a:extLst>
          </p:cNvPr>
          <p:cNvSpPr txBox="1">
            <a:spLocks noChangeArrowheads="1"/>
          </p:cNvSpPr>
          <p:nvPr/>
        </p:nvSpPr>
        <p:spPr bwMode="auto">
          <a:xfrm>
            <a:off x="2078038" y="260350"/>
            <a:ext cx="5157787"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A closer look at Lake Types</a:t>
            </a:r>
          </a:p>
        </p:txBody>
      </p:sp>
      <p:pic>
        <p:nvPicPr>
          <p:cNvPr id="128004" name="Picture 5">
            <a:extLst>
              <a:ext uri="{FF2B5EF4-FFF2-40B4-BE49-F238E27FC236}">
                <a16:creationId xmlns:a16="http://schemas.microsoft.com/office/drawing/2014/main" id="{E668FF8F-24DF-4837-AC7F-2A9BEA22B7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351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5" name="Picture 1">
            <a:extLst>
              <a:ext uri="{FF2B5EF4-FFF2-40B4-BE49-F238E27FC236}">
                <a16:creationId xmlns:a16="http://schemas.microsoft.com/office/drawing/2014/main" id="{3F66B739-6B5C-4CCC-ADE5-3950560CB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6600" y="981075"/>
            <a:ext cx="1150938"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6" name="Picture 2">
            <a:extLst>
              <a:ext uri="{FF2B5EF4-FFF2-40B4-BE49-F238E27FC236}">
                <a16:creationId xmlns:a16="http://schemas.microsoft.com/office/drawing/2014/main" id="{6EC91A86-7FEB-41D3-B8F1-F2947A29D1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90925" y="2066925"/>
            <a:ext cx="1292225"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7" name="Picture 3">
            <a:extLst>
              <a:ext uri="{FF2B5EF4-FFF2-40B4-BE49-F238E27FC236}">
                <a16:creationId xmlns:a16="http://schemas.microsoft.com/office/drawing/2014/main" id="{D241982E-5930-47B5-9E84-D18D4D7224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59613" y="2420938"/>
            <a:ext cx="118427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8" name="Picture 5">
            <a:extLst>
              <a:ext uri="{FF2B5EF4-FFF2-40B4-BE49-F238E27FC236}">
                <a16:creationId xmlns:a16="http://schemas.microsoft.com/office/drawing/2014/main" id="{6DC8FA51-CED2-4F3F-AE34-7BD09013E6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75488" y="3149600"/>
            <a:ext cx="952500"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009" name="Picture 6">
            <a:extLst>
              <a:ext uri="{FF2B5EF4-FFF2-40B4-BE49-F238E27FC236}">
                <a16:creationId xmlns:a16="http://schemas.microsoft.com/office/drawing/2014/main" id="{3E871703-BC33-4AA7-B6B8-32C425652A4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81538" y="4102100"/>
            <a:ext cx="1117600" cy="99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Rectangle 2">
            <a:extLst>
              <a:ext uri="{FF2B5EF4-FFF2-40B4-BE49-F238E27FC236}">
                <a16:creationId xmlns:a16="http://schemas.microsoft.com/office/drawing/2014/main" id="{328465BC-7175-40E5-A685-AB541C20C0F5}"/>
              </a:ext>
            </a:extLst>
          </p:cNvPr>
          <p:cNvSpPr>
            <a:spLocks/>
          </p:cNvSpPr>
          <p:nvPr>
            <p:ph type="title"/>
          </p:nvPr>
        </p:nvSpPr>
        <p:spPr>
          <a:xfrm>
            <a:off x="285750" y="198438"/>
            <a:ext cx="8534400" cy="1143000"/>
          </a:xfrm>
          <a:noFill/>
        </p:spPr>
        <p:txBody>
          <a:bodyPr lIns="90488" tIns="44450" rIns="90488" bIns="44450"/>
          <a:lstStyle/>
          <a:p>
            <a:pPr eaLnBrk="1" hangingPunct="1"/>
            <a:r>
              <a:rPr lang="en-US" altLang="en-US" sz="3500" b="1">
                <a:cs typeface="Calibri" panose="020F0502020204030204" pitchFamily="34" charset="0"/>
              </a:rPr>
              <a:t>Glaciers</a:t>
            </a:r>
            <a:r>
              <a:rPr lang="en-US" altLang="en-US" sz="3500">
                <a:cs typeface="Calibri" panose="020F0502020204030204" pitchFamily="34" charset="0"/>
              </a:rPr>
              <a:t>: N. America Continental Ice Sheets</a:t>
            </a:r>
          </a:p>
        </p:txBody>
      </p:sp>
      <p:sp>
        <p:nvSpPr>
          <p:cNvPr id="130050" name="Rectangle 3">
            <a:extLst>
              <a:ext uri="{FF2B5EF4-FFF2-40B4-BE49-F238E27FC236}">
                <a16:creationId xmlns:a16="http://schemas.microsoft.com/office/drawing/2014/main" id="{07AFA77F-3AEA-42F2-A1CF-9B18BB50117F}"/>
              </a:ext>
            </a:extLst>
          </p:cNvPr>
          <p:cNvSpPr>
            <a:spLocks/>
          </p:cNvSpPr>
          <p:nvPr>
            <p:ph type="body" idx="1"/>
          </p:nvPr>
        </p:nvSpPr>
        <p:spPr>
          <a:xfrm>
            <a:off x="471488" y="1341438"/>
            <a:ext cx="8153400" cy="4157662"/>
          </a:xfrm>
          <a:noFill/>
        </p:spPr>
        <p:txBody>
          <a:bodyPr lIns="90488" tIns="44450" rIns="90488" bIns="44450"/>
          <a:lstStyle/>
          <a:p>
            <a:pPr eaLnBrk="1" hangingPunct="1"/>
            <a:r>
              <a:rPr lang="en-US" altLang="en-US" sz="2500">
                <a:cs typeface="Calibri" panose="020F0502020204030204" pitchFamily="34" charset="0"/>
              </a:rPr>
              <a:t>Resulted from </a:t>
            </a:r>
            <a:r>
              <a:rPr lang="en-GB" altLang="en-US" sz="2500">
                <a:cs typeface="Calibri" panose="020F0502020204030204" pitchFamily="34" charset="0"/>
              </a:rPr>
              <a:t>↓</a:t>
            </a:r>
            <a:r>
              <a:rPr lang="en-US" altLang="en-US" sz="2500">
                <a:cs typeface="Calibri" panose="020F0502020204030204" pitchFamily="34" charset="0"/>
              </a:rPr>
              <a:t> in Earth’s temp. by 2</a:t>
            </a:r>
            <a:r>
              <a:rPr lang="en-US" altLang="en-US" sz="2500" baseline="30000">
                <a:cs typeface="Calibri" panose="020F0502020204030204" pitchFamily="34" charset="0"/>
              </a:rPr>
              <a:t>O</a:t>
            </a:r>
            <a:r>
              <a:rPr lang="en-US" altLang="en-US" sz="2500">
                <a:cs typeface="Calibri" panose="020F0502020204030204" pitchFamily="34" charset="0"/>
              </a:rPr>
              <a:t>C (3-4</a:t>
            </a:r>
            <a:r>
              <a:rPr lang="en-US" altLang="en-US" sz="2500" baseline="30000">
                <a:cs typeface="Calibri" panose="020F0502020204030204" pitchFamily="34" charset="0"/>
              </a:rPr>
              <a:t>O</a:t>
            </a:r>
            <a:r>
              <a:rPr lang="en-US" altLang="en-US" sz="2500">
                <a:cs typeface="Calibri" panose="020F0502020204030204" pitchFamily="34" charset="0"/>
              </a:rPr>
              <a:t>F)</a:t>
            </a:r>
          </a:p>
          <a:p>
            <a:pPr eaLnBrk="1" hangingPunct="1"/>
            <a:r>
              <a:rPr lang="en-US" altLang="en-US" sz="2500">
                <a:cs typeface="Calibri" panose="020F0502020204030204" pitchFamily="34" charset="0"/>
              </a:rPr>
              <a:t>Pleistocene – approx. 1,000,000 years b.p.</a:t>
            </a:r>
          </a:p>
          <a:p>
            <a:pPr eaLnBrk="1" hangingPunct="1"/>
            <a:r>
              <a:rPr lang="en-US" altLang="en-US" sz="2500">
                <a:cs typeface="Calibri" panose="020F0502020204030204" pitchFamily="34" charset="0"/>
              </a:rPr>
              <a:t>Compaction by snow precipitation</a:t>
            </a:r>
          </a:p>
          <a:p>
            <a:pPr eaLnBrk="1" hangingPunct="1"/>
            <a:r>
              <a:rPr lang="en-US" altLang="en-US" sz="2500">
                <a:cs typeface="Calibri" panose="020F0502020204030204" pitchFamily="34" charset="0"/>
              </a:rPr>
              <a:t>Up to 2,000 ft thick (Malaspina Glacier)</a:t>
            </a:r>
          </a:p>
          <a:p>
            <a:pPr eaLnBrk="1" hangingPunct="1"/>
            <a:r>
              <a:rPr lang="en-US" altLang="en-US" sz="2500">
                <a:cs typeface="Calibri" panose="020F0502020204030204" pitchFamily="34" charset="0"/>
              </a:rPr>
              <a:t>Lowering of oceans by 300-400 feet</a:t>
            </a:r>
          </a:p>
          <a:p>
            <a:pPr eaLnBrk="1" hangingPunct="1"/>
            <a:r>
              <a:rPr lang="en-US" altLang="en-US" sz="2500">
                <a:cs typeface="Calibri" panose="020F0502020204030204" pitchFamily="34" charset="0"/>
              </a:rPr>
              <a:t>4 major advances and retreats</a:t>
            </a:r>
          </a:p>
          <a:p>
            <a:pPr eaLnBrk="1" hangingPunct="1"/>
            <a:r>
              <a:rPr lang="en-US" altLang="en-US" sz="2500">
                <a:cs typeface="Calibri" panose="020F0502020204030204" pitchFamily="34" charset="0"/>
              </a:rPr>
              <a:t>Last retreat ended approx. 11,700 years b.p.</a:t>
            </a:r>
          </a:p>
          <a:p>
            <a:pPr eaLnBrk="1" hangingPunct="1"/>
            <a:r>
              <a:rPr lang="en-US" altLang="en-US" sz="2500" i="1">
                <a:cs typeface="Calibri" panose="020F0502020204030204" pitchFamily="34" charset="0"/>
              </a:rPr>
              <a:t>When glaciers melted, as much as 20% of the surface of N.A. was covered by inland freshwater lakes (now ~7%)</a:t>
            </a:r>
          </a:p>
        </p:txBody>
      </p:sp>
      <p:pic>
        <p:nvPicPr>
          <p:cNvPr id="4" name="Picture 3">
            <a:extLst>
              <a:ext uri="{FF2B5EF4-FFF2-40B4-BE49-F238E27FC236}">
                <a16:creationId xmlns:a16="http://schemas.microsoft.com/office/drawing/2014/main" id="{D7EA935E-911B-467F-8811-F17FA6557F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1700213"/>
            <a:ext cx="2663825" cy="266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052" name="Picture 5">
            <a:extLst>
              <a:ext uri="{FF2B5EF4-FFF2-40B4-BE49-F238E27FC236}">
                <a16:creationId xmlns:a16="http://schemas.microsoft.com/office/drawing/2014/main" id="{9FED567B-EFE1-490A-82EC-84A35E4013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351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path" presetSubtype="0" accel="50000" decel="50000" fill="hold" nodeType="clickEffect">
                                  <p:stCondLst>
                                    <p:cond delay="0"/>
                                  </p:stCondLst>
                                  <p:childTnLst>
                                    <p:animMotion origin="layout" path="M -2.5E-6 3.7037E-7 L 0.37413 -0.00509 " pathEditMode="relative" rAng="0" ptsTypes="AA">
                                      <p:cBhvr>
                                        <p:cTn id="6" dur="120000" fill="hold"/>
                                        <p:tgtEl>
                                          <p:spTgt spid="4"/>
                                        </p:tgtEl>
                                        <p:attrNameLst>
                                          <p:attrName>ppt_x</p:attrName>
                                          <p:attrName>ppt_y</p:attrName>
                                        </p:attrNameLst>
                                      </p:cBhvr>
                                      <p:rCtr x="18698" y="-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2097" name="Object 2">
            <a:extLst>
              <a:ext uri="{FF2B5EF4-FFF2-40B4-BE49-F238E27FC236}">
                <a16:creationId xmlns:a16="http://schemas.microsoft.com/office/drawing/2014/main" id="{7AE1871F-A074-4C5A-8B8B-047EBD559E0D}"/>
              </a:ext>
            </a:extLst>
          </p:cNvPr>
          <p:cNvGraphicFramePr>
            <a:graphicFrameLocks noChangeAspect="1"/>
          </p:cNvGraphicFramePr>
          <p:nvPr/>
        </p:nvGraphicFramePr>
        <p:xfrm>
          <a:off x="692150" y="908050"/>
          <a:ext cx="7696200" cy="5740400"/>
        </p:xfrm>
        <a:graphic>
          <a:graphicData uri="http://schemas.openxmlformats.org/presentationml/2006/ole">
            <mc:AlternateContent xmlns:mc="http://schemas.openxmlformats.org/markup-compatibility/2006">
              <mc:Choice xmlns:v="urn:schemas-microsoft-com:vml" Requires="v">
                <p:oleObj spid="_x0000_s1026" name="HiJaak" r:id="rId4" imgW="4876963" imgH="3638423" progId="HiJaak.Image">
                  <p:embed/>
                </p:oleObj>
              </mc:Choice>
              <mc:Fallback>
                <p:oleObj name="HiJaak" r:id="rId4" imgW="4876963" imgH="3638423" progId="HiJaak.Image">
                  <p:embed/>
                  <p:pic>
                    <p:nvPicPr>
                      <p:cNvPr id="132097" name="Object 2">
                        <a:extLst>
                          <a:ext uri="{FF2B5EF4-FFF2-40B4-BE49-F238E27FC236}">
                            <a16:creationId xmlns:a16="http://schemas.microsoft.com/office/drawing/2014/main" id="{7AE1871F-A074-4C5A-8B8B-047EBD559E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2150" y="908050"/>
                        <a:ext cx="7696200" cy="574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32098" name="Rectangle 3">
            <a:extLst>
              <a:ext uri="{FF2B5EF4-FFF2-40B4-BE49-F238E27FC236}">
                <a16:creationId xmlns:a16="http://schemas.microsoft.com/office/drawing/2014/main" id="{8F5BFC9F-7FBF-4ACD-AB2F-BA389511236B}"/>
              </a:ext>
            </a:extLst>
          </p:cNvPr>
          <p:cNvSpPr>
            <a:spLocks noGrp="1"/>
          </p:cNvSpPr>
          <p:nvPr>
            <p:ph type="title"/>
          </p:nvPr>
        </p:nvSpPr>
        <p:spPr>
          <a:xfrm>
            <a:off x="417513" y="152400"/>
            <a:ext cx="8763000" cy="6096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Max. Extent of Continental Ice</a:t>
            </a:r>
          </a:p>
        </p:txBody>
      </p:sp>
      <p:sp>
        <p:nvSpPr>
          <p:cNvPr id="132099" name="Rectangle 4">
            <a:extLst>
              <a:ext uri="{FF2B5EF4-FFF2-40B4-BE49-F238E27FC236}">
                <a16:creationId xmlns:a16="http://schemas.microsoft.com/office/drawing/2014/main" id="{7A5D8D74-6302-4C12-9D45-776093B53E62}"/>
              </a:ext>
            </a:extLst>
          </p:cNvPr>
          <p:cNvSpPr>
            <a:spLocks noChangeArrowheads="1"/>
          </p:cNvSpPr>
          <p:nvPr/>
        </p:nvSpPr>
        <p:spPr bwMode="auto">
          <a:xfrm>
            <a:off x="4481513" y="3284538"/>
            <a:ext cx="12636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Churchill</a:t>
            </a:r>
          </a:p>
        </p:txBody>
      </p:sp>
      <p:sp>
        <p:nvSpPr>
          <p:cNvPr id="132100" name="Rectangle 5">
            <a:extLst>
              <a:ext uri="{FF2B5EF4-FFF2-40B4-BE49-F238E27FC236}">
                <a16:creationId xmlns:a16="http://schemas.microsoft.com/office/drawing/2014/main" id="{3E6FF684-054A-45CC-9EAA-BCFDCED35775}"/>
              </a:ext>
            </a:extLst>
          </p:cNvPr>
          <p:cNvSpPr>
            <a:spLocks noChangeArrowheads="1"/>
          </p:cNvSpPr>
          <p:nvPr/>
        </p:nvSpPr>
        <p:spPr bwMode="auto">
          <a:xfrm>
            <a:off x="4481513" y="4732338"/>
            <a:ext cx="13017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Winnipeg</a:t>
            </a:r>
          </a:p>
        </p:txBody>
      </p:sp>
      <p:sp>
        <p:nvSpPr>
          <p:cNvPr id="132101" name="Rectangle 6">
            <a:extLst>
              <a:ext uri="{FF2B5EF4-FFF2-40B4-BE49-F238E27FC236}">
                <a16:creationId xmlns:a16="http://schemas.microsoft.com/office/drawing/2014/main" id="{DCDA23D4-9CB9-4615-8A91-5DB06C0E223B}"/>
              </a:ext>
            </a:extLst>
          </p:cNvPr>
          <p:cNvSpPr>
            <a:spLocks noChangeArrowheads="1"/>
          </p:cNvSpPr>
          <p:nvPr/>
        </p:nvSpPr>
        <p:spPr bwMode="auto">
          <a:xfrm>
            <a:off x="6843713" y="4732338"/>
            <a:ext cx="9556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Ottawa</a:t>
            </a:r>
          </a:p>
        </p:txBody>
      </p:sp>
      <p:sp>
        <p:nvSpPr>
          <p:cNvPr id="132102" name="Rectangle 7">
            <a:extLst>
              <a:ext uri="{FF2B5EF4-FFF2-40B4-BE49-F238E27FC236}">
                <a16:creationId xmlns:a16="http://schemas.microsoft.com/office/drawing/2014/main" id="{019870D6-866A-429B-BDE9-7D9C1926CDA3}"/>
              </a:ext>
            </a:extLst>
          </p:cNvPr>
          <p:cNvSpPr>
            <a:spLocks noChangeArrowheads="1"/>
          </p:cNvSpPr>
          <p:nvPr/>
        </p:nvSpPr>
        <p:spPr bwMode="auto">
          <a:xfrm>
            <a:off x="7148513" y="4503738"/>
            <a:ext cx="10318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Quebec</a:t>
            </a:r>
          </a:p>
        </p:txBody>
      </p:sp>
      <p:sp>
        <p:nvSpPr>
          <p:cNvPr id="132103" name="Rectangle 8">
            <a:extLst>
              <a:ext uri="{FF2B5EF4-FFF2-40B4-BE49-F238E27FC236}">
                <a16:creationId xmlns:a16="http://schemas.microsoft.com/office/drawing/2014/main" id="{B8CE830C-03ED-4B22-A963-EE79729026ED}"/>
              </a:ext>
            </a:extLst>
          </p:cNvPr>
          <p:cNvSpPr>
            <a:spLocks noChangeArrowheads="1"/>
          </p:cNvSpPr>
          <p:nvPr/>
        </p:nvSpPr>
        <p:spPr bwMode="auto">
          <a:xfrm>
            <a:off x="7224713" y="5113338"/>
            <a:ext cx="12350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New York</a:t>
            </a:r>
          </a:p>
        </p:txBody>
      </p:sp>
      <p:sp>
        <p:nvSpPr>
          <p:cNvPr id="132104" name="Rectangle 9">
            <a:extLst>
              <a:ext uri="{FF2B5EF4-FFF2-40B4-BE49-F238E27FC236}">
                <a16:creationId xmlns:a16="http://schemas.microsoft.com/office/drawing/2014/main" id="{DABE2740-C743-46B2-8BB0-A01F525A90E9}"/>
              </a:ext>
            </a:extLst>
          </p:cNvPr>
          <p:cNvSpPr>
            <a:spLocks noChangeArrowheads="1"/>
          </p:cNvSpPr>
          <p:nvPr/>
        </p:nvSpPr>
        <p:spPr bwMode="auto">
          <a:xfrm>
            <a:off x="6462713" y="5418138"/>
            <a:ext cx="12731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Cleveland</a:t>
            </a:r>
          </a:p>
        </p:txBody>
      </p:sp>
      <p:sp>
        <p:nvSpPr>
          <p:cNvPr id="132105" name="Rectangle 10">
            <a:extLst>
              <a:ext uri="{FF2B5EF4-FFF2-40B4-BE49-F238E27FC236}">
                <a16:creationId xmlns:a16="http://schemas.microsoft.com/office/drawing/2014/main" id="{49B7DF88-6D6B-40D2-B940-D1E090E8A14A}"/>
              </a:ext>
            </a:extLst>
          </p:cNvPr>
          <p:cNvSpPr>
            <a:spLocks noChangeArrowheads="1"/>
          </p:cNvSpPr>
          <p:nvPr/>
        </p:nvSpPr>
        <p:spPr bwMode="auto">
          <a:xfrm>
            <a:off x="5700713" y="5570538"/>
            <a:ext cx="10953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Chicago</a:t>
            </a:r>
          </a:p>
        </p:txBody>
      </p:sp>
      <p:sp>
        <p:nvSpPr>
          <p:cNvPr id="132106" name="Rectangle 11">
            <a:extLst>
              <a:ext uri="{FF2B5EF4-FFF2-40B4-BE49-F238E27FC236}">
                <a16:creationId xmlns:a16="http://schemas.microsoft.com/office/drawing/2014/main" id="{D201C94B-A95E-4C5F-A391-7A7B9B4A568B}"/>
              </a:ext>
            </a:extLst>
          </p:cNvPr>
          <p:cNvSpPr>
            <a:spLocks noChangeArrowheads="1"/>
          </p:cNvSpPr>
          <p:nvPr/>
        </p:nvSpPr>
        <p:spPr bwMode="auto">
          <a:xfrm>
            <a:off x="5091113" y="5341938"/>
            <a:ext cx="10318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St. Paul</a:t>
            </a:r>
          </a:p>
        </p:txBody>
      </p:sp>
      <p:sp>
        <p:nvSpPr>
          <p:cNvPr id="132107" name="Rectangle 12">
            <a:extLst>
              <a:ext uri="{FF2B5EF4-FFF2-40B4-BE49-F238E27FC236}">
                <a16:creationId xmlns:a16="http://schemas.microsoft.com/office/drawing/2014/main" id="{B6C2A2D7-28F4-442A-B89A-4E3D4817EC4D}"/>
              </a:ext>
            </a:extLst>
          </p:cNvPr>
          <p:cNvSpPr>
            <a:spLocks noChangeArrowheads="1"/>
          </p:cNvSpPr>
          <p:nvPr/>
        </p:nvSpPr>
        <p:spPr bwMode="auto">
          <a:xfrm>
            <a:off x="5548313" y="6027738"/>
            <a:ext cx="11588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St. Louis</a:t>
            </a:r>
          </a:p>
        </p:txBody>
      </p:sp>
      <p:sp>
        <p:nvSpPr>
          <p:cNvPr id="132108" name="Rectangle 13">
            <a:extLst>
              <a:ext uri="{FF2B5EF4-FFF2-40B4-BE49-F238E27FC236}">
                <a16:creationId xmlns:a16="http://schemas.microsoft.com/office/drawing/2014/main" id="{364028B6-FCC9-416D-868A-37F97D2A5EDA}"/>
              </a:ext>
            </a:extLst>
          </p:cNvPr>
          <p:cNvSpPr>
            <a:spLocks noChangeArrowheads="1"/>
          </p:cNvSpPr>
          <p:nvPr/>
        </p:nvSpPr>
        <p:spPr bwMode="auto">
          <a:xfrm>
            <a:off x="3795713" y="6027738"/>
            <a:ext cx="10477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Denver</a:t>
            </a:r>
          </a:p>
        </p:txBody>
      </p:sp>
      <p:sp>
        <p:nvSpPr>
          <p:cNvPr id="132109" name="Rectangle 14">
            <a:extLst>
              <a:ext uri="{FF2B5EF4-FFF2-40B4-BE49-F238E27FC236}">
                <a16:creationId xmlns:a16="http://schemas.microsoft.com/office/drawing/2014/main" id="{0D40EE20-2709-424B-858D-C102D5D4AFC8}"/>
              </a:ext>
            </a:extLst>
          </p:cNvPr>
          <p:cNvSpPr>
            <a:spLocks noChangeArrowheads="1"/>
          </p:cNvSpPr>
          <p:nvPr/>
        </p:nvSpPr>
        <p:spPr bwMode="auto">
          <a:xfrm>
            <a:off x="1966913" y="5722938"/>
            <a:ext cx="18351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San Francisco</a:t>
            </a:r>
          </a:p>
        </p:txBody>
      </p:sp>
      <p:sp>
        <p:nvSpPr>
          <p:cNvPr id="132110" name="Rectangle 15">
            <a:extLst>
              <a:ext uri="{FF2B5EF4-FFF2-40B4-BE49-F238E27FC236}">
                <a16:creationId xmlns:a16="http://schemas.microsoft.com/office/drawing/2014/main" id="{26E2A7B6-1590-4161-AAE9-EAA23A63C696}"/>
              </a:ext>
            </a:extLst>
          </p:cNvPr>
          <p:cNvSpPr>
            <a:spLocks noChangeArrowheads="1"/>
          </p:cNvSpPr>
          <p:nvPr/>
        </p:nvSpPr>
        <p:spPr bwMode="auto">
          <a:xfrm>
            <a:off x="1890713" y="4579938"/>
            <a:ext cx="10223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Seattle</a:t>
            </a:r>
          </a:p>
        </p:txBody>
      </p:sp>
      <p:sp>
        <p:nvSpPr>
          <p:cNvPr id="132111" name="Rectangle 16">
            <a:extLst>
              <a:ext uri="{FF2B5EF4-FFF2-40B4-BE49-F238E27FC236}">
                <a16:creationId xmlns:a16="http://schemas.microsoft.com/office/drawing/2014/main" id="{9685C1EE-3E38-49F8-8219-C6A8A349CA9D}"/>
              </a:ext>
            </a:extLst>
          </p:cNvPr>
          <p:cNvSpPr>
            <a:spLocks noChangeArrowheads="1"/>
          </p:cNvSpPr>
          <p:nvPr/>
        </p:nvSpPr>
        <p:spPr bwMode="auto">
          <a:xfrm>
            <a:off x="2957513" y="4503738"/>
            <a:ext cx="103187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Calgary</a:t>
            </a:r>
          </a:p>
        </p:txBody>
      </p:sp>
      <p:sp>
        <p:nvSpPr>
          <p:cNvPr id="132112" name="Rectangle 17">
            <a:extLst>
              <a:ext uri="{FF2B5EF4-FFF2-40B4-BE49-F238E27FC236}">
                <a16:creationId xmlns:a16="http://schemas.microsoft.com/office/drawing/2014/main" id="{357E6038-F22E-4109-994B-ED26C2023545}"/>
              </a:ext>
            </a:extLst>
          </p:cNvPr>
          <p:cNvSpPr>
            <a:spLocks noChangeArrowheads="1"/>
          </p:cNvSpPr>
          <p:nvPr/>
        </p:nvSpPr>
        <p:spPr bwMode="auto">
          <a:xfrm>
            <a:off x="1357313" y="2446338"/>
            <a:ext cx="10731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Juneau</a:t>
            </a:r>
          </a:p>
        </p:txBody>
      </p:sp>
      <p:sp>
        <p:nvSpPr>
          <p:cNvPr id="132113" name="Rectangle 18">
            <a:extLst>
              <a:ext uri="{FF2B5EF4-FFF2-40B4-BE49-F238E27FC236}">
                <a16:creationId xmlns:a16="http://schemas.microsoft.com/office/drawing/2014/main" id="{A1A1283A-7252-44FA-A200-33E66A446F09}"/>
              </a:ext>
            </a:extLst>
          </p:cNvPr>
          <p:cNvSpPr>
            <a:spLocks noChangeArrowheads="1"/>
          </p:cNvSpPr>
          <p:nvPr/>
        </p:nvSpPr>
        <p:spPr bwMode="auto">
          <a:xfrm>
            <a:off x="747713" y="1455738"/>
            <a:ext cx="1466850"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Anchorage</a:t>
            </a:r>
          </a:p>
        </p:txBody>
      </p:sp>
      <p:sp>
        <p:nvSpPr>
          <p:cNvPr id="132114" name="Rectangle 1">
            <a:extLst>
              <a:ext uri="{FF2B5EF4-FFF2-40B4-BE49-F238E27FC236}">
                <a16:creationId xmlns:a16="http://schemas.microsoft.com/office/drawing/2014/main" id="{4F0798D3-6389-4416-9857-3E8234BA2730}"/>
              </a:ext>
            </a:extLst>
          </p:cNvPr>
          <p:cNvSpPr>
            <a:spLocks noChangeArrowheads="1"/>
          </p:cNvSpPr>
          <p:nvPr/>
        </p:nvSpPr>
        <p:spPr bwMode="auto">
          <a:xfrm>
            <a:off x="673100" y="6353175"/>
            <a:ext cx="15573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cs typeface="Calibri" panose="020F0502020204030204" pitchFamily="34" charset="0"/>
              </a:rPr>
              <a:t>26.5 million years b.p.</a:t>
            </a:r>
            <a:endParaRPr lang="en-US" altLang="en-US" sz="1200">
              <a:latin typeface="Arial" panose="020B0604020202020204" pitchFamily="34" charset="0"/>
            </a:endParaRP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4145" name="Object 2">
            <a:extLst>
              <a:ext uri="{FF2B5EF4-FFF2-40B4-BE49-F238E27FC236}">
                <a16:creationId xmlns:a16="http://schemas.microsoft.com/office/drawing/2014/main" id="{DFAE407B-6044-41EB-8988-B282691BC95E}"/>
              </a:ext>
            </a:extLst>
          </p:cNvPr>
          <p:cNvGraphicFramePr>
            <a:graphicFrameLocks noChangeAspect="1"/>
          </p:cNvGraphicFramePr>
          <p:nvPr/>
        </p:nvGraphicFramePr>
        <p:xfrm>
          <a:off x="685800" y="784225"/>
          <a:ext cx="8077200" cy="5961063"/>
        </p:xfrm>
        <a:graphic>
          <a:graphicData uri="http://schemas.openxmlformats.org/presentationml/2006/ole">
            <mc:AlternateContent xmlns:mc="http://schemas.openxmlformats.org/markup-compatibility/2006">
              <mc:Choice xmlns:v="urn:schemas-microsoft-com:vml" Requires="v">
                <p:oleObj spid="_x0000_s2050" name="HiJaak" r:id="rId4" imgW="4876611" imgH="3600000" progId="HiJaak.Image">
                  <p:embed/>
                </p:oleObj>
              </mc:Choice>
              <mc:Fallback>
                <p:oleObj name="HiJaak" r:id="rId4" imgW="4876611" imgH="3600000" progId="HiJaak.Image">
                  <p:embed/>
                  <p:pic>
                    <p:nvPicPr>
                      <p:cNvPr id="134145" name="Object 2">
                        <a:extLst>
                          <a:ext uri="{FF2B5EF4-FFF2-40B4-BE49-F238E27FC236}">
                            <a16:creationId xmlns:a16="http://schemas.microsoft.com/office/drawing/2014/main" id="{DFAE407B-6044-41EB-8988-B282691BC9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784225"/>
                        <a:ext cx="8077200" cy="59610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34146" name="Rectangle 1027">
            <a:extLst>
              <a:ext uri="{FF2B5EF4-FFF2-40B4-BE49-F238E27FC236}">
                <a16:creationId xmlns:a16="http://schemas.microsoft.com/office/drawing/2014/main" id="{AC1C0C98-5F08-4CC8-BA86-C4B618A31934}"/>
              </a:ext>
            </a:extLst>
          </p:cNvPr>
          <p:cNvSpPr>
            <a:spLocks/>
          </p:cNvSpPr>
          <p:nvPr>
            <p:ph type="title"/>
          </p:nvPr>
        </p:nvSpPr>
        <p:spPr>
          <a:xfrm>
            <a:off x="112713" y="115888"/>
            <a:ext cx="9067800" cy="685800"/>
          </a:xfrm>
          <a:noFill/>
        </p:spPr>
        <p:txBody>
          <a:bodyPr lIns="90488" tIns="44450" rIns="90488" bIns="44450"/>
          <a:lstStyle/>
          <a:p>
            <a:pPr eaLnBrk="1" hangingPunct="1"/>
            <a:r>
              <a:rPr lang="en-US" altLang="en-US" sz="3500" b="1">
                <a:cs typeface="Calibri" panose="020F0502020204030204" pitchFamily="34" charset="0"/>
              </a:rPr>
              <a:t>Inland Lakes Resulting from Melt Water</a:t>
            </a:r>
          </a:p>
        </p:txBody>
      </p:sp>
      <p:sp>
        <p:nvSpPr>
          <p:cNvPr id="134147" name="Rectangle 1028">
            <a:extLst>
              <a:ext uri="{FF2B5EF4-FFF2-40B4-BE49-F238E27FC236}">
                <a16:creationId xmlns:a16="http://schemas.microsoft.com/office/drawing/2014/main" id="{400B2F51-6A71-4F14-982E-F44BA5E7A913}"/>
              </a:ext>
            </a:extLst>
          </p:cNvPr>
          <p:cNvSpPr>
            <a:spLocks noChangeArrowheads="1"/>
          </p:cNvSpPr>
          <p:nvPr/>
        </p:nvSpPr>
        <p:spPr bwMode="auto">
          <a:xfrm>
            <a:off x="4779963" y="3324225"/>
            <a:ext cx="12636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Churchill</a:t>
            </a:r>
          </a:p>
        </p:txBody>
      </p:sp>
      <p:sp>
        <p:nvSpPr>
          <p:cNvPr id="134148" name="Rectangle 1029">
            <a:extLst>
              <a:ext uri="{FF2B5EF4-FFF2-40B4-BE49-F238E27FC236}">
                <a16:creationId xmlns:a16="http://schemas.microsoft.com/office/drawing/2014/main" id="{28E1F48E-B5C3-452F-B51E-48F384ED0B5B}"/>
              </a:ext>
            </a:extLst>
          </p:cNvPr>
          <p:cNvSpPr>
            <a:spLocks noChangeArrowheads="1"/>
          </p:cNvSpPr>
          <p:nvPr/>
        </p:nvSpPr>
        <p:spPr bwMode="auto">
          <a:xfrm>
            <a:off x="4475163" y="4543425"/>
            <a:ext cx="13017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Winnipeg</a:t>
            </a:r>
          </a:p>
        </p:txBody>
      </p:sp>
      <p:sp>
        <p:nvSpPr>
          <p:cNvPr id="134149" name="Rectangle 1030">
            <a:extLst>
              <a:ext uri="{FF2B5EF4-FFF2-40B4-BE49-F238E27FC236}">
                <a16:creationId xmlns:a16="http://schemas.microsoft.com/office/drawing/2014/main" id="{41612C31-DB52-4B38-A709-C3DCF2B31FCA}"/>
              </a:ext>
            </a:extLst>
          </p:cNvPr>
          <p:cNvSpPr>
            <a:spLocks noChangeArrowheads="1"/>
          </p:cNvSpPr>
          <p:nvPr/>
        </p:nvSpPr>
        <p:spPr bwMode="auto">
          <a:xfrm>
            <a:off x="6837363" y="4467225"/>
            <a:ext cx="9556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Ottawa</a:t>
            </a:r>
          </a:p>
        </p:txBody>
      </p:sp>
      <p:sp>
        <p:nvSpPr>
          <p:cNvPr id="134150" name="Rectangle 1031">
            <a:extLst>
              <a:ext uri="{FF2B5EF4-FFF2-40B4-BE49-F238E27FC236}">
                <a16:creationId xmlns:a16="http://schemas.microsoft.com/office/drawing/2014/main" id="{74E61255-0FD3-440E-A854-E18C74B082A2}"/>
              </a:ext>
            </a:extLst>
          </p:cNvPr>
          <p:cNvSpPr>
            <a:spLocks noChangeArrowheads="1"/>
          </p:cNvSpPr>
          <p:nvPr/>
        </p:nvSpPr>
        <p:spPr bwMode="auto">
          <a:xfrm>
            <a:off x="7142163" y="4162425"/>
            <a:ext cx="10318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Quebec</a:t>
            </a:r>
          </a:p>
        </p:txBody>
      </p:sp>
      <p:sp>
        <p:nvSpPr>
          <p:cNvPr id="134151" name="Rectangle 1032">
            <a:extLst>
              <a:ext uri="{FF2B5EF4-FFF2-40B4-BE49-F238E27FC236}">
                <a16:creationId xmlns:a16="http://schemas.microsoft.com/office/drawing/2014/main" id="{07F1EC90-E35B-4A8F-AE2C-617397890593}"/>
              </a:ext>
            </a:extLst>
          </p:cNvPr>
          <p:cNvSpPr>
            <a:spLocks noChangeArrowheads="1"/>
          </p:cNvSpPr>
          <p:nvPr/>
        </p:nvSpPr>
        <p:spPr bwMode="auto">
          <a:xfrm>
            <a:off x="7294563" y="4772025"/>
            <a:ext cx="12350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New York</a:t>
            </a:r>
          </a:p>
        </p:txBody>
      </p:sp>
      <p:sp>
        <p:nvSpPr>
          <p:cNvPr id="134152" name="Rectangle 1033">
            <a:extLst>
              <a:ext uri="{FF2B5EF4-FFF2-40B4-BE49-F238E27FC236}">
                <a16:creationId xmlns:a16="http://schemas.microsoft.com/office/drawing/2014/main" id="{4C85DE26-7102-4130-88CB-3693C7D9683E}"/>
              </a:ext>
            </a:extLst>
          </p:cNvPr>
          <p:cNvSpPr>
            <a:spLocks noChangeArrowheads="1"/>
          </p:cNvSpPr>
          <p:nvPr/>
        </p:nvSpPr>
        <p:spPr bwMode="auto">
          <a:xfrm>
            <a:off x="6456363" y="5153025"/>
            <a:ext cx="12731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Cleveland</a:t>
            </a:r>
          </a:p>
        </p:txBody>
      </p:sp>
      <p:sp>
        <p:nvSpPr>
          <p:cNvPr id="134153" name="Rectangle 1034">
            <a:extLst>
              <a:ext uri="{FF2B5EF4-FFF2-40B4-BE49-F238E27FC236}">
                <a16:creationId xmlns:a16="http://schemas.microsoft.com/office/drawing/2014/main" id="{9C732DD5-49EB-4F80-959E-DCDADCA9ABA6}"/>
              </a:ext>
            </a:extLst>
          </p:cNvPr>
          <p:cNvSpPr>
            <a:spLocks noChangeArrowheads="1"/>
          </p:cNvSpPr>
          <p:nvPr/>
        </p:nvSpPr>
        <p:spPr bwMode="auto">
          <a:xfrm>
            <a:off x="5770563" y="5381625"/>
            <a:ext cx="10953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Chicago</a:t>
            </a:r>
          </a:p>
        </p:txBody>
      </p:sp>
      <p:sp>
        <p:nvSpPr>
          <p:cNvPr id="134154" name="Rectangle 1035">
            <a:extLst>
              <a:ext uri="{FF2B5EF4-FFF2-40B4-BE49-F238E27FC236}">
                <a16:creationId xmlns:a16="http://schemas.microsoft.com/office/drawing/2014/main" id="{636BE11C-F96A-4904-A1C9-A13788581BC9}"/>
              </a:ext>
            </a:extLst>
          </p:cNvPr>
          <p:cNvSpPr>
            <a:spLocks noChangeArrowheads="1"/>
          </p:cNvSpPr>
          <p:nvPr/>
        </p:nvSpPr>
        <p:spPr bwMode="auto">
          <a:xfrm>
            <a:off x="5084763" y="5153025"/>
            <a:ext cx="10318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St. Paul</a:t>
            </a:r>
          </a:p>
        </p:txBody>
      </p:sp>
      <p:sp>
        <p:nvSpPr>
          <p:cNvPr id="134155" name="Rectangle 1036">
            <a:extLst>
              <a:ext uri="{FF2B5EF4-FFF2-40B4-BE49-F238E27FC236}">
                <a16:creationId xmlns:a16="http://schemas.microsoft.com/office/drawing/2014/main" id="{601D29AA-2231-438C-BF8C-A8FBBF0ABC73}"/>
              </a:ext>
            </a:extLst>
          </p:cNvPr>
          <p:cNvSpPr>
            <a:spLocks noChangeArrowheads="1"/>
          </p:cNvSpPr>
          <p:nvPr/>
        </p:nvSpPr>
        <p:spPr bwMode="auto">
          <a:xfrm>
            <a:off x="5541963" y="5838825"/>
            <a:ext cx="11588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St. Louis</a:t>
            </a:r>
          </a:p>
        </p:txBody>
      </p:sp>
      <p:sp>
        <p:nvSpPr>
          <p:cNvPr id="134156" name="Rectangle 1037">
            <a:extLst>
              <a:ext uri="{FF2B5EF4-FFF2-40B4-BE49-F238E27FC236}">
                <a16:creationId xmlns:a16="http://schemas.microsoft.com/office/drawing/2014/main" id="{238A28A4-E0CA-41D2-A03B-CD7953F24FA4}"/>
              </a:ext>
            </a:extLst>
          </p:cNvPr>
          <p:cNvSpPr>
            <a:spLocks noChangeArrowheads="1"/>
          </p:cNvSpPr>
          <p:nvPr/>
        </p:nvSpPr>
        <p:spPr bwMode="auto">
          <a:xfrm>
            <a:off x="3789363" y="5838825"/>
            <a:ext cx="10477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Denver</a:t>
            </a:r>
          </a:p>
        </p:txBody>
      </p:sp>
      <p:sp>
        <p:nvSpPr>
          <p:cNvPr id="134157" name="Rectangle 1038">
            <a:extLst>
              <a:ext uri="{FF2B5EF4-FFF2-40B4-BE49-F238E27FC236}">
                <a16:creationId xmlns:a16="http://schemas.microsoft.com/office/drawing/2014/main" id="{46AE3C68-231A-48BC-B373-47FA27366C23}"/>
              </a:ext>
            </a:extLst>
          </p:cNvPr>
          <p:cNvSpPr>
            <a:spLocks noChangeArrowheads="1"/>
          </p:cNvSpPr>
          <p:nvPr/>
        </p:nvSpPr>
        <p:spPr bwMode="auto">
          <a:xfrm>
            <a:off x="1884363" y="5686425"/>
            <a:ext cx="18351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San Francisco</a:t>
            </a:r>
          </a:p>
        </p:txBody>
      </p:sp>
      <p:sp>
        <p:nvSpPr>
          <p:cNvPr id="134158" name="Rectangle 1039">
            <a:extLst>
              <a:ext uri="{FF2B5EF4-FFF2-40B4-BE49-F238E27FC236}">
                <a16:creationId xmlns:a16="http://schemas.microsoft.com/office/drawing/2014/main" id="{3B7ED7A7-B2D2-43C8-BFA2-2FB1DAA011C4}"/>
              </a:ext>
            </a:extLst>
          </p:cNvPr>
          <p:cNvSpPr>
            <a:spLocks noChangeArrowheads="1"/>
          </p:cNvSpPr>
          <p:nvPr/>
        </p:nvSpPr>
        <p:spPr bwMode="auto">
          <a:xfrm>
            <a:off x="1884363" y="4543425"/>
            <a:ext cx="10223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Seattle</a:t>
            </a:r>
          </a:p>
        </p:txBody>
      </p:sp>
      <p:sp>
        <p:nvSpPr>
          <p:cNvPr id="134159" name="Rectangle 1040">
            <a:extLst>
              <a:ext uri="{FF2B5EF4-FFF2-40B4-BE49-F238E27FC236}">
                <a16:creationId xmlns:a16="http://schemas.microsoft.com/office/drawing/2014/main" id="{1039D996-D947-4DB0-AD4B-EB99CBF3605A}"/>
              </a:ext>
            </a:extLst>
          </p:cNvPr>
          <p:cNvSpPr>
            <a:spLocks noChangeArrowheads="1"/>
          </p:cNvSpPr>
          <p:nvPr/>
        </p:nvSpPr>
        <p:spPr bwMode="auto">
          <a:xfrm>
            <a:off x="2874963" y="4391025"/>
            <a:ext cx="10318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Calgary</a:t>
            </a:r>
          </a:p>
        </p:txBody>
      </p:sp>
      <p:sp>
        <p:nvSpPr>
          <p:cNvPr id="134160" name="Rectangle 1041">
            <a:extLst>
              <a:ext uri="{FF2B5EF4-FFF2-40B4-BE49-F238E27FC236}">
                <a16:creationId xmlns:a16="http://schemas.microsoft.com/office/drawing/2014/main" id="{E9E0C59D-5A1A-49BA-A629-B2F060353807}"/>
              </a:ext>
            </a:extLst>
          </p:cNvPr>
          <p:cNvSpPr>
            <a:spLocks noChangeArrowheads="1"/>
          </p:cNvSpPr>
          <p:nvPr/>
        </p:nvSpPr>
        <p:spPr bwMode="auto">
          <a:xfrm>
            <a:off x="1198563" y="2181225"/>
            <a:ext cx="10731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Juneau</a:t>
            </a:r>
          </a:p>
        </p:txBody>
      </p:sp>
      <p:sp>
        <p:nvSpPr>
          <p:cNvPr id="134161" name="Rectangle 1042">
            <a:extLst>
              <a:ext uri="{FF2B5EF4-FFF2-40B4-BE49-F238E27FC236}">
                <a16:creationId xmlns:a16="http://schemas.microsoft.com/office/drawing/2014/main" id="{9A6C2C43-EC13-44BD-8B5A-D2D672917C8F}"/>
              </a:ext>
            </a:extLst>
          </p:cNvPr>
          <p:cNvSpPr>
            <a:spLocks noChangeArrowheads="1"/>
          </p:cNvSpPr>
          <p:nvPr/>
        </p:nvSpPr>
        <p:spPr bwMode="auto">
          <a:xfrm>
            <a:off x="588963" y="1266825"/>
            <a:ext cx="1466850"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b="1"/>
              <a:t>Anchorage</a:t>
            </a:r>
          </a:p>
        </p:txBody>
      </p:sp>
      <p:sp>
        <p:nvSpPr>
          <p:cNvPr id="134162" name="Rectangle 1043">
            <a:extLst>
              <a:ext uri="{FF2B5EF4-FFF2-40B4-BE49-F238E27FC236}">
                <a16:creationId xmlns:a16="http://schemas.microsoft.com/office/drawing/2014/main" id="{09846282-DCE1-40C0-A400-040A84D7357B}"/>
              </a:ext>
            </a:extLst>
          </p:cNvPr>
          <p:cNvSpPr>
            <a:spLocks noChangeArrowheads="1"/>
          </p:cNvSpPr>
          <p:nvPr/>
        </p:nvSpPr>
        <p:spPr bwMode="auto">
          <a:xfrm>
            <a:off x="6913563" y="6448425"/>
            <a:ext cx="841375" cy="37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Miami</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Rectangle 2">
            <a:extLst>
              <a:ext uri="{FF2B5EF4-FFF2-40B4-BE49-F238E27FC236}">
                <a16:creationId xmlns:a16="http://schemas.microsoft.com/office/drawing/2014/main" id="{08DF652A-9ACE-4E17-974F-058DB7B61089}"/>
              </a:ext>
            </a:extLst>
          </p:cNvPr>
          <p:cNvSpPr>
            <a:spLocks/>
          </p:cNvSpPr>
          <p:nvPr>
            <p:ph type="title"/>
          </p:nvPr>
        </p:nvSpPr>
        <p:spPr>
          <a:xfrm>
            <a:off x="285750" y="198438"/>
            <a:ext cx="8534400" cy="1143000"/>
          </a:xfrm>
          <a:noFill/>
        </p:spPr>
        <p:txBody>
          <a:bodyPr lIns="90488" tIns="44450" rIns="90488" bIns="44450"/>
          <a:lstStyle/>
          <a:p>
            <a:pPr eaLnBrk="1" hangingPunct="1"/>
            <a:r>
              <a:rPr lang="en-US" altLang="en-US" sz="3500" b="1">
                <a:cs typeface="Calibri" panose="020F0502020204030204" pitchFamily="34" charset="0"/>
              </a:rPr>
              <a:t>Types of Glacial lakes</a:t>
            </a:r>
            <a:endParaRPr lang="en-US" altLang="en-US" sz="3500">
              <a:cs typeface="Calibri" panose="020F0502020204030204" pitchFamily="34" charset="0"/>
            </a:endParaRPr>
          </a:p>
        </p:txBody>
      </p:sp>
      <p:sp>
        <p:nvSpPr>
          <p:cNvPr id="136194" name="Rectangle 3">
            <a:extLst>
              <a:ext uri="{FF2B5EF4-FFF2-40B4-BE49-F238E27FC236}">
                <a16:creationId xmlns:a16="http://schemas.microsoft.com/office/drawing/2014/main" id="{167C5C86-7204-4358-993C-E315A625B68F}"/>
              </a:ext>
            </a:extLst>
          </p:cNvPr>
          <p:cNvSpPr>
            <a:spLocks/>
          </p:cNvSpPr>
          <p:nvPr>
            <p:ph type="body" idx="1"/>
          </p:nvPr>
        </p:nvSpPr>
        <p:spPr>
          <a:xfrm>
            <a:off x="1187450" y="1916113"/>
            <a:ext cx="6332538" cy="2376487"/>
          </a:xfrm>
          <a:noFill/>
        </p:spPr>
        <p:txBody>
          <a:bodyPr lIns="90488" tIns="44450" rIns="90488" bIns="44450"/>
          <a:lstStyle/>
          <a:p>
            <a:pPr eaLnBrk="1" hangingPunct="1"/>
            <a:r>
              <a:rPr lang="en-GB" altLang="en-US" sz="3000">
                <a:cs typeface="Calibri" panose="020F0502020204030204" pitchFamily="34" charset="0"/>
              </a:rPr>
              <a:t>Glacial Troughs / U-shaped valleys</a:t>
            </a:r>
          </a:p>
          <a:p>
            <a:pPr eaLnBrk="1" hangingPunct="1"/>
            <a:r>
              <a:rPr lang="en-GB" altLang="en-US" sz="3000">
                <a:cs typeface="Calibri" panose="020F0502020204030204" pitchFamily="34" charset="0"/>
              </a:rPr>
              <a:t>Cirques </a:t>
            </a:r>
          </a:p>
          <a:p>
            <a:pPr eaLnBrk="1" hangingPunct="1"/>
            <a:r>
              <a:rPr lang="en-GB" altLang="en-US" sz="3000">
                <a:cs typeface="Calibri" panose="020F0502020204030204" pitchFamily="34" charset="0"/>
              </a:rPr>
              <a:t>Kettle lakes</a:t>
            </a:r>
          </a:p>
          <a:p>
            <a:pPr eaLnBrk="1" hangingPunct="1"/>
            <a:r>
              <a:rPr lang="en-GB" altLang="en-US" sz="3000">
                <a:cs typeface="Calibri" panose="020F0502020204030204" pitchFamily="34" charset="0"/>
              </a:rPr>
              <a:t>Permafrost lakes</a:t>
            </a:r>
          </a:p>
          <a:p>
            <a:pPr eaLnBrk="1" hangingPunct="1"/>
            <a:endParaRPr lang="en-GB" altLang="en-US" sz="2500">
              <a:cs typeface="Calibri" panose="020F0502020204030204" pitchFamily="34" charset="0"/>
            </a:endParaRPr>
          </a:p>
          <a:p>
            <a:pPr eaLnBrk="1" hangingPunct="1"/>
            <a:endParaRPr lang="en-US" altLang="en-US" sz="2500" i="1">
              <a:cs typeface="Calibri" panose="020F0502020204030204" pitchFamily="34" charset="0"/>
            </a:endParaRPr>
          </a:p>
        </p:txBody>
      </p:sp>
      <p:pic>
        <p:nvPicPr>
          <p:cNvPr id="136195" name="Picture 5">
            <a:extLst>
              <a:ext uri="{FF2B5EF4-FFF2-40B4-BE49-F238E27FC236}">
                <a16:creationId xmlns:a16="http://schemas.microsoft.com/office/drawing/2014/main" id="{B5D27DF7-8CF1-4DE9-AD10-C24C31D8D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351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Rectangle 2">
            <a:extLst>
              <a:ext uri="{FF2B5EF4-FFF2-40B4-BE49-F238E27FC236}">
                <a16:creationId xmlns:a16="http://schemas.microsoft.com/office/drawing/2014/main" id="{951568C9-4D22-44EF-8CA5-1FC3EFB52C3F}"/>
              </a:ext>
            </a:extLst>
          </p:cNvPr>
          <p:cNvSpPr>
            <a:spLocks noGrp="1"/>
          </p:cNvSpPr>
          <p:nvPr>
            <p:ph type="title"/>
          </p:nvPr>
        </p:nvSpPr>
        <p:spPr>
          <a:xfrm>
            <a:off x="990600" y="115888"/>
            <a:ext cx="7162800" cy="11430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U-shaped Valley </a:t>
            </a:r>
            <a:br>
              <a:rPr lang="en-US" altLang="en-US" sz="3500" b="1">
                <a:cs typeface="Calibri" panose="020F0502020204030204" pitchFamily="34" charset="0"/>
              </a:rPr>
            </a:br>
            <a:r>
              <a:rPr lang="en-US" altLang="en-US" sz="3500" b="1">
                <a:cs typeface="Calibri" panose="020F0502020204030204" pitchFamily="34" charset="0"/>
              </a:rPr>
              <a:t>(typical of Alpine Glacier)</a:t>
            </a:r>
          </a:p>
        </p:txBody>
      </p:sp>
      <p:sp>
        <p:nvSpPr>
          <p:cNvPr id="138242" name="Text Box 4">
            <a:extLst>
              <a:ext uri="{FF2B5EF4-FFF2-40B4-BE49-F238E27FC236}">
                <a16:creationId xmlns:a16="http://schemas.microsoft.com/office/drawing/2014/main" id="{4CBCB787-4AE1-4D1F-81A9-BCC8E59FCA97}"/>
              </a:ext>
            </a:extLst>
          </p:cNvPr>
          <p:cNvSpPr txBox="1">
            <a:spLocks noChangeArrowheads="1"/>
          </p:cNvSpPr>
          <p:nvPr/>
        </p:nvSpPr>
        <p:spPr bwMode="auto">
          <a:xfrm>
            <a:off x="2474913" y="6446838"/>
            <a:ext cx="440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Grinnell Valley, Glacier National Park, MT</a:t>
            </a:r>
          </a:p>
        </p:txBody>
      </p:sp>
      <p:pic>
        <p:nvPicPr>
          <p:cNvPr id="138243" name="Picture 1">
            <a:extLst>
              <a:ext uri="{FF2B5EF4-FFF2-40B4-BE49-F238E27FC236}">
                <a16:creationId xmlns:a16="http://schemas.microsoft.com/office/drawing/2014/main" id="{EC74E912-E0BB-48CF-93D5-068738892A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988" y="1320800"/>
            <a:ext cx="7599362" cy="506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8244" name="Rectangle 2">
            <a:extLst>
              <a:ext uri="{FF2B5EF4-FFF2-40B4-BE49-F238E27FC236}">
                <a16:creationId xmlns:a16="http://schemas.microsoft.com/office/drawing/2014/main" id="{76193C71-4F96-4C60-8DB3-60AB9C9CD6EE}"/>
              </a:ext>
            </a:extLst>
          </p:cNvPr>
          <p:cNvSpPr>
            <a:spLocks noChangeArrowheads="1"/>
          </p:cNvSpPr>
          <p:nvPr/>
        </p:nvSpPr>
        <p:spPr bwMode="auto">
          <a:xfrm>
            <a:off x="7450138" y="885825"/>
            <a:ext cx="1698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latin typeface="Arial" panose="020B0604020202020204" pitchFamily="34" charset="0"/>
              </a:rPr>
              <a:t>Scoured valley</a:t>
            </a:r>
          </a:p>
        </p:txBody>
      </p:sp>
      <p:cxnSp>
        <p:nvCxnSpPr>
          <p:cNvPr id="7" name="Straight Arrow Connector 6">
            <a:extLst>
              <a:ext uri="{FF2B5EF4-FFF2-40B4-BE49-F238E27FC236}">
                <a16:creationId xmlns:a16="http://schemas.microsoft.com/office/drawing/2014/main" id="{C01FE596-0D53-6041-B644-62EC3363F097}"/>
              </a:ext>
            </a:extLst>
          </p:cNvPr>
          <p:cNvCxnSpPr>
            <a:cxnSpLocks/>
          </p:cNvCxnSpPr>
          <p:nvPr/>
        </p:nvCxnSpPr>
        <p:spPr>
          <a:xfrm flipH="1">
            <a:off x="4140200" y="1255713"/>
            <a:ext cx="4013200" cy="296545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38246" name="Rectangle 7">
            <a:extLst>
              <a:ext uri="{FF2B5EF4-FFF2-40B4-BE49-F238E27FC236}">
                <a16:creationId xmlns:a16="http://schemas.microsoft.com/office/drawing/2014/main" id="{47822299-F856-499C-B4EA-C1F28347BBDB}"/>
              </a:ext>
            </a:extLst>
          </p:cNvPr>
          <p:cNvSpPr>
            <a:spLocks noChangeArrowheads="1"/>
          </p:cNvSpPr>
          <p:nvPr/>
        </p:nvSpPr>
        <p:spPr bwMode="auto">
          <a:xfrm rot="-790769">
            <a:off x="125413" y="350838"/>
            <a:ext cx="21796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cs typeface="Calibri" panose="020F0502020204030204" pitchFamily="34" charset="0"/>
              </a:rPr>
              <a:t>* Nant Ffrancon Pass</a:t>
            </a:r>
            <a:br>
              <a:rPr lang="en-US" altLang="en-US" sz="1800">
                <a:cs typeface="Calibri" panose="020F0502020204030204" pitchFamily="34" charset="0"/>
              </a:rPr>
            </a:br>
            <a:r>
              <a:rPr lang="en-US" altLang="en-US" sz="1800">
                <a:cs typeface="Calibri" panose="020F0502020204030204" pitchFamily="34" charset="0"/>
              </a:rPr>
              <a:t> Snowdonia, Wales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Rectangle 2">
            <a:extLst>
              <a:ext uri="{FF2B5EF4-FFF2-40B4-BE49-F238E27FC236}">
                <a16:creationId xmlns:a16="http://schemas.microsoft.com/office/drawing/2014/main" id="{E21D0882-DDCB-4E78-A7A9-58209227C909}"/>
              </a:ext>
            </a:extLst>
          </p:cNvPr>
          <p:cNvSpPr>
            <a:spLocks noGrp="1"/>
          </p:cNvSpPr>
          <p:nvPr>
            <p:ph type="title"/>
          </p:nvPr>
        </p:nvSpPr>
        <p:spPr>
          <a:xfrm>
            <a:off x="2327275" y="114300"/>
            <a:ext cx="4500563" cy="820738"/>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Cirque Lake</a:t>
            </a:r>
          </a:p>
        </p:txBody>
      </p:sp>
      <p:sp>
        <p:nvSpPr>
          <p:cNvPr id="140290" name="Text Box 4">
            <a:extLst>
              <a:ext uri="{FF2B5EF4-FFF2-40B4-BE49-F238E27FC236}">
                <a16:creationId xmlns:a16="http://schemas.microsoft.com/office/drawing/2014/main" id="{D9D6A5B2-60BB-42E7-92A7-6A7AFC496571}"/>
              </a:ext>
            </a:extLst>
          </p:cNvPr>
          <p:cNvSpPr txBox="1">
            <a:spLocks noChangeArrowheads="1"/>
          </p:cNvSpPr>
          <p:nvPr/>
        </p:nvSpPr>
        <p:spPr bwMode="auto">
          <a:xfrm>
            <a:off x="1751013" y="5949950"/>
            <a:ext cx="56530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Sawtooth National Recreation Area – Custer County, Idaho</a:t>
            </a:r>
          </a:p>
        </p:txBody>
      </p:sp>
      <p:pic>
        <p:nvPicPr>
          <p:cNvPr id="140291" name="Picture 2">
            <a:extLst>
              <a:ext uri="{FF2B5EF4-FFF2-40B4-BE49-F238E27FC236}">
                <a16:creationId xmlns:a16="http://schemas.microsoft.com/office/drawing/2014/main" id="{9F316ED6-99D2-4FAF-8DC4-875548B702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906463"/>
            <a:ext cx="7796212" cy="497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2337" name="Object 2">
            <a:extLst>
              <a:ext uri="{FF2B5EF4-FFF2-40B4-BE49-F238E27FC236}">
                <a16:creationId xmlns:a16="http://schemas.microsoft.com/office/drawing/2014/main" id="{B2D7D6E7-DBD9-4CDC-B595-E6D533FBCE3D}"/>
              </a:ext>
            </a:extLst>
          </p:cNvPr>
          <p:cNvGraphicFramePr>
            <a:graphicFrameLocks noChangeAspect="1"/>
          </p:cNvGraphicFramePr>
          <p:nvPr/>
        </p:nvGraphicFramePr>
        <p:xfrm>
          <a:off x="3657600" y="152400"/>
          <a:ext cx="4806950" cy="6477000"/>
        </p:xfrm>
        <a:graphic>
          <a:graphicData uri="http://schemas.openxmlformats.org/presentationml/2006/ole">
            <mc:AlternateContent xmlns:mc="http://schemas.openxmlformats.org/markup-compatibility/2006">
              <mc:Choice xmlns:v="urn:schemas-microsoft-com:vml" Requires="v">
                <p:oleObj spid="_x0000_s3074" name="HiJaak" r:id="rId4" imgW="2714801" imgH="3657948" progId="HiJaak.Image">
                  <p:embed/>
                </p:oleObj>
              </mc:Choice>
              <mc:Fallback>
                <p:oleObj name="HiJaak" r:id="rId4" imgW="2714801" imgH="3657948" progId="HiJaak.Image">
                  <p:embed/>
                  <p:pic>
                    <p:nvPicPr>
                      <p:cNvPr id="142337" name="Object 2">
                        <a:extLst>
                          <a:ext uri="{FF2B5EF4-FFF2-40B4-BE49-F238E27FC236}">
                            <a16:creationId xmlns:a16="http://schemas.microsoft.com/office/drawing/2014/main" id="{B2D7D6E7-DBD9-4CDC-B595-E6D533FBCE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7600" y="152400"/>
                        <a:ext cx="4806950" cy="64770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2338" name="Rectangle 1027">
            <a:extLst>
              <a:ext uri="{FF2B5EF4-FFF2-40B4-BE49-F238E27FC236}">
                <a16:creationId xmlns:a16="http://schemas.microsoft.com/office/drawing/2014/main" id="{44850306-2252-454C-9D0B-5DCAEEA79A35}"/>
              </a:ext>
            </a:extLst>
          </p:cNvPr>
          <p:cNvSpPr>
            <a:spLocks noChangeArrowheads="1"/>
          </p:cNvSpPr>
          <p:nvPr/>
        </p:nvSpPr>
        <p:spPr bwMode="auto">
          <a:xfrm>
            <a:off x="4475163" y="428625"/>
            <a:ext cx="18446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Hornindalsvatn</a:t>
            </a:r>
          </a:p>
        </p:txBody>
      </p:sp>
      <p:sp>
        <p:nvSpPr>
          <p:cNvPr id="142339" name="Rectangle 1028">
            <a:extLst>
              <a:ext uri="{FF2B5EF4-FFF2-40B4-BE49-F238E27FC236}">
                <a16:creationId xmlns:a16="http://schemas.microsoft.com/office/drawing/2014/main" id="{73A0C5CD-E0D1-48E1-89F0-8BFBBF5CF0E6}"/>
              </a:ext>
            </a:extLst>
          </p:cNvPr>
          <p:cNvSpPr>
            <a:spLocks noChangeArrowheads="1"/>
          </p:cNvSpPr>
          <p:nvPr/>
        </p:nvSpPr>
        <p:spPr bwMode="auto">
          <a:xfrm>
            <a:off x="4365625" y="5867400"/>
            <a:ext cx="14255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Breimsvatn</a:t>
            </a:r>
          </a:p>
        </p:txBody>
      </p:sp>
      <p:sp>
        <p:nvSpPr>
          <p:cNvPr id="142340" name="Rectangle 1029">
            <a:extLst>
              <a:ext uri="{FF2B5EF4-FFF2-40B4-BE49-F238E27FC236}">
                <a16:creationId xmlns:a16="http://schemas.microsoft.com/office/drawing/2014/main" id="{42DF8010-63AE-44AE-855D-8D592AD2056F}"/>
              </a:ext>
            </a:extLst>
          </p:cNvPr>
          <p:cNvSpPr>
            <a:spLocks noChangeArrowheads="1"/>
          </p:cNvSpPr>
          <p:nvPr/>
        </p:nvSpPr>
        <p:spPr bwMode="auto">
          <a:xfrm>
            <a:off x="6248400" y="5105400"/>
            <a:ext cx="1196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Loenvatn</a:t>
            </a:r>
          </a:p>
        </p:txBody>
      </p:sp>
      <p:sp>
        <p:nvSpPr>
          <p:cNvPr id="142341" name="Rectangle 1030">
            <a:extLst>
              <a:ext uri="{FF2B5EF4-FFF2-40B4-BE49-F238E27FC236}">
                <a16:creationId xmlns:a16="http://schemas.microsoft.com/office/drawing/2014/main" id="{E64B0C29-03CB-4CC6-A43E-20C656ADCA08}"/>
              </a:ext>
            </a:extLst>
          </p:cNvPr>
          <p:cNvSpPr>
            <a:spLocks noChangeArrowheads="1"/>
          </p:cNvSpPr>
          <p:nvPr/>
        </p:nvSpPr>
        <p:spPr bwMode="auto">
          <a:xfrm>
            <a:off x="4267200" y="5381625"/>
            <a:ext cx="7016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 km</a:t>
            </a:r>
          </a:p>
        </p:txBody>
      </p:sp>
      <p:sp>
        <p:nvSpPr>
          <p:cNvPr id="142342" name="Rectangle 1031">
            <a:extLst>
              <a:ext uri="{FF2B5EF4-FFF2-40B4-BE49-F238E27FC236}">
                <a16:creationId xmlns:a16="http://schemas.microsoft.com/office/drawing/2014/main" id="{D9E30FFF-378B-408C-8D79-E07ACCCEC348}"/>
              </a:ext>
            </a:extLst>
          </p:cNvPr>
          <p:cNvSpPr>
            <a:spLocks noChangeArrowheads="1"/>
          </p:cNvSpPr>
          <p:nvPr/>
        </p:nvSpPr>
        <p:spPr bwMode="auto">
          <a:xfrm>
            <a:off x="7848600" y="4543425"/>
            <a:ext cx="7016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 km</a:t>
            </a:r>
          </a:p>
        </p:txBody>
      </p:sp>
      <p:sp>
        <p:nvSpPr>
          <p:cNvPr id="142343" name="Rectangle 1032">
            <a:extLst>
              <a:ext uri="{FF2B5EF4-FFF2-40B4-BE49-F238E27FC236}">
                <a16:creationId xmlns:a16="http://schemas.microsoft.com/office/drawing/2014/main" id="{BEB79AFB-6090-4D02-BE71-8BAE575A9F03}"/>
              </a:ext>
            </a:extLst>
          </p:cNvPr>
          <p:cNvSpPr>
            <a:spLocks noChangeArrowheads="1"/>
          </p:cNvSpPr>
          <p:nvPr/>
        </p:nvSpPr>
        <p:spPr bwMode="auto">
          <a:xfrm>
            <a:off x="4022725" y="914400"/>
            <a:ext cx="7016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 km</a:t>
            </a:r>
          </a:p>
        </p:txBody>
      </p:sp>
      <p:sp>
        <p:nvSpPr>
          <p:cNvPr id="142344" name="Rectangle 1033">
            <a:extLst>
              <a:ext uri="{FF2B5EF4-FFF2-40B4-BE49-F238E27FC236}">
                <a16:creationId xmlns:a16="http://schemas.microsoft.com/office/drawing/2014/main" id="{D7998AD9-5F92-44FC-93CA-DFE37C49DFE1}"/>
              </a:ext>
            </a:extLst>
          </p:cNvPr>
          <p:cNvSpPr>
            <a:spLocks noChangeArrowheads="1"/>
          </p:cNvSpPr>
          <p:nvPr/>
        </p:nvSpPr>
        <p:spPr bwMode="auto">
          <a:xfrm>
            <a:off x="7675563" y="1676400"/>
            <a:ext cx="13620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Strynsvatn</a:t>
            </a:r>
          </a:p>
        </p:txBody>
      </p:sp>
      <p:sp>
        <p:nvSpPr>
          <p:cNvPr id="142345" name="Rectangle 1034">
            <a:extLst>
              <a:ext uri="{FF2B5EF4-FFF2-40B4-BE49-F238E27FC236}">
                <a16:creationId xmlns:a16="http://schemas.microsoft.com/office/drawing/2014/main" id="{6A813EE2-1AE4-46AF-84D2-609EFB937254}"/>
              </a:ext>
            </a:extLst>
          </p:cNvPr>
          <p:cNvSpPr>
            <a:spLocks noChangeArrowheads="1"/>
          </p:cNvSpPr>
          <p:nvPr/>
        </p:nvSpPr>
        <p:spPr bwMode="auto">
          <a:xfrm>
            <a:off x="6380163" y="2760663"/>
            <a:ext cx="6969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t>10 km</a:t>
            </a:r>
          </a:p>
        </p:txBody>
      </p:sp>
      <p:sp>
        <p:nvSpPr>
          <p:cNvPr id="142346" name="Rectangle 1035">
            <a:extLst>
              <a:ext uri="{FF2B5EF4-FFF2-40B4-BE49-F238E27FC236}">
                <a16:creationId xmlns:a16="http://schemas.microsoft.com/office/drawing/2014/main" id="{3C75567C-BA7A-4072-B2D6-76DAD0CA278A}"/>
              </a:ext>
            </a:extLst>
          </p:cNvPr>
          <p:cNvSpPr>
            <a:spLocks/>
          </p:cNvSpPr>
          <p:nvPr>
            <p:ph type="title"/>
          </p:nvPr>
        </p:nvSpPr>
        <p:spPr>
          <a:xfrm>
            <a:off x="0" y="609600"/>
            <a:ext cx="3641725" cy="2667000"/>
          </a:xfrm>
          <a:noFill/>
        </p:spPr>
        <p:txBody>
          <a:bodyPr lIns="90488" tIns="44450" rIns="90488" bIns="44450"/>
          <a:lstStyle/>
          <a:p>
            <a:pPr eaLnBrk="1" hangingPunct="1"/>
            <a:r>
              <a:rPr lang="en-US" altLang="en-US" sz="3500" b="1">
                <a:cs typeface="Calibri" panose="020F0502020204030204" pitchFamily="34" charset="0"/>
              </a:rPr>
              <a:t>The Nordfjord lakes</a:t>
            </a:r>
            <a:br>
              <a:rPr lang="en-US" altLang="en-US" sz="3500" b="1">
                <a:cs typeface="Calibri" panose="020F0502020204030204" pitchFamily="34" charset="0"/>
              </a:rPr>
            </a:br>
            <a:r>
              <a:rPr lang="en-US" altLang="en-US" sz="3500" b="1">
                <a:cs typeface="Calibri" panose="020F0502020204030204" pitchFamily="34" charset="0"/>
              </a:rPr>
              <a:t>(northwestern Norway)</a:t>
            </a:r>
          </a:p>
        </p:txBody>
      </p:sp>
      <p:sp>
        <p:nvSpPr>
          <p:cNvPr id="142347" name="Rectangle 1036">
            <a:extLst>
              <a:ext uri="{FF2B5EF4-FFF2-40B4-BE49-F238E27FC236}">
                <a16:creationId xmlns:a16="http://schemas.microsoft.com/office/drawing/2014/main" id="{397F7C1E-518D-4384-A3F9-A97DCF3F87C3}"/>
              </a:ext>
            </a:extLst>
          </p:cNvPr>
          <p:cNvSpPr>
            <a:spLocks noChangeArrowheads="1"/>
          </p:cNvSpPr>
          <p:nvPr/>
        </p:nvSpPr>
        <p:spPr bwMode="auto">
          <a:xfrm>
            <a:off x="6477000" y="5351463"/>
            <a:ext cx="8286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FF0000"/>
                </a:solidFill>
              </a:rPr>
              <a:t>132 m</a:t>
            </a:r>
          </a:p>
        </p:txBody>
      </p:sp>
      <p:sp>
        <p:nvSpPr>
          <p:cNvPr id="142348" name="Rectangle 1037">
            <a:extLst>
              <a:ext uri="{FF2B5EF4-FFF2-40B4-BE49-F238E27FC236}">
                <a16:creationId xmlns:a16="http://schemas.microsoft.com/office/drawing/2014/main" id="{9669119F-4141-4D0B-A745-57B92ABF28D1}"/>
              </a:ext>
            </a:extLst>
          </p:cNvPr>
          <p:cNvSpPr>
            <a:spLocks noChangeArrowheads="1"/>
          </p:cNvSpPr>
          <p:nvPr/>
        </p:nvSpPr>
        <p:spPr bwMode="auto">
          <a:xfrm>
            <a:off x="4657725" y="6096000"/>
            <a:ext cx="8286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FF0000"/>
                </a:solidFill>
              </a:rPr>
              <a:t>278 m</a:t>
            </a:r>
          </a:p>
        </p:txBody>
      </p:sp>
      <p:sp>
        <p:nvSpPr>
          <p:cNvPr id="142349" name="Rectangle 1038">
            <a:extLst>
              <a:ext uri="{FF2B5EF4-FFF2-40B4-BE49-F238E27FC236}">
                <a16:creationId xmlns:a16="http://schemas.microsoft.com/office/drawing/2014/main" id="{1470889B-CA52-48FE-9D84-3B96AD0F3D4C}"/>
              </a:ext>
            </a:extLst>
          </p:cNvPr>
          <p:cNvSpPr>
            <a:spLocks noChangeArrowheads="1"/>
          </p:cNvSpPr>
          <p:nvPr/>
        </p:nvSpPr>
        <p:spPr bwMode="auto">
          <a:xfrm>
            <a:off x="4932363" y="685800"/>
            <a:ext cx="8286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FF0000"/>
                </a:solidFill>
              </a:rPr>
              <a:t>514 m</a:t>
            </a:r>
          </a:p>
        </p:txBody>
      </p:sp>
      <p:sp>
        <p:nvSpPr>
          <p:cNvPr id="142350" name="Rectangle 1039">
            <a:extLst>
              <a:ext uri="{FF2B5EF4-FFF2-40B4-BE49-F238E27FC236}">
                <a16:creationId xmlns:a16="http://schemas.microsoft.com/office/drawing/2014/main" id="{28FD7287-D44A-45B1-8971-F1D2FB97E531}"/>
              </a:ext>
            </a:extLst>
          </p:cNvPr>
          <p:cNvSpPr>
            <a:spLocks noChangeArrowheads="1"/>
          </p:cNvSpPr>
          <p:nvPr/>
        </p:nvSpPr>
        <p:spPr bwMode="auto">
          <a:xfrm>
            <a:off x="7239000" y="2667000"/>
            <a:ext cx="8540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Olde-</a:t>
            </a:r>
          </a:p>
          <a:p>
            <a:pPr eaLnBrk="1" hangingPunct="1">
              <a:spcBef>
                <a:spcPct val="0"/>
              </a:spcBef>
              <a:buFontTx/>
              <a:buNone/>
            </a:pPr>
            <a:r>
              <a:rPr lang="en-US" altLang="en-US" sz="1800" b="1"/>
              <a:t> nvatn</a:t>
            </a:r>
          </a:p>
        </p:txBody>
      </p:sp>
      <p:graphicFrame>
        <p:nvGraphicFramePr>
          <p:cNvPr id="142351" name="Object 3">
            <a:extLst>
              <a:ext uri="{FF2B5EF4-FFF2-40B4-BE49-F238E27FC236}">
                <a16:creationId xmlns:a16="http://schemas.microsoft.com/office/drawing/2014/main" id="{B9B22D32-888D-4C31-95FC-9B20A4011A78}"/>
              </a:ext>
            </a:extLst>
          </p:cNvPr>
          <p:cNvGraphicFramePr>
            <a:graphicFrameLocks noChangeAspect="1"/>
          </p:cNvGraphicFramePr>
          <p:nvPr/>
        </p:nvGraphicFramePr>
        <p:xfrm>
          <a:off x="152400" y="4038600"/>
          <a:ext cx="4114800" cy="2338388"/>
        </p:xfrm>
        <a:graphic>
          <a:graphicData uri="http://schemas.openxmlformats.org/presentationml/2006/ole">
            <mc:AlternateContent xmlns:mc="http://schemas.openxmlformats.org/markup-compatibility/2006">
              <mc:Choice xmlns:v="urn:schemas-microsoft-com:vml" Requires="v">
                <p:oleObj spid="_x0000_s3075" name="HiJaak" r:id="rId6" imgW="4876794" imgH="2771710" progId="HiJaak.Image">
                  <p:embed/>
                </p:oleObj>
              </mc:Choice>
              <mc:Fallback>
                <p:oleObj name="HiJaak" r:id="rId6" imgW="4876794" imgH="2771710" progId="HiJaak.Image">
                  <p:embed/>
                  <p:pic>
                    <p:nvPicPr>
                      <p:cNvPr id="142351" name="Object 3">
                        <a:extLst>
                          <a:ext uri="{FF2B5EF4-FFF2-40B4-BE49-F238E27FC236}">
                            <a16:creationId xmlns:a16="http://schemas.microsoft.com/office/drawing/2014/main" id="{B9B22D32-888D-4C31-95FC-9B20A4011A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400" y="4038600"/>
                        <a:ext cx="4114800" cy="23383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2352" name="Line 1041">
            <a:extLst>
              <a:ext uri="{FF2B5EF4-FFF2-40B4-BE49-F238E27FC236}">
                <a16:creationId xmlns:a16="http://schemas.microsoft.com/office/drawing/2014/main" id="{DF2569F4-8584-4360-BC98-63545D5CCBD1}"/>
              </a:ext>
            </a:extLst>
          </p:cNvPr>
          <p:cNvSpPr>
            <a:spLocks noChangeShapeType="1"/>
          </p:cNvSpPr>
          <p:nvPr/>
        </p:nvSpPr>
        <p:spPr bwMode="auto">
          <a:xfrm flipH="1">
            <a:off x="3200400" y="4191000"/>
            <a:ext cx="1905000" cy="16002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2353" name="Line 1042">
            <a:extLst>
              <a:ext uri="{FF2B5EF4-FFF2-40B4-BE49-F238E27FC236}">
                <a16:creationId xmlns:a16="http://schemas.microsoft.com/office/drawing/2014/main" id="{2A94DFC8-BF9B-45E4-9595-C4BE52A697F4}"/>
              </a:ext>
            </a:extLst>
          </p:cNvPr>
          <p:cNvSpPr>
            <a:spLocks noChangeShapeType="1"/>
          </p:cNvSpPr>
          <p:nvPr/>
        </p:nvSpPr>
        <p:spPr bwMode="auto">
          <a:xfrm flipH="1">
            <a:off x="3200400" y="2057400"/>
            <a:ext cx="1447800" cy="26670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2354" name="Line 1043">
            <a:extLst>
              <a:ext uri="{FF2B5EF4-FFF2-40B4-BE49-F238E27FC236}">
                <a16:creationId xmlns:a16="http://schemas.microsoft.com/office/drawing/2014/main" id="{F667A815-D5C0-42E9-AD9C-F1662CAC85A9}"/>
              </a:ext>
            </a:extLst>
          </p:cNvPr>
          <p:cNvSpPr>
            <a:spLocks noChangeShapeType="1"/>
          </p:cNvSpPr>
          <p:nvPr/>
        </p:nvSpPr>
        <p:spPr bwMode="auto">
          <a:xfrm flipH="1">
            <a:off x="4191000" y="4806950"/>
            <a:ext cx="2749550" cy="45085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2355" name="Line 1044">
            <a:extLst>
              <a:ext uri="{FF2B5EF4-FFF2-40B4-BE49-F238E27FC236}">
                <a16:creationId xmlns:a16="http://schemas.microsoft.com/office/drawing/2014/main" id="{0B88FF58-4BCE-4A6F-8D6B-42C018D93D05}"/>
              </a:ext>
            </a:extLst>
          </p:cNvPr>
          <p:cNvSpPr>
            <a:spLocks noChangeShapeType="1"/>
          </p:cNvSpPr>
          <p:nvPr/>
        </p:nvSpPr>
        <p:spPr bwMode="auto">
          <a:xfrm>
            <a:off x="6629400" y="1524000"/>
            <a:ext cx="457200" cy="4572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2356" name="Line 1045">
            <a:extLst>
              <a:ext uri="{FF2B5EF4-FFF2-40B4-BE49-F238E27FC236}">
                <a16:creationId xmlns:a16="http://schemas.microsoft.com/office/drawing/2014/main" id="{C422160D-B38A-40B2-8C10-710F3EEE34F2}"/>
              </a:ext>
            </a:extLst>
          </p:cNvPr>
          <p:cNvSpPr>
            <a:spLocks noChangeShapeType="1"/>
          </p:cNvSpPr>
          <p:nvPr/>
        </p:nvSpPr>
        <p:spPr bwMode="auto">
          <a:xfrm flipV="1">
            <a:off x="5638800" y="2971800"/>
            <a:ext cx="1600200" cy="9144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2357" name="Line 1046">
            <a:extLst>
              <a:ext uri="{FF2B5EF4-FFF2-40B4-BE49-F238E27FC236}">
                <a16:creationId xmlns:a16="http://schemas.microsoft.com/office/drawing/2014/main" id="{E0173169-A5AE-45F6-92FD-59CD64BE03AF}"/>
              </a:ext>
            </a:extLst>
          </p:cNvPr>
          <p:cNvSpPr>
            <a:spLocks noChangeShapeType="1"/>
          </p:cNvSpPr>
          <p:nvPr/>
        </p:nvSpPr>
        <p:spPr bwMode="auto">
          <a:xfrm flipV="1">
            <a:off x="8077200" y="2590800"/>
            <a:ext cx="0" cy="12954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2358" name="Line 1047">
            <a:extLst>
              <a:ext uri="{FF2B5EF4-FFF2-40B4-BE49-F238E27FC236}">
                <a16:creationId xmlns:a16="http://schemas.microsoft.com/office/drawing/2014/main" id="{E69F4747-4420-4A39-92EA-D0D0123D16A8}"/>
              </a:ext>
            </a:extLst>
          </p:cNvPr>
          <p:cNvSpPr>
            <a:spLocks noChangeShapeType="1"/>
          </p:cNvSpPr>
          <p:nvPr/>
        </p:nvSpPr>
        <p:spPr bwMode="auto">
          <a:xfrm flipV="1">
            <a:off x="7543800" y="3886200"/>
            <a:ext cx="533400" cy="5334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42359" name="Text Box 4">
            <a:extLst>
              <a:ext uri="{FF2B5EF4-FFF2-40B4-BE49-F238E27FC236}">
                <a16:creationId xmlns:a16="http://schemas.microsoft.com/office/drawing/2014/main" id="{FC65E6B7-5931-4B97-ADC0-02CD6CCF55C6}"/>
              </a:ext>
            </a:extLst>
          </p:cNvPr>
          <p:cNvSpPr txBox="1">
            <a:spLocks noChangeArrowheads="1"/>
          </p:cNvSpPr>
          <p:nvPr/>
        </p:nvSpPr>
        <p:spPr bwMode="auto">
          <a:xfrm>
            <a:off x="1042988" y="3092450"/>
            <a:ext cx="17049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Jostedal Glacier </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1D34D793-C8A5-0D43-AE64-9BDCFF43569B}"/>
              </a:ext>
            </a:extLst>
          </p:cNvPr>
          <p:cNvSpPr>
            <a:spLocks noGrp="1" noChangeArrowheads="1"/>
          </p:cNvSpPr>
          <p:nvPr>
            <p:ph type="title"/>
          </p:nvPr>
        </p:nvSpPr>
        <p:spPr>
          <a:xfrm>
            <a:off x="0" y="128588"/>
            <a:ext cx="9067800" cy="1143000"/>
          </a:xfrm>
          <a:ln w="12700"/>
        </p:spPr>
        <p:txBody>
          <a:bodyPr lIns="90488" tIns="44450" rIns="90488" bIns="44450" rtlCol="0">
            <a:normAutofit/>
          </a:bodyPr>
          <a:lstStyle/>
          <a:p>
            <a:pPr eaLnBrk="1" fontAlgn="auto" hangingPunct="1">
              <a:spcAft>
                <a:spcPts val="0"/>
              </a:spcAft>
              <a:defRPr/>
            </a:pPr>
            <a:r>
              <a:rPr lang="en-US" sz="3600" b="1" dirty="0">
                <a:cs typeface="Calibri" panose="020F0502020204030204" pitchFamily="34" charset="0"/>
              </a:rPr>
              <a:t>Outwash plain in Ontario showing numerous </a:t>
            </a:r>
            <a:br>
              <a:rPr lang="en-US" sz="3600" b="1" dirty="0">
                <a:cs typeface="Calibri" panose="020F0502020204030204" pitchFamily="34" charset="0"/>
              </a:rPr>
            </a:br>
            <a:r>
              <a:rPr lang="en-US" sz="3600" b="1" dirty="0">
                <a:cs typeface="Calibri" panose="020F0502020204030204" pitchFamily="34" charset="0"/>
              </a:rPr>
              <a:t>kettle lakes </a:t>
            </a:r>
            <a:r>
              <a:rPr lang="en-US" sz="3300" dirty="0">
                <a:cs typeface="Calibri" panose="020F0502020204030204" pitchFamily="34" charset="0"/>
              </a:rPr>
              <a:t>(shown as black)</a:t>
            </a:r>
          </a:p>
        </p:txBody>
      </p:sp>
      <p:pic>
        <p:nvPicPr>
          <p:cNvPr id="144386" name="Picture 3" descr="Ontario kettle lakes photo">
            <a:extLst>
              <a:ext uri="{FF2B5EF4-FFF2-40B4-BE49-F238E27FC236}">
                <a16:creationId xmlns:a16="http://schemas.microsoft.com/office/drawing/2014/main" id="{8DA52FEC-F3C3-451B-8A7A-9D3ACF1191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2988" y="1271588"/>
            <a:ext cx="7162800" cy="5360987"/>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144387" name="Picture 1">
            <a:extLst>
              <a:ext uri="{FF2B5EF4-FFF2-40B4-BE49-F238E27FC236}">
                <a16:creationId xmlns:a16="http://schemas.microsoft.com/office/drawing/2014/main" id="{A55A81B7-A5FE-431A-A665-3A5A37F2C4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45075" y="4437063"/>
            <a:ext cx="4003675" cy="221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Rectangle 2">
            <a:extLst>
              <a:ext uri="{FF2B5EF4-FFF2-40B4-BE49-F238E27FC236}">
                <a16:creationId xmlns:a16="http://schemas.microsoft.com/office/drawing/2014/main" id="{2F8066C0-7893-4EEA-A06E-72943026DF1C}"/>
              </a:ext>
            </a:extLst>
          </p:cNvPr>
          <p:cNvSpPr>
            <a:spLocks noGrp="1"/>
          </p:cNvSpPr>
          <p:nvPr>
            <p:ph type="title"/>
          </p:nvPr>
        </p:nvSpPr>
        <p:spPr>
          <a:xfrm>
            <a:off x="1279525" y="127000"/>
            <a:ext cx="6748463" cy="6096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Kettle Lake Formation</a:t>
            </a:r>
          </a:p>
        </p:txBody>
      </p:sp>
      <p:graphicFrame>
        <p:nvGraphicFramePr>
          <p:cNvPr id="146434" name="Object 2">
            <a:extLst>
              <a:ext uri="{FF2B5EF4-FFF2-40B4-BE49-F238E27FC236}">
                <a16:creationId xmlns:a16="http://schemas.microsoft.com/office/drawing/2014/main" id="{C56E83E5-A56C-4491-A1AF-578BCDCAC31B}"/>
              </a:ext>
            </a:extLst>
          </p:cNvPr>
          <p:cNvGraphicFramePr>
            <a:graphicFrameLocks noChangeAspect="1"/>
          </p:cNvGraphicFramePr>
          <p:nvPr/>
        </p:nvGraphicFramePr>
        <p:xfrm>
          <a:off x="722313" y="830263"/>
          <a:ext cx="7620000" cy="5838825"/>
        </p:xfrm>
        <a:graphic>
          <a:graphicData uri="http://schemas.openxmlformats.org/presentationml/2006/ole">
            <mc:AlternateContent xmlns:mc="http://schemas.openxmlformats.org/markup-compatibility/2006">
              <mc:Choice xmlns:v="urn:schemas-microsoft-com:vml" Requires="v">
                <p:oleObj spid="_x0000_s4098" name="HiJaak" r:id="rId4" imgW="4772181" imgH="3657673" progId="HiJaak.Image">
                  <p:embed/>
                </p:oleObj>
              </mc:Choice>
              <mc:Fallback>
                <p:oleObj name="HiJaak" r:id="rId4" imgW="4772181" imgH="3657673" progId="HiJaak.Image">
                  <p:embed/>
                  <p:pic>
                    <p:nvPicPr>
                      <p:cNvPr id="146434" name="Object 2">
                        <a:extLst>
                          <a:ext uri="{FF2B5EF4-FFF2-40B4-BE49-F238E27FC236}">
                            <a16:creationId xmlns:a16="http://schemas.microsoft.com/office/drawing/2014/main" id="{C56E83E5-A56C-4491-A1AF-578BCDCAC3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2313" y="830263"/>
                        <a:ext cx="7620000" cy="5838825"/>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6435" name="Rectangle 4">
            <a:extLst>
              <a:ext uri="{FF2B5EF4-FFF2-40B4-BE49-F238E27FC236}">
                <a16:creationId xmlns:a16="http://schemas.microsoft.com/office/drawing/2014/main" id="{2883DD98-41BC-4459-A964-179C74C8C83E}"/>
              </a:ext>
            </a:extLst>
          </p:cNvPr>
          <p:cNvSpPr>
            <a:spLocks noChangeArrowheads="1"/>
          </p:cNvSpPr>
          <p:nvPr/>
        </p:nvSpPr>
        <p:spPr bwMode="auto">
          <a:xfrm>
            <a:off x="2530475" y="5954713"/>
            <a:ext cx="498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Ice</a:t>
            </a:r>
          </a:p>
        </p:txBody>
      </p:sp>
      <p:sp>
        <p:nvSpPr>
          <p:cNvPr id="146436" name="Rectangle 5">
            <a:extLst>
              <a:ext uri="{FF2B5EF4-FFF2-40B4-BE49-F238E27FC236}">
                <a16:creationId xmlns:a16="http://schemas.microsoft.com/office/drawing/2014/main" id="{C5003DE2-8B53-4E68-8895-7D425FA82B29}"/>
              </a:ext>
            </a:extLst>
          </p:cNvPr>
          <p:cNvSpPr>
            <a:spLocks noChangeArrowheads="1"/>
          </p:cNvSpPr>
          <p:nvPr/>
        </p:nvSpPr>
        <p:spPr bwMode="auto">
          <a:xfrm>
            <a:off x="5807075" y="5954713"/>
            <a:ext cx="7016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Lake</a:t>
            </a:r>
          </a:p>
        </p:txBody>
      </p:sp>
      <p:sp>
        <p:nvSpPr>
          <p:cNvPr id="146437" name="Rectangle 6">
            <a:extLst>
              <a:ext uri="{FF2B5EF4-FFF2-40B4-BE49-F238E27FC236}">
                <a16:creationId xmlns:a16="http://schemas.microsoft.com/office/drawing/2014/main" id="{09E55046-65A4-436B-90EB-1AFB2DD143C6}"/>
              </a:ext>
            </a:extLst>
          </p:cNvPr>
          <p:cNvSpPr>
            <a:spLocks noChangeArrowheads="1"/>
          </p:cNvSpPr>
          <p:nvPr/>
        </p:nvSpPr>
        <p:spPr bwMode="auto">
          <a:xfrm>
            <a:off x="606425" y="3516313"/>
            <a:ext cx="13208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Lake in irregular ground moraine</a:t>
            </a:r>
          </a:p>
        </p:txBody>
      </p:sp>
      <p:sp>
        <p:nvSpPr>
          <p:cNvPr id="146438" name="Rectangle 7">
            <a:extLst>
              <a:ext uri="{FF2B5EF4-FFF2-40B4-BE49-F238E27FC236}">
                <a16:creationId xmlns:a16="http://schemas.microsoft.com/office/drawing/2014/main" id="{F6F3BFAE-4FC0-4399-9B21-05D7BFFD988A}"/>
              </a:ext>
            </a:extLst>
          </p:cNvPr>
          <p:cNvSpPr>
            <a:spLocks noChangeArrowheads="1"/>
          </p:cNvSpPr>
          <p:nvPr/>
        </p:nvSpPr>
        <p:spPr bwMode="auto">
          <a:xfrm>
            <a:off x="2149475" y="3973513"/>
            <a:ext cx="93980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Kettle in drift</a:t>
            </a:r>
          </a:p>
        </p:txBody>
      </p:sp>
      <p:sp>
        <p:nvSpPr>
          <p:cNvPr id="146439" name="Rectangle 8">
            <a:extLst>
              <a:ext uri="{FF2B5EF4-FFF2-40B4-BE49-F238E27FC236}">
                <a16:creationId xmlns:a16="http://schemas.microsoft.com/office/drawing/2014/main" id="{D9F3F1B2-F30A-40AA-A109-0D3C2C512D0C}"/>
              </a:ext>
            </a:extLst>
          </p:cNvPr>
          <p:cNvSpPr>
            <a:spLocks noChangeArrowheads="1"/>
          </p:cNvSpPr>
          <p:nvPr/>
        </p:nvSpPr>
        <p:spPr bwMode="auto">
          <a:xfrm>
            <a:off x="2530475" y="3135313"/>
            <a:ext cx="2235200" cy="91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Kettle lake at ice contact on terminal moraine</a:t>
            </a:r>
          </a:p>
        </p:txBody>
      </p:sp>
      <p:sp>
        <p:nvSpPr>
          <p:cNvPr id="146440" name="Rectangle 9">
            <a:extLst>
              <a:ext uri="{FF2B5EF4-FFF2-40B4-BE49-F238E27FC236}">
                <a16:creationId xmlns:a16="http://schemas.microsoft.com/office/drawing/2014/main" id="{2D94E85E-2F6A-42D0-A1BB-4F1F51574811}"/>
              </a:ext>
            </a:extLst>
          </p:cNvPr>
          <p:cNvSpPr>
            <a:spLocks noChangeArrowheads="1"/>
          </p:cNvSpPr>
          <p:nvPr/>
        </p:nvSpPr>
        <p:spPr bwMode="auto">
          <a:xfrm>
            <a:off x="4892675" y="3592513"/>
            <a:ext cx="223520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Kettle lakes in outwash plain</a:t>
            </a:r>
          </a:p>
        </p:txBody>
      </p:sp>
      <p:sp>
        <p:nvSpPr>
          <p:cNvPr id="146441" name="Rectangle 10">
            <a:extLst>
              <a:ext uri="{FF2B5EF4-FFF2-40B4-BE49-F238E27FC236}">
                <a16:creationId xmlns:a16="http://schemas.microsoft.com/office/drawing/2014/main" id="{BA87DC44-9EC1-43D1-8B24-01F6B8081686}"/>
              </a:ext>
            </a:extLst>
          </p:cNvPr>
          <p:cNvSpPr>
            <a:spLocks noChangeArrowheads="1"/>
          </p:cNvSpPr>
          <p:nvPr/>
        </p:nvSpPr>
        <p:spPr bwMode="auto">
          <a:xfrm>
            <a:off x="784225" y="1611313"/>
            <a:ext cx="14382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Continental</a:t>
            </a:r>
          </a:p>
          <a:p>
            <a:pPr algn="ctr" eaLnBrk="1" hangingPunct="1">
              <a:spcBef>
                <a:spcPct val="0"/>
              </a:spcBef>
              <a:buFontTx/>
              <a:buNone/>
            </a:pPr>
            <a:r>
              <a:rPr lang="en-US" altLang="en-US" sz="1800" b="1"/>
              <a:t>Glacier</a:t>
            </a:r>
          </a:p>
        </p:txBody>
      </p:sp>
      <p:sp>
        <p:nvSpPr>
          <p:cNvPr id="146442" name="Rectangle 11">
            <a:extLst>
              <a:ext uri="{FF2B5EF4-FFF2-40B4-BE49-F238E27FC236}">
                <a16:creationId xmlns:a16="http://schemas.microsoft.com/office/drawing/2014/main" id="{144259BC-9453-4608-8DB9-314263950CF9}"/>
              </a:ext>
            </a:extLst>
          </p:cNvPr>
          <p:cNvSpPr>
            <a:spLocks noChangeArrowheads="1"/>
          </p:cNvSpPr>
          <p:nvPr/>
        </p:nvSpPr>
        <p:spPr bwMode="auto">
          <a:xfrm>
            <a:off x="3673475" y="1382713"/>
            <a:ext cx="1323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Ice margin</a:t>
            </a:r>
          </a:p>
        </p:txBody>
      </p:sp>
      <p:sp>
        <p:nvSpPr>
          <p:cNvPr id="146443" name="Rectangle 12">
            <a:extLst>
              <a:ext uri="{FF2B5EF4-FFF2-40B4-BE49-F238E27FC236}">
                <a16:creationId xmlns:a16="http://schemas.microsoft.com/office/drawing/2014/main" id="{6C78C834-B18A-4983-918F-DE175DBE25FE}"/>
              </a:ext>
            </a:extLst>
          </p:cNvPr>
          <p:cNvSpPr>
            <a:spLocks noChangeArrowheads="1"/>
          </p:cNvSpPr>
          <p:nvPr/>
        </p:nvSpPr>
        <p:spPr bwMode="auto">
          <a:xfrm>
            <a:off x="5045075" y="1382713"/>
            <a:ext cx="177800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Ice blocks in outwash plain</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8481" name="Object 2">
            <a:extLst>
              <a:ext uri="{FF2B5EF4-FFF2-40B4-BE49-F238E27FC236}">
                <a16:creationId xmlns:a16="http://schemas.microsoft.com/office/drawing/2014/main" id="{8E67E841-7604-4116-BAD5-4E7EFCA8CF39}"/>
              </a:ext>
            </a:extLst>
          </p:cNvPr>
          <p:cNvGraphicFramePr>
            <a:graphicFrameLocks noChangeAspect="1"/>
          </p:cNvGraphicFramePr>
          <p:nvPr/>
        </p:nvGraphicFramePr>
        <p:xfrm>
          <a:off x="228600" y="2852738"/>
          <a:ext cx="8763000" cy="3044825"/>
        </p:xfrm>
        <a:graphic>
          <a:graphicData uri="http://schemas.openxmlformats.org/presentationml/2006/ole">
            <mc:AlternateContent xmlns:mc="http://schemas.openxmlformats.org/markup-compatibility/2006">
              <mc:Choice xmlns:v="urn:schemas-microsoft-com:vml" Requires="v">
                <p:oleObj spid="_x0000_s5122" name="HiJaak" r:id="rId4" imgW="4876808" imgH="1695595" progId="HiJaak.Image">
                  <p:embed/>
                </p:oleObj>
              </mc:Choice>
              <mc:Fallback>
                <p:oleObj name="HiJaak" r:id="rId4" imgW="4876808" imgH="1695595" progId="HiJaak.Image">
                  <p:embed/>
                  <p:pic>
                    <p:nvPicPr>
                      <p:cNvPr id="148481" name="Object 2">
                        <a:extLst>
                          <a:ext uri="{FF2B5EF4-FFF2-40B4-BE49-F238E27FC236}">
                            <a16:creationId xmlns:a16="http://schemas.microsoft.com/office/drawing/2014/main" id="{8E67E841-7604-4116-BAD5-4E7EFCA8CF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 y="2852738"/>
                        <a:ext cx="8763000" cy="3044825"/>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8482" name="Rectangle 3">
            <a:extLst>
              <a:ext uri="{FF2B5EF4-FFF2-40B4-BE49-F238E27FC236}">
                <a16:creationId xmlns:a16="http://schemas.microsoft.com/office/drawing/2014/main" id="{B53FB106-98CA-4C09-B100-2AB33457E594}"/>
              </a:ext>
            </a:extLst>
          </p:cNvPr>
          <p:cNvSpPr>
            <a:spLocks/>
          </p:cNvSpPr>
          <p:nvPr>
            <p:ph type="title"/>
          </p:nvPr>
        </p:nvSpPr>
        <p:spPr>
          <a:xfrm>
            <a:off x="179388" y="260350"/>
            <a:ext cx="4608512" cy="1143000"/>
          </a:xfrm>
          <a:noFill/>
        </p:spPr>
        <p:txBody>
          <a:bodyPr lIns="90488" tIns="44450" rIns="90488" bIns="44450"/>
          <a:lstStyle/>
          <a:p>
            <a:pPr eaLnBrk="1" hangingPunct="1"/>
            <a:r>
              <a:rPr lang="en-US" altLang="en-US" sz="3500" b="1">
                <a:cs typeface="Calibri" panose="020F0502020204030204" pitchFamily="34" charset="0"/>
              </a:rPr>
              <a:t>Permafrost Lake</a:t>
            </a:r>
            <a:br>
              <a:rPr lang="en-US" altLang="en-US" sz="3500" b="1">
                <a:cs typeface="Calibri" panose="020F0502020204030204" pitchFamily="34" charset="0"/>
              </a:rPr>
            </a:br>
            <a:r>
              <a:rPr lang="en-US" altLang="en-US" sz="3500" b="1">
                <a:cs typeface="Calibri" panose="020F0502020204030204" pitchFamily="34" charset="0"/>
              </a:rPr>
              <a:t>Formation</a:t>
            </a:r>
          </a:p>
        </p:txBody>
      </p:sp>
      <p:sp>
        <p:nvSpPr>
          <p:cNvPr id="148483" name="Rectangle 4">
            <a:extLst>
              <a:ext uri="{FF2B5EF4-FFF2-40B4-BE49-F238E27FC236}">
                <a16:creationId xmlns:a16="http://schemas.microsoft.com/office/drawing/2014/main" id="{3A39C690-1450-43BF-8C22-2B0E58D7EB36}"/>
              </a:ext>
            </a:extLst>
          </p:cNvPr>
          <p:cNvSpPr>
            <a:spLocks noChangeArrowheads="1"/>
          </p:cNvSpPr>
          <p:nvPr/>
        </p:nvSpPr>
        <p:spPr bwMode="auto">
          <a:xfrm>
            <a:off x="1198563" y="5041900"/>
            <a:ext cx="1804987" cy="46672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Permafrost</a:t>
            </a:r>
          </a:p>
        </p:txBody>
      </p:sp>
      <p:sp>
        <p:nvSpPr>
          <p:cNvPr id="148484" name="Rectangle 5">
            <a:extLst>
              <a:ext uri="{FF2B5EF4-FFF2-40B4-BE49-F238E27FC236}">
                <a16:creationId xmlns:a16="http://schemas.microsoft.com/office/drawing/2014/main" id="{BDF26B8D-A330-4E15-84BA-6E0EE8CD8824}"/>
              </a:ext>
            </a:extLst>
          </p:cNvPr>
          <p:cNvSpPr>
            <a:spLocks noChangeArrowheads="1"/>
          </p:cNvSpPr>
          <p:nvPr/>
        </p:nvSpPr>
        <p:spPr bwMode="auto">
          <a:xfrm>
            <a:off x="5922963" y="5194300"/>
            <a:ext cx="2295525" cy="46672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No Permafrost</a:t>
            </a:r>
          </a:p>
        </p:txBody>
      </p:sp>
      <p:pic>
        <p:nvPicPr>
          <p:cNvPr id="148485" name="Picture 1">
            <a:extLst>
              <a:ext uri="{FF2B5EF4-FFF2-40B4-BE49-F238E27FC236}">
                <a16:creationId xmlns:a16="http://schemas.microsoft.com/office/drawing/2014/main" id="{4284CB18-A8E5-449F-8016-5C1EB41C2E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8075" y="261938"/>
            <a:ext cx="3757613"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8486" name="Rectangle 2">
            <a:extLst>
              <a:ext uri="{FF2B5EF4-FFF2-40B4-BE49-F238E27FC236}">
                <a16:creationId xmlns:a16="http://schemas.microsoft.com/office/drawing/2014/main" id="{BD46CF25-26B0-4967-89BE-B19F4A5B176F}"/>
              </a:ext>
            </a:extLst>
          </p:cNvPr>
          <p:cNvSpPr>
            <a:spLocks noChangeArrowheads="1"/>
          </p:cNvSpPr>
          <p:nvPr/>
        </p:nvSpPr>
        <p:spPr bwMode="auto">
          <a:xfrm>
            <a:off x="250825" y="1549400"/>
            <a:ext cx="4443413"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200" b="1" i="1">
                <a:solidFill>
                  <a:srgbClr val="3F5584"/>
                </a:solidFill>
                <a:cs typeface="Calibri" panose="020F0502020204030204" pitchFamily="34" charset="0"/>
              </a:rPr>
              <a:t>Permafrost is like frozen chicken </a:t>
            </a:r>
            <a:br>
              <a:rPr lang="en-GB" altLang="en-US" sz="2200" b="1" i="1">
                <a:solidFill>
                  <a:srgbClr val="3F5584"/>
                </a:solidFill>
                <a:cs typeface="Calibri" panose="020F0502020204030204" pitchFamily="34" charset="0"/>
              </a:rPr>
            </a:br>
            <a:r>
              <a:rPr lang="en-GB" altLang="en-US" sz="2200" b="1" i="1">
                <a:solidFill>
                  <a:srgbClr val="3F5584"/>
                </a:solidFill>
                <a:cs typeface="Calibri" panose="020F0502020204030204" pitchFamily="34" charset="0"/>
              </a:rPr>
              <a:t>in that it thaws but it does not melt.</a:t>
            </a:r>
          </a:p>
          <a:p>
            <a:pPr>
              <a:spcBef>
                <a:spcPct val="0"/>
              </a:spcBef>
              <a:buFontTx/>
              <a:buNone/>
            </a:pPr>
            <a:r>
              <a:rPr lang="en-GB" altLang="en-US" sz="2200">
                <a:cs typeface="Calibri" panose="020F0502020204030204" pitchFamily="34" charset="0"/>
              </a:rPr>
              <a:t>- Dr. Larry Hinzman</a:t>
            </a:r>
            <a:endParaRPr lang="en-US" altLang="en-US" sz="2200">
              <a:cs typeface="Calibri" panose="020F0502020204030204" pitchFamily="34" charset="0"/>
            </a:endParaRPr>
          </a:p>
        </p:txBody>
      </p:sp>
      <p:pic>
        <p:nvPicPr>
          <p:cNvPr id="148487" name="Picture 5">
            <a:extLst>
              <a:ext uri="{FF2B5EF4-FFF2-40B4-BE49-F238E27FC236}">
                <a16:creationId xmlns:a16="http://schemas.microsoft.com/office/drawing/2014/main" id="{11C19A6F-C5CD-4FBA-96E2-4A1CC07644F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513" y="57102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a:extLst>
              <a:ext uri="{FF2B5EF4-FFF2-40B4-BE49-F238E27FC236}">
                <a16:creationId xmlns:a16="http://schemas.microsoft.com/office/drawing/2014/main" id="{115B3AB9-D2E5-2941-A59E-AD12ABAFCF18}"/>
              </a:ext>
            </a:extLst>
          </p:cNvPr>
          <p:cNvSpPr>
            <a:spLocks noGrp="1" noChangeArrowheads="1"/>
          </p:cNvSpPr>
          <p:nvPr>
            <p:ph type="title"/>
          </p:nvPr>
        </p:nvSpPr>
        <p:spPr>
          <a:xfrm>
            <a:off x="685800" y="363538"/>
            <a:ext cx="7924800" cy="762000"/>
          </a:xfrm>
          <a:ln w="12700"/>
        </p:spPr>
        <p:txBody>
          <a:bodyPr lIns="90488" tIns="44450" rIns="90488" bIns="44450" rtlCol="0">
            <a:normAutofit fontScale="90000"/>
          </a:bodyPr>
          <a:lstStyle/>
          <a:p>
            <a:pPr eaLnBrk="1" fontAlgn="auto" hangingPunct="1">
              <a:spcAft>
                <a:spcPts val="0"/>
              </a:spcAft>
              <a:defRPr/>
            </a:pPr>
            <a:r>
              <a:rPr lang="en-US" sz="4000" b="1" dirty="0">
                <a:cs typeface="Calibri" panose="020F0502020204030204" pitchFamily="34" charset="0"/>
              </a:rPr>
              <a:t>Arctic Permafrost Lakes</a:t>
            </a:r>
            <a:br>
              <a:rPr lang="en-US" sz="4000" b="1" dirty="0">
                <a:cs typeface="Calibri" panose="020F0502020204030204" pitchFamily="34" charset="0"/>
              </a:rPr>
            </a:br>
            <a:r>
              <a:rPr lang="en-US" sz="3200" dirty="0">
                <a:cs typeface="Calibri" panose="020F0502020204030204" pitchFamily="34" charset="0"/>
              </a:rPr>
              <a:t>(Tundra, Northwest Territories, Canada)</a:t>
            </a:r>
          </a:p>
        </p:txBody>
      </p:sp>
      <p:pic>
        <p:nvPicPr>
          <p:cNvPr id="150530" name="Picture 1">
            <a:extLst>
              <a:ext uri="{FF2B5EF4-FFF2-40B4-BE49-F238E27FC236}">
                <a16:creationId xmlns:a16="http://schemas.microsoft.com/office/drawing/2014/main" id="{88B12AC0-E8DF-4399-BC04-35D143B863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484313"/>
            <a:ext cx="85979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0531" name="Picture 5">
            <a:extLst>
              <a:ext uri="{FF2B5EF4-FFF2-40B4-BE49-F238E27FC236}">
                <a16:creationId xmlns:a16="http://schemas.microsoft.com/office/drawing/2014/main" id="{B09174B2-4F40-475F-8776-2E3F247495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37368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Rectangle 2">
            <a:extLst>
              <a:ext uri="{FF2B5EF4-FFF2-40B4-BE49-F238E27FC236}">
                <a16:creationId xmlns:a16="http://schemas.microsoft.com/office/drawing/2014/main" id="{25173FB3-3A39-49A0-A43C-0BA5B1B2B7FD}"/>
              </a:ext>
            </a:extLst>
          </p:cNvPr>
          <p:cNvSpPr>
            <a:spLocks/>
          </p:cNvSpPr>
          <p:nvPr>
            <p:ph type="title"/>
          </p:nvPr>
        </p:nvSpPr>
        <p:spPr>
          <a:xfrm>
            <a:off x="685800" y="23813"/>
            <a:ext cx="7772400" cy="1143000"/>
          </a:xfrm>
          <a:noFill/>
        </p:spPr>
        <p:txBody>
          <a:bodyPr lIns="90488" tIns="44450" rIns="90488" bIns="44450"/>
          <a:lstStyle/>
          <a:p>
            <a:pPr eaLnBrk="1" hangingPunct="1"/>
            <a:r>
              <a:rPr lang="en-US" altLang="en-US" sz="3500" b="1">
                <a:cs typeface="Calibri" panose="020F0502020204030204" pitchFamily="34" charset="0"/>
              </a:rPr>
              <a:t>Tectonic Lake Basins</a:t>
            </a:r>
          </a:p>
        </p:txBody>
      </p:sp>
      <p:sp>
        <p:nvSpPr>
          <p:cNvPr id="152578" name="Rectangle 3">
            <a:extLst>
              <a:ext uri="{FF2B5EF4-FFF2-40B4-BE49-F238E27FC236}">
                <a16:creationId xmlns:a16="http://schemas.microsoft.com/office/drawing/2014/main" id="{19F14075-C88A-413B-ADE4-5CEC13355216}"/>
              </a:ext>
            </a:extLst>
          </p:cNvPr>
          <p:cNvSpPr>
            <a:spLocks/>
          </p:cNvSpPr>
          <p:nvPr>
            <p:ph type="body" idx="1"/>
          </p:nvPr>
        </p:nvSpPr>
        <p:spPr>
          <a:xfrm>
            <a:off x="539750" y="2039938"/>
            <a:ext cx="8308975" cy="3600450"/>
          </a:xfrm>
          <a:noFill/>
        </p:spPr>
        <p:txBody>
          <a:bodyPr lIns="90488" tIns="44450" rIns="90488" bIns="44450"/>
          <a:lstStyle/>
          <a:p>
            <a:pPr eaLnBrk="1" hangingPunct="1">
              <a:lnSpc>
                <a:spcPct val="90000"/>
              </a:lnSpc>
            </a:pPr>
            <a:r>
              <a:rPr lang="en-US" altLang="en-US" sz="2500">
                <a:cs typeface="Calibri" panose="020F0502020204030204" pitchFamily="34" charset="0"/>
              </a:rPr>
              <a:t>Caused by large-scale warping of Earth’s crust</a:t>
            </a:r>
          </a:p>
          <a:p>
            <a:pPr eaLnBrk="1" hangingPunct="1">
              <a:lnSpc>
                <a:spcPct val="90000"/>
              </a:lnSpc>
            </a:pPr>
            <a:r>
              <a:rPr lang="en-US" altLang="en-US" sz="2500">
                <a:cs typeface="Calibri" panose="020F0502020204030204" pitchFamily="34" charset="0"/>
              </a:rPr>
              <a:t>Ocean floor uplifting (Lake Okeechobee, FL)</a:t>
            </a:r>
          </a:p>
          <a:p>
            <a:pPr eaLnBrk="1" hangingPunct="1">
              <a:lnSpc>
                <a:spcPct val="90000"/>
              </a:lnSpc>
            </a:pPr>
            <a:r>
              <a:rPr lang="en-US" altLang="en-US" sz="2500">
                <a:cs typeface="Calibri" panose="020F0502020204030204" pitchFamily="34" charset="0"/>
              </a:rPr>
              <a:t>Reversal of hydrographic pattern (Great Basin, S. Aus)</a:t>
            </a:r>
          </a:p>
          <a:p>
            <a:pPr eaLnBrk="1" hangingPunct="1">
              <a:lnSpc>
                <a:spcPct val="90000"/>
              </a:lnSpc>
            </a:pPr>
            <a:r>
              <a:rPr lang="en-US" altLang="en-US" sz="2500">
                <a:cs typeface="Calibri" panose="020F0502020204030204" pitchFamily="34" charset="0"/>
              </a:rPr>
              <a:t>Earth movements producing local subsidence (i.e., earthquakes)</a:t>
            </a:r>
          </a:p>
          <a:p>
            <a:pPr eaLnBrk="1" hangingPunct="1">
              <a:lnSpc>
                <a:spcPct val="90000"/>
              </a:lnSpc>
            </a:pPr>
            <a:r>
              <a:rPr lang="en-US" altLang="en-US" sz="2500">
                <a:cs typeface="Calibri" panose="020F0502020204030204" pitchFamily="34" charset="0"/>
              </a:rPr>
              <a:t>Basins associated with fault scarps (Baikal, Russia)</a:t>
            </a:r>
          </a:p>
        </p:txBody>
      </p:sp>
      <p:sp>
        <p:nvSpPr>
          <p:cNvPr id="152579" name="Rectangle 4">
            <a:extLst>
              <a:ext uri="{FF2B5EF4-FFF2-40B4-BE49-F238E27FC236}">
                <a16:creationId xmlns:a16="http://schemas.microsoft.com/office/drawing/2014/main" id="{B6E51179-7F10-4AFD-8D46-1188DFDCF550}"/>
              </a:ext>
            </a:extLst>
          </p:cNvPr>
          <p:cNvSpPr>
            <a:spLocks noChangeArrowheads="1"/>
          </p:cNvSpPr>
          <p:nvPr/>
        </p:nvSpPr>
        <p:spPr bwMode="auto">
          <a:xfrm>
            <a:off x="1643063" y="1006475"/>
            <a:ext cx="5881687" cy="76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200"/>
              <a:t>Basins formed as a result of movements of deeper parts of the Earth’s crust (except volcanism)</a:t>
            </a:r>
          </a:p>
        </p:txBody>
      </p:sp>
      <p:pic>
        <p:nvPicPr>
          <p:cNvPr id="152580" name="Picture 5">
            <a:extLst>
              <a:ext uri="{FF2B5EF4-FFF2-40B4-BE49-F238E27FC236}">
                <a16:creationId xmlns:a16="http://schemas.microsoft.com/office/drawing/2014/main" id="{D88ACD84-BF72-44FC-A3CB-6921183D3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6388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2581" name="Picture 2">
            <a:extLst>
              <a:ext uri="{FF2B5EF4-FFF2-40B4-BE49-F238E27FC236}">
                <a16:creationId xmlns:a16="http://schemas.microsoft.com/office/drawing/2014/main" id="{7237855F-F4F7-4C11-B38D-B4855A0AD8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5338" y="4772025"/>
            <a:ext cx="2173287"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Rectangle 2">
            <a:extLst>
              <a:ext uri="{FF2B5EF4-FFF2-40B4-BE49-F238E27FC236}">
                <a16:creationId xmlns:a16="http://schemas.microsoft.com/office/drawing/2014/main" id="{57E1D828-64EC-4050-ADBC-3DD7E49C1F49}"/>
              </a:ext>
            </a:extLst>
          </p:cNvPr>
          <p:cNvSpPr>
            <a:spLocks noGrp="1"/>
          </p:cNvSpPr>
          <p:nvPr>
            <p:ph type="title"/>
          </p:nvPr>
        </p:nvSpPr>
        <p:spPr>
          <a:xfrm>
            <a:off x="831850" y="-85725"/>
            <a:ext cx="7772400" cy="11430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000" b="1">
                <a:cs typeface="Calibri" panose="020F0502020204030204" pitchFamily="34" charset="0"/>
              </a:rPr>
              <a:t>Lake Basins Associated with Fault Scarps</a:t>
            </a:r>
          </a:p>
        </p:txBody>
      </p:sp>
      <p:pic>
        <p:nvPicPr>
          <p:cNvPr id="154626" name="Picture 3">
            <a:extLst>
              <a:ext uri="{FF2B5EF4-FFF2-40B4-BE49-F238E27FC236}">
                <a16:creationId xmlns:a16="http://schemas.microsoft.com/office/drawing/2014/main" id="{FB85B5C9-31E4-4D0C-A060-16E6546165B8}"/>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0338" y="908050"/>
            <a:ext cx="6172200" cy="466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54627" name="Rectangle 4">
            <a:extLst>
              <a:ext uri="{FF2B5EF4-FFF2-40B4-BE49-F238E27FC236}">
                <a16:creationId xmlns:a16="http://schemas.microsoft.com/office/drawing/2014/main" id="{5D67364A-297A-4F07-A139-EAA403790A33}"/>
              </a:ext>
            </a:extLst>
          </p:cNvPr>
          <p:cNvSpPr>
            <a:spLocks noChangeArrowheads="1"/>
          </p:cNvSpPr>
          <p:nvPr/>
        </p:nvSpPr>
        <p:spPr bwMode="auto">
          <a:xfrm>
            <a:off x="179388" y="1470025"/>
            <a:ext cx="2605087"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Faulted</a:t>
            </a:r>
            <a:r>
              <a:rPr lang="en-US" altLang="en-US" sz="2400"/>
              <a:t> </a:t>
            </a:r>
            <a:r>
              <a:rPr lang="en-US" altLang="en-US" sz="2400" b="1"/>
              <a:t>troughs</a:t>
            </a:r>
            <a:r>
              <a:rPr lang="en-US" altLang="en-US" sz="2400"/>
              <a:t> give rise to grabens</a:t>
            </a:r>
          </a:p>
        </p:txBody>
      </p:sp>
      <p:sp>
        <p:nvSpPr>
          <p:cNvPr id="154628" name="Rectangle 5">
            <a:extLst>
              <a:ext uri="{FF2B5EF4-FFF2-40B4-BE49-F238E27FC236}">
                <a16:creationId xmlns:a16="http://schemas.microsoft.com/office/drawing/2014/main" id="{A5378427-D13F-4B1F-ACD2-BEE44E62D246}"/>
              </a:ext>
            </a:extLst>
          </p:cNvPr>
          <p:cNvSpPr>
            <a:spLocks noChangeArrowheads="1"/>
          </p:cNvSpPr>
          <p:nvPr/>
        </p:nvSpPr>
        <p:spPr bwMode="auto">
          <a:xfrm>
            <a:off x="179388" y="4221163"/>
            <a:ext cx="2678112"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Tilted</a:t>
            </a:r>
            <a:r>
              <a:rPr lang="en-US" altLang="en-US" sz="2400"/>
              <a:t> </a:t>
            </a:r>
            <a:r>
              <a:rPr lang="en-US" altLang="en-US" sz="2400" b="1"/>
              <a:t>fault</a:t>
            </a:r>
            <a:r>
              <a:rPr lang="en-US" altLang="en-US" sz="2400"/>
              <a:t> </a:t>
            </a:r>
            <a:r>
              <a:rPr lang="en-US" altLang="en-US" sz="2400" b="1"/>
              <a:t>troughs</a:t>
            </a:r>
          </a:p>
        </p:txBody>
      </p:sp>
      <p:pic>
        <p:nvPicPr>
          <p:cNvPr id="154629" name="Picture 1">
            <a:extLst>
              <a:ext uri="{FF2B5EF4-FFF2-40B4-BE49-F238E27FC236}">
                <a16:creationId xmlns:a16="http://schemas.microsoft.com/office/drawing/2014/main" id="{D13851B0-0C4C-4CA2-AE94-062354302B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200" y="5122863"/>
            <a:ext cx="270986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Straight Arrow Connector 7">
            <a:extLst>
              <a:ext uri="{FF2B5EF4-FFF2-40B4-BE49-F238E27FC236}">
                <a16:creationId xmlns:a16="http://schemas.microsoft.com/office/drawing/2014/main" id="{E5EA3824-DCD4-F340-867D-A113321D8612}"/>
              </a:ext>
            </a:extLst>
          </p:cNvPr>
          <p:cNvCxnSpPr>
            <a:cxnSpLocks/>
          </p:cNvCxnSpPr>
          <p:nvPr/>
        </p:nvCxnSpPr>
        <p:spPr>
          <a:xfrm flipV="1">
            <a:off x="2339975" y="1268413"/>
            <a:ext cx="1800225" cy="43180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4FEC66EE-3417-3A4D-86A2-7DF49EABC56F}"/>
              </a:ext>
            </a:extLst>
          </p:cNvPr>
          <p:cNvCxnSpPr>
            <a:cxnSpLocks/>
          </p:cNvCxnSpPr>
          <p:nvPr/>
        </p:nvCxnSpPr>
        <p:spPr>
          <a:xfrm flipV="1">
            <a:off x="2339975" y="1400175"/>
            <a:ext cx="3887788" cy="43180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4" name="Straight Arrow Connector 13">
            <a:extLst>
              <a:ext uri="{FF2B5EF4-FFF2-40B4-BE49-F238E27FC236}">
                <a16:creationId xmlns:a16="http://schemas.microsoft.com/office/drawing/2014/main" id="{7B8475EE-D690-DE42-845D-8984DF9356C8}"/>
              </a:ext>
            </a:extLst>
          </p:cNvPr>
          <p:cNvCxnSpPr>
            <a:cxnSpLocks/>
          </p:cNvCxnSpPr>
          <p:nvPr/>
        </p:nvCxnSpPr>
        <p:spPr>
          <a:xfrm flipV="1">
            <a:off x="2622550" y="4581525"/>
            <a:ext cx="1517650" cy="12700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8" name="Straight Arrow Connector 17">
            <a:extLst>
              <a:ext uri="{FF2B5EF4-FFF2-40B4-BE49-F238E27FC236}">
                <a16:creationId xmlns:a16="http://schemas.microsoft.com/office/drawing/2014/main" id="{59529104-C33D-5E4C-824C-F1192CFB68C6}"/>
              </a:ext>
            </a:extLst>
          </p:cNvPr>
          <p:cNvCxnSpPr>
            <a:cxnSpLocks/>
          </p:cNvCxnSpPr>
          <p:nvPr/>
        </p:nvCxnSpPr>
        <p:spPr>
          <a:xfrm>
            <a:off x="5148263" y="3913188"/>
            <a:ext cx="638175" cy="538162"/>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21" name="Straight Arrow Connector 20">
            <a:extLst>
              <a:ext uri="{FF2B5EF4-FFF2-40B4-BE49-F238E27FC236}">
                <a16:creationId xmlns:a16="http://schemas.microsoft.com/office/drawing/2014/main" id="{2889669B-F5BD-C943-822F-24670C0BCB80}"/>
              </a:ext>
            </a:extLst>
          </p:cNvPr>
          <p:cNvCxnSpPr>
            <a:cxnSpLocks/>
          </p:cNvCxnSpPr>
          <p:nvPr/>
        </p:nvCxnSpPr>
        <p:spPr>
          <a:xfrm>
            <a:off x="6659563" y="4076700"/>
            <a:ext cx="720725" cy="288925"/>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sp>
        <p:nvSpPr>
          <p:cNvPr id="154635" name="Rectangle 18">
            <a:extLst>
              <a:ext uri="{FF2B5EF4-FFF2-40B4-BE49-F238E27FC236}">
                <a16:creationId xmlns:a16="http://schemas.microsoft.com/office/drawing/2014/main" id="{65767BA2-4D8C-4AB1-BAEA-5A53F591FD3C}"/>
              </a:ext>
            </a:extLst>
          </p:cNvPr>
          <p:cNvSpPr>
            <a:spLocks noChangeArrowheads="1"/>
          </p:cNvSpPr>
          <p:nvPr/>
        </p:nvSpPr>
        <p:spPr bwMode="auto">
          <a:xfrm>
            <a:off x="330200" y="5122863"/>
            <a:ext cx="1311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Hector mine, CA</a:t>
            </a:r>
          </a:p>
        </p:txBody>
      </p:sp>
      <p:pic>
        <p:nvPicPr>
          <p:cNvPr id="154636" name="Picture 21">
            <a:extLst>
              <a:ext uri="{FF2B5EF4-FFF2-40B4-BE49-F238E27FC236}">
                <a16:creationId xmlns:a16="http://schemas.microsoft.com/office/drawing/2014/main" id="{3A3F6B5F-8DA4-4913-954C-8B0653C852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650" y="2622550"/>
            <a:ext cx="1866900" cy="134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F85134FF-E481-1844-9C03-83A135E76694}"/>
              </a:ext>
            </a:extLst>
          </p:cNvPr>
          <p:cNvCxnSpPr>
            <a:cxnSpLocks/>
          </p:cNvCxnSpPr>
          <p:nvPr/>
        </p:nvCxnSpPr>
        <p:spPr>
          <a:xfrm flipV="1">
            <a:off x="2484438" y="2665413"/>
            <a:ext cx="3302000" cy="42545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dissolve">
                                      <p:cBhvr>
                                        <p:cTn id="17" dur="500"/>
                                        <p:tgtEl>
                                          <p:spTgt spid="1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dissolve">
                                      <p:cBhvr>
                                        <p:cTn id="22" dur="500"/>
                                        <p:tgtEl>
                                          <p:spTgt spid="1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dissolve">
                                      <p:cBhvr>
                                        <p:cTn id="27" dur="500"/>
                                        <p:tgtEl>
                                          <p:spTgt spid="2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dissolve">
                                      <p:cBhvr>
                                        <p:cTn id="3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Rectangle 2">
            <a:extLst>
              <a:ext uri="{FF2B5EF4-FFF2-40B4-BE49-F238E27FC236}">
                <a16:creationId xmlns:a16="http://schemas.microsoft.com/office/drawing/2014/main" id="{E4FD8700-8844-4186-9CEC-EB51761C9A12}"/>
              </a:ext>
            </a:extLst>
          </p:cNvPr>
          <p:cNvSpPr>
            <a:spLocks/>
          </p:cNvSpPr>
          <p:nvPr>
            <p:ph type="title"/>
          </p:nvPr>
        </p:nvSpPr>
        <p:spPr>
          <a:xfrm>
            <a:off x="703263" y="236538"/>
            <a:ext cx="7772400" cy="1143000"/>
          </a:xfrm>
          <a:noFill/>
        </p:spPr>
        <p:txBody>
          <a:bodyPr lIns="90488" tIns="44450" rIns="90488" bIns="44450"/>
          <a:lstStyle/>
          <a:p>
            <a:pPr eaLnBrk="1" hangingPunct="1"/>
            <a:r>
              <a:rPr lang="en-US" altLang="en-US" sz="3500" b="1">
                <a:cs typeface="Calibri" panose="020F0502020204030204" pitchFamily="34" charset="0"/>
              </a:rPr>
              <a:t>Lake Manly, Death Valley</a:t>
            </a:r>
          </a:p>
        </p:txBody>
      </p:sp>
      <p:pic>
        <p:nvPicPr>
          <p:cNvPr id="156674" name="Picture 5">
            <a:extLst>
              <a:ext uri="{FF2B5EF4-FFF2-40B4-BE49-F238E27FC236}">
                <a16:creationId xmlns:a16="http://schemas.microsoft.com/office/drawing/2014/main" id="{C41E38FD-0BAB-4190-9CC6-8BAC649D54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5" y="50339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6675" name="Picture 3">
            <a:extLst>
              <a:ext uri="{FF2B5EF4-FFF2-40B4-BE49-F238E27FC236}">
                <a16:creationId xmlns:a16="http://schemas.microsoft.com/office/drawing/2014/main" id="{97EEE0AC-E3D6-4A98-900A-1D69F6A872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1700213"/>
            <a:ext cx="4214812" cy="315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6676" name="Picture 7">
            <a:extLst>
              <a:ext uri="{FF2B5EF4-FFF2-40B4-BE49-F238E27FC236}">
                <a16:creationId xmlns:a16="http://schemas.microsoft.com/office/drawing/2014/main" id="{F843EC47-683B-4A50-96A6-916E92733F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10100" y="1700213"/>
            <a:ext cx="4248150" cy="315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6677" name="Rectangle 11">
            <a:extLst>
              <a:ext uri="{FF2B5EF4-FFF2-40B4-BE49-F238E27FC236}">
                <a16:creationId xmlns:a16="http://schemas.microsoft.com/office/drawing/2014/main" id="{6FFFA14F-2D03-44DB-8589-AD696545A75B}"/>
              </a:ext>
            </a:extLst>
          </p:cNvPr>
          <p:cNvSpPr>
            <a:spLocks noChangeArrowheads="1"/>
          </p:cNvSpPr>
          <p:nvPr/>
        </p:nvSpPr>
        <p:spPr bwMode="auto">
          <a:xfrm>
            <a:off x="3541713" y="1042988"/>
            <a:ext cx="20970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latin typeface="Arial" panose="020B0604020202020204" pitchFamily="34" charset="0"/>
              </a:rPr>
              <a:t>CA, North America</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1" name="Picture 2" descr="L Tahoe topo">
            <a:extLst>
              <a:ext uri="{FF2B5EF4-FFF2-40B4-BE49-F238E27FC236}">
                <a16:creationId xmlns:a16="http://schemas.microsoft.com/office/drawing/2014/main" id="{D6E80316-5220-4BFC-9B65-63D44F66C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2590800"/>
            <a:ext cx="3070225" cy="411480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58722" name="Rectangle 3">
            <a:extLst>
              <a:ext uri="{FF2B5EF4-FFF2-40B4-BE49-F238E27FC236}">
                <a16:creationId xmlns:a16="http://schemas.microsoft.com/office/drawing/2014/main" id="{B5685643-AF9B-4EBA-AC83-E90630FF81D4}"/>
              </a:ext>
            </a:extLst>
          </p:cNvPr>
          <p:cNvSpPr>
            <a:spLocks/>
          </p:cNvSpPr>
          <p:nvPr>
            <p:ph type="title"/>
          </p:nvPr>
        </p:nvSpPr>
        <p:spPr>
          <a:xfrm>
            <a:off x="0" y="152400"/>
            <a:ext cx="9329738" cy="914400"/>
          </a:xfrm>
          <a:noFill/>
        </p:spPr>
        <p:txBody>
          <a:bodyPr lIns="90488" tIns="44450" rIns="90488" bIns="44450"/>
          <a:lstStyle/>
          <a:p>
            <a:pPr eaLnBrk="1" hangingPunct="1"/>
            <a:r>
              <a:rPr lang="en-US" altLang="en-US" sz="3500" b="1">
                <a:cs typeface="Calibri" panose="020F0502020204030204" pitchFamily="34" charset="0"/>
              </a:rPr>
              <a:t>Lake Tahoe – N. American Graben</a:t>
            </a:r>
          </a:p>
        </p:txBody>
      </p:sp>
      <p:sp>
        <p:nvSpPr>
          <p:cNvPr id="158723" name="Rectangle 4">
            <a:extLst>
              <a:ext uri="{FF2B5EF4-FFF2-40B4-BE49-F238E27FC236}">
                <a16:creationId xmlns:a16="http://schemas.microsoft.com/office/drawing/2014/main" id="{E42E3F10-6BEA-4496-8FF4-C2591CCA27BD}"/>
              </a:ext>
            </a:extLst>
          </p:cNvPr>
          <p:cNvSpPr>
            <a:spLocks noChangeArrowheads="1"/>
          </p:cNvSpPr>
          <p:nvPr/>
        </p:nvSpPr>
        <p:spPr bwMode="auto">
          <a:xfrm>
            <a:off x="6858000" y="1679575"/>
            <a:ext cx="1792288"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Lake Tahoe</a:t>
            </a:r>
          </a:p>
        </p:txBody>
      </p:sp>
      <p:pic>
        <p:nvPicPr>
          <p:cNvPr id="158724" name="Picture 5">
            <a:extLst>
              <a:ext uri="{FF2B5EF4-FFF2-40B4-BE49-F238E27FC236}">
                <a16:creationId xmlns:a16="http://schemas.microsoft.com/office/drawing/2014/main" id="{F429B0AF-D0DB-4CFE-B510-C57B3432EB40}"/>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168400"/>
            <a:ext cx="5715000" cy="5080000"/>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52581" name="Line 6">
            <a:extLst>
              <a:ext uri="{FF2B5EF4-FFF2-40B4-BE49-F238E27FC236}">
                <a16:creationId xmlns:a16="http://schemas.microsoft.com/office/drawing/2014/main" id="{17896D25-DA39-1541-9410-38DF1811993B}"/>
              </a:ext>
            </a:extLst>
          </p:cNvPr>
          <p:cNvSpPr>
            <a:spLocks noChangeShapeType="1"/>
          </p:cNvSpPr>
          <p:nvPr/>
        </p:nvSpPr>
        <p:spPr bwMode="auto">
          <a:xfrm flipH="1">
            <a:off x="4643438" y="1989138"/>
            <a:ext cx="2214562" cy="1295400"/>
          </a:xfrm>
          <a:prstGeom prst="line">
            <a:avLst/>
          </a:prstGeom>
          <a:ln w="57150">
            <a:solidFill>
              <a:srgbClr val="00B0F0"/>
            </a:solidFill>
            <a:headEnd/>
            <a:tailEnd type="triangle" w="med" len="med"/>
          </a:ln>
          <a:extLst>
            <a:ext uri="{909E8E84-426E-40DD-AFC4-6F175D3DCCD1}">
              <a14:hiddenFill xmlns:a14="http://schemas.microsoft.com/office/drawing/2010/main">
                <a:noFill/>
              </a14:hiddenFill>
            </a:ext>
          </a:extLst>
        </p:spPr>
        <p:style>
          <a:lnRef idx="3">
            <a:schemeClr val="accent5"/>
          </a:lnRef>
          <a:fillRef idx="0">
            <a:schemeClr val="accent5"/>
          </a:fillRef>
          <a:effectRef idx="2">
            <a:schemeClr val="accent5"/>
          </a:effectRef>
          <a:fontRef idx="minor">
            <a:schemeClr val="tx1"/>
          </a:fontRef>
        </p:style>
        <p:txBody>
          <a:bodyPr wrap="none" anchor="ctr"/>
          <a:lstStyle/>
          <a:p>
            <a:pPr>
              <a:defRPr/>
            </a:pPr>
            <a:endParaRPr 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Rectangle 2">
            <a:extLst>
              <a:ext uri="{FF2B5EF4-FFF2-40B4-BE49-F238E27FC236}">
                <a16:creationId xmlns:a16="http://schemas.microsoft.com/office/drawing/2014/main" id="{C661CB62-3DC3-4790-BE9F-EFADFCECCCF4}"/>
              </a:ext>
            </a:extLst>
          </p:cNvPr>
          <p:cNvSpPr>
            <a:spLocks noChangeArrowheads="1"/>
          </p:cNvSpPr>
          <p:nvPr/>
        </p:nvSpPr>
        <p:spPr bwMode="auto">
          <a:xfrm>
            <a:off x="215900" y="571500"/>
            <a:ext cx="3030538"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3000" b="1"/>
              <a:t>Central African</a:t>
            </a:r>
          </a:p>
          <a:p>
            <a:pPr algn="ctr" eaLnBrk="1" hangingPunct="1">
              <a:spcBef>
                <a:spcPct val="0"/>
              </a:spcBef>
              <a:buFontTx/>
              <a:buNone/>
            </a:pPr>
            <a:r>
              <a:rPr lang="en-US" altLang="en-US" sz="3000" b="1"/>
              <a:t>Rift Lakes Region</a:t>
            </a:r>
          </a:p>
        </p:txBody>
      </p:sp>
      <p:sp>
        <p:nvSpPr>
          <p:cNvPr id="156674" name="Rectangle 3">
            <a:extLst>
              <a:ext uri="{FF2B5EF4-FFF2-40B4-BE49-F238E27FC236}">
                <a16:creationId xmlns:a16="http://schemas.microsoft.com/office/drawing/2014/main" id="{B5032114-A455-3A4A-99F9-C97DF635CC98}"/>
              </a:ext>
            </a:extLst>
          </p:cNvPr>
          <p:cNvSpPr>
            <a:spLocks noChangeArrowheads="1"/>
          </p:cNvSpPr>
          <p:nvPr/>
        </p:nvSpPr>
        <p:spPr bwMode="auto">
          <a:xfrm>
            <a:off x="107950" y="2112963"/>
            <a:ext cx="3228975" cy="326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342900" indent="-342900" eaLnBrk="1" hangingPunct="1">
              <a:spcBef>
                <a:spcPct val="0"/>
              </a:spcBef>
              <a:defRPr/>
            </a:pPr>
            <a:r>
              <a:rPr lang="en-US" altLang="en-US" sz="2200" dirty="0"/>
              <a:t>Greatest concentration of tectonic lake basins</a:t>
            </a:r>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defRPr/>
            </a:pPr>
            <a:r>
              <a:rPr lang="en-US" altLang="en-US" sz="2200" dirty="0"/>
              <a:t>25% planet’s unfrozen surface freshwater</a:t>
            </a:r>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defRPr/>
            </a:pPr>
            <a:r>
              <a:rPr lang="en-US" altLang="en-US" sz="2200" dirty="0"/>
              <a:t>10% world fish spp.</a:t>
            </a:r>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defRPr/>
            </a:pPr>
            <a:r>
              <a:rPr lang="en-US" altLang="en-US" sz="2200" dirty="0"/>
              <a:t>Formed from tectonic movements around </a:t>
            </a:r>
            <a:br>
              <a:rPr lang="en-US" altLang="en-US" sz="2200" dirty="0"/>
            </a:br>
            <a:r>
              <a:rPr lang="en-US" altLang="en-US" sz="2200" dirty="0"/>
              <a:t>12 million years </a:t>
            </a:r>
            <a:r>
              <a:rPr lang="en-US" altLang="en-US" sz="2200" dirty="0" err="1"/>
              <a:t>b.p</a:t>
            </a:r>
            <a:r>
              <a:rPr lang="en-US" altLang="en-US" sz="2200" dirty="0"/>
              <a:t>.</a:t>
            </a:r>
          </a:p>
        </p:txBody>
      </p:sp>
      <p:sp>
        <p:nvSpPr>
          <p:cNvPr id="160771" name="Rectangle 4">
            <a:extLst>
              <a:ext uri="{FF2B5EF4-FFF2-40B4-BE49-F238E27FC236}">
                <a16:creationId xmlns:a16="http://schemas.microsoft.com/office/drawing/2014/main" id="{46BB1A95-FCA9-4D26-908D-93E1EB8340AA}"/>
              </a:ext>
            </a:extLst>
          </p:cNvPr>
          <p:cNvSpPr>
            <a:spLocks noChangeArrowheads="1"/>
          </p:cNvSpPr>
          <p:nvPr/>
        </p:nvSpPr>
        <p:spPr bwMode="auto">
          <a:xfrm>
            <a:off x="7453313" y="2774950"/>
            <a:ext cx="95726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a:t>Indian</a:t>
            </a:r>
          </a:p>
          <a:p>
            <a:pPr eaLnBrk="1" hangingPunct="1">
              <a:spcBef>
                <a:spcPct val="0"/>
              </a:spcBef>
              <a:buFontTx/>
              <a:buNone/>
            </a:pPr>
            <a:r>
              <a:rPr lang="en-US" altLang="en-US" sz="2000" b="1"/>
              <a:t>Ocean</a:t>
            </a:r>
          </a:p>
        </p:txBody>
      </p:sp>
      <p:sp>
        <p:nvSpPr>
          <p:cNvPr id="160772" name="Rectangle 5">
            <a:extLst>
              <a:ext uri="{FF2B5EF4-FFF2-40B4-BE49-F238E27FC236}">
                <a16:creationId xmlns:a16="http://schemas.microsoft.com/office/drawing/2014/main" id="{5A5C43C9-57DB-4CC0-B16C-17D1B1F5DB5E}"/>
              </a:ext>
            </a:extLst>
          </p:cNvPr>
          <p:cNvSpPr>
            <a:spLocks noChangeArrowheads="1"/>
          </p:cNvSpPr>
          <p:nvPr/>
        </p:nvSpPr>
        <p:spPr bwMode="auto">
          <a:xfrm>
            <a:off x="6462713" y="4648200"/>
            <a:ext cx="1411287"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600" b="1"/>
              <a:t>Mozambique</a:t>
            </a:r>
          </a:p>
          <a:p>
            <a:pPr algn="ctr" eaLnBrk="1" hangingPunct="1">
              <a:spcBef>
                <a:spcPct val="0"/>
              </a:spcBef>
              <a:buFontTx/>
              <a:buNone/>
            </a:pPr>
            <a:r>
              <a:rPr lang="en-US" altLang="en-US" sz="1600" b="1"/>
              <a:t>Channel</a:t>
            </a:r>
          </a:p>
        </p:txBody>
      </p:sp>
      <p:pic>
        <p:nvPicPr>
          <p:cNvPr id="160773" name="Picture 6">
            <a:extLst>
              <a:ext uri="{FF2B5EF4-FFF2-40B4-BE49-F238E27FC236}">
                <a16:creationId xmlns:a16="http://schemas.microsoft.com/office/drawing/2014/main" id="{B79A84EB-4E8A-4A1A-9977-62F51C7D847C}"/>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625" y="396875"/>
            <a:ext cx="5127625" cy="5695950"/>
          </a:xfrm>
          <a:prstGeom prst="rect">
            <a:avLst/>
          </a:prstGeom>
          <a:noFill/>
          <a:ln w="190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60774" name="Rectangle 7">
            <a:extLst>
              <a:ext uri="{FF2B5EF4-FFF2-40B4-BE49-F238E27FC236}">
                <a16:creationId xmlns:a16="http://schemas.microsoft.com/office/drawing/2014/main" id="{74EF35D3-8476-40B9-8F57-0E918B3149E9}"/>
              </a:ext>
            </a:extLst>
          </p:cNvPr>
          <p:cNvSpPr>
            <a:spLocks noChangeArrowheads="1"/>
          </p:cNvSpPr>
          <p:nvPr/>
        </p:nvSpPr>
        <p:spPr bwMode="auto">
          <a:xfrm>
            <a:off x="5499100" y="1555750"/>
            <a:ext cx="1422400" cy="2832100"/>
          </a:xfrm>
          <a:prstGeom prst="rect">
            <a:avLst/>
          </a:prstGeom>
          <a:noFill/>
          <a:ln w="25400">
            <a:solidFill>
              <a:srgbClr val="FE9B03"/>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160775" name="Picture 5">
            <a:extLst>
              <a:ext uri="{FF2B5EF4-FFF2-40B4-BE49-F238E27FC236}">
                <a16:creationId xmlns:a16="http://schemas.microsoft.com/office/drawing/2014/main" id="{42278328-5402-4F48-A8BD-4F70C25CE8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7" name="Picture 2">
            <a:extLst>
              <a:ext uri="{FF2B5EF4-FFF2-40B4-BE49-F238E27FC236}">
                <a16:creationId xmlns:a16="http://schemas.microsoft.com/office/drawing/2014/main" id="{4AC8636E-9226-4393-BEB7-5265691BCB6B}"/>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2650" y="330200"/>
            <a:ext cx="5457825" cy="629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2818" name="Rectangle 3">
            <a:extLst>
              <a:ext uri="{FF2B5EF4-FFF2-40B4-BE49-F238E27FC236}">
                <a16:creationId xmlns:a16="http://schemas.microsoft.com/office/drawing/2014/main" id="{7A03CB9D-34DA-47E6-B136-F8DA44B3581C}"/>
              </a:ext>
            </a:extLst>
          </p:cNvPr>
          <p:cNvSpPr>
            <a:spLocks/>
          </p:cNvSpPr>
          <p:nvPr>
            <p:ph type="title"/>
          </p:nvPr>
        </p:nvSpPr>
        <p:spPr>
          <a:xfrm>
            <a:off x="228600" y="609600"/>
            <a:ext cx="3048000" cy="1600200"/>
          </a:xfrm>
          <a:noFill/>
        </p:spPr>
        <p:txBody>
          <a:bodyPr lIns="90488" tIns="44450" rIns="90488" bIns="44450"/>
          <a:lstStyle/>
          <a:p>
            <a:pPr eaLnBrk="1" hangingPunct="1"/>
            <a:r>
              <a:rPr lang="en-US" altLang="en-US" sz="3500" b="1">
                <a:cs typeface="Calibri" panose="020F0502020204030204" pitchFamily="34" charset="0"/>
              </a:rPr>
              <a:t>Lake Tanganyika</a:t>
            </a:r>
          </a:p>
        </p:txBody>
      </p:sp>
      <p:sp>
        <p:nvSpPr>
          <p:cNvPr id="162819" name="Line 4">
            <a:extLst>
              <a:ext uri="{FF2B5EF4-FFF2-40B4-BE49-F238E27FC236}">
                <a16:creationId xmlns:a16="http://schemas.microsoft.com/office/drawing/2014/main" id="{7322FDDB-B122-4487-8980-F0F889CD54C0}"/>
              </a:ext>
            </a:extLst>
          </p:cNvPr>
          <p:cNvSpPr>
            <a:spLocks noChangeShapeType="1"/>
          </p:cNvSpPr>
          <p:nvPr/>
        </p:nvSpPr>
        <p:spPr bwMode="auto">
          <a:xfrm>
            <a:off x="4197350" y="4876800"/>
            <a:ext cx="901700" cy="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2820" name="Rectangle 5">
            <a:extLst>
              <a:ext uri="{FF2B5EF4-FFF2-40B4-BE49-F238E27FC236}">
                <a16:creationId xmlns:a16="http://schemas.microsoft.com/office/drawing/2014/main" id="{3F59A3BF-F765-4B2B-B903-9FF9F8F09131}"/>
              </a:ext>
            </a:extLst>
          </p:cNvPr>
          <p:cNvSpPr>
            <a:spLocks noChangeArrowheads="1"/>
          </p:cNvSpPr>
          <p:nvPr/>
        </p:nvSpPr>
        <p:spPr bwMode="auto">
          <a:xfrm>
            <a:off x="4246563" y="4565650"/>
            <a:ext cx="860425"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a:t>100 km</a:t>
            </a:r>
          </a:p>
        </p:txBody>
      </p:sp>
      <p:sp>
        <p:nvSpPr>
          <p:cNvPr id="162821" name="Line 6">
            <a:extLst>
              <a:ext uri="{FF2B5EF4-FFF2-40B4-BE49-F238E27FC236}">
                <a16:creationId xmlns:a16="http://schemas.microsoft.com/office/drawing/2014/main" id="{4DBF8F61-9913-4759-9B51-74414021BCF2}"/>
              </a:ext>
            </a:extLst>
          </p:cNvPr>
          <p:cNvSpPr>
            <a:spLocks noChangeShapeType="1"/>
          </p:cNvSpPr>
          <p:nvPr/>
        </p:nvSpPr>
        <p:spPr bwMode="auto">
          <a:xfrm>
            <a:off x="4191000" y="4806950"/>
            <a:ext cx="0" cy="1397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2822" name="Line 7">
            <a:extLst>
              <a:ext uri="{FF2B5EF4-FFF2-40B4-BE49-F238E27FC236}">
                <a16:creationId xmlns:a16="http://schemas.microsoft.com/office/drawing/2014/main" id="{A9C5110B-DD6C-44D7-8A58-E0B129D7A6D2}"/>
              </a:ext>
            </a:extLst>
          </p:cNvPr>
          <p:cNvSpPr>
            <a:spLocks noChangeShapeType="1"/>
          </p:cNvSpPr>
          <p:nvPr/>
        </p:nvSpPr>
        <p:spPr bwMode="auto">
          <a:xfrm>
            <a:off x="5105400" y="4806950"/>
            <a:ext cx="0" cy="139700"/>
          </a:xfrm>
          <a:prstGeom prst="line">
            <a:avLst/>
          </a:prstGeom>
          <a:noFill/>
          <a:ln w="127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2823" name="Rectangle 8">
            <a:extLst>
              <a:ext uri="{FF2B5EF4-FFF2-40B4-BE49-F238E27FC236}">
                <a16:creationId xmlns:a16="http://schemas.microsoft.com/office/drawing/2014/main" id="{AEBB391D-B24C-4B00-A94B-751C02F5FCE7}"/>
              </a:ext>
            </a:extLst>
          </p:cNvPr>
          <p:cNvSpPr>
            <a:spLocks noChangeArrowheads="1"/>
          </p:cNvSpPr>
          <p:nvPr/>
        </p:nvSpPr>
        <p:spPr bwMode="auto">
          <a:xfrm>
            <a:off x="231775" y="2852738"/>
            <a:ext cx="31877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30000"/>
              </a:spcBef>
              <a:buFontTx/>
              <a:buChar char="•"/>
            </a:pPr>
            <a:r>
              <a:rPr lang="en-US" altLang="en-US" sz="2400"/>
              <a:t>Basin: Tectonic (Graben)</a:t>
            </a:r>
          </a:p>
          <a:p>
            <a:pPr eaLnBrk="1" hangingPunct="1">
              <a:lnSpc>
                <a:spcPct val="90000"/>
              </a:lnSpc>
              <a:spcBef>
                <a:spcPct val="30000"/>
              </a:spcBef>
              <a:buFontTx/>
              <a:buChar char="•"/>
            </a:pPr>
            <a:r>
              <a:rPr lang="en-US" altLang="en-US" sz="2400"/>
              <a:t>Area: 34,000 km</a:t>
            </a:r>
            <a:r>
              <a:rPr lang="en-US" altLang="en-US" sz="2400" baseline="30000"/>
              <a:t>2</a:t>
            </a:r>
            <a:endParaRPr lang="en-US" altLang="en-US" sz="2400"/>
          </a:p>
          <a:p>
            <a:pPr eaLnBrk="1" hangingPunct="1">
              <a:lnSpc>
                <a:spcPct val="90000"/>
              </a:lnSpc>
              <a:spcBef>
                <a:spcPct val="30000"/>
              </a:spcBef>
              <a:buFontTx/>
              <a:buChar char="•"/>
            </a:pPr>
            <a:r>
              <a:rPr lang="en-US" altLang="en-US" sz="2400"/>
              <a:t>Max. Depth: 1470 m      (2nd deepest)</a:t>
            </a:r>
          </a:p>
          <a:p>
            <a:pPr eaLnBrk="1" hangingPunct="1">
              <a:lnSpc>
                <a:spcPct val="90000"/>
              </a:lnSpc>
              <a:spcBef>
                <a:spcPct val="30000"/>
              </a:spcBef>
              <a:buFontTx/>
              <a:buChar char="•"/>
            </a:pPr>
            <a:r>
              <a:rPr lang="en-US" altLang="en-US" sz="2400"/>
              <a:t>Avg. Depth: 572 m</a:t>
            </a:r>
          </a:p>
        </p:txBody>
      </p:sp>
      <p:sp>
        <p:nvSpPr>
          <p:cNvPr id="162824" name="Rectangle 1">
            <a:extLst>
              <a:ext uri="{FF2B5EF4-FFF2-40B4-BE49-F238E27FC236}">
                <a16:creationId xmlns:a16="http://schemas.microsoft.com/office/drawing/2014/main" id="{D4D07FE7-89A4-4136-9FA9-A52EE447E847}"/>
              </a:ext>
            </a:extLst>
          </p:cNvPr>
          <p:cNvSpPr>
            <a:spLocks noChangeArrowheads="1"/>
          </p:cNvSpPr>
          <p:nvPr/>
        </p:nvSpPr>
        <p:spPr bwMode="auto">
          <a:xfrm>
            <a:off x="985838" y="2012950"/>
            <a:ext cx="15700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latin typeface="Arial" panose="020B0604020202020204" pitchFamily="34" charset="0"/>
              </a:rPr>
              <a:t>Central Africa</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5" name="Picture 5">
            <a:extLst>
              <a:ext uri="{FF2B5EF4-FFF2-40B4-BE49-F238E27FC236}">
                <a16:creationId xmlns:a16="http://schemas.microsoft.com/office/drawing/2014/main" id="{317F5CC2-DE96-4659-9691-CB97A59327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5" y="558958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866" name="Rectangle 2">
            <a:extLst>
              <a:ext uri="{FF2B5EF4-FFF2-40B4-BE49-F238E27FC236}">
                <a16:creationId xmlns:a16="http://schemas.microsoft.com/office/drawing/2014/main" id="{15376531-A1DD-4726-8761-B399FE22FB18}"/>
              </a:ext>
            </a:extLst>
          </p:cNvPr>
          <p:cNvSpPr>
            <a:spLocks noGrp="1"/>
          </p:cNvSpPr>
          <p:nvPr>
            <p:ph type="title"/>
          </p:nvPr>
        </p:nvSpPr>
        <p:spPr>
          <a:xfrm>
            <a:off x="-55563" y="53975"/>
            <a:ext cx="2971801" cy="11430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Lake Baikal</a:t>
            </a:r>
          </a:p>
        </p:txBody>
      </p:sp>
      <p:sp>
        <p:nvSpPr>
          <p:cNvPr id="164867" name="Rectangle 3">
            <a:extLst>
              <a:ext uri="{FF2B5EF4-FFF2-40B4-BE49-F238E27FC236}">
                <a16:creationId xmlns:a16="http://schemas.microsoft.com/office/drawing/2014/main" id="{2DF0496F-EB1E-4157-AB25-D8BB0834E4C3}"/>
              </a:ext>
            </a:extLst>
          </p:cNvPr>
          <p:cNvSpPr>
            <a:spLocks noChangeArrowheads="1"/>
          </p:cNvSpPr>
          <p:nvPr/>
        </p:nvSpPr>
        <p:spPr bwMode="auto">
          <a:xfrm>
            <a:off x="468313" y="5224463"/>
            <a:ext cx="82296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Because of its age and long isolation, about </a:t>
            </a:r>
            <a:r>
              <a:rPr lang="en-US" altLang="en-US" sz="2000" b="1"/>
              <a:t>80% </a:t>
            </a:r>
            <a:r>
              <a:rPr lang="en-US" altLang="en-US" sz="2000"/>
              <a:t>(1,500 species) of the flora and fauna of the lake are </a:t>
            </a:r>
            <a:r>
              <a:rPr lang="en-US" altLang="en-US" sz="2000" b="1"/>
              <a:t>endemic</a:t>
            </a:r>
            <a:r>
              <a:rPr lang="en-US" altLang="en-US" sz="2000"/>
              <a:t> and found nowhere else.</a:t>
            </a:r>
          </a:p>
        </p:txBody>
      </p:sp>
      <p:sp>
        <p:nvSpPr>
          <p:cNvPr id="162820" name="Rectangle 5">
            <a:extLst>
              <a:ext uri="{FF2B5EF4-FFF2-40B4-BE49-F238E27FC236}">
                <a16:creationId xmlns:a16="http://schemas.microsoft.com/office/drawing/2014/main" id="{D2BF1AC4-31C3-924E-A681-97E7775BC0D6}"/>
              </a:ext>
            </a:extLst>
          </p:cNvPr>
          <p:cNvSpPr>
            <a:spLocks noChangeArrowheads="1"/>
          </p:cNvSpPr>
          <p:nvPr/>
        </p:nvSpPr>
        <p:spPr bwMode="auto">
          <a:xfrm>
            <a:off x="107950" y="1239838"/>
            <a:ext cx="26670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defRPr/>
            </a:pPr>
            <a:r>
              <a:rPr lang="en-US" altLang="en-US" sz="2000" dirty="0"/>
              <a:t>Formed 25 million years b.p.</a:t>
            </a:r>
          </a:p>
          <a:p>
            <a:pPr marL="0" indent="0" eaLnBrk="1" hangingPunct="1">
              <a:buFont typeface="Arial" panose="020B0604020202020204" pitchFamily="34" charset="0"/>
              <a:buNone/>
              <a:defRPr/>
            </a:pPr>
            <a:r>
              <a:rPr lang="en-US" altLang="en-US" sz="1000" dirty="0"/>
              <a:t> </a:t>
            </a:r>
          </a:p>
          <a:p>
            <a:pPr eaLnBrk="1" hangingPunct="1">
              <a:buFontTx/>
              <a:buChar char="•"/>
              <a:defRPr/>
            </a:pPr>
            <a:r>
              <a:rPr lang="en-US" altLang="en-US" sz="2000" dirty="0"/>
              <a:t>The deepest and one of the oldest lakes on the earth. </a:t>
            </a:r>
          </a:p>
          <a:p>
            <a:pPr marL="0" indent="0" eaLnBrk="1" hangingPunct="1">
              <a:buFont typeface="Arial" panose="020B0604020202020204" pitchFamily="34" charset="0"/>
              <a:buNone/>
              <a:defRPr/>
            </a:pPr>
            <a:r>
              <a:rPr lang="en-US" altLang="en-US" sz="1000" dirty="0"/>
              <a:t> </a:t>
            </a:r>
          </a:p>
          <a:p>
            <a:pPr eaLnBrk="1" hangingPunct="1">
              <a:spcBef>
                <a:spcPct val="0"/>
              </a:spcBef>
              <a:buFontTx/>
              <a:buChar char="•"/>
              <a:defRPr/>
            </a:pPr>
            <a:r>
              <a:rPr lang="en-US" altLang="en-US" sz="2000" dirty="0"/>
              <a:t>Contains nearly 20% of the earth’s freshwater.</a:t>
            </a:r>
          </a:p>
          <a:p>
            <a:pPr marL="0" indent="0" eaLnBrk="1" hangingPunct="1">
              <a:spcBef>
                <a:spcPct val="0"/>
              </a:spcBef>
              <a:buFont typeface="Arial" panose="020B0604020202020204" pitchFamily="34" charset="0"/>
              <a:buNone/>
              <a:defRPr/>
            </a:pPr>
            <a:r>
              <a:rPr lang="en-US" altLang="en-US" sz="1000" dirty="0"/>
              <a:t> </a:t>
            </a:r>
          </a:p>
          <a:p>
            <a:pPr eaLnBrk="1" hangingPunct="1">
              <a:lnSpc>
                <a:spcPct val="90000"/>
              </a:lnSpc>
              <a:spcBef>
                <a:spcPct val="30000"/>
              </a:spcBef>
              <a:buFontTx/>
              <a:buChar char="•"/>
              <a:defRPr/>
            </a:pPr>
            <a:r>
              <a:rPr lang="en-US" altLang="en-US" sz="2000" dirty="0"/>
              <a:t>transparency – approx. 40m</a:t>
            </a:r>
          </a:p>
        </p:txBody>
      </p:sp>
      <p:pic>
        <p:nvPicPr>
          <p:cNvPr id="164869" name="Picture 3">
            <a:extLst>
              <a:ext uri="{FF2B5EF4-FFF2-40B4-BE49-F238E27FC236}">
                <a16:creationId xmlns:a16="http://schemas.microsoft.com/office/drawing/2014/main" id="{B2EF2BBC-AF06-4580-9521-A794926825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4950" y="633413"/>
            <a:ext cx="6189663" cy="416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Rectangle 2">
            <a:extLst>
              <a:ext uri="{FF2B5EF4-FFF2-40B4-BE49-F238E27FC236}">
                <a16:creationId xmlns:a16="http://schemas.microsoft.com/office/drawing/2014/main" id="{F81C2B1C-AF48-4B93-A553-0595388931A0}"/>
              </a:ext>
            </a:extLst>
          </p:cNvPr>
          <p:cNvSpPr>
            <a:spLocks/>
          </p:cNvSpPr>
          <p:nvPr>
            <p:ph type="title"/>
          </p:nvPr>
        </p:nvSpPr>
        <p:spPr>
          <a:xfrm>
            <a:off x="1154113" y="214313"/>
            <a:ext cx="7162800" cy="838200"/>
          </a:xfrm>
          <a:noFill/>
        </p:spPr>
        <p:txBody>
          <a:bodyPr lIns="90488" tIns="44450" rIns="90488" bIns="44450"/>
          <a:lstStyle/>
          <a:p>
            <a:pPr eaLnBrk="1" hangingPunct="1"/>
            <a:r>
              <a:rPr lang="en-US" altLang="en-US" sz="3500" b="1">
                <a:cs typeface="Calibri" panose="020F0502020204030204" pitchFamily="34" charset="0"/>
              </a:rPr>
              <a:t>Fluviatile Dammed Lakes</a:t>
            </a:r>
          </a:p>
        </p:txBody>
      </p:sp>
      <p:sp>
        <p:nvSpPr>
          <p:cNvPr id="166914" name="Rectangle 3">
            <a:extLst>
              <a:ext uri="{FF2B5EF4-FFF2-40B4-BE49-F238E27FC236}">
                <a16:creationId xmlns:a16="http://schemas.microsoft.com/office/drawing/2014/main" id="{13530E5A-2A0E-4994-8877-6C7A1425DF93}"/>
              </a:ext>
            </a:extLst>
          </p:cNvPr>
          <p:cNvSpPr>
            <a:spLocks noChangeArrowheads="1"/>
          </p:cNvSpPr>
          <p:nvPr/>
        </p:nvSpPr>
        <p:spPr bwMode="auto">
          <a:xfrm>
            <a:off x="211138" y="1865313"/>
            <a:ext cx="2362200" cy="332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a:t>Formed in geologically modern times.</a:t>
            </a:r>
            <a:br>
              <a:rPr lang="en-US" altLang="en-US" sz="2000"/>
            </a:br>
            <a:r>
              <a:rPr lang="en-US" altLang="en-US" sz="1000"/>
              <a:t> </a:t>
            </a:r>
          </a:p>
          <a:p>
            <a:pPr eaLnBrk="1" hangingPunct="1">
              <a:spcBef>
                <a:spcPct val="0"/>
              </a:spcBef>
            </a:pPr>
            <a:r>
              <a:rPr lang="en-US" altLang="en-US" sz="2000"/>
              <a:t>Formed &amp; maintained by deposition of silt from a swiftly flowing tributary, the Chippewa River. </a:t>
            </a:r>
          </a:p>
        </p:txBody>
      </p:sp>
      <p:sp>
        <p:nvSpPr>
          <p:cNvPr id="166915" name="Rectangle 4">
            <a:extLst>
              <a:ext uri="{FF2B5EF4-FFF2-40B4-BE49-F238E27FC236}">
                <a16:creationId xmlns:a16="http://schemas.microsoft.com/office/drawing/2014/main" id="{02D45437-54D8-4747-9C7F-220B250D1AF7}"/>
              </a:ext>
            </a:extLst>
          </p:cNvPr>
          <p:cNvSpPr>
            <a:spLocks noChangeArrowheads="1"/>
          </p:cNvSpPr>
          <p:nvPr/>
        </p:nvSpPr>
        <p:spPr bwMode="auto">
          <a:xfrm>
            <a:off x="228600" y="1143000"/>
            <a:ext cx="2432050" cy="41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buFontTx/>
              <a:buNone/>
            </a:pPr>
            <a:r>
              <a:rPr lang="en-US" altLang="en-US" sz="2400" b="1"/>
              <a:t>Lake Pepin, MN</a:t>
            </a:r>
          </a:p>
        </p:txBody>
      </p:sp>
      <p:graphicFrame>
        <p:nvGraphicFramePr>
          <p:cNvPr id="166916" name="Object 2">
            <a:extLst>
              <a:ext uri="{FF2B5EF4-FFF2-40B4-BE49-F238E27FC236}">
                <a16:creationId xmlns:a16="http://schemas.microsoft.com/office/drawing/2014/main" id="{03344A48-C5FC-43A5-A657-E118451703C6}"/>
              </a:ext>
            </a:extLst>
          </p:cNvPr>
          <p:cNvGraphicFramePr>
            <a:graphicFrameLocks noChangeAspect="1"/>
          </p:cNvGraphicFramePr>
          <p:nvPr/>
        </p:nvGraphicFramePr>
        <p:xfrm>
          <a:off x="2667000" y="1143000"/>
          <a:ext cx="6324600" cy="4579938"/>
        </p:xfrm>
        <a:graphic>
          <a:graphicData uri="http://schemas.openxmlformats.org/presentationml/2006/ole">
            <mc:AlternateContent xmlns:mc="http://schemas.openxmlformats.org/markup-compatibility/2006">
              <mc:Choice xmlns:v="urn:schemas-microsoft-com:vml" Requires="v">
                <p:oleObj spid="_x0000_s6146" name="HiJaak" r:id="rId4" imgW="4877087" imgH="3533672" progId="HiJaak.Image">
                  <p:embed/>
                </p:oleObj>
              </mc:Choice>
              <mc:Fallback>
                <p:oleObj name="HiJaak" r:id="rId4" imgW="4877087" imgH="3533672" progId="HiJaak.Image">
                  <p:embed/>
                  <p:pic>
                    <p:nvPicPr>
                      <p:cNvPr id="166916" name="Object 2">
                        <a:extLst>
                          <a:ext uri="{FF2B5EF4-FFF2-40B4-BE49-F238E27FC236}">
                            <a16:creationId xmlns:a16="http://schemas.microsoft.com/office/drawing/2014/main" id="{03344A48-C5FC-43A5-A657-E118451703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7000" y="1143000"/>
                        <a:ext cx="6324600" cy="4579938"/>
                      </a:xfrm>
                      <a:prstGeom prst="rect">
                        <a:avLst/>
                      </a:prstGeom>
                      <a:noFill/>
                      <a:ln w="19050">
                        <a:solidFill>
                          <a:schemeClr val="bg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6917" name="Rectangle 7">
            <a:extLst>
              <a:ext uri="{FF2B5EF4-FFF2-40B4-BE49-F238E27FC236}">
                <a16:creationId xmlns:a16="http://schemas.microsoft.com/office/drawing/2014/main" id="{0D5704C6-7E33-41AB-9BF1-5E417953FF2D}"/>
              </a:ext>
            </a:extLst>
          </p:cNvPr>
          <p:cNvSpPr>
            <a:spLocks noChangeArrowheads="1"/>
          </p:cNvSpPr>
          <p:nvPr/>
        </p:nvSpPr>
        <p:spPr bwMode="auto">
          <a:xfrm>
            <a:off x="5410200" y="2362200"/>
            <a:ext cx="2089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a:t>Chippewa River</a:t>
            </a:r>
          </a:p>
        </p:txBody>
      </p:sp>
      <p:sp>
        <p:nvSpPr>
          <p:cNvPr id="166918" name="Line 8">
            <a:extLst>
              <a:ext uri="{FF2B5EF4-FFF2-40B4-BE49-F238E27FC236}">
                <a16:creationId xmlns:a16="http://schemas.microsoft.com/office/drawing/2014/main" id="{151CF626-A8A3-4BFF-84C6-A50644EEE066}"/>
              </a:ext>
            </a:extLst>
          </p:cNvPr>
          <p:cNvSpPr>
            <a:spLocks noChangeShapeType="1"/>
          </p:cNvSpPr>
          <p:nvPr/>
        </p:nvSpPr>
        <p:spPr bwMode="auto">
          <a:xfrm>
            <a:off x="6400800" y="2667000"/>
            <a:ext cx="1524000" cy="9144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pic>
        <p:nvPicPr>
          <p:cNvPr id="166919" name="Picture 5">
            <a:extLst>
              <a:ext uri="{FF2B5EF4-FFF2-40B4-BE49-F238E27FC236}">
                <a16:creationId xmlns:a16="http://schemas.microsoft.com/office/drawing/2014/main" id="{8B731F42-5559-4867-8929-47A584F612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4943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1" name="Rectangle 2">
            <a:extLst>
              <a:ext uri="{FF2B5EF4-FFF2-40B4-BE49-F238E27FC236}">
                <a16:creationId xmlns:a16="http://schemas.microsoft.com/office/drawing/2014/main" id="{DF5FF28A-B0E4-4BA4-A121-B263011B400D}"/>
              </a:ext>
            </a:extLst>
          </p:cNvPr>
          <p:cNvSpPr>
            <a:spLocks/>
          </p:cNvSpPr>
          <p:nvPr>
            <p:ph type="title"/>
          </p:nvPr>
        </p:nvSpPr>
        <p:spPr>
          <a:xfrm>
            <a:off x="395288" y="368300"/>
            <a:ext cx="3654425" cy="684213"/>
          </a:xfrm>
          <a:noFill/>
        </p:spPr>
        <p:txBody>
          <a:bodyPr anchor="t"/>
          <a:lstStyle/>
          <a:p>
            <a:pPr eaLnBrk="1" hangingPunct="1"/>
            <a:r>
              <a:rPr lang="en-US" altLang="en-US" sz="3500" b="1">
                <a:cs typeface="Calibri" panose="020F0502020204030204" pitchFamily="34" charset="0"/>
              </a:rPr>
              <a:t>Floodplain Lakes</a:t>
            </a:r>
          </a:p>
        </p:txBody>
      </p:sp>
      <p:graphicFrame>
        <p:nvGraphicFramePr>
          <p:cNvPr id="168962" name="Object 2">
            <a:extLst>
              <a:ext uri="{FF2B5EF4-FFF2-40B4-BE49-F238E27FC236}">
                <a16:creationId xmlns:a16="http://schemas.microsoft.com/office/drawing/2014/main" id="{076DFD8A-5A28-48AA-A5C8-FBC781F6AA17}"/>
              </a:ext>
            </a:extLst>
          </p:cNvPr>
          <p:cNvGraphicFramePr>
            <a:graphicFrameLocks noChangeAspect="1"/>
          </p:cNvGraphicFramePr>
          <p:nvPr/>
        </p:nvGraphicFramePr>
        <p:xfrm>
          <a:off x="4284663" y="387350"/>
          <a:ext cx="4216400" cy="5562600"/>
        </p:xfrm>
        <a:graphic>
          <a:graphicData uri="http://schemas.openxmlformats.org/presentationml/2006/ole">
            <mc:AlternateContent xmlns:mc="http://schemas.openxmlformats.org/markup-compatibility/2006">
              <mc:Choice xmlns:v="urn:schemas-microsoft-com:vml" Requires="v">
                <p:oleObj spid="_x0000_s7170" name="HiJaak" r:id="rId4" imgW="2771632" imgH="3657520" progId="HiJaak.Image">
                  <p:embed/>
                </p:oleObj>
              </mc:Choice>
              <mc:Fallback>
                <p:oleObj name="HiJaak" r:id="rId4" imgW="2771632" imgH="3657520" progId="HiJaak.Image">
                  <p:embed/>
                  <p:pic>
                    <p:nvPicPr>
                      <p:cNvPr id="168962" name="Object 2">
                        <a:extLst>
                          <a:ext uri="{FF2B5EF4-FFF2-40B4-BE49-F238E27FC236}">
                            <a16:creationId xmlns:a16="http://schemas.microsoft.com/office/drawing/2014/main" id="{076DFD8A-5A28-48AA-A5C8-FBC781F6AA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84663" y="387350"/>
                        <a:ext cx="4216400" cy="5562600"/>
                      </a:xfrm>
                      <a:prstGeom prst="rect">
                        <a:avLst/>
                      </a:prstGeom>
                      <a:noFill/>
                      <a:ln w="19050">
                        <a:solidFill>
                          <a:schemeClr val="bg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6915" name="Text Box 4">
            <a:extLst>
              <a:ext uri="{FF2B5EF4-FFF2-40B4-BE49-F238E27FC236}">
                <a16:creationId xmlns:a16="http://schemas.microsoft.com/office/drawing/2014/main" id="{14B85AF4-F773-6348-9125-C005F7B347D8}"/>
              </a:ext>
            </a:extLst>
          </p:cNvPr>
          <p:cNvSpPr txBox="1">
            <a:spLocks noChangeArrowheads="1"/>
          </p:cNvSpPr>
          <p:nvPr/>
        </p:nvSpPr>
        <p:spPr bwMode="auto">
          <a:xfrm>
            <a:off x="593725" y="1333500"/>
            <a:ext cx="338455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defRPr/>
            </a:pPr>
            <a:r>
              <a:rPr lang="en-US" altLang="en-US" sz="2400" b="1" dirty="0"/>
              <a:t>Sturgeon Lake, OR</a:t>
            </a:r>
          </a:p>
          <a:p>
            <a:pPr algn="ctr" eaLnBrk="1" hangingPunct="1">
              <a:spcBef>
                <a:spcPct val="0"/>
              </a:spcBef>
              <a:buFontTx/>
              <a:buNone/>
              <a:defRPr/>
            </a:pPr>
            <a:endParaRPr lang="en-US" altLang="en-US" sz="2400" dirty="0"/>
          </a:p>
          <a:p>
            <a:pPr marL="342900" indent="-342900" eaLnBrk="1" hangingPunct="1">
              <a:spcBef>
                <a:spcPct val="0"/>
              </a:spcBef>
              <a:defRPr/>
            </a:pPr>
            <a:r>
              <a:rPr lang="en-US" altLang="en-US" sz="2400" dirty="0"/>
              <a:t>Created by the Colombia river.</a:t>
            </a:r>
          </a:p>
          <a:p>
            <a:pPr marL="342900" indent="-342900" eaLnBrk="1" hangingPunct="1">
              <a:spcBef>
                <a:spcPct val="0"/>
              </a:spcBef>
              <a:defRPr/>
            </a:pPr>
            <a:r>
              <a:rPr lang="en-US" altLang="en-US" sz="2400" dirty="0"/>
              <a:t>Most dominant floodplain lake from the confluence of the Columbia &amp; Willamette Rivers.</a:t>
            </a:r>
          </a:p>
        </p:txBody>
      </p:sp>
      <p:pic>
        <p:nvPicPr>
          <p:cNvPr id="168964" name="Picture 5">
            <a:extLst>
              <a:ext uri="{FF2B5EF4-FFF2-40B4-BE49-F238E27FC236}">
                <a16:creationId xmlns:a16="http://schemas.microsoft.com/office/drawing/2014/main" id="{D8772135-D7DB-49E1-92CC-6FE5DD8F3F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13" y="55673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09" name="Rectangle 2">
            <a:extLst>
              <a:ext uri="{FF2B5EF4-FFF2-40B4-BE49-F238E27FC236}">
                <a16:creationId xmlns:a16="http://schemas.microsoft.com/office/drawing/2014/main" id="{1DAC0E7C-DB1C-4933-855C-0BEFEDCDECF3}"/>
              </a:ext>
            </a:extLst>
          </p:cNvPr>
          <p:cNvSpPr>
            <a:spLocks/>
          </p:cNvSpPr>
          <p:nvPr>
            <p:ph type="title"/>
          </p:nvPr>
        </p:nvSpPr>
        <p:spPr>
          <a:xfrm>
            <a:off x="3070225" y="-61913"/>
            <a:ext cx="2749550" cy="1042988"/>
          </a:xfrm>
          <a:noFill/>
        </p:spPr>
        <p:txBody>
          <a:bodyPr lIns="90488" tIns="44450" rIns="90488" bIns="44450"/>
          <a:lstStyle/>
          <a:p>
            <a:pPr eaLnBrk="1" hangingPunct="1"/>
            <a:r>
              <a:rPr lang="en-US" altLang="en-US" sz="3500" b="1">
                <a:cs typeface="Calibri" panose="020F0502020204030204" pitchFamily="34" charset="0"/>
              </a:rPr>
              <a:t>Oxbow Lakes</a:t>
            </a:r>
          </a:p>
        </p:txBody>
      </p:sp>
      <p:pic>
        <p:nvPicPr>
          <p:cNvPr id="171010" name="Picture 1">
            <a:extLst>
              <a:ext uri="{FF2B5EF4-FFF2-40B4-BE49-F238E27FC236}">
                <a16:creationId xmlns:a16="http://schemas.microsoft.com/office/drawing/2014/main" id="{1AC95F4B-2951-4780-9471-B080BF3D8F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9988" y="836613"/>
            <a:ext cx="6532562" cy="427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1011" name="Picture 4" descr="Oxbow">
            <a:extLst>
              <a:ext uri="{FF2B5EF4-FFF2-40B4-BE49-F238E27FC236}">
                <a16:creationId xmlns:a16="http://schemas.microsoft.com/office/drawing/2014/main" id="{C2F59D52-C9F8-4505-9B05-DA1FABC22E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402"/>
          <a:stretch>
            <a:fillRect/>
          </a:stretch>
        </p:blipFill>
        <p:spPr bwMode="auto">
          <a:xfrm>
            <a:off x="1187450" y="4221163"/>
            <a:ext cx="6515100" cy="2001837"/>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71012" name="Picture 5">
            <a:extLst>
              <a:ext uri="{FF2B5EF4-FFF2-40B4-BE49-F238E27FC236}">
                <a16:creationId xmlns:a16="http://schemas.microsoft.com/office/drawing/2014/main" id="{D4C05694-5333-42AB-B356-C59D237475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13" y="5876925"/>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1013" name="Picture 2">
            <a:extLst>
              <a:ext uri="{FF2B5EF4-FFF2-40B4-BE49-F238E27FC236}">
                <a16:creationId xmlns:a16="http://schemas.microsoft.com/office/drawing/2014/main" id="{D0E237F1-9AB8-46BB-89A9-FB8EB1E496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71215">
            <a:off x="6684963" y="414338"/>
            <a:ext cx="1817687"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Rectangle 2">
            <a:extLst>
              <a:ext uri="{FF2B5EF4-FFF2-40B4-BE49-F238E27FC236}">
                <a16:creationId xmlns:a16="http://schemas.microsoft.com/office/drawing/2014/main" id="{5F406D51-FD35-4ED1-B118-99D0A0F0D2F3}"/>
              </a:ext>
            </a:extLst>
          </p:cNvPr>
          <p:cNvSpPr>
            <a:spLocks/>
          </p:cNvSpPr>
          <p:nvPr>
            <p:ph type="title"/>
          </p:nvPr>
        </p:nvSpPr>
        <p:spPr>
          <a:xfrm>
            <a:off x="3070225" y="82550"/>
            <a:ext cx="2749550" cy="1042988"/>
          </a:xfrm>
          <a:noFill/>
        </p:spPr>
        <p:txBody>
          <a:bodyPr lIns="90488" tIns="44450" rIns="90488" bIns="44450"/>
          <a:lstStyle/>
          <a:p>
            <a:pPr eaLnBrk="1" hangingPunct="1"/>
            <a:r>
              <a:rPr lang="en-US" altLang="en-US" sz="3500" b="1">
                <a:cs typeface="Calibri" panose="020F0502020204030204" pitchFamily="34" charset="0"/>
              </a:rPr>
              <a:t>Oxbow Lakes</a:t>
            </a:r>
          </a:p>
        </p:txBody>
      </p:sp>
      <p:pic>
        <p:nvPicPr>
          <p:cNvPr id="173058" name="Picture 5">
            <a:extLst>
              <a:ext uri="{FF2B5EF4-FFF2-40B4-BE49-F238E27FC236}">
                <a16:creationId xmlns:a16="http://schemas.microsoft.com/office/drawing/2014/main" id="{7CB06F94-D104-4769-9799-0175778AF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58958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D5577418-93E7-4E0D-9EB3-D779C4304F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1268413"/>
            <a:ext cx="5929313" cy="3944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D1153D1C-D6F7-4ACD-BD0F-E893933BDA8A}"/>
              </a:ext>
            </a:extLst>
          </p:cNvPr>
          <p:cNvSpPr>
            <a:spLocks noChangeArrowheads="1"/>
          </p:cNvSpPr>
          <p:nvPr/>
        </p:nvSpPr>
        <p:spPr bwMode="auto">
          <a:xfrm>
            <a:off x="2366963" y="5373688"/>
            <a:ext cx="41481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latin typeface="Arial" panose="020B0604020202020204" pitchFamily="34" charset="0"/>
              </a:rPr>
              <a:t>River Ilston, </a:t>
            </a:r>
            <a:r>
              <a:rPr lang="en-US" altLang="en-US" sz="1800">
                <a:latin typeface="Arial" panose="020B0604020202020204" pitchFamily="34" charset="0"/>
              </a:rPr>
              <a:t>Three Cliff’s Bay, Gower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Scale>
                                      <p:cBhvr>
                                        <p:cTn id="7"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7"/>
                                        </p:tgtEl>
                                        <p:attrNameLst>
                                          <p:attrName>ppt_x</p:attrName>
                                          <p:attrName>ppt_y</p:attrName>
                                        </p:attrNameLst>
                                      </p:cBhvr>
                                    </p:animMotion>
                                    <p:animEffect transition="in" filter="fade">
                                      <p:cBhvr>
                                        <p:cTn id="9" dur="1000"/>
                                        <p:tgtEl>
                                          <p:spTgt spid="7"/>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Scale>
                                      <p:cBhvr>
                                        <p:cTn id="12"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
                                        </p:tgtEl>
                                        <p:attrNameLst>
                                          <p:attrName>ppt_x</p:attrName>
                                          <p:attrName>ppt_y</p:attrName>
                                        </p:attrNameLst>
                                      </p:cBhvr>
                                    </p:animMotion>
                                    <p:animEffect transition="in" filter="fade">
                                      <p:cBhvr>
                                        <p:cTn id="1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Rectangle 2">
            <a:extLst>
              <a:ext uri="{FF2B5EF4-FFF2-40B4-BE49-F238E27FC236}">
                <a16:creationId xmlns:a16="http://schemas.microsoft.com/office/drawing/2014/main" id="{1557923B-0CC6-42A4-8400-E559BE9304F4}"/>
              </a:ext>
            </a:extLst>
          </p:cNvPr>
          <p:cNvSpPr>
            <a:spLocks/>
          </p:cNvSpPr>
          <p:nvPr>
            <p:ph type="title"/>
          </p:nvPr>
        </p:nvSpPr>
        <p:spPr>
          <a:xfrm>
            <a:off x="760413" y="-90488"/>
            <a:ext cx="7772400" cy="1143001"/>
          </a:xfrm>
          <a:noFill/>
        </p:spPr>
        <p:txBody>
          <a:bodyPr lIns="90488" tIns="44450" rIns="90488" bIns="44450"/>
          <a:lstStyle/>
          <a:p>
            <a:pPr eaLnBrk="1" hangingPunct="1"/>
            <a:r>
              <a:rPr lang="en-US" altLang="en-US" sz="3500" b="1">
                <a:cs typeface="Calibri" panose="020F0502020204030204" pitchFamily="34" charset="0"/>
              </a:rPr>
              <a:t>Volcanic Lake Basins</a:t>
            </a:r>
          </a:p>
        </p:txBody>
      </p:sp>
      <p:sp>
        <p:nvSpPr>
          <p:cNvPr id="175106" name="Rectangle 3">
            <a:extLst>
              <a:ext uri="{FF2B5EF4-FFF2-40B4-BE49-F238E27FC236}">
                <a16:creationId xmlns:a16="http://schemas.microsoft.com/office/drawing/2014/main" id="{391FB45F-6809-44D2-8746-4AB2BBAD9E0E}"/>
              </a:ext>
            </a:extLst>
          </p:cNvPr>
          <p:cNvSpPr>
            <a:spLocks/>
          </p:cNvSpPr>
          <p:nvPr>
            <p:ph type="body" idx="1"/>
          </p:nvPr>
        </p:nvSpPr>
        <p:spPr>
          <a:xfrm>
            <a:off x="1331913" y="1773238"/>
            <a:ext cx="5903912" cy="1816100"/>
          </a:xfrm>
          <a:noFill/>
        </p:spPr>
        <p:txBody>
          <a:bodyPr lIns="90488" tIns="44450" rIns="90488" bIns="44450">
            <a:normAutofit lnSpcReduction="10000"/>
          </a:bodyPr>
          <a:lstStyle/>
          <a:p>
            <a:pPr eaLnBrk="1" hangingPunct="1">
              <a:lnSpc>
                <a:spcPct val="90000"/>
              </a:lnSpc>
            </a:pPr>
            <a:r>
              <a:rPr lang="en-US" altLang="en-US" sz="2500">
                <a:cs typeface="Calibri" panose="020F0502020204030204" pitchFamily="34" charset="0"/>
              </a:rPr>
              <a:t>Rounded shape</a:t>
            </a:r>
          </a:p>
          <a:p>
            <a:pPr eaLnBrk="1" hangingPunct="1">
              <a:lnSpc>
                <a:spcPct val="90000"/>
              </a:lnSpc>
            </a:pPr>
            <a:r>
              <a:rPr lang="en-US" altLang="en-US" sz="2500">
                <a:cs typeface="Calibri" panose="020F0502020204030204" pitchFamily="34" charset="0"/>
              </a:rPr>
              <a:t>Empty depressions / cavities</a:t>
            </a:r>
          </a:p>
          <a:p>
            <a:pPr eaLnBrk="1" hangingPunct="1">
              <a:lnSpc>
                <a:spcPct val="90000"/>
              </a:lnSpc>
            </a:pPr>
            <a:r>
              <a:rPr lang="en-US" altLang="en-US" sz="2500">
                <a:cs typeface="Calibri" panose="020F0502020204030204" pitchFamily="34" charset="0"/>
              </a:rPr>
              <a:t>Caldera basins (Lake Toba, Sumatra)</a:t>
            </a:r>
          </a:p>
          <a:p>
            <a:pPr eaLnBrk="1" hangingPunct="1">
              <a:lnSpc>
                <a:spcPct val="90000"/>
              </a:lnSpc>
            </a:pPr>
            <a:r>
              <a:rPr lang="en-US" altLang="en-US" sz="2500">
                <a:cs typeface="Calibri" panose="020F0502020204030204" pitchFamily="34" charset="0"/>
              </a:rPr>
              <a:t>Lava flow dams </a:t>
            </a:r>
          </a:p>
          <a:p>
            <a:pPr eaLnBrk="1" hangingPunct="1">
              <a:lnSpc>
                <a:spcPct val="90000"/>
              </a:lnSpc>
            </a:pPr>
            <a:endParaRPr lang="en-US" altLang="en-US" sz="2500">
              <a:cs typeface="Calibri" panose="020F0502020204030204" pitchFamily="34" charset="0"/>
            </a:endParaRPr>
          </a:p>
        </p:txBody>
      </p:sp>
      <p:sp>
        <p:nvSpPr>
          <p:cNvPr id="175107" name="Rectangle 4">
            <a:extLst>
              <a:ext uri="{FF2B5EF4-FFF2-40B4-BE49-F238E27FC236}">
                <a16:creationId xmlns:a16="http://schemas.microsoft.com/office/drawing/2014/main" id="{A1F720BA-D93C-4310-A43A-0A0266E0F628}"/>
              </a:ext>
            </a:extLst>
          </p:cNvPr>
          <p:cNvSpPr>
            <a:spLocks noChangeArrowheads="1"/>
          </p:cNvSpPr>
          <p:nvPr/>
        </p:nvSpPr>
        <p:spPr bwMode="auto">
          <a:xfrm>
            <a:off x="1547813" y="790575"/>
            <a:ext cx="5976937" cy="76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200"/>
              <a:t>Basins formed within the actual volcanic craters or their remnants (e.g. collapse of magma chambers)</a:t>
            </a:r>
          </a:p>
        </p:txBody>
      </p:sp>
      <p:pic>
        <p:nvPicPr>
          <p:cNvPr id="175108" name="Picture 5">
            <a:extLst>
              <a:ext uri="{FF2B5EF4-FFF2-40B4-BE49-F238E27FC236}">
                <a16:creationId xmlns:a16="http://schemas.microsoft.com/office/drawing/2014/main" id="{26A8EE4A-4F7A-4AB3-8E66-F2129C1BC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09" name="Picture 5">
            <a:extLst>
              <a:ext uri="{FF2B5EF4-FFF2-40B4-BE49-F238E27FC236}">
                <a16:creationId xmlns:a16="http://schemas.microsoft.com/office/drawing/2014/main" id="{08FA4D0A-CFBD-4FE6-88E5-D69545B3F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8263" y="3644900"/>
            <a:ext cx="2305050"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0" name="Picture 1">
            <a:extLst>
              <a:ext uri="{FF2B5EF4-FFF2-40B4-BE49-F238E27FC236}">
                <a16:creationId xmlns:a16="http://schemas.microsoft.com/office/drawing/2014/main" id="{9C8AF56E-92C8-4403-A6C7-C57AD4CC94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738" y="3270250"/>
            <a:ext cx="4902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Rectangle 2">
            <a:extLst>
              <a:ext uri="{FF2B5EF4-FFF2-40B4-BE49-F238E27FC236}">
                <a16:creationId xmlns:a16="http://schemas.microsoft.com/office/drawing/2014/main" id="{A62F3319-0336-4418-B8F0-8002872FD31C}"/>
              </a:ext>
            </a:extLst>
          </p:cNvPr>
          <p:cNvSpPr>
            <a:spLocks/>
          </p:cNvSpPr>
          <p:nvPr>
            <p:ph type="title"/>
          </p:nvPr>
        </p:nvSpPr>
        <p:spPr>
          <a:xfrm>
            <a:off x="6156325" y="44450"/>
            <a:ext cx="2362200" cy="1484313"/>
          </a:xfrm>
          <a:noFill/>
        </p:spPr>
        <p:txBody>
          <a:bodyPr lIns="90488" tIns="44450" rIns="90488" bIns="44450"/>
          <a:lstStyle/>
          <a:p>
            <a:pPr eaLnBrk="1" hangingPunct="1"/>
            <a:r>
              <a:rPr lang="en-US" altLang="en-US" sz="3500" b="1">
                <a:cs typeface="Calibri" panose="020F0502020204030204" pitchFamily="34" charset="0"/>
              </a:rPr>
              <a:t>Crater Lake, Oregon</a:t>
            </a:r>
          </a:p>
        </p:txBody>
      </p:sp>
      <p:pic>
        <p:nvPicPr>
          <p:cNvPr id="177154" name="Picture 3" descr="Crater L topo">
            <a:extLst>
              <a:ext uri="{FF2B5EF4-FFF2-40B4-BE49-F238E27FC236}">
                <a16:creationId xmlns:a16="http://schemas.microsoft.com/office/drawing/2014/main" id="{BAE4C80C-DDF8-45E8-B4C9-F8EF8DC967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350" y="361950"/>
            <a:ext cx="5183188" cy="5360988"/>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177155" name="Rectangle 5">
            <a:extLst>
              <a:ext uri="{FF2B5EF4-FFF2-40B4-BE49-F238E27FC236}">
                <a16:creationId xmlns:a16="http://schemas.microsoft.com/office/drawing/2014/main" id="{62C63E94-0025-423F-BBA7-4E9B684C53F8}"/>
              </a:ext>
            </a:extLst>
          </p:cNvPr>
          <p:cNvSpPr>
            <a:spLocks noChangeArrowheads="1"/>
          </p:cNvSpPr>
          <p:nvPr/>
        </p:nvSpPr>
        <p:spPr bwMode="auto">
          <a:xfrm>
            <a:off x="5665788" y="1484313"/>
            <a:ext cx="3343275"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Basin: Volcanic (Caldera)</a:t>
            </a:r>
          </a:p>
          <a:p>
            <a:pPr eaLnBrk="1" hangingPunct="1">
              <a:spcBef>
                <a:spcPct val="0"/>
              </a:spcBef>
              <a:buFontTx/>
              <a:buNone/>
            </a:pPr>
            <a:r>
              <a:rPr lang="en-US" altLang="en-US" sz="2400"/>
              <a:t>Area: 54 km</a:t>
            </a:r>
            <a:r>
              <a:rPr lang="en-US" altLang="en-US" sz="2400" baseline="30000"/>
              <a:t>2</a:t>
            </a:r>
            <a:endParaRPr lang="en-US" altLang="en-US" sz="2400"/>
          </a:p>
          <a:p>
            <a:pPr eaLnBrk="1" hangingPunct="1">
              <a:spcBef>
                <a:spcPct val="0"/>
              </a:spcBef>
              <a:buFontTx/>
              <a:buNone/>
            </a:pPr>
            <a:endParaRPr lang="en-US" altLang="en-US" sz="1400"/>
          </a:p>
          <a:p>
            <a:pPr eaLnBrk="1" hangingPunct="1">
              <a:spcBef>
                <a:spcPct val="0"/>
              </a:spcBef>
              <a:buFontTx/>
              <a:buNone/>
            </a:pPr>
            <a:r>
              <a:rPr lang="en-US" altLang="en-US" sz="2400"/>
              <a:t>Max. Depth: 589 m </a:t>
            </a:r>
            <a:r>
              <a:rPr lang="en-US" altLang="en-US" sz="2400" i="1"/>
              <a:t>Deepest N. American lake</a:t>
            </a:r>
            <a:endParaRPr lang="en-US" altLang="en-US" sz="2400"/>
          </a:p>
          <a:p>
            <a:pPr eaLnBrk="1" hangingPunct="1">
              <a:spcBef>
                <a:spcPct val="0"/>
              </a:spcBef>
              <a:buFontTx/>
              <a:buNone/>
            </a:pPr>
            <a:endParaRPr lang="en-US" altLang="en-US" sz="1400"/>
          </a:p>
          <a:p>
            <a:pPr eaLnBrk="1" hangingPunct="1">
              <a:spcBef>
                <a:spcPct val="0"/>
              </a:spcBef>
              <a:buFontTx/>
              <a:buNone/>
            </a:pPr>
            <a:r>
              <a:rPr lang="en-US" altLang="en-US" sz="2400"/>
              <a:t>Formed by stratovolcano – Mount Mazama</a:t>
            </a:r>
          </a:p>
        </p:txBody>
      </p:sp>
      <p:pic>
        <p:nvPicPr>
          <p:cNvPr id="177156" name="Picture 1">
            <a:extLst>
              <a:ext uri="{FF2B5EF4-FFF2-40B4-BE49-F238E27FC236}">
                <a16:creationId xmlns:a16="http://schemas.microsoft.com/office/drawing/2014/main" id="{3EDA97B4-59EF-42E8-8E79-F56DB07F6E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441825"/>
            <a:ext cx="4437063"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Rectangle 2">
            <a:extLst>
              <a:ext uri="{FF2B5EF4-FFF2-40B4-BE49-F238E27FC236}">
                <a16:creationId xmlns:a16="http://schemas.microsoft.com/office/drawing/2014/main" id="{E6B2DBA1-24D2-4C39-BDEC-A078E1FC8A6F}"/>
              </a:ext>
            </a:extLst>
          </p:cNvPr>
          <p:cNvSpPr>
            <a:spLocks noGrp="1"/>
          </p:cNvSpPr>
          <p:nvPr>
            <p:ph type="title"/>
          </p:nvPr>
        </p:nvSpPr>
        <p:spPr>
          <a:xfrm>
            <a:off x="179388" y="115888"/>
            <a:ext cx="3341687" cy="936625"/>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Karst / sink lakes</a:t>
            </a:r>
            <a:endParaRPr lang="en-US" altLang="en-US" sz="3000">
              <a:cs typeface="Calibri" panose="020F0502020204030204" pitchFamily="34" charset="0"/>
            </a:endParaRPr>
          </a:p>
        </p:txBody>
      </p:sp>
      <p:pic>
        <p:nvPicPr>
          <p:cNvPr id="179202" name="Picture 1">
            <a:extLst>
              <a:ext uri="{FF2B5EF4-FFF2-40B4-BE49-F238E27FC236}">
                <a16:creationId xmlns:a16="http://schemas.microsoft.com/office/drawing/2014/main" id="{71D56D75-9BEA-4FB9-B066-B044F440A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2838" y="260350"/>
            <a:ext cx="5211762"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3" name="Picture 4">
            <a:extLst>
              <a:ext uri="{FF2B5EF4-FFF2-40B4-BE49-F238E27FC236}">
                <a16:creationId xmlns:a16="http://schemas.microsoft.com/office/drawing/2014/main" id="{56F8F979-0C92-4BCC-B0A1-694A3C1514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58958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4" name="Rectangle 7">
            <a:extLst>
              <a:ext uri="{FF2B5EF4-FFF2-40B4-BE49-F238E27FC236}">
                <a16:creationId xmlns:a16="http://schemas.microsoft.com/office/drawing/2014/main" id="{C1F091C7-F91E-430C-A921-6E23B54584DA}"/>
              </a:ext>
            </a:extLst>
          </p:cNvPr>
          <p:cNvSpPr>
            <a:spLocks noChangeArrowheads="1"/>
          </p:cNvSpPr>
          <p:nvPr/>
        </p:nvSpPr>
        <p:spPr bwMode="auto">
          <a:xfrm>
            <a:off x="4830763" y="5257800"/>
            <a:ext cx="40338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cs typeface="Calibri" panose="020F0502020204030204" pitchFamily="34" charset="0"/>
              </a:rPr>
              <a:t>Satellite image – Florida Karst lakes</a:t>
            </a:r>
          </a:p>
        </p:txBody>
      </p:sp>
      <p:sp>
        <p:nvSpPr>
          <p:cNvPr id="179205" name="Rectangle 5">
            <a:extLst>
              <a:ext uri="{FF2B5EF4-FFF2-40B4-BE49-F238E27FC236}">
                <a16:creationId xmlns:a16="http://schemas.microsoft.com/office/drawing/2014/main" id="{7D0A51EB-6649-48E8-9E67-6EE9DF9093F9}"/>
              </a:ext>
            </a:extLst>
          </p:cNvPr>
          <p:cNvSpPr>
            <a:spLocks noChangeArrowheads="1"/>
          </p:cNvSpPr>
          <p:nvPr/>
        </p:nvSpPr>
        <p:spPr bwMode="auto">
          <a:xfrm>
            <a:off x="187325" y="1125538"/>
            <a:ext cx="3343275" cy="301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t>Also called sink holes </a:t>
            </a:r>
          </a:p>
          <a:p>
            <a:pPr eaLnBrk="1" hangingPunct="1">
              <a:spcBef>
                <a:spcPct val="0"/>
              </a:spcBef>
              <a:buFontTx/>
              <a:buNone/>
            </a:pPr>
            <a:endParaRPr lang="en-US" altLang="en-US" sz="1400"/>
          </a:p>
          <a:p>
            <a:pPr eaLnBrk="1" hangingPunct="1">
              <a:spcBef>
                <a:spcPct val="0"/>
              </a:spcBef>
              <a:buFontTx/>
              <a:buNone/>
            </a:pPr>
            <a:r>
              <a:rPr lang="en-US" altLang="en-US" sz="2400"/>
              <a:t>Important in petroleum geology – 50% global hydrocarbon reserves.</a:t>
            </a:r>
          </a:p>
          <a:p>
            <a:pPr eaLnBrk="1" hangingPunct="1">
              <a:spcBef>
                <a:spcPct val="0"/>
              </a:spcBef>
              <a:buFontTx/>
              <a:buNone/>
            </a:pPr>
            <a:endParaRPr lang="en-US" altLang="en-US" sz="1400"/>
          </a:p>
          <a:p>
            <a:pPr eaLnBrk="1" hangingPunct="1">
              <a:spcBef>
                <a:spcPct val="0"/>
              </a:spcBef>
              <a:buFontTx/>
              <a:buNone/>
            </a:pPr>
            <a:r>
              <a:rPr lang="en-US" altLang="en-US" sz="2400"/>
              <a:t>Formed by erosion (dissolution) of rock – </a:t>
            </a:r>
            <a:r>
              <a:rPr lang="en-US" altLang="en-US" sz="1800" i="1"/>
              <a:t>Dolomite, limestone &amp; gypsum.</a:t>
            </a:r>
          </a:p>
        </p:txBody>
      </p:sp>
      <p:pic>
        <p:nvPicPr>
          <p:cNvPr id="179206" name="Picture 2">
            <a:extLst>
              <a:ext uri="{FF2B5EF4-FFF2-40B4-BE49-F238E27FC236}">
                <a16:creationId xmlns:a16="http://schemas.microsoft.com/office/drawing/2014/main" id="{4F85F5D9-6ACB-4FEC-80A8-153B0F5DD0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3450" y="4316413"/>
            <a:ext cx="3429000"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9207" name="Rectangle 7">
            <a:extLst>
              <a:ext uri="{FF2B5EF4-FFF2-40B4-BE49-F238E27FC236}">
                <a16:creationId xmlns:a16="http://schemas.microsoft.com/office/drawing/2014/main" id="{6DF5D63E-ABDC-4A90-9EDE-D56B3E9FA94D}"/>
              </a:ext>
            </a:extLst>
          </p:cNvPr>
          <p:cNvSpPr>
            <a:spLocks noChangeArrowheads="1"/>
          </p:cNvSpPr>
          <p:nvPr/>
        </p:nvSpPr>
        <p:spPr bwMode="auto">
          <a:xfrm>
            <a:off x="919163" y="6499225"/>
            <a:ext cx="32924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solidFill>
                  <a:schemeClr val="bg1"/>
                </a:solidFill>
                <a:cs typeface="Calibri" panose="020F0502020204030204" pitchFamily="34" charset="0"/>
              </a:rPr>
              <a:t>BBC News – Craig Y Nos Sink hole</a:t>
            </a:r>
          </a:p>
        </p:txBody>
      </p:sp>
    </p:spTree>
  </p:cSld>
  <p:clrMapOvr>
    <a:masterClrMapping/>
  </p:clrMapOvr>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3637</Words>
  <Application>Microsoft Office PowerPoint</Application>
  <PresentationFormat>On-screen Show (4:3)</PresentationFormat>
  <Paragraphs>434</Paragraphs>
  <Slides>34</Slides>
  <Notes>34</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0" baseType="lpstr">
      <vt:lpstr>Arial</vt:lpstr>
      <vt:lpstr>Calibri</vt:lpstr>
      <vt:lpstr>Calibri Light</vt:lpstr>
      <vt:lpstr>Wingdings</vt:lpstr>
      <vt:lpstr>Office Theme</vt:lpstr>
      <vt:lpstr>HiJaak Image</vt:lpstr>
      <vt:lpstr>PowerPoint Presentation</vt:lpstr>
      <vt:lpstr>Lakes</vt:lpstr>
      <vt:lpstr>PowerPoint Presentation</vt:lpstr>
      <vt:lpstr>PowerPoint Presentation</vt:lpstr>
      <vt:lpstr>PowerPoint Presentation</vt:lpstr>
      <vt:lpstr>PowerPoint Presentation</vt:lpstr>
      <vt:lpstr>PowerPoint Presentation</vt:lpstr>
      <vt:lpstr>Origin of Lake Basins</vt:lpstr>
      <vt:lpstr>PowerPoint Presentation</vt:lpstr>
      <vt:lpstr>Glaciers: N. America Continental Ice Sheets</vt:lpstr>
      <vt:lpstr>Max. Extent of Continental Ice</vt:lpstr>
      <vt:lpstr>Inland Lakes Resulting from Melt Water</vt:lpstr>
      <vt:lpstr>Types of Glacial lakes</vt:lpstr>
      <vt:lpstr>U-shaped Valley  (typical of Alpine Glacier)</vt:lpstr>
      <vt:lpstr>Cirque Lake</vt:lpstr>
      <vt:lpstr>The Nordfjord lakes (northwestern Norway)</vt:lpstr>
      <vt:lpstr>Outwash plain in Ontario showing numerous  kettle lakes (shown as black)</vt:lpstr>
      <vt:lpstr>Kettle Lake Formation</vt:lpstr>
      <vt:lpstr>Permafrost Lake Formation</vt:lpstr>
      <vt:lpstr>Arctic Permafrost Lakes (Tundra, Northwest Territories, Canada)</vt:lpstr>
      <vt:lpstr>Tectonic Lake Basins</vt:lpstr>
      <vt:lpstr>Lake Basins Associated with Fault Scarps</vt:lpstr>
      <vt:lpstr>Lake Manly, Death Valley</vt:lpstr>
      <vt:lpstr>Lake Tahoe – N. American Graben</vt:lpstr>
      <vt:lpstr>PowerPoint Presentation</vt:lpstr>
      <vt:lpstr>Lake Tanganyika</vt:lpstr>
      <vt:lpstr>Lake Baikal</vt:lpstr>
      <vt:lpstr>Fluviatile Dammed Lakes</vt:lpstr>
      <vt:lpstr>Floodplain Lakes</vt:lpstr>
      <vt:lpstr>Oxbow Lakes</vt:lpstr>
      <vt:lpstr>Oxbow Lakes</vt:lpstr>
      <vt:lpstr>Volcanic Lake Basins</vt:lpstr>
      <vt:lpstr>Crater Lake, Oregon</vt:lpstr>
      <vt:lpstr>Karst / sink lakes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Pengelly</dc:creator>
  <cp:lastModifiedBy>Samantha Pengelly</cp:lastModifiedBy>
  <cp:revision>1</cp:revision>
  <dcterms:created xsi:type="dcterms:W3CDTF">2019-11-07T16:41:30Z</dcterms:created>
  <dcterms:modified xsi:type="dcterms:W3CDTF">2019-11-07T16:42:03Z</dcterms:modified>
</cp:coreProperties>
</file>