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 id="2147483660" r:id="rId2"/>
    <p:sldMasterId id="2147483672" r:id="rId3"/>
  </p:sldMasterIdLst>
  <p:notesMasterIdLst>
    <p:notesMasterId r:id="rId27"/>
  </p:notesMasterIdLst>
  <p:sldIdLst>
    <p:sldId id="259" r:id="rId4"/>
    <p:sldId id="258" r:id="rId5"/>
    <p:sldId id="260" r:id="rId6"/>
    <p:sldId id="262" r:id="rId7"/>
    <p:sldId id="261" r:id="rId8"/>
    <p:sldId id="264" r:id="rId9"/>
    <p:sldId id="265" r:id="rId10"/>
    <p:sldId id="266" r:id="rId11"/>
    <p:sldId id="267" r:id="rId12"/>
    <p:sldId id="268" r:id="rId13"/>
    <p:sldId id="271" r:id="rId14"/>
    <p:sldId id="269" r:id="rId15"/>
    <p:sldId id="272" r:id="rId16"/>
    <p:sldId id="273" r:id="rId17"/>
    <p:sldId id="274" r:id="rId18"/>
    <p:sldId id="275" r:id="rId19"/>
    <p:sldId id="276" r:id="rId20"/>
    <p:sldId id="277" r:id="rId21"/>
    <p:sldId id="278" r:id="rId22"/>
    <p:sldId id="280" r:id="rId23"/>
    <p:sldId id="279" r:id="rId24"/>
    <p:sldId id="281" r:id="rId25"/>
    <p:sldId id="282" r:id="rId2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26AB873-73E2-3A40-A83A-9EFE88098BAF}" v="103" dt="2021-08-17T09:43:37.693"/>
    <p1510:client id="{E62908C5-1B51-D640-9788-79EB93A404A2}" v="99" dt="2021-08-16T19:46:24.06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149"/>
    <p:restoredTop sz="94694"/>
  </p:normalViewPr>
  <p:slideViewPr>
    <p:cSldViewPr snapToGrid="0">
      <p:cViewPr varScale="1">
        <p:scale>
          <a:sx n="112" d="100"/>
          <a:sy n="112" d="100"/>
        </p:scale>
        <p:origin x="232" y="38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 Type="http://schemas.openxmlformats.org/officeDocument/2006/relationships/slideMaster" Target="slideMasters/slideMaster3.xml"/><Relationship Id="rId21" Type="http://schemas.openxmlformats.org/officeDocument/2006/relationships/slide" Target="slides/slide18.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microsoft.com/office/2015/10/relationships/revisionInfo" Target="revisionInfo.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microsoft.com/office/2016/11/relationships/changesInfo" Target="changesInfos/changesInfo1.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presProps" Target="presProps.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tableStyles" Target="tableStyles.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notesMaster" Target="notesMasters/notesMaster1.xml"/><Relationship Id="rId30" Type="http://schemas.openxmlformats.org/officeDocument/2006/relationships/theme" Target="theme/theme1.xml"/><Relationship Id="rId8" Type="http://schemas.openxmlformats.org/officeDocument/2006/relationships/slide" Target="slides/slide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ylan Blain" userId="83ccd8b3-9869-42d6-ba47-7969941faad5" providerId="ADAL" clId="{126AB873-73E2-3A40-A83A-9EFE88098BAF}"/>
    <pc:docChg chg="modSld">
      <pc:chgData name="Dylan Blain" userId="83ccd8b3-9869-42d6-ba47-7969941faad5" providerId="ADAL" clId="{126AB873-73E2-3A40-A83A-9EFE88098BAF}" dt="2021-08-17T16:35:16.375" v="153" actId="20577"/>
      <pc:docMkLst>
        <pc:docMk/>
      </pc:docMkLst>
      <pc:sldChg chg="modSp mod">
        <pc:chgData name="Dylan Blain" userId="83ccd8b3-9869-42d6-ba47-7969941faad5" providerId="ADAL" clId="{126AB873-73E2-3A40-A83A-9EFE88098BAF}" dt="2021-08-17T16:35:16.375" v="153" actId="20577"/>
        <pc:sldMkLst>
          <pc:docMk/>
          <pc:sldMk cId="190723409" sldId="258"/>
        </pc:sldMkLst>
        <pc:spChg chg="mod">
          <ac:chgData name="Dylan Blain" userId="83ccd8b3-9869-42d6-ba47-7969941faad5" providerId="ADAL" clId="{126AB873-73E2-3A40-A83A-9EFE88098BAF}" dt="2021-08-17T16:35:16.375" v="153" actId="20577"/>
          <ac:spMkLst>
            <pc:docMk/>
            <pc:sldMk cId="190723409" sldId="258"/>
            <ac:spMk id="3" creationId="{00000000-0000-0000-0000-000000000000}"/>
          </ac:spMkLst>
        </pc:spChg>
      </pc:sldChg>
      <pc:sldChg chg="modSp mod">
        <pc:chgData name="Dylan Blain" userId="83ccd8b3-9869-42d6-ba47-7969941faad5" providerId="ADAL" clId="{126AB873-73E2-3A40-A83A-9EFE88098BAF}" dt="2021-08-17T09:43:37.693" v="151" actId="20577"/>
        <pc:sldMkLst>
          <pc:docMk/>
          <pc:sldMk cId="962719298" sldId="260"/>
        </pc:sldMkLst>
        <pc:spChg chg="mod">
          <ac:chgData name="Dylan Blain" userId="83ccd8b3-9869-42d6-ba47-7969941faad5" providerId="ADAL" clId="{126AB873-73E2-3A40-A83A-9EFE88098BAF}" dt="2021-08-17T09:43:37.693" v="151" actId="20577"/>
          <ac:spMkLst>
            <pc:docMk/>
            <pc:sldMk cId="962719298" sldId="260"/>
            <ac:spMk id="3"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7C20DB3-800D-7548-91A0-8ABD79E47E7D}" type="datetimeFigureOut">
              <a:rPr lang="en-US" smtClean="0"/>
              <a:t>8/17/21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09E5473-1673-D849-B47E-342017E3376E}" type="slidenum">
              <a:rPr lang="en-US" smtClean="0"/>
              <a:t>‹#›</a:t>
            </a:fld>
            <a:endParaRPr lang="en-US"/>
          </a:p>
        </p:txBody>
      </p:sp>
    </p:spTree>
    <p:extLst>
      <p:ext uri="{BB962C8B-B14F-4D97-AF65-F5344CB8AC3E}">
        <p14:creationId xmlns:p14="http://schemas.microsoft.com/office/powerpoint/2010/main" val="16684594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Health and Fitness based activities </a:t>
            </a:r>
          </a:p>
          <a:p>
            <a:r>
              <a:rPr lang="en-US"/>
              <a:t>Sport performance, physical activity, inclusive and motivational PE – how to do it all</a:t>
            </a:r>
          </a:p>
          <a:p>
            <a:endParaRPr lang="en-US"/>
          </a:p>
          <a:p>
            <a:r>
              <a:rPr lang="en-US"/>
              <a:t>Interest in Motivation – SDT</a:t>
            </a:r>
          </a:p>
          <a:p>
            <a:endParaRPr lang="en-US"/>
          </a:p>
          <a:p>
            <a:r>
              <a:rPr lang="en-US"/>
              <a:t>Physical Literacy</a:t>
            </a:r>
          </a:p>
          <a:p>
            <a:endParaRPr lang="en-US"/>
          </a:p>
          <a:p>
            <a:r>
              <a:rPr lang="en-US"/>
              <a:t>For PE to have biggest impact for all </a:t>
            </a:r>
          </a:p>
          <a:p>
            <a:endParaRPr lang="en-US"/>
          </a:p>
          <a:p>
            <a:r>
              <a:rPr lang="en-US"/>
              <a:t>Scientific approach</a:t>
            </a:r>
          </a:p>
        </p:txBody>
      </p:sp>
      <p:sp>
        <p:nvSpPr>
          <p:cNvPr id="4" name="Slide Number Placeholder 3"/>
          <p:cNvSpPr>
            <a:spLocks noGrp="1"/>
          </p:cNvSpPr>
          <p:nvPr>
            <p:ph type="sldNum" sz="quarter" idx="5"/>
          </p:nvPr>
        </p:nvSpPr>
        <p:spPr/>
        <p:txBody>
          <a:bodyPr/>
          <a:lstStyle/>
          <a:p>
            <a:fld id="{F09E5473-1673-D849-B47E-342017E3376E}" type="slidenum">
              <a:rPr lang="en-US" smtClean="0"/>
              <a:t>3</a:t>
            </a:fld>
            <a:endParaRPr lang="en-US"/>
          </a:p>
        </p:txBody>
      </p:sp>
    </p:spTree>
    <p:extLst>
      <p:ext uri="{BB962C8B-B14F-4D97-AF65-F5344CB8AC3E}">
        <p14:creationId xmlns:p14="http://schemas.microsoft.com/office/powerpoint/2010/main" val="131165323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t>Moving towards Intervention – Applied work</a:t>
            </a:r>
          </a:p>
          <a:p>
            <a:endParaRPr lang="en-US"/>
          </a:p>
        </p:txBody>
      </p:sp>
      <p:sp>
        <p:nvSpPr>
          <p:cNvPr id="4" name="Slide Number Placeholder 3"/>
          <p:cNvSpPr>
            <a:spLocks noGrp="1"/>
          </p:cNvSpPr>
          <p:nvPr>
            <p:ph type="sldNum" sz="quarter" idx="5"/>
          </p:nvPr>
        </p:nvSpPr>
        <p:spPr/>
        <p:txBody>
          <a:bodyPr/>
          <a:lstStyle/>
          <a:p>
            <a:fld id="{F09E5473-1673-D849-B47E-342017E3376E}" type="slidenum">
              <a:rPr lang="en-US" smtClean="0"/>
              <a:t>4</a:t>
            </a:fld>
            <a:endParaRPr lang="en-US"/>
          </a:p>
        </p:txBody>
      </p:sp>
    </p:spTree>
    <p:extLst>
      <p:ext uri="{BB962C8B-B14F-4D97-AF65-F5344CB8AC3E}">
        <p14:creationId xmlns:p14="http://schemas.microsoft.com/office/powerpoint/2010/main" val="193926835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Introduction/Literature Review</a:t>
            </a:r>
          </a:p>
          <a:p>
            <a:r>
              <a:rPr lang="en-US"/>
              <a:t>Method</a:t>
            </a:r>
          </a:p>
          <a:p>
            <a:r>
              <a:rPr lang="en-US"/>
              <a:t>Results</a:t>
            </a:r>
          </a:p>
          <a:p>
            <a:r>
              <a:rPr lang="en-US"/>
              <a:t>Discussion</a:t>
            </a:r>
          </a:p>
          <a:p>
            <a:r>
              <a:rPr lang="en-US"/>
              <a:t>Conclusion</a:t>
            </a:r>
          </a:p>
          <a:p>
            <a:endParaRPr lang="en-US"/>
          </a:p>
        </p:txBody>
      </p:sp>
      <p:sp>
        <p:nvSpPr>
          <p:cNvPr id="4" name="Slide Number Placeholder 3"/>
          <p:cNvSpPr>
            <a:spLocks noGrp="1"/>
          </p:cNvSpPr>
          <p:nvPr>
            <p:ph type="sldNum" sz="quarter" idx="5"/>
          </p:nvPr>
        </p:nvSpPr>
        <p:spPr/>
        <p:txBody>
          <a:bodyPr/>
          <a:lstStyle/>
          <a:p>
            <a:fld id="{F09E5473-1673-D849-B47E-342017E3376E}" type="slidenum">
              <a:rPr lang="en-US" smtClean="0"/>
              <a:t>5</a:t>
            </a:fld>
            <a:endParaRPr lang="en-US"/>
          </a:p>
        </p:txBody>
      </p:sp>
    </p:spTree>
    <p:extLst>
      <p:ext uri="{BB962C8B-B14F-4D97-AF65-F5344CB8AC3E}">
        <p14:creationId xmlns:p14="http://schemas.microsoft.com/office/powerpoint/2010/main" val="341261893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Intro – present the background, context and rationale for why we conducted this study.</a:t>
            </a:r>
          </a:p>
          <a:p>
            <a:endParaRPr lang="en-GB"/>
          </a:p>
          <a:p>
            <a:r>
              <a:rPr lang="en-GB"/>
              <a:t>Physical literacy is understood to be important for child and adolescent development and health (e.g., Society of Health and Physical Educators America, 2013; United Nations Educational, Scientific and Cultural Organization, 2015; Whitehead, 2010).</a:t>
            </a:r>
          </a:p>
          <a:p>
            <a:endParaRPr lang="en-GB"/>
          </a:p>
          <a:p>
            <a:r>
              <a:rPr lang="en-GB"/>
              <a:t>To date, physical literacy has been largely studied in regard to conceptualization, measurement, usefulness, and practical development (e.g., Tremblay &amp; Lloyd, 2010; Whitehead, 2010). </a:t>
            </a:r>
          </a:p>
          <a:p>
            <a:r>
              <a:rPr lang="en-GB"/>
              <a:t>Such work has supported the adoption of several physical literacy interventions that show promise in supporting the health and well-being of children and adolescents (e.g., Society of Health and Physical Educators America, 2013; United Nations Educational, Scientific and Cultural Organization, 2015). </a:t>
            </a:r>
          </a:p>
          <a:p>
            <a:endParaRPr lang="en-GB"/>
          </a:p>
          <a:p>
            <a:r>
              <a:rPr lang="en-GB"/>
              <a:t>Yet, despite advancements in measurement, it is surprising that very few studies have investigated the health-related </a:t>
            </a:r>
            <a:r>
              <a:rPr lang="en-GB" err="1"/>
              <a:t>behavioral</a:t>
            </a:r>
            <a:r>
              <a:rPr lang="en-GB"/>
              <a:t> and psychosocial outcomes of physical literacy.</a:t>
            </a:r>
          </a:p>
          <a:p>
            <a:endParaRPr lang="en-GB"/>
          </a:p>
          <a:p>
            <a:r>
              <a:rPr lang="en-GB"/>
              <a:t>Collectively, these findings provide initial insight into the value of physical literacy, yet further empirical research exploring the relationships between physical literacy and a broader array of health and well-being outcomes is needed (Longmuir &amp; Tremblay, 2016).</a:t>
            </a:r>
            <a:endParaRPr lang="en-US"/>
          </a:p>
        </p:txBody>
      </p:sp>
      <p:sp>
        <p:nvSpPr>
          <p:cNvPr id="4" name="Slide Number Placeholder 3"/>
          <p:cNvSpPr>
            <a:spLocks noGrp="1"/>
          </p:cNvSpPr>
          <p:nvPr>
            <p:ph type="sldNum" sz="quarter" idx="5"/>
          </p:nvPr>
        </p:nvSpPr>
        <p:spPr/>
        <p:txBody>
          <a:bodyPr/>
          <a:lstStyle/>
          <a:p>
            <a:fld id="{F09E5473-1673-D849-B47E-342017E3376E}" type="slidenum">
              <a:rPr lang="en-US" smtClean="0"/>
              <a:t>6</a:t>
            </a:fld>
            <a:endParaRPr lang="en-US"/>
          </a:p>
        </p:txBody>
      </p:sp>
    </p:spTree>
    <p:extLst>
      <p:ext uri="{BB962C8B-B14F-4D97-AF65-F5344CB8AC3E}">
        <p14:creationId xmlns:p14="http://schemas.microsoft.com/office/powerpoint/2010/main" val="49383820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Intro – present the background, context and rationale for why we conducted this study.</a:t>
            </a:r>
          </a:p>
          <a:p>
            <a:endParaRPr lang="en-GB"/>
          </a:p>
          <a:p>
            <a:r>
              <a:rPr lang="en-GB"/>
              <a:t>Physical literacy is understood to be important for child and adolescent development and health (e.g., Society of Health and Physical Educators America, 2013; United Nations Educational, Scientific and Cultural Organization, 2015; Whitehead, 2010).</a:t>
            </a:r>
          </a:p>
          <a:p>
            <a:endParaRPr lang="en-GB"/>
          </a:p>
          <a:p>
            <a:r>
              <a:rPr lang="en-GB"/>
              <a:t>To date, physical literacy has been largely studied in regard to conceptualization, measurement, usefulness, and practical development (e.g., Tremblay &amp; Lloyd, 2010; Whitehead, 2010). </a:t>
            </a:r>
          </a:p>
          <a:p>
            <a:r>
              <a:rPr lang="en-GB"/>
              <a:t>Such work has supported the adoption of several physical literacy interventions that show promise in supporting the health and well-being of children and adolescents (e.g., Society of Health and Physical Educators America, 2013; United Nations Educational, Scientific and Cultural Organization, 2015). </a:t>
            </a:r>
          </a:p>
          <a:p>
            <a:endParaRPr lang="en-GB"/>
          </a:p>
          <a:p>
            <a:r>
              <a:rPr lang="en-GB"/>
              <a:t>Yet, despite advancements in measurement, it is surprising that very few studies have investigated the health-related </a:t>
            </a:r>
            <a:r>
              <a:rPr lang="en-GB" err="1"/>
              <a:t>behavioral</a:t>
            </a:r>
            <a:r>
              <a:rPr lang="en-GB"/>
              <a:t> and psychosocial outcomes of physical literacy.</a:t>
            </a:r>
            <a:endParaRPr lang="en-US"/>
          </a:p>
          <a:p>
            <a:endParaRPr lang="en-US"/>
          </a:p>
        </p:txBody>
      </p:sp>
      <p:sp>
        <p:nvSpPr>
          <p:cNvPr id="4" name="Slide Number Placeholder 3"/>
          <p:cNvSpPr>
            <a:spLocks noGrp="1"/>
          </p:cNvSpPr>
          <p:nvPr>
            <p:ph type="sldNum" sz="quarter" idx="5"/>
          </p:nvPr>
        </p:nvSpPr>
        <p:spPr/>
        <p:txBody>
          <a:bodyPr/>
          <a:lstStyle/>
          <a:p>
            <a:fld id="{F09E5473-1673-D849-B47E-342017E3376E}" type="slidenum">
              <a:rPr lang="en-US" smtClean="0"/>
              <a:t>7</a:t>
            </a:fld>
            <a:endParaRPr lang="en-US"/>
          </a:p>
        </p:txBody>
      </p:sp>
    </p:spTree>
    <p:extLst>
      <p:ext uri="{BB962C8B-B14F-4D97-AF65-F5344CB8AC3E}">
        <p14:creationId xmlns:p14="http://schemas.microsoft.com/office/powerpoint/2010/main" val="355820772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Positive outcomes associated with engagement in education</a:t>
            </a:r>
          </a:p>
          <a:p>
            <a:endParaRPr lang="en-US"/>
          </a:p>
          <a:p>
            <a:endParaRPr lang="en-US"/>
          </a:p>
        </p:txBody>
      </p:sp>
      <p:sp>
        <p:nvSpPr>
          <p:cNvPr id="4" name="Slide Number Placeholder 3"/>
          <p:cNvSpPr>
            <a:spLocks noGrp="1"/>
          </p:cNvSpPr>
          <p:nvPr>
            <p:ph type="sldNum" sz="quarter" idx="5"/>
          </p:nvPr>
        </p:nvSpPr>
        <p:spPr/>
        <p:txBody>
          <a:bodyPr/>
          <a:lstStyle/>
          <a:p>
            <a:fld id="{F09E5473-1673-D849-B47E-342017E3376E}" type="slidenum">
              <a:rPr lang="en-US" smtClean="0"/>
              <a:t>8</a:t>
            </a:fld>
            <a:endParaRPr lang="en-US"/>
          </a:p>
        </p:txBody>
      </p:sp>
    </p:spTree>
    <p:extLst>
      <p:ext uri="{BB962C8B-B14F-4D97-AF65-F5344CB8AC3E}">
        <p14:creationId xmlns:p14="http://schemas.microsoft.com/office/powerpoint/2010/main" val="424474362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F09E5473-1673-D849-B47E-342017E3376E}" type="slidenum">
              <a:rPr lang="en-US" smtClean="0"/>
              <a:t>9</a:t>
            </a:fld>
            <a:endParaRPr lang="en-US"/>
          </a:p>
        </p:txBody>
      </p:sp>
    </p:spTree>
    <p:extLst>
      <p:ext uri="{BB962C8B-B14F-4D97-AF65-F5344CB8AC3E}">
        <p14:creationId xmlns:p14="http://schemas.microsoft.com/office/powerpoint/2010/main" val="171726445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Indeed, drawing upon the philosophical concept of embodiment, Whitehead (2010) proposed that physical literacy is an important individual capability that makes a significant contribution to the quality of life. </a:t>
            </a:r>
          </a:p>
          <a:p>
            <a:endParaRPr lang="en-GB"/>
          </a:p>
          <a:p>
            <a:r>
              <a:rPr lang="en-GB"/>
              <a:t>One potential mechanism linking physical literacy to enhanced psychological well-being is via physical competence and associated perceptions of competence (i.e., confidence). Indeed, experiencing perceptions of competence is considered essential for psychological growth and wellness (Ryan &amp; Deci, 2017). </a:t>
            </a:r>
          </a:p>
          <a:p>
            <a:endParaRPr lang="en-GB"/>
          </a:p>
          <a:p>
            <a:r>
              <a:rPr lang="en-GB"/>
              <a:t>Research supports these ideas. For example, studies have demonstrated a positive association between satisfaction of the psychological need for competence in physical-activity-related contexts and aspects of psychological well-being (e.g., Standage, </a:t>
            </a:r>
            <a:r>
              <a:rPr lang="en-GB" err="1"/>
              <a:t>Duda</a:t>
            </a:r>
            <a:r>
              <a:rPr lang="en-GB"/>
              <a:t>, &amp; Ntoumanis, 2003; Standage &amp; </a:t>
            </a:r>
            <a:r>
              <a:rPr lang="en-GB" err="1"/>
              <a:t>Gillison</a:t>
            </a:r>
            <a:r>
              <a:rPr lang="en-GB"/>
              <a:t>, 2007). </a:t>
            </a:r>
          </a:p>
          <a:p>
            <a:endParaRPr lang="en-GB"/>
          </a:p>
          <a:p>
            <a:r>
              <a:rPr lang="en-GB"/>
              <a:t>In addition, higher levels of physical competence have been associated with more pleasurable physical activity experiences (Carroll &amp; </a:t>
            </a:r>
            <a:r>
              <a:rPr lang="en-GB" err="1"/>
              <a:t>Loumidis</a:t>
            </a:r>
            <a:r>
              <a:rPr lang="en-GB"/>
              <a:t>, 2001). </a:t>
            </a:r>
          </a:p>
          <a:p>
            <a:endParaRPr lang="en-GB"/>
          </a:p>
          <a:p>
            <a:r>
              <a:rPr lang="en-GB"/>
              <a:t>Collectively, then, theory and past research are supportive of a positive association between physical literacy and psychological well-being</a:t>
            </a:r>
            <a:endParaRPr lang="en-US"/>
          </a:p>
        </p:txBody>
      </p:sp>
      <p:sp>
        <p:nvSpPr>
          <p:cNvPr id="4" name="Slide Number Placeholder 3"/>
          <p:cNvSpPr>
            <a:spLocks noGrp="1"/>
          </p:cNvSpPr>
          <p:nvPr>
            <p:ph type="sldNum" sz="quarter" idx="5"/>
          </p:nvPr>
        </p:nvSpPr>
        <p:spPr/>
        <p:txBody>
          <a:bodyPr/>
          <a:lstStyle/>
          <a:p>
            <a:fld id="{F09E5473-1673-D849-B47E-342017E3376E}" type="slidenum">
              <a:rPr lang="en-US" smtClean="0"/>
              <a:t>10</a:t>
            </a:fld>
            <a:endParaRPr lang="en-US"/>
          </a:p>
        </p:txBody>
      </p:sp>
    </p:spTree>
    <p:extLst>
      <p:ext uri="{BB962C8B-B14F-4D97-AF65-F5344CB8AC3E}">
        <p14:creationId xmlns:p14="http://schemas.microsoft.com/office/powerpoint/2010/main" val="123622104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Physical literacy has been identified as being influential for child and adolescent health. </a:t>
            </a:r>
          </a:p>
          <a:p>
            <a:endParaRPr lang="en-GB"/>
          </a:p>
          <a:p>
            <a:r>
              <a:rPr lang="en-GB"/>
              <a:t>Yet, to date, very little research has been conducted to examine the outcomes of physical literacy. </a:t>
            </a:r>
          </a:p>
          <a:p>
            <a:endParaRPr lang="en-GB"/>
          </a:p>
          <a:p>
            <a:r>
              <a:rPr lang="en-GB"/>
              <a:t>Accordingly, the aim of this study was to test the associations of physical literacy with early adolescents’ PE engagement, leisure-time exercise </a:t>
            </a:r>
            <a:r>
              <a:rPr lang="en-GB" err="1"/>
              <a:t>behavior</a:t>
            </a:r>
            <a:r>
              <a:rPr lang="en-GB"/>
              <a:t>, and psychological well-being (i.e., indexed by scores to measures of positive affect, negative affect, and vitality). </a:t>
            </a:r>
          </a:p>
          <a:p>
            <a:endParaRPr lang="en-GB"/>
          </a:p>
          <a:p>
            <a:r>
              <a:rPr lang="en-GB"/>
              <a:t>Based on the aforementioned theory and past empirical research, we hypothesized that physical literacy would positively correlate with PE engagement, leisure-time exercise </a:t>
            </a:r>
            <a:r>
              <a:rPr lang="en-GB" err="1"/>
              <a:t>behavior</a:t>
            </a:r>
            <a:r>
              <a:rPr lang="en-GB"/>
              <a:t>, vitality, and positive affect. In contrast, it was hypothesized that physical literacy would negatively correlate with negative affect.</a:t>
            </a:r>
            <a:endParaRPr lang="en-US"/>
          </a:p>
        </p:txBody>
      </p:sp>
      <p:sp>
        <p:nvSpPr>
          <p:cNvPr id="4" name="Slide Number Placeholder 3"/>
          <p:cNvSpPr>
            <a:spLocks noGrp="1"/>
          </p:cNvSpPr>
          <p:nvPr>
            <p:ph type="sldNum" sz="quarter" idx="5"/>
          </p:nvPr>
        </p:nvSpPr>
        <p:spPr/>
        <p:txBody>
          <a:bodyPr/>
          <a:lstStyle/>
          <a:p>
            <a:fld id="{F09E5473-1673-D849-B47E-342017E3376E}" type="slidenum">
              <a:rPr lang="en-US" smtClean="0"/>
              <a:t>11</a:t>
            </a:fld>
            <a:endParaRPr lang="en-US"/>
          </a:p>
        </p:txBody>
      </p:sp>
    </p:spTree>
    <p:extLst>
      <p:ext uri="{BB962C8B-B14F-4D97-AF65-F5344CB8AC3E}">
        <p14:creationId xmlns:p14="http://schemas.microsoft.com/office/powerpoint/2010/main" val="353412786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F09E5473-1673-D849-B47E-342017E3376E}" type="slidenum">
              <a:rPr lang="en-US" smtClean="0"/>
              <a:t>12</a:t>
            </a:fld>
            <a:endParaRPr lang="en-US"/>
          </a:p>
        </p:txBody>
      </p:sp>
    </p:spTree>
    <p:extLst>
      <p:ext uri="{BB962C8B-B14F-4D97-AF65-F5344CB8AC3E}">
        <p14:creationId xmlns:p14="http://schemas.microsoft.com/office/powerpoint/2010/main" val="171831309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F09E5473-1673-D849-B47E-342017E3376E}" type="slidenum">
              <a:rPr lang="en-US" smtClean="0"/>
              <a:t>13</a:t>
            </a:fld>
            <a:endParaRPr lang="en-US"/>
          </a:p>
        </p:txBody>
      </p:sp>
    </p:spTree>
    <p:extLst>
      <p:ext uri="{BB962C8B-B14F-4D97-AF65-F5344CB8AC3E}">
        <p14:creationId xmlns:p14="http://schemas.microsoft.com/office/powerpoint/2010/main" val="290539076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F09E5473-1673-D849-B47E-342017E3376E}" type="slidenum">
              <a:rPr lang="en-US" smtClean="0"/>
              <a:t>14</a:t>
            </a:fld>
            <a:endParaRPr lang="en-US"/>
          </a:p>
        </p:txBody>
      </p:sp>
    </p:spTree>
    <p:extLst>
      <p:ext uri="{BB962C8B-B14F-4D97-AF65-F5344CB8AC3E}">
        <p14:creationId xmlns:p14="http://schemas.microsoft.com/office/powerpoint/2010/main" val="186796870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F09E5473-1673-D849-B47E-342017E3376E}" type="slidenum">
              <a:rPr lang="en-US" smtClean="0"/>
              <a:t>15</a:t>
            </a:fld>
            <a:endParaRPr lang="en-US"/>
          </a:p>
        </p:txBody>
      </p:sp>
    </p:spTree>
    <p:extLst>
      <p:ext uri="{BB962C8B-B14F-4D97-AF65-F5344CB8AC3E}">
        <p14:creationId xmlns:p14="http://schemas.microsoft.com/office/powerpoint/2010/main" val="5825728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F09E5473-1673-D849-B47E-342017E3376E}" type="slidenum">
              <a:rPr lang="en-US" smtClean="0"/>
              <a:t>16</a:t>
            </a:fld>
            <a:endParaRPr lang="en-US"/>
          </a:p>
        </p:txBody>
      </p:sp>
    </p:spTree>
    <p:extLst>
      <p:ext uri="{BB962C8B-B14F-4D97-AF65-F5344CB8AC3E}">
        <p14:creationId xmlns:p14="http://schemas.microsoft.com/office/powerpoint/2010/main" val="348893553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As recently highlighted by scholars (e.g., Longmuir &amp; Tremblay, 2016), an important and missing avenue of research pertains to better understanding the outcomes of physical literacy. In an initial attempt to address this gap, we examined the relationships between physical literacy and engagement in PE, leisure-time exercise </a:t>
            </a:r>
            <a:r>
              <a:rPr lang="en-GB" err="1"/>
              <a:t>behavior</a:t>
            </a:r>
            <a:r>
              <a:rPr lang="en-GB"/>
              <a:t>, and the psychological well-being of early adolescents</a:t>
            </a:r>
            <a:endParaRPr lang="en-US"/>
          </a:p>
        </p:txBody>
      </p:sp>
      <p:sp>
        <p:nvSpPr>
          <p:cNvPr id="4" name="Slide Number Placeholder 3"/>
          <p:cNvSpPr>
            <a:spLocks noGrp="1"/>
          </p:cNvSpPr>
          <p:nvPr>
            <p:ph type="sldNum" sz="quarter" idx="5"/>
          </p:nvPr>
        </p:nvSpPr>
        <p:spPr/>
        <p:txBody>
          <a:bodyPr/>
          <a:lstStyle/>
          <a:p>
            <a:fld id="{F09E5473-1673-D849-B47E-342017E3376E}" type="slidenum">
              <a:rPr lang="en-US" smtClean="0"/>
              <a:t>17</a:t>
            </a:fld>
            <a:endParaRPr lang="en-US"/>
          </a:p>
        </p:txBody>
      </p:sp>
    </p:spTree>
    <p:extLst>
      <p:ext uri="{BB962C8B-B14F-4D97-AF65-F5344CB8AC3E}">
        <p14:creationId xmlns:p14="http://schemas.microsoft.com/office/powerpoint/2010/main" val="270762299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a:p>
            <a:endParaRPr lang="en-US"/>
          </a:p>
        </p:txBody>
      </p:sp>
      <p:sp>
        <p:nvSpPr>
          <p:cNvPr id="4" name="Slide Number Placeholder 3"/>
          <p:cNvSpPr>
            <a:spLocks noGrp="1"/>
          </p:cNvSpPr>
          <p:nvPr>
            <p:ph type="sldNum" sz="quarter" idx="5"/>
          </p:nvPr>
        </p:nvSpPr>
        <p:spPr/>
        <p:txBody>
          <a:bodyPr/>
          <a:lstStyle/>
          <a:p>
            <a:fld id="{F09E5473-1673-D849-B47E-342017E3376E}" type="slidenum">
              <a:rPr lang="en-US" smtClean="0"/>
              <a:t>18</a:t>
            </a:fld>
            <a:endParaRPr lang="en-US"/>
          </a:p>
        </p:txBody>
      </p:sp>
    </p:spTree>
    <p:extLst>
      <p:ext uri="{BB962C8B-B14F-4D97-AF65-F5344CB8AC3E}">
        <p14:creationId xmlns:p14="http://schemas.microsoft.com/office/powerpoint/2010/main" val="34785582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F09E5473-1673-D849-B47E-342017E3376E}" type="slidenum">
              <a:rPr lang="en-US" smtClean="0"/>
              <a:t>19</a:t>
            </a:fld>
            <a:endParaRPr lang="en-US"/>
          </a:p>
        </p:txBody>
      </p:sp>
    </p:spTree>
    <p:extLst>
      <p:ext uri="{BB962C8B-B14F-4D97-AF65-F5344CB8AC3E}">
        <p14:creationId xmlns:p14="http://schemas.microsoft.com/office/powerpoint/2010/main" val="37173707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F09E5473-1673-D849-B47E-342017E3376E}" type="slidenum">
              <a:rPr lang="en-US" smtClean="0"/>
              <a:t>20</a:t>
            </a:fld>
            <a:endParaRPr lang="en-US"/>
          </a:p>
        </p:txBody>
      </p:sp>
    </p:spTree>
    <p:extLst>
      <p:ext uri="{BB962C8B-B14F-4D97-AF65-F5344CB8AC3E}">
        <p14:creationId xmlns:p14="http://schemas.microsoft.com/office/powerpoint/2010/main" val="312559115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t>Finally, and although past work has demonstrated that mean differences among physical literacy dimensions exist (Tremblay et al., 2018), it would be interesting in future work with an appropriately powered sample to examine the invariance of associations among physical literacy and outcome variables across potentially important covariates, such as age (including relative age effect), gender, socioeconomic status, and cultural background.</a:t>
            </a:r>
          </a:p>
          <a:p>
            <a:endParaRPr lang="en-US"/>
          </a:p>
        </p:txBody>
      </p:sp>
      <p:sp>
        <p:nvSpPr>
          <p:cNvPr id="4" name="Slide Number Placeholder 3"/>
          <p:cNvSpPr>
            <a:spLocks noGrp="1"/>
          </p:cNvSpPr>
          <p:nvPr>
            <p:ph type="sldNum" sz="quarter" idx="5"/>
          </p:nvPr>
        </p:nvSpPr>
        <p:spPr/>
        <p:txBody>
          <a:bodyPr/>
          <a:lstStyle/>
          <a:p>
            <a:fld id="{F09E5473-1673-D849-B47E-342017E3376E}" type="slidenum">
              <a:rPr lang="en-US" smtClean="0"/>
              <a:t>21</a:t>
            </a:fld>
            <a:endParaRPr lang="en-US"/>
          </a:p>
        </p:txBody>
      </p:sp>
    </p:spTree>
    <p:extLst>
      <p:ext uri="{BB962C8B-B14F-4D97-AF65-F5344CB8AC3E}">
        <p14:creationId xmlns:p14="http://schemas.microsoft.com/office/powerpoint/2010/main" val="402995952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This study adds to a vastly limited body of empirical research examining the correlates of physical literacy in early adolescents. The present findings show physical literacy to contribute to a number of adaptive outcomes, including PE engagement, leisure-time exercise </a:t>
            </a:r>
            <a:r>
              <a:rPr lang="en-GB" err="1"/>
              <a:t>behavior</a:t>
            </a:r>
            <a:r>
              <a:rPr lang="en-GB"/>
              <a:t>, and psychological well-being. As such, our findings support the long-standing contention that physical literacy contributes to young people’s development, health, and wellness. Furthermore, our data also adds to the assertion that the development of physical literacy should be a target of early intervention (Whitehead, 2010).</a:t>
            </a:r>
            <a:endParaRPr lang="en-US"/>
          </a:p>
        </p:txBody>
      </p:sp>
      <p:sp>
        <p:nvSpPr>
          <p:cNvPr id="4" name="Slide Number Placeholder 3"/>
          <p:cNvSpPr>
            <a:spLocks noGrp="1"/>
          </p:cNvSpPr>
          <p:nvPr>
            <p:ph type="sldNum" sz="quarter" idx="5"/>
          </p:nvPr>
        </p:nvSpPr>
        <p:spPr/>
        <p:txBody>
          <a:bodyPr/>
          <a:lstStyle/>
          <a:p>
            <a:fld id="{F09E5473-1673-D849-B47E-342017E3376E}" type="slidenum">
              <a:rPr lang="en-US" smtClean="0"/>
              <a:t>22</a:t>
            </a:fld>
            <a:endParaRPr lang="en-US"/>
          </a:p>
        </p:txBody>
      </p:sp>
    </p:spTree>
    <p:extLst>
      <p:ext uri="{BB962C8B-B14F-4D97-AF65-F5344CB8AC3E}">
        <p14:creationId xmlns:p14="http://schemas.microsoft.com/office/powerpoint/2010/main" val="417142971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This study adds to a vastly limited body of empirical research examining the correlates of physical literacy in early adolescents. The present findings show physical literacy to contribute to a number of adaptive outcomes, including PE engagement, leisure-time exercise </a:t>
            </a:r>
            <a:r>
              <a:rPr lang="en-GB" err="1"/>
              <a:t>behavior</a:t>
            </a:r>
            <a:r>
              <a:rPr lang="en-GB"/>
              <a:t>, and psychological well-being. As such, our findings support the long-standing contention that physical literacy contributes to young people’s development, health, and wellness. Furthermore, our data also adds to the assertion that the development of physical literacy should be a target of early intervention (Whitehead, 2010).</a:t>
            </a:r>
            <a:endParaRPr lang="en-US"/>
          </a:p>
        </p:txBody>
      </p:sp>
      <p:sp>
        <p:nvSpPr>
          <p:cNvPr id="4" name="Slide Number Placeholder 3"/>
          <p:cNvSpPr>
            <a:spLocks noGrp="1"/>
          </p:cNvSpPr>
          <p:nvPr>
            <p:ph type="sldNum" sz="quarter" idx="5"/>
          </p:nvPr>
        </p:nvSpPr>
        <p:spPr/>
        <p:txBody>
          <a:bodyPr/>
          <a:lstStyle/>
          <a:p>
            <a:fld id="{F09E5473-1673-D849-B47E-342017E3376E}" type="slidenum">
              <a:rPr lang="en-US" smtClean="0"/>
              <a:t>23</a:t>
            </a:fld>
            <a:endParaRPr lang="en-US"/>
          </a:p>
        </p:txBody>
      </p:sp>
    </p:spTree>
    <p:extLst>
      <p:ext uri="{BB962C8B-B14F-4D97-AF65-F5344CB8AC3E}">
        <p14:creationId xmlns:p14="http://schemas.microsoft.com/office/powerpoint/2010/main" val="411832907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6CA991-4FB2-F84C-9546-375E9435A407}"/>
              </a:ext>
            </a:extLst>
          </p:cNvPr>
          <p:cNvSpPr>
            <a:spLocks noGrp="1"/>
          </p:cNvSpPr>
          <p:nvPr>
            <p:ph type="ctrTitle"/>
          </p:nvPr>
        </p:nvSpPr>
        <p:spPr>
          <a:xfrm>
            <a:off x="1524000" y="1662694"/>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C19DA6CA-D4FA-BA44-A58B-88B090228C32}"/>
              </a:ext>
            </a:extLst>
          </p:cNvPr>
          <p:cNvSpPr>
            <a:spLocks noGrp="1"/>
          </p:cNvSpPr>
          <p:nvPr>
            <p:ph type="subTitle" idx="1"/>
          </p:nvPr>
        </p:nvSpPr>
        <p:spPr>
          <a:xfrm>
            <a:off x="1524000" y="4142369"/>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4786320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E67750-B475-004D-9BEE-53F7B615AEA3}"/>
              </a:ext>
            </a:extLst>
          </p:cNvPr>
          <p:cNvSpPr>
            <a:spLocks noGrp="1"/>
          </p:cNvSpPr>
          <p:nvPr>
            <p:ph type="title"/>
          </p:nvPr>
        </p:nvSpPr>
        <p:spPr>
          <a:xfrm>
            <a:off x="838200" y="1923761"/>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01DE33F7-5C20-6249-8358-8AC4B0B831A6}"/>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A1A42AA-85A7-F549-ACE2-7FF4FCB58C30}"/>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8/17/21</a:t>
            </a:fld>
            <a:endParaRPr lang="en-US"/>
          </a:p>
        </p:txBody>
      </p:sp>
      <p:sp>
        <p:nvSpPr>
          <p:cNvPr id="5" name="Footer Placeholder 4">
            <a:extLst>
              <a:ext uri="{FF2B5EF4-FFF2-40B4-BE49-F238E27FC236}">
                <a16:creationId xmlns:a16="http://schemas.microsoft.com/office/drawing/2014/main" id="{E263587C-988C-1741-B1AD-2260344FF398}"/>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66DE21C-3B8E-5F40-A53E-9F42721913A3}"/>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23992505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5AE433-868A-9B40-8540-5D1A563C7022}"/>
              </a:ext>
            </a:extLst>
          </p:cNvPr>
          <p:cNvSpPr>
            <a:spLocks noGrp="1"/>
          </p:cNvSpPr>
          <p:nvPr>
            <p:ph type="title"/>
          </p:nvPr>
        </p:nvSpPr>
        <p:spPr>
          <a:xfrm>
            <a:off x="831850" y="1709738"/>
            <a:ext cx="105156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68E630A8-95A9-184E-87CF-BCBF239A73C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6C293386-3775-BB46-AF82-C34FB0210199}"/>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8/17/21</a:t>
            </a:fld>
            <a:endParaRPr lang="en-US"/>
          </a:p>
        </p:txBody>
      </p:sp>
      <p:sp>
        <p:nvSpPr>
          <p:cNvPr id="5" name="Footer Placeholder 4">
            <a:extLst>
              <a:ext uri="{FF2B5EF4-FFF2-40B4-BE49-F238E27FC236}">
                <a16:creationId xmlns:a16="http://schemas.microsoft.com/office/drawing/2014/main" id="{850FF5CA-C335-3D4B-8F03-1CD481A582D5}"/>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A6BCDFF-05A2-934D-BEA2-AAFE46CB8129}"/>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32579577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F14CCA-958F-144C-9EDD-BE41855E487B}"/>
              </a:ext>
            </a:extLst>
          </p:cNvPr>
          <p:cNvSpPr>
            <a:spLocks noGrp="1"/>
          </p:cNvSpPr>
          <p:nvPr>
            <p:ph type="title"/>
          </p:nvPr>
        </p:nvSpPr>
        <p:spPr>
          <a:xfrm>
            <a:off x="838200" y="1923761"/>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11EAB40F-54BD-A242-9BDD-14BE604F2622}"/>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AD29F4EB-3198-804A-8B18-D80338851D13}"/>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14B9CD05-9F85-5F4A-9272-880DE5C9C57E}"/>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8/17/21</a:t>
            </a:fld>
            <a:endParaRPr lang="en-US"/>
          </a:p>
        </p:txBody>
      </p:sp>
      <p:sp>
        <p:nvSpPr>
          <p:cNvPr id="6" name="Footer Placeholder 5">
            <a:extLst>
              <a:ext uri="{FF2B5EF4-FFF2-40B4-BE49-F238E27FC236}">
                <a16:creationId xmlns:a16="http://schemas.microsoft.com/office/drawing/2014/main" id="{41BF5F0E-37F4-CE4C-BCA5-F5FA2BC71ADC}"/>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6A44852C-11D2-9545-A28D-21DC2835B5B9}"/>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23223801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B8F641-C35D-A84E-AB4E-86B0499AADAB}"/>
              </a:ext>
            </a:extLst>
          </p:cNvPr>
          <p:cNvSpPr>
            <a:spLocks noGrp="1"/>
          </p:cNvSpPr>
          <p:nvPr>
            <p:ph type="title"/>
          </p:nvPr>
        </p:nvSpPr>
        <p:spPr>
          <a:xfrm>
            <a:off x="839788" y="365125"/>
            <a:ext cx="105156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53ADEAA3-A5CE-E94A-911B-75F86F943AA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BE195F6F-7B01-9041-B242-983D6535B7AA}"/>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5EC6547D-0AF5-F144-99C9-F391613C382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1C618D06-44C8-D245-96F8-674E98E0A2B9}"/>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1585D28F-5470-4B45-9050-2FED03F49DC4}"/>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8/17/21</a:t>
            </a:fld>
            <a:endParaRPr lang="en-US"/>
          </a:p>
        </p:txBody>
      </p:sp>
      <p:sp>
        <p:nvSpPr>
          <p:cNvPr id="8" name="Footer Placeholder 7">
            <a:extLst>
              <a:ext uri="{FF2B5EF4-FFF2-40B4-BE49-F238E27FC236}">
                <a16:creationId xmlns:a16="http://schemas.microsoft.com/office/drawing/2014/main" id="{AE5B70C0-C3E6-1E4E-BEE1-C8C8410F051C}"/>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485C1C21-E6FE-664A-9ACE-EFF6F0D1CE4A}"/>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32357025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2D64B1-84EB-6047-A2BE-E5BC5BBEEF46}"/>
              </a:ext>
            </a:extLst>
          </p:cNvPr>
          <p:cNvSpPr>
            <a:spLocks noGrp="1"/>
          </p:cNvSpPr>
          <p:nvPr>
            <p:ph type="title"/>
          </p:nvPr>
        </p:nvSpPr>
        <p:spPr>
          <a:xfrm>
            <a:off x="838200" y="1923761"/>
            <a:ext cx="105156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E5E309EF-E51D-F540-93D4-6600A73DE634}"/>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8/17/21</a:t>
            </a:fld>
            <a:endParaRPr lang="en-US"/>
          </a:p>
        </p:txBody>
      </p:sp>
      <p:sp>
        <p:nvSpPr>
          <p:cNvPr id="4" name="Footer Placeholder 3">
            <a:extLst>
              <a:ext uri="{FF2B5EF4-FFF2-40B4-BE49-F238E27FC236}">
                <a16:creationId xmlns:a16="http://schemas.microsoft.com/office/drawing/2014/main" id="{C32FA78D-E555-614A-98D3-7FC8B9851932}"/>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295562C4-7058-6247-8E7C-A3F4FCE6C647}"/>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424554214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560D5E5-3C79-D94B-AB17-5E7DC0ED563E}"/>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8/17/21</a:t>
            </a:fld>
            <a:endParaRPr lang="en-US"/>
          </a:p>
        </p:txBody>
      </p:sp>
      <p:sp>
        <p:nvSpPr>
          <p:cNvPr id="3" name="Footer Placeholder 2">
            <a:extLst>
              <a:ext uri="{FF2B5EF4-FFF2-40B4-BE49-F238E27FC236}">
                <a16:creationId xmlns:a16="http://schemas.microsoft.com/office/drawing/2014/main" id="{F51A59F6-B720-BC4F-81CA-FD5C2DFD9E99}"/>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06DB336C-ECAA-6940-9957-27AD40DBCC45}"/>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37113618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FF3EFD-60D8-2148-8133-A8C16AAA8BDA}"/>
              </a:ext>
            </a:extLst>
          </p:cNvPr>
          <p:cNvSpPr>
            <a:spLocks noGrp="1"/>
          </p:cNvSpPr>
          <p:nvPr>
            <p:ph type="title"/>
          </p:nvPr>
        </p:nvSpPr>
        <p:spPr>
          <a:xfrm>
            <a:off x="839788" y="457200"/>
            <a:ext cx="3932237"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798DC8BE-79D9-BC47-B26C-EABEE74C931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2B3F410-86AC-6545-8210-1638BC23F4C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5E788203-4374-0D41-9821-0B48A63EFD58}"/>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8/17/21</a:t>
            </a:fld>
            <a:endParaRPr lang="en-US"/>
          </a:p>
        </p:txBody>
      </p:sp>
      <p:sp>
        <p:nvSpPr>
          <p:cNvPr id="6" name="Footer Placeholder 5">
            <a:extLst>
              <a:ext uri="{FF2B5EF4-FFF2-40B4-BE49-F238E27FC236}">
                <a16:creationId xmlns:a16="http://schemas.microsoft.com/office/drawing/2014/main" id="{F00BE619-47D1-724E-9D3F-5966C69816AE}"/>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A45A3365-FAB5-2740-8154-E28942AE8CEC}"/>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29354184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09E9B9-6B77-5345-B0EF-3918852A9275}"/>
              </a:ext>
            </a:extLst>
          </p:cNvPr>
          <p:cNvSpPr>
            <a:spLocks noGrp="1"/>
          </p:cNvSpPr>
          <p:nvPr>
            <p:ph type="title"/>
          </p:nvPr>
        </p:nvSpPr>
        <p:spPr>
          <a:xfrm>
            <a:off x="839788" y="457200"/>
            <a:ext cx="3932237"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6275C492-F7F6-744D-8063-93EAABE003C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1D34A439-BEAF-CD4C-87DF-72DC1AECADF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5FD0B163-9E3E-D447-BE23-93AC00A4D504}"/>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8/17/21</a:t>
            </a:fld>
            <a:endParaRPr lang="en-US"/>
          </a:p>
        </p:txBody>
      </p:sp>
      <p:sp>
        <p:nvSpPr>
          <p:cNvPr id="6" name="Footer Placeholder 5">
            <a:extLst>
              <a:ext uri="{FF2B5EF4-FFF2-40B4-BE49-F238E27FC236}">
                <a16:creationId xmlns:a16="http://schemas.microsoft.com/office/drawing/2014/main" id="{D64C965D-8269-824D-BDAA-61860C152E5E}"/>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5C46C733-D023-F64D-AB84-AE4A5DB2F83E}"/>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21428836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E4C1B1-AEA7-944F-88E0-58D25F45A3F5}"/>
              </a:ext>
            </a:extLst>
          </p:cNvPr>
          <p:cNvSpPr>
            <a:spLocks noGrp="1"/>
          </p:cNvSpPr>
          <p:nvPr>
            <p:ph type="title"/>
          </p:nvPr>
        </p:nvSpPr>
        <p:spPr>
          <a:xfrm>
            <a:off x="838200" y="1923761"/>
            <a:ext cx="105156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9E9BF74-347D-114B-943B-F934FAC161F8}"/>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A899CF3-B36B-3A41-A8CE-2D2BDACADAFA}"/>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8/17/21</a:t>
            </a:fld>
            <a:endParaRPr lang="en-US"/>
          </a:p>
        </p:txBody>
      </p:sp>
      <p:sp>
        <p:nvSpPr>
          <p:cNvPr id="5" name="Footer Placeholder 4">
            <a:extLst>
              <a:ext uri="{FF2B5EF4-FFF2-40B4-BE49-F238E27FC236}">
                <a16:creationId xmlns:a16="http://schemas.microsoft.com/office/drawing/2014/main" id="{95228349-9DA2-3E4C-95D7-C3278CF353C7}"/>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0C81D5ED-65D9-0A42-9AA4-54F9134381DD}"/>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20872714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CD59055-C8D1-0F4E-9647-E3864DEF35EB}"/>
              </a:ext>
            </a:extLst>
          </p:cNvPr>
          <p:cNvSpPr>
            <a:spLocks noGrp="1"/>
          </p:cNvSpPr>
          <p:nvPr>
            <p:ph type="title" orient="vert"/>
          </p:nvPr>
        </p:nvSpPr>
        <p:spPr>
          <a:xfrm>
            <a:off x="8724900" y="365125"/>
            <a:ext cx="2628900"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B988BCB1-664D-0641-B8CB-184EBB9A2FE1}"/>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EC41958-E946-1544-AA19-8120825B8BAB}"/>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8/17/21</a:t>
            </a:fld>
            <a:endParaRPr lang="en-US"/>
          </a:p>
        </p:txBody>
      </p:sp>
      <p:sp>
        <p:nvSpPr>
          <p:cNvPr id="5" name="Footer Placeholder 4">
            <a:extLst>
              <a:ext uri="{FF2B5EF4-FFF2-40B4-BE49-F238E27FC236}">
                <a16:creationId xmlns:a16="http://schemas.microsoft.com/office/drawing/2014/main" id="{AE82876A-64D4-FB45-96C8-382D8A5FA82F}"/>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F150415-0CC0-B243-A002-EBB868A6C4A5}"/>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250433628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70634-EAB3-F14B-811C-0326FCB1D1D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39411A9A-E0B6-9E42-B50E-413BCC4C4CB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7C8AC884-4DB1-294A-94B0-DB3C9516472A}"/>
              </a:ext>
            </a:extLst>
          </p:cNvPr>
          <p:cNvSpPr>
            <a:spLocks noGrp="1"/>
          </p:cNvSpPr>
          <p:nvPr>
            <p:ph type="dt" sz="half" idx="10"/>
          </p:nvPr>
        </p:nvSpPr>
        <p:spPr/>
        <p:txBody>
          <a:bodyPr/>
          <a:lstStyle/>
          <a:p>
            <a:fld id="{2DCAEF9C-4E02-A346-B422-50263A4C2AAA}" type="datetimeFigureOut">
              <a:rPr lang="en-US" smtClean="0"/>
              <a:t>8/17/21</a:t>
            </a:fld>
            <a:endParaRPr lang="en-US"/>
          </a:p>
        </p:txBody>
      </p:sp>
      <p:sp>
        <p:nvSpPr>
          <p:cNvPr id="5" name="Footer Placeholder 4">
            <a:extLst>
              <a:ext uri="{FF2B5EF4-FFF2-40B4-BE49-F238E27FC236}">
                <a16:creationId xmlns:a16="http://schemas.microsoft.com/office/drawing/2014/main" id="{AB439269-9E56-D94E-8AB5-3BF24A7F6E3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414FABC-1EB8-6641-BCEC-59125FB0E318}"/>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322696165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C62463-32E7-9F4D-BB4E-0858F4322CEA}"/>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F0A9FD94-B582-1940-AD95-758C220E3A0A}"/>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0BED26E-DC5C-2049-8F0B-509170BB21BD}"/>
              </a:ext>
            </a:extLst>
          </p:cNvPr>
          <p:cNvSpPr>
            <a:spLocks noGrp="1"/>
          </p:cNvSpPr>
          <p:nvPr>
            <p:ph type="dt" sz="half" idx="10"/>
          </p:nvPr>
        </p:nvSpPr>
        <p:spPr/>
        <p:txBody>
          <a:bodyPr/>
          <a:lstStyle/>
          <a:p>
            <a:fld id="{2DCAEF9C-4E02-A346-B422-50263A4C2AAA}" type="datetimeFigureOut">
              <a:rPr lang="en-US" smtClean="0"/>
              <a:t>8/17/21</a:t>
            </a:fld>
            <a:endParaRPr lang="en-US"/>
          </a:p>
        </p:txBody>
      </p:sp>
      <p:sp>
        <p:nvSpPr>
          <p:cNvPr id="5" name="Footer Placeholder 4">
            <a:extLst>
              <a:ext uri="{FF2B5EF4-FFF2-40B4-BE49-F238E27FC236}">
                <a16:creationId xmlns:a16="http://schemas.microsoft.com/office/drawing/2014/main" id="{C28A340C-2088-3E4A-81E5-A1B8F7CB0E4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F463973-0B85-E940-9BD2-9ECBBE126725}"/>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255984696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50AF91-663C-5A43-9A1B-CE6D583CF43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FC5C8DED-5BBD-BE4B-BF0F-BD2A5445159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269B800B-BD32-B841-A7E4-B94F74E73D52}"/>
              </a:ext>
            </a:extLst>
          </p:cNvPr>
          <p:cNvSpPr>
            <a:spLocks noGrp="1"/>
          </p:cNvSpPr>
          <p:nvPr>
            <p:ph type="dt" sz="half" idx="10"/>
          </p:nvPr>
        </p:nvSpPr>
        <p:spPr/>
        <p:txBody>
          <a:bodyPr/>
          <a:lstStyle/>
          <a:p>
            <a:fld id="{2DCAEF9C-4E02-A346-B422-50263A4C2AAA}" type="datetimeFigureOut">
              <a:rPr lang="en-US" smtClean="0"/>
              <a:t>8/17/21</a:t>
            </a:fld>
            <a:endParaRPr lang="en-US"/>
          </a:p>
        </p:txBody>
      </p:sp>
      <p:sp>
        <p:nvSpPr>
          <p:cNvPr id="5" name="Footer Placeholder 4">
            <a:extLst>
              <a:ext uri="{FF2B5EF4-FFF2-40B4-BE49-F238E27FC236}">
                <a16:creationId xmlns:a16="http://schemas.microsoft.com/office/drawing/2014/main" id="{87758581-F86D-2A47-92C0-5C8ED25A88F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BC96395-617D-2D4B-B4A9-0A28D554329B}"/>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139792284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525892-7097-5443-A389-2DD7F6A4980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0994896-C901-804C-8AFC-E8135B42C7E1}"/>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BDCF24C-F53E-C84C-9FDB-6DF2709B9DFC}"/>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F02B53F9-3B43-214D-9F2D-99A04B547E31}"/>
              </a:ext>
            </a:extLst>
          </p:cNvPr>
          <p:cNvSpPr>
            <a:spLocks noGrp="1"/>
          </p:cNvSpPr>
          <p:nvPr>
            <p:ph type="dt" sz="half" idx="10"/>
          </p:nvPr>
        </p:nvSpPr>
        <p:spPr/>
        <p:txBody>
          <a:bodyPr/>
          <a:lstStyle/>
          <a:p>
            <a:fld id="{2DCAEF9C-4E02-A346-B422-50263A4C2AAA}" type="datetimeFigureOut">
              <a:rPr lang="en-US" smtClean="0"/>
              <a:t>8/17/21</a:t>
            </a:fld>
            <a:endParaRPr lang="en-US"/>
          </a:p>
        </p:txBody>
      </p:sp>
      <p:sp>
        <p:nvSpPr>
          <p:cNvPr id="6" name="Footer Placeholder 5">
            <a:extLst>
              <a:ext uri="{FF2B5EF4-FFF2-40B4-BE49-F238E27FC236}">
                <a16:creationId xmlns:a16="http://schemas.microsoft.com/office/drawing/2014/main" id="{E194A176-4607-1240-8CD8-7239EAEE001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77DB4B1-C194-F64B-B45E-0436D072D1CD}"/>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101504769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4E5E4D-732F-3F4E-A267-A23D853DB5E1}"/>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F317F8C5-05FB-4A4C-993F-DB0C4BC0713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39583CAD-CA95-4942-B350-2BA284A9290D}"/>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C01F9FF1-F8B7-0245-B1A8-F3C0AA3695D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B510F58C-1386-9246-947D-85FDBB6E85D5}"/>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BB1EDC79-443C-1843-9A41-F3EB7A9FA593}"/>
              </a:ext>
            </a:extLst>
          </p:cNvPr>
          <p:cNvSpPr>
            <a:spLocks noGrp="1"/>
          </p:cNvSpPr>
          <p:nvPr>
            <p:ph type="dt" sz="half" idx="10"/>
          </p:nvPr>
        </p:nvSpPr>
        <p:spPr/>
        <p:txBody>
          <a:bodyPr/>
          <a:lstStyle/>
          <a:p>
            <a:fld id="{2DCAEF9C-4E02-A346-B422-50263A4C2AAA}" type="datetimeFigureOut">
              <a:rPr lang="en-US" smtClean="0"/>
              <a:t>8/17/21</a:t>
            </a:fld>
            <a:endParaRPr lang="en-US"/>
          </a:p>
        </p:txBody>
      </p:sp>
      <p:sp>
        <p:nvSpPr>
          <p:cNvPr id="8" name="Footer Placeholder 7">
            <a:extLst>
              <a:ext uri="{FF2B5EF4-FFF2-40B4-BE49-F238E27FC236}">
                <a16:creationId xmlns:a16="http://schemas.microsoft.com/office/drawing/2014/main" id="{F5A03C39-D4BA-4143-AE7A-54A7818E1E7B}"/>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A2ADEB7C-FD73-0443-951E-10141418A68B}"/>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325442454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3B933B-4EDC-4544-8030-0B337A20191E}"/>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79A3D763-C1FF-6047-9701-E1CA9B79D113}"/>
              </a:ext>
            </a:extLst>
          </p:cNvPr>
          <p:cNvSpPr>
            <a:spLocks noGrp="1"/>
          </p:cNvSpPr>
          <p:nvPr>
            <p:ph type="dt" sz="half" idx="10"/>
          </p:nvPr>
        </p:nvSpPr>
        <p:spPr/>
        <p:txBody>
          <a:bodyPr/>
          <a:lstStyle/>
          <a:p>
            <a:fld id="{2DCAEF9C-4E02-A346-B422-50263A4C2AAA}" type="datetimeFigureOut">
              <a:rPr lang="en-US" smtClean="0"/>
              <a:t>8/17/21</a:t>
            </a:fld>
            <a:endParaRPr lang="en-US"/>
          </a:p>
        </p:txBody>
      </p:sp>
      <p:sp>
        <p:nvSpPr>
          <p:cNvPr id="4" name="Footer Placeholder 3">
            <a:extLst>
              <a:ext uri="{FF2B5EF4-FFF2-40B4-BE49-F238E27FC236}">
                <a16:creationId xmlns:a16="http://schemas.microsoft.com/office/drawing/2014/main" id="{7E1675C4-F328-DF45-9FE2-1994925A608C}"/>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16348862-EBB4-6F47-88CA-B2A05557327F}"/>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90924319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6985A43-1554-4140-8D8E-F297FFFF0C6F}"/>
              </a:ext>
            </a:extLst>
          </p:cNvPr>
          <p:cNvSpPr>
            <a:spLocks noGrp="1"/>
          </p:cNvSpPr>
          <p:nvPr>
            <p:ph type="dt" sz="half" idx="10"/>
          </p:nvPr>
        </p:nvSpPr>
        <p:spPr/>
        <p:txBody>
          <a:bodyPr/>
          <a:lstStyle/>
          <a:p>
            <a:fld id="{2DCAEF9C-4E02-A346-B422-50263A4C2AAA}" type="datetimeFigureOut">
              <a:rPr lang="en-US" smtClean="0"/>
              <a:t>8/17/21</a:t>
            </a:fld>
            <a:endParaRPr lang="en-US"/>
          </a:p>
        </p:txBody>
      </p:sp>
      <p:sp>
        <p:nvSpPr>
          <p:cNvPr id="3" name="Footer Placeholder 2">
            <a:extLst>
              <a:ext uri="{FF2B5EF4-FFF2-40B4-BE49-F238E27FC236}">
                <a16:creationId xmlns:a16="http://schemas.microsoft.com/office/drawing/2014/main" id="{8C6750F5-1A01-1C4B-B26B-B32CF653D0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6550DF8B-640A-7143-86E1-963B0C903B72}"/>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385834267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EC3724-88A1-3348-BCA7-4779D667295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6EFBC60D-CB5F-2240-A538-63995D9A4DC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166EBFCC-89A3-BC4E-8381-176DDBF3C5F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2426C395-C503-3D4E-B041-9E7B3E3D53DE}"/>
              </a:ext>
            </a:extLst>
          </p:cNvPr>
          <p:cNvSpPr>
            <a:spLocks noGrp="1"/>
          </p:cNvSpPr>
          <p:nvPr>
            <p:ph type="dt" sz="half" idx="10"/>
          </p:nvPr>
        </p:nvSpPr>
        <p:spPr/>
        <p:txBody>
          <a:bodyPr/>
          <a:lstStyle/>
          <a:p>
            <a:fld id="{2DCAEF9C-4E02-A346-B422-50263A4C2AAA}" type="datetimeFigureOut">
              <a:rPr lang="en-US" smtClean="0"/>
              <a:t>8/17/21</a:t>
            </a:fld>
            <a:endParaRPr lang="en-US"/>
          </a:p>
        </p:txBody>
      </p:sp>
      <p:sp>
        <p:nvSpPr>
          <p:cNvPr id="6" name="Footer Placeholder 5">
            <a:extLst>
              <a:ext uri="{FF2B5EF4-FFF2-40B4-BE49-F238E27FC236}">
                <a16:creationId xmlns:a16="http://schemas.microsoft.com/office/drawing/2014/main" id="{BE16B009-3423-B54E-87FC-93E496E787E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46B708E-17A4-4245-B24D-D53EF0D232E3}"/>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414989588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299353-4102-A34D-A8D5-072775761E8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0F3F516B-9F20-1C4F-B616-EC30E1A833B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C3650B85-405D-9344-BC9E-94EFB5194C4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E356524F-4F09-044F-BB78-6FF7D73A8382}"/>
              </a:ext>
            </a:extLst>
          </p:cNvPr>
          <p:cNvSpPr>
            <a:spLocks noGrp="1"/>
          </p:cNvSpPr>
          <p:nvPr>
            <p:ph type="dt" sz="half" idx="10"/>
          </p:nvPr>
        </p:nvSpPr>
        <p:spPr/>
        <p:txBody>
          <a:bodyPr/>
          <a:lstStyle/>
          <a:p>
            <a:fld id="{2DCAEF9C-4E02-A346-B422-50263A4C2AAA}" type="datetimeFigureOut">
              <a:rPr lang="en-US" smtClean="0"/>
              <a:t>8/17/21</a:t>
            </a:fld>
            <a:endParaRPr lang="en-US"/>
          </a:p>
        </p:txBody>
      </p:sp>
      <p:sp>
        <p:nvSpPr>
          <p:cNvPr id="6" name="Footer Placeholder 5">
            <a:extLst>
              <a:ext uri="{FF2B5EF4-FFF2-40B4-BE49-F238E27FC236}">
                <a16:creationId xmlns:a16="http://schemas.microsoft.com/office/drawing/2014/main" id="{9206E5D5-FA8F-3F4C-BBCF-30E9DC1D00D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6649FDD-89BD-1E46-BCD0-83A5285837BE}"/>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276781184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729D9C-0B80-C042-B8A7-3956E39A82A4}"/>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A0EC253-D5E4-9048-85CB-C27517865159}"/>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A7E8905-A6B3-9843-BE23-DCF3AA602372}"/>
              </a:ext>
            </a:extLst>
          </p:cNvPr>
          <p:cNvSpPr>
            <a:spLocks noGrp="1"/>
          </p:cNvSpPr>
          <p:nvPr>
            <p:ph type="dt" sz="half" idx="10"/>
          </p:nvPr>
        </p:nvSpPr>
        <p:spPr/>
        <p:txBody>
          <a:bodyPr/>
          <a:lstStyle/>
          <a:p>
            <a:fld id="{2DCAEF9C-4E02-A346-B422-50263A4C2AAA}" type="datetimeFigureOut">
              <a:rPr lang="en-US" smtClean="0"/>
              <a:t>8/17/21</a:t>
            </a:fld>
            <a:endParaRPr lang="en-US"/>
          </a:p>
        </p:txBody>
      </p:sp>
      <p:sp>
        <p:nvSpPr>
          <p:cNvPr id="5" name="Footer Placeholder 4">
            <a:extLst>
              <a:ext uri="{FF2B5EF4-FFF2-40B4-BE49-F238E27FC236}">
                <a16:creationId xmlns:a16="http://schemas.microsoft.com/office/drawing/2014/main" id="{5D8EA17B-F0A2-1B40-89EE-AF738A30A60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3A30ED3-A3D1-5B44-A7D8-CFF5F30D63A9}"/>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244976200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8981CB5-2BCE-A146-BFFD-17FB2FBAA519}"/>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C7003A7-09DD-C04E-812C-F86A93D158E0}"/>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C347812-AE94-E94C-97EF-B71330388889}"/>
              </a:ext>
            </a:extLst>
          </p:cNvPr>
          <p:cNvSpPr>
            <a:spLocks noGrp="1"/>
          </p:cNvSpPr>
          <p:nvPr>
            <p:ph type="dt" sz="half" idx="10"/>
          </p:nvPr>
        </p:nvSpPr>
        <p:spPr/>
        <p:txBody>
          <a:bodyPr/>
          <a:lstStyle/>
          <a:p>
            <a:fld id="{2DCAEF9C-4E02-A346-B422-50263A4C2AAA}" type="datetimeFigureOut">
              <a:rPr lang="en-US" smtClean="0"/>
              <a:t>8/17/21</a:t>
            </a:fld>
            <a:endParaRPr lang="en-US"/>
          </a:p>
        </p:txBody>
      </p:sp>
      <p:sp>
        <p:nvSpPr>
          <p:cNvPr id="5" name="Footer Placeholder 4">
            <a:extLst>
              <a:ext uri="{FF2B5EF4-FFF2-40B4-BE49-F238E27FC236}">
                <a16:creationId xmlns:a16="http://schemas.microsoft.com/office/drawing/2014/main" id="{1CA19F82-4CE8-6141-9B2E-697DE379308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D912ECF-9431-E44B-B007-50EA3719AFBE}"/>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221856482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C8F886-C82A-5D44-9EDA-C9C596D5C1E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01876708-51F4-7B4C-9DB5-CEE9543FF55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581F1467-DA09-EA4F-9F5C-8F2E42F9386B}"/>
              </a:ext>
            </a:extLst>
          </p:cNvPr>
          <p:cNvSpPr>
            <a:spLocks noGrp="1"/>
          </p:cNvSpPr>
          <p:nvPr>
            <p:ph type="dt" sz="half" idx="10"/>
          </p:nvPr>
        </p:nvSpPr>
        <p:spPr/>
        <p:txBody>
          <a:bodyPr/>
          <a:lstStyle/>
          <a:p>
            <a:fld id="{78B7F53B-E515-014E-8CDF-62C146E5A9AB}" type="datetimeFigureOut">
              <a:rPr lang="en-US" smtClean="0"/>
              <a:t>8/17/21</a:t>
            </a:fld>
            <a:endParaRPr lang="en-US"/>
          </a:p>
        </p:txBody>
      </p:sp>
      <p:sp>
        <p:nvSpPr>
          <p:cNvPr id="5" name="Footer Placeholder 4">
            <a:extLst>
              <a:ext uri="{FF2B5EF4-FFF2-40B4-BE49-F238E27FC236}">
                <a16:creationId xmlns:a16="http://schemas.microsoft.com/office/drawing/2014/main" id="{07361EAA-A1C4-7D4C-A566-5990A436427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090D047-97D0-BA45-8281-13D0DFD63541}"/>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279441163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A05C22-1057-2A48-AF07-BC0F7BBA783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20DF2BF-6EF8-1449-9C84-F63AE79BB65D}"/>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0FAE884-691A-994A-9A07-4F15F8D0C22E}"/>
              </a:ext>
            </a:extLst>
          </p:cNvPr>
          <p:cNvSpPr>
            <a:spLocks noGrp="1"/>
          </p:cNvSpPr>
          <p:nvPr>
            <p:ph type="dt" sz="half" idx="10"/>
          </p:nvPr>
        </p:nvSpPr>
        <p:spPr/>
        <p:txBody>
          <a:bodyPr/>
          <a:lstStyle/>
          <a:p>
            <a:fld id="{78B7F53B-E515-014E-8CDF-62C146E5A9AB}" type="datetimeFigureOut">
              <a:rPr lang="en-US" smtClean="0"/>
              <a:t>8/17/21</a:t>
            </a:fld>
            <a:endParaRPr lang="en-US"/>
          </a:p>
        </p:txBody>
      </p:sp>
      <p:sp>
        <p:nvSpPr>
          <p:cNvPr id="5" name="Footer Placeholder 4">
            <a:extLst>
              <a:ext uri="{FF2B5EF4-FFF2-40B4-BE49-F238E27FC236}">
                <a16:creationId xmlns:a16="http://schemas.microsoft.com/office/drawing/2014/main" id="{E7F2F748-ABD1-4948-B569-2215340200C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6645FA3-3EC7-204C-9EEF-250C5DBFBC21}"/>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395886611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C5E1D0-70A5-D54D-A344-438CA7E23DB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9DE1E9A7-1850-F74B-97DA-D1A5319DB7C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F996AD91-FA8E-6C46-A144-E875058D0A02}"/>
              </a:ext>
            </a:extLst>
          </p:cNvPr>
          <p:cNvSpPr>
            <a:spLocks noGrp="1"/>
          </p:cNvSpPr>
          <p:nvPr>
            <p:ph type="dt" sz="half" idx="10"/>
          </p:nvPr>
        </p:nvSpPr>
        <p:spPr/>
        <p:txBody>
          <a:bodyPr/>
          <a:lstStyle/>
          <a:p>
            <a:fld id="{78B7F53B-E515-014E-8CDF-62C146E5A9AB}" type="datetimeFigureOut">
              <a:rPr lang="en-US" smtClean="0"/>
              <a:t>8/17/21</a:t>
            </a:fld>
            <a:endParaRPr lang="en-US"/>
          </a:p>
        </p:txBody>
      </p:sp>
      <p:sp>
        <p:nvSpPr>
          <p:cNvPr id="5" name="Footer Placeholder 4">
            <a:extLst>
              <a:ext uri="{FF2B5EF4-FFF2-40B4-BE49-F238E27FC236}">
                <a16:creationId xmlns:a16="http://schemas.microsoft.com/office/drawing/2014/main" id="{52A4A4A4-92C0-4D42-8039-952EE32F218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DE457D6-7528-6747-ADBF-75CBD3F48A32}"/>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166640871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8BD002-63F7-1A4B-9EF2-657ED81110C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40BF825F-E60B-3F42-B950-C919B0F534F2}"/>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12E82A6-CDDE-D741-B1CD-D33B0A714394}"/>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7DFD825D-A46F-DD4F-AE82-D84B1EBBD12D}"/>
              </a:ext>
            </a:extLst>
          </p:cNvPr>
          <p:cNvSpPr>
            <a:spLocks noGrp="1"/>
          </p:cNvSpPr>
          <p:nvPr>
            <p:ph type="dt" sz="half" idx="10"/>
          </p:nvPr>
        </p:nvSpPr>
        <p:spPr/>
        <p:txBody>
          <a:bodyPr/>
          <a:lstStyle/>
          <a:p>
            <a:fld id="{78B7F53B-E515-014E-8CDF-62C146E5A9AB}" type="datetimeFigureOut">
              <a:rPr lang="en-US" smtClean="0"/>
              <a:t>8/17/21</a:t>
            </a:fld>
            <a:endParaRPr lang="en-US"/>
          </a:p>
        </p:txBody>
      </p:sp>
      <p:sp>
        <p:nvSpPr>
          <p:cNvPr id="6" name="Footer Placeholder 5">
            <a:extLst>
              <a:ext uri="{FF2B5EF4-FFF2-40B4-BE49-F238E27FC236}">
                <a16:creationId xmlns:a16="http://schemas.microsoft.com/office/drawing/2014/main" id="{BBF15142-E9CE-044C-8DAE-47CAFC10DAC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9FA6385-C9CF-BC40-B53A-B4AEADC75B7D}"/>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188489537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75C804-53A8-E548-A122-77BD69A89519}"/>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6152FF6D-E06A-A74D-89BE-D61E1F2C738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084BF823-44FF-A144-AE7F-D0540C926BD5}"/>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FBA8B44-7BC4-6A49-8A24-6D271C9F7C3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E9F949A3-D78F-654C-B7E2-DE0D095D035D}"/>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2BC670B-9B7E-AA4C-B86E-556B7C2F678F}"/>
              </a:ext>
            </a:extLst>
          </p:cNvPr>
          <p:cNvSpPr>
            <a:spLocks noGrp="1"/>
          </p:cNvSpPr>
          <p:nvPr>
            <p:ph type="dt" sz="half" idx="10"/>
          </p:nvPr>
        </p:nvSpPr>
        <p:spPr/>
        <p:txBody>
          <a:bodyPr/>
          <a:lstStyle/>
          <a:p>
            <a:fld id="{78B7F53B-E515-014E-8CDF-62C146E5A9AB}" type="datetimeFigureOut">
              <a:rPr lang="en-US" smtClean="0"/>
              <a:t>8/17/21</a:t>
            </a:fld>
            <a:endParaRPr lang="en-US"/>
          </a:p>
        </p:txBody>
      </p:sp>
      <p:sp>
        <p:nvSpPr>
          <p:cNvPr id="8" name="Footer Placeholder 7">
            <a:extLst>
              <a:ext uri="{FF2B5EF4-FFF2-40B4-BE49-F238E27FC236}">
                <a16:creationId xmlns:a16="http://schemas.microsoft.com/office/drawing/2014/main" id="{2F2972CD-C70E-3D41-B423-C8796DC5D6E1}"/>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6603436-0583-8842-B4BD-12897906A575}"/>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377565565"/>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D0E1F0-935D-C247-B6E5-873C0FECE960}"/>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71A23469-62A1-A449-A8F0-F9F57B98FFE4}"/>
              </a:ext>
            </a:extLst>
          </p:cNvPr>
          <p:cNvSpPr>
            <a:spLocks noGrp="1"/>
          </p:cNvSpPr>
          <p:nvPr>
            <p:ph type="dt" sz="half" idx="10"/>
          </p:nvPr>
        </p:nvSpPr>
        <p:spPr/>
        <p:txBody>
          <a:bodyPr/>
          <a:lstStyle/>
          <a:p>
            <a:fld id="{78B7F53B-E515-014E-8CDF-62C146E5A9AB}" type="datetimeFigureOut">
              <a:rPr lang="en-US" smtClean="0"/>
              <a:t>8/17/21</a:t>
            </a:fld>
            <a:endParaRPr lang="en-US"/>
          </a:p>
        </p:txBody>
      </p:sp>
      <p:sp>
        <p:nvSpPr>
          <p:cNvPr id="4" name="Footer Placeholder 3">
            <a:extLst>
              <a:ext uri="{FF2B5EF4-FFF2-40B4-BE49-F238E27FC236}">
                <a16:creationId xmlns:a16="http://schemas.microsoft.com/office/drawing/2014/main" id="{FF56AA38-7E26-A741-9750-BCA0F65170D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64AA912D-9123-BB4F-BF13-27659CA87412}"/>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3493861455"/>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D9BD2D2-F4F6-C74F-A8EA-468EE446D521}"/>
              </a:ext>
            </a:extLst>
          </p:cNvPr>
          <p:cNvSpPr>
            <a:spLocks noGrp="1"/>
          </p:cNvSpPr>
          <p:nvPr>
            <p:ph type="dt" sz="half" idx="10"/>
          </p:nvPr>
        </p:nvSpPr>
        <p:spPr/>
        <p:txBody>
          <a:bodyPr/>
          <a:lstStyle/>
          <a:p>
            <a:fld id="{78B7F53B-E515-014E-8CDF-62C146E5A9AB}" type="datetimeFigureOut">
              <a:rPr lang="en-US" smtClean="0"/>
              <a:t>8/17/21</a:t>
            </a:fld>
            <a:endParaRPr lang="en-US"/>
          </a:p>
        </p:txBody>
      </p:sp>
      <p:sp>
        <p:nvSpPr>
          <p:cNvPr id="3" name="Footer Placeholder 2">
            <a:extLst>
              <a:ext uri="{FF2B5EF4-FFF2-40B4-BE49-F238E27FC236}">
                <a16:creationId xmlns:a16="http://schemas.microsoft.com/office/drawing/2014/main" id="{E2A8A39A-B586-2943-88D2-577F4A6BD59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8FEF8FD-9F29-1B47-81EC-7A1DA74A84E3}"/>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1473914984"/>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576ED6-8D80-BE46-B6D6-3C46D0B4DA1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AA9DB843-E7B2-E549-83B7-BE677407271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08A6D447-2C28-9C4E-AAB8-15AAD836ADD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067FC978-DEA3-9E48-9035-055F81E241B7}"/>
              </a:ext>
            </a:extLst>
          </p:cNvPr>
          <p:cNvSpPr>
            <a:spLocks noGrp="1"/>
          </p:cNvSpPr>
          <p:nvPr>
            <p:ph type="dt" sz="half" idx="10"/>
          </p:nvPr>
        </p:nvSpPr>
        <p:spPr/>
        <p:txBody>
          <a:bodyPr/>
          <a:lstStyle/>
          <a:p>
            <a:fld id="{78B7F53B-E515-014E-8CDF-62C146E5A9AB}" type="datetimeFigureOut">
              <a:rPr lang="en-US" smtClean="0"/>
              <a:t>8/17/21</a:t>
            </a:fld>
            <a:endParaRPr lang="en-US"/>
          </a:p>
        </p:txBody>
      </p:sp>
      <p:sp>
        <p:nvSpPr>
          <p:cNvPr id="6" name="Footer Placeholder 5">
            <a:extLst>
              <a:ext uri="{FF2B5EF4-FFF2-40B4-BE49-F238E27FC236}">
                <a16:creationId xmlns:a16="http://schemas.microsoft.com/office/drawing/2014/main" id="{3FB3D067-CCF8-C14C-AA81-B775302F287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5827293-2691-9C46-B3DA-8C009D92F1CA}"/>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718867752"/>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1E6C21-0CA0-C84B-9A28-B68473B679C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439D14A8-22DF-5841-9109-A1878B85C46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1FC8E11E-B10C-3448-975A-127CCECD297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964495B8-9B64-014E-B746-7BB268F3B876}"/>
              </a:ext>
            </a:extLst>
          </p:cNvPr>
          <p:cNvSpPr>
            <a:spLocks noGrp="1"/>
          </p:cNvSpPr>
          <p:nvPr>
            <p:ph type="dt" sz="half" idx="10"/>
          </p:nvPr>
        </p:nvSpPr>
        <p:spPr/>
        <p:txBody>
          <a:bodyPr/>
          <a:lstStyle/>
          <a:p>
            <a:fld id="{78B7F53B-E515-014E-8CDF-62C146E5A9AB}" type="datetimeFigureOut">
              <a:rPr lang="en-US" smtClean="0"/>
              <a:t>8/17/21</a:t>
            </a:fld>
            <a:endParaRPr lang="en-US"/>
          </a:p>
        </p:txBody>
      </p:sp>
      <p:sp>
        <p:nvSpPr>
          <p:cNvPr id="6" name="Footer Placeholder 5">
            <a:extLst>
              <a:ext uri="{FF2B5EF4-FFF2-40B4-BE49-F238E27FC236}">
                <a16:creationId xmlns:a16="http://schemas.microsoft.com/office/drawing/2014/main" id="{14B2DFFA-3EE8-1C47-A2E5-52358F46B64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58B8AC5-01AC-864C-8886-E4DA16D9A8AF}"/>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3648392398"/>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E9AC1A-946C-E04D-8429-2AB0CD5B3314}"/>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444DB7E4-AF72-EF44-A714-7AF9884C692A}"/>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DE958CD-D4E7-C846-9DDE-E584BDDC09C5}"/>
              </a:ext>
            </a:extLst>
          </p:cNvPr>
          <p:cNvSpPr>
            <a:spLocks noGrp="1"/>
          </p:cNvSpPr>
          <p:nvPr>
            <p:ph type="dt" sz="half" idx="10"/>
          </p:nvPr>
        </p:nvSpPr>
        <p:spPr/>
        <p:txBody>
          <a:bodyPr/>
          <a:lstStyle/>
          <a:p>
            <a:fld id="{78B7F53B-E515-014E-8CDF-62C146E5A9AB}" type="datetimeFigureOut">
              <a:rPr lang="en-US" smtClean="0"/>
              <a:t>8/17/21</a:t>
            </a:fld>
            <a:endParaRPr lang="en-US"/>
          </a:p>
        </p:txBody>
      </p:sp>
      <p:sp>
        <p:nvSpPr>
          <p:cNvPr id="5" name="Footer Placeholder 4">
            <a:extLst>
              <a:ext uri="{FF2B5EF4-FFF2-40B4-BE49-F238E27FC236}">
                <a16:creationId xmlns:a16="http://schemas.microsoft.com/office/drawing/2014/main" id="{F9B401A2-DCD2-2F4C-8157-2B6457D3FBD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0154432-C229-8049-84F9-E5C99CE98EE8}"/>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575653634"/>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81766F4-2D3B-344A-8C72-4C7EE70D1F29}"/>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6978854-240A-C049-8EB7-8F6052747554}"/>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2C08A03-8B56-0342-B403-B30742E55DF7}"/>
              </a:ext>
            </a:extLst>
          </p:cNvPr>
          <p:cNvSpPr>
            <a:spLocks noGrp="1"/>
          </p:cNvSpPr>
          <p:nvPr>
            <p:ph type="dt" sz="half" idx="10"/>
          </p:nvPr>
        </p:nvSpPr>
        <p:spPr/>
        <p:txBody>
          <a:bodyPr/>
          <a:lstStyle/>
          <a:p>
            <a:fld id="{78B7F53B-E515-014E-8CDF-62C146E5A9AB}" type="datetimeFigureOut">
              <a:rPr lang="en-US" smtClean="0"/>
              <a:t>8/17/21</a:t>
            </a:fld>
            <a:endParaRPr lang="en-US"/>
          </a:p>
        </p:txBody>
      </p:sp>
      <p:sp>
        <p:nvSpPr>
          <p:cNvPr id="5" name="Footer Placeholder 4">
            <a:extLst>
              <a:ext uri="{FF2B5EF4-FFF2-40B4-BE49-F238E27FC236}">
                <a16:creationId xmlns:a16="http://schemas.microsoft.com/office/drawing/2014/main" id="{54C7D143-ACC6-B44F-B47D-AFE81DFB5F5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EE804AA-257A-DD41-8974-1CA1B6694C90}"/>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19809018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2.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image" Target="../media/image3.jpeg"/><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78CCAB8F-AE29-ED42-AEE8-C22385880054}"/>
              </a:ext>
            </a:extLst>
          </p:cNvPr>
          <p:cNvSpPr>
            <a:spLocks noGrp="1"/>
          </p:cNvSpPr>
          <p:nvPr>
            <p:ph type="body" idx="1"/>
          </p:nvPr>
        </p:nvSpPr>
        <p:spPr>
          <a:xfrm>
            <a:off x="838200" y="3719945"/>
            <a:ext cx="10515600" cy="245701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Title Placeholder 8">
            <a:extLst>
              <a:ext uri="{FF2B5EF4-FFF2-40B4-BE49-F238E27FC236}">
                <a16:creationId xmlns:a16="http://schemas.microsoft.com/office/drawing/2014/main" id="{87FDFF47-FCE0-3342-B7DA-F7EFFC719D6A}"/>
              </a:ext>
            </a:extLst>
          </p:cNvPr>
          <p:cNvSpPr>
            <a:spLocks noGrp="1"/>
          </p:cNvSpPr>
          <p:nvPr>
            <p:ph type="title"/>
          </p:nvPr>
        </p:nvSpPr>
        <p:spPr>
          <a:xfrm>
            <a:off x="838200" y="2048452"/>
            <a:ext cx="10515600" cy="1325563"/>
          </a:xfrm>
          <a:prstGeom prst="rect">
            <a:avLst/>
          </a:prstGeom>
        </p:spPr>
        <p:txBody>
          <a:bodyPr vert="horz" lIns="91440" tIns="45720" rIns="91440" bIns="45720" rtlCol="0" anchor="ctr">
            <a:normAutofit/>
          </a:bodyPr>
          <a:lstStyle/>
          <a:p>
            <a:r>
              <a:rPr lang="en-US"/>
              <a:t>Click to edit Master title style</a:t>
            </a:r>
          </a:p>
        </p:txBody>
      </p:sp>
      <p:pic>
        <p:nvPicPr>
          <p:cNvPr id="10" name="Picture 9">
            <a:extLst>
              <a:ext uri="{FF2B5EF4-FFF2-40B4-BE49-F238E27FC236}">
                <a16:creationId xmlns:a16="http://schemas.microsoft.com/office/drawing/2014/main" id="{499AC6EB-35F2-1540-9809-231E7BF318E1}"/>
              </a:ext>
            </a:extLst>
          </p:cNvPr>
          <p:cNvPicPr>
            <a:picLocks noChangeAspect="1"/>
          </p:cNvPicPr>
          <p:nvPr userDrawn="1"/>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153124544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A9CF4B2-DEA3-BD46-AA8A-25E602C8AA4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82688AFA-B8CA-AF45-8D09-707B358EE3B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B23336C-E47A-1447-9412-60E6B0E1137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DCAEF9C-4E02-A346-B422-50263A4C2AAA}" type="datetimeFigureOut">
              <a:rPr lang="en-US" smtClean="0"/>
              <a:t>8/17/21</a:t>
            </a:fld>
            <a:endParaRPr lang="en-US"/>
          </a:p>
        </p:txBody>
      </p:sp>
      <p:sp>
        <p:nvSpPr>
          <p:cNvPr id="5" name="Footer Placeholder 4">
            <a:extLst>
              <a:ext uri="{FF2B5EF4-FFF2-40B4-BE49-F238E27FC236}">
                <a16:creationId xmlns:a16="http://schemas.microsoft.com/office/drawing/2014/main" id="{3F62326A-8F7C-0340-AACC-1CF3DC7AD9E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7888D956-6F24-E040-ACE8-60326A4C221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38FD20F-B958-3C48-80F0-FAD91AC952A1}" type="slidenum">
              <a:rPr lang="en-US" smtClean="0"/>
              <a:t>‹#›</a:t>
            </a:fld>
            <a:endParaRPr lang="en-US"/>
          </a:p>
        </p:txBody>
      </p:sp>
      <p:pic>
        <p:nvPicPr>
          <p:cNvPr id="7" name="Content Placeholder 5">
            <a:extLst>
              <a:ext uri="{FF2B5EF4-FFF2-40B4-BE49-F238E27FC236}">
                <a16:creationId xmlns:a16="http://schemas.microsoft.com/office/drawing/2014/main" id="{A8873AE9-2E25-8D47-99F4-5AE381967100}"/>
              </a:ext>
            </a:extLst>
          </p:cNvPr>
          <p:cNvPicPr>
            <a:picLocks noChangeAspect="1"/>
          </p:cNvPicPr>
          <p:nvPr userDrawn="1"/>
        </p:nvPicPr>
        <p:blipFill>
          <a:blip r:embed="rId13"/>
          <a:stretch>
            <a:fillRect/>
          </a:stretch>
        </p:blipFill>
        <p:spPr>
          <a:xfrm>
            <a:off x="0" y="1638"/>
            <a:ext cx="12189088" cy="6856362"/>
          </a:xfrm>
          <a:prstGeom prst="rect">
            <a:avLst/>
          </a:prstGeom>
        </p:spPr>
      </p:pic>
    </p:spTree>
    <p:extLst>
      <p:ext uri="{BB962C8B-B14F-4D97-AF65-F5344CB8AC3E}">
        <p14:creationId xmlns:p14="http://schemas.microsoft.com/office/powerpoint/2010/main" val="50910409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5ED36AE-5BB7-824D-895A-3735885C8FC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BDAF9037-2BAD-D240-A8B7-043193B891D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2F17D0A-A105-FD4E-A2A1-AB71AA33C38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8B7F53B-E515-014E-8CDF-62C146E5A9AB}" type="datetimeFigureOut">
              <a:rPr lang="en-US" smtClean="0"/>
              <a:t>8/17/21</a:t>
            </a:fld>
            <a:endParaRPr lang="en-US"/>
          </a:p>
        </p:txBody>
      </p:sp>
      <p:sp>
        <p:nvSpPr>
          <p:cNvPr id="5" name="Footer Placeholder 4">
            <a:extLst>
              <a:ext uri="{FF2B5EF4-FFF2-40B4-BE49-F238E27FC236}">
                <a16:creationId xmlns:a16="http://schemas.microsoft.com/office/drawing/2014/main" id="{869261A6-140E-B944-8BAE-34EBF47EC9D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F157F57-0E2B-F447-8A0E-303E1361ACF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B3AF810-5C2E-D441-814A-792DE8292DAE}" type="slidenum">
              <a:rPr lang="en-US" smtClean="0"/>
              <a:t>‹#›</a:t>
            </a:fld>
            <a:endParaRPr lang="en-US"/>
          </a:p>
        </p:txBody>
      </p:sp>
      <p:pic>
        <p:nvPicPr>
          <p:cNvPr id="7" name="Content Placeholder 5">
            <a:extLst>
              <a:ext uri="{FF2B5EF4-FFF2-40B4-BE49-F238E27FC236}">
                <a16:creationId xmlns:a16="http://schemas.microsoft.com/office/drawing/2014/main" id="{01423A83-CDC5-4947-9FCA-B859204F7D3B}"/>
              </a:ext>
            </a:extLst>
          </p:cNvPr>
          <p:cNvPicPr>
            <a:picLocks noChangeAspect="1"/>
          </p:cNvPicPr>
          <p:nvPr userDrawn="1"/>
        </p:nvPicPr>
        <p:blipFill>
          <a:blip r:embed="rId13"/>
          <a:stretch>
            <a:fillRect/>
          </a:stretch>
        </p:blipFill>
        <p:spPr>
          <a:xfrm>
            <a:off x="2912" y="1638"/>
            <a:ext cx="12189088" cy="6856362"/>
          </a:xfrm>
          <a:prstGeom prst="rect">
            <a:avLst/>
          </a:prstGeom>
        </p:spPr>
      </p:pic>
    </p:spTree>
    <p:extLst>
      <p:ext uri="{BB962C8B-B14F-4D97-AF65-F5344CB8AC3E}">
        <p14:creationId xmlns:p14="http://schemas.microsoft.com/office/powerpoint/2010/main" val="3803127932"/>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3" Type="http://schemas.openxmlformats.org/officeDocument/2006/relationships/hyperlink" Target="https://www.capl-eclp.ca/" TargetMode="External"/><Relationship Id="rId2" Type="http://schemas.openxmlformats.org/officeDocument/2006/relationships/notesSlide" Target="../notesSlides/notesSlide11.xml"/><Relationship Id="rId1" Type="http://schemas.openxmlformats.org/officeDocument/2006/relationships/slideLayout" Target="../slideLayouts/slideLayout13.xml"/><Relationship Id="rId4" Type="http://schemas.openxmlformats.org/officeDocument/2006/relationships/image" Target="../media/image5.png"/></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3.xml"/><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4.xml"/><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Rectangle 2">
            <a:extLst>
              <a:ext uri="{FF2B5EF4-FFF2-40B4-BE49-F238E27FC236}">
                <a16:creationId xmlns:a16="http://schemas.microsoft.com/office/drawing/2014/main" id="{479F0885-268F-4B3E-9587-AC96ABF71D2A}"/>
              </a:ext>
            </a:extLst>
          </p:cNvPr>
          <p:cNvSpPr>
            <a:spLocks noGrp="1"/>
          </p:cNvSpPr>
          <p:nvPr>
            <p:ph type="title"/>
          </p:nvPr>
        </p:nvSpPr>
        <p:spPr>
          <a:xfrm>
            <a:off x="462642" y="2165803"/>
            <a:ext cx="11266713" cy="1503363"/>
          </a:xfrm>
        </p:spPr>
        <p:txBody>
          <a:bodyPr>
            <a:normAutofit/>
          </a:bodyPr>
          <a:lstStyle/>
          <a:p>
            <a:pPr algn="ctr"/>
            <a:r>
              <a:rPr lang="en-GB" b="1">
                <a:latin typeface="Tahoma" panose="020B0604030504040204" pitchFamily="34" charset="0"/>
                <a:ea typeface="Tahoma" panose="020B0604030504040204" pitchFamily="34" charset="0"/>
                <a:cs typeface="Tahoma" panose="020B0604030504040204" pitchFamily="34" charset="0"/>
              </a:rPr>
              <a:t>Relationship among pupil motivation, physical literacy, physical activity and health-related well-being</a:t>
            </a:r>
            <a:endParaRPr lang="en-US" b="1">
              <a:latin typeface="Tahoma" panose="020B0604030504040204" pitchFamily="34" charset="0"/>
              <a:ea typeface="Tahoma" panose="020B0604030504040204" pitchFamily="34" charset="0"/>
              <a:cs typeface="Tahoma" panose="020B0604030504040204" pitchFamily="34" charset="0"/>
            </a:endParaRPr>
          </a:p>
        </p:txBody>
      </p:sp>
      <p:sp>
        <p:nvSpPr>
          <p:cNvPr id="15362" name="Text Placeholder 2">
            <a:extLst>
              <a:ext uri="{FF2B5EF4-FFF2-40B4-BE49-F238E27FC236}">
                <a16:creationId xmlns:a16="http://schemas.microsoft.com/office/drawing/2014/main" id="{DD6F8FC5-1682-4FE7-988B-6BF3CD801AAC}"/>
              </a:ext>
            </a:extLst>
          </p:cNvPr>
          <p:cNvSpPr>
            <a:spLocks noGrp="1"/>
          </p:cNvSpPr>
          <p:nvPr>
            <p:ph type="body" sz="half" idx="2"/>
          </p:nvPr>
        </p:nvSpPr>
        <p:spPr>
          <a:xfrm>
            <a:off x="2661555" y="4125007"/>
            <a:ext cx="6868885" cy="2100262"/>
          </a:xfrm>
        </p:spPr>
        <p:txBody>
          <a:bodyPr vert="horz" lIns="91440" tIns="45720" rIns="91440" bIns="45720" rtlCol="0" anchor="t">
            <a:normAutofit/>
          </a:bodyPr>
          <a:lstStyle/>
          <a:p>
            <a:pPr algn="ctr"/>
            <a:r>
              <a:rPr lang="en-GB" altLang="en-US" sz="2400" b="1">
                <a:cs typeface="Calibri"/>
              </a:rPr>
              <a:t>Dylan Blain</a:t>
            </a:r>
          </a:p>
          <a:p>
            <a:pPr algn="ctr"/>
            <a:r>
              <a:rPr lang="en-GB" altLang="en-US" sz="1800" b="1">
                <a:cs typeface="Calibri"/>
              </a:rPr>
              <a:t>Academic Director Institute of Management and Health, Carmarthen</a:t>
            </a:r>
          </a:p>
          <a:p>
            <a:pPr algn="ctr"/>
            <a:r>
              <a:rPr lang="en-GB" altLang="en-US" sz="1800" b="1">
                <a:cs typeface="Calibri"/>
              </a:rPr>
              <a:t>Associate Lecturer Coleg Cymraeg </a:t>
            </a:r>
            <a:r>
              <a:rPr lang="en-GB" altLang="en-US" sz="1800" b="1" err="1">
                <a:cs typeface="Calibri"/>
              </a:rPr>
              <a:t>Cenedlaethol</a:t>
            </a:r>
            <a:endParaRPr lang="en-GB" altLang="en-US" sz="1800" b="1">
              <a:cs typeface="Calibri"/>
            </a:endParaRPr>
          </a:p>
        </p:txBody>
      </p:sp>
    </p:spTree>
    <p:extLst>
      <p:ext uri="{BB962C8B-B14F-4D97-AF65-F5344CB8AC3E}">
        <p14:creationId xmlns:p14="http://schemas.microsoft.com/office/powerpoint/2010/main" val="506872382"/>
      </p:ext>
    </p:extLst>
  </p:cSld>
  <p:clrMapOvr>
    <a:masterClrMapping/>
  </p:clrMapOvr>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79161"/>
            <a:ext cx="10515600" cy="1325563"/>
          </a:xfrm>
        </p:spPr>
        <p:txBody>
          <a:bodyPr/>
          <a:lstStyle/>
          <a:p>
            <a:r>
              <a:rPr lang="en-US"/>
              <a:t>Outline</a:t>
            </a:r>
          </a:p>
        </p:txBody>
      </p:sp>
      <p:sp>
        <p:nvSpPr>
          <p:cNvPr id="3" name="Content Placeholder 2"/>
          <p:cNvSpPr>
            <a:spLocks noGrp="1"/>
          </p:cNvSpPr>
          <p:nvPr>
            <p:ph idx="1"/>
          </p:nvPr>
        </p:nvSpPr>
        <p:spPr>
          <a:xfrm>
            <a:off x="838200" y="1253331"/>
            <a:ext cx="10515600" cy="4351338"/>
          </a:xfrm>
        </p:spPr>
        <p:txBody>
          <a:bodyPr>
            <a:normAutofit lnSpcReduction="10000"/>
          </a:bodyPr>
          <a:lstStyle/>
          <a:p>
            <a:r>
              <a:rPr lang="en-US" dirty="0"/>
              <a:t>Background and Context</a:t>
            </a:r>
          </a:p>
          <a:p>
            <a:r>
              <a:rPr lang="en-US" dirty="0"/>
              <a:t>Overview of the overall </a:t>
            </a:r>
            <a:r>
              <a:rPr lang="en-US" dirty="0" err="1"/>
              <a:t>programme</a:t>
            </a:r>
            <a:r>
              <a:rPr lang="en-US" dirty="0"/>
              <a:t> of research</a:t>
            </a:r>
          </a:p>
          <a:p>
            <a:r>
              <a:rPr lang="en-US" dirty="0"/>
              <a:t>Study 1 - </a:t>
            </a:r>
            <a:r>
              <a:rPr lang="en-GB" dirty="0"/>
              <a:t>Psychological and </a:t>
            </a:r>
            <a:r>
              <a:rPr lang="en-GB" dirty="0" err="1"/>
              <a:t>behavioral</a:t>
            </a:r>
            <a:r>
              <a:rPr lang="en-GB" dirty="0"/>
              <a:t> correlates of early adolescents’ physical literacy (Blain, Curran &amp; Standage, 2021)</a:t>
            </a:r>
          </a:p>
          <a:p>
            <a:pPr lvl="1"/>
            <a:r>
              <a:rPr lang="en-GB" dirty="0"/>
              <a:t>Introduction</a:t>
            </a:r>
          </a:p>
          <a:p>
            <a:pPr lvl="1"/>
            <a:r>
              <a:rPr lang="en-GB" dirty="0"/>
              <a:t>Method</a:t>
            </a:r>
          </a:p>
          <a:p>
            <a:pPr lvl="1"/>
            <a:r>
              <a:rPr lang="en-GB" dirty="0"/>
              <a:t>Results</a:t>
            </a:r>
          </a:p>
          <a:p>
            <a:pPr lvl="1"/>
            <a:r>
              <a:rPr lang="en-GB" dirty="0"/>
              <a:t>Discussion</a:t>
            </a:r>
          </a:p>
          <a:p>
            <a:pPr lvl="1"/>
            <a:r>
              <a:rPr lang="en-GB" dirty="0"/>
              <a:t>Conclusions</a:t>
            </a:r>
          </a:p>
          <a:p>
            <a:r>
              <a:rPr lang="en-GB" dirty="0"/>
              <a:t>Moving towards Intervention – Gamified Health and Fitness/Physical Literacy programme for Secondary School PE </a:t>
            </a:r>
          </a:p>
          <a:p>
            <a:endParaRPr lang="en-US" dirty="0"/>
          </a:p>
          <a:p>
            <a:endParaRPr lang="en-US" dirty="0"/>
          </a:p>
        </p:txBody>
      </p:sp>
    </p:spTree>
    <p:extLst>
      <p:ext uri="{BB962C8B-B14F-4D97-AF65-F5344CB8AC3E}">
        <p14:creationId xmlns:p14="http://schemas.microsoft.com/office/powerpoint/2010/main" val="1907234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79161"/>
            <a:ext cx="10515600" cy="1325563"/>
          </a:xfrm>
        </p:spPr>
        <p:txBody>
          <a:bodyPr/>
          <a:lstStyle/>
          <a:p>
            <a:r>
              <a:rPr lang="en-US"/>
              <a:t>Background</a:t>
            </a:r>
          </a:p>
        </p:txBody>
      </p:sp>
      <p:sp>
        <p:nvSpPr>
          <p:cNvPr id="3" name="Content Placeholder 2"/>
          <p:cNvSpPr>
            <a:spLocks noGrp="1"/>
          </p:cNvSpPr>
          <p:nvPr>
            <p:ph idx="1"/>
          </p:nvPr>
        </p:nvSpPr>
        <p:spPr>
          <a:xfrm>
            <a:off x="838200" y="1253331"/>
            <a:ext cx="10515600" cy="4351338"/>
          </a:xfrm>
        </p:spPr>
        <p:txBody>
          <a:bodyPr/>
          <a:lstStyle/>
          <a:p>
            <a:r>
              <a:rPr lang="en-US"/>
              <a:t>Secondary School Physical Education</a:t>
            </a:r>
          </a:p>
          <a:p>
            <a:r>
              <a:rPr lang="en-US"/>
              <a:t>Sport Science </a:t>
            </a:r>
            <a:r>
              <a:rPr lang="en-US">
                <a:sym typeface="Wingdings" pitchFamily="2" charset="2"/>
              </a:rPr>
              <a:t> PGCE  Secondary School PE Teaching  HE (Physical Education, Sport &amp; Health)</a:t>
            </a:r>
            <a:endParaRPr lang="en-US"/>
          </a:p>
          <a:p>
            <a:r>
              <a:rPr lang="en-US"/>
              <a:t>PhD Research</a:t>
            </a:r>
          </a:p>
          <a:p>
            <a:endParaRPr lang="en-US"/>
          </a:p>
          <a:p>
            <a:r>
              <a:rPr lang="en-US"/>
              <a:t>Issues surrounding delivery of Secondary School Physical Education (11-18)</a:t>
            </a:r>
          </a:p>
          <a:p>
            <a:r>
              <a:rPr lang="en-US"/>
              <a:t>Importance of Motivation/SDT</a:t>
            </a:r>
          </a:p>
          <a:p>
            <a:r>
              <a:rPr lang="en-US"/>
              <a:t>Interest in Physical Literacy</a:t>
            </a:r>
          </a:p>
          <a:p>
            <a:endParaRPr lang="en-US"/>
          </a:p>
          <a:p>
            <a:endParaRPr lang="en-US"/>
          </a:p>
          <a:p>
            <a:endParaRPr lang="en-US"/>
          </a:p>
        </p:txBody>
      </p:sp>
    </p:spTree>
    <p:extLst>
      <p:ext uri="{BB962C8B-B14F-4D97-AF65-F5344CB8AC3E}">
        <p14:creationId xmlns:p14="http://schemas.microsoft.com/office/powerpoint/2010/main" val="96271929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79161"/>
            <a:ext cx="10515600" cy="1325563"/>
          </a:xfrm>
        </p:spPr>
        <p:txBody>
          <a:bodyPr/>
          <a:lstStyle/>
          <a:p>
            <a:r>
              <a:rPr lang="en-US"/>
              <a:t>Overall </a:t>
            </a:r>
            <a:r>
              <a:rPr lang="en-US" err="1"/>
              <a:t>Programme</a:t>
            </a:r>
            <a:r>
              <a:rPr lang="en-US"/>
              <a:t> of Research</a:t>
            </a:r>
          </a:p>
        </p:txBody>
      </p:sp>
      <p:sp>
        <p:nvSpPr>
          <p:cNvPr id="3" name="Content Placeholder 2"/>
          <p:cNvSpPr>
            <a:spLocks noGrp="1"/>
          </p:cNvSpPr>
          <p:nvPr>
            <p:ph idx="1"/>
          </p:nvPr>
        </p:nvSpPr>
        <p:spPr>
          <a:xfrm>
            <a:off x="838200" y="1253331"/>
            <a:ext cx="10515600" cy="4351338"/>
          </a:xfrm>
        </p:spPr>
        <p:txBody>
          <a:bodyPr>
            <a:normAutofit lnSpcReduction="10000"/>
          </a:bodyPr>
          <a:lstStyle/>
          <a:p>
            <a:r>
              <a:rPr lang="en-GB"/>
              <a:t>Psychological and </a:t>
            </a:r>
            <a:r>
              <a:rPr lang="en-GB" err="1"/>
              <a:t>behavioral</a:t>
            </a:r>
            <a:r>
              <a:rPr lang="en-GB"/>
              <a:t> correlates of early adolescents’ physical literacy </a:t>
            </a:r>
          </a:p>
          <a:p>
            <a:endParaRPr lang="en-GB"/>
          </a:p>
          <a:p>
            <a:r>
              <a:rPr lang="en-US"/>
              <a:t>Factors associated with early adolescents’ physical literacy: A self-determination theory perspective</a:t>
            </a:r>
          </a:p>
          <a:p>
            <a:endParaRPr lang="en-GB"/>
          </a:p>
          <a:p>
            <a:r>
              <a:rPr lang="en-US"/>
              <a:t>Using intervention mapping to outline the theory, rationale and processes of the School Gym/School Fitness 3T intervention: A motivational, movement skills and fitness </a:t>
            </a:r>
            <a:r>
              <a:rPr lang="en-US" err="1"/>
              <a:t>programme</a:t>
            </a:r>
            <a:r>
              <a:rPr lang="en-US"/>
              <a:t> for secondary schools</a:t>
            </a:r>
            <a:r>
              <a:rPr lang="en-GB"/>
              <a:t> </a:t>
            </a:r>
          </a:p>
          <a:p>
            <a:endParaRPr lang="en-US"/>
          </a:p>
          <a:p>
            <a:endParaRPr lang="en-US"/>
          </a:p>
          <a:p>
            <a:endParaRPr lang="en-US"/>
          </a:p>
        </p:txBody>
      </p:sp>
    </p:spTree>
    <p:extLst>
      <p:ext uri="{BB962C8B-B14F-4D97-AF65-F5344CB8AC3E}">
        <p14:creationId xmlns:p14="http://schemas.microsoft.com/office/powerpoint/2010/main" val="371497849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Oval 10">
            <a:extLst>
              <a:ext uri="{FF2B5EF4-FFF2-40B4-BE49-F238E27FC236}">
                <a16:creationId xmlns:a16="http://schemas.microsoft.com/office/drawing/2014/main" id="{FD451EE1-06AB-4684-8B7A-59133962CD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1417" y="2121408"/>
            <a:ext cx="2615184" cy="2615184"/>
          </a:xfrm>
          <a:prstGeom prst="ellipse">
            <a:avLst/>
          </a:prstGeom>
          <a:noFill/>
          <a:ln w="317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402D69F-ABEF-47E0-B154-C6656A2B3F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7181" y="802767"/>
            <a:ext cx="7324344" cy="4937760"/>
          </a:xfrm>
          <a:prstGeom prst="rect">
            <a:avLst/>
          </a:prstGeom>
          <a:solidFill>
            <a:srgbClr val="FFFFFF"/>
          </a:solidFill>
          <a:ln>
            <a:solidFill>
              <a:schemeClr val="tx1">
                <a:lumMod val="85000"/>
                <a:lumOff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Text, letter&#10;&#10;Description automatically generated">
            <a:extLst>
              <a:ext uri="{FF2B5EF4-FFF2-40B4-BE49-F238E27FC236}">
                <a16:creationId xmlns:a16="http://schemas.microsoft.com/office/drawing/2014/main" id="{2DDEBFDD-DC93-DC40-94C2-7F543BF1B706}"/>
              </a:ext>
            </a:extLst>
          </p:cNvPr>
          <p:cNvPicPr>
            <a:picLocks noChangeAspect="1"/>
          </p:cNvPicPr>
          <p:nvPr/>
        </p:nvPicPr>
        <p:blipFill>
          <a:blip r:embed="rId3"/>
          <a:stretch>
            <a:fillRect/>
          </a:stretch>
        </p:blipFill>
        <p:spPr>
          <a:xfrm>
            <a:off x="4392613" y="1122363"/>
            <a:ext cx="6630988" cy="4297363"/>
          </a:xfrm>
          <a:prstGeom prst="rect">
            <a:avLst/>
          </a:prstGeom>
        </p:spPr>
      </p:pic>
      <p:sp>
        <p:nvSpPr>
          <p:cNvPr id="2" name="Title 1"/>
          <p:cNvSpPr>
            <a:spLocks noGrp="1"/>
          </p:cNvSpPr>
          <p:nvPr>
            <p:ph type="title"/>
          </p:nvPr>
        </p:nvSpPr>
        <p:spPr>
          <a:xfrm>
            <a:off x="796009" y="2286000"/>
            <a:ext cx="2286000" cy="2286000"/>
          </a:xfrm>
          <a:prstGeom prst="ellipse">
            <a:avLst/>
          </a:prstGeom>
          <a:solidFill>
            <a:schemeClr val="tx1">
              <a:lumMod val="75000"/>
              <a:lumOff val="25000"/>
            </a:schemeClr>
          </a:solidFill>
          <a:ln>
            <a:noFill/>
          </a:ln>
        </p:spPr>
        <p:txBody>
          <a:bodyPr vert="horz" lIns="91440" tIns="45720" rIns="91440" bIns="45720" rtlCol="0" anchor="ctr">
            <a:normAutofit/>
          </a:bodyPr>
          <a:lstStyle/>
          <a:p>
            <a:pPr algn="ctr"/>
            <a:r>
              <a:rPr lang="en-US" sz="2000" kern="1200">
                <a:solidFill>
                  <a:schemeClr val="bg1"/>
                </a:solidFill>
                <a:latin typeface="+mj-lt"/>
                <a:ea typeface="+mj-ea"/>
                <a:cs typeface="+mj-cs"/>
              </a:rPr>
              <a:t>Study 1</a:t>
            </a:r>
          </a:p>
        </p:txBody>
      </p:sp>
    </p:spTree>
    <p:extLst>
      <p:ext uri="{BB962C8B-B14F-4D97-AF65-F5344CB8AC3E}">
        <p14:creationId xmlns:p14="http://schemas.microsoft.com/office/powerpoint/2010/main" val="323281719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48165"/>
            <a:ext cx="10515600" cy="1325563"/>
          </a:xfrm>
        </p:spPr>
        <p:txBody>
          <a:bodyPr>
            <a:normAutofit/>
          </a:bodyPr>
          <a:lstStyle/>
          <a:p>
            <a:r>
              <a:rPr lang="en-GB"/>
              <a:t>Introduction</a:t>
            </a:r>
          </a:p>
        </p:txBody>
      </p:sp>
      <p:sp>
        <p:nvSpPr>
          <p:cNvPr id="3" name="Content Placeholder 2"/>
          <p:cNvSpPr>
            <a:spLocks noGrp="1"/>
          </p:cNvSpPr>
          <p:nvPr>
            <p:ph idx="1"/>
          </p:nvPr>
        </p:nvSpPr>
        <p:spPr>
          <a:xfrm>
            <a:off x="838200" y="1053885"/>
            <a:ext cx="10515600" cy="5067945"/>
          </a:xfrm>
        </p:spPr>
        <p:txBody>
          <a:bodyPr>
            <a:normAutofit fontScale="92500" lnSpcReduction="10000"/>
          </a:bodyPr>
          <a:lstStyle/>
          <a:p>
            <a:r>
              <a:rPr lang="en-US"/>
              <a:t>Physical Literacy </a:t>
            </a:r>
            <a:r>
              <a:rPr lang="en-US">
                <a:sym typeface="Wingdings" pitchFamily="2" charset="2"/>
              </a:rPr>
              <a:t> child/adolescent development and health</a:t>
            </a:r>
            <a:endParaRPr lang="en-US" b="1">
              <a:sym typeface="Wingdings" pitchFamily="2" charset="2"/>
            </a:endParaRPr>
          </a:p>
          <a:p>
            <a:r>
              <a:rPr lang="en-US" b="1">
                <a:sym typeface="Wingdings" pitchFamily="2" charset="2"/>
              </a:rPr>
              <a:t>Physical Literacy</a:t>
            </a:r>
          </a:p>
          <a:p>
            <a:pPr lvl="1"/>
            <a:r>
              <a:rPr lang="en-GB"/>
              <a:t>motivation, confidence, physical competence, knowledge, and understanding to value and take responsibility for engagement in physical activities for life (International Physical Literacy Association, 2017).</a:t>
            </a:r>
          </a:p>
          <a:p>
            <a:r>
              <a:rPr lang="en-GB"/>
              <a:t>Royal Bank of Canada Learn to Play—Canadian Assessment of Physical Literacy study (Tremblay et al., 2018) reported:</a:t>
            </a:r>
          </a:p>
          <a:p>
            <a:pPr lvl="1"/>
            <a:r>
              <a:rPr lang="en-GB"/>
              <a:t>positive relationship between overall physical literacy and cardiorespiratory fitness (Lang et al., 2018).</a:t>
            </a:r>
          </a:p>
          <a:p>
            <a:pPr lvl="1"/>
            <a:r>
              <a:rPr lang="en-GB"/>
              <a:t>positive relationship between physical literacy and physical activity and a negative relationship between physical literacy and sedentary </a:t>
            </a:r>
            <a:r>
              <a:rPr lang="en-GB" err="1"/>
              <a:t>behavior</a:t>
            </a:r>
            <a:r>
              <a:rPr lang="en-GB"/>
              <a:t> (Belanger et al., 2018)</a:t>
            </a:r>
          </a:p>
          <a:p>
            <a:r>
              <a:rPr lang="en-GB"/>
              <a:t>Further empirical research exploring the relationships between physical literacy and a broader array of health and well-being outcomes is needed (Longmuir &amp; Tremblay, 2016).</a:t>
            </a:r>
          </a:p>
        </p:txBody>
      </p:sp>
    </p:spTree>
    <p:extLst>
      <p:ext uri="{BB962C8B-B14F-4D97-AF65-F5344CB8AC3E}">
        <p14:creationId xmlns:p14="http://schemas.microsoft.com/office/powerpoint/2010/main" val="381087998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48165"/>
            <a:ext cx="10515600" cy="1325563"/>
          </a:xfrm>
        </p:spPr>
        <p:txBody>
          <a:bodyPr>
            <a:normAutofit/>
          </a:bodyPr>
          <a:lstStyle/>
          <a:p>
            <a:r>
              <a:rPr lang="en-GB"/>
              <a:t>Introduction</a:t>
            </a:r>
          </a:p>
        </p:txBody>
      </p:sp>
      <p:sp>
        <p:nvSpPr>
          <p:cNvPr id="3" name="Content Placeholder 2"/>
          <p:cNvSpPr>
            <a:spLocks noGrp="1"/>
          </p:cNvSpPr>
          <p:nvPr>
            <p:ph idx="1"/>
          </p:nvPr>
        </p:nvSpPr>
        <p:spPr>
          <a:xfrm>
            <a:off x="838200" y="1253331"/>
            <a:ext cx="10515600" cy="4341557"/>
          </a:xfrm>
        </p:spPr>
        <p:txBody>
          <a:bodyPr>
            <a:normAutofit/>
          </a:bodyPr>
          <a:lstStyle/>
          <a:p>
            <a:r>
              <a:rPr lang="en-GB" sz="3200"/>
              <a:t>In this study, we have focused on outcomes related to:</a:t>
            </a:r>
          </a:p>
          <a:p>
            <a:pPr lvl="1"/>
            <a:r>
              <a:rPr lang="en-GB" sz="2800"/>
              <a:t>PL </a:t>
            </a:r>
            <a:r>
              <a:rPr lang="en-GB" sz="2800">
                <a:sym typeface="Wingdings" pitchFamily="2" charset="2"/>
              </a:rPr>
              <a:t> engagement in school PE</a:t>
            </a:r>
          </a:p>
          <a:p>
            <a:pPr lvl="1"/>
            <a:r>
              <a:rPr lang="en-GB" sz="2800">
                <a:sym typeface="Wingdings" pitchFamily="2" charset="2"/>
              </a:rPr>
              <a:t>PL  self-reported leisure time exercise </a:t>
            </a:r>
            <a:r>
              <a:rPr lang="en-GB" sz="2800" err="1">
                <a:sym typeface="Wingdings" pitchFamily="2" charset="2"/>
              </a:rPr>
              <a:t>behavior</a:t>
            </a:r>
            <a:endParaRPr lang="en-GB" sz="2800">
              <a:sym typeface="Wingdings" pitchFamily="2" charset="2"/>
            </a:endParaRPr>
          </a:p>
          <a:p>
            <a:pPr lvl="1"/>
            <a:r>
              <a:rPr lang="en-GB" sz="2800">
                <a:sym typeface="Wingdings" pitchFamily="2" charset="2"/>
              </a:rPr>
              <a:t>PL  psychological well-being</a:t>
            </a:r>
            <a:endParaRPr lang="en-US" sz="2800"/>
          </a:p>
          <a:p>
            <a:endParaRPr lang="en-GB"/>
          </a:p>
        </p:txBody>
      </p:sp>
    </p:spTree>
    <p:extLst>
      <p:ext uri="{BB962C8B-B14F-4D97-AF65-F5344CB8AC3E}">
        <p14:creationId xmlns:p14="http://schemas.microsoft.com/office/powerpoint/2010/main" val="292294162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48165"/>
            <a:ext cx="10515600" cy="1325563"/>
          </a:xfrm>
        </p:spPr>
        <p:txBody>
          <a:bodyPr>
            <a:normAutofit/>
          </a:bodyPr>
          <a:lstStyle/>
          <a:p>
            <a:r>
              <a:rPr lang="en-GB"/>
              <a:t>PL </a:t>
            </a:r>
            <a:r>
              <a:rPr lang="en-GB">
                <a:sym typeface="Wingdings" pitchFamily="2" charset="2"/>
              </a:rPr>
              <a:t> Engagement in school PE</a:t>
            </a:r>
            <a:endParaRPr lang="en-GB"/>
          </a:p>
        </p:txBody>
      </p:sp>
      <p:sp>
        <p:nvSpPr>
          <p:cNvPr id="3" name="Content Placeholder 2"/>
          <p:cNvSpPr>
            <a:spLocks noGrp="1"/>
          </p:cNvSpPr>
          <p:nvPr>
            <p:ph idx="1"/>
          </p:nvPr>
        </p:nvSpPr>
        <p:spPr>
          <a:xfrm>
            <a:off x="838200" y="1253331"/>
            <a:ext cx="10515600" cy="4351338"/>
          </a:xfrm>
        </p:spPr>
        <p:txBody>
          <a:bodyPr>
            <a:normAutofit/>
          </a:bodyPr>
          <a:lstStyle/>
          <a:p>
            <a:r>
              <a:rPr lang="en-GB"/>
              <a:t>Engagement, broadly defined, is an individual’s level of active involvement in a learning activity (Skinner &amp; Belmont, 1993).</a:t>
            </a:r>
          </a:p>
          <a:p>
            <a:r>
              <a:rPr lang="en-GB"/>
              <a:t>Although engaged participation in PE is considered important for physical activity and health (</a:t>
            </a:r>
            <a:r>
              <a:rPr lang="en-GB" err="1"/>
              <a:t>Sallis</a:t>
            </a:r>
            <a:r>
              <a:rPr lang="en-GB"/>
              <a:t> et al., 2012), researchers have not explored the interplay among physical literacy and PE engagement</a:t>
            </a:r>
          </a:p>
          <a:p>
            <a:r>
              <a:rPr lang="en-GB"/>
              <a:t>Physical literacy and its components are likely to be highly influential in how pupils behave, think, and feel in PE.</a:t>
            </a:r>
          </a:p>
        </p:txBody>
      </p:sp>
    </p:spTree>
    <p:extLst>
      <p:ext uri="{BB962C8B-B14F-4D97-AF65-F5344CB8AC3E}">
        <p14:creationId xmlns:p14="http://schemas.microsoft.com/office/powerpoint/2010/main" val="228586736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46129" y="-211717"/>
            <a:ext cx="11499742" cy="1325563"/>
          </a:xfrm>
        </p:spPr>
        <p:txBody>
          <a:bodyPr>
            <a:noAutofit/>
          </a:bodyPr>
          <a:lstStyle/>
          <a:p>
            <a:pPr lvl="1"/>
            <a:r>
              <a:rPr lang="en-GB" sz="4400">
                <a:latin typeface="+mj-lt"/>
                <a:sym typeface="Wingdings" pitchFamily="2" charset="2"/>
              </a:rPr>
              <a:t>PL  Self-reported leisure time exercise </a:t>
            </a:r>
            <a:r>
              <a:rPr lang="en-GB" sz="4400" err="1">
                <a:latin typeface="+mj-lt"/>
                <a:sym typeface="Wingdings" pitchFamily="2" charset="2"/>
              </a:rPr>
              <a:t>behavior</a:t>
            </a:r>
            <a:endParaRPr lang="en-GB" sz="4400">
              <a:latin typeface="+mj-lt"/>
              <a:sym typeface="Wingdings" pitchFamily="2" charset="2"/>
            </a:endParaRPr>
          </a:p>
        </p:txBody>
      </p:sp>
      <p:sp>
        <p:nvSpPr>
          <p:cNvPr id="3" name="Content Placeholder 2"/>
          <p:cNvSpPr>
            <a:spLocks noGrp="1"/>
          </p:cNvSpPr>
          <p:nvPr>
            <p:ph idx="1"/>
          </p:nvPr>
        </p:nvSpPr>
        <p:spPr>
          <a:xfrm>
            <a:off x="838200" y="1253331"/>
            <a:ext cx="10515600" cy="4351338"/>
          </a:xfrm>
        </p:spPr>
        <p:txBody>
          <a:bodyPr>
            <a:normAutofit lnSpcReduction="10000"/>
          </a:bodyPr>
          <a:lstStyle/>
          <a:p>
            <a:r>
              <a:rPr lang="en-GB"/>
              <a:t>PA important to health.</a:t>
            </a:r>
          </a:p>
          <a:p>
            <a:pPr lvl="1"/>
            <a:r>
              <a:rPr lang="en-GB"/>
              <a:t>How much? Current guidelines...</a:t>
            </a:r>
          </a:p>
          <a:p>
            <a:r>
              <a:rPr lang="en-GB"/>
              <a:t>Incidental PA engineered out of life, therefore more purposeful engagement in physical activity during free time (i.e., leisure-time exercise) is often required</a:t>
            </a:r>
          </a:p>
          <a:p>
            <a:pPr lvl="1"/>
            <a:r>
              <a:rPr lang="en-GB"/>
              <a:t>Important to understand the factors associated with leisure-time exercise behaviour</a:t>
            </a:r>
          </a:p>
          <a:p>
            <a:r>
              <a:rPr lang="en-GB"/>
              <a:t>Physical Literacy likely to be important here. </a:t>
            </a:r>
          </a:p>
          <a:p>
            <a:pPr lvl="1"/>
            <a:r>
              <a:rPr lang="en-GB"/>
              <a:t>Relationship between PL and overall PA (Belanger et al., 2018)</a:t>
            </a:r>
          </a:p>
          <a:p>
            <a:pPr lvl="1"/>
            <a:r>
              <a:rPr lang="en-GB"/>
              <a:t>No studies have explored relationship between PL and leisure time exercise </a:t>
            </a:r>
            <a:r>
              <a:rPr lang="en-GB" err="1"/>
              <a:t>behavior</a:t>
            </a:r>
            <a:r>
              <a:rPr lang="en-GB"/>
              <a:t> (i.e.,, planned and purposeful participation)</a:t>
            </a:r>
          </a:p>
        </p:txBody>
      </p:sp>
    </p:spTree>
    <p:extLst>
      <p:ext uri="{BB962C8B-B14F-4D97-AF65-F5344CB8AC3E}">
        <p14:creationId xmlns:p14="http://schemas.microsoft.com/office/powerpoint/2010/main" val="355268699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48165"/>
            <a:ext cx="10515600" cy="1325563"/>
          </a:xfrm>
        </p:spPr>
        <p:txBody>
          <a:bodyPr>
            <a:normAutofit/>
          </a:bodyPr>
          <a:lstStyle/>
          <a:p>
            <a:r>
              <a:rPr lang="en-GB"/>
              <a:t>PL </a:t>
            </a:r>
            <a:r>
              <a:rPr lang="en-GB">
                <a:sym typeface="Wingdings" pitchFamily="2" charset="2"/>
              </a:rPr>
              <a:t> Psychological Well-being</a:t>
            </a:r>
            <a:endParaRPr lang="en-GB"/>
          </a:p>
        </p:txBody>
      </p:sp>
      <p:sp>
        <p:nvSpPr>
          <p:cNvPr id="3" name="Content Placeholder 2"/>
          <p:cNvSpPr>
            <a:spLocks noGrp="1"/>
          </p:cNvSpPr>
          <p:nvPr>
            <p:ph idx="1"/>
          </p:nvPr>
        </p:nvSpPr>
        <p:spPr>
          <a:xfrm>
            <a:off x="838200" y="1253331"/>
            <a:ext cx="10515600" cy="4351338"/>
          </a:xfrm>
        </p:spPr>
        <p:txBody>
          <a:bodyPr>
            <a:normAutofit/>
          </a:bodyPr>
          <a:lstStyle/>
          <a:p>
            <a:r>
              <a:rPr lang="en-GB"/>
              <a:t>Psychological well-being is a multidimensional construct consisting of the presence of positive affect, the absence of negative affect, and the presence of vitality (Ryan &amp; Frederick, 1997).</a:t>
            </a:r>
          </a:p>
          <a:p>
            <a:r>
              <a:rPr lang="en-GB"/>
              <a:t>Recent reports document a rise in mental health issues among young people; thus, there is an urgent need to explore the factors related to the psychological well-being of children and adolescents (World Health Organization, 2017).</a:t>
            </a:r>
          </a:p>
          <a:p>
            <a:r>
              <a:rPr lang="en-GB"/>
              <a:t>As a construct that draws upon factors from a range of domains (i.e., physical, affective, cognitive), physical literacy may represent an important foundation to young people’s psychological wellbeing.</a:t>
            </a:r>
          </a:p>
        </p:txBody>
      </p:sp>
    </p:spTree>
    <p:extLst>
      <p:ext uri="{BB962C8B-B14F-4D97-AF65-F5344CB8AC3E}">
        <p14:creationId xmlns:p14="http://schemas.microsoft.com/office/powerpoint/2010/main" val="194203242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48165"/>
            <a:ext cx="10515600" cy="1325563"/>
          </a:xfrm>
        </p:spPr>
        <p:txBody>
          <a:bodyPr>
            <a:normAutofit/>
          </a:bodyPr>
          <a:lstStyle/>
          <a:p>
            <a:r>
              <a:rPr lang="en-GB"/>
              <a:t>The Present Study</a:t>
            </a:r>
          </a:p>
        </p:txBody>
      </p:sp>
      <p:sp>
        <p:nvSpPr>
          <p:cNvPr id="3" name="Content Placeholder 2"/>
          <p:cNvSpPr>
            <a:spLocks noGrp="1"/>
          </p:cNvSpPr>
          <p:nvPr>
            <p:ph idx="1"/>
          </p:nvPr>
        </p:nvSpPr>
        <p:spPr>
          <a:xfrm>
            <a:off x="838200" y="1253331"/>
            <a:ext cx="10515600" cy="4341557"/>
          </a:xfrm>
        </p:spPr>
        <p:txBody>
          <a:bodyPr>
            <a:normAutofit/>
          </a:bodyPr>
          <a:lstStyle/>
          <a:p>
            <a:r>
              <a:rPr lang="en-GB" sz="3200"/>
              <a:t>Aim:</a:t>
            </a:r>
          </a:p>
          <a:p>
            <a:pPr lvl="1"/>
            <a:r>
              <a:rPr lang="en-GB" sz="2800"/>
              <a:t>Test the associations of physical literacy with early adolescents’ PE engagement, leisure-time exercise </a:t>
            </a:r>
            <a:r>
              <a:rPr lang="en-GB" sz="2800" err="1"/>
              <a:t>behavior</a:t>
            </a:r>
            <a:r>
              <a:rPr lang="en-GB" sz="2800"/>
              <a:t>, and psychological well-being</a:t>
            </a:r>
          </a:p>
          <a:p>
            <a:pPr lvl="1"/>
            <a:endParaRPr lang="en-GB" sz="2800"/>
          </a:p>
          <a:p>
            <a:r>
              <a:rPr lang="en-GB" sz="3200"/>
              <a:t>Hypotheses:</a:t>
            </a:r>
          </a:p>
          <a:p>
            <a:pPr lvl="1"/>
            <a:r>
              <a:rPr lang="en-GB" sz="2800"/>
              <a:t>Physical literacy would positively correlate with PE engagement, leisure-time exercise </a:t>
            </a:r>
            <a:r>
              <a:rPr lang="en-GB" sz="2800" err="1"/>
              <a:t>behavior</a:t>
            </a:r>
            <a:r>
              <a:rPr lang="en-GB" sz="2800"/>
              <a:t>, vitality, and positive affect.</a:t>
            </a:r>
          </a:p>
          <a:p>
            <a:pPr lvl="1"/>
            <a:r>
              <a:rPr lang="en-GB" sz="2800"/>
              <a:t>Physical literacy would negatively correlate with negative affect.</a:t>
            </a:r>
          </a:p>
          <a:p>
            <a:pPr lvl="1"/>
            <a:endParaRPr lang="en-GB"/>
          </a:p>
        </p:txBody>
      </p:sp>
    </p:spTree>
    <p:extLst>
      <p:ext uri="{BB962C8B-B14F-4D97-AF65-F5344CB8AC3E}">
        <p14:creationId xmlns:p14="http://schemas.microsoft.com/office/powerpoint/2010/main" val="166419881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48165"/>
            <a:ext cx="10515600" cy="1325563"/>
          </a:xfrm>
        </p:spPr>
        <p:txBody>
          <a:bodyPr>
            <a:normAutofit/>
          </a:bodyPr>
          <a:lstStyle/>
          <a:p>
            <a:r>
              <a:rPr lang="en-GB"/>
              <a:t>Methods</a:t>
            </a:r>
          </a:p>
        </p:txBody>
      </p:sp>
      <p:sp>
        <p:nvSpPr>
          <p:cNvPr id="3" name="Content Placeholder 2"/>
          <p:cNvSpPr>
            <a:spLocks noGrp="1"/>
          </p:cNvSpPr>
          <p:nvPr>
            <p:ph idx="1"/>
          </p:nvPr>
        </p:nvSpPr>
        <p:spPr>
          <a:xfrm>
            <a:off x="838200" y="1253331"/>
            <a:ext cx="10515600" cy="4351338"/>
          </a:xfrm>
        </p:spPr>
        <p:txBody>
          <a:bodyPr>
            <a:normAutofit/>
          </a:bodyPr>
          <a:lstStyle/>
          <a:p>
            <a:r>
              <a:rPr lang="en-GB" b="1"/>
              <a:t>Participants and Procedure:</a:t>
            </a:r>
          </a:p>
          <a:p>
            <a:pPr lvl="1"/>
            <a:r>
              <a:rPr lang="en-GB"/>
              <a:t>A sample of 187 participants (Mage = 12.84, SD = 0.55, girls = 99, boys = 87, ethnicity = 93% White) were recruited from two schools from South Wales.</a:t>
            </a:r>
          </a:p>
          <a:p>
            <a:pPr lvl="1"/>
            <a:r>
              <a:rPr lang="en-GB"/>
              <a:t>Invited to complete CAPL (Healthy Active Living and Obesity Research Group, 2014).</a:t>
            </a:r>
          </a:p>
          <a:p>
            <a:pPr lvl="2"/>
            <a:r>
              <a:rPr lang="en-GB"/>
              <a:t>Day 1 - obstacle course, plank and anthropometric measures, issued with pedometer.</a:t>
            </a:r>
          </a:p>
          <a:p>
            <a:pPr lvl="2"/>
            <a:r>
              <a:rPr lang="en-GB"/>
              <a:t>Day 2 – PACER, sit and reach, grip strength and CAPL questionnaire.</a:t>
            </a:r>
          </a:p>
          <a:p>
            <a:pPr lvl="2"/>
            <a:r>
              <a:rPr lang="en-GB"/>
              <a:t>+ One week following CAPL, a multi-item questionnaire pack was administered to assess the participants’ engagement in PE, leisure-time exercise </a:t>
            </a:r>
            <a:r>
              <a:rPr lang="en-GB" err="1"/>
              <a:t>behavior</a:t>
            </a:r>
            <a:r>
              <a:rPr lang="en-GB"/>
              <a:t>, positive and negative affect, and vitality.</a:t>
            </a:r>
          </a:p>
        </p:txBody>
      </p:sp>
    </p:spTree>
    <p:extLst>
      <p:ext uri="{BB962C8B-B14F-4D97-AF65-F5344CB8AC3E}">
        <p14:creationId xmlns:p14="http://schemas.microsoft.com/office/powerpoint/2010/main" val="363593230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48165"/>
            <a:ext cx="10515600" cy="1325563"/>
          </a:xfrm>
        </p:spPr>
        <p:txBody>
          <a:bodyPr>
            <a:normAutofit/>
          </a:bodyPr>
          <a:lstStyle/>
          <a:p>
            <a:r>
              <a:rPr lang="en-GB"/>
              <a:t>Methods</a:t>
            </a:r>
          </a:p>
        </p:txBody>
      </p:sp>
      <p:sp>
        <p:nvSpPr>
          <p:cNvPr id="3" name="Content Placeholder 2"/>
          <p:cNvSpPr>
            <a:spLocks noGrp="1"/>
          </p:cNvSpPr>
          <p:nvPr>
            <p:ph idx="1"/>
          </p:nvPr>
        </p:nvSpPr>
        <p:spPr>
          <a:xfrm>
            <a:off x="108488" y="1299825"/>
            <a:ext cx="7586905" cy="4351338"/>
          </a:xfrm>
        </p:spPr>
        <p:txBody>
          <a:bodyPr>
            <a:normAutofit fontScale="92500"/>
          </a:bodyPr>
          <a:lstStyle/>
          <a:p>
            <a:r>
              <a:rPr lang="en-GB" b="1"/>
              <a:t>Instruments:</a:t>
            </a:r>
          </a:p>
          <a:p>
            <a:pPr lvl="1"/>
            <a:r>
              <a:rPr lang="en-GB" b="1" i="1"/>
              <a:t>Physical Literacy </a:t>
            </a:r>
            <a:r>
              <a:rPr lang="en-GB"/>
              <a:t>- CAPL v1 (</a:t>
            </a:r>
            <a:r>
              <a:rPr lang="en-GB">
                <a:hlinkClick r:id="rId3"/>
              </a:rPr>
              <a:t>https://www.capl-eclp.ca/</a:t>
            </a:r>
            <a:r>
              <a:rPr lang="en-GB"/>
              <a:t>)</a:t>
            </a:r>
          </a:p>
          <a:p>
            <a:pPr lvl="1"/>
            <a:r>
              <a:rPr lang="en-GB" b="1" i="1"/>
              <a:t>Engagement in PE. </a:t>
            </a:r>
            <a:r>
              <a:rPr lang="en-GB"/>
              <a:t>Adapted version of the classroom engagement measure developed by Reeve and Tseng (2011)</a:t>
            </a:r>
          </a:p>
          <a:p>
            <a:pPr lvl="1"/>
            <a:r>
              <a:rPr lang="en-GB" b="1" i="1"/>
              <a:t>Leisure-time exercise </a:t>
            </a:r>
            <a:r>
              <a:rPr lang="en-GB" b="1" i="1" err="1"/>
              <a:t>behavior</a:t>
            </a:r>
            <a:r>
              <a:rPr lang="en-GB" b="1" i="1"/>
              <a:t>. </a:t>
            </a:r>
            <a:r>
              <a:rPr lang="en-GB"/>
              <a:t>assessed using the Leisure-Time Exercise Questionnaire (LTEQ; Godin &amp; Shephard, 1997)</a:t>
            </a:r>
          </a:p>
          <a:p>
            <a:pPr lvl="1"/>
            <a:r>
              <a:rPr lang="en-GB" b="1" i="1"/>
              <a:t>Psychological well-being. </a:t>
            </a:r>
            <a:r>
              <a:rPr lang="en-GB"/>
              <a:t>The 10-item positive and negative affect schedule for children (</a:t>
            </a:r>
            <a:r>
              <a:rPr lang="en-GB" err="1"/>
              <a:t>Ebesutani</a:t>
            </a:r>
            <a:r>
              <a:rPr lang="en-GB"/>
              <a:t> et al., 2012). Vitality was measured using the subjective vitality scale (Bostic, Rubio, &amp; Hood, 2000; Ryan &amp; Frederick, 1997)</a:t>
            </a:r>
          </a:p>
          <a:p>
            <a:pPr lvl="2"/>
            <a:endParaRPr lang="en-GB"/>
          </a:p>
        </p:txBody>
      </p:sp>
      <p:pic>
        <p:nvPicPr>
          <p:cNvPr id="5" name="Picture 4" descr="Timeline&#10;&#10;Description automatically generated">
            <a:extLst>
              <a:ext uri="{FF2B5EF4-FFF2-40B4-BE49-F238E27FC236}">
                <a16:creationId xmlns:a16="http://schemas.microsoft.com/office/drawing/2014/main" id="{AD5EC264-809D-D241-83CC-56870E4216F1}"/>
              </a:ext>
            </a:extLst>
          </p:cNvPr>
          <p:cNvPicPr>
            <a:picLocks noChangeAspect="1"/>
          </p:cNvPicPr>
          <p:nvPr/>
        </p:nvPicPr>
        <p:blipFill>
          <a:blip r:embed="rId4"/>
          <a:stretch>
            <a:fillRect/>
          </a:stretch>
        </p:blipFill>
        <p:spPr>
          <a:xfrm>
            <a:off x="7836171" y="0"/>
            <a:ext cx="4247341" cy="6858000"/>
          </a:xfrm>
          <a:prstGeom prst="rect">
            <a:avLst/>
          </a:prstGeom>
        </p:spPr>
      </p:pic>
    </p:spTree>
    <p:extLst>
      <p:ext uri="{BB962C8B-B14F-4D97-AF65-F5344CB8AC3E}">
        <p14:creationId xmlns:p14="http://schemas.microsoft.com/office/powerpoint/2010/main" val="18679062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48165"/>
            <a:ext cx="10515600" cy="1325563"/>
          </a:xfrm>
        </p:spPr>
        <p:txBody>
          <a:bodyPr>
            <a:normAutofit/>
          </a:bodyPr>
          <a:lstStyle/>
          <a:p>
            <a:r>
              <a:rPr lang="en-GB"/>
              <a:t>Methods</a:t>
            </a:r>
          </a:p>
        </p:txBody>
      </p:sp>
      <p:sp>
        <p:nvSpPr>
          <p:cNvPr id="3" name="Content Placeholder 2"/>
          <p:cNvSpPr>
            <a:spLocks noGrp="1"/>
          </p:cNvSpPr>
          <p:nvPr>
            <p:ph idx="1"/>
          </p:nvPr>
        </p:nvSpPr>
        <p:spPr>
          <a:xfrm>
            <a:off x="838200" y="1253331"/>
            <a:ext cx="10515600" cy="4351338"/>
          </a:xfrm>
        </p:spPr>
        <p:txBody>
          <a:bodyPr>
            <a:normAutofit/>
          </a:bodyPr>
          <a:lstStyle/>
          <a:p>
            <a:r>
              <a:rPr lang="en-GB" b="1"/>
              <a:t>Analytic Strategy:</a:t>
            </a:r>
          </a:p>
          <a:p>
            <a:pPr lvl="1"/>
            <a:r>
              <a:rPr lang="en-GB"/>
              <a:t>Descriptive statistics (i.e., mean, SD, correlations, alpha coefficients) were calculated.</a:t>
            </a:r>
          </a:p>
          <a:p>
            <a:pPr lvl="1"/>
            <a:r>
              <a:rPr lang="en-GB"/>
              <a:t>Main analysis was then undertaken using a two-phased structural equation </a:t>
            </a:r>
            <a:r>
              <a:rPr lang="en-GB" err="1"/>
              <a:t>modeling</a:t>
            </a:r>
            <a:r>
              <a:rPr lang="en-GB"/>
              <a:t> procedure (Anderson &amp; </a:t>
            </a:r>
            <a:r>
              <a:rPr lang="en-GB" err="1"/>
              <a:t>Gerbing</a:t>
            </a:r>
            <a:r>
              <a:rPr lang="en-GB"/>
              <a:t>, 1988).</a:t>
            </a:r>
          </a:p>
          <a:p>
            <a:pPr lvl="1"/>
            <a:endParaRPr lang="en-GB" b="1"/>
          </a:p>
          <a:p>
            <a:endParaRPr lang="en-GB" b="1"/>
          </a:p>
        </p:txBody>
      </p:sp>
    </p:spTree>
    <p:extLst>
      <p:ext uri="{BB962C8B-B14F-4D97-AF65-F5344CB8AC3E}">
        <p14:creationId xmlns:p14="http://schemas.microsoft.com/office/powerpoint/2010/main" val="311437429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48165"/>
            <a:ext cx="10515600" cy="1325563"/>
          </a:xfrm>
        </p:spPr>
        <p:txBody>
          <a:bodyPr>
            <a:normAutofit/>
          </a:bodyPr>
          <a:lstStyle/>
          <a:p>
            <a:r>
              <a:rPr lang="en-GB"/>
              <a:t>Results</a:t>
            </a:r>
          </a:p>
        </p:txBody>
      </p:sp>
      <p:sp>
        <p:nvSpPr>
          <p:cNvPr id="3" name="Content Placeholder 2"/>
          <p:cNvSpPr>
            <a:spLocks noGrp="1"/>
          </p:cNvSpPr>
          <p:nvPr>
            <p:ph idx="1"/>
          </p:nvPr>
        </p:nvSpPr>
        <p:spPr>
          <a:xfrm>
            <a:off x="838200" y="1253331"/>
            <a:ext cx="10515600" cy="4351338"/>
          </a:xfrm>
        </p:spPr>
        <p:txBody>
          <a:bodyPr>
            <a:normAutofit/>
          </a:bodyPr>
          <a:lstStyle/>
          <a:p>
            <a:pPr marL="457200" lvl="1" indent="0">
              <a:buNone/>
            </a:pPr>
            <a:endParaRPr lang="en-GB" b="1"/>
          </a:p>
          <a:p>
            <a:endParaRPr lang="en-GB" b="1"/>
          </a:p>
        </p:txBody>
      </p:sp>
      <p:pic>
        <p:nvPicPr>
          <p:cNvPr id="5" name="Picture 4" descr="Graphical user interface, application, table, Excel&#10;&#10;Description automatically generated">
            <a:extLst>
              <a:ext uri="{FF2B5EF4-FFF2-40B4-BE49-F238E27FC236}">
                <a16:creationId xmlns:a16="http://schemas.microsoft.com/office/drawing/2014/main" id="{5295BC7B-A7A0-E54F-A534-F1979669F317}"/>
              </a:ext>
            </a:extLst>
          </p:cNvPr>
          <p:cNvPicPr>
            <a:picLocks noChangeAspect="1"/>
          </p:cNvPicPr>
          <p:nvPr/>
        </p:nvPicPr>
        <p:blipFill>
          <a:blip r:embed="rId3"/>
          <a:stretch>
            <a:fillRect/>
          </a:stretch>
        </p:blipFill>
        <p:spPr>
          <a:xfrm>
            <a:off x="228600" y="1384300"/>
            <a:ext cx="11734800" cy="4089400"/>
          </a:xfrm>
          <a:prstGeom prst="rect">
            <a:avLst/>
          </a:prstGeom>
        </p:spPr>
      </p:pic>
    </p:spTree>
    <p:extLst>
      <p:ext uri="{BB962C8B-B14F-4D97-AF65-F5344CB8AC3E}">
        <p14:creationId xmlns:p14="http://schemas.microsoft.com/office/powerpoint/2010/main" val="80166157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48165"/>
            <a:ext cx="10515600" cy="1325563"/>
          </a:xfrm>
        </p:spPr>
        <p:txBody>
          <a:bodyPr>
            <a:normAutofit/>
          </a:bodyPr>
          <a:lstStyle/>
          <a:p>
            <a:r>
              <a:rPr lang="en-GB"/>
              <a:t>Results</a:t>
            </a:r>
          </a:p>
        </p:txBody>
      </p:sp>
      <p:sp>
        <p:nvSpPr>
          <p:cNvPr id="3" name="Content Placeholder 2"/>
          <p:cNvSpPr>
            <a:spLocks noGrp="1"/>
          </p:cNvSpPr>
          <p:nvPr>
            <p:ph idx="1"/>
          </p:nvPr>
        </p:nvSpPr>
        <p:spPr>
          <a:xfrm>
            <a:off x="838200" y="1253331"/>
            <a:ext cx="10515600" cy="4351338"/>
          </a:xfrm>
        </p:spPr>
        <p:txBody>
          <a:bodyPr>
            <a:normAutofit/>
          </a:bodyPr>
          <a:lstStyle/>
          <a:p>
            <a:pPr marL="457200" lvl="1" indent="0">
              <a:buNone/>
            </a:pPr>
            <a:endParaRPr lang="en-GB" b="1"/>
          </a:p>
          <a:p>
            <a:endParaRPr lang="en-GB" b="1"/>
          </a:p>
        </p:txBody>
      </p:sp>
      <p:pic>
        <p:nvPicPr>
          <p:cNvPr id="6" name="Picture 5" descr="Diagram&#10;&#10;Description automatically generated">
            <a:extLst>
              <a:ext uri="{FF2B5EF4-FFF2-40B4-BE49-F238E27FC236}">
                <a16:creationId xmlns:a16="http://schemas.microsoft.com/office/drawing/2014/main" id="{12CEEDEC-5D62-9645-9FCF-A575E84D5B1E}"/>
              </a:ext>
            </a:extLst>
          </p:cNvPr>
          <p:cNvPicPr>
            <a:picLocks noChangeAspect="1"/>
          </p:cNvPicPr>
          <p:nvPr/>
        </p:nvPicPr>
        <p:blipFill>
          <a:blip r:embed="rId3"/>
          <a:stretch>
            <a:fillRect/>
          </a:stretch>
        </p:blipFill>
        <p:spPr>
          <a:xfrm>
            <a:off x="108488" y="816278"/>
            <a:ext cx="11975024" cy="6026224"/>
          </a:xfrm>
          <a:prstGeom prst="rect">
            <a:avLst/>
          </a:prstGeom>
        </p:spPr>
      </p:pic>
    </p:spTree>
    <p:extLst>
      <p:ext uri="{BB962C8B-B14F-4D97-AF65-F5344CB8AC3E}">
        <p14:creationId xmlns:p14="http://schemas.microsoft.com/office/powerpoint/2010/main" val="203034511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48165"/>
            <a:ext cx="10515600" cy="1325563"/>
          </a:xfrm>
        </p:spPr>
        <p:txBody>
          <a:bodyPr>
            <a:normAutofit/>
          </a:bodyPr>
          <a:lstStyle/>
          <a:p>
            <a:r>
              <a:rPr lang="en-GB"/>
              <a:t>Discussion</a:t>
            </a:r>
          </a:p>
        </p:txBody>
      </p:sp>
      <p:sp>
        <p:nvSpPr>
          <p:cNvPr id="3" name="Content Placeholder 2"/>
          <p:cNvSpPr>
            <a:spLocks noGrp="1"/>
          </p:cNvSpPr>
          <p:nvPr>
            <p:ph idx="1"/>
          </p:nvPr>
        </p:nvSpPr>
        <p:spPr>
          <a:xfrm>
            <a:off x="838200" y="1253331"/>
            <a:ext cx="10515600" cy="4351338"/>
          </a:xfrm>
        </p:spPr>
        <p:txBody>
          <a:bodyPr>
            <a:normAutofit/>
          </a:bodyPr>
          <a:lstStyle/>
          <a:p>
            <a:r>
              <a:rPr lang="en-GB"/>
              <a:t>Using a prospective design, the results support the importance of physical literacy by demonstrating positive relationships between physical literacy and engagement in PE, leisure-time exercise </a:t>
            </a:r>
            <a:r>
              <a:rPr lang="en-GB" err="1"/>
              <a:t>behavior</a:t>
            </a:r>
            <a:r>
              <a:rPr lang="en-GB"/>
              <a:t>, and psychological well-being, as well as a negative association between physical literacy and negative affect.</a:t>
            </a:r>
          </a:p>
          <a:p>
            <a:endParaRPr lang="en-GB" b="1"/>
          </a:p>
        </p:txBody>
      </p:sp>
    </p:spTree>
    <p:extLst>
      <p:ext uri="{BB962C8B-B14F-4D97-AF65-F5344CB8AC3E}">
        <p14:creationId xmlns:p14="http://schemas.microsoft.com/office/powerpoint/2010/main" val="125377517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48165"/>
            <a:ext cx="10515600" cy="1325563"/>
          </a:xfrm>
        </p:spPr>
        <p:txBody>
          <a:bodyPr>
            <a:normAutofit/>
          </a:bodyPr>
          <a:lstStyle/>
          <a:p>
            <a:r>
              <a:rPr lang="en-GB"/>
              <a:t>PL </a:t>
            </a:r>
            <a:r>
              <a:rPr lang="en-GB">
                <a:sym typeface="Wingdings" pitchFamily="2" charset="2"/>
              </a:rPr>
              <a:t> Engagement in school PE</a:t>
            </a:r>
            <a:endParaRPr lang="en-GB"/>
          </a:p>
        </p:txBody>
      </p:sp>
      <p:sp>
        <p:nvSpPr>
          <p:cNvPr id="3" name="Content Placeholder 2"/>
          <p:cNvSpPr>
            <a:spLocks noGrp="1"/>
          </p:cNvSpPr>
          <p:nvPr>
            <p:ph idx="1"/>
          </p:nvPr>
        </p:nvSpPr>
        <p:spPr>
          <a:xfrm>
            <a:off x="838200" y="1253331"/>
            <a:ext cx="10515600" cy="4351338"/>
          </a:xfrm>
        </p:spPr>
        <p:txBody>
          <a:bodyPr>
            <a:normAutofit/>
          </a:bodyPr>
          <a:lstStyle/>
          <a:p>
            <a:r>
              <a:rPr lang="en-GB"/>
              <a:t>Implications:</a:t>
            </a:r>
          </a:p>
          <a:p>
            <a:pPr lvl="1"/>
            <a:r>
              <a:rPr lang="en-GB"/>
              <a:t>Important mechanisms for health given PE is a structured PA context for all</a:t>
            </a:r>
          </a:p>
          <a:p>
            <a:pPr lvl="1"/>
            <a:r>
              <a:rPr lang="en-GB"/>
              <a:t>Potential risks of disengagement from secondary school PE among pupils who have not yet developed adequate levels of physical literacy.</a:t>
            </a:r>
          </a:p>
          <a:p>
            <a:pPr lvl="2"/>
            <a:r>
              <a:rPr lang="en-GB"/>
              <a:t>Considerations for teachers – provide choice, make it meaningful, optimal challenge, structure</a:t>
            </a:r>
          </a:p>
          <a:p>
            <a:pPr lvl="1"/>
            <a:r>
              <a:rPr lang="en-GB"/>
              <a:t>Reciprocal relationship - physical literacy contributes to PE engagement, PE engagement may also contribute to physical literacy </a:t>
            </a:r>
          </a:p>
        </p:txBody>
      </p:sp>
    </p:spTree>
    <p:extLst>
      <p:ext uri="{BB962C8B-B14F-4D97-AF65-F5344CB8AC3E}">
        <p14:creationId xmlns:p14="http://schemas.microsoft.com/office/powerpoint/2010/main" val="321800058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46129" y="-211717"/>
            <a:ext cx="11499742" cy="1325563"/>
          </a:xfrm>
        </p:spPr>
        <p:txBody>
          <a:bodyPr>
            <a:noAutofit/>
          </a:bodyPr>
          <a:lstStyle/>
          <a:p>
            <a:pPr lvl="1"/>
            <a:r>
              <a:rPr lang="en-GB" sz="4400">
                <a:latin typeface="+mj-lt"/>
                <a:sym typeface="Wingdings" pitchFamily="2" charset="2"/>
              </a:rPr>
              <a:t>PL  Self-reported leisure time exercise </a:t>
            </a:r>
            <a:r>
              <a:rPr lang="en-GB" sz="4400" err="1">
                <a:latin typeface="+mj-lt"/>
                <a:sym typeface="Wingdings" pitchFamily="2" charset="2"/>
              </a:rPr>
              <a:t>behavior</a:t>
            </a:r>
            <a:endParaRPr lang="en-GB" sz="4400">
              <a:latin typeface="+mj-lt"/>
              <a:sym typeface="Wingdings" pitchFamily="2" charset="2"/>
            </a:endParaRPr>
          </a:p>
        </p:txBody>
      </p:sp>
      <p:sp>
        <p:nvSpPr>
          <p:cNvPr id="3" name="Content Placeholder 2"/>
          <p:cNvSpPr>
            <a:spLocks noGrp="1"/>
          </p:cNvSpPr>
          <p:nvPr>
            <p:ph idx="1"/>
          </p:nvPr>
        </p:nvSpPr>
        <p:spPr>
          <a:xfrm>
            <a:off x="838200" y="1253331"/>
            <a:ext cx="10515600" cy="4351338"/>
          </a:xfrm>
        </p:spPr>
        <p:txBody>
          <a:bodyPr>
            <a:normAutofit/>
          </a:bodyPr>
          <a:lstStyle/>
          <a:p>
            <a:r>
              <a:rPr lang="en-GB"/>
              <a:t>Positive relationship adds to findings of Belanger et al. (2018)</a:t>
            </a:r>
          </a:p>
          <a:p>
            <a:r>
              <a:rPr lang="en-GB"/>
              <a:t>We found relationship with planned, purposeful PA in leisure time</a:t>
            </a:r>
          </a:p>
          <a:p>
            <a:r>
              <a:rPr lang="en-GB"/>
              <a:t>Important for short &amp; longer term health (i.e., tracking)</a:t>
            </a:r>
          </a:p>
          <a:p>
            <a:pPr lvl="1"/>
            <a:endParaRPr lang="en-GB"/>
          </a:p>
        </p:txBody>
      </p:sp>
    </p:spTree>
    <p:extLst>
      <p:ext uri="{BB962C8B-B14F-4D97-AF65-F5344CB8AC3E}">
        <p14:creationId xmlns:p14="http://schemas.microsoft.com/office/powerpoint/2010/main" val="191233920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48165"/>
            <a:ext cx="10515600" cy="1325563"/>
          </a:xfrm>
        </p:spPr>
        <p:txBody>
          <a:bodyPr>
            <a:normAutofit/>
          </a:bodyPr>
          <a:lstStyle/>
          <a:p>
            <a:r>
              <a:rPr lang="en-GB"/>
              <a:t>PL </a:t>
            </a:r>
            <a:r>
              <a:rPr lang="en-GB">
                <a:sym typeface="Wingdings" pitchFamily="2" charset="2"/>
              </a:rPr>
              <a:t> Psychological Well-being</a:t>
            </a:r>
            <a:endParaRPr lang="en-GB"/>
          </a:p>
        </p:txBody>
      </p:sp>
      <p:sp>
        <p:nvSpPr>
          <p:cNvPr id="3" name="Content Placeholder 2"/>
          <p:cNvSpPr>
            <a:spLocks noGrp="1"/>
          </p:cNvSpPr>
          <p:nvPr>
            <p:ph idx="1"/>
          </p:nvPr>
        </p:nvSpPr>
        <p:spPr>
          <a:xfrm>
            <a:off x="838200" y="1253331"/>
            <a:ext cx="10515600" cy="4351338"/>
          </a:xfrm>
        </p:spPr>
        <p:txBody>
          <a:bodyPr>
            <a:normAutofit/>
          </a:bodyPr>
          <a:lstStyle/>
          <a:p>
            <a:r>
              <a:rPr lang="en-GB"/>
              <a:t>Positive findings here support Whitehead’s philosophical basis of PL -  “physically literate can make a significant contribution to quality of life” (Whitehead, 2010, p.32).</a:t>
            </a:r>
          </a:p>
          <a:p>
            <a:endParaRPr lang="en-GB"/>
          </a:p>
          <a:p>
            <a:r>
              <a:rPr lang="en-GB"/>
              <a:t>This is particularly important given the rising mental health issues reported among young people (World Health Organization, 2017), with our findings suggesting that physical literacy may be one pathway through which these issues might be alleviated.</a:t>
            </a:r>
          </a:p>
        </p:txBody>
      </p:sp>
    </p:spTree>
    <p:extLst>
      <p:ext uri="{BB962C8B-B14F-4D97-AF65-F5344CB8AC3E}">
        <p14:creationId xmlns:p14="http://schemas.microsoft.com/office/powerpoint/2010/main" val="84582113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48165"/>
            <a:ext cx="10515600" cy="1325563"/>
          </a:xfrm>
        </p:spPr>
        <p:txBody>
          <a:bodyPr>
            <a:normAutofit/>
          </a:bodyPr>
          <a:lstStyle/>
          <a:p>
            <a:r>
              <a:rPr lang="en-GB"/>
              <a:t>Limitations &amp; Future Research</a:t>
            </a:r>
          </a:p>
        </p:txBody>
      </p:sp>
      <p:sp>
        <p:nvSpPr>
          <p:cNvPr id="3" name="Content Placeholder 2"/>
          <p:cNvSpPr>
            <a:spLocks noGrp="1"/>
          </p:cNvSpPr>
          <p:nvPr>
            <p:ph idx="1"/>
          </p:nvPr>
        </p:nvSpPr>
        <p:spPr>
          <a:xfrm>
            <a:off x="682571" y="1253331"/>
            <a:ext cx="10826858" cy="4351338"/>
          </a:xfrm>
        </p:spPr>
        <p:txBody>
          <a:bodyPr>
            <a:normAutofit fontScale="85000" lnSpcReduction="10000"/>
          </a:bodyPr>
          <a:lstStyle/>
          <a:p>
            <a:r>
              <a:rPr lang="en-GB"/>
              <a:t>Homogenous nature of the sample means that the findings cannot be generalized</a:t>
            </a:r>
          </a:p>
          <a:p>
            <a:r>
              <a:rPr lang="en-GB"/>
              <a:t>Small effective sample size used is also a limitation</a:t>
            </a:r>
          </a:p>
          <a:p>
            <a:r>
              <a:rPr lang="en-GB"/>
              <a:t>Future research should target larger and more diverse samples (streamlined CAPL 2)</a:t>
            </a:r>
          </a:p>
          <a:p>
            <a:r>
              <a:rPr lang="en-GB"/>
              <a:t>Some participants in our sample were 12–13 years of age, slightly above the age range of the CAPL. However, at present, there is not an alternative, validated measure for assessing the physical literacy of adolescents – Future work (note no ceiling effect observed).</a:t>
            </a:r>
          </a:p>
          <a:p>
            <a:r>
              <a:rPr lang="en-GB"/>
              <a:t>Despite prospective nature of the study, data remained correlational and, therefore, causal relationships cannot be inferred. Likewise, we cannot ascertain the directionality of relations – future, longitudinal work required</a:t>
            </a:r>
          </a:p>
          <a:p>
            <a:r>
              <a:rPr lang="en-GB"/>
              <a:t>Examine invariance of associations among PL and outcome variables (covariates such as age, gender, socioeconomic status and cultural background)</a:t>
            </a:r>
          </a:p>
        </p:txBody>
      </p:sp>
    </p:spTree>
    <p:extLst>
      <p:ext uri="{BB962C8B-B14F-4D97-AF65-F5344CB8AC3E}">
        <p14:creationId xmlns:p14="http://schemas.microsoft.com/office/powerpoint/2010/main" val="344399944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48165"/>
            <a:ext cx="10515600" cy="1325563"/>
          </a:xfrm>
        </p:spPr>
        <p:txBody>
          <a:bodyPr>
            <a:normAutofit/>
          </a:bodyPr>
          <a:lstStyle/>
          <a:p>
            <a:r>
              <a:rPr lang="en-GB"/>
              <a:t>Conclusions</a:t>
            </a:r>
          </a:p>
        </p:txBody>
      </p:sp>
      <p:sp>
        <p:nvSpPr>
          <p:cNvPr id="3" name="Content Placeholder 2"/>
          <p:cNvSpPr>
            <a:spLocks noGrp="1"/>
          </p:cNvSpPr>
          <p:nvPr>
            <p:ph idx="1"/>
          </p:nvPr>
        </p:nvSpPr>
        <p:spPr>
          <a:xfrm>
            <a:off x="682571" y="1253331"/>
            <a:ext cx="10826858" cy="4351338"/>
          </a:xfrm>
        </p:spPr>
        <p:txBody>
          <a:bodyPr>
            <a:normAutofit/>
          </a:bodyPr>
          <a:lstStyle/>
          <a:p>
            <a:r>
              <a:rPr lang="en-GB"/>
              <a:t>Limited body of empirical research examining the correlates of physical literacy in early adolescents</a:t>
            </a:r>
          </a:p>
          <a:p>
            <a:r>
              <a:rPr lang="en-GB"/>
              <a:t>The present findings show physical literacy to contribute to a number of adaptive outcomes, including PE engagement, leisure-time exercise </a:t>
            </a:r>
            <a:r>
              <a:rPr lang="en-GB" err="1"/>
              <a:t>behavior</a:t>
            </a:r>
            <a:r>
              <a:rPr lang="en-GB"/>
              <a:t>, and psychological well-being</a:t>
            </a:r>
          </a:p>
          <a:p>
            <a:r>
              <a:rPr lang="en-GB"/>
              <a:t>Findings support the long-standing contention that physical literacy contributes to young people’s development, health, and wellness.</a:t>
            </a:r>
          </a:p>
          <a:p>
            <a:r>
              <a:rPr lang="en-GB"/>
              <a:t>Development of physical literacy should be a target of early intervention (Whitehead, 2010).</a:t>
            </a:r>
          </a:p>
          <a:p>
            <a:endParaRPr lang="en-GB"/>
          </a:p>
        </p:txBody>
      </p:sp>
    </p:spTree>
    <p:extLst>
      <p:ext uri="{BB962C8B-B14F-4D97-AF65-F5344CB8AC3E}">
        <p14:creationId xmlns:p14="http://schemas.microsoft.com/office/powerpoint/2010/main" val="93542818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82571" y="1253331"/>
            <a:ext cx="10826858" cy="4351338"/>
          </a:xfrm>
        </p:spPr>
        <p:txBody>
          <a:bodyPr>
            <a:normAutofit/>
          </a:bodyPr>
          <a:lstStyle/>
          <a:p>
            <a:pPr marL="0" indent="0" algn="ctr">
              <a:buNone/>
            </a:pPr>
            <a:endParaRPr lang="en-GB"/>
          </a:p>
          <a:p>
            <a:pPr marL="0" indent="0" algn="ctr">
              <a:buNone/>
            </a:pPr>
            <a:endParaRPr lang="en-GB" sz="4000"/>
          </a:p>
          <a:p>
            <a:pPr marL="0" indent="0" algn="ctr">
              <a:buNone/>
            </a:pPr>
            <a:r>
              <a:rPr lang="en-GB" sz="4000"/>
              <a:t>Thank you for your time</a:t>
            </a:r>
          </a:p>
          <a:p>
            <a:pPr marL="0" indent="0" algn="ctr">
              <a:buNone/>
            </a:pPr>
            <a:endParaRPr lang="en-GB" sz="4000"/>
          </a:p>
          <a:p>
            <a:pPr marL="0" indent="0" algn="ctr">
              <a:buNone/>
            </a:pPr>
            <a:r>
              <a:rPr lang="en-GB" sz="4000"/>
              <a:t>Any Questions?</a:t>
            </a:r>
          </a:p>
        </p:txBody>
      </p:sp>
    </p:spTree>
    <p:extLst>
      <p:ext uri="{BB962C8B-B14F-4D97-AF65-F5344CB8AC3E}">
        <p14:creationId xmlns:p14="http://schemas.microsoft.com/office/powerpoint/2010/main" val="114779384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Custom Desig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1_Custom Desig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2542</Words>
  <Application>Microsoft Macintosh PowerPoint</Application>
  <PresentationFormat>Widescreen</PresentationFormat>
  <Paragraphs>195</Paragraphs>
  <Slides>23</Slides>
  <Notes>21</Notes>
  <HiddenSlides>0</HiddenSlides>
  <MMClips>0</MMClips>
  <ScaleCrop>false</ScaleCrop>
  <HeadingPairs>
    <vt:vector size="6" baseType="variant">
      <vt:variant>
        <vt:lpstr>Fonts Used</vt:lpstr>
      </vt:variant>
      <vt:variant>
        <vt:i4>4</vt:i4>
      </vt:variant>
      <vt:variant>
        <vt:lpstr>Theme</vt:lpstr>
      </vt:variant>
      <vt:variant>
        <vt:i4>3</vt:i4>
      </vt:variant>
      <vt:variant>
        <vt:lpstr>Slide Titles</vt:lpstr>
      </vt:variant>
      <vt:variant>
        <vt:i4>23</vt:i4>
      </vt:variant>
    </vt:vector>
  </HeadingPairs>
  <TitlesOfParts>
    <vt:vector size="30" baseType="lpstr">
      <vt:lpstr>Arial</vt:lpstr>
      <vt:lpstr>Calibri</vt:lpstr>
      <vt:lpstr>Calibri Light</vt:lpstr>
      <vt:lpstr>Tahoma</vt:lpstr>
      <vt:lpstr>Office Theme</vt:lpstr>
      <vt:lpstr>Custom Design</vt:lpstr>
      <vt:lpstr>1_Custom Design</vt:lpstr>
      <vt:lpstr>Relationship among pupil motivation, physical literacy, physical activity and health-related well-being</vt:lpstr>
      <vt:lpstr>Outline</vt:lpstr>
      <vt:lpstr>Background</vt:lpstr>
      <vt:lpstr>Overall Programme of Research</vt:lpstr>
      <vt:lpstr>Study 1</vt:lpstr>
      <vt:lpstr>Introduction</vt:lpstr>
      <vt:lpstr>Introduction</vt:lpstr>
      <vt:lpstr>PL  Engagement in school PE</vt:lpstr>
      <vt:lpstr>PL  Self-reported leisure time exercise behavior</vt:lpstr>
      <vt:lpstr>PL  Psychological Well-being</vt:lpstr>
      <vt:lpstr>The Present Study</vt:lpstr>
      <vt:lpstr>Methods</vt:lpstr>
      <vt:lpstr>Methods</vt:lpstr>
      <vt:lpstr>Methods</vt:lpstr>
      <vt:lpstr>Results</vt:lpstr>
      <vt:lpstr>Results</vt:lpstr>
      <vt:lpstr>Discussion</vt:lpstr>
      <vt:lpstr>PL  Engagement in school PE</vt:lpstr>
      <vt:lpstr>PL  Self-reported leisure time exercise behavior</vt:lpstr>
      <vt:lpstr>PL  Psychological Well-being</vt:lpstr>
      <vt:lpstr>Limitations &amp; Future Research</vt:lpstr>
      <vt:lpstr>Conclusions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Microsoft Office User</dc:creator>
  <cp:lastModifiedBy>Dylan Blain</cp:lastModifiedBy>
  <cp:revision>1</cp:revision>
  <dcterms:created xsi:type="dcterms:W3CDTF">2019-09-12T10:20:23Z</dcterms:created>
  <dcterms:modified xsi:type="dcterms:W3CDTF">2021-08-17T16:35:46Z</dcterms:modified>
</cp:coreProperties>
</file>