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8" r:id="rId3"/>
    <p:sldId id="259" r:id="rId4"/>
    <p:sldId id="261" r:id="rId5"/>
    <p:sldId id="269" r:id="rId6"/>
    <p:sldId id="268" r:id="rId7"/>
    <p:sldId id="262" r:id="rId8"/>
    <p:sldId id="263" r:id="rId9"/>
    <p:sldId id="260" r:id="rId10"/>
    <p:sldId id="266" r:id="rId11"/>
    <p:sldId id="265" r:id="rId12"/>
    <p:sldId id="267" r:id="rId13"/>
    <p:sldId id="264" r:id="rId14"/>
    <p:sldId id="270" r:id="rId15"/>
    <p:sldId id="25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99" autoAdjust="0"/>
    <p:restoredTop sz="94660"/>
  </p:normalViewPr>
  <p:slideViewPr>
    <p:cSldViewPr snapToGrid="0">
      <p:cViewPr varScale="1">
        <p:scale>
          <a:sx n="63" d="100"/>
          <a:sy n="63" d="100"/>
        </p:scale>
        <p:origin x="8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cha Pugsley" userId="d0ca96e566947c4d" providerId="LiveId" clId="{2F1121A3-9B34-41BB-B27F-D664E16362A1}"/>
    <pc:docChg chg="custSel addSld delSld modSld sldOrd">
      <pc:chgData name="Sacha Pugsley" userId="d0ca96e566947c4d" providerId="LiveId" clId="{2F1121A3-9B34-41BB-B27F-D664E16362A1}" dt="2022-03-10T14:12:46.309" v="469" actId="20577"/>
      <pc:docMkLst>
        <pc:docMk/>
      </pc:docMkLst>
      <pc:sldChg chg="ord">
        <pc:chgData name="Sacha Pugsley" userId="d0ca96e566947c4d" providerId="LiveId" clId="{2F1121A3-9B34-41BB-B27F-D664E16362A1}" dt="2022-03-08T13:22:38.951" v="1"/>
        <pc:sldMkLst>
          <pc:docMk/>
          <pc:sldMk cId="3743502941" sldId="264"/>
        </pc:sldMkLst>
      </pc:sldChg>
      <pc:sldChg chg="modSp new mod">
        <pc:chgData name="Sacha Pugsley" userId="d0ca96e566947c4d" providerId="LiveId" clId="{2F1121A3-9B34-41BB-B27F-D664E16362A1}" dt="2022-03-10T14:12:46.309" v="469" actId="20577"/>
        <pc:sldMkLst>
          <pc:docMk/>
          <pc:sldMk cId="730317867" sldId="270"/>
        </pc:sldMkLst>
        <pc:spChg chg="mod">
          <ac:chgData name="Sacha Pugsley" userId="d0ca96e566947c4d" providerId="LiveId" clId="{2F1121A3-9B34-41BB-B27F-D664E16362A1}" dt="2022-03-08T14:05:18.544" v="112" actId="255"/>
          <ac:spMkLst>
            <pc:docMk/>
            <pc:sldMk cId="730317867" sldId="270"/>
            <ac:spMk id="2" creationId="{5FF043F4-3D9D-4A17-8EA6-891581B8AED8}"/>
          </ac:spMkLst>
        </pc:spChg>
        <pc:spChg chg="mod">
          <ac:chgData name="Sacha Pugsley" userId="d0ca96e566947c4d" providerId="LiveId" clId="{2F1121A3-9B34-41BB-B27F-D664E16362A1}" dt="2022-03-10T14:12:46.309" v="469" actId="20577"/>
          <ac:spMkLst>
            <pc:docMk/>
            <pc:sldMk cId="730317867" sldId="270"/>
            <ac:spMk id="3" creationId="{73869733-02FC-4494-9FB0-7F86D08529C3}"/>
          </ac:spMkLst>
        </pc:spChg>
      </pc:sldChg>
      <pc:sldChg chg="modSp new del mod">
        <pc:chgData name="Sacha Pugsley" userId="d0ca96e566947c4d" providerId="LiveId" clId="{2F1121A3-9B34-41BB-B27F-D664E16362A1}" dt="2022-03-08T14:01:17.082" v="84" actId="2696"/>
        <pc:sldMkLst>
          <pc:docMk/>
          <pc:sldMk cId="2822135596" sldId="270"/>
        </pc:sldMkLst>
        <pc:spChg chg="mod">
          <ac:chgData name="Sacha Pugsley" userId="d0ca96e566947c4d" providerId="LiveId" clId="{2F1121A3-9B34-41BB-B27F-D664E16362A1}" dt="2022-03-08T14:01:12.448" v="83" actId="20577"/>
          <ac:spMkLst>
            <pc:docMk/>
            <pc:sldMk cId="2822135596" sldId="270"/>
            <ac:spMk id="3" creationId="{19E5E221-7400-4E08-92E6-2F9F7431121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6D6505-E67B-43F6-A477-5A90146259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74D689-C71F-4EA7-9B01-2089BBCE67F3}">
      <dgm:prSet/>
      <dgm:spPr/>
      <dgm:t>
        <a:bodyPr/>
        <a:lstStyle/>
        <a:p>
          <a:r>
            <a:rPr lang="en-GB"/>
            <a:t>Communication, people communicate via speech, writing body language </a:t>
          </a:r>
          <a:endParaRPr lang="en-US"/>
        </a:p>
      </dgm:t>
    </dgm:pt>
    <dgm:pt modelId="{7A82469D-5DFC-4297-A656-4F5419E10083}" type="parTrans" cxnId="{7AB2F832-7D24-4AF4-BF2E-42B73AC050A5}">
      <dgm:prSet/>
      <dgm:spPr/>
      <dgm:t>
        <a:bodyPr/>
        <a:lstStyle/>
        <a:p>
          <a:endParaRPr lang="en-US"/>
        </a:p>
      </dgm:t>
    </dgm:pt>
    <dgm:pt modelId="{9EF47E50-A6A3-456C-BFA5-369A13E5C7D5}" type="sibTrans" cxnId="{7AB2F832-7D24-4AF4-BF2E-42B73AC050A5}">
      <dgm:prSet/>
      <dgm:spPr/>
      <dgm:t>
        <a:bodyPr/>
        <a:lstStyle/>
        <a:p>
          <a:endParaRPr lang="en-US"/>
        </a:p>
      </dgm:t>
    </dgm:pt>
    <dgm:pt modelId="{D21F84F2-0456-44C7-A6ED-5203A3481262}">
      <dgm:prSet/>
      <dgm:spPr/>
      <dgm:t>
        <a:bodyPr/>
        <a:lstStyle/>
        <a:p>
          <a:r>
            <a:rPr lang="en-GB"/>
            <a:t>Attention, people find it difficult to prioritize their thoughts into one thing at a time</a:t>
          </a:r>
          <a:endParaRPr lang="en-US"/>
        </a:p>
      </dgm:t>
    </dgm:pt>
    <dgm:pt modelId="{D53B7C98-D70B-4BBA-BC45-0EC01B6388B6}" type="parTrans" cxnId="{A53C5038-BA7C-412A-AF6D-A7CAFFE8DC14}">
      <dgm:prSet/>
      <dgm:spPr/>
      <dgm:t>
        <a:bodyPr/>
        <a:lstStyle/>
        <a:p>
          <a:endParaRPr lang="en-US"/>
        </a:p>
      </dgm:t>
    </dgm:pt>
    <dgm:pt modelId="{791CC1CD-6690-443C-AE1A-59F33F9EBD88}" type="sibTrans" cxnId="{A53C5038-BA7C-412A-AF6D-A7CAFFE8DC14}">
      <dgm:prSet/>
      <dgm:spPr/>
      <dgm:t>
        <a:bodyPr/>
        <a:lstStyle/>
        <a:p>
          <a:endParaRPr lang="en-US"/>
        </a:p>
      </dgm:t>
    </dgm:pt>
    <dgm:pt modelId="{8E10EEE5-2BDF-4F9D-BF15-AACA38E6ACF1}">
      <dgm:prSet/>
      <dgm:spPr/>
      <dgm:t>
        <a:bodyPr/>
        <a:lstStyle/>
        <a:p>
          <a:r>
            <a:rPr lang="en-GB"/>
            <a:t>Memory, memories are based on what is witnessed and stored by an individual’s mind </a:t>
          </a:r>
          <a:endParaRPr lang="en-US"/>
        </a:p>
      </dgm:t>
    </dgm:pt>
    <dgm:pt modelId="{E0CCACCF-B3EA-4B54-9E9F-9F48034ECC77}" type="parTrans" cxnId="{919A58B0-F232-41A5-A643-FC42E2105864}">
      <dgm:prSet/>
      <dgm:spPr/>
      <dgm:t>
        <a:bodyPr/>
        <a:lstStyle/>
        <a:p>
          <a:endParaRPr lang="en-US"/>
        </a:p>
      </dgm:t>
    </dgm:pt>
    <dgm:pt modelId="{90AEE08B-CAD5-4540-9EF2-5D9D910924EC}" type="sibTrans" cxnId="{919A58B0-F232-41A5-A643-FC42E2105864}">
      <dgm:prSet/>
      <dgm:spPr/>
      <dgm:t>
        <a:bodyPr/>
        <a:lstStyle/>
        <a:p>
          <a:endParaRPr lang="en-US"/>
        </a:p>
      </dgm:t>
    </dgm:pt>
    <dgm:pt modelId="{2393F743-543E-40C1-9C54-8A455E5DDD44}">
      <dgm:prSet/>
      <dgm:spPr/>
      <dgm:t>
        <a:bodyPr/>
        <a:lstStyle/>
        <a:p>
          <a:r>
            <a:rPr lang="en-GB" dirty="0"/>
            <a:t>Perception, is based on what an individual has experienced and this can change if the experience changes </a:t>
          </a:r>
          <a:endParaRPr lang="en-US" dirty="0"/>
        </a:p>
      </dgm:t>
    </dgm:pt>
    <dgm:pt modelId="{10D14F40-6B5C-43DE-A08B-0A38B9543F58}" type="parTrans" cxnId="{1B879F3A-2273-446F-949C-8DD2CA6CA088}">
      <dgm:prSet/>
      <dgm:spPr/>
      <dgm:t>
        <a:bodyPr/>
        <a:lstStyle/>
        <a:p>
          <a:endParaRPr lang="en-US"/>
        </a:p>
      </dgm:t>
    </dgm:pt>
    <dgm:pt modelId="{1E397600-FA1C-4F41-982E-2DA238A6ADBB}" type="sibTrans" cxnId="{1B879F3A-2273-446F-949C-8DD2CA6CA088}">
      <dgm:prSet/>
      <dgm:spPr/>
      <dgm:t>
        <a:bodyPr/>
        <a:lstStyle/>
        <a:p>
          <a:endParaRPr lang="en-US"/>
        </a:p>
      </dgm:t>
    </dgm:pt>
    <dgm:pt modelId="{31689733-76F5-40CC-947C-25319425B24F}">
      <dgm:prSet/>
      <dgm:spPr/>
      <dgm:t>
        <a:bodyPr/>
        <a:lstStyle/>
        <a:p>
          <a:r>
            <a:rPr lang="en-GB"/>
            <a:t>Learning, is absorbed by watching others and doing </a:t>
          </a:r>
          <a:endParaRPr lang="en-US"/>
        </a:p>
      </dgm:t>
    </dgm:pt>
    <dgm:pt modelId="{1C527CD6-4B66-479B-986B-AC03FF19D320}" type="parTrans" cxnId="{E27B966D-B16E-445A-92F1-5F6607309135}">
      <dgm:prSet/>
      <dgm:spPr/>
      <dgm:t>
        <a:bodyPr/>
        <a:lstStyle/>
        <a:p>
          <a:endParaRPr lang="en-US"/>
        </a:p>
      </dgm:t>
    </dgm:pt>
    <dgm:pt modelId="{DA25B772-7DB5-4DDB-A8A1-DCE8A784933A}" type="sibTrans" cxnId="{E27B966D-B16E-445A-92F1-5F6607309135}">
      <dgm:prSet/>
      <dgm:spPr/>
      <dgm:t>
        <a:bodyPr/>
        <a:lstStyle/>
        <a:p>
          <a:endParaRPr lang="en-US"/>
        </a:p>
      </dgm:t>
    </dgm:pt>
    <dgm:pt modelId="{EA06528D-901D-4E26-A2A7-6882925AD08A}">
      <dgm:prSet/>
      <dgm:spPr/>
      <dgm:t>
        <a:bodyPr/>
        <a:lstStyle/>
        <a:p>
          <a:r>
            <a:rPr lang="en-GB"/>
            <a:t>Higher reasoning, is knowing the bigger picture </a:t>
          </a:r>
          <a:endParaRPr lang="en-US"/>
        </a:p>
      </dgm:t>
    </dgm:pt>
    <dgm:pt modelId="{D20DC893-6128-4729-A5D9-A851AA95E531}" type="parTrans" cxnId="{32B96141-2D2B-49F2-9F6F-0FCCB00F9882}">
      <dgm:prSet/>
      <dgm:spPr/>
      <dgm:t>
        <a:bodyPr/>
        <a:lstStyle/>
        <a:p>
          <a:endParaRPr lang="en-US"/>
        </a:p>
      </dgm:t>
    </dgm:pt>
    <dgm:pt modelId="{7188777C-EEDF-4826-8934-289E3430A6CF}" type="sibTrans" cxnId="{32B96141-2D2B-49F2-9F6F-0FCCB00F9882}">
      <dgm:prSet/>
      <dgm:spPr/>
      <dgm:t>
        <a:bodyPr/>
        <a:lstStyle/>
        <a:p>
          <a:endParaRPr lang="en-US"/>
        </a:p>
      </dgm:t>
    </dgm:pt>
    <dgm:pt modelId="{31247CE9-2FBD-4733-BC90-4DD6EA25CCC5}" type="pres">
      <dgm:prSet presAssocID="{DE6D6505-E67B-43F6-A477-5A90146259B3}" presName="root" presStyleCnt="0">
        <dgm:presLayoutVars>
          <dgm:dir/>
          <dgm:resizeHandles val="exact"/>
        </dgm:presLayoutVars>
      </dgm:prSet>
      <dgm:spPr/>
    </dgm:pt>
    <dgm:pt modelId="{97C35E80-1F6D-488D-AA41-0C47F063FE7A}" type="pres">
      <dgm:prSet presAssocID="{2474D689-C71F-4EA7-9B01-2089BBCE67F3}" presName="compNode" presStyleCnt="0"/>
      <dgm:spPr/>
    </dgm:pt>
    <dgm:pt modelId="{A61F8C38-36EF-4460-A230-BB79628EEBEF}" type="pres">
      <dgm:prSet presAssocID="{2474D689-C71F-4EA7-9B01-2089BBCE67F3}" presName="bgRect" presStyleLbl="bgShp" presStyleIdx="0" presStyleCnt="6"/>
      <dgm:spPr/>
    </dgm:pt>
    <dgm:pt modelId="{FC7B134D-9AF6-4DA2-9863-42BFB153FC15}" type="pres">
      <dgm:prSet presAssocID="{2474D689-C71F-4EA7-9B01-2089BBCE67F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F935B21-7A25-43BA-8500-20D1F94B03BB}" type="pres">
      <dgm:prSet presAssocID="{2474D689-C71F-4EA7-9B01-2089BBCE67F3}" presName="spaceRect" presStyleCnt="0"/>
      <dgm:spPr/>
    </dgm:pt>
    <dgm:pt modelId="{04F374CC-F3C3-4390-AE6F-EDFEF23FA95A}" type="pres">
      <dgm:prSet presAssocID="{2474D689-C71F-4EA7-9B01-2089BBCE67F3}" presName="parTx" presStyleLbl="revTx" presStyleIdx="0" presStyleCnt="6">
        <dgm:presLayoutVars>
          <dgm:chMax val="0"/>
          <dgm:chPref val="0"/>
        </dgm:presLayoutVars>
      </dgm:prSet>
      <dgm:spPr/>
    </dgm:pt>
    <dgm:pt modelId="{BE49FA9E-0BF9-4F14-8716-314919807D09}" type="pres">
      <dgm:prSet presAssocID="{9EF47E50-A6A3-456C-BFA5-369A13E5C7D5}" presName="sibTrans" presStyleCnt="0"/>
      <dgm:spPr/>
    </dgm:pt>
    <dgm:pt modelId="{0FAD28EC-5A17-4676-B4A9-20A10E9F0A6B}" type="pres">
      <dgm:prSet presAssocID="{D21F84F2-0456-44C7-A6ED-5203A3481262}" presName="compNode" presStyleCnt="0"/>
      <dgm:spPr/>
    </dgm:pt>
    <dgm:pt modelId="{81A2A52C-94EF-4300-8A10-48AEE85E644F}" type="pres">
      <dgm:prSet presAssocID="{D21F84F2-0456-44C7-A6ED-5203A3481262}" presName="bgRect" presStyleLbl="bgShp" presStyleIdx="1" presStyleCnt="6"/>
      <dgm:spPr/>
    </dgm:pt>
    <dgm:pt modelId="{F4C44CF2-A500-4EBD-B753-2C265A06983D}" type="pres">
      <dgm:prSet presAssocID="{D21F84F2-0456-44C7-A6ED-5203A348126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DD09A56-CFA7-4E0D-BD21-D4847E607F24}" type="pres">
      <dgm:prSet presAssocID="{D21F84F2-0456-44C7-A6ED-5203A3481262}" presName="spaceRect" presStyleCnt="0"/>
      <dgm:spPr/>
    </dgm:pt>
    <dgm:pt modelId="{A778047A-F90F-4686-A59E-6ECFF1A3C15F}" type="pres">
      <dgm:prSet presAssocID="{D21F84F2-0456-44C7-A6ED-5203A3481262}" presName="parTx" presStyleLbl="revTx" presStyleIdx="1" presStyleCnt="6">
        <dgm:presLayoutVars>
          <dgm:chMax val="0"/>
          <dgm:chPref val="0"/>
        </dgm:presLayoutVars>
      </dgm:prSet>
      <dgm:spPr/>
    </dgm:pt>
    <dgm:pt modelId="{092E6EEE-37BB-40F9-BA97-CF56142F5CF2}" type="pres">
      <dgm:prSet presAssocID="{791CC1CD-6690-443C-AE1A-59F33F9EBD88}" presName="sibTrans" presStyleCnt="0"/>
      <dgm:spPr/>
    </dgm:pt>
    <dgm:pt modelId="{885C3806-4F1A-4332-BEAF-2AC4A277061C}" type="pres">
      <dgm:prSet presAssocID="{8E10EEE5-2BDF-4F9D-BF15-AACA38E6ACF1}" presName="compNode" presStyleCnt="0"/>
      <dgm:spPr/>
    </dgm:pt>
    <dgm:pt modelId="{BFAC7F6C-E099-414D-87A1-9AB96EA00109}" type="pres">
      <dgm:prSet presAssocID="{8E10EEE5-2BDF-4F9D-BF15-AACA38E6ACF1}" presName="bgRect" presStyleLbl="bgShp" presStyleIdx="2" presStyleCnt="6"/>
      <dgm:spPr/>
    </dgm:pt>
    <dgm:pt modelId="{EB122AD3-3F73-4423-B22E-271B60C7C86F}" type="pres">
      <dgm:prSet presAssocID="{8E10EEE5-2BDF-4F9D-BF15-AACA38E6ACF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D047C510-2922-4CBA-B7F9-C72CBBC37C2D}" type="pres">
      <dgm:prSet presAssocID="{8E10EEE5-2BDF-4F9D-BF15-AACA38E6ACF1}" presName="spaceRect" presStyleCnt="0"/>
      <dgm:spPr/>
    </dgm:pt>
    <dgm:pt modelId="{D0E21958-4C1E-40AC-AB63-D2C1A1936B08}" type="pres">
      <dgm:prSet presAssocID="{8E10EEE5-2BDF-4F9D-BF15-AACA38E6ACF1}" presName="parTx" presStyleLbl="revTx" presStyleIdx="2" presStyleCnt="6">
        <dgm:presLayoutVars>
          <dgm:chMax val="0"/>
          <dgm:chPref val="0"/>
        </dgm:presLayoutVars>
      </dgm:prSet>
      <dgm:spPr/>
    </dgm:pt>
    <dgm:pt modelId="{FFB10686-9DA4-4D4A-8B9D-8E0641A0961D}" type="pres">
      <dgm:prSet presAssocID="{90AEE08B-CAD5-4540-9EF2-5D9D910924EC}" presName="sibTrans" presStyleCnt="0"/>
      <dgm:spPr/>
    </dgm:pt>
    <dgm:pt modelId="{39A1F459-2F0D-4F94-8CBD-520B86852722}" type="pres">
      <dgm:prSet presAssocID="{2393F743-543E-40C1-9C54-8A455E5DDD44}" presName="compNode" presStyleCnt="0"/>
      <dgm:spPr/>
    </dgm:pt>
    <dgm:pt modelId="{AB4B17AB-66BE-4EF4-A00A-4C0B43BC85A4}" type="pres">
      <dgm:prSet presAssocID="{2393F743-543E-40C1-9C54-8A455E5DDD44}" presName="bgRect" presStyleLbl="bgShp" presStyleIdx="3" presStyleCnt="6"/>
      <dgm:spPr/>
    </dgm:pt>
    <dgm:pt modelId="{1CE7C235-0232-4EF8-8B5A-2AF315BF423B}" type="pres">
      <dgm:prSet presAssocID="{2393F743-543E-40C1-9C54-8A455E5DDD4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C88EC20B-6DC0-4191-8962-8CA05A3E9731}" type="pres">
      <dgm:prSet presAssocID="{2393F743-543E-40C1-9C54-8A455E5DDD44}" presName="spaceRect" presStyleCnt="0"/>
      <dgm:spPr/>
    </dgm:pt>
    <dgm:pt modelId="{4DC4031B-25A6-4720-8887-948445E8276E}" type="pres">
      <dgm:prSet presAssocID="{2393F743-543E-40C1-9C54-8A455E5DDD44}" presName="parTx" presStyleLbl="revTx" presStyleIdx="3" presStyleCnt="6">
        <dgm:presLayoutVars>
          <dgm:chMax val="0"/>
          <dgm:chPref val="0"/>
        </dgm:presLayoutVars>
      </dgm:prSet>
      <dgm:spPr/>
    </dgm:pt>
    <dgm:pt modelId="{593E7544-86DC-4E90-812B-E9A3AF1F0D83}" type="pres">
      <dgm:prSet presAssocID="{1E397600-FA1C-4F41-982E-2DA238A6ADBB}" presName="sibTrans" presStyleCnt="0"/>
      <dgm:spPr/>
    </dgm:pt>
    <dgm:pt modelId="{A18ABBC5-8CEA-457D-B635-4A0E095F158F}" type="pres">
      <dgm:prSet presAssocID="{31689733-76F5-40CC-947C-25319425B24F}" presName="compNode" presStyleCnt="0"/>
      <dgm:spPr/>
    </dgm:pt>
    <dgm:pt modelId="{0C1A187B-8FCC-4285-A9FB-9911C2C9A820}" type="pres">
      <dgm:prSet presAssocID="{31689733-76F5-40CC-947C-25319425B24F}" presName="bgRect" presStyleLbl="bgShp" presStyleIdx="4" presStyleCnt="6"/>
      <dgm:spPr/>
    </dgm:pt>
    <dgm:pt modelId="{9E53D725-D06C-49BB-BEFA-BCC1F8E364F0}" type="pres">
      <dgm:prSet presAssocID="{31689733-76F5-40CC-947C-25319425B24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
        </a:ext>
      </dgm:extLst>
    </dgm:pt>
    <dgm:pt modelId="{D898429D-241A-46A6-B361-4656C316BF94}" type="pres">
      <dgm:prSet presAssocID="{31689733-76F5-40CC-947C-25319425B24F}" presName="spaceRect" presStyleCnt="0"/>
      <dgm:spPr/>
    </dgm:pt>
    <dgm:pt modelId="{4C9BA9B4-C4E8-4E66-9B1E-2C9CFD77CA73}" type="pres">
      <dgm:prSet presAssocID="{31689733-76F5-40CC-947C-25319425B24F}" presName="parTx" presStyleLbl="revTx" presStyleIdx="4" presStyleCnt="6">
        <dgm:presLayoutVars>
          <dgm:chMax val="0"/>
          <dgm:chPref val="0"/>
        </dgm:presLayoutVars>
      </dgm:prSet>
      <dgm:spPr/>
    </dgm:pt>
    <dgm:pt modelId="{6927D2C3-CC3A-451A-9A9B-ED27C4197C95}" type="pres">
      <dgm:prSet presAssocID="{DA25B772-7DB5-4DDB-A8A1-DCE8A784933A}" presName="sibTrans" presStyleCnt="0"/>
      <dgm:spPr/>
    </dgm:pt>
    <dgm:pt modelId="{3C28F68D-CC30-4FCB-BAE9-EDA3D97A5592}" type="pres">
      <dgm:prSet presAssocID="{EA06528D-901D-4E26-A2A7-6882925AD08A}" presName="compNode" presStyleCnt="0"/>
      <dgm:spPr/>
    </dgm:pt>
    <dgm:pt modelId="{91DBA9B6-A895-4B98-B82C-B88CC2280D59}" type="pres">
      <dgm:prSet presAssocID="{EA06528D-901D-4E26-A2A7-6882925AD08A}" presName="bgRect" presStyleLbl="bgShp" presStyleIdx="5" presStyleCnt="6"/>
      <dgm:spPr/>
    </dgm:pt>
    <dgm:pt modelId="{4A53964E-98AB-4141-9826-FD5308445D4C}" type="pres">
      <dgm:prSet presAssocID="{EA06528D-901D-4E26-A2A7-6882925AD08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ain in head"/>
        </a:ext>
      </dgm:extLst>
    </dgm:pt>
    <dgm:pt modelId="{FFCA677B-517E-4A68-A4DB-775EBB0F3E1D}" type="pres">
      <dgm:prSet presAssocID="{EA06528D-901D-4E26-A2A7-6882925AD08A}" presName="spaceRect" presStyleCnt="0"/>
      <dgm:spPr/>
    </dgm:pt>
    <dgm:pt modelId="{91151918-32BF-4135-BE90-0EBC9BFD639A}" type="pres">
      <dgm:prSet presAssocID="{EA06528D-901D-4E26-A2A7-6882925AD08A}" presName="parTx" presStyleLbl="revTx" presStyleIdx="5" presStyleCnt="6">
        <dgm:presLayoutVars>
          <dgm:chMax val="0"/>
          <dgm:chPref val="0"/>
        </dgm:presLayoutVars>
      </dgm:prSet>
      <dgm:spPr/>
    </dgm:pt>
  </dgm:ptLst>
  <dgm:cxnLst>
    <dgm:cxn modelId="{FC2BA31D-AECD-47DD-AF3C-621D077504AF}" type="presOf" srcId="{2393F743-543E-40C1-9C54-8A455E5DDD44}" destId="{4DC4031B-25A6-4720-8887-948445E8276E}" srcOrd="0" destOrd="0" presId="urn:microsoft.com/office/officeart/2018/2/layout/IconVerticalSolidList"/>
    <dgm:cxn modelId="{7AB2F832-7D24-4AF4-BF2E-42B73AC050A5}" srcId="{DE6D6505-E67B-43F6-A477-5A90146259B3}" destId="{2474D689-C71F-4EA7-9B01-2089BBCE67F3}" srcOrd="0" destOrd="0" parTransId="{7A82469D-5DFC-4297-A656-4F5419E10083}" sibTransId="{9EF47E50-A6A3-456C-BFA5-369A13E5C7D5}"/>
    <dgm:cxn modelId="{A53C5038-BA7C-412A-AF6D-A7CAFFE8DC14}" srcId="{DE6D6505-E67B-43F6-A477-5A90146259B3}" destId="{D21F84F2-0456-44C7-A6ED-5203A3481262}" srcOrd="1" destOrd="0" parTransId="{D53B7C98-D70B-4BBA-BC45-0EC01B6388B6}" sibTransId="{791CC1CD-6690-443C-AE1A-59F33F9EBD88}"/>
    <dgm:cxn modelId="{1B879F3A-2273-446F-949C-8DD2CA6CA088}" srcId="{DE6D6505-E67B-43F6-A477-5A90146259B3}" destId="{2393F743-543E-40C1-9C54-8A455E5DDD44}" srcOrd="3" destOrd="0" parTransId="{10D14F40-6B5C-43DE-A08B-0A38B9543F58}" sibTransId="{1E397600-FA1C-4F41-982E-2DA238A6ADBB}"/>
    <dgm:cxn modelId="{32B96141-2D2B-49F2-9F6F-0FCCB00F9882}" srcId="{DE6D6505-E67B-43F6-A477-5A90146259B3}" destId="{EA06528D-901D-4E26-A2A7-6882925AD08A}" srcOrd="5" destOrd="0" parTransId="{D20DC893-6128-4729-A5D9-A851AA95E531}" sibTransId="{7188777C-EEDF-4826-8934-289E3430A6CF}"/>
    <dgm:cxn modelId="{E27B966D-B16E-445A-92F1-5F6607309135}" srcId="{DE6D6505-E67B-43F6-A477-5A90146259B3}" destId="{31689733-76F5-40CC-947C-25319425B24F}" srcOrd="4" destOrd="0" parTransId="{1C527CD6-4B66-479B-986B-AC03FF19D320}" sibTransId="{DA25B772-7DB5-4DDB-A8A1-DCE8A784933A}"/>
    <dgm:cxn modelId="{B85E6451-3AEF-4193-A12A-3EDE1E12447C}" type="presOf" srcId="{2474D689-C71F-4EA7-9B01-2089BBCE67F3}" destId="{04F374CC-F3C3-4390-AE6F-EDFEF23FA95A}" srcOrd="0" destOrd="0" presId="urn:microsoft.com/office/officeart/2018/2/layout/IconVerticalSolidList"/>
    <dgm:cxn modelId="{BEEA187C-9C3F-42DE-B320-528E14C73F80}" type="presOf" srcId="{31689733-76F5-40CC-947C-25319425B24F}" destId="{4C9BA9B4-C4E8-4E66-9B1E-2C9CFD77CA73}" srcOrd="0" destOrd="0" presId="urn:microsoft.com/office/officeart/2018/2/layout/IconVerticalSolidList"/>
    <dgm:cxn modelId="{04C34397-88E4-4934-866A-485201BDF764}" type="presOf" srcId="{8E10EEE5-2BDF-4F9D-BF15-AACA38E6ACF1}" destId="{D0E21958-4C1E-40AC-AB63-D2C1A1936B08}" srcOrd="0" destOrd="0" presId="urn:microsoft.com/office/officeart/2018/2/layout/IconVerticalSolidList"/>
    <dgm:cxn modelId="{8F47519F-A3AC-4063-8479-D858521E470E}" type="presOf" srcId="{DE6D6505-E67B-43F6-A477-5A90146259B3}" destId="{31247CE9-2FBD-4733-BC90-4DD6EA25CCC5}" srcOrd="0" destOrd="0" presId="urn:microsoft.com/office/officeart/2018/2/layout/IconVerticalSolidList"/>
    <dgm:cxn modelId="{919A58B0-F232-41A5-A643-FC42E2105864}" srcId="{DE6D6505-E67B-43F6-A477-5A90146259B3}" destId="{8E10EEE5-2BDF-4F9D-BF15-AACA38E6ACF1}" srcOrd="2" destOrd="0" parTransId="{E0CCACCF-B3EA-4B54-9E9F-9F48034ECC77}" sibTransId="{90AEE08B-CAD5-4540-9EF2-5D9D910924EC}"/>
    <dgm:cxn modelId="{3A3186C4-E2B5-45AB-A203-04F9F481521F}" type="presOf" srcId="{D21F84F2-0456-44C7-A6ED-5203A3481262}" destId="{A778047A-F90F-4686-A59E-6ECFF1A3C15F}" srcOrd="0" destOrd="0" presId="urn:microsoft.com/office/officeart/2018/2/layout/IconVerticalSolidList"/>
    <dgm:cxn modelId="{A105A9FE-CB37-4AB9-B9EB-4FF983F8C9E7}" type="presOf" srcId="{EA06528D-901D-4E26-A2A7-6882925AD08A}" destId="{91151918-32BF-4135-BE90-0EBC9BFD639A}" srcOrd="0" destOrd="0" presId="urn:microsoft.com/office/officeart/2018/2/layout/IconVerticalSolidList"/>
    <dgm:cxn modelId="{7660592D-BE36-4EEB-B73B-32819597D476}" type="presParOf" srcId="{31247CE9-2FBD-4733-BC90-4DD6EA25CCC5}" destId="{97C35E80-1F6D-488D-AA41-0C47F063FE7A}" srcOrd="0" destOrd="0" presId="urn:microsoft.com/office/officeart/2018/2/layout/IconVerticalSolidList"/>
    <dgm:cxn modelId="{45CE4775-D91E-493E-86F3-EEFE06B9AD1B}" type="presParOf" srcId="{97C35E80-1F6D-488D-AA41-0C47F063FE7A}" destId="{A61F8C38-36EF-4460-A230-BB79628EEBEF}" srcOrd="0" destOrd="0" presId="urn:microsoft.com/office/officeart/2018/2/layout/IconVerticalSolidList"/>
    <dgm:cxn modelId="{BE4EB2D7-547E-4A4F-965C-783C58BB09FB}" type="presParOf" srcId="{97C35E80-1F6D-488D-AA41-0C47F063FE7A}" destId="{FC7B134D-9AF6-4DA2-9863-42BFB153FC15}" srcOrd="1" destOrd="0" presId="urn:microsoft.com/office/officeart/2018/2/layout/IconVerticalSolidList"/>
    <dgm:cxn modelId="{AE0C8455-446A-49F4-B3E3-2B0EC17EB4E2}" type="presParOf" srcId="{97C35E80-1F6D-488D-AA41-0C47F063FE7A}" destId="{AF935B21-7A25-43BA-8500-20D1F94B03BB}" srcOrd="2" destOrd="0" presId="urn:microsoft.com/office/officeart/2018/2/layout/IconVerticalSolidList"/>
    <dgm:cxn modelId="{D13D3C7E-7870-4230-98B9-4AB6034787F6}" type="presParOf" srcId="{97C35E80-1F6D-488D-AA41-0C47F063FE7A}" destId="{04F374CC-F3C3-4390-AE6F-EDFEF23FA95A}" srcOrd="3" destOrd="0" presId="urn:microsoft.com/office/officeart/2018/2/layout/IconVerticalSolidList"/>
    <dgm:cxn modelId="{6C1F677C-856A-459F-9534-3FA3FBDFEB33}" type="presParOf" srcId="{31247CE9-2FBD-4733-BC90-4DD6EA25CCC5}" destId="{BE49FA9E-0BF9-4F14-8716-314919807D09}" srcOrd="1" destOrd="0" presId="urn:microsoft.com/office/officeart/2018/2/layout/IconVerticalSolidList"/>
    <dgm:cxn modelId="{65594771-2200-41E7-AD6D-A113679D1A14}" type="presParOf" srcId="{31247CE9-2FBD-4733-BC90-4DD6EA25CCC5}" destId="{0FAD28EC-5A17-4676-B4A9-20A10E9F0A6B}" srcOrd="2" destOrd="0" presId="urn:microsoft.com/office/officeart/2018/2/layout/IconVerticalSolidList"/>
    <dgm:cxn modelId="{DA0AAC8E-AF88-4ADE-A044-8E9FB7F29436}" type="presParOf" srcId="{0FAD28EC-5A17-4676-B4A9-20A10E9F0A6B}" destId="{81A2A52C-94EF-4300-8A10-48AEE85E644F}" srcOrd="0" destOrd="0" presId="urn:microsoft.com/office/officeart/2018/2/layout/IconVerticalSolidList"/>
    <dgm:cxn modelId="{9042D429-4F9D-4CBD-8ECE-D4B70F37C0B0}" type="presParOf" srcId="{0FAD28EC-5A17-4676-B4A9-20A10E9F0A6B}" destId="{F4C44CF2-A500-4EBD-B753-2C265A06983D}" srcOrd="1" destOrd="0" presId="urn:microsoft.com/office/officeart/2018/2/layout/IconVerticalSolidList"/>
    <dgm:cxn modelId="{EA7C92EB-9017-42FD-A820-84301FAD0DE1}" type="presParOf" srcId="{0FAD28EC-5A17-4676-B4A9-20A10E9F0A6B}" destId="{4DD09A56-CFA7-4E0D-BD21-D4847E607F24}" srcOrd="2" destOrd="0" presId="urn:microsoft.com/office/officeart/2018/2/layout/IconVerticalSolidList"/>
    <dgm:cxn modelId="{0895A4ED-77B1-4C19-AE3F-31C188F7CAA8}" type="presParOf" srcId="{0FAD28EC-5A17-4676-B4A9-20A10E9F0A6B}" destId="{A778047A-F90F-4686-A59E-6ECFF1A3C15F}" srcOrd="3" destOrd="0" presId="urn:microsoft.com/office/officeart/2018/2/layout/IconVerticalSolidList"/>
    <dgm:cxn modelId="{9357115A-33A8-4BFB-8DCF-E28CB80E4559}" type="presParOf" srcId="{31247CE9-2FBD-4733-BC90-4DD6EA25CCC5}" destId="{092E6EEE-37BB-40F9-BA97-CF56142F5CF2}" srcOrd="3" destOrd="0" presId="urn:microsoft.com/office/officeart/2018/2/layout/IconVerticalSolidList"/>
    <dgm:cxn modelId="{849A7E2B-7C7E-46A3-A17E-585C753675C7}" type="presParOf" srcId="{31247CE9-2FBD-4733-BC90-4DD6EA25CCC5}" destId="{885C3806-4F1A-4332-BEAF-2AC4A277061C}" srcOrd="4" destOrd="0" presId="urn:microsoft.com/office/officeart/2018/2/layout/IconVerticalSolidList"/>
    <dgm:cxn modelId="{74C339CE-6AE7-454B-AA80-37D34F66A3FB}" type="presParOf" srcId="{885C3806-4F1A-4332-BEAF-2AC4A277061C}" destId="{BFAC7F6C-E099-414D-87A1-9AB96EA00109}" srcOrd="0" destOrd="0" presId="urn:microsoft.com/office/officeart/2018/2/layout/IconVerticalSolidList"/>
    <dgm:cxn modelId="{3B607975-9D7F-4C84-A2AC-469E4C5C0441}" type="presParOf" srcId="{885C3806-4F1A-4332-BEAF-2AC4A277061C}" destId="{EB122AD3-3F73-4423-B22E-271B60C7C86F}" srcOrd="1" destOrd="0" presId="urn:microsoft.com/office/officeart/2018/2/layout/IconVerticalSolidList"/>
    <dgm:cxn modelId="{54B0A058-F63F-45FE-A70B-9C6B969727FB}" type="presParOf" srcId="{885C3806-4F1A-4332-BEAF-2AC4A277061C}" destId="{D047C510-2922-4CBA-B7F9-C72CBBC37C2D}" srcOrd="2" destOrd="0" presId="urn:microsoft.com/office/officeart/2018/2/layout/IconVerticalSolidList"/>
    <dgm:cxn modelId="{53ECB0AC-AB78-4246-9CE5-151D0ACACD50}" type="presParOf" srcId="{885C3806-4F1A-4332-BEAF-2AC4A277061C}" destId="{D0E21958-4C1E-40AC-AB63-D2C1A1936B08}" srcOrd="3" destOrd="0" presId="urn:microsoft.com/office/officeart/2018/2/layout/IconVerticalSolidList"/>
    <dgm:cxn modelId="{A0A7D13D-8561-458A-9408-909BCEC17C03}" type="presParOf" srcId="{31247CE9-2FBD-4733-BC90-4DD6EA25CCC5}" destId="{FFB10686-9DA4-4D4A-8B9D-8E0641A0961D}" srcOrd="5" destOrd="0" presId="urn:microsoft.com/office/officeart/2018/2/layout/IconVerticalSolidList"/>
    <dgm:cxn modelId="{1673C24F-4DC2-4E24-8F86-7767BBD4D5EE}" type="presParOf" srcId="{31247CE9-2FBD-4733-BC90-4DD6EA25CCC5}" destId="{39A1F459-2F0D-4F94-8CBD-520B86852722}" srcOrd="6" destOrd="0" presId="urn:microsoft.com/office/officeart/2018/2/layout/IconVerticalSolidList"/>
    <dgm:cxn modelId="{6BEBE7DD-CF9E-473E-8CCB-91B190E06D6D}" type="presParOf" srcId="{39A1F459-2F0D-4F94-8CBD-520B86852722}" destId="{AB4B17AB-66BE-4EF4-A00A-4C0B43BC85A4}" srcOrd="0" destOrd="0" presId="urn:microsoft.com/office/officeart/2018/2/layout/IconVerticalSolidList"/>
    <dgm:cxn modelId="{97163609-4C98-459D-A8A9-5D9E9DBEC3EE}" type="presParOf" srcId="{39A1F459-2F0D-4F94-8CBD-520B86852722}" destId="{1CE7C235-0232-4EF8-8B5A-2AF315BF423B}" srcOrd="1" destOrd="0" presId="urn:microsoft.com/office/officeart/2018/2/layout/IconVerticalSolidList"/>
    <dgm:cxn modelId="{E0780A5C-ED91-4718-A70E-D84451D4950D}" type="presParOf" srcId="{39A1F459-2F0D-4F94-8CBD-520B86852722}" destId="{C88EC20B-6DC0-4191-8962-8CA05A3E9731}" srcOrd="2" destOrd="0" presId="urn:microsoft.com/office/officeart/2018/2/layout/IconVerticalSolidList"/>
    <dgm:cxn modelId="{A1D517C4-2025-4DBC-8958-B4A4DF95EF13}" type="presParOf" srcId="{39A1F459-2F0D-4F94-8CBD-520B86852722}" destId="{4DC4031B-25A6-4720-8887-948445E8276E}" srcOrd="3" destOrd="0" presId="urn:microsoft.com/office/officeart/2018/2/layout/IconVerticalSolidList"/>
    <dgm:cxn modelId="{20CFAB8B-5161-411E-86DD-BECFDCAB8E95}" type="presParOf" srcId="{31247CE9-2FBD-4733-BC90-4DD6EA25CCC5}" destId="{593E7544-86DC-4E90-812B-E9A3AF1F0D83}" srcOrd="7" destOrd="0" presId="urn:microsoft.com/office/officeart/2018/2/layout/IconVerticalSolidList"/>
    <dgm:cxn modelId="{A262D07F-18F6-4E80-BA14-F950D6D599C1}" type="presParOf" srcId="{31247CE9-2FBD-4733-BC90-4DD6EA25CCC5}" destId="{A18ABBC5-8CEA-457D-B635-4A0E095F158F}" srcOrd="8" destOrd="0" presId="urn:microsoft.com/office/officeart/2018/2/layout/IconVerticalSolidList"/>
    <dgm:cxn modelId="{04059FA6-10DC-4918-9077-4BA07BD32C32}" type="presParOf" srcId="{A18ABBC5-8CEA-457D-B635-4A0E095F158F}" destId="{0C1A187B-8FCC-4285-A9FB-9911C2C9A820}" srcOrd="0" destOrd="0" presId="urn:microsoft.com/office/officeart/2018/2/layout/IconVerticalSolidList"/>
    <dgm:cxn modelId="{DF135426-5AD5-4EC3-BDDD-8E9CBAC05A50}" type="presParOf" srcId="{A18ABBC5-8CEA-457D-B635-4A0E095F158F}" destId="{9E53D725-D06C-49BB-BEFA-BCC1F8E364F0}" srcOrd="1" destOrd="0" presId="urn:microsoft.com/office/officeart/2018/2/layout/IconVerticalSolidList"/>
    <dgm:cxn modelId="{93AEEB6E-D8AB-4F33-A9AB-FB88271F79B1}" type="presParOf" srcId="{A18ABBC5-8CEA-457D-B635-4A0E095F158F}" destId="{D898429D-241A-46A6-B361-4656C316BF94}" srcOrd="2" destOrd="0" presId="urn:microsoft.com/office/officeart/2018/2/layout/IconVerticalSolidList"/>
    <dgm:cxn modelId="{71A0CF6F-AFA7-490E-BF6B-9093665977A7}" type="presParOf" srcId="{A18ABBC5-8CEA-457D-B635-4A0E095F158F}" destId="{4C9BA9B4-C4E8-4E66-9B1E-2C9CFD77CA73}" srcOrd="3" destOrd="0" presId="urn:microsoft.com/office/officeart/2018/2/layout/IconVerticalSolidList"/>
    <dgm:cxn modelId="{02D4C62E-2F57-470B-B99A-E243EC299FB2}" type="presParOf" srcId="{31247CE9-2FBD-4733-BC90-4DD6EA25CCC5}" destId="{6927D2C3-CC3A-451A-9A9B-ED27C4197C95}" srcOrd="9" destOrd="0" presId="urn:microsoft.com/office/officeart/2018/2/layout/IconVerticalSolidList"/>
    <dgm:cxn modelId="{F11B28F7-D39F-4080-8FEE-C3080E7FF831}" type="presParOf" srcId="{31247CE9-2FBD-4733-BC90-4DD6EA25CCC5}" destId="{3C28F68D-CC30-4FCB-BAE9-EDA3D97A5592}" srcOrd="10" destOrd="0" presId="urn:microsoft.com/office/officeart/2018/2/layout/IconVerticalSolidList"/>
    <dgm:cxn modelId="{B7A5DF7C-3736-4D4C-B025-C294E3B2EEA4}" type="presParOf" srcId="{3C28F68D-CC30-4FCB-BAE9-EDA3D97A5592}" destId="{91DBA9B6-A895-4B98-B82C-B88CC2280D59}" srcOrd="0" destOrd="0" presId="urn:microsoft.com/office/officeart/2018/2/layout/IconVerticalSolidList"/>
    <dgm:cxn modelId="{31A63B22-832E-4B50-8A0D-DC03C59B4579}" type="presParOf" srcId="{3C28F68D-CC30-4FCB-BAE9-EDA3D97A5592}" destId="{4A53964E-98AB-4141-9826-FD5308445D4C}" srcOrd="1" destOrd="0" presId="urn:microsoft.com/office/officeart/2018/2/layout/IconVerticalSolidList"/>
    <dgm:cxn modelId="{FA28A192-4126-485F-9C5A-BEED35F1F342}" type="presParOf" srcId="{3C28F68D-CC30-4FCB-BAE9-EDA3D97A5592}" destId="{FFCA677B-517E-4A68-A4DB-775EBB0F3E1D}" srcOrd="2" destOrd="0" presId="urn:microsoft.com/office/officeart/2018/2/layout/IconVerticalSolidList"/>
    <dgm:cxn modelId="{D4120BF8-CD60-4FDC-99B0-8A125E7E8976}" type="presParOf" srcId="{3C28F68D-CC30-4FCB-BAE9-EDA3D97A5592}" destId="{91151918-32BF-4135-BE90-0EBC9BFD63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47011D-1A68-4734-BEDD-2F88FCAB925C}"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58CB793D-074A-4E1A-B9A9-9957B05A2830}">
      <dgm:prSet/>
      <dgm:spPr/>
      <dgm:t>
        <a:bodyPr/>
        <a:lstStyle/>
        <a:p>
          <a:r>
            <a:rPr lang="en-US" b="0" i="0"/>
            <a:t>’Neisser always described Cognitive Psychology as an assault on behaviorism’ </a:t>
          </a:r>
          <a:r>
            <a:rPr lang="en-GB" b="0" i="0"/>
            <a:t>Ulric (Dick) Neisser (April 27, 2012)</a:t>
          </a:r>
          <a:endParaRPr lang="en-US"/>
        </a:p>
      </dgm:t>
    </dgm:pt>
    <dgm:pt modelId="{750DF73A-0B71-45DB-80F6-CA464C38C9BA}" type="parTrans" cxnId="{E88EAD5C-DDA9-4463-A771-716F1837EF33}">
      <dgm:prSet/>
      <dgm:spPr/>
      <dgm:t>
        <a:bodyPr/>
        <a:lstStyle/>
        <a:p>
          <a:endParaRPr lang="en-US"/>
        </a:p>
      </dgm:t>
    </dgm:pt>
    <dgm:pt modelId="{BEEEDA8B-4A4C-4887-BD33-C20D12F66721}" type="sibTrans" cxnId="{E88EAD5C-DDA9-4463-A771-716F1837EF33}">
      <dgm:prSet/>
      <dgm:spPr/>
      <dgm:t>
        <a:bodyPr/>
        <a:lstStyle/>
        <a:p>
          <a:endParaRPr lang="en-US"/>
        </a:p>
      </dgm:t>
    </dgm:pt>
    <dgm:pt modelId="{5B03CD82-95E8-49D8-85D1-286AF62A4C41}">
      <dgm:prSet/>
      <dgm:spPr/>
      <dgm:t>
        <a:bodyPr/>
        <a:lstStyle/>
        <a:p>
          <a:r>
            <a:rPr lang="en-GB"/>
            <a:t>Neisser believes if psychologists studied more, they would be able to understand behaviours more thoroughly.</a:t>
          </a:r>
          <a:endParaRPr lang="en-US"/>
        </a:p>
      </dgm:t>
    </dgm:pt>
    <dgm:pt modelId="{16E01690-2340-455E-B455-BD364892A3C4}" type="parTrans" cxnId="{A6242733-7D38-4356-8FF1-7177DD515D7A}">
      <dgm:prSet/>
      <dgm:spPr/>
      <dgm:t>
        <a:bodyPr/>
        <a:lstStyle/>
        <a:p>
          <a:endParaRPr lang="en-US"/>
        </a:p>
      </dgm:t>
    </dgm:pt>
    <dgm:pt modelId="{F92B8EFE-D384-4DF2-9A94-65ECC2297196}" type="sibTrans" cxnId="{A6242733-7D38-4356-8FF1-7177DD515D7A}">
      <dgm:prSet/>
      <dgm:spPr/>
      <dgm:t>
        <a:bodyPr/>
        <a:lstStyle/>
        <a:p>
          <a:endParaRPr lang="en-US"/>
        </a:p>
      </dgm:t>
    </dgm:pt>
    <dgm:pt modelId="{B7D9DD71-D0D4-4B1B-AE8A-F8598030FEF1}">
      <dgm:prSet/>
      <dgm:spPr/>
      <dgm:t>
        <a:bodyPr/>
        <a:lstStyle/>
        <a:p>
          <a:r>
            <a:rPr lang="en-US"/>
            <a:t>‘</a:t>
          </a:r>
          <a:r>
            <a:rPr lang="en-US" b="0" i="0"/>
            <a:t>Sarnoff A. Mednick, argues that creative insights can result from associative processes in memory’ Sarnoff A. Mednick (2011)</a:t>
          </a:r>
          <a:endParaRPr lang="en-US"/>
        </a:p>
      </dgm:t>
    </dgm:pt>
    <dgm:pt modelId="{2BAF2D3F-C704-49FC-98D6-405007F098D5}" type="parTrans" cxnId="{D7DC8D73-274D-45C8-882A-5126633C8EA5}">
      <dgm:prSet/>
      <dgm:spPr/>
      <dgm:t>
        <a:bodyPr/>
        <a:lstStyle/>
        <a:p>
          <a:endParaRPr lang="en-US"/>
        </a:p>
      </dgm:t>
    </dgm:pt>
    <dgm:pt modelId="{AD1099E5-775C-43E7-9E5D-F4771EB53443}" type="sibTrans" cxnId="{D7DC8D73-274D-45C8-882A-5126633C8EA5}">
      <dgm:prSet/>
      <dgm:spPr/>
      <dgm:t>
        <a:bodyPr/>
        <a:lstStyle/>
        <a:p>
          <a:endParaRPr lang="en-US"/>
        </a:p>
      </dgm:t>
    </dgm:pt>
    <dgm:pt modelId="{43E89CAA-47B3-42DF-AC01-A10C827A05E0}">
      <dgm:prSet/>
      <dgm:spPr/>
      <dgm:t>
        <a:bodyPr/>
        <a:lstStyle/>
        <a:p>
          <a:r>
            <a:rPr lang="en-US"/>
            <a:t>Sarnoff suggests individuals who have not been surrounded by educated people tend to have a lack of knowledge, whilst others who have can absorb like a sponge. </a:t>
          </a:r>
        </a:p>
      </dgm:t>
    </dgm:pt>
    <dgm:pt modelId="{6B77C607-4E13-4171-AEC6-CE2A7E4F2757}" type="parTrans" cxnId="{157C8E57-1D45-41D6-9D16-A4BDC49DDAD4}">
      <dgm:prSet/>
      <dgm:spPr/>
      <dgm:t>
        <a:bodyPr/>
        <a:lstStyle/>
        <a:p>
          <a:endParaRPr lang="en-US"/>
        </a:p>
      </dgm:t>
    </dgm:pt>
    <dgm:pt modelId="{9BDE331D-2249-4680-BF8E-4DF615FE1DCD}" type="sibTrans" cxnId="{157C8E57-1D45-41D6-9D16-A4BDC49DDAD4}">
      <dgm:prSet/>
      <dgm:spPr/>
      <dgm:t>
        <a:bodyPr/>
        <a:lstStyle/>
        <a:p>
          <a:endParaRPr lang="en-US"/>
        </a:p>
      </dgm:t>
    </dgm:pt>
    <dgm:pt modelId="{CD84E87B-4603-4443-AB68-F1702965A957}" type="pres">
      <dgm:prSet presAssocID="{A847011D-1A68-4734-BEDD-2F88FCAB925C}" presName="linear" presStyleCnt="0">
        <dgm:presLayoutVars>
          <dgm:animLvl val="lvl"/>
          <dgm:resizeHandles val="exact"/>
        </dgm:presLayoutVars>
      </dgm:prSet>
      <dgm:spPr/>
    </dgm:pt>
    <dgm:pt modelId="{6EDCADB0-6290-4D47-B9D7-F0ABE00CAD01}" type="pres">
      <dgm:prSet presAssocID="{58CB793D-074A-4E1A-B9A9-9957B05A2830}" presName="parentText" presStyleLbl="node1" presStyleIdx="0" presStyleCnt="4">
        <dgm:presLayoutVars>
          <dgm:chMax val="0"/>
          <dgm:bulletEnabled val="1"/>
        </dgm:presLayoutVars>
      </dgm:prSet>
      <dgm:spPr/>
    </dgm:pt>
    <dgm:pt modelId="{65324F24-AFAB-4619-AEF4-A24B653E5279}" type="pres">
      <dgm:prSet presAssocID="{BEEEDA8B-4A4C-4887-BD33-C20D12F66721}" presName="spacer" presStyleCnt="0"/>
      <dgm:spPr/>
    </dgm:pt>
    <dgm:pt modelId="{733D76B2-679C-46A2-9A10-6F28936EFB67}" type="pres">
      <dgm:prSet presAssocID="{5B03CD82-95E8-49D8-85D1-286AF62A4C41}" presName="parentText" presStyleLbl="node1" presStyleIdx="1" presStyleCnt="4">
        <dgm:presLayoutVars>
          <dgm:chMax val="0"/>
          <dgm:bulletEnabled val="1"/>
        </dgm:presLayoutVars>
      </dgm:prSet>
      <dgm:spPr/>
    </dgm:pt>
    <dgm:pt modelId="{113093F1-9280-42D2-9A39-BD1908E0EBF6}" type="pres">
      <dgm:prSet presAssocID="{F92B8EFE-D384-4DF2-9A94-65ECC2297196}" presName="spacer" presStyleCnt="0"/>
      <dgm:spPr/>
    </dgm:pt>
    <dgm:pt modelId="{CBA1CA30-A250-4860-A085-5FA7500B3AEC}" type="pres">
      <dgm:prSet presAssocID="{B7D9DD71-D0D4-4B1B-AE8A-F8598030FEF1}" presName="parentText" presStyleLbl="node1" presStyleIdx="2" presStyleCnt="4">
        <dgm:presLayoutVars>
          <dgm:chMax val="0"/>
          <dgm:bulletEnabled val="1"/>
        </dgm:presLayoutVars>
      </dgm:prSet>
      <dgm:spPr/>
    </dgm:pt>
    <dgm:pt modelId="{2457968C-713D-4E86-9C9B-34E7546380EB}" type="pres">
      <dgm:prSet presAssocID="{AD1099E5-775C-43E7-9E5D-F4771EB53443}" presName="spacer" presStyleCnt="0"/>
      <dgm:spPr/>
    </dgm:pt>
    <dgm:pt modelId="{7838F9AC-B9ED-45DF-A313-F8EB48BB89BE}" type="pres">
      <dgm:prSet presAssocID="{43E89CAA-47B3-42DF-AC01-A10C827A05E0}" presName="parentText" presStyleLbl="node1" presStyleIdx="3" presStyleCnt="4">
        <dgm:presLayoutVars>
          <dgm:chMax val="0"/>
          <dgm:bulletEnabled val="1"/>
        </dgm:presLayoutVars>
      </dgm:prSet>
      <dgm:spPr/>
    </dgm:pt>
  </dgm:ptLst>
  <dgm:cxnLst>
    <dgm:cxn modelId="{A6242733-7D38-4356-8FF1-7177DD515D7A}" srcId="{A847011D-1A68-4734-BEDD-2F88FCAB925C}" destId="{5B03CD82-95E8-49D8-85D1-286AF62A4C41}" srcOrd="1" destOrd="0" parTransId="{16E01690-2340-455E-B455-BD364892A3C4}" sibTransId="{F92B8EFE-D384-4DF2-9A94-65ECC2297196}"/>
    <dgm:cxn modelId="{E88EAD5C-DDA9-4463-A771-716F1837EF33}" srcId="{A847011D-1A68-4734-BEDD-2F88FCAB925C}" destId="{58CB793D-074A-4E1A-B9A9-9957B05A2830}" srcOrd="0" destOrd="0" parTransId="{750DF73A-0B71-45DB-80F6-CA464C38C9BA}" sibTransId="{BEEEDA8B-4A4C-4887-BD33-C20D12F66721}"/>
    <dgm:cxn modelId="{D7DC8D73-274D-45C8-882A-5126633C8EA5}" srcId="{A847011D-1A68-4734-BEDD-2F88FCAB925C}" destId="{B7D9DD71-D0D4-4B1B-AE8A-F8598030FEF1}" srcOrd="2" destOrd="0" parTransId="{2BAF2D3F-C704-49FC-98D6-405007F098D5}" sibTransId="{AD1099E5-775C-43E7-9E5D-F4771EB53443}"/>
    <dgm:cxn modelId="{E37EED73-CE52-4252-9C83-CB7FD81EEBEE}" type="presOf" srcId="{58CB793D-074A-4E1A-B9A9-9957B05A2830}" destId="{6EDCADB0-6290-4D47-B9D7-F0ABE00CAD01}" srcOrd="0" destOrd="0" presId="urn:microsoft.com/office/officeart/2005/8/layout/vList2"/>
    <dgm:cxn modelId="{7FB0EE76-4F74-40C8-A96D-1E838C61D121}" type="presOf" srcId="{A847011D-1A68-4734-BEDD-2F88FCAB925C}" destId="{CD84E87B-4603-4443-AB68-F1702965A957}" srcOrd="0" destOrd="0" presId="urn:microsoft.com/office/officeart/2005/8/layout/vList2"/>
    <dgm:cxn modelId="{157C8E57-1D45-41D6-9D16-A4BDC49DDAD4}" srcId="{A847011D-1A68-4734-BEDD-2F88FCAB925C}" destId="{43E89CAA-47B3-42DF-AC01-A10C827A05E0}" srcOrd="3" destOrd="0" parTransId="{6B77C607-4E13-4171-AEC6-CE2A7E4F2757}" sibTransId="{9BDE331D-2249-4680-BF8E-4DF615FE1DCD}"/>
    <dgm:cxn modelId="{9556D65A-B741-4895-9D21-31658729AD80}" type="presOf" srcId="{5B03CD82-95E8-49D8-85D1-286AF62A4C41}" destId="{733D76B2-679C-46A2-9A10-6F28936EFB67}" srcOrd="0" destOrd="0" presId="urn:microsoft.com/office/officeart/2005/8/layout/vList2"/>
    <dgm:cxn modelId="{3DCB0ABD-9D30-4875-AA9F-C6879545C96A}" type="presOf" srcId="{B7D9DD71-D0D4-4B1B-AE8A-F8598030FEF1}" destId="{CBA1CA30-A250-4860-A085-5FA7500B3AEC}" srcOrd="0" destOrd="0" presId="urn:microsoft.com/office/officeart/2005/8/layout/vList2"/>
    <dgm:cxn modelId="{D97479CE-3488-4F3B-A12C-0E4CCB0C9FF7}" type="presOf" srcId="{43E89CAA-47B3-42DF-AC01-A10C827A05E0}" destId="{7838F9AC-B9ED-45DF-A313-F8EB48BB89BE}" srcOrd="0" destOrd="0" presId="urn:microsoft.com/office/officeart/2005/8/layout/vList2"/>
    <dgm:cxn modelId="{94230FF7-7410-4E85-8A06-692EF989EF9E}" type="presParOf" srcId="{CD84E87B-4603-4443-AB68-F1702965A957}" destId="{6EDCADB0-6290-4D47-B9D7-F0ABE00CAD01}" srcOrd="0" destOrd="0" presId="urn:microsoft.com/office/officeart/2005/8/layout/vList2"/>
    <dgm:cxn modelId="{2247CC78-22C9-43EB-A668-15725D915FE6}" type="presParOf" srcId="{CD84E87B-4603-4443-AB68-F1702965A957}" destId="{65324F24-AFAB-4619-AEF4-A24B653E5279}" srcOrd="1" destOrd="0" presId="urn:microsoft.com/office/officeart/2005/8/layout/vList2"/>
    <dgm:cxn modelId="{CAC9413E-4EA9-41BA-8C8A-F564915B8D38}" type="presParOf" srcId="{CD84E87B-4603-4443-AB68-F1702965A957}" destId="{733D76B2-679C-46A2-9A10-6F28936EFB67}" srcOrd="2" destOrd="0" presId="urn:microsoft.com/office/officeart/2005/8/layout/vList2"/>
    <dgm:cxn modelId="{EFCBC516-C682-4CB4-B6EB-A00000F22B29}" type="presParOf" srcId="{CD84E87B-4603-4443-AB68-F1702965A957}" destId="{113093F1-9280-42D2-9A39-BD1908E0EBF6}" srcOrd="3" destOrd="0" presId="urn:microsoft.com/office/officeart/2005/8/layout/vList2"/>
    <dgm:cxn modelId="{B11B77DD-E15B-4EB6-B77F-831D4700C78F}" type="presParOf" srcId="{CD84E87B-4603-4443-AB68-F1702965A957}" destId="{CBA1CA30-A250-4860-A085-5FA7500B3AEC}" srcOrd="4" destOrd="0" presId="urn:microsoft.com/office/officeart/2005/8/layout/vList2"/>
    <dgm:cxn modelId="{D375463D-906C-4DF0-8365-3C789CB91557}" type="presParOf" srcId="{CD84E87B-4603-4443-AB68-F1702965A957}" destId="{2457968C-713D-4E86-9C9B-34E7546380EB}" srcOrd="5" destOrd="0" presId="urn:microsoft.com/office/officeart/2005/8/layout/vList2"/>
    <dgm:cxn modelId="{5A90DF47-B330-495A-8BB6-D14435341FD5}" type="presParOf" srcId="{CD84E87B-4603-4443-AB68-F1702965A957}" destId="{7838F9AC-B9ED-45DF-A313-F8EB48BB89B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C62898-3F7C-4DC4-98F1-831010FC55DC}"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6B6F6E5F-2EFE-4848-B4E8-5C2ADAFCD407}">
      <dgm:prSet/>
      <dgm:spPr/>
      <dgm:t>
        <a:bodyPr/>
        <a:lstStyle/>
        <a:p>
          <a:pPr>
            <a:buNone/>
          </a:pPr>
          <a:r>
            <a:rPr lang="en-GB"/>
            <a:t>According to Durkheim cognitive approach is used well in the nursing sector </a:t>
          </a:r>
          <a:endParaRPr lang="en-US"/>
        </a:p>
      </dgm:t>
    </dgm:pt>
    <dgm:pt modelId="{C5F3B523-29EC-42BE-9386-BD0D4B0A2273}" type="parTrans" cxnId="{62822D2C-EE2A-4122-A29F-F109F970BB68}">
      <dgm:prSet/>
      <dgm:spPr/>
      <dgm:t>
        <a:bodyPr/>
        <a:lstStyle/>
        <a:p>
          <a:endParaRPr lang="en-US"/>
        </a:p>
      </dgm:t>
    </dgm:pt>
    <dgm:pt modelId="{DD01BAF7-8909-4236-A46B-C8A277379120}" type="sibTrans" cxnId="{62822D2C-EE2A-4122-A29F-F109F970BB68}">
      <dgm:prSet/>
      <dgm:spPr/>
      <dgm:t>
        <a:bodyPr/>
        <a:lstStyle/>
        <a:p>
          <a:endParaRPr lang="en-US"/>
        </a:p>
      </dgm:t>
    </dgm:pt>
    <dgm:pt modelId="{EC64DB07-FC01-4981-822B-F6FC360366E3}">
      <dgm:prSet/>
      <dgm:spPr/>
      <dgm:t>
        <a:bodyPr/>
        <a:lstStyle/>
        <a:p>
          <a:r>
            <a:rPr lang="en-GB"/>
            <a:t>Problem-solving </a:t>
          </a:r>
          <a:endParaRPr lang="en-US"/>
        </a:p>
      </dgm:t>
    </dgm:pt>
    <dgm:pt modelId="{4E4DCCFD-4106-4DA3-9610-88FF5A0CE593}" type="parTrans" cxnId="{1DD575A0-7904-464B-B130-8319226E5530}">
      <dgm:prSet/>
      <dgm:spPr/>
      <dgm:t>
        <a:bodyPr/>
        <a:lstStyle/>
        <a:p>
          <a:endParaRPr lang="en-US"/>
        </a:p>
      </dgm:t>
    </dgm:pt>
    <dgm:pt modelId="{D7A8B7F7-D545-44D4-96F9-D216BABD17A4}" type="sibTrans" cxnId="{1DD575A0-7904-464B-B130-8319226E5530}">
      <dgm:prSet/>
      <dgm:spPr/>
      <dgm:t>
        <a:bodyPr/>
        <a:lstStyle/>
        <a:p>
          <a:endParaRPr lang="en-US"/>
        </a:p>
      </dgm:t>
    </dgm:pt>
    <dgm:pt modelId="{0EB56EDE-D326-4CF2-AA49-5902E7281E24}">
      <dgm:prSet/>
      <dgm:spPr/>
      <dgm:t>
        <a:bodyPr/>
        <a:lstStyle/>
        <a:p>
          <a:r>
            <a:rPr lang="en-GB"/>
            <a:t>Organising contexts </a:t>
          </a:r>
          <a:endParaRPr lang="en-US"/>
        </a:p>
      </dgm:t>
    </dgm:pt>
    <dgm:pt modelId="{16C016C0-762E-4D73-8C6F-1A74DEED0BE7}" type="parTrans" cxnId="{28D744A8-93BF-4214-B56F-AA733321934C}">
      <dgm:prSet/>
      <dgm:spPr/>
      <dgm:t>
        <a:bodyPr/>
        <a:lstStyle/>
        <a:p>
          <a:endParaRPr lang="en-US"/>
        </a:p>
      </dgm:t>
    </dgm:pt>
    <dgm:pt modelId="{D4C4E059-5B9C-44E8-A3FC-E39909B4A77A}" type="sibTrans" cxnId="{28D744A8-93BF-4214-B56F-AA733321934C}">
      <dgm:prSet/>
      <dgm:spPr/>
      <dgm:t>
        <a:bodyPr/>
        <a:lstStyle/>
        <a:p>
          <a:endParaRPr lang="en-US"/>
        </a:p>
      </dgm:t>
    </dgm:pt>
    <dgm:pt modelId="{C638EC49-4893-46E3-8136-D662B8E5AC2F}">
      <dgm:prSet/>
      <dgm:spPr/>
      <dgm:t>
        <a:bodyPr/>
        <a:lstStyle/>
        <a:p>
          <a:r>
            <a:rPr lang="en-GB"/>
            <a:t>Social interaction </a:t>
          </a:r>
          <a:endParaRPr lang="en-US"/>
        </a:p>
      </dgm:t>
    </dgm:pt>
    <dgm:pt modelId="{843B0868-094F-4C2E-BB9C-195E46327034}" type="parTrans" cxnId="{803CB684-A8E7-4CE2-A8AB-E942CE8C88D7}">
      <dgm:prSet/>
      <dgm:spPr/>
      <dgm:t>
        <a:bodyPr/>
        <a:lstStyle/>
        <a:p>
          <a:endParaRPr lang="en-US"/>
        </a:p>
      </dgm:t>
    </dgm:pt>
    <dgm:pt modelId="{F12101BC-32C8-426A-8B25-446A1F235851}" type="sibTrans" cxnId="{803CB684-A8E7-4CE2-A8AB-E942CE8C88D7}">
      <dgm:prSet/>
      <dgm:spPr/>
      <dgm:t>
        <a:bodyPr/>
        <a:lstStyle/>
        <a:p>
          <a:endParaRPr lang="en-US"/>
        </a:p>
      </dgm:t>
    </dgm:pt>
    <dgm:pt modelId="{EB9792F6-E6EE-4CD4-B727-5DAA12371986}">
      <dgm:prSet/>
      <dgm:spPr/>
      <dgm:t>
        <a:bodyPr/>
        <a:lstStyle/>
        <a:p>
          <a:r>
            <a:rPr lang="en-GB"/>
            <a:t>Understanding of relationships </a:t>
          </a:r>
          <a:endParaRPr lang="en-US"/>
        </a:p>
      </dgm:t>
    </dgm:pt>
    <dgm:pt modelId="{86A1780E-B0C4-4155-A30B-A31730980422}" type="parTrans" cxnId="{F1EE7C54-0FDE-46CA-BE43-491FF0883F71}">
      <dgm:prSet/>
      <dgm:spPr/>
      <dgm:t>
        <a:bodyPr/>
        <a:lstStyle/>
        <a:p>
          <a:endParaRPr lang="en-US"/>
        </a:p>
      </dgm:t>
    </dgm:pt>
    <dgm:pt modelId="{F0B62711-90BE-4B7B-96B6-C837F3458DA8}" type="sibTrans" cxnId="{F1EE7C54-0FDE-46CA-BE43-491FF0883F71}">
      <dgm:prSet/>
      <dgm:spPr/>
      <dgm:t>
        <a:bodyPr/>
        <a:lstStyle/>
        <a:p>
          <a:endParaRPr lang="en-US"/>
        </a:p>
      </dgm:t>
    </dgm:pt>
    <dgm:pt modelId="{C153C72E-C3DE-4D87-BAD4-52E2C3D76E3B}">
      <dgm:prSet/>
      <dgm:spPr/>
      <dgm:t>
        <a:bodyPr/>
        <a:lstStyle/>
        <a:p>
          <a:r>
            <a:rPr lang="en-GB"/>
            <a:t>Organisation </a:t>
          </a:r>
          <a:endParaRPr lang="en-US"/>
        </a:p>
      </dgm:t>
    </dgm:pt>
    <dgm:pt modelId="{F70AFAD6-AAF7-4043-BD97-1CBDAD9F1C07}" type="parTrans" cxnId="{7418A9EF-4A9F-465F-8095-F63126908022}">
      <dgm:prSet/>
      <dgm:spPr/>
      <dgm:t>
        <a:bodyPr/>
        <a:lstStyle/>
        <a:p>
          <a:endParaRPr lang="en-US"/>
        </a:p>
      </dgm:t>
    </dgm:pt>
    <dgm:pt modelId="{C9155C5E-B684-4760-A697-3DED8741EADD}" type="sibTrans" cxnId="{7418A9EF-4A9F-465F-8095-F63126908022}">
      <dgm:prSet/>
      <dgm:spPr/>
      <dgm:t>
        <a:bodyPr/>
        <a:lstStyle/>
        <a:p>
          <a:endParaRPr lang="en-US"/>
        </a:p>
      </dgm:t>
    </dgm:pt>
    <dgm:pt modelId="{8ED0E11D-CBA2-417D-AC95-FFD4BA365523}">
      <dgm:prSet/>
      <dgm:spPr/>
      <dgm:t>
        <a:bodyPr/>
        <a:lstStyle/>
        <a:p>
          <a:r>
            <a:rPr lang="en-GB" dirty="0"/>
            <a:t>Collective activity</a:t>
          </a:r>
          <a:endParaRPr lang="en-US" dirty="0"/>
        </a:p>
      </dgm:t>
    </dgm:pt>
    <dgm:pt modelId="{A7307D71-05E7-4D08-B189-B37DBB9B3D25}" type="parTrans" cxnId="{0FD6B54E-A6F3-4FB9-BA92-772430D314B3}">
      <dgm:prSet/>
      <dgm:spPr/>
      <dgm:t>
        <a:bodyPr/>
        <a:lstStyle/>
        <a:p>
          <a:endParaRPr lang="en-US"/>
        </a:p>
      </dgm:t>
    </dgm:pt>
    <dgm:pt modelId="{27BFFB3E-366F-4F4D-92BC-6AF773B974DD}" type="sibTrans" cxnId="{0FD6B54E-A6F3-4FB9-BA92-772430D314B3}">
      <dgm:prSet/>
      <dgm:spPr/>
      <dgm:t>
        <a:bodyPr/>
        <a:lstStyle/>
        <a:p>
          <a:endParaRPr lang="en-US"/>
        </a:p>
      </dgm:t>
    </dgm:pt>
    <dgm:pt modelId="{11CB8BF6-DE99-4D75-A3B7-F491562898A1}">
      <dgm:prSet/>
      <dgm:spPr/>
      <dgm:t>
        <a:bodyPr/>
        <a:lstStyle/>
        <a:p>
          <a:pPr>
            <a:buFontTx/>
            <a:buNone/>
          </a:pPr>
          <a:r>
            <a:rPr lang="en-GB" b="0" i="0" dirty="0"/>
            <a:t>(Durkheim 1933)</a:t>
          </a:r>
          <a:endParaRPr lang="en-US" dirty="0"/>
        </a:p>
      </dgm:t>
    </dgm:pt>
    <dgm:pt modelId="{FA86FE60-CE51-45EE-B069-7BE26431A400}" type="parTrans" cxnId="{CA796F5A-D0FA-4815-B957-444AC398A8D3}">
      <dgm:prSet/>
      <dgm:spPr/>
      <dgm:t>
        <a:bodyPr/>
        <a:lstStyle/>
        <a:p>
          <a:endParaRPr lang="en-GB"/>
        </a:p>
      </dgm:t>
    </dgm:pt>
    <dgm:pt modelId="{C8DF8CF3-03E7-464C-BC5A-CD45F850488D}" type="sibTrans" cxnId="{CA796F5A-D0FA-4815-B957-444AC398A8D3}">
      <dgm:prSet/>
      <dgm:spPr/>
      <dgm:t>
        <a:bodyPr/>
        <a:lstStyle/>
        <a:p>
          <a:endParaRPr lang="en-GB"/>
        </a:p>
      </dgm:t>
    </dgm:pt>
    <dgm:pt modelId="{8C5FF449-616E-40E2-8951-097C6C5EEA3C}" type="pres">
      <dgm:prSet presAssocID="{C4C62898-3F7C-4DC4-98F1-831010FC55DC}" presName="diagram" presStyleCnt="0">
        <dgm:presLayoutVars>
          <dgm:dir/>
          <dgm:resizeHandles val="exact"/>
        </dgm:presLayoutVars>
      </dgm:prSet>
      <dgm:spPr/>
    </dgm:pt>
    <dgm:pt modelId="{38FC9793-E869-4E22-B6A4-3FDC3B9C4B3C}" type="pres">
      <dgm:prSet presAssocID="{6B6F6E5F-2EFE-4848-B4E8-5C2ADAFCD407}" presName="node" presStyleLbl="node1" presStyleIdx="0" presStyleCnt="1">
        <dgm:presLayoutVars>
          <dgm:bulletEnabled val="1"/>
        </dgm:presLayoutVars>
      </dgm:prSet>
      <dgm:spPr/>
    </dgm:pt>
  </dgm:ptLst>
  <dgm:cxnLst>
    <dgm:cxn modelId="{29C09101-9D43-48AE-BB08-182C181A21A3}" type="presOf" srcId="{EB9792F6-E6EE-4CD4-B727-5DAA12371986}" destId="{38FC9793-E869-4E22-B6A4-3FDC3B9C4B3C}" srcOrd="0" destOrd="4" presId="urn:microsoft.com/office/officeart/2005/8/layout/default"/>
    <dgm:cxn modelId="{09551D15-EC12-4357-8F1B-4311E6E9FB72}" type="presOf" srcId="{EC64DB07-FC01-4981-822B-F6FC360366E3}" destId="{38FC9793-E869-4E22-B6A4-3FDC3B9C4B3C}" srcOrd="0" destOrd="1" presId="urn:microsoft.com/office/officeart/2005/8/layout/default"/>
    <dgm:cxn modelId="{B0E00924-9964-4C23-BDED-3590259D8159}" type="presOf" srcId="{8ED0E11D-CBA2-417D-AC95-FFD4BA365523}" destId="{38FC9793-E869-4E22-B6A4-3FDC3B9C4B3C}" srcOrd="0" destOrd="6" presId="urn:microsoft.com/office/officeart/2005/8/layout/default"/>
    <dgm:cxn modelId="{62822D2C-EE2A-4122-A29F-F109F970BB68}" srcId="{C4C62898-3F7C-4DC4-98F1-831010FC55DC}" destId="{6B6F6E5F-2EFE-4848-B4E8-5C2ADAFCD407}" srcOrd="0" destOrd="0" parTransId="{C5F3B523-29EC-42BE-9386-BD0D4B0A2273}" sibTransId="{DD01BAF7-8909-4236-A46B-C8A277379120}"/>
    <dgm:cxn modelId="{E3764231-F401-460F-8169-767DC8194FE7}" type="presOf" srcId="{C638EC49-4893-46E3-8136-D662B8E5AC2F}" destId="{38FC9793-E869-4E22-B6A4-3FDC3B9C4B3C}" srcOrd="0" destOrd="3" presId="urn:microsoft.com/office/officeart/2005/8/layout/default"/>
    <dgm:cxn modelId="{34BC164B-1868-4BE9-B1CB-22D4EC18FA97}" type="presOf" srcId="{0EB56EDE-D326-4CF2-AA49-5902E7281E24}" destId="{38FC9793-E869-4E22-B6A4-3FDC3B9C4B3C}" srcOrd="0" destOrd="2" presId="urn:microsoft.com/office/officeart/2005/8/layout/default"/>
    <dgm:cxn modelId="{0FD6B54E-A6F3-4FB9-BA92-772430D314B3}" srcId="{6B6F6E5F-2EFE-4848-B4E8-5C2ADAFCD407}" destId="{8ED0E11D-CBA2-417D-AC95-FFD4BA365523}" srcOrd="5" destOrd="0" parTransId="{A7307D71-05E7-4D08-B189-B37DBB9B3D25}" sibTransId="{27BFFB3E-366F-4F4D-92BC-6AF773B974DD}"/>
    <dgm:cxn modelId="{F1EE7C54-0FDE-46CA-BE43-491FF0883F71}" srcId="{6B6F6E5F-2EFE-4848-B4E8-5C2ADAFCD407}" destId="{EB9792F6-E6EE-4CD4-B727-5DAA12371986}" srcOrd="3" destOrd="0" parTransId="{86A1780E-B0C4-4155-A30B-A31730980422}" sibTransId="{F0B62711-90BE-4B7B-96B6-C837F3458DA8}"/>
    <dgm:cxn modelId="{8E2D9674-435B-455B-8777-FDAAA4A1DDAF}" type="presOf" srcId="{C153C72E-C3DE-4D87-BAD4-52E2C3D76E3B}" destId="{38FC9793-E869-4E22-B6A4-3FDC3B9C4B3C}" srcOrd="0" destOrd="5" presId="urn:microsoft.com/office/officeart/2005/8/layout/default"/>
    <dgm:cxn modelId="{89C6FA75-F36C-49F5-84B2-A7B91D4200D7}" type="presOf" srcId="{C4C62898-3F7C-4DC4-98F1-831010FC55DC}" destId="{8C5FF449-616E-40E2-8951-097C6C5EEA3C}" srcOrd="0" destOrd="0" presId="urn:microsoft.com/office/officeart/2005/8/layout/default"/>
    <dgm:cxn modelId="{CA796F5A-D0FA-4815-B957-444AC398A8D3}" srcId="{6B6F6E5F-2EFE-4848-B4E8-5C2ADAFCD407}" destId="{11CB8BF6-DE99-4D75-A3B7-F491562898A1}" srcOrd="6" destOrd="0" parTransId="{FA86FE60-CE51-45EE-B069-7BE26431A400}" sibTransId="{C8DF8CF3-03E7-464C-BC5A-CD45F850488D}"/>
    <dgm:cxn modelId="{803CB684-A8E7-4CE2-A8AB-E942CE8C88D7}" srcId="{6B6F6E5F-2EFE-4848-B4E8-5C2ADAFCD407}" destId="{C638EC49-4893-46E3-8136-D662B8E5AC2F}" srcOrd="2" destOrd="0" parTransId="{843B0868-094F-4C2E-BB9C-195E46327034}" sibTransId="{F12101BC-32C8-426A-8B25-446A1F235851}"/>
    <dgm:cxn modelId="{1DD575A0-7904-464B-B130-8319226E5530}" srcId="{6B6F6E5F-2EFE-4848-B4E8-5C2ADAFCD407}" destId="{EC64DB07-FC01-4981-822B-F6FC360366E3}" srcOrd="0" destOrd="0" parTransId="{4E4DCCFD-4106-4DA3-9610-88FF5A0CE593}" sibTransId="{D7A8B7F7-D545-44D4-96F9-D216BABD17A4}"/>
    <dgm:cxn modelId="{28D744A8-93BF-4214-B56F-AA733321934C}" srcId="{6B6F6E5F-2EFE-4848-B4E8-5C2ADAFCD407}" destId="{0EB56EDE-D326-4CF2-AA49-5902E7281E24}" srcOrd="1" destOrd="0" parTransId="{16C016C0-762E-4D73-8C6F-1A74DEED0BE7}" sibTransId="{D4C4E059-5B9C-44E8-A3FC-E39909B4A77A}"/>
    <dgm:cxn modelId="{04AC18AE-02A8-45DA-AA70-A2F61090EF7A}" type="presOf" srcId="{11CB8BF6-DE99-4D75-A3B7-F491562898A1}" destId="{38FC9793-E869-4E22-B6A4-3FDC3B9C4B3C}" srcOrd="0" destOrd="7" presId="urn:microsoft.com/office/officeart/2005/8/layout/default"/>
    <dgm:cxn modelId="{062699EB-FC40-41B7-A300-0B9B187AD05B}" type="presOf" srcId="{6B6F6E5F-2EFE-4848-B4E8-5C2ADAFCD407}" destId="{38FC9793-E869-4E22-B6A4-3FDC3B9C4B3C}" srcOrd="0" destOrd="0" presId="urn:microsoft.com/office/officeart/2005/8/layout/default"/>
    <dgm:cxn modelId="{7418A9EF-4A9F-465F-8095-F63126908022}" srcId="{6B6F6E5F-2EFE-4848-B4E8-5C2ADAFCD407}" destId="{C153C72E-C3DE-4D87-BAD4-52E2C3D76E3B}" srcOrd="4" destOrd="0" parTransId="{F70AFAD6-AAF7-4043-BD97-1CBDAD9F1C07}" sibTransId="{C9155C5E-B684-4760-A697-3DED8741EADD}"/>
    <dgm:cxn modelId="{B1572562-BB8C-4A6D-BE73-151098FC2211}" type="presParOf" srcId="{8C5FF449-616E-40E2-8951-097C6C5EEA3C}" destId="{38FC9793-E869-4E22-B6A4-3FDC3B9C4B3C}"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F8C38-36EF-4460-A230-BB79628EEBEF}">
      <dsp:nvSpPr>
        <dsp:cNvPr id="0" name=""/>
        <dsp:cNvSpPr/>
      </dsp:nvSpPr>
      <dsp:spPr>
        <a:xfrm>
          <a:off x="0" y="1656"/>
          <a:ext cx="5343082" cy="705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7B134D-9AF6-4DA2-9863-42BFB153FC15}">
      <dsp:nvSpPr>
        <dsp:cNvPr id="0" name=""/>
        <dsp:cNvSpPr/>
      </dsp:nvSpPr>
      <dsp:spPr>
        <a:xfrm>
          <a:off x="213556" y="160500"/>
          <a:ext cx="388284" cy="388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F374CC-F3C3-4390-AE6F-EDFEF23FA95A}">
      <dsp:nvSpPr>
        <dsp:cNvPr id="0" name=""/>
        <dsp:cNvSpPr/>
      </dsp:nvSpPr>
      <dsp:spPr>
        <a:xfrm>
          <a:off x="815396" y="1656"/>
          <a:ext cx="4527686" cy="70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15" tIns="74715" rIns="74715" bIns="74715" numCol="1" spcCol="1270" anchor="ctr" anchorCtr="0">
          <a:noAutofit/>
        </a:bodyPr>
        <a:lstStyle/>
        <a:p>
          <a:pPr marL="0" lvl="0" indent="0" algn="l" defTabSz="622300">
            <a:lnSpc>
              <a:spcPct val="90000"/>
            </a:lnSpc>
            <a:spcBef>
              <a:spcPct val="0"/>
            </a:spcBef>
            <a:spcAft>
              <a:spcPct val="35000"/>
            </a:spcAft>
            <a:buNone/>
          </a:pPr>
          <a:r>
            <a:rPr lang="en-GB" sz="1400" kern="1200"/>
            <a:t>Communication, people communicate via speech, writing body language </a:t>
          </a:r>
          <a:endParaRPr lang="en-US" sz="1400" kern="1200"/>
        </a:p>
      </dsp:txBody>
      <dsp:txXfrm>
        <a:off x="815396" y="1656"/>
        <a:ext cx="4527686" cy="705971"/>
      </dsp:txXfrm>
    </dsp:sp>
    <dsp:sp modelId="{81A2A52C-94EF-4300-8A10-48AEE85E644F}">
      <dsp:nvSpPr>
        <dsp:cNvPr id="0" name=""/>
        <dsp:cNvSpPr/>
      </dsp:nvSpPr>
      <dsp:spPr>
        <a:xfrm>
          <a:off x="0" y="884120"/>
          <a:ext cx="5343082" cy="705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44CF2-A500-4EBD-B753-2C265A06983D}">
      <dsp:nvSpPr>
        <dsp:cNvPr id="0" name=""/>
        <dsp:cNvSpPr/>
      </dsp:nvSpPr>
      <dsp:spPr>
        <a:xfrm>
          <a:off x="213556" y="1042964"/>
          <a:ext cx="388284" cy="388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78047A-F90F-4686-A59E-6ECFF1A3C15F}">
      <dsp:nvSpPr>
        <dsp:cNvPr id="0" name=""/>
        <dsp:cNvSpPr/>
      </dsp:nvSpPr>
      <dsp:spPr>
        <a:xfrm>
          <a:off x="815396" y="884120"/>
          <a:ext cx="4527686" cy="70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15" tIns="74715" rIns="74715" bIns="74715" numCol="1" spcCol="1270" anchor="ctr" anchorCtr="0">
          <a:noAutofit/>
        </a:bodyPr>
        <a:lstStyle/>
        <a:p>
          <a:pPr marL="0" lvl="0" indent="0" algn="l" defTabSz="622300">
            <a:lnSpc>
              <a:spcPct val="90000"/>
            </a:lnSpc>
            <a:spcBef>
              <a:spcPct val="0"/>
            </a:spcBef>
            <a:spcAft>
              <a:spcPct val="35000"/>
            </a:spcAft>
            <a:buNone/>
          </a:pPr>
          <a:r>
            <a:rPr lang="en-GB" sz="1400" kern="1200"/>
            <a:t>Attention, people find it difficult to prioritize their thoughts into one thing at a time</a:t>
          </a:r>
          <a:endParaRPr lang="en-US" sz="1400" kern="1200"/>
        </a:p>
      </dsp:txBody>
      <dsp:txXfrm>
        <a:off x="815396" y="884120"/>
        <a:ext cx="4527686" cy="705971"/>
      </dsp:txXfrm>
    </dsp:sp>
    <dsp:sp modelId="{BFAC7F6C-E099-414D-87A1-9AB96EA00109}">
      <dsp:nvSpPr>
        <dsp:cNvPr id="0" name=""/>
        <dsp:cNvSpPr/>
      </dsp:nvSpPr>
      <dsp:spPr>
        <a:xfrm>
          <a:off x="0" y="1766585"/>
          <a:ext cx="5343082" cy="705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22AD3-3F73-4423-B22E-271B60C7C86F}">
      <dsp:nvSpPr>
        <dsp:cNvPr id="0" name=""/>
        <dsp:cNvSpPr/>
      </dsp:nvSpPr>
      <dsp:spPr>
        <a:xfrm>
          <a:off x="213556" y="1925428"/>
          <a:ext cx="388284" cy="388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E21958-4C1E-40AC-AB63-D2C1A1936B08}">
      <dsp:nvSpPr>
        <dsp:cNvPr id="0" name=""/>
        <dsp:cNvSpPr/>
      </dsp:nvSpPr>
      <dsp:spPr>
        <a:xfrm>
          <a:off x="815396" y="1766585"/>
          <a:ext cx="4527686" cy="70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15" tIns="74715" rIns="74715" bIns="74715" numCol="1" spcCol="1270" anchor="ctr" anchorCtr="0">
          <a:noAutofit/>
        </a:bodyPr>
        <a:lstStyle/>
        <a:p>
          <a:pPr marL="0" lvl="0" indent="0" algn="l" defTabSz="622300">
            <a:lnSpc>
              <a:spcPct val="90000"/>
            </a:lnSpc>
            <a:spcBef>
              <a:spcPct val="0"/>
            </a:spcBef>
            <a:spcAft>
              <a:spcPct val="35000"/>
            </a:spcAft>
            <a:buNone/>
          </a:pPr>
          <a:r>
            <a:rPr lang="en-GB" sz="1400" kern="1200"/>
            <a:t>Memory, memories are based on what is witnessed and stored by an individual’s mind </a:t>
          </a:r>
          <a:endParaRPr lang="en-US" sz="1400" kern="1200"/>
        </a:p>
      </dsp:txBody>
      <dsp:txXfrm>
        <a:off x="815396" y="1766585"/>
        <a:ext cx="4527686" cy="705971"/>
      </dsp:txXfrm>
    </dsp:sp>
    <dsp:sp modelId="{AB4B17AB-66BE-4EF4-A00A-4C0B43BC85A4}">
      <dsp:nvSpPr>
        <dsp:cNvPr id="0" name=""/>
        <dsp:cNvSpPr/>
      </dsp:nvSpPr>
      <dsp:spPr>
        <a:xfrm>
          <a:off x="0" y="2649049"/>
          <a:ext cx="5343082" cy="705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7C235-0232-4EF8-8B5A-2AF315BF423B}">
      <dsp:nvSpPr>
        <dsp:cNvPr id="0" name=""/>
        <dsp:cNvSpPr/>
      </dsp:nvSpPr>
      <dsp:spPr>
        <a:xfrm>
          <a:off x="213556" y="2807892"/>
          <a:ext cx="388284" cy="3882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C4031B-25A6-4720-8887-948445E8276E}">
      <dsp:nvSpPr>
        <dsp:cNvPr id="0" name=""/>
        <dsp:cNvSpPr/>
      </dsp:nvSpPr>
      <dsp:spPr>
        <a:xfrm>
          <a:off x="815396" y="2649049"/>
          <a:ext cx="4527686" cy="70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15" tIns="74715" rIns="74715" bIns="74715" numCol="1" spcCol="1270" anchor="ctr" anchorCtr="0">
          <a:noAutofit/>
        </a:bodyPr>
        <a:lstStyle/>
        <a:p>
          <a:pPr marL="0" lvl="0" indent="0" algn="l" defTabSz="622300">
            <a:lnSpc>
              <a:spcPct val="90000"/>
            </a:lnSpc>
            <a:spcBef>
              <a:spcPct val="0"/>
            </a:spcBef>
            <a:spcAft>
              <a:spcPct val="35000"/>
            </a:spcAft>
            <a:buNone/>
          </a:pPr>
          <a:r>
            <a:rPr lang="en-GB" sz="1400" kern="1200" dirty="0"/>
            <a:t>Perception, is based on what an individual has experienced and this can change if the experience changes </a:t>
          </a:r>
          <a:endParaRPr lang="en-US" sz="1400" kern="1200" dirty="0"/>
        </a:p>
      </dsp:txBody>
      <dsp:txXfrm>
        <a:off x="815396" y="2649049"/>
        <a:ext cx="4527686" cy="705971"/>
      </dsp:txXfrm>
    </dsp:sp>
    <dsp:sp modelId="{0C1A187B-8FCC-4285-A9FB-9911C2C9A820}">
      <dsp:nvSpPr>
        <dsp:cNvPr id="0" name=""/>
        <dsp:cNvSpPr/>
      </dsp:nvSpPr>
      <dsp:spPr>
        <a:xfrm>
          <a:off x="0" y="3531513"/>
          <a:ext cx="5343082" cy="705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3D725-D06C-49BB-BEFA-BCC1F8E364F0}">
      <dsp:nvSpPr>
        <dsp:cNvPr id="0" name=""/>
        <dsp:cNvSpPr/>
      </dsp:nvSpPr>
      <dsp:spPr>
        <a:xfrm>
          <a:off x="213556" y="3690357"/>
          <a:ext cx="388284" cy="3882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9BA9B4-C4E8-4E66-9B1E-2C9CFD77CA73}">
      <dsp:nvSpPr>
        <dsp:cNvPr id="0" name=""/>
        <dsp:cNvSpPr/>
      </dsp:nvSpPr>
      <dsp:spPr>
        <a:xfrm>
          <a:off x="815396" y="3531513"/>
          <a:ext cx="4527686" cy="70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15" tIns="74715" rIns="74715" bIns="74715" numCol="1" spcCol="1270" anchor="ctr" anchorCtr="0">
          <a:noAutofit/>
        </a:bodyPr>
        <a:lstStyle/>
        <a:p>
          <a:pPr marL="0" lvl="0" indent="0" algn="l" defTabSz="622300">
            <a:lnSpc>
              <a:spcPct val="90000"/>
            </a:lnSpc>
            <a:spcBef>
              <a:spcPct val="0"/>
            </a:spcBef>
            <a:spcAft>
              <a:spcPct val="35000"/>
            </a:spcAft>
            <a:buNone/>
          </a:pPr>
          <a:r>
            <a:rPr lang="en-GB" sz="1400" kern="1200"/>
            <a:t>Learning, is absorbed by watching others and doing </a:t>
          </a:r>
          <a:endParaRPr lang="en-US" sz="1400" kern="1200"/>
        </a:p>
      </dsp:txBody>
      <dsp:txXfrm>
        <a:off x="815396" y="3531513"/>
        <a:ext cx="4527686" cy="705971"/>
      </dsp:txXfrm>
    </dsp:sp>
    <dsp:sp modelId="{91DBA9B6-A895-4B98-B82C-B88CC2280D59}">
      <dsp:nvSpPr>
        <dsp:cNvPr id="0" name=""/>
        <dsp:cNvSpPr/>
      </dsp:nvSpPr>
      <dsp:spPr>
        <a:xfrm>
          <a:off x="0" y="4413977"/>
          <a:ext cx="5343082" cy="705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3964E-98AB-4141-9826-FD5308445D4C}">
      <dsp:nvSpPr>
        <dsp:cNvPr id="0" name=""/>
        <dsp:cNvSpPr/>
      </dsp:nvSpPr>
      <dsp:spPr>
        <a:xfrm>
          <a:off x="213556" y="4572821"/>
          <a:ext cx="388284" cy="3882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151918-32BF-4135-BE90-0EBC9BFD639A}">
      <dsp:nvSpPr>
        <dsp:cNvPr id="0" name=""/>
        <dsp:cNvSpPr/>
      </dsp:nvSpPr>
      <dsp:spPr>
        <a:xfrm>
          <a:off x="815396" y="4413977"/>
          <a:ext cx="4527686" cy="70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15" tIns="74715" rIns="74715" bIns="74715" numCol="1" spcCol="1270" anchor="ctr" anchorCtr="0">
          <a:noAutofit/>
        </a:bodyPr>
        <a:lstStyle/>
        <a:p>
          <a:pPr marL="0" lvl="0" indent="0" algn="l" defTabSz="622300">
            <a:lnSpc>
              <a:spcPct val="90000"/>
            </a:lnSpc>
            <a:spcBef>
              <a:spcPct val="0"/>
            </a:spcBef>
            <a:spcAft>
              <a:spcPct val="35000"/>
            </a:spcAft>
            <a:buNone/>
          </a:pPr>
          <a:r>
            <a:rPr lang="en-GB" sz="1400" kern="1200"/>
            <a:t>Higher reasoning, is knowing the bigger picture </a:t>
          </a:r>
          <a:endParaRPr lang="en-US" sz="1400" kern="1200"/>
        </a:p>
      </dsp:txBody>
      <dsp:txXfrm>
        <a:off x="815396" y="4413977"/>
        <a:ext cx="4527686" cy="705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CADB0-6290-4D47-B9D7-F0ABE00CAD01}">
      <dsp:nvSpPr>
        <dsp:cNvPr id="0" name=""/>
        <dsp:cNvSpPr/>
      </dsp:nvSpPr>
      <dsp:spPr>
        <a:xfrm>
          <a:off x="0" y="5882"/>
          <a:ext cx="10134600" cy="7862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’Neisser always described Cognitive Psychology as an assault on behaviorism’ </a:t>
          </a:r>
          <a:r>
            <a:rPr lang="en-GB" sz="2100" b="0" i="0" kern="1200"/>
            <a:t>Ulric (Dick) Neisser (April 27, 2012)</a:t>
          </a:r>
          <a:endParaRPr lang="en-US" sz="2100" kern="1200"/>
        </a:p>
      </dsp:txBody>
      <dsp:txXfrm>
        <a:off x="38381" y="44263"/>
        <a:ext cx="10057838" cy="709478"/>
      </dsp:txXfrm>
    </dsp:sp>
    <dsp:sp modelId="{733D76B2-679C-46A2-9A10-6F28936EFB67}">
      <dsp:nvSpPr>
        <dsp:cNvPr id="0" name=""/>
        <dsp:cNvSpPr/>
      </dsp:nvSpPr>
      <dsp:spPr>
        <a:xfrm>
          <a:off x="0" y="852602"/>
          <a:ext cx="10134600" cy="7862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Neisser believes if psychologists studied more, they would be able to understand behaviours more thoroughly.</a:t>
          </a:r>
          <a:endParaRPr lang="en-US" sz="2100" kern="1200"/>
        </a:p>
      </dsp:txBody>
      <dsp:txXfrm>
        <a:off x="38381" y="890983"/>
        <a:ext cx="10057838" cy="709478"/>
      </dsp:txXfrm>
    </dsp:sp>
    <dsp:sp modelId="{CBA1CA30-A250-4860-A085-5FA7500B3AEC}">
      <dsp:nvSpPr>
        <dsp:cNvPr id="0" name=""/>
        <dsp:cNvSpPr/>
      </dsp:nvSpPr>
      <dsp:spPr>
        <a:xfrm>
          <a:off x="0" y="1699323"/>
          <a:ext cx="10134600" cy="7862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t>
          </a:r>
          <a:r>
            <a:rPr lang="en-US" sz="2100" b="0" i="0" kern="1200"/>
            <a:t>Sarnoff A. Mednick, argues that creative insights can result from associative processes in memory’ Sarnoff A. Mednick (2011)</a:t>
          </a:r>
          <a:endParaRPr lang="en-US" sz="2100" kern="1200"/>
        </a:p>
      </dsp:txBody>
      <dsp:txXfrm>
        <a:off x="38381" y="1737704"/>
        <a:ext cx="10057838" cy="709478"/>
      </dsp:txXfrm>
    </dsp:sp>
    <dsp:sp modelId="{7838F9AC-B9ED-45DF-A313-F8EB48BB89BE}">
      <dsp:nvSpPr>
        <dsp:cNvPr id="0" name=""/>
        <dsp:cNvSpPr/>
      </dsp:nvSpPr>
      <dsp:spPr>
        <a:xfrm>
          <a:off x="0" y="2546043"/>
          <a:ext cx="10134600" cy="7862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Sarnoff suggests individuals who have not been surrounded by educated people tend to have a lack of knowledge, whilst others who have can absorb like a sponge. </a:t>
          </a:r>
        </a:p>
      </dsp:txBody>
      <dsp:txXfrm>
        <a:off x="38381" y="2584424"/>
        <a:ext cx="10057838" cy="7094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C9793-E869-4E22-B6A4-3FDC3B9C4B3C}">
      <dsp:nvSpPr>
        <dsp:cNvPr id="0" name=""/>
        <dsp:cNvSpPr/>
      </dsp:nvSpPr>
      <dsp:spPr>
        <a:xfrm>
          <a:off x="0" y="49366"/>
          <a:ext cx="3950677" cy="237040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According to Durkheim cognitive approach is used well in the nursing sector </a:t>
          </a:r>
          <a:endParaRPr lang="en-US" sz="1800" kern="1200"/>
        </a:p>
        <a:p>
          <a:pPr marL="114300" lvl="1" indent="-114300" algn="l" defTabSz="622300">
            <a:lnSpc>
              <a:spcPct val="90000"/>
            </a:lnSpc>
            <a:spcBef>
              <a:spcPct val="0"/>
            </a:spcBef>
            <a:spcAft>
              <a:spcPct val="15000"/>
            </a:spcAft>
            <a:buChar char="•"/>
          </a:pPr>
          <a:r>
            <a:rPr lang="en-GB" sz="1400" kern="1200"/>
            <a:t>Problem-solving </a:t>
          </a:r>
          <a:endParaRPr lang="en-US" sz="1400" kern="1200"/>
        </a:p>
        <a:p>
          <a:pPr marL="114300" lvl="1" indent="-114300" algn="l" defTabSz="622300">
            <a:lnSpc>
              <a:spcPct val="90000"/>
            </a:lnSpc>
            <a:spcBef>
              <a:spcPct val="0"/>
            </a:spcBef>
            <a:spcAft>
              <a:spcPct val="15000"/>
            </a:spcAft>
            <a:buChar char="•"/>
          </a:pPr>
          <a:r>
            <a:rPr lang="en-GB" sz="1400" kern="1200"/>
            <a:t>Organising contexts </a:t>
          </a:r>
          <a:endParaRPr lang="en-US" sz="1400" kern="1200"/>
        </a:p>
        <a:p>
          <a:pPr marL="114300" lvl="1" indent="-114300" algn="l" defTabSz="622300">
            <a:lnSpc>
              <a:spcPct val="90000"/>
            </a:lnSpc>
            <a:spcBef>
              <a:spcPct val="0"/>
            </a:spcBef>
            <a:spcAft>
              <a:spcPct val="15000"/>
            </a:spcAft>
            <a:buChar char="•"/>
          </a:pPr>
          <a:r>
            <a:rPr lang="en-GB" sz="1400" kern="1200"/>
            <a:t>Social interaction </a:t>
          </a:r>
          <a:endParaRPr lang="en-US" sz="1400" kern="1200"/>
        </a:p>
        <a:p>
          <a:pPr marL="114300" lvl="1" indent="-114300" algn="l" defTabSz="622300">
            <a:lnSpc>
              <a:spcPct val="90000"/>
            </a:lnSpc>
            <a:spcBef>
              <a:spcPct val="0"/>
            </a:spcBef>
            <a:spcAft>
              <a:spcPct val="15000"/>
            </a:spcAft>
            <a:buChar char="•"/>
          </a:pPr>
          <a:r>
            <a:rPr lang="en-GB" sz="1400" kern="1200"/>
            <a:t>Understanding of relationships </a:t>
          </a:r>
          <a:endParaRPr lang="en-US" sz="1400" kern="1200"/>
        </a:p>
        <a:p>
          <a:pPr marL="114300" lvl="1" indent="-114300" algn="l" defTabSz="622300">
            <a:lnSpc>
              <a:spcPct val="90000"/>
            </a:lnSpc>
            <a:spcBef>
              <a:spcPct val="0"/>
            </a:spcBef>
            <a:spcAft>
              <a:spcPct val="15000"/>
            </a:spcAft>
            <a:buChar char="•"/>
          </a:pPr>
          <a:r>
            <a:rPr lang="en-GB" sz="1400" kern="1200"/>
            <a:t>Organisation </a:t>
          </a:r>
          <a:endParaRPr lang="en-US" sz="1400" kern="1200"/>
        </a:p>
        <a:p>
          <a:pPr marL="114300" lvl="1" indent="-114300" algn="l" defTabSz="622300">
            <a:lnSpc>
              <a:spcPct val="90000"/>
            </a:lnSpc>
            <a:spcBef>
              <a:spcPct val="0"/>
            </a:spcBef>
            <a:spcAft>
              <a:spcPct val="15000"/>
            </a:spcAft>
            <a:buChar char="•"/>
          </a:pPr>
          <a:r>
            <a:rPr lang="en-GB" sz="1400" kern="1200" dirty="0"/>
            <a:t>Collective activity</a:t>
          </a:r>
          <a:endParaRPr lang="en-US" sz="1400" kern="1200" dirty="0"/>
        </a:p>
        <a:p>
          <a:pPr marL="114300" lvl="1" indent="-114300" algn="l" defTabSz="622300">
            <a:lnSpc>
              <a:spcPct val="90000"/>
            </a:lnSpc>
            <a:spcBef>
              <a:spcPct val="0"/>
            </a:spcBef>
            <a:spcAft>
              <a:spcPct val="15000"/>
            </a:spcAft>
            <a:buFontTx/>
            <a:buNone/>
          </a:pPr>
          <a:r>
            <a:rPr lang="en-GB" sz="1400" b="0" i="0" kern="1200" dirty="0"/>
            <a:t>(Durkheim 1933)</a:t>
          </a:r>
          <a:endParaRPr lang="en-US" sz="1400" kern="1200" dirty="0"/>
        </a:p>
      </dsp:txBody>
      <dsp:txXfrm>
        <a:off x="0" y="49366"/>
        <a:ext cx="3950677" cy="23704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518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890226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008475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19108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05222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18058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42895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30298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7065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4089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3/7/2022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9526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3/7/2022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779360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B2F15AD-F3E1-4570-9B74-7B70F351BEAB}"/>
              </a:ext>
            </a:extLst>
          </p:cNvPr>
          <p:cNvPicPr>
            <a:picLocks noChangeAspect="1"/>
          </p:cNvPicPr>
          <p:nvPr/>
        </p:nvPicPr>
        <p:blipFill rotWithShape="1">
          <a:blip r:embed="rId2">
            <a:extLst>
              <a:ext uri="{28A0092B-C50C-407E-A947-70E740481C1C}">
                <a14:useLocalDpi xmlns:a14="http://schemas.microsoft.com/office/drawing/2010/main" val="0"/>
              </a:ext>
            </a:extLst>
          </a:blip>
          <a:srcRect l="12889" r="12889"/>
          <a:stretch/>
        </p:blipFill>
        <p:spPr>
          <a:xfrm>
            <a:off x="-257668" y="91440"/>
            <a:ext cx="12191980" cy="6857989"/>
          </a:xfrm>
          <a:prstGeom prst="rect">
            <a:avLst/>
          </a:prstGeom>
        </p:spPr>
      </p:pic>
      <p:sp>
        <p:nvSpPr>
          <p:cNvPr id="38" name="Rectangle 37">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9013D-6CEC-4193-954E-FF1520494D4B}"/>
              </a:ext>
            </a:extLst>
          </p:cNvPr>
          <p:cNvSpPr>
            <a:spLocks noGrp="1"/>
          </p:cNvSpPr>
          <p:nvPr>
            <p:ph type="ctrTitle"/>
          </p:nvPr>
        </p:nvSpPr>
        <p:spPr>
          <a:xfrm>
            <a:off x="2076091" y="2633933"/>
            <a:ext cx="8039818" cy="1643572"/>
          </a:xfrm>
        </p:spPr>
        <p:txBody>
          <a:bodyPr>
            <a:normAutofit fontScale="90000"/>
          </a:bodyPr>
          <a:lstStyle/>
          <a:p>
            <a:r>
              <a:rPr lang="en-GB" sz="4800" b="1" dirty="0">
                <a:solidFill>
                  <a:schemeClr val="bg1"/>
                </a:solidFill>
                <a:effectLst/>
                <a:latin typeface="Cooper Black" panose="0208090404030B020404" pitchFamily="18" charset="0"/>
                <a:ea typeface="Calibri" panose="020F0502020204030204" pitchFamily="34" charset="0"/>
                <a:cs typeface="Arial" panose="020B0604020202020204" pitchFamily="34" charset="0"/>
              </a:rPr>
              <a:t>Cognitive Approach</a:t>
            </a:r>
            <a:br>
              <a:rPr lang="en-GB" sz="4800" b="1" dirty="0">
                <a:solidFill>
                  <a:schemeClr val="bg1"/>
                </a:solidFill>
                <a:effectLst/>
                <a:latin typeface="Calibri" panose="020F0502020204030204" pitchFamily="34" charset="0"/>
                <a:ea typeface="Calibri" panose="020F0502020204030204" pitchFamily="34" charset="0"/>
                <a:cs typeface="Arial" panose="020B0604020202020204" pitchFamily="34" charset="0"/>
              </a:rPr>
            </a:br>
            <a:endParaRPr lang="en-GB" sz="4800" b="1" dirty="0">
              <a:solidFill>
                <a:schemeClr val="bg1"/>
              </a:solidFill>
            </a:endParaRPr>
          </a:p>
        </p:txBody>
      </p:sp>
      <p:sp>
        <p:nvSpPr>
          <p:cNvPr id="3" name="Subtitle 2">
            <a:extLst>
              <a:ext uri="{FF2B5EF4-FFF2-40B4-BE49-F238E27FC236}">
                <a16:creationId xmlns:a16="http://schemas.microsoft.com/office/drawing/2014/main" id="{7CC10F28-9B5B-45CD-8293-8768A4CE9CB7}"/>
              </a:ext>
            </a:extLst>
          </p:cNvPr>
          <p:cNvSpPr>
            <a:spLocks noGrp="1"/>
          </p:cNvSpPr>
          <p:nvPr>
            <p:ph type="subTitle" idx="1"/>
          </p:nvPr>
        </p:nvSpPr>
        <p:spPr>
          <a:xfrm>
            <a:off x="1857556" y="5272809"/>
            <a:ext cx="8442384" cy="725018"/>
          </a:xfrm>
        </p:spPr>
        <p:txBody>
          <a:bodyPr>
            <a:noAutofit/>
          </a:bodyPr>
          <a:lstStyle/>
          <a:p>
            <a:r>
              <a:rPr lang="en-GB" sz="1400" dirty="0">
                <a:solidFill>
                  <a:srgbClr val="FFFFFF"/>
                </a:solidFill>
              </a:rPr>
              <a:t>Sacha Pugsley (2105048)</a:t>
            </a:r>
          </a:p>
          <a:p>
            <a:endParaRPr lang="en-GB" sz="1400" dirty="0">
              <a:solidFill>
                <a:srgbClr val="FFFFFF"/>
              </a:solidFill>
            </a:endParaRPr>
          </a:p>
          <a:p>
            <a:endParaRPr lang="en-GB" sz="1400" dirty="0">
              <a:solidFill>
                <a:srgbClr val="FFFFFF"/>
              </a:solidFill>
            </a:endParaRPr>
          </a:p>
          <a:p>
            <a:r>
              <a:rPr lang="en-GB" sz="1400" dirty="0">
                <a:solidFill>
                  <a:schemeClr val="bg1"/>
                </a:solidFill>
              </a:rPr>
              <a:t> </a:t>
            </a:r>
            <a:r>
              <a:rPr lang="en-US" sz="1400" dirty="0">
                <a:solidFill>
                  <a:schemeClr val="bg1"/>
                </a:solidFill>
              </a:rPr>
              <a:t>(cognitive approach - Google Search, 2022)</a:t>
            </a:r>
            <a:endParaRPr lang="en-GB" sz="1400" dirty="0">
              <a:solidFill>
                <a:schemeClr val="bg1"/>
              </a:solidFill>
            </a:endParaRPr>
          </a:p>
        </p:txBody>
      </p:sp>
      <p:grpSp>
        <p:nvGrpSpPr>
          <p:cNvPr id="40" name="Group 39">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41" name="Rectangle 40">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2" name="Straight Connector 41">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4313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1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5899"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B2C2B-FC14-44ED-B147-6C2C25DA4099}"/>
              </a:ext>
            </a:extLst>
          </p:cNvPr>
          <p:cNvSpPr>
            <a:spLocks noGrp="1"/>
          </p:cNvSpPr>
          <p:nvPr>
            <p:ph type="title"/>
          </p:nvPr>
        </p:nvSpPr>
        <p:spPr>
          <a:xfrm>
            <a:off x="7150882" y="1000366"/>
            <a:ext cx="3995397" cy="1239627"/>
          </a:xfrm>
        </p:spPr>
        <p:txBody>
          <a:bodyPr anchor="b">
            <a:normAutofit/>
          </a:bodyPr>
          <a:lstStyle/>
          <a:p>
            <a:pPr algn="ctr">
              <a:lnSpc>
                <a:spcPct val="100000"/>
              </a:lnSpc>
            </a:pPr>
            <a:r>
              <a:rPr lang="en-GB" sz="2500"/>
              <a:t>Main assumptions of the cognitive approach </a:t>
            </a:r>
            <a:br>
              <a:rPr lang="en-GB" sz="2500"/>
            </a:br>
            <a:endParaRPr lang="en-GB" sz="2500"/>
          </a:p>
        </p:txBody>
      </p:sp>
      <p:sp>
        <p:nvSpPr>
          <p:cNvPr id="8" name="Content Placeholder 7">
            <a:extLst>
              <a:ext uri="{FF2B5EF4-FFF2-40B4-BE49-F238E27FC236}">
                <a16:creationId xmlns:a16="http://schemas.microsoft.com/office/drawing/2014/main" id="{97A3B722-0056-4799-A85F-ED308B8CA395}"/>
              </a:ext>
            </a:extLst>
          </p:cNvPr>
          <p:cNvSpPr>
            <a:spLocks noGrp="1"/>
          </p:cNvSpPr>
          <p:nvPr>
            <p:ph idx="1"/>
          </p:nvPr>
        </p:nvSpPr>
        <p:spPr>
          <a:xfrm>
            <a:off x="7279965" y="2884395"/>
            <a:ext cx="3766670" cy="2469140"/>
          </a:xfrm>
        </p:spPr>
        <p:txBody>
          <a:bodyPr>
            <a:normAutofit fontScale="92500" lnSpcReduction="10000"/>
          </a:bodyPr>
          <a:lstStyle/>
          <a:p>
            <a:pPr marL="342900" indent="-342900" algn="ctr">
              <a:buFont typeface="Arial" panose="020B0604020202020204" pitchFamily="34" charset="0"/>
              <a:buChar char="•"/>
            </a:pPr>
            <a:r>
              <a:rPr lang="en-US" dirty="0"/>
              <a:t>Individuals will automatically take thought on what is embedded in their memory </a:t>
            </a:r>
          </a:p>
          <a:p>
            <a:pPr marL="342900" indent="-342900" algn="ctr">
              <a:buFont typeface="Arial" panose="020B0604020202020204" pitchFamily="34" charset="0"/>
              <a:buChar char="•"/>
            </a:pPr>
            <a:r>
              <a:rPr lang="en-US" dirty="0"/>
              <a:t>We can compare the human brain to how a computer processes information </a:t>
            </a:r>
            <a:r>
              <a:rPr lang="en-US" sz="1300" b="0" i="0" dirty="0">
                <a:solidFill>
                  <a:srgbClr val="000000"/>
                </a:solidFill>
                <a:effectLst/>
                <a:latin typeface="Open Sans" panose="020B0606030504020204" pitchFamily="34" charset="0"/>
              </a:rPr>
              <a:t>(Psychology </a:t>
            </a:r>
            <a:r>
              <a:rPr lang="en-US" sz="1300" b="0" i="0" dirty="0" err="1">
                <a:solidFill>
                  <a:srgbClr val="000000"/>
                </a:solidFill>
                <a:effectLst/>
                <a:latin typeface="Open Sans" panose="020B0606030504020204" pitchFamily="34" charset="0"/>
              </a:rPr>
              <a:t>HubThe</a:t>
            </a:r>
            <a:r>
              <a:rPr lang="en-US" sz="1300" b="0" i="0" dirty="0">
                <a:solidFill>
                  <a:srgbClr val="000000"/>
                </a:solidFill>
                <a:effectLst/>
                <a:latin typeface="Open Sans" panose="020B0606030504020204" pitchFamily="34" charset="0"/>
              </a:rPr>
              <a:t> Cognitive Approach (to human </a:t>
            </a:r>
            <a:r>
              <a:rPr lang="en-US" sz="1300" b="0" i="0" dirty="0" err="1">
                <a:solidFill>
                  <a:srgbClr val="000000"/>
                </a:solidFill>
                <a:effectLst/>
                <a:latin typeface="Open Sans" panose="020B0606030504020204" pitchFamily="34" charset="0"/>
              </a:rPr>
              <a:t>behaviour</a:t>
            </a:r>
            <a:r>
              <a:rPr lang="en-US" sz="1300" b="0" i="0" dirty="0">
                <a:solidFill>
                  <a:srgbClr val="000000"/>
                </a:solidFill>
                <a:effectLst/>
                <a:latin typeface="Open Sans" panose="020B0606030504020204" pitchFamily="34" charset="0"/>
              </a:rPr>
              <a:t>), 2022)</a:t>
            </a:r>
            <a:endParaRPr lang="en-US" sz="1300" dirty="0"/>
          </a:p>
          <a:p>
            <a:pPr algn="ctr"/>
            <a:endParaRPr lang="en-US" dirty="0"/>
          </a:p>
          <a:p>
            <a:pPr marL="342900" indent="-342900" algn="ctr">
              <a:buFont typeface="Arial" panose="020B0604020202020204" pitchFamily="34" charset="0"/>
              <a:buChar char="•"/>
            </a:pPr>
            <a:endParaRPr lang="en-US" dirty="0"/>
          </a:p>
          <a:p>
            <a:pPr marL="342900" indent="-342900" algn="ctr">
              <a:buFont typeface="Arial" panose="020B0604020202020204" pitchFamily="34" charset="0"/>
              <a:buChar char="•"/>
            </a:pPr>
            <a:endParaRPr lang="en-US" dirty="0"/>
          </a:p>
          <a:p>
            <a:pPr algn="ctr"/>
            <a:endParaRPr lang="en-US" dirty="0"/>
          </a:p>
          <a:p>
            <a:pPr marL="342900" indent="-342900" algn="ctr">
              <a:buFont typeface="Arial" panose="020B0604020202020204" pitchFamily="34" charset="0"/>
              <a:buChar char="•"/>
            </a:pPr>
            <a:endParaRPr lang="en-US" dirty="0"/>
          </a:p>
        </p:txBody>
      </p:sp>
      <p:pic>
        <p:nvPicPr>
          <p:cNvPr id="4" name="Content Placeholder 3">
            <a:extLst>
              <a:ext uri="{FF2B5EF4-FFF2-40B4-BE49-F238E27FC236}">
                <a16:creationId xmlns:a16="http://schemas.microsoft.com/office/drawing/2014/main" id="{9BC4B954-4D33-4743-BB48-8343F3C5BE0C}"/>
              </a:ext>
            </a:extLst>
          </p:cNvPr>
          <p:cNvPicPr>
            <a:picLocks noChangeAspect="1"/>
          </p:cNvPicPr>
          <p:nvPr/>
        </p:nvPicPr>
        <p:blipFill>
          <a:blip r:embed="rId2"/>
          <a:stretch>
            <a:fillRect/>
          </a:stretch>
        </p:blipFill>
        <p:spPr>
          <a:xfrm>
            <a:off x="688340" y="785197"/>
            <a:ext cx="5372100" cy="5372100"/>
          </a:xfrm>
          <a:prstGeom prst="rect">
            <a:avLst/>
          </a:prstGeom>
        </p:spPr>
      </p:pic>
      <p:grpSp>
        <p:nvGrpSpPr>
          <p:cNvPr id="15" name="Group 1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2478" y="2543656"/>
            <a:ext cx="867485" cy="115439"/>
            <a:chOff x="8910933" y="1861308"/>
            <a:chExt cx="867485" cy="115439"/>
          </a:xfrm>
        </p:grpSpPr>
        <p:sp>
          <p:nvSpPr>
            <p:cNvPr id="26" name="Rectangle 1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1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83477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8"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EF2BE-7F88-4CE3-8BD3-B8A586536A4F}"/>
              </a:ext>
            </a:extLst>
          </p:cNvPr>
          <p:cNvSpPr>
            <a:spLocks noGrp="1"/>
          </p:cNvSpPr>
          <p:nvPr>
            <p:ph type="title"/>
          </p:nvPr>
        </p:nvSpPr>
        <p:spPr>
          <a:xfrm>
            <a:off x="1051560" y="1028700"/>
            <a:ext cx="4038600" cy="4800600"/>
          </a:xfrm>
          <a:noFill/>
        </p:spPr>
        <p:txBody>
          <a:bodyPr anchor="ctr">
            <a:normAutofit/>
          </a:bodyPr>
          <a:lstStyle/>
          <a:p>
            <a:pPr algn="ctr"/>
            <a:r>
              <a:rPr lang="en-GB" dirty="0"/>
              <a:t>6 examples cognitive process perception </a:t>
            </a:r>
            <a:br>
              <a:rPr lang="en-GB" dirty="0"/>
            </a:br>
            <a:r>
              <a:rPr lang="en-US" sz="1100" b="0" i="0" dirty="0">
                <a:solidFill>
                  <a:srgbClr val="000000"/>
                </a:solidFill>
                <a:effectLst/>
                <a:latin typeface="Open Sans" panose="020B0606030504020204" pitchFamily="34" charset="0"/>
              </a:rPr>
              <a:t>(What Is Cognition? - Peak, 2022)</a:t>
            </a:r>
            <a:endParaRPr lang="en-GB" sz="1100" dirty="0"/>
          </a:p>
        </p:txBody>
      </p:sp>
      <p:graphicFrame>
        <p:nvGraphicFramePr>
          <p:cNvPr id="61" name="Content Placeholder 2">
            <a:extLst>
              <a:ext uri="{FF2B5EF4-FFF2-40B4-BE49-F238E27FC236}">
                <a16:creationId xmlns:a16="http://schemas.microsoft.com/office/drawing/2014/main" id="{E4A872A9-ECB0-4942-8E86-7081071D97E1}"/>
              </a:ext>
            </a:extLst>
          </p:cNvPr>
          <p:cNvGraphicFramePr>
            <a:graphicFrameLocks noGrp="1"/>
          </p:cNvGraphicFramePr>
          <p:nvPr>
            <p:ph idx="1"/>
            <p:extLst>
              <p:ext uri="{D42A27DB-BD31-4B8C-83A1-F6EECF244321}">
                <p14:modId xmlns:p14="http://schemas.microsoft.com/office/powerpoint/2010/main" val="3439798612"/>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1108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 descr="Magnifying glass and question mark">
            <a:extLst>
              <a:ext uri="{FF2B5EF4-FFF2-40B4-BE49-F238E27FC236}">
                <a16:creationId xmlns:a16="http://schemas.microsoft.com/office/drawing/2014/main" id="{CAEF5C09-2470-4929-80D3-0D19945B5D4F}"/>
              </a:ext>
            </a:extLst>
          </p:cNvPr>
          <p:cNvPicPr>
            <a:picLocks noChangeAspect="1"/>
          </p:cNvPicPr>
          <p:nvPr/>
        </p:nvPicPr>
        <p:blipFill rotWithShape="1">
          <a:blip r:embed="rId2">
            <a:alphaModFix amt="40000"/>
          </a:blip>
          <a:srcRect l="170" r="1" b="1"/>
          <a:stretch/>
        </p:blipFill>
        <p:spPr>
          <a:xfrm>
            <a:off x="20" y="10"/>
            <a:ext cx="12191979" cy="6869638"/>
          </a:xfrm>
          <a:prstGeom prst="rect">
            <a:avLst/>
          </a:prstGeom>
        </p:spPr>
      </p:pic>
      <p:sp>
        <p:nvSpPr>
          <p:cNvPr id="2" name="Title 1">
            <a:extLst>
              <a:ext uri="{FF2B5EF4-FFF2-40B4-BE49-F238E27FC236}">
                <a16:creationId xmlns:a16="http://schemas.microsoft.com/office/drawing/2014/main" id="{CCA2D3AB-BC27-4F0C-94EA-0BE4B3A6CD20}"/>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Schema </a:t>
            </a:r>
          </a:p>
        </p:txBody>
      </p:sp>
      <p:sp>
        <p:nvSpPr>
          <p:cNvPr id="46" name="Content Placeholder 2">
            <a:extLst>
              <a:ext uri="{FF2B5EF4-FFF2-40B4-BE49-F238E27FC236}">
                <a16:creationId xmlns:a16="http://schemas.microsoft.com/office/drawing/2014/main" id="{D1625173-CFA6-44ED-A331-2B9860B51E63}"/>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marL="342900" indent="-342900" algn="ctr">
              <a:lnSpc>
                <a:spcPct val="100000"/>
              </a:lnSpc>
              <a:buFont typeface="Arial" panose="020B0604020202020204" pitchFamily="34" charset="0"/>
              <a:buChar char="•"/>
            </a:pPr>
            <a:r>
              <a:rPr lang="en-GB" sz="1700">
                <a:solidFill>
                  <a:schemeClr val="tx1"/>
                </a:solidFill>
              </a:rPr>
              <a:t>Unable to make a view from a new perspective </a:t>
            </a:r>
          </a:p>
          <a:p>
            <a:pPr marL="342900" indent="-342900" algn="ctr">
              <a:lnSpc>
                <a:spcPct val="100000"/>
              </a:lnSpc>
              <a:buFont typeface="Arial" panose="020B0604020202020204" pitchFamily="34" charset="0"/>
              <a:buChar char="•"/>
            </a:pPr>
            <a:r>
              <a:rPr lang="en-GB" sz="1700">
                <a:solidFill>
                  <a:schemeClr val="tx1"/>
                </a:solidFill>
              </a:rPr>
              <a:t>Mind reprograms to what is already stored </a:t>
            </a:r>
          </a:p>
          <a:p>
            <a:pPr marL="342900" indent="-342900" algn="ctr">
              <a:lnSpc>
                <a:spcPct val="100000"/>
              </a:lnSpc>
              <a:buFont typeface="Arial" panose="020B0604020202020204" pitchFamily="34" charset="0"/>
              <a:buChar char="•"/>
            </a:pPr>
            <a:r>
              <a:rPr lang="en-GB" sz="1700">
                <a:solidFill>
                  <a:schemeClr val="tx1"/>
                </a:solidFill>
              </a:rPr>
              <a:t>Compare images or things ack to vivid scary or awesome times </a:t>
            </a:r>
          </a:p>
          <a:p>
            <a:pPr marL="342900" indent="-342900" algn="ctr">
              <a:lnSpc>
                <a:spcPct val="100000"/>
              </a:lnSpc>
              <a:buFont typeface="Arial" panose="020B0604020202020204" pitchFamily="34" charset="0"/>
              <a:buChar char="•"/>
            </a:pPr>
            <a:r>
              <a:rPr lang="en-GB" sz="1700">
                <a:solidFill>
                  <a:schemeClr val="tx1"/>
                </a:solidFill>
              </a:rPr>
              <a:t>Mental shortcuts conjured memories </a:t>
            </a:r>
          </a:p>
          <a:p>
            <a:pPr algn="ctr">
              <a:lnSpc>
                <a:spcPct val="100000"/>
              </a:lnSpc>
            </a:pPr>
            <a:endParaRPr lang="en-GB" sz="1700">
              <a:solidFill>
                <a:schemeClr val="tx1"/>
              </a:solidFill>
            </a:endParaRPr>
          </a:p>
          <a:p>
            <a:pPr algn="ctr">
              <a:lnSpc>
                <a:spcPct val="100000"/>
              </a:lnSpc>
            </a:pPr>
            <a:r>
              <a:rPr lang="en-US" sz="1700" b="0" i="0">
                <a:solidFill>
                  <a:schemeClr val="tx1"/>
                </a:solidFill>
                <a:effectLst/>
                <a:latin typeface="Georgia" panose="02040502050405020303" pitchFamily="18" charset="0"/>
              </a:rPr>
              <a:t>The availability heuristic is a cognitive bias in which you make a decision based on an example, information, or recent experience that is that readily available to you, even though it may not be the best example to inform your decision (Tversky &amp; Kahneman, 1973).</a:t>
            </a:r>
            <a:endParaRPr lang="en-GB" sz="1700">
              <a:solidFill>
                <a:schemeClr val="tx1"/>
              </a:solidFill>
            </a:endParaRPr>
          </a:p>
          <a:p>
            <a:pPr marL="342900" indent="-342900" algn="ctr">
              <a:lnSpc>
                <a:spcPct val="100000"/>
              </a:lnSpc>
              <a:buFont typeface="Arial" panose="020B0604020202020204" pitchFamily="34" charset="0"/>
              <a:buChar char="•"/>
            </a:pPr>
            <a:endParaRPr lang="en-GB" sz="1700">
              <a:solidFill>
                <a:schemeClr val="tx1"/>
              </a:solidFill>
            </a:endParaRPr>
          </a:p>
          <a:p>
            <a:pPr marL="342900" indent="-342900" algn="ctr">
              <a:lnSpc>
                <a:spcPct val="100000"/>
              </a:lnSpc>
              <a:buFont typeface="Arial" panose="020B0604020202020204" pitchFamily="34" charset="0"/>
              <a:buChar char="•"/>
            </a:pPr>
            <a:endParaRPr lang="en-GB" sz="1700">
              <a:solidFill>
                <a:schemeClr val="tx1"/>
              </a:solidFill>
            </a:endParaRPr>
          </a:p>
        </p:txBody>
      </p:sp>
      <p:grpSp>
        <p:nvGrpSpPr>
          <p:cNvPr id="47"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48"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49"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900098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90667C25-F1C6-4C7E-9D8A-343B126A95E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64611" y="1131207"/>
            <a:ext cx="5957976" cy="3968750"/>
          </a:xfrm>
        </p:spPr>
      </p:pic>
      <p:sp>
        <p:nvSpPr>
          <p:cNvPr id="6" name="TextBox 5">
            <a:extLst>
              <a:ext uri="{FF2B5EF4-FFF2-40B4-BE49-F238E27FC236}">
                <a16:creationId xmlns:a16="http://schemas.microsoft.com/office/drawing/2014/main" id="{D39CF45B-16CB-45C2-BDB7-AB5C4F0C238B}"/>
              </a:ext>
            </a:extLst>
          </p:cNvPr>
          <p:cNvSpPr txBox="1"/>
          <p:nvPr/>
        </p:nvSpPr>
        <p:spPr>
          <a:xfrm>
            <a:off x="457200" y="5343435"/>
            <a:ext cx="2580640" cy="1200329"/>
          </a:xfrm>
          <a:prstGeom prst="rect">
            <a:avLst/>
          </a:prstGeom>
          <a:noFill/>
        </p:spPr>
        <p:txBody>
          <a:bodyPr wrap="square" rtlCol="0">
            <a:spAutoFit/>
          </a:bodyPr>
          <a:lstStyle/>
          <a:p>
            <a:r>
              <a:rPr lang="en-US" b="0" i="0" dirty="0">
                <a:solidFill>
                  <a:srgbClr val="000000"/>
                </a:solidFill>
                <a:effectLst/>
                <a:latin typeface="Open Sans" panose="020B0606030504020204" pitchFamily="34" charset="0"/>
              </a:rPr>
              <a:t>(What Role Do Schemas Play in the Learning Process?, 2022)</a:t>
            </a:r>
            <a:endParaRPr lang="en-GB" dirty="0"/>
          </a:p>
        </p:txBody>
      </p:sp>
    </p:spTree>
    <p:extLst>
      <p:ext uri="{BB962C8B-B14F-4D97-AF65-F5344CB8AC3E}">
        <p14:creationId xmlns:p14="http://schemas.microsoft.com/office/powerpoint/2010/main" val="3343940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5679"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D9ABAA-2230-460F-B7A6-65D36065B9C0}"/>
              </a:ext>
            </a:extLst>
          </p:cNvPr>
          <p:cNvSpPr>
            <a:spLocks noGrp="1"/>
          </p:cNvSpPr>
          <p:nvPr>
            <p:ph type="title"/>
          </p:nvPr>
        </p:nvSpPr>
        <p:spPr>
          <a:xfrm>
            <a:off x="4098302" y="1000366"/>
            <a:ext cx="3995397" cy="1239627"/>
          </a:xfrm>
        </p:spPr>
        <p:txBody>
          <a:bodyPr anchor="b">
            <a:normAutofit/>
          </a:bodyPr>
          <a:lstStyle/>
          <a:p>
            <a:pPr algn="ctr"/>
            <a:r>
              <a:rPr lang="en-GB" dirty="0">
                <a:effectLst/>
                <a:latin typeface="Calibri" panose="020F0502020204030204" pitchFamily="34" charset="0"/>
                <a:ea typeface="Calibri" panose="020F0502020204030204" pitchFamily="34" charset="0"/>
                <a:cs typeface="Times New Roman" panose="02020603050405020304" pitchFamily="18" charset="0"/>
              </a:rPr>
              <a:t>COGNITIVE THEORISTS </a:t>
            </a:r>
            <a:endParaRPr lang="en-GB" dirty="0"/>
          </a:p>
        </p:txBody>
      </p:sp>
      <p:sp>
        <p:nvSpPr>
          <p:cNvPr id="3" name="Content Placeholder 2">
            <a:extLst>
              <a:ext uri="{FF2B5EF4-FFF2-40B4-BE49-F238E27FC236}">
                <a16:creationId xmlns:a16="http://schemas.microsoft.com/office/drawing/2014/main" id="{07AD4585-940F-427A-8112-D773108AF9B8}"/>
              </a:ext>
            </a:extLst>
          </p:cNvPr>
          <p:cNvSpPr>
            <a:spLocks noGrp="1"/>
          </p:cNvSpPr>
          <p:nvPr>
            <p:ph idx="1"/>
          </p:nvPr>
        </p:nvSpPr>
        <p:spPr>
          <a:xfrm>
            <a:off x="4120662" y="2884395"/>
            <a:ext cx="3950677" cy="2469140"/>
          </a:xfrm>
        </p:spPr>
        <p:txBody>
          <a:bodyPr>
            <a:normAutofit/>
          </a:bodyPr>
          <a:lstStyle/>
          <a:p>
            <a:pPr algn="ctr"/>
            <a:r>
              <a:rPr lang="en-GB" b="1" i="0">
                <a:effectLst/>
                <a:latin typeface="arial" panose="020B0604020202020204" pitchFamily="34" charset="0"/>
              </a:rPr>
              <a:t>Jean Piaget                                                                              </a:t>
            </a:r>
            <a:r>
              <a:rPr lang="en-GB" b="1">
                <a:latin typeface="Arial" panose="020B0604020202020204" pitchFamily="34" charset="0"/>
                <a:cs typeface="Arial" panose="020B0604020202020204" pitchFamily="34" charset="0"/>
              </a:rPr>
              <a:t>Lev Vygotsky</a:t>
            </a:r>
          </a:p>
          <a:p>
            <a:pPr algn="ctr"/>
            <a:endParaRPr lang="en-GB" b="1">
              <a:latin typeface="Arial" panose="020B0604020202020204" pitchFamily="34" charset="0"/>
              <a:cs typeface="Arial" panose="020B0604020202020204" pitchFamily="34" charset="0"/>
            </a:endParaRPr>
          </a:p>
          <a:p>
            <a:pPr algn="ctr"/>
            <a:endParaRPr lang="en-GB" b="1">
              <a:latin typeface="Arial" panose="020B0604020202020204" pitchFamily="34" charset="0"/>
              <a:cs typeface="Arial" panose="020B0604020202020204" pitchFamily="34" charset="0"/>
            </a:endParaRPr>
          </a:p>
        </p:txBody>
      </p:sp>
      <p:pic>
        <p:nvPicPr>
          <p:cNvPr id="7" name="Picture 6" descr="A person wearing a suit and tie&#10;&#10;Description automatically generated with medium confidence">
            <a:extLst>
              <a:ext uri="{FF2B5EF4-FFF2-40B4-BE49-F238E27FC236}">
                <a16:creationId xmlns:a16="http://schemas.microsoft.com/office/drawing/2014/main" id="{36A7F7B0-E0EA-45A8-831B-AEB58EE9A8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900" y="2112607"/>
            <a:ext cx="2632783" cy="2632783"/>
          </a:xfrm>
          <a:prstGeom prst="rect">
            <a:avLst/>
          </a:prstGeom>
        </p:spPr>
      </p:pic>
      <p:pic>
        <p:nvPicPr>
          <p:cNvPr id="5" name="Picture 4" descr="A picture containing text, necktie, person, person&#10;&#10;Description automatically generated">
            <a:extLst>
              <a:ext uri="{FF2B5EF4-FFF2-40B4-BE49-F238E27FC236}">
                <a16:creationId xmlns:a16="http://schemas.microsoft.com/office/drawing/2014/main" id="{6192F248-C543-4357-939A-6BDFAF76E5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5316" y="2112608"/>
            <a:ext cx="2632783" cy="2632783"/>
          </a:xfrm>
          <a:prstGeom prst="rect">
            <a:avLst/>
          </a:prstGeom>
        </p:spPr>
      </p:pic>
      <p:grpSp>
        <p:nvGrpSpPr>
          <p:cNvPr id="25" name="Group 15">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2543656"/>
            <a:ext cx="867485" cy="115439"/>
            <a:chOff x="8910933" y="1861308"/>
            <a:chExt cx="867485" cy="115439"/>
          </a:xfrm>
        </p:grpSpPr>
        <p:sp>
          <p:nvSpPr>
            <p:cNvPr id="17" name="Rectangle 16">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7">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18">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57531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C7E2C-5161-49FA-8932-E83682D382B9}"/>
              </a:ext>
            </a:extLst>
          </p:cNvPr>
          <p:cNvSpPr>
            <a:spLocks noGrp="1"/>
          </p:cNvSpPr>
          <p:nvPr>
            <p:ph type="title"/>
          </p:nvPr>
        </p:nvSpPr>
        <p:spPr>
          <a:xfrm>
            <a:off x="6042995" y="722376"/>
            <a:ext cx="5129972" cy="1288825"/>
          </a:xfrm>
        </p:spPr>
        <p:txBody>
          <a:bodyPr anchor="b">
            <a:normAutofit/>
          </a:bodyPr>
          <a:lstStyle/>
          <a:p>
            <a:pPr algn="ctr"/>
            <a:r>
              <a:rPr lang="en-US" b="1" i="0" dirty="0">
                <a:effectLst/>
                <a:latin typeface="Lato" panose="020F0502020204030203" pitchFamily="34" charset="0"/>
              </a:rPr>
              <a:t>Milner’s case study on Henry </a:t>
            </a:r>
            <a:r>
              <a:rPr lang="en-US" b="1" i="0" dirty="0" err="1">
                <a:effectLst/>
                <a:latin typeface="Lato" panose="020F0502020204030203" pitchFamily="34" charset="0"/>
              </a:rPr>
              <a:t>Molaison</a:t>
            </a:r>
            <a:r>
              <a:rPr lang="en-US" b="1" i="0" dirty="0">
                <a:effectLst/>
                <a:latin typeface="Lato" panose="020F0502020204030203" pitchFamily="34" charset="0"/>
              </a:rPr>
              <a:t>.</a:t>
            </a:r>
            <a:endParaRPr lang="en-GB" b="1" dirty="0"/>
          </a:p>
        </p:txBody>
      </p:sp>
      <p:sp>
        <p:nvSpPr>
          <p:cNvPr id="3" name="Content Placeholder 2">
            <a:extLst>
              <a:ext uri="{FF2B5EF4-FFF2-40B4-BE49-F238E27FC236}">
                <a16:creationId xmlns:a16="http://schemas.microsoft.com/office/drawing/2014/main" id="{2123B122-E80B-4FEC-9272-5CD8052D09AB}"/>
              </a:ext>
            </a:extLst>
          </p:cNvPr>
          <p:cNvSpPr>
            <a:spLocks noGrp="1"/>
          </p:cNvSpPr>
          <p:nvPr>
            <p:ph idx="1"/>
          </p:nvPr>
        </p:nvSpPr>
        <p:spPr>
          <a:xfrm>
            <a:off x="6125052" y="2478581"/>
            <a:ext cx="4965859" cy="3028597"/>
          </a:xfrm>
        </p:spPr>
        <p:txBody>
          <a:bodyPr anchor="ctr">
            <a:normAutofit/>
          </a:bodyPr>
          <a:lstStyle/>
          <a:p>
            <a:pPr algn="ctr"/>
            <a:r>
              <a:rPr lang="en-GB" dirty="0"/>
              <a:t>For 19 years HM suffered from epileptic seizures which led to him losing employment. Epileptic health advisors tried their best but didn’t succeed, it was best believed at the time radical surgery was given to HM and given operation to remove his hippocampus completely. </a:t>
            </a:r>
            <a:r>
              <a:rPr lang="en-GB" b="1" i="0" dirty="0">
                <a:solidFill>
                  <a:srgbClr val="272727"/>
                </a:solidFill>
                <a:effectLst/>
                <a:latin typeface="Lato" panose="020F0502020204030203" pitchFamily="34" charset="0"/>
              </a:rPr>
              <a:t>(Milner and Scoville, 1957)</a:t>
            </a:r>
          </a:p>
          <a:p>
            <a:pPr algn="ctr"/>
            <a:endParaRPr lang="en-GB" dirty="0"/>
          </a:p>
        </p:txBody>
      </p:sp>
      <p:pic>
        <p:nvPicPr>
          <p:cNvPr id="5" name="Picture 4" descr="Diagram&#10;&#10;Description automatically generated">
            <a:extLst>
              <a:ext uri="{FF2B5EF4-FFF2-40B4-BE49-F238E27FC236}">
                <a16:creationId xmlns:a16="http://schemas.microsoft.com/office/drawing/2014/main" id="{E408E7D7-313C-4442-AFAC-DDE4D8F6C2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694" y="1762936"/>
            <a:ext cx="4395946" cy="3332127"/>
          </a:xfrm>
          <a:prstGeom prst="rect">
            <a:avLst/>
          </a:prstGeom>
        </p:spPr>
      </p:pic>
      <p:grpSp>
        <p:nvGrpSpPr>
          <p:cNvPr id="16" name="Group 15">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17" name="Rectangle 16">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8" name="Straight Connector 17">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61355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1B123-5951-48A1-A1CB-FA6E283E92B0}"/>
              </a:ext>
            </a:extLst>
          </p:cNvPr>
          <p:cNvSpPr>
            <a:spLocks noGrp="1"/>
          </p:cNvSpPr>
          <p:nvPr>
            <p:ph type="title"/>
          </p:nvPr>
        </p:nvSpPr>
        <p:spPr>
          <a:xfrm>
            <a:off x="6849264" y="733100"/>
            <a:ext cx="4618836" cy="1275669"/>
          </a:xfrm>
        </p:spPr>
        <p:txBody>
          <a:bodyPr anchor="b">
            <a:normAutofit/>
          </a:bodyPr>
          <a:lstStyle/>
          <a:p>
            <a:pPr algn="ctr"/>
            <a:r>
              <a:rPr lang="en-GB"/>
              <a:t>Methods and Results </a:t>
            </a:r>
          </a:p>
        </p:txBody>
      </p:sp>
      <p:sp>
        <p:nvSpPr>
          <p:cNvPr id="44" name="Content Placeholder 2">
            <a:extLst>
              <a:ext uri="{FF2B5EF4-FFF2-40B4-BE49-F238E27FC236}">
                <a16:creationId xmlns:a16="http://schemas.microsoft.com/office/drawing/2014/main" id="{B0525CF0-77FA-4EB8-A833-38D1E879097F}"/>
              </a:ext>
            </a:extLst>
          </p:cNvPr>
          <p:cNvSpPr>
            <a:spLocks noGrp="1"/>
          </p:cNvSpPr>
          <p:nvPr>
            <p:ph idx="1"/>
          </p:nvPr>
        </p:nvSpPr>
        <p:spPr>
          <a:xfrm>
            <a:off x="7182615" y="2216151"/>
            <a:ext cx="3943575" cy="3390900"/>
          </a:xfrm>
        </p:spPr>
        <p:txBody>
          <a:bodyPr anchor="t">
            <a:normAutofit lnSpcReduction="10000"/>
          </a:bodyPr>
          <a:lstStyle/>
          <a:p>
            <a:pPr marL="342900" indent="-342900" algn="ctr">
              <a:lnSpc>
                <a:spcPct val="100000"/>
              </a:lnSpc>
              <a:buFont typeface="Arial" panose="020B0604020202020204" pitchFamily="34" charset="0"/>
              <a:buChar char="•"/>
            </a:pPr>
            <a:r>
              <a:rPr lang="en-GB" sz="1300" dirty="0"/>
              <a:t>HM’s brain could only focus on one thing at a time</a:t>
            </a:r>
          </a:p>
          <a:p>
            <a:pPr marL="342900" indent="-342900" algn="ctr">
              <a:lnSpc>
                <a:spcPct val="100000"/>
              </a:lnSpc>
              <a:buFont typeface="Arial" panose="020B0604020202020204" pitchFamily="34" charset="0"/>
              <a:buChar char="•"/>
            </a:pPr>
            <a:r>
              <a:rPr lang="en-GB" sz="1300" dirty="0"/>
              <a:t>HM could remember older memories rather than recent ones</a:t>
            </a:r>
          </a:p>
          <a:p>
            <a:pPr marL="342900" indent="-342900" algn="ctr">
              <a:lnSpc>
                <a:spcPct val="100000"/>
              </a:lnSpc>
              <a:buFont typeface="Arial" panose="020B0604020202020204" pitchFamily="34" charset="0"/>
              <a:buChar char="•"/>
            </a:pPr>
            <a:r>
              <a:rPr lang="en-GB" sz="1300" dirty="0"/>
              <a:t>He had to be shown constantly where things were at home because it wouldn’t relay upon his brain </a:t>
            </a:r>
          </a:p>
          <a:p>
            <a:pPr marL="342900" indent="-342900" algn="ctr">
              <a:lnSpc>
                <a:spcPct val="100000"/>
              </a:lnSpc>
              <a:buFont typeface="Arial" panose="020B0604020202020204" pitchFamily="34" charset="0"/>
              <a:buChar char="•"/>
            </a:pPr>
            <a:r>
              <a:rPr lang="en-GB" sz="1300" dirty="0"/>
              <a:t>He would repeat the tasks over and over and have no thought he had done them before </a:t>
            </a:r>
          </a:p>
          <a:p>
            <a:pPr marL="342900" indent="-342900" algn="ctr">
              <a:lnSpc>
                <a:spcPct val="100000"/>
              </a:lnSpc>
              <a:buFont typeface="Arial" panose="020B0604020202020204" pitchFamily="34" charset="0"/>
              <a:buChar char="•"/>
            </a:pPr>
            <a:r>
              <a:rPr lang="en-GB" sz="1300" dirty="0"/>
              <a:t>HM would forget so much as eating his last meal prior to 30 minutes </a:t>
            </a:r>
          </a:p>
          <a:p>
            <a:pPr marL="342900" indent="-342900" algn="ctr">
              <a:lnSpc>
                <a:spcPct val="100000"/>
              </a:lnSpc>
              <a:buFont typeface="Arial" panose="020B0604020202020204" pitchFamily="34" charset="0"/>
              <a:buChar char="•"/>
            </a:pPr>
            <a:r>
              <a:rPr lang="en-GB" sz="1300" dirty="0"/>
              <a:t>HM would continuously remember events from when he was a child there for knowing what happened after undergoing surgery </a:t>
            </a:r>
          </a:p>
          <a:p>
            <a:pPr marL="342900" indent="-342900" algn="ctr">
              <a:lnSpc>
                <a:spcPct val="100000"/>
              </a:lnSpc>
              <a:buFont typeface="Arial" panose="020B0604020202020204" pitchFamily="34" charset="0"/>
              <a:buChar char="•"/>
            </a:pPr>
            <a:r>
              <a:rPr lang="en-GB" sz="1400" dirty="0"/>
              <a:t>. </a:t>
            </a:r>
            <a:r>
              <a:rPr lang="en-GB" sz="1400" b="1" i="0" dirty="0">
                <a:solidFill>
                  <a:srgbClr val="272727"/>
                </a:solidFill>
                <a:effectLst/>
                <a:latin typeface="Lato" panose="020F0502020204030203" pitchFamily="34" charset="0"/>
              </a:rPr>
              <a:t>(Milner and Scoville, 1957)</a:t>
            </a:r>
          </a:p>
          <a:p>
            <a:pPr marL="342900" indent="-342900" algn="ctr">
              <a:lnSpc>
                <a:spcPct val="100000"/>
              </a:lnSpc>
              <a:buFont typeface="Arial" panose="020B0604020202020204" pitchFamily="34" charset="0"/>
              <a:buChar char="•"/>
            </a:pPr>
            <a:endParaRPr lang="en-GB" sz="1300" dirty="0"/>
          </a:p>
        </p:txBody>
      </p:sp>
      <p:pic>
        <p:nvPicPr>
          <p:cNvPr id="45" name="Picture 4" descr="Computer Generated Lights">
            <a:extLst>
              <a:ext uri="{FF2B5EF4-FFF2-40B4-BE49-F238E27FC236}">
                <a16:creationId xmlns:a16="http://schemas.microsoft.com/office/drawing/2014/main" id="{524C6327-BDB8-4B07-AE77-F96BA1EABCB1}"/>
              </a:ext>
            </a:extLst>
          </p:cNvPr>
          <p:cNvPicPr>
            <a:picLocks noChangeAspect="1"/>
          </p:cNvPicPr>
          <p:nvPr/>
        </p:nvPicPr>
        <p:blipFill rotWithShape="1">
          <a:blip r:embed="rId2">
            <a:alphaModFix/>
          </a:blip>
          <a:srcRect l="11836" r="22386"/>
          <a:stretch/>
        </p:blipFill>
        <p:spPr>
          <a:xfrm>
            <a:off x="1682" y="10"/>
            <a:ext cx="6096000" cy="6857990"/>
          </a:xfrm>
          <a:prstGeom prst="rect">
            <a:avLst/>
          </a:prstGeom>
        </p:spPr>
      </p:pic>
      <p:grpSp>
        <p:nvGrpSpPr>
          <p:cNvPr id="46"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8289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1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1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2B542-0D77-4881-B364-6A1DE9DBAECC}"/>
              </a:ext>
            </a:extLst>
          </p:cNvPr>
          <p:cNvSpPr>
            <a:spLocks noGrp="1"/>
          </p:cNvSpPr>
          <p:nvPr>
            <p:ph type="title"/>
          </p:nvPr>
        </p:nvSpPr>
        <p:spPr>
          <a:xfrm>
            <a:off x="1028701" y="963919"/>
            <a:ext cx="10134600" cy="1036994"/>
          </a:xfrm>
        </p:spPr>
        <p:txBody>
          <a:bodyPr anchor="b">
            <a:normAutofit fontScale="90000"/>
          </a:bodyPr>
          <a:lstStyle/>
          <a:p>
            <a:pPr algn="ctr">
              <a:lnSpc>
                <a:spcPct val="100000"/>
              </a:lnSpc>
            </a:pPr>
            <a:r>
              <a:rPr lang="en-GB" sz="3000" dirty="0"/>
              <a:t>Criticism </a:t>
            </a:r>
            <a:br>
              <a:rPr lang="en-GB" sz="3000" dirty="0"/>
            </a:br>
            <a:br>
              <a:rPr lang="en-GB" sz="3000" dirty="0"/>
            </a:br>
            <a:endParaRPr lang="en-GB" sz="3000" dirty="0"/>
          </a:p>
        </p:txBody>
      </p:sp>
      <p:grpSp>
        <p:nvGrpSpPr>
          <p:cNvPr id="52" name="Group 23">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53" name="Rectangle 24">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54" name="Straight Connector 25">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25F028E5-F683-4960-AF71-C359CA528437}"/>
              </a:ext>
            </a:extLst>
          </p:cNvPr>
          <p:cNvGraphicFramePr>
            <a:graphicFrameLocks noGrp="1"/>
          </p:cNvGraphicFramePr>
          <p:nvPr>
            <p:ph idx="1"/>
            <p:extLst>
              <p:ext uri="{D42A27DB-BD31-4B8C-83A1-F6EECF244321}">
                <p14:modId xmlns:p14="http://schemas.microsoft.com/office/powerpoint/2010/main" val="729724015"/>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1326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10">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12">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4">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6">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3E2C430-4CDE-482B-A315-E316E4BA4BFC}"/>
              </a:ext>
            </a:extLst>
          </p:cNvPr>
          <p:cNvSpPr txBox="1"/>
          <p:nvPr/>
        </p:nvSpPr>
        <p:spPr>
          <a:xfrm>
            <a:off x="6042995" y="722376"/>
            <a:ext cx="5129972" cy="1288825"/>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sz="3200">
                <a:solidFill>
                  <a:schemeClr val="tx2"/>
                </a:solidFill>
                <a:latin typeface="+mj-lt"/>
                <a:ea typeface="+mj-ea"/>
                <a:cs typeface="+mj-cs"/>
              </a:rPr>
              <a:t>Nature or Nurture?</a:t>
            </a:r>
          </a:p>
        </p:txBody>
      </p:sp>
      <p:sp>
        <p:nvSpPr>
          <p:cNvPr id="4" name="TextBox 3">
            <a:extLst>
              <a:ext uri="{FF2B5EF4-FFF2-40B4-BE49-F238E27FC236}">
                <a16:creationId xmlns:a16="http://schemas.microsoft.com/office/drawing/2014/main" id="{3B0DA96C-1698-48B4-AC45-025EDEB9330A}"/>
              </a:ext>
            </a:extLst>
          </p:cNvPr>
          <p:cNvSpPr txBox="1"/>
          <p:nvPr/>
        </p:nvSpPr>
        <p:spPr>
          <a:xfrm>
            <a:off x="6125052" y="2478581"/>
            <a:ext cx="4965859" cy="3028597"/>
          </a:xfrm>
          <a:prstGeom prst="rect">
            <a:avLst/>
          </a:prstGeom>
        </p:spPr>
        <p:txBody>
          <a:bodyPr vert="horz" lIns="91440" tIns="45720" rIns="91440" bIns="45720" rtlCol="0" anchor="ctr">
            <a:normAutofit/>
          </a:bodyPr>
          <a:lstStyle/>
          <a:p>
            <a:pPr algn="ctr">
              <a:lnSpc>
                <a:spcPct val="110000"/>
              </a:lnSpc>
              <a:spcAft>
                <a:spcPts val="600"/>
              </a:spcAft>
            </a:pPr>
            <a:r>
              <a:rPr lang="en-US" dirty="0">
                <a:solidFill>
                  <a:schemeClr val="tx2"/>
                </a:solidFill>
              </a:rPr>
              <a:t>According to </a:t>
            </a:r>
            <a:r>
              <a:rPr lang="en-US" dirty="0" err="1">
                <a:solidFill>
                  <a:schemeClr val="tx2"/>
                </a:solidFill>
              </a:rPr>
              <a:t>Mcloed</a:t>
            </a:r>
            <a:r>
              <a:rPr lang="en-US" dirty="0">
                <a:solidFill>
                  <a:schemeClr val="tx2"/>
                </a:solidFill>
              </a:rPr>
              <a:t> he suggests cognitive can come under both nature and nurture as behavior can be learned by experiences and can be heredity </a:t>
            </a:r>
          </a:p>
          <a:p>
            <a:pPr algn="ctr">
              <a:lnSpc>
                <a:spcPct val="110000"/>
              </a:lnSpc>
              <a:spcAft>
                <a:spcPts val="600"/>
              </a:spcAft>
            </a:pPr>
            <a:r>
              <a:rPr lang="en-US" dirty="0">
                <a:solidFill>
                  <a:schemeClr val="tx2"/>
                </a:solidFill>
              </a:rPr>
              <a:t>   </a:t>
            </a:r>
            <a:r>
              <a:rPr lang="en-GB" sz="1400" dirty="0">
                <a:solidFill>
                  <a:srgbClr val="000000"/>
                </a:solidFill>
                <a:latin typeface="Open Sans" panose="020B0606030504020204" pitchFamily="34" charset="0"/>
              </a:rPr>
              <a:t>(SAUL MCLOED2022)</a:t>
            </a:r>
            <a:endParaRPr lang="en-US" sz="1400" dirty="0">
              <a:solidFill>
                <a:schemeClr val="tx2"/>
              </a:solidFill>
            </a:endParaRPr>
          </a:p>
        </p:txBody>
      </p:sp>
      <p:pic>
        <p:nvPicPr>
          <p:cNvPr id="36" name="Graphic 7" descr="DNA">
            <a:extLst>
              <a:ext uri="{FF2B5EF4-FFF2-40B4-BE49-F238E27FC236}">
                <a16:creationId xmlns:a16="http://schemas.microsoft.com/office/drawing/2014/main" id="{DCB1D19A-DCFA-419C-8867-46258CC6AC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9694" y="1231027"/>
            <a:ext cx="4395946" cy="4395946"/>
          </a:xfrm>
          <a:prstGeom prst="rect">
            <a:avLst/>
          </a:prstGeom>
        </p:spPr>
      </p:pic>
      <p:grpSp>
        <p:nvGrpSpPr>
          <p:cNvPr id="37" name="Group 18">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20" name="Rectangle 19">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56627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1188651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38DA6-50C2-4498-B84E-9399CFFB85FF}"/>
              </a:ext>
            </a:extLst>
          </p:cNvPr>
          <p:cNvSpPr>
            <a:spLocks noGrp="1"/>
          </p:cNvSpPr>
          <p:nvPr>
            <p:ph type="title"/>
          </p:nvPr>
        </p:nvSpPr>
        <p:spPr>
          <a:xfrm>
            <a:off x="1028700" y="723901"/>
            <a:ext cx="5836920" cy="1288884"/>
          </a:xfrm>
        </p:spPr>
        <p:txBody>
          <a:bodyPr anchor="b">
            <a:normAutofit/>
          </a:bodyPr>
          <a:lstStyle/>
          <a:p>
            <a:pPr algn="ctr"/>
            <a:r>
              <a:rPr lang="en-GB"/>
              <a:t>Therapies </a:t>
            </a:r>
          </a:p>
        </p:txBody>
      </p:sp>
      <p:sp>
        <p:nvSpPr>
          <p:cNvPr id="3" name="Content Placeholder 2">
            <a:extLst>
              <a:ext uri="{FF2B5EF4-FFF2-40B4-BE49-F238E27FC236}">
                <a16:creationId xmlns:a16="http://schemas.microsoft.com/office/drawing/2014/main" id="{CA218C0D-4D6F-4C33-B9F8-F4CA1841DC5C}"/>
              </a:ext>
            </a:extLst>
          </p:cNvPr>
          <p:cNvSpPr>
            <a:spLocks noGrp="1"/>
          </p:cNvSpPr>
          <p:nvPr>
            <p:ph idx="1"/>
          </p:nvPr>
        </p:nvSpPr>
        <p:spPr>
          <a:xfrm>
            <a:off x="1266529" y="2732545"/>
            <a:ext cx="5384169" cy="3232826"/>
          </a:xfrm>
        </p:spPr>
        <p:txBody>
          <a:bodyPr anchor="t">
            <a:normAutofit/>
          </a:bodyPr>
          <a:lstStyle/>
          <a:p>
            <a:pPr marL="342900" indent="-342900" algn="ctr">
              <a:buFont typeface="Arial" panose="020B0604020202020204" pitchFamily="34" charset="0"/>
              <a:buChar char="•"/>
            </a:pPr>
            <a:r>
              <a:rPr lang="en-GB" dirty="0"/>
              <a:t>CBT – cognitive behaviour therapy</a:t>
            </a:r>
          </a:p>
          <a:p>
            <a:pPr marL="342900" indent="-342900" algn="ctr">
              <a:buFont typeface="Arial" panose="020B0604020202020204" pitchFamily="34" charset="0"/>
              <a:buChar char="•"/>
            </a:pPr>
            <a:r>
              <a:rPr lang="en-GB" dirty="0"/>
              <a:t>ACT- acceptance commitment therapy </a:t>
            </a:r>
          </a:p>
          <a:p>
            <a:pPr marL="342900" indent="-342900" algn="ctr">
              <a:buFont typeface="Arial" panose="020B0604020202020204" pitchFamily="34" charset="0"/>
              <a:buChar char="•"/>
            </a:pPr>
            <a:r>
              <a:rPr lang="en-GB" dirty="0"/>
              <a:t>IEMT- integrated eye-movement therapy </a:t>
            </a:r>
          </a:p>
          <a:p>
            <a:pPr marL="342900" indent="-342900" algn="ctr">
              <a:buFont typeface="Arial" panose="020B0604020202020204" pitchFamily="34" charset="0"/>
              <a:buChar char="•"/>
            </a:pPr>
            <a:r>
              <a:rPr lang="en-GB" dirty="0"/>
              <a:t>Reiki</a:t>
            </a:r>
          </a:p>
          <a:p>
            <a:pPr marL="342900" indent="-342900" algn="ctr">
              <a:buFont typeface="Arial" panose="020B0604020202020204" pitchFamily="34" charset="0"/>
              <a:buChar char="•"/>
            </a:pPr>
            <a:r>
              <a:rPr lang="en-GB" dirty="0"/>
              <a:t>Meditation </a:t>
            </a:r>
          </a:p>
          <a:p>
            <a:pPr marL="342900" indent="-342900" algn="ctr">
              <a:buFont typeface="Arial" panose="020B0604020202020204" pitchFamily="34" charset="0"/>
              <a:buChar char="•"/>
            </a:pPr>
            <a:r>
              <a:rPr lang="en-GB" dirty="0"/>
              <a:t>Regression </a:t>
            </a:r>
          </a:p>
          <a:p>
            <a:pPr marL="342900" indent="-342900" algn="ctr">
              <a:buFont typeface="Arial" panose="020B0604020202020204" pitchFamily="34" charset="0"/>
              <a:buChar char="•"/>
            </a:pPr>
            <a:r>
              <a:rPr lang="en-GB" dirty="0"/>
              <a:t>Psychotherapy </a:t>
            </a:r>
          </a:p>
          <a:p>
            <a:pPr algn="ctr"/>
            <a:endParaRPr lang="en-GB" dirty="0"/>
          </a:p>
          <a:p>
            <a:pPr marL="342900" indent="-342900" algn="ctr">
              <a:buFont typeface="Arial" panose="020B0604020202020204" pitchFamily="34" charset="0"/>
              <a:buChar char="•"/>
            </a:pPr>
            <a:endParaRPr lang="en-GB" dirty="0"/>
          </a:p>
          <a:p>
            <a:pPr marL="342900" indent="-342900" algn="ctr">
              <a:buFont typeface="Arial" panose="020B0604020202020204" pitchFamily="34" charset="0"/>
              <a:buChar char="•"/>
            </a:pPr>
            <a:endParaRPr lang="en-GB" dirty="0"/>
          </a:p>
        </p:txBody>
      </p:sp>
      <p:pic>
        <p:nvPicPr>
          <p:cNvPr id="5" name="Picture 4" descr="A picture containing sky, nature, cloud, outdoor&#10;&#10;Description automatically generated">
            <a:extLst>
              <a:ext uri="{FF2B5EF4-FFF2-40B4-BE49-F238E27FC236}">
                <a16:creationId xmlns:a16="http://schemas.microsoft.com/office/drawing/2014/main" id="{3D08266B-DD7A-4879-88DE-4F6E2477A7AD}"/>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7741239" y="2160994"/>
            <a:ext cx="3666392" cy="2439817"/>
          </a:xfrm>
          <a:prstGeom prst="rect">
            <a:avLst/>
          </a:prstGeom>
        </p:spPr>
      </p:pic>
      <p:grpSp>
        <p:nvGrpSpPr>
          <p:cNvPr id="32" name="Group 15">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3418" y="2320171"/>
            <a:ext cx="867485" cy="115439"/>
            <a:chOff x="8910933" y="1861308"/>
            <a:chExt cx="867485" cy="115439"/>
          </a:xfrm>
        </p:grpSpPr>
        <p:sp>
          <p:nvSpPr>
            <p:cNvPr id="33" name="Rectangle 16">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8" name="Straight Connector 17">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18">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8" name="TextBox 7">
            <a:extLst>
              <a:ext uri="{FF2B5EF4-FFF2-40B4-BE49-F238E27FC236}">
                <a16:creationId xmlns:a16="http://schemas.microsoft.com/office/drawing/2014/main" id="{76D6BE36-9A4E-4F16-9D66-7D9F8321DE76}"/>
              </a:ext>
            </a:extLst>
          </p:cNvPr>
          <p:cNvSpPr txBox="1"/>
          <p:nvPr/>
        </p:nvSpPr>
        <p:spPr>
          <a:xfrm>
            <a:off x="7894320" y="4759837"/>
            <a:ext cx="2926080" cy="646331"/>
          </a:xfrm>
          <a:prstGeom prst="rect">
            <a:avLst/>
          </a:prstGeom>
          <a:noFill/>
        </p:spPr>
        <p:txBody>
          <a:bodyPr wrap="square" rtlCol="0">
            <a:spAutoFit/>
          </a:bodyPr>
          <a:lstStyle/>
          <a:p>
            <a:r>
              <a:rPr lang="en-US" b="0" i="0" dirty="0">
                <a:solidFill>
                  <a:srgbClr val="000000"/>
                </a:solidFill>
                <a:effectLst/>
                <a:latin typeface="Open Sans" panose="020B0606030504020204" pitchFamily="34" charset="0"/>
              </a:rPr>
              <a:t>(bright sky - Google Search, 2022)</a:t>
            </a:r>
            <a:endParaRPr lang="en-GB" dirty="0"/>
          </a:p>
        </p:txBody>
      </p:sp>
    </p:spTree>
    <p:extLst>
      <p:ext uri="{BB962C8B-B14F-4D97-AF65-F5344CB8AC3E}">
        <p14:creationId xmlns:p14="http://schemas.microsoft.com/office/powerpoint/2010/main" val="164840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Freeform: Shape 55">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57">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015D269-AB08-4631-9D40-02E3679760B5}"/>
              </a:ext>
            </a:extLst>
          </p:cNvPr>
          <p:cNvSpPr txBox="1"/>
          <p:nvPr/>
        </p:nvSpPr>
        <p:spPr>
          <a:xfrm>
            <a:off x="7151914" y="1109803"/>
            <a:ext cx="4550229" cy="2092881"/>
          </a:xfrm>
          <a:prstGeom prst="rect">
            <a:avLst/>
          </a:prstGeom>
          <a:noFill/>
        </p:spPr>
        <p:txBody>
          <a:bodyPr wrap="square" rtlCol="0">
            <a:spAutoFit/>
          </a:bodyPr>
          <a:lstStyle/>
          <a:p>
            <a:pPr>
              <a:spcAft>
                <a:spcPts val="600"/>
              </a:spcAft>
            </a:pPr>
            <a:r>
              <a:rPr lang="en-GB" sz="2800" dirty="0"/>
              <a:t>Whilst Marx &amp; Engels believe cognitive therapy gives sociocultural influences concepts  of a social order </a:t>
            </a:r>
            <a:r>
              <a:rPr lang="en-GB" b="0" i="0" dirty="0">
                <a:solidFill>
                  <a:srgbClr val="000000"/>
                </a:solidFill>
                <a:effectLst/>
                <a:latin typeface="Noto Sans" panose="020B0502040504020204" pitchFamily="34" charset="0"/>
              </a:rPr>
              <a:t>(Marx &amp; Engels 1970)</a:t>
            </a:r>
            <a:endParaRPr lang="en-GB" dirty="0"/>
          </a:p>
        </p:txBody>
      </p:sp>
      <p:grpSp>
        <p:nvGrpSpPr>
          <p:cNvPr id="62" name="Group 61">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63" name="Rectangle 62">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1" name="Straight Connector 63">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2" name="Straight Connector 64">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TextBox 1">
            <a:extLst>
              <a:ext uri="{FF2B5EF4-FFF2-40B4-BE49-F238E27FC236}">
                <a16:creationId xmlns:a16="http://schemas.microsoft.com/office/drawing/2014/main" id="{772F7FAC-04A7-4263-A367-B70C7F279A32}"/>
              </a:ext>
            </a:extLst>
          </p:cNvPr>
          <p:cNvGraphicFramePr/>
          <p:nvPr>
            <p:extLst>
              <p:ext uri="{D42A27DB-BD31-4B8C-83A1-F6EECF244321}">
                <p14:modId xmlns:p14="http://schemas.microsoft.com/office/powerpoint/2010/main" val="414364706"/>
              </p:ext>
            </p:extLst>
          </p:nvPr>
        </p:nvGraphicFramePr>
        <p:xfrm>
          <a:off x="1038883" y="2884395"/>
          <a:ext cx="3950677" cy="2469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193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FD83EB-109F-4781-862A-A2437D7DD875}"/>
              </a:ext>
            </a:extLst>
          </p:cNvPr>
          <p:cNvSpPr>
            <a:spLocks noGrp="1"/>
          </p:cNvSpPr>
          <p:nvPr>
            <p:ph idx="1"/>
          </p:nvPr>
        </p:nvSpPr>
        <p:spPr>
          <a:xfrm>
            <a:off x="899160" y="2454301"/>
            <a:ext cx="4658360" cy="3138762"/>
          </a:xfrm>
        </p:spPr>
        <p:txBody>
          <a:bodyPr>
            <a:normAutofit fontScale="92500" lnSpcReduction="10000"/>
          </a:bodyPr>
          <a:lstStyle/>
          <a:p>
            <a:pPr marL="342900" indent="-342900">
              <a:buFont typeface="Arial" panose="020B0604020202020204" pitchFamily="34" charset="0"/>
              <a:buChar char="•"/>
            </a:pPr>
            <a:r>
              <a:rPr lang="en-GB" sz="2600" dirty="0"/>
              <a:t>Studies believe that memory attention and perceptions are based on the way we act.</a:t>
            </a:r>
          </a:p>
          <a:p>
            <a:pPr marL="342900" indent="-342900">
              <a:buFont typeface="Arial" panose="020B0604020202020204" pitchFamily="34" charset="0"/>
              <a:buChar char="•"/>
            </a:pPr>
            <a:r>
              <a:rPr lang="en-GB" sz="2600" dirty="0"/>
              <a:t>R.E.T therapy was put in the place to help negative thoughts turn into positive ones is proven effective on one’s mental state.</a:t>
            </a:r>
            <a:r>
              <a:rPr lang="en-GB" sz="2600" b="0" i="0" dirty="0">
                <a:solidFill>
                  <a:srgbClr val="000000"/>
                </a:solidFill>
                <a:effectLst/>
                <a:latin typeface="Open Sans" panose="020B0606030504020204" pitchFamily="34" charset="0"/>
              </a:rPr>
              <a:t> </a:t>
            </a:r>
            <a:r>
              <a:rPr lang="en-GB" b="0" i="0" dirty="0">
                <a:solidFill>
                  <a:srgbClr val="000000"/>
                </a:solidFill>
                <a:effectLst/>
                <a:latin typeface="Open Sans" panose="020B0606030504020204" pitchFamily="34" charset="0"/>
              </a:rPr>
              <a:t>(IB, 2022)</a:t>
            </a:r>
            <a:endParaRPr lang="en-GB" dirty="0"/>
          </a:p>
        </p:txBody>
      </p:sp>
      <p:sp>
        <p:nvSpPr>
          <p:cNvPr id="4" name="TextBox 3">
            <a:extLst>
              <a:ext uri="{FF2B5EF4-FFF2-40B4-BE49-F238E27FC236}">
                <a16:creationId xmlns:a16="http://schemas.microsoft.com/office/drawing/2014/main" id="{1BE62D65-C95C-4D34-B042-8C96D7E57152}"/>
              </a:ext>
            </a:extLst>
          </p:cNvPr>
          <p:cNvSpPr txBox="1"/>
          <p:nvPr/>
        </p:nvSpPr>
        <p:spPr>
          <a:xfrm>
            <a:off x="7609840" y="2305615"/>
            <a:ext cx="4399280" cy="2800767"/>
          </a:xfrm>
          <a:prstGeom prst="rect">
            <a:avLst/>
          </a:prstGeom>
          <a:noFill/>
        </p:spPr>
        <p:txBody>
          <a:bodyPr wrap="square" rtlCol="0">
            <a:spAutoFit/>
          </a:bodyPr>
          <a:lstStyle/>
          <a:p>
            <a:pPr marL="285750" indent="-285750">
              <a:buFont typeface="Arial" panose="020B0604020202020204" pitchFamily="34" charset="0"/>
              <a:buChar char="•"/>
            </a:pPr>
            <a:r>
              <a:rPr lang="en-GB" sz="2200" dirty="0"/>
              <a:t>There's weakness in memory or attention which can confuse a person as they do not work alone they work together at once </a:t>
            </a:r>
          </a:p>
          <a:p>
            <a:pPr marL="285750" indent="-285750">
              <a:buFont typeface="Arial" panose="020B0604020202020204" pitchFamily="34" charset="0"/>
              <a:buChar char="•"/>
            </a:pPr>
            <a:r>
              <a:rPr lang="en-GB" sz="2200" dirty="0"/>
              <a:t>Although a computer is compared to a person they don’t have feelings which affect the persons wellbeing </a:t>
            </a:r>
            <a:r>
              <a:rPr lang="en-GB" sz="2000" b="0" i="0" dirty="0">
                <a:solidFill>
                  <a:srgbClr val="000000"/>
                </a:solidFill>
                <a:effectLst/>
                <a:latin typeface="Open Sans" panose="020B0606030504020204" pitchFamily="34" charset="0"/>
              </a:rPr>
              <a:t>(IB, 2022)</a:t>
            </a:r>
            <a:endParaRPr lang="en-GB" sz="2000" dirty="0"/>
          </a:p>
        </p:txBody>
      </p:sp>
      <p:pic>
        <p:nvPicPr>
          <p:cNvPr id="6" name="Picture 5" descr="A picture containing text, sky, outdoor, sign&#10;&#10;Description automatically generated">
            <a:extLst>
              <a:ext uri="{FF2B5EF4-FFF2-40B4-BE49-F238E27FC236}">
                <a16:creationId xmlns:a16="http://schemas.microsoft.com/office/drawing/2014/main" id="{06337D26-3B25-4F76-B947-35FCB8D291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4960" y="509155"/>
            <a:ext cx="3774757" cy="1868963"/>
          </a:xfrm>
          <a:prstGeom prst="rect">
            <a:avLst/>
          </a:prstGeom>
        </p:spPr>
      </p:pic>
      <p:sp>
        <p:nvSpPr>
          <p:cNvPr id="2" name="TextBox 1">
            <a:extLst>
              <a:ext uri="{FF2B5EF4-FFF2-40B4-BE49-F238E27FC236}">
                <a16:creationId xmlns:a16="http://schemas.microsoft.com/office/drawing/2014/main" id="{95FC6A75-DDD4-4151-9A49-1A9E701E44DF}"/>
              </a:ext>
            </a:extLst>
          </p:cNvPr>
          <p:cNvSpPr txBox="1"/>
          <p:nvPr/>
        </p:nvSpPr>
        <p:spPr>
          <a:xfrm>
            <a:off x="1503680" y="731520"/>
            <a:ext cx="1798320" cy="369332"/>
          </a:xfrm>
          <a:prstGeom prst="rect">
            <a:avLst/>
          </a:prstGeom>
          <a:noFill/>
        </p:spPr>
        <p:txBody>
          <a:bodyPr wrap="square" rtlCol="0">
            <a:spAutoFit/>
          </a:bodyPr>
          <a:lstStyle/>
          <a:p>
            <a:r>
              <a:rPr lang="en-GB" dirty="0"/>
              <a:t>Evaluation  </a:t>
            </a:r>
          </a:p>
        </p:txBody>
      </p:sp>
    </p:spTree>
    <p:extLst>
      <p:ext uri="{BB962C8B-B14F-4D97-AF65-F5344CB8AC3E}">
        <p14:creationId xmlns:p14="http://schemas.microsoft.com/office/powerpoint/2010/main" val="3743502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043F4-3D9D-4A17-8EA6-891581B8AED8}"/>
              </a:ext>
            </a:extLst>
          </p:cNvPr>
          <p:cNvSpPr>
            <a:spLocks noGrp="1"/>
          </p:cNvSpPr>
          <p:nvPr>
            <p:ph type="title"/>
          </p:nvPr>
        </p:nvSpPr>
        <p:spPr/>
        <p:txBody>
          <a:bodyPr>
            <a:normAutofit/>
          </a:bodyPr>
          <a:lstStyle/>
          <a:p>
            <a:r>
              <a:rPr lang="en-GB" sz="4000" dirty="0"/>
              <a:t>My reasons why </a:t>
            </a:r>
          </a:p>
        </p:txBody>
      </p:sp>
      <p:sp>
        <p:nvSpPr>
          <p:cNvPr id="3" name="Content Placeholder 2">
            <a:extLst>
              <a:ext uri="{FF2B5EF4-FFF2-40B4-BE49-F238E27FC236}">
                <a16:creationId xmlns:a16="http://schemas.microsoft.com/office/drawing/2014/main" id="{73869733-02FC-4494-9FB0-7F86D08529C3}"/>
              </a:ext>
            </a:extLst>
          </p:cNvPr>
          <p:cNvSpPr>
            <a:spLocks noGrp="1"/>
          </p:cNvSpPr>
          <p:nvPr>
            <p:ph idx="1"/>
          </p:nvPr>
        </p:nvSpPr>
        <p:spPr/>
        <p:txBody>
          <a:bodyPr/>
          <a:lstStyle/>
          <a:p>
            <a:r>
              <a:rPr lang="en-GB" dirty="0"/>
              <a:t>Because it’s something I have had to live with and experience also had to get therapy for.</a:t>
            </a:r>
          </a:p>
          <a:p>
            <a:r>
              <a:rPr lang="en-GB" dirty="0"/>
              <a:t>I really enjoyed taking part as I resonated with the topic, and has broaden my knowledge.</a:t>
            </a:r>
          </a:p>
          <a:p>
            <a:r>
              <a:rPr lang="en-GB"/>
              <a:t>Thankyou </a:t>
            </a:r>
            <a:endParaRPr lang="en-GB" dirty="0"/>
          </a:p>
        </p:txBody>
      </p:sp>
    </p:spTree>
    <p:extLst>
      <p:ext uri="{BB962C8B-B14F-4D97-AF65-F5344CB8AC3E}">
        <p14:creationId xmlns:p14="http://schemas.microsoft.com/office/powerpoint/2010/main" val="730317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C443-C8C3-443B-8893-3B49892F58A0}"/>
              </a:ext>
            </a:extLst>
          </p:cNvPr>
          <p:cNvSpPr>
            <a:spLocks noGrp="1"/>
          </p:cNvSpPr>
          <p:nvPr>
            <p:ph type="title"/>
          </p:nvPr>
        </p:nvSpPr>
        <p:spPr/>
        <p:txBody>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4A2117E9-FA95-47CA-BCE6-32CA1347F805}"/>
              </a:ext>
            </a:extLst>
          </p:cNvPr>
          <p:cNvSpPr>
            <a:spLocks noGrp="1"/>
          </p:cNvSpPr>
          <p:nvPr>
            <p:ph idx="1"/>
          </p:nvPr>
        </p:nvSpPr>
        <p:spPr/>
        <p:txBody>
          <a:bodyPr>
            <a:normAutofit fontScale="77500" lnSpcReduction="20000"/>
          </a:bodyPr>
          <a:lstStyle/>
          <a:p>
            <a:r>
              <a:rPr lang="en-US" sz="1000" b="0" i="0" dirty="0">
                <a:solidFill>
                  <a:srgbClr val="000000"/>
                </a:solidFill>
                <a:effectLst/>
                <a:latin typeface="Open Sans" panose="020B0606030504020204" pitchFamily="34" charset="0"/>
              </a:rPr>
              <a:t>2011. [online] Available at: &lt;https://www.sciencedirect.com/topics/psychology/cognitive-theory&gt; [Accessed 28 February 2022].</a:t>
            </a:r>
            <a:endParaRPr lang="en-US" sz="1050" b="0" i="0" dirty="0">
              <a:solidFill>
                <a:srgbClr val="000000"/>
              </a:solidFill>
              <a:effectLst/>
              <a:latin typeface="Open Sans" panose="020B0606030504020204" pitchFamily="34" charset="0"/>
            </a:endParaRPr>
          </a:p>
          <a:p>
            <a:r>
              <a:rPr lang="en-US" sz="1050" b="0" i="0" dirty="0">
                <a:solidFill>
                  <a:srgbClr val="000000"/>
                </a:solidFill>
                <a:effectLst/>
                <a:latin typeface="Open Sans" panose="020B0606030504020204" pitchFamily="34" charset="0"/>
              </a:rPr>
              <a:t>2022. [online] Available at: &lt;https://www.psychologicalscience.org/observer/remembering-the-father-of-cognitive-psychology?fbclid=IwAR0sA5GKxQRCrZfIfwnJZDDdmIqqc8WG46X09gMCSYa0zSaAVYoDtCqRi2g&gt; [Accessed 28 February 2022].</a:t>
            </a:r>
          </a:p>
          <a:p>
            <a:r>
              <a:rPr lang="en-US" sz="1050" b="0" i="0" dirty="0">
                <a:solidFill>
                  <a:srgbClr val="000000"/>
                </a:solidFill>
                <a:effectLst/>
                <a:latin typeface="Open Sans" panose="020B0606030504020204" pitchFamily="34" charset="0"/>
              </a:rPr>
              <a:t>Simplypsychology.org. 2022. [online] Available at: &lt;https://www.simplypsychology.org/availability-heuristic.html#:~:text=The%20availability%20heuristic%20is%20a,Tversky%20%26%20Kahneman%2C%201973).&gt; [Accessed 1 March 2022].</a:t>
            </a:r>
            <a:endParaRPr lang="en-US" sz="1100" b="0" i="0" dirty="0">
              <a:solidFill>
                <a:srgbClr val="000000"/>
              </a:solidFill>
              <a:effectLst/>
              <a:latin typeface="Open Sans" panose="020B0606030504020204" pitchFamily="34" charset="0"/>
            </a:endParaRPr>
          </a:p>
          <a:p>
            <a:r>
              <a:rPr lang="en-US" sz="1100" b="0" i="0" dirty="0">
                <a:solidFill>
                  <a:srgbClr val="000000"/>
                </a:solidFill>
                <a:effectLst/>
                <a:latin typeface="Open Sans" panose="020B0606030504020204" pitchFamily="34" charset="0"/>
              </a:rPr>
              <a:t>Google.com. 2022. </a:t>
            </a:r>
            <a:r>
              <a:rPr lang="en-US" sz="1100" b="0" i="1" dirty="0">
                <a:solidFill>
                  <a:srgbClr val="000000"/>
                </a:solidFill>
                <a:effectLst/>
                <a:latin typeface="Open Sans" panose="020B0606030504020204" pitchFamily="34" charset="0"/>
              </a:rPr>
              <a:t>cognitive approach - Google Search</a:t>
            </a:r>
            <a:r>
              <a:rPr lang="en-US" sz="1100" b="0" i="0" dirty="0">
                <a:solidFill>
                  <a:srgbClr val="000000"/>
                </a:solidFill>
                <a:effectLst/>
                <a:latin typeface="Open Sans" panose="020B0606030504020204" pitchFamily="34" charset="0"/>
              </a:rPr>
              <a:t>. [online] Available at: &lt;https://www.google.com/search?q=cognitive+approach&amp;rlz=1C1CHBF_en-GBGB975GB975&amp;sxsrf=APq-</a:t>
            </a:r>
          </a:p>
          <a:p>
            <a:r>
              <a:rPr lang="en-US" sz="1050" b="0" i="0" dirty="0">
                <a:solidFill>
                  <a:srgbClr val="000000"/>
                </a:solidFill>
                <a:effectLst/>
                <a:latin typeface="Open Sans" panose="020B0606030504020204" pitchFamily="34" charset="0"/>
              </a:rPr>
              <a:t>Simplypsychology.org. 2022. [online] Available at: &lt;https://www.simplypsychology.org/cognitive.html#:~:text=The%20cognitive%20approach%20takes%20an,e.g.%20language%20acquisition%20(nature)&gt; [Accessed 1 March 2022].</a:t>
            </a:r>
            <a:endParaRPr lang="en-US" sz="1100" b="0" i="0" dirty="0">
              <a:solidFill>
                <a:srgbClr val="000000"/>
              </a:solidFill>
              <a:effectLst/>
              <a:latin typeface="Open Sans" panose="020B0606030504020204" pitchFamily="34" charset="0"/>
            </a:endParaRPr>
          </a:p>
          <a:p>
            <a:r>
              <a:rPr lang="en-US" sz="1050" b="0" i="0" dirty="0">
                <a:solidFill>
                  <a:srgbClr val="000000"/>
                </a:solidFill>
                <a:effectLst/>
                <a:latin typeface="Open Sans" panose="020B0606030504020204" pitchFamily="34" charset="0"/>
              </a:rPr>
              <a:t>Google.com. 2022. </a:t>
            </a:r>
            <a:r>
              <a:rPr lang="en-US" sz="1050" b="0" i="1" dirty="0">
                <a:solidFill>
                  <a:srgbClr val="000000"/>
                </a:solidFill>
                <a:effectLst/>
                <a:latin typeface="Open Sans" panose="020B0606030504020204" pitchFamily="34" charset="0"/>
              </a:rPr>
              <a:t>bright sky - Google Search</a:t>
            </a:r>
            <a:r>
              <a:rPr lang="en-US" sz="1050" b="0" i="0" dirty="0">
                <a:solidFill>
                  <a:srgbClr val="000000"/>
                </a:solidFill>
                <a:effectLst/>
                <a:latin typeface="Open Sans" panose="020B0606030504020204" pitchFamily="34" charset="0"/>
              </a:rPr>
              <a:t>. [online] Available at: &lt;https://www.google.com/search?q=bright+sky+&amp;tbm=isch&amp;ved=2ahUKEwjblfyB_KT2AhViChAIHVuOCB0Q2-cCegQIABAA&amp;oq=bright+sky+&amp;gs_lcp=CgNpbWcQAzIFCAAQgAQyBQgAEIAEMgUIABCABDIFCAAQgAQyBQgAEIAEMgUIABCABDIFCAAQgAQyBQgAEIAEMgUIABCABDIFCAAQgAQ6BwgjEO8DECc6BAgAEEM6CAgAELEDEIMBOggIABCABBCxAzoKCAAQsQMQgwEQQ1CxCVjqG2CUHmgAcAB4AIABZogB9QWSAQQxMS4xmAEAoAEBqgELZ3dzLXdpei1pbWfAAQE&amp;sclient=img&amp;ei=8xgeYpvQNOKUwPAP25yi6AE&amp;bih=544&amp;biw=1280&gt; [Accessed 1 March 2022].</a:t>
            </a:r>
            <a:endParaRPr lang="en-US" sz="1100" b="0" i="0" dirty="0">
              <a:solidFill>
                <a:srgbClr val="000000"/>
              </a:solidFill>
              <a:effectLst/>
              <a:latin typeface="Open Sans" panose="020B0606030504020204" pitchFamily="34" charset="0"/>
            </a:endParaRPr>
          </a:p>
          <a:p>
            <a:r>
              <a:rPr lang="en-US" sz="1050" b="0" i="0" dirty="0">
                <a:solidFill>
                  <a:srgbClr val="000000"/>
                </a:solidFill>
                <a:effectLst/>
                <a:latin typeface="Open Sans" panose="020B0606030504020204" pitchFamily="34" charset="0"/>
              </a:rPr>
              <a:t>IB, A., 2022. </a:t>
            </a:r>
            <a:r>
              <a:rPr lang="en-US" sz="1050" b="0" i="1" dirty="0">
                <a:solidFill>
                  <a:srgbClr val="000000"/>
                </a:solidFill>
                <a:effectLst/>
                <a:latin typeface="Open Sans" panose="020B0606030504020204" pitchFamily="34" charset="0"/>
              </a:rPr>
              <a:t>Strengths and Weaknesses of Cognitive Approach</a:t>
            </a:r>
            <a:r>
              <a:rPr lang="en-US" sz="1050" b="0" i="0" dirty="0">
                <a:solidFill>
                  <a:srgbClr val="000000"/>
                </a:solidFill>
                <a:effectLst/>
                <a:latin typeface="Open Sans" panose="020B0606030504020204" pitchFamily="34" charset="0"/>
              </a:rPr>
              <a:t>. [online] Getrevising.co.uk. Available at: &lt;https://getrevisig.co.uk/grids/strengths_and_weaknesses_of_cognitive_approach&gt; [Accessed 1 March 2022].</a:t>
            </a:r>
            <a:endParaRPr lang="en-US" sz="1100" b="0" i="0" dirty="0">
              <a:solidFill>
                <a:srgbClr val="000000"/>
              </a:solidFill>
              <a:effectLst/>
              <a:latin typeface="Open Sans" panose="020B0606030504020204" pitchFamily="34" charset="0"/>
            </a:endParaRPr>
          </a:p>
          <a:p>
            <a:r>
              <a:rPr lang="en-US" sz="1100" b="0" i="0" dirty="0">
                <a:solidFill>
                  <a:srgbClr val="000000"/>
                </a:solidFill>
                <a:effectLst/>
                <a:latin typeface="Open Sans" panose="020B0606030504020204" pitchFamily="34" charset="0"/>
              </a:rPr>
              <a:t>WBt_lJgJVUl0AsJcMk6KD_oh2WEIwA:1646076682162&amp;source=lnms&amp;tbm=isch&amp;sa=X&amp;ved=2ahUKEwiE4Ka_kaP2AhVHTsAKHbOZAXAQ_AUoAXoECAIQAw&amp;biw=1046&amp;bih=561&amp;dpr=1.5#imgrc=2V3VZ0WHQNoIZM&gt; [Accessed 28 February 2022].</a:t>
            </a:r>
          </a:p>
          <a:p>
            <a:r>
              <a:rPr lang="en-US" sz="1050" b="0" i="0" dirty="0">
                <a:solidFill>
                  <a:srgbClr val="000000"/>
                </a:solidFill>
                <a:effectLst/>
                <a:latin typeface="Open Sans" panose="020B0606030504020204" pitchFamily="34" charset="0"/>
              </a:rPr>
              <a:t>Key Study: HM's case study (Milner and Scoville, 1., 2022. </a:t>
            </a:r>
            <a:r>
              <a:rPr lang="en-US" sz="1050" b="0" i="1" dirty="0">
                <a:solidFill>
                  <a:srgbClr val="000000"/>
                </a:solidFill>
                <a:effectLst/>
                <a:latin typeface="Open Sans" panose="020B0606030504020204" pitchFamily="34" charset="0"/>
              </a:rPr>
              <a:t>Key Study: HM's case study (Milner and Scoville, 1957) | IB Psychology</a:t>
            </a:r>
            <a:r>
              <a:rPr lang="en-US" sz="1050" b="0" i="0" dirty="0">
                <a:solidFill>
                  <a:srgbClr val="000000"/>
                </a:solidFill>
                <a:effectLst/>
                <a:latin typeface="Open Sans" panose="020B0606030504020204" pitchFamily="34" charset="0"/>
              </a:rPr>
              <a:t>. [online] IB Psychology. Available at: &lt;https://www.themantic-education.com/ibpsych/2019/01/29/key-study-hms-case-study-milner-and-scoville-1957/&gt; [Accessed 1 March 2022].</a:t>
            </a:r>
            <a:endParaRPr lang="en-US" sz="1100" b="0" i="0" dirty="0">
              <a:solidFill>
                <a:srgbClr val="000000"/>
              </a:solidFill>
              <a:effectLst/>
              <a:latin typeface="Open Sans" panose="020B0606030504020204" pitchFamily="34" charset="0"/>
            </a:endParaRPr>
          </a:p>
          <a:p>
            <a:r>
              <a:rPr lang="en-US" sz="1050" b="0" i="0" dirty="0">
                <a:solidFill>
                  <a:srgbClr val="000000"/>
                </a:solidFill>
                <a:effectLst/>
                <a:latin typeface="Open Sans" panose="020B0606030504020204" pitchFamily="34" charset="0"/>
              </a:rPr>
              <a:t>Psychologyhub.co.uk. 2022. </a:t>
            </a:r>
            <a:r>
              <a:rPr lang="en-US" sz="1050" b="0" i="1" dirty="0">
                <a:solidFill>
                  <a:srgbClr val="000000"/>
                </a:solidFill>
                <a:effectLst/>
                <a:latin typeface="Open Sans" panose="020B0606030504020204" pitchFamily="34" charset="0"/>
              </a:rPr>
              <a:t>Psychology </a:t>
            </a:r>
            <a:r>
              <a:rPr lang="en-US" sz="1050" b="0" i="1" dirty="0" err="1">
                <a:solidFill>
                  <a:srgbClr val="000000"/>
                </a:solidFill>
                <a:effectLst/>
                <a:latin typeface="Open Sans" panose="020B0606030504020204" pitchFamily="34" charset="0"/>
              </a:rPr>
              <a:t>HubThe</a:t>
            </a:r>
            <a:r>
              <a:rPr lang="en-US" sz="1050" b="0" i="1" dirty="0">
                <a:solidFill>
                  <a:srgbClr val="000000"/>
                </a:solidFill>
                <a:effectLst/>
                <a:latin typeface="Open Sans" panose="020B0606030504020204" pitchFamily="34" charset="0"/>
              </a:rPr>
              <a:t> Cognitive Approach (to human </a:t>
            </a:r>
            <a:r>
              <a:rPr lang="en-US" sz="1050" b="0" i="1" dirty="0" err="1">
                <a:solidFill>
                  <a:srgbClr val="000000"/>
                </a:solidFill>
                <a:effectLst/>
                <a:latin typeface="Open Sans" panose="020B0606030504020204" pitchFamily="34" charset="0"/>
              </a:rPr>
              <a:t>behaviour</a:t>
            </a:r>
            <a:r>
              <a:rPr lang="en-US" sz="1050" b="0" i="1" dirty="0">
                <a:solidFill>
                  <a:srgbClr val="000000"/>
                </a:solidFill>
                <a:effectLst/>
                <a:latin typeface="Open Sans" panose="020B0606030504020204" pitchFamily="34" charset="0"/>
              </a:rPr>
              <a:t>)</a:t>
            </a:r>
            <a:r>
              <a:rPr lang="en-US" sz="1050" b="0" i="0" dirty="0">
                <a:solidFill>
                  <a:srgbClr val="000000"/>
                </a:solidFill>
                <a:effectLst/>
                <a:latin typeface="Open Sans" panose="020B0606030504020204" pitchFamily="34" charset="0"/>
              </a:rPr>
              <a:t>. [online] Available at: &lt;https://www.psychologyhub.co.uk/the-cognitive-approach-to-human-behaviour/&gt; [Accessed 28 February 2022].</a:t>
            </a:r>
            <a:endParaRPr lang="en-US" sz="1100" dirty="0">
              <a:solidFill>
                <a:srgbClr val="000000"/>
              </a:solidFill>
              <a:latin typeface="Open Sans" panose="020B0606030504020204" pitchFamily="34" charset="0"/>
            </a:endParaRPr>
          </a:p>
          <a:p>
            <a:r>
              <a:rPr lang="en-US" sz="1050" b="0" i="0" dirty="0">
                <a:solidFill>
                  <a:srgbClr val="000000"/>
                </a:solidFill>
                <a:effectLst/>
                <a:latin typeface="Open Sans" panose="020B0606030504020204" pitchFamily="34" charset="0"/>
              </a:rPr>
              <a:t>Peak. 2022. </a:t>
            </a:r>
            <a:r>
              <a:rPr lang="en-US" sz="1050" b="0" i="1" dirty="0">
                <a:solidFill>
                  <a:srgbClr val="000000"/>
                </a:solidFill>
                <a:effectLst/>
                <a:latin typeface="Open Sans" panose="020B0606030504020204" pitchFamily="34" charset="0"/>
              </a:rPr>
              <a:t>What Is Cognition? - Peak</a:t>
            </a:r>
            <a:r>
              <a:rPr lang="en-US" sz="1050" b="0" i="0" dirty="0">
                <a:solidFill>
                  <a:srgbClr val="000000"/>
                </a:solidFill>
                <a:effectLst/>
                <a:latin typeface="Open Sans" panose="020B0606030504020204" pitchFamily="34" charset="0"/>
              </a:rPr>
              <a:t>. [online] Available at: &lt;https://blog.peak.net/2019/08/01/what-is-cognition/?fbclid=IwAR3go6A7r5C8dE5ZUKBRKNlf4HBaaKCWTCTRIDKNczp3UkAHPUKvwK2NZew&gt; [Accessed 28 February 2022].</a:t>
            </a:r>
          </a:p>
          <a:p>
            <a:r>
              <a:rPr lang="en-US" sz="1050" b="0" i="0" dirty="0" err="1">
                <a:solidFill>
                  <a:srgbClr val="000000"/>
                </a:solidFill>
                <a:effectLst/>
                <a:latin typeface="Open Sans" panose="020B0606030504020204" pitchFamily="34" charset="0"/>
              </a:rPr>
              <a:t>Verywell</a:t>
            </a:r>
            <a:r>
              <a:rPr lang="en-US" sz="1050" b="0" i="0" dirty="0">
                <a:solidFill>
                  <a:srgbClr val="000000"/>
                </a:solidFill>
                <a:effectLst/>
                <a:latin typeface="Open Sans" panose="020B0606030504020204" pitchFamily="34" charset="0"/>
              </a:rPr>
              <a:t> Mind. 2022. </a:t>
            </a:r>
            <a:r>
              <a:rPr lang="en-US" sz="1050" b="0" i="1" dirty="0">
                <a:solidFill>
                  <a:srgbClr val="000000"/>
                </a:solidFill>
                <a:effectLst/>
                <a:latin typeface="Open Sans" panose="020B0606030504020204" pitchFamily="34" charset="0"/>
              </a:rPr>
              <a:t>What Role Do Schemas Play in the Learning Process?</a:t>
            </a:r>
            <a:r>
              <a:rPr lang="en-US" sz="1050" b="0" i="0" dirty="0">
                <a:solidFill>
                  <a:srgbClr val="000000"/>
                </a:solidFill>
                <a:effectLst/>
                <a:latin typeface="Open Sans" panose="020B0606030504020204" pitchFamily="34" charset="0"/>
              </a:rPr>
              <a:t>. [online] Available at: &lt;https://www.verywellmind.com/what-is-a-schema-2795873&gt; [Accessed 8 March 2022].</a:t>
            </a:r>
            <a:endParaRPr lang="en-GB" sz="1100" dirty="0"/>
          </a:p>
        </p:txBody>
      </p:sp>
    </p:spTree>
    <p:extLst>
      <p:ext uri="{BB962C8B-B14F-4D97-AF65-F5344CB8AC3E}">
        <p14:creationId xmlns:p14="http://schemas.microsoft.com/office/powerpoint/2010/main" val="2183817348"/>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0</TotalTime>
  <Words>1328</Words>
  <Application>Microsoft Office PowerPoint</Application>
  <PresentationFormat>Widescreen</PresentationFormat>
  <Paragraphs>87</Paragraphs>
  <Slides>15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Arial</vt:lpstr>
      <vt:lpstr>Arial</vt:lpstr>
      <vt:lpstr>Bembo</vt:lpstr>
      <vt:lpstr>Calibri</vt:lpstr>
      <vt:lpstr>Cooper Black</vt:lpstr>
      <vt:lpstr>Georgia</vt:lpstr>
      <vt:lpstr>Lato</vt:lpstr>
      <vt:lpstr>Noto Sans</vt:lpstr>
      <vt:lpstr>Open Sans</vt:lpstr>
      <vt:lpstr>AdornVTI</vt:lpstr>
      <vt:lpstr>Cognitive Approach </vt:lpstr>
      <vt:lpstr>Main assumptions of the cognitive approach  </vt:lpstr>
      <vt:lpstr>6 examples cognitive process perception  (What Is Cognition? - Peak, 2022)</vt:lpstr>
      <vt:lpstr>Schema </vt:lpstr>
      <vt:lpstr>PowerPoint Presentation</vt:lpstr>
      <vt:lpstr>COGNITIVE THEORISTS </vt:lpstr>
      <vt:lpstr>Milner’s case study on Henry Molaison.</vt:lpstr>
      <vt:lpstr>Methods and Results </vt:lpstr>
      <vt:lpstr>Criticism   </vt:lpstr>
      <vt:lpstr>PowerPoint Presentation</vt:lpstr>
      <vt:lpstr>Therapies </vt:lpstr>
      <vt:lpstr>PowerPoint Presentation</vt:lpstr>
      <vt:lpstr>PowerPoint Presentation</vt:lpstr>
      <vt:lpstr>My reasons why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Approach </dc:title>
  <dc:creator>Sacha Pugsley</dc:creator>
  <cp:lastModifiedBy>Sacha Pugsley</cp:lastModifiedBy>
  <cp:revision>2</cp:revision>
  <dcterms:created xsi:type="dcterms:W3CDTF">2022-02-28T19:26:45Z</dcterms:created>
  <dcterms:modified xsi:type="dcterms:W3CDTF">2022-03-10T14:12:48Z</dcterms:modified>
</cp:coreProperties>
</file>