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8" r:id="rId1"/>
  </p:sldMasterIdLst>
  <p:sldIdLst>
    <p:sldId id="266" r:id="rId2"/>
    <p:sldId id="256" r:id="rId3"/>
    <p:sldId id="265" r:id="rId4"/>
    <p:sldId id="257" r:id="rId5"/>
    <p:sldId id="258" r:id="rId6"/>
    <p:sldId id="259" r:id="rId7"/>
    <p:sldId id="260" r:id="rId8"/>
    <p:sldId id="261" r:id="rId9"/>
    <p:sldId id="262" r:id="rId10"/>
    <p:sldId id="263" r:id="rId11"/>
    <p:sldId id="26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7" autoAdjust="0"/>
    <p:restoredTop sz="94660"/>
  </p:normalViewPr>
  <p:slideViewPr>
    <p:cSldViewPr snapToGrid="0">
      <p:cViewPr varScale="1">
        <p:scale>
          <a:sx n="110" d="100"/>
          <a:sy n="110" d="100"/>
        </p:scale>
        <p:origin x="664"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31EEA6D-39DC-463E-AA3F-FC91BF663A34}"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4C31EC72-F9E8-4139-B968-DBB817C6BBAF}">
      <dgm:prSet/>
      <dgm:spPr/>
      <dgm:t>
        <a:bodyPr/>
        <a:lstStyle/>
        <a:p>
          <a:pPr>
            <a:lnSpc>
              <a:spcPct val="100000"/>
            </a:lnSpc>
          </a:pPr>
          <a:r>
            <a:rPr lang="en-US" b="1"/>
            <a:t>Environmentally enlightened- </a:t>
          </a:r>
          <a:r>
            <a:rPr lang="en-US"/>
            <a:t>largely focus on environmental friendly products and services (Seretny &amp; Seretny, 2012). </a:t>
          </a:r>
        </a:p>
      </dgm:t>
    </dgm:pt>
    <dgm:pt modelId="{B65C2986-272E-4B53-A9F3-6F544185B0E9}" type="parTrans" cxnId="{4847B5B9-065E-4A39-B0CD-0206B335F6A4}">
      <dgm:prSet/>
      <dgm:spPr/>
      <dgm:t>
        <a:bodyPr/>
        <a:lstStyle/>
        <a:p>
          <a:endParaRPr lang="en-US"/>
        </a:p>
      </dgm:t>
    </dgm:pt>
    <dgm:pt modelId="{DF1245E7-E5FB-4933-A23F-BDA98BCE8DE2}" type="sibTrans" cxnId="{4847B5B9-065E-4A39-B0CD-0206B335F6A4}">
      <dgm:prSet/>
      <dgm:spPr/>
      <dgm:t>
        <a:bodyPr/>
        <a:lstStyle/>
        <a:p>
          <a:pPr>
            <a:lnSpc>
              <a:spcPct val="100000"/>
            </a:lnSpc>
          </a:pPr>
          <a:endParaRPr lang="en-US"/>
        </a:p>
      </dgm:t>
    </dgm:pt>
    <dgm:pt modelId="{60E02A3B-0156-43C0-9C27-10152DFEC1FD}">
      <dgm:prSet/>
      <dgm:spPr/>
      <dgm:t>
        <a:bodyPr/>
        <a:lstStyle/>
        <a:p>
          <a:pPr>
            <a:lnSpc>
              <a:spcPct val="100000"/>
            </a:lnSpc>
          </a:pPr>
          <a:r>
            <a:rPr lang="en-US" b="1"/>
            <a:t>Maximizing value- </a:t>
          </a:r>
          <a:r>
            <a:rPr lang="en-US"/>
            <a:t>highly emphasize on maximizing customer value, environmental value and social value (Noo-Urai &amp; Jaroenwisan, 2016)</a:t>
          </a:r>
        </a:p>
      </dgm:t>
    </dgm:pt>
    <dgm:pt modelId="{0206998A-C6F4-4779-A04A-D36ED9FE3463}" type="parTrans" cxnId="{877F7F2B-3536-468E-B2E1-E5A56009BC52}">
      <dgm:prSet/>
      <dgm:spPr/>
      <dgm:t>
        <a:bodyPr/>
        <a:lstStyle/>
        <a:p>
          <a:endParaRPr lang="en-US"/>
        </a:p>
      </dgm:t>
    </dgm:pt>
    <dgm:pt modelId="{EB145998-EE0B-4082-AB05-1C5027AA9F60}" type="sibTrans" cxnId="{877F7F2B-3536-468E-B2E1-E5A56009BC52}">
      <dgm:prSet/>
      <dgm:spPr/>
      <dgm:t>
        <a:bodyPr/>
        <a:lstStyle/>
        <a:p>
          <a:pPr>
            <a:lnSpc>
              <a:spcPct val="100000"/>
            </a:lnSpc>
          </a:pPr>
          <a:endParaRPr lang="en-US"/>
        </a:p>
      </dgm:t>
    </dgm:pt>
    <dgm:pt modelId="{23970935-1F34-4098-BD9A-E10FEA2A1706}">
      <dgm:prSet/>
      <dgm:spPr/>
      <dgm:t>
        <a:bodyPr/>
        <a:lstStyle/>
        <a:p>
          <a:pPr>
            <a:lnSpc>
              <a:spcPct val="100000"/>
            </a:lnSpc>
          </a:pPr>
          <a:r>
            <a:rPr lang="en-US" b="1"/>
            <a:t>Sensitive to the demands of future generation- </a:t>
          </a:r>
          <a:r>
            <a:rPr lang="en-US"/>
            <a:t>highly emphasize on reserving unrenewable resources and more likely use renewable resources for the business purpose (Belz &amp; Peattie, 2012). </a:t>
          </a:r>
        </a:p>
      </dgm:t>
    </dgm:pt>
    <dgm:pt modelId="{B35C48A5-F0F8-4229-A4E9-0151C12BFBA6}" type="parTrans" cxnId="{81240F7E-4274-4F15-9DF0-022CC6C0E0A2}">
      <dgm:prSet/>
      <dgm:spPr/>
      <dgm:t>
        <a:bodyPr/>
        <a:lstStyle/>
        <a:p>
          <a:endParaRPr lang="en-US"/>
        </a:p>
      </dgm:t>
    </dgm:pt>
    <dgm:pt modelId="{6EC419F1-AA9D-4BD7-AFAC-37A5D98A985D}" type="sibTrans" cxnId="{81240F7E-4274-4F15-9DF0-022CC6C0E0A2}">
      <dgm:prSet/>
      <dgm:spPr/>
      <dgm:t>
        <a:bodyPr/>
        <a:lstStyle/>
        <a:p>
          <a:pPr>
            <a:lnSpc>
              <a:spcPct val="100000"/>
            </a:lnSpc>
          </a:pPr>
          <a:endParaRPr lang="en-US"/>
        </a:p>
      </dgm:t>
    </dgm:pt>
    <dgm:pt modelId="{41A7494B-88B5-4B4D-8066-DEE5B16368AC}">
      <dgm:prSet/>
      <dgm:spPr/>
      <dgm:t>
        <a:bodyPr/>
        <a:lstStyle/>
        <a:p>
          <a:pPr>
            <a:lnSpc>
              <a:spcPct val="100000"/>
            </a:lnSpc>
          </a:pPr>
          <a:r>
            <a:rPr lang="en-US" b="1"/>
            <a:t>For example; </a:t>
          </a:r>
          <a:r>
            <a:rPr lang="en-US"/>
            <a:t>companies are more likely to use solar plant,  and to reduce the use of coal, and gas (fossil fuel) due to meeting energy demand rather than natural resources. </a:t>
          </a:r>
        </a:p>
      </dgm:t>
    </dgm:pt>
    <dgm:pt modelId="{B5235D5C-326C-4199-86FF-99630DAA6B1D}" type="parTrans" cxnId="{A8A67DC6-72E3-4DF2-B3F1-A3DE43EC88E3}">
      <dgm:prSet/>
      <dgm:spPr/>
      <dgm:t>
        <a:bodyPr/>
        <a:lstStyle/>
        <a:p>
          <a:endParaRPr lang="en-US"/>
        </a:p>
      </dgm:t>
    </dgm:pt>
    <dgm:pt modelId="{01A9EA77-E746-412C-A21E-9A76D472426E}" type="sibTrans" cxnId="{A8A67DC6-72E3-4DF2-B3F1-A3DE43EC88E3}">
      <dgm:prSet/>
      <dgm:spPr/>
      <dgm:t>
        <a:bodyPr/>
        <a:lstStyle/>
        <a:p>
          <a:endParaRPr lang="en-US"/>
        </a:p>
      </dgm:t>
    </dgm:pt>
    <dgm:pt modelId="{3B0B8E34-39DE-47C9-AF64-2B3D8CE62934}" type="pres">
      <dgm:prSet presAssocID="{B31EEA6D-39DC-463E-AA3F-FC91BF663A34}" presName="root" presStyleCnt="0">
        <dgm:presLayoutVars>
          <dgm:dir/>
          <dgm:resizeHandles val="exact"/>
        </dgm:presLayoutVars>
      </dgm:prSet>
      <dgm:spPr/>
    </dgm:pt>
    <dgm:pt modelId="{AA050AC5-9240-416C-91A2-FBFCF7DC563D}" type="pres">
      <dgm:prSet presAssocID="{B31EEA6D-39DC-463E-AA3F-FC91BF663A34}" presName="container" presStyleCnt="0">
        <dgm:presLayoutVars>
          <dgm:dir/>
          <dgm:resizeHandles val="exact"/>
        </dgm:presLayoutVars>
      </dgm:prSet>
      <dgm:spPr/>
    </dgm:pt>
    <dgm:pt modelId="{2A4EFDAE-8BCE-4D9A-A909-40601B4F75B8}" type="pres">
      <dgm:prSet presAssocID="{4C31EC72-F9E8-4139-B968-DBB817C6BBAF}" presName="compNode" presStyleCnt="0"/>
      <dgm:spPr/>
    </dgm:pt>
    <dgm:pt modelId="{625774EE-20EA-4816-B99F-D659E7277CEE}" type="pres">
      <dgm:prSet presAssocID="{4C31EC72-F9E8-4139-B968-DBB817C6BBAF}" presName="iconBgRect" presStyleLbl="bgShp" presStyleIdx="0" presStyleCnt="4"/>
      <dgm:spPr/>
    </dgm:pt>
    <dgm:pt modelId="{92B1D0D3-2DF9-4DE9-8732-3A8DB5E1DF2B}" type="pres">
      <dgm:prSet presAssocID="{4C31EC72-F9E8-4139-B968-DBB817C6BBA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indmill"/>
        </a:ext>
      </dgm:extLst>
    </dgm:pt>
    <dgm:pt modelId="{7E0CA039-ABA9-44D1-8FA3-729E5B968A7D}" type="pres">
      <dgm:prSet presAssocID="{4C31EC72-F9E8-4139-B968-DBB817C6BBAF}" presName="spaceRect" presStyleCnt="0"/>
      <dgm:spPr/>
    </dgm:pt>
    <dgm:pt modelId="{E4E596DB-3C69-43B3-ADD5-26F3DAC0C476}" type="pres">
      <dgm:prSet presAssocID="{4C31EC72-F9E8-4139-B968-DBB817C6BBAF}" presName="textRect" presStyleLbl="revTx" presStyleIdx="0" presStyleCnt="4">
        <dgm:presLayoutVars>
          <dgm:chMax val="1"/>
          <dgm:chPref val="1"/>
        </dgm:presLayoutVars>
      </dgm:prSet>
      <dgm:spPr/>
    </dgm:pt>
    <dgm:pt modelId="{7DA5E9BD-D251-4C84-BD43-454C7F4659C3}" type="pres">
      <dgm:prSet presAssocID="{DF1245E7-E5FB-4933-A23F-BDA98BCE8DE2}" presName="sibTrans" presStyleLbl="sibTrans2D1" presStyleIdx="0" presStyleCnt="0"/>
      <dgm:spPr/>
    </dgm:pt>
    <dgm:pt modelId="{7BD0097D-7E1E-45BB-8FDC-1FA96B0282DA}" type="pres">
      <dgm:prSet presAssocID="{60E02A3B-0156-43C0-9C27-10152DFEC1FD}" presName="compNode" presStyleCnt="0"/>
      <dgm:spPr/>
    </dgm:pt>
    <dgm:pt modelId="{38AB19FB-970C-46F8-BC69-B3BA9C39220A}" type="pres">
      <dgm:prSet presAssocID="{60E02A3B-0156-43C0-9C27-10152DFEC1FD}" presName="iconBgRect" presStyleLbl="bgShp" presStyleIdx="1" presStyleCnt="4"/>
      <dgm:spPr/>
    </dgm:pt>
    <dgm:pt modelId="{5782A9D5-A5EA-4200-B0D4-8FA4DFAA8F6B}" type="pres">
      <dgm:prSet presAssocID="{60E02A3B-0156-43C0-9C27-10152DFEC1F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itcoin"/>
        </a:ext>
      </dgm:extLst>
    </dgm:pt>
    <dgm:pt modelId="{694D1BA4-A43D-4914-B1B1-1A489235A279}" type="pres">
      <dgm:prSet presAssocID="{60E02A3B-0156-43C0-9C27-10152DFEC1FD}" presName="spaceRect" presStyleCnt="0"/>
      <dgm:spPr/>
    </dgm:pt>
    <dgm:pt modelId="{75CAA00B-28D0-4051-89EB-DAFC829CE383}" type="pres">
      <dgm:prSet presAssocID="{60E02A3B-0156-43C0-9C27-10152DFEC1FD}" presName="textRect" presStyleLbl="revTx" presStyleIdx="1" presStyleCnt="4">
        <dgm:presLayoutVars>
          <dgm:chMax val="1"/>
          <dgm:chPref val="1"/>
        </dgm:presLayoutVars>
      </dgm:prSet>
      <dgm:spPr/>
    </dgm:pt>
    <dgm:pt modelId="{5E3D4413-2C0A-41F6-B821-0086DC06140C}" type="pres">
      <dgm:prSet presAssocID="{EB145998-EE0B-4082-AB05-1C5027AA9F60}" presName="sibTrans" presStyleLbl="sibTrans2D1" presStyleIdx="0" presStyleCnt="0"/>
      <dgm:spPr/>
    </dgm:pt>
    <dgm:pt modelId="{9AEB5F9C-1E7F-4705-BC33-0848C2D00EFC}" type="pres">
      <dgm:prSet presAssocID="{23970935-1F34-4098-BD9A-E10FEA2A1706}" presName="compNode" presStyleCnt="0"/>
      <dgm:spPr/>
    </dgm:pt>
    <dgm:pt modelId="{D1B2EDB6-A123-4E63-B368-E5E912B51905}" type="pres">
      <dgm:prSet presAssocID="{23970935-1F34-4098-BD9A-E10FEA2A1706}" presName="iconBgRect" presStyleLbl="bgShp" presStyleIdx="2" presStyleCnt="4"/>
      <dgm:spPr/>
    </dgm:pt>
    <dgm:pt modelId="{14D5592D-547D-4ABD-9325-9D19D8DCDC96}" type="pres">
      <dgm:prSet presAssocID="{23970935-1F34-4098-BD9A-E10FEA2A170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tabase"/>
        </a:ext>
      </dgm:extLst>
    </dgm:pt>
    <dgm:pt modelId="{41B79D73-189E-4367-BCEF-029C9C90A448}" type="pres">
      <dgm:prSet presAssocID="{23970935-1F34-4098-BD9A-E10FEA2A1706}" presName="spaceRect" presStyleCnt="0"/>
      <dgm:spPr/>
    </dgm:pt>
    <dgm:pt modelId="{19F0CBC8-FB4E-442F-A9D1-6CF87B838E5F}" type="pres">
      <dgm:prSet presAssocID="{23970935-1F34-4098-BD9A-E10FEA2A1706}" presName="textRect" presStyleLbl="revTx" presStyleIdx="2" presStyleCnt="4">
        <dgm:presLayoutVars>
          <dgm:chMax val="1"/>
          <dgm:chPref val="1"/>
        </dgm:presLayoutVars>
      </dgm:prSet>
      <dgm:spPr/>
    </dgm:pt>
    <dgm:pt modelId="{AE78ED83-78EC-4C32-9AAD-FFB17D20BAA6}" type="pres">
      <dgm:prSet presAssocID="{6EC419F1-AA9D-4BD7-AFAC-37A5D98A985D}" presName="sibTrans" presStyleLbl="sibTrans2D1" presStyleIdx="0" presStyleCnt="0"/>
      <dgm:spPr/>
    </dgm:pt>
    <dgm:pt modelId="{D73F04B9-FD53-4295-BA03-0CF351AC0D3F}" type="pres">
      <dgm:prSet presAssocID="{41A7494B-88B5-4B4D-8066-DEE5B16368AC}" presName="compNode" presStyleCnt="0"/>
      <dgm:spPr/>
    </dgm:pt>
    <dgm:pt modelId="{6135C378-09DB-4D99-8F38-73A87D110343}" type="pres">
      <dgm:prSet presAssocID="{41A7494B-88B5-4B4D-8066-DEE5B16368AC}" presName="iconBgRect" presStyleLbl="bgShp" presStyleIdx="3" presStyleCnt="4"/>
      <dgm:spPr/>
    </dgm:pt>
    <dgm:pt modelId="{1557ACAC-FFDF-4F03-B024-51116A09C8C1}" type="pres">
      <dgm:prSet presAssocID="{41A7494B-88B5-4B4D-8066-DEE5B16368A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eciduous tree"/>
        </a:ext>
      </dgm:extLst>
    </dgm:pt>
    <dgm:pt modelId="{B5DEA3EE-5FF8-416E-8194-576616ED5FA2}" type="pres">
      <dgm:prSet presAssocID="{41A7494B-88B5-4B4D-8066-DEE5B16368AC}" presName="spaceRect" presStyleCnt="0"/>
      <dgm:spPr/>
    </dgm:pt>
    <dgm:pt modelId="{4984FBFC-687E-479E-A940-9AA193B9771B}" type="pres">
      <dgm:prSet presAssocID="{41A7494B-88B5-4B4D-8066-DEE5B16368AC}" presName="textRect" presStyleLbl="revTx" presStyleIdx="3" presStyleCnt="4">
        <dgm:presLayoutVars>
          <dgm:chMax val="1"/>
          <dgm:chPref val="1"/>
        </dgm:presLayoutVars>
      </dgm:prSet>
      <dgm:spPr/>
    </dgm:pt>
  </dgm:ptLst>
  <dgm:cxnLst>
    <dgm:cxn modelId="{06EE000D-9F5F-7748-9A75-0EFB819CC60E}" type="presOf" srcId="{4C31EC72-F9E8-4139-B968-DBB817C6BBAF}" destId="{E4E596DB-3C69-43B3-ADD5-26F3DAC0C476}" srcOrd="0" destOrd="0" presId="urn:microsoft.com/office/officeart/2018/2/layout/IconCircleList"/>
    <dgm:cxn modelId="{03716811-3A13-5E4D-BD9F-1410EC8CB9A6}" type="presOf" srcId="{DF1245E7-E5FB-4933-A23F-BDA98BCE8DE2}" destId="{7DA5E9BD-D251-4C84-BD43-454C7F4659C3}" srcOrd="0" destOrd="0" presId="urn:microsoft.com/office/officeart/2018/2/layout/IconCircleList"/>
    <dgm:cxn modelId="{877F7F2B-3536-468E-B2E1-E5A56009BC52}" srcId="{B31EEA6D-39DC-463E-AA3F-FC91BF663A34}" destId="{60E02A3B-0156-43C0-9C27-10152DFEC1FD}" srcOrd="1" destOrd="0" parTransId="{0206998A-C6F4-4779-A04A-D36ED9FE3463}" sibTransId="{EB145998-EE0B-4082-AB05-1C5027AA9F60}"/>
    <dgm:cxn modelId="{6889C076-8C21-8340-80C8-9FF8CB2F46DA}" type="presOf" srcId="{6EC419F1-AA9D-4BD7-AFAC-37A5D98A985D}" destId="{AE78ED83-78EC-4C32-9AAD-FFB17D20BAA6}" srcOrd="0" destOrd="0" presId="urn:microsoft.com/office/officeart/2018/2/layout/IconCircleList"/>
    <dgm:cxn modelId="{81240F7E-4274-4F15-9DF0-022CC6C0E0A2}" srcId="{B31EEA6D-39DC-463E-AA3F-FC91BF663A34}" destId="{23970935-1F34-4098-BD9A-E10FEA2A1706}" srcOrd="2" destOrd="0" parTransId="{B35C48A5-F0F8-4229-A4E9-0151C12BFBA6}" sibTransId="{6EC419F1-AA9D-4BD7-AFAC-37A5D98A985D}"/>
    <dgm:cxn modelId="{80630897-0F1F-FB48-A5A6-CD945962D0D7}" type="presOf" srcId="{23970935-1F34-4098-BD9A-E10FEA2A1706}" destId="{19F0CBC8-FB4E-442F-A9D1-6CF87B838E5F}" srcOrd="0" destOrd="0" presId="urn:microsoft.com/office/officeart/2018/2/layout/IconCircleList"/>
    <dgm:cxn modelId="{C9F4C89B-9A03-A547-9AEC-ED7BF35B1F53}" type="presOf" srcId="{B31EEA6D-39DC-463E-AA3F-FC91BF663A34}" destId="{3B0B8E34-39DE-47C9-AF64-2B3D8CE62934}" srcOrd="0" destOrd="0" presId="urn:microsoft.com/office/officeart/2018/2/layout/IconCircleList"/>
    <dgm:cxn modelId="{9D9B3AAC-66C8-794A-8F7F-39B7A67E667F}" type="presOf" srcId="{41A7494B-88B5-4B4D-8066-DEE5B16368AC}" destId="{4984FBFC-687E-479E-A940-9AA193B9771B}" srcOrd="0" destOrd="0" presId="urn:microsoft.com/office/officeart/2018/2/layout/IconCircleList"/>
    <dgm:cxn modelId="{4847B5B9-065E-4A39-B0CD-0206B335F6A4}" srcId="{B31EEA6D-39DC-463E-AA3F-FC91BF663A34}" destId="{4C31EC72-F9E8-4139-B968-DBB817C6BBAF}" srcOrd="0" destOrd="0" parTransId="{B65C2986-272E-4B53-A9F3-6F544185B0E9}" sibTransId="{DF1245E7-E5FB-4933-A23F-BDA98BCE8DE2}"/>
    <dgm:cxn modelId="{A8A67DC6-72E3-4DF2-B3F1-A3DE43EC88E3}" srcId="{B31EEA6D-39DC-463E-AA3F-FC91BF663A34}" destId="{41A7494B-88B5-4B4D-8066-DEE5B16368AC}" srcOrd="3" destOrd="0" parTransId="{B5235D5C-326C-4199-86FF-99630DAA6B1D}" sibTransId="{01A9EA77-E746-412C-A21E-9A76D472426E}"/>
    <dgm:cxn modelId="{F09A92EA-5F2F-B64C-A5DB-188EB290718D}" type="presOf" srcId="{60E02A3B-0156-43C0-9C27-10152DFEC1FD}" destId="{75CAA00B-28D0-4051-89EB-DAFC829CE383}" srcOrd="0" destOrd="0" presId="urn:microsoft.com/office/officeart/2018/2/layout/IconCircleList"/>
    <dgm:cxn modelId="{B68FF4FE-C3AA-5D43-BCAE-B57CC0F6F0DD}" type="presOf" srcId="{EB145998-EE0B-4082-AB05-1C5027AA9F60}" destId="{5E3D4413-2C0A-41F6-B821-0086DC06140C}" srcOrd="0" destOrd="0" presId="urn:microsoft.com/office/officeart/2018/2/layout/IconCircleList"/>
    <dgm:cxn modelId="{AF0C1D85-1D60-9A4F-AFD4-1CEB19ACB057}" type="presParOf" srcId="{3B0B8E34-39DE-47C9-AF64-2B3D8CE62934}" destId="{AA050AC5-9240-416C-91A2-FBFCF7DC563D}" srcOrd="0" destOrd="0" presId="urn:microsoft.com/office/officeart/2018/2/layout/IconCircleList"/>
    <dgm:cxn modelId="{7BE1882C-F4E7-7142-898C-76F098D59B1B}" type="presParOf" srcId="{AA050AC5-9240-416C-91A2-FBFCF7DC563D}" destId="{2A4EFDAE-8BCE-4D9A-A909-40601B4F75B8}" srcOrd="0" destOrd="0" presId="urn:microsoft.com/office/officeart/2018/2/layout/IconCircleList"/>
    <dgm:cxn modelId="{BCD73293-9A56-4441-AA0B-0B20A1D163C3}" type="presParOf" srcId="{2A4EFDAE-8BCE-4D9A-A909-40601B4F75B8}" destId="{625774EE-20EA-4816-B99F-D659E7277CEE}" srcOrd="0" destOrd="0" presId="urn:microsoft.com/office/officeart/2018/2/layout/IconCircleList"/>
    <dgm:cxn modelId="{275A2490-DECD-2841-8653-7CF34AF41740}" type="presParOf" srcId="{2A4EFDAE-8BCE-4D9A-A909-40601B4F75B8}" destId="{92B1D0D3-2DF9-4DE9-8732-3A8DB5E1DF2B}" srcOrd="1" destOrd="0" presId="urn:microsoft.com/office/officeart/2018/2/layout/IconCircleList"/>
    <dgm:cxn modelId="{5D3595C8-4D35-EB40-B431-64E63546318F}" type="presParOf" srcId="{2A4EFDAE-8BCE-4D9A-A909-40601B4F75B8}" destId="{7E0CA039-ABA9-44D1-8FA3-729E5B968A7D}" srcOrd="2" destOrd="0" presId="urn:microsoft.com/office/officeart/2018/2/layout/IconCircleList"/>
    <dgm:cxn modelId="{856A1358-05F2-BF4F-B396-349858A28C4E}" type="presParOf" srcId="{2A4EFDAE-8BCE-4D9A-A909-40601B4F75B8}" destId="{E4E596DB-3C69-43B3-ADD5-26F3DAC0C476}" srcOrd="3" destOrd="0" presId="urn:microsoft.com/office/officeart/2018/2/layout/IconCircleList"/>
    <dgm:cxn modelId="{8F08E302-3151-5648-A6DC-E51D96573DDF}" type="presParOf" srcId="{AA050AC5-9240-416C-91A2-FBFCF7DC563D}" destId="{7DA5E9BD-D251-4C84-BD43-454C7F4659C3}" srcOrd="1" destOrd="0" presId="urn:microsoft.com/office/officeart/2018/2/layout/IconCircleList"/>
    <dgm:cxn modelId="{D146DF7A-D7DE-8541-8B55-0754F1BB8374}" type="presParOf" srcId="{AA050AC5-9240-416C-91A2-FBFCF7DC563D}" destId="{7BD0097D-7E1E-45BB-8FDC-1FA96B0282DA}" srcOrd="2" destOrd="0" presId="urn:microsoft.com/office/officeart/2018/2/layout/IconCircleList"/>
    <dgm:cxn modelId="{422C23D1-A1F2-1A40-AE4E-C1A4E3E11A86}" type="presParOf" srcId="{7BD0097D-7E1E-45BB-8FDC-1FA96B0282DA}" destId="{38AB19FB-970C-46F8-BC69-B3BA9C39220A}" srcOrd="0" destOrd="0" presId="urn:microsoft.com/office/officeart/2018/2/layout/IconCircleList"/>
    <dgm:cxn modelId="{299FBC25-E700-AF49-91FB-A86BBBA213F6}" type="presParOf" srcId="{7BD0097D-7E1E-45BB-8FDC-1FA96B0282DA}" destId="{5782A9D5-A5EA-4200-B0D4-8FA4DFAA8F6B}" srcOrd="1" destOrd="0" presId="urn:microsoft.com/office/officeart/2018/2/layout/IconCircleList"/>
    <dgm:cxn modelId="{7D45F757-D9FF-8E47-B078-BFB6FF8B9EA6}" type="presParOf" srcId="{7BD0097D-7E1E-45BB-8FDC-1FA96B0282DA}" destId="{694D1BA4-A43D-4914-B1B1-1A489235A279}" srcOrd="2" destOrd="0" presId="urn:microsoft.com/office/officeart/2018/2/layout/IconCircleList"/>
    <dgm:cxn modelId="{797C3622-8E70-BF44-8186-D49302E6356A}" type="presParOf" srcId="{7BD0097D-7E1E-45BB-8FDC-1FA96B0282DA}" destId="{75CAA00B-28D0-4051-89EB-DAFC829CE383}" srcOrd="3" destOrd="0" presId="urn:microsoft.com/office/officeart/2018/2/layout/IconCircleList"/>
    <dgm:cxn modelId="{86EFFEC0-FFE5-094F-A4CB-5E8BD53B1DEF}" type="presParOf" srcId="{AA050AC5-9240-416C-91A2-FBFCF7DC563D}" destId="{5E3D4413-2C0A-41F6-B821-0086DC06140C}" srcOrd="3" destOrd="0" presId="urn:microsoft.com/office/officeart/2018/2/layout/IconCircleList"/>
    <dgm:cxn modelId="{241B6C56-D5D5-7F4F-BA58-C39177524CBF}" type="presParOf" srcId="{AA050AC5-9240-416C-91A2-FBFCF7DC563D}" destId="{9AEB5F9C-1E7F-4705-BC33-0848C2D00EFC}" srcOrd="4" destOrd="0" presId="urn:microsoft.com/office/officeart/2018/2/layout/IconCircleList"/>
    <dgm:cxn modelId="{A8ED0E3C-8BDC-DF4B-AADD-C72951F88571}" type="presParOf" srcId="{9AEB5F9C-1E7F-4705-BC33-0848C2D00EFC}" destId="{D1B2EDB6-A123-4E63-B368-E5E912B51905}" srcOrd="0" destOrd="0" presId="urn:microsoft.com/office/officeart/2018/2/layout/IconCircleList"/>
    <dgm:cxn modelId="{84DF17C5-12E3-F84C-AB71-A751CBA00C2D}" type="presParOf" srcId="{9AEB5F9C-1E7F-4705-BC33-0848C2D00EFC}" destId="{14D5592D-547D-4ABD-9325-9D19D8DCDC96}" srcOrd="1" destOrd="0" presId="urn:microsoft.com/office/officeart/2018/2/layout/IconCircleList"/>
    <dgm:cxn modelId="{55018118-D339-A241-929E-C540F4ADF031}" type="presParOf" srcId="{9AEB5F9C-1E7F-4705-BC33-0848C2D00EFC}" destId="{41B79D73-189E-4367-BCEF-029C9C90A448}" srcOrd="2" destOrd="0" presId="urn:microsoft.com/office/officeart/2018/2/layout/IconCircleList"/>
    <dgm:cxn modelId="{02B7305D-FD45-544A-B63A-E5DEE7D2EC92}" type="presParOf" srcId="{9AEB5F9C-1E7F-4705-BC33-0848C2D00EFC}" destId="{19F0CBC8-FB4E-442F-A9D1-6CF87B838E5F}" srcOrd="3" destOrd="0" presId="urn:microsoft.com/office/officeart/2018/2/layout/IconCircleList"/>
    <dgm:cxn modelId="{05E173AC-C0F6-3545-A1FA-71F5C0E653FF}" type="presParOf" srcId="{AA050AC5-9240-416C-91A2-FBFCF7DC563D}" destId="{AE78ED83-78EC-4C32-9AAD-FFB17D20BAA6}" srcOrd="5" destOrd="0" presId="urn:microsoft.com/office/officeart/2018/2/layout/IconCircleList"/>
    <dgm:cxn modelId="{DE8B491A-B94A-4549-AB28-CFD01F9B8F83}" type="presParOf" srcId="{AA050AC5-9240-416C-91A2-FBFCF7DC563D}" destId="{D73F04B9-FD53-4295-BA03-0CF351AC0D3F}" srcOrd="6" destOrd="0" presId="urn:microsoft.com/office/officeart/2018/2/layout/IconCircleList"/>
    <dgm:cxn modelId="{46F279DB-9999-6B46-9C8F-30A2FC8FFAD5}" type="presParOf" srcId="{D73F04B9-FD53-4295-BA03-0CF351AC0D3F}" destId="{6135C378-09DB-4D99-8F38-73A87D110343}" srcOrd="0" destOrd="0" presId="urn:microsoft.com/office/officeart/2018/2/layout/IconCircleList"/>
    <dgm:cxn modelId="{5E60EF16-32A0-B140-8BC6-9945192889BE}" type="presParOf" srcId="{D73F04B9-FD53-4295-BA03-0CF351AC0D3F}" destId="{1557ACAC-FFDF-4F03-B024-51116A09C8C1}" srcOrd="1" destOrd="0" presId="urn:microsoft.com/office/officeart/2018/2/layout/IconCircleList"/>
    <dgm:cxn modelId="{B12E8D7F-9D30-E044-B093-2C961999F8E4}" type="presParOf" srcId="{D73F04B9-FD53-4295-BA03-0CF351AC0D3F}" destId="{B5DEA3EE-5FF8-416E-8194-576616ED5FA2}" srcOrd="2" destOrd="0" presId="urn:microsoft.com/office/officeart/2018/2/layout/IconCircleList"/>
    <dgm:cxn modelId="{4D6B3339-00BD-4940-A4CB-913AD5EE46FF}" type="presParOf" srcId="{D73F04B9-FD53-4295-BA03-0CF351AC0D3F}" destId="{4984FBFC-687E-479E-A940-9AA193B9771B}"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CF3ECED-9914-4470-957C-CAFB94E3696F}" type="doc">
      <dgm:prSet loTypeId="urn:microsoft.com/office/officeart/2018/2/layout/IconVerticalSolidList" loCatId="icon" qsTypeId="urn:microsoft.com/office/officeart/2005/8/quickstyle/simple1" qsCatId="simple" csTypeId="urn:microsoft.com/office/officeart/2018/5/colors/Iconchunking_neutralicontext_accent2_2" csCatId="accent2" phldr="1"/>
      <dgm:spPr/>
      <dgm:t>
        <a:bodyPr/>
        <a:lstStyle/>
        <a:p>
          <a:endParaRPr lang="en-US"/>
        </a:p>
      </dgm:t>
    </dgm:pt>
    <dgm:pt modelId="{042EA90B-EDAA-4F8D-BF7A-293706DA57AE}">
      <dgm:prSet/>
      <dgm:spPr/>
      <dgm:t>
        <a:bodyPr/>
        <a:lstStyle/>
        <a:p>
          <a:pPr>
            <a:lnSpc>
              <a:spcPct val="100000"/>
            </a:lnSpc>
          </a:pPr>
          <a:r>
            <a:rPr lang="en-US"/>
            <a:t>Sustainable marketing- integrated framework of relationship marketing, social marketing, societal marketing, ethics, economic and environmental perspective (Peattie &amp; Belz, 2010). </a:t>
          </a:r>
        </a:p>
      </dgm:t>
    </dgm:pt>
    <dgm:pt modelId="{D169C855-A20A-497C-B614-3C0CC4BC1456}" type="parTrans" cxnId="{FA80EBCE-EC12-4316-85B3-9444D45E103E}">
      <dgm:prSet/>
      <dgm:spPr/>
      <dgm:t>
        <a:bodyPr/>
        <a:lstStyle/>
        <a:p>
          <a:endParaRPr lang="en-US"/>
        </a:p>
      </dgm:t>
    </dgm:pt>
    <dgm:pt modelId="{AE220ED4-C722-459A-A91D-6C5BB3631299}" type="sibTrans" cxnId="{FA80EBCE-EC12-4316-85B3-9444D45E103E}">
      <dgm:prSet/>
      <dgm:spPr/>
      <dgm:t>
        <a:bodyPr/>
        <a:lstStyle/>
        <a:p>
          <a:endParaRPr lang="en-US"/>
        </a:p>
      </dgm:t>
    </dgm:pt>
    <dgm:pt modelId="{26ECB77D-8CF5-4F9B-A177-AA4398F46F1F}">
      <dgm:prSet/>
      <dgm:spPr/>
      <dgm:t>
        <a:bodyPr/>
        <a:lstStyle/>
        <a:p>
          <a:pPr>
            <a:lnSpc>
              <a:spcPct val="100000"/>
            </a:lnSpc>
          </a:pPr>
          <a:r>
            <a:rPr lang="en-US" i="1"/>
            <a:t>Focuses on meeting the needs of today’s consumer but moreover including the next generation of consumer and the possibility of meeting their needs </a:t>
          </a:r>
          <a:r>
            <a:rPr lang="en-US"/>
            <a:t>(Noo-Urai &amp; Jaroenwisan, 2016). </a:t>
          </a:r>
        </a:p>
      </dgm:t>
    </dgm:pt>
    <dgm:pt modelId="{A42C52ED-D0A3-48BF-BE9F-738D1B9E15BB}" type="parTrans" cxnId="{53F8257E-569E-48B4-BC76-FEB07EC84EF2}">
      <dgm:prSet/>
      <dgm:spPr/>
      <dgm:t>
        <a:bodyPr/>
        <a:lstStyle/>
        <a:p>
          <a:endParaRPr lang="en-US"/>
        </a:p>
      </dgm:t>
    </dgm:pt>
    <dgm:pt modelId="{E0C5CCBE-B3C0-4691-A783-898F9599D068}" type="sibTrans" cxnId="{53F8257E-569E-48B4-BC76-FEB07EC84EF2}">
      <dgm:prSet/>
      <dgm:spPr/>
      <dgm:t>
        <a:bodyPr/>
        <a:lstStyle/>
        <a:p>
          <a:endParaRPr lang="en-US"/>
        </a:p>
      </dgm:t>
    </dgm:pt>
    <dgm:pt modelId="{C9C95F44-4E87-4DC0-A109-515E197652F0}">
      <dgm:prSet/>
      <dgm:spPr/>
      <dgm:t>
        <a:bodyPr/>
        <a:lstStyle/>
        <a:p>
          <a:pPr>
            <a:lnSpc>
              <a:spcPct val="100000"/>
            </a:lnSpc>
          </a:pPr>
          <a:r>
            <a:rPr lang="en-US" i="1"/>
            <a:t>“ Sustainable marketing focuses on increasing customer value, social value and ecological value”  (</a:t>
          </a:r>
          <a:r>
            <a:rPr lang="en-US"/>
            <a:t>Seretny &amp; Seretny, 2012)</a:t>
          </a:r>
        </a:p>
      </dgm:t>
    </dgm:pt>
    <dgm:pt modelId="{2773FA91-4E7B-4AF1-B642-363A5EA423A0}" type="parTrans" cxnId="{DA99DDED-4760-4DCC-9E60-857D756BAA74}">
      <dgm:prSet/>
      <dgm:spPr/>
      <dgm:t>
        <a:bodyPr/>
        <a:lstStyle/>
        <a:p>
          <a:endParaRPr lang="en-US"/>
        </a:p>
      </dgm:t>
    </dgm:pt>
    <dgm:pt modelId="{5BD74964-14E6-4DDE-AB40-6900333B4892}" type="sibTrans" cxnId="{DA99DDED-4760-4DCC-9E60-857D756BAA74}">
      <dgm:prSet/>
      <dgm:spPr/>
      <dgm:t>
        <a:bodyPr/>
        <a:lstStyle/>
        <a:p>
          <a:endParaRPr lang="en-US"/>
        </a:p>
      </dgm:t>
    </dgm:pt>
    <dgm:pt modelId="{F2D93DDF-C5A1-4DC2-A090-2F4616F7C290}" type="pres">
      <dgm:prSet presAssocID="{ECF3ECED-9914-4470-957C-CAFB94E3696F}" presName="root" presStyleCnt="0">
        <dgm:presLayoutVars>
          <dgm:dir/>
          <dgm:resizeHandles val="exact"/>
        </dgm:presLayoutVars>
      </dgm:prSet>
      <dgm:spPr/>
    </dgm:pt>
    <dgm:pt modelId="{424148B6-F73B-4EFD-9B7A-419121D6C25F}" type="pres">
      <dgm:prSet presAssocID="{042EA90B-EDAA-4F8D-BF7A-293706DA57AE}" presName="compNode" presStyleCnt="0"/>
      <dgm:spPr/>
    </dgm:pt>
    <dgm:pt modelId="{0CA2BB27-60BB-496A-B5FD-10CE12C5F46A}" type="pres">
      <dgm:prSet presAssocID="{042EA90B-EDAA-4F8D-BF7A-293706DA57AE}" presName="bgRect" presStyleLbl="bgShp" presStyleIdx="0" presStyleCnt="3"/>
      <dgm:spPr/>
    </dgm:pt>
    <dgm:pt modelId="{543EF078-7F6A-4147-A1D5-BB2C2C60E983}" type="pres">
      <dgm:prSet presAssocID="{042EA90B-EDAA-4F8D-BF7A-293706DA57A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nboarding"/>
        </a:ext>
      </dgm:extLst>
    </dgm:pt>
    <dgm:pt modelId="{79F3487E-08AC-4A20-9352-7D56303C8A61}" type="pres">
      <dgm:prSet presAssocID="{042EA90B-EDAA-4F8D-BF7A-293706DA57AE}" presName="spaceRect" presStyleCnt="0"/>
      <dgm:spPr/>
    </dgm:pt>
    <dgm:pt modelId="{1FE312F4-B620-4664-840C-52546A2B6BC6}" type="pres">
      <dgm:prSet presAssocID="{042EA90B-EDAA-4F8D-BF7A-293706DA57AE}" presName="parTx" presStyleLbl="revTx" presStyleIdx="0" presStyleCnt="3">
        <dgm:presLayoutVars>
          <dgm:chMax val="0"/>
          <dgm:chPref val="0"/>
        </dgm:presLayoutVars>
      </dgm:prSet>
      <dgm:spPr/>
    </dgm:pt>
    <dgm:pt modelId="{F2D563CD-2308-4F0C-9D30-2D6854334A85}" type="pres">
      <dgm:prSet presAssocID="{AE220ED4-C722-459A-A91D-6C5BB3631299}" presName="sibTrans" presStyleCnt="0"/>
      <dgm:spPr/>
    </dgm:pt>
    <dgm:pt modelId="{DC07433E-DBD1-4A5E-A3F1-9B1E7B020BBE}" type="pres">
      <dgm:prSet presAssocID="{26ECB77D-8CF5-4F9B-A177-AA4398F46F1F}" presName="compNode" presStyleCnt="0"/>
      <dgm:spPr/>
    </dgm:pt>
    <dgm:pt modelId="{A443FC64-29F5-418C-9A72-7EA42A74645F}" type="pres">
      <dgm:prSet presAssocID="{26ECB77D-8CF5-4F9B-A177-AA4398F46F1F}" presName="bgRect" presStyleLbl="bgShp" presStyleIdx="1" presStyleCnt="3"/>
      <dgm:spPr/>
    </dgm:pt>
    <dgm:pt modelId="{09040B30-19C7-42B2-A9CB-773EFA1321BF}" type="pres">
      <dgm:prSet presAssocID="{26ECB77D-8CF5-4F9B-A177-AA4398F46F1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aptopSecure"/>
        </a:ext>
      </dgm:extLst>
    </dgm:pt>
    <dgm:pt modelId="{B14019DE-E84C-4DFF-87FC-881584D218E9}" type="pres">
      <dgm:prSet presAssocID="{26ECB77D-8CF5-4F9B-A177-AA4398F46F1F}" presName="spaceRect" presStyleCnt="0"/>
      <dgm:spPr/>
    </dgm:pt>
    <dgm:pt modelId="{3771A6BE-BC36-4AFB-B01B-AE59E30DC598}" type="pres">
      <dgm:prSet presAssocID="{26ECB77D-8CF5-4F9B-A177-AA4398F46F1F}" presName="parTx" presStyleLbl="revTx" presStyleIdx="1" presStyleCnt="3">
        <dgm:presLayoutVars>
          <dgm:chMax val="0"/>
          <dgm:chPref val="0"/>
        </dgm:presLayoutVars>
      </dgm:prSet>
      <dgm:spPr/>
    </dgm:pt>
    <dgm:pt modelId="{2AB5E0CD-6E12-45F2-9CB0-A9EF2BBCB163}" type="pres">
      <dgm:prSet presAssocID="{E0C5CCBE-B3C0-4691-A783-898F9599D068}" presName="sibTrans" presStyleCnt="0"/>
      <dgm:spPr/>
    </dgm:pt>
    <dgm:pt modelId="{751BDC34-596A-4EB6-8CEC-8FD6B76170CC}" type="pres">
      <dgm:prSet presAssocID="{C9C95F44-4E87-4DC0-A109-515E197652F0}" presName="compNode" presStyleCnt="0"/>
      <dgm:spPr/>
    </dgm:pt>
    <dgm:pt modelId="{8847A93B-B95B-42BA-8249-DEBFC8125EA0}" type="pres">
      <dgm:prSet presAssocID="{C9C95F44-4E87-4DC0-A109-515E197652F0}" presName="bgRect" presStyleLbl="bgShp" presStyleIdx="2" presStyleCnt="3"/>
      <dgm:spPr/>
    </dgm:pt>
    <dgm:pt modelId="{14A5ECCF-8D1A-41F5-AB57-D18F06797850}" type="pres">
      <dgm:prSet presAssocID="{C9C95F44-4E87-4DC0-A109-515E197652F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ooter"/>
        </a:ext>
      </dgm:extLst>
    </dgm:pt>
    <dgm:pt modelId="{383A0F3E-4F25-40D8-902E-02E0FD5FFE5F}" type="pres">
      <dgm:prSet presAssocID="{C9C95F44-4E87-4DC0-A109-515E197652F0}" presName="spaceRect" presStyleCnt="0"/>
      <dgm:spPr/>
    </dgm:pt>
    <dgm:pt modelId="{C91E78A6-A0DE-41F7-B5CC-C74DF05FA08F}" type="pres">
      <dgm:prSet presAssocID="{C9C95F44-4E87-4DC0-A109-515E197652F0}" presName="parTx" presStyleLbl="revTx" presStyleIdx="2" presStyleCnt="3">
        <dgm:presLayoutVars>
          <dgm:chMax val="0"/>
          <dgm:chPref val="0"/>
        </dgm:presLayoutVars>
      </dgm:prSet>
      <dgm:spPr/>
    </dgm:pt>
  </dgm:ptLst>
  <dgm:cxnLst>
    <dgm:cxn modelId="{5D34C220-71AF-6743-855A-F55DBC1989A9}" type="presOf" srcId="{042EA90B-EDAA-4F8D-BF7A-293706DA57AE}" destId="{1FE312F4-B620-4664-840C-52546A2B6BC6}" srcOrd="0" destOrd="0" presId="urn:microsoft.com/office/officeart/2018/2/layout/IconVerticalSolidList"/>
    <dgm:cxn modelId="{3352DE22-9E5B-3D47-97EA-B9DB321E8D7D}" type="presOf" srcId="{26ECB77D-8CF5-4F9B-A177-AA4398F46F1F}" destId="{3771A6BE-BC36-4AFB-B01B-AE59E30DC598}" srcOrd="0" destOrd="0" presId="urn:microsoft.com/office/officeart/2018/2/layout/IconVerticalSolidList"/>
    <dgm:cxn modelId="{1E5D1C28-4365-CC4A-B34E-978CF7AF5249}" type="presOf" srcId="{C9C95F44-4E87-4DC0-A109-515E197652F0}" destId="{C91E78A6-A0DE-41F7-B5CC-C74DF05FA08F}" srcOrd="0" destOrd="0" presId="urn:microsoft.com/office/officeart/2018/2/layout/IconVerticalSolidList"/>
    <dgm:cxn modelId="{BEACE03C-8136-F842-9E7D-C53793C9B5CF}" type="presOf" srcId="{ECF3ECED-9914-4470-957C-CAFB94E3696F}" destId="{F2D93DDF-C5A1-4DC2-A090-2F4616F7C290}" srcOrd="0" destOrd="0" presId="urn:microsoft.com/office/officeart/2018/2/layout/IconVerticalSolidList"/>
    <dgm:cxn modelId="{53F8257E-569E-48B4-BC76-FEB07EC84EF2}" srcId="{ECF3ECED-9914-4470-957C-CAFB94E3696F}" destId="{26ECB77D-8CF5-4F9B-A177-AA4398F46F1F}" srcOrd="1" destOrd="0" parTransId="{A42C52ED-D0A3-48BF-BE9F-738D1B9E15BB}" sibTransId="{E0C5CCBE-B3C0-4691-A783-898F9599D068}"/>
    <dgm:cxn modelId="{FA80EBCE-EC12-4316-85B3-9444D45E103E}" srcId="{ECF3ECED-9914-4470-957C-CAFB94E3696F}" destId="{042EA90B-EDAA-4F8D-BF7A-293706DA57AE}" srcOrd="0" destOrd="0" parTransId="{D169C855-A20A-497C-B614-3C0CC4BC1456}" sibTransId="{AE220ED4-C722-459A-A91D-6C5BB3631299}"/>
    <dgm:cxn modelId="{DA99DDED-4760-4DCC-9E60-857D756BAA74}" srcId="{ECF3ECED-9914-4470-957C-CAFB94E3696F}" destId="{C9C95F44-4E87-4DC0-A109-515E197652F0}" srcOrd="2" destOrd="0" parTransId="{2773FA91-4E7B-4AF1-B642-363A5EA423A0}" sibTransId="{5BD74964-14E6-4DDE-AB40-6900333B4892}"/>
    <dgm:cxn modelId="{22BBC658-90D6-7448-896D-499F57A32A70}" type="presParOf" srcId="{F2D93DDF-C5A1-4DC2-A090-2F4616F7C290}" destId="{424148B6-F73B-4EFD-9B7A-419121D6C25F}" srcOrd="0" destOrd="0" presId="urn:microsoft.com/office/officeart/2018/2/layout/IconVerticalSolidList"/>
    <dgm:cxn modelId="{6ABC02F5-0E41-484A-AE0A-A8F0145E8DF8}" type="presParOf" srcId="{424148B6-F73B-4EFD-9B7A-419121D6C25F}" destId="{0CA2BB27-60BB-496A-B5FD-10CE12C5F46A}" srcOrd="0" destOrd="0" presId="urn:microsoft.com/office/officeart/2018/2/layout/IconVerticalSolidList"/>
    <dgm:cxn modelId="{2EFF66F5-CD1F-8A46-AA67-E64F88CBFA67}" type="presParOf" srcId="{424148B6-F73B-4EFD-9B7A-419121D6C25F}" destId="{543EF078-7F6A-4147-A1D5-BB2C2C60E983}" srcOrd="1" destOrd="0" presId="urn:microsoft.com/office/officeart/2018/2/layout/IconVerticalSolidList"/>
    <dgm:cxn modelId="{DCD4F41C-7AC2-084C-8110-CDC05141CA6E}" type="presParOf" srcId="{424148B6-F73B-4EFD-9B7A-419121D6C25F}" destId="{79F3487E-08AC-4A20-9352-7D56303C8A61}" srcOrd="2" destOrd="0" presId="urn:microsoft.com/office/officeart/2018/2/layout/IconVerticalSolidList"/>
    <dgm:cxn modelId="{67CE31B4-8EFA-AF45-A341-3CE8C15279AE}" type="presParOf" srcId="{424148B6-F73B-4EFD-9B7A-419121D6C25F}" destId="{1FE312F4-B620-4664-840C-52546A2B6BC6}" srcOrd="3" destOrd="0" presId="urn:microsoft.com/office/officeart/2018/2/layout/IconVerticalSolidList"/>
    <dgm:cxn modelId="{52E74859-4958-C54D-96E5-B9351F05B5EB}" type="presParOf" srcId="{F2D93DDF-C5A1-4DC2-A090-2F4616F7C290}" destId="{F2D563CD-2308-4F0C-9D30-2D6854334A85}" srcOrd="1" destOrd="0" presId="urn:microsoft.com/office/officeart/2018/2/layout/IconVerticalSolidList"/>
    <dgm:cxn modelId="{4A1DF9ED-714E-0141-A996-279FAF2F986D}" type="presParOf" srcId="{F2D93DDF-C5A1-4DC2-A090-2F4616F7C290}" destId="{DC07433E-DBD1-4A5E-A3F1-9B1E7B020BBE}" srcOrd="2" destOrd="0" presId="urn:microsoft.com/office/officeart/2018/2/layout/IconVerticalSolidList"/>
    <dgm:cxn modelId="{D9065CBD-EA2B-BF46-B1F3-69D159FA25F0}" type="presParOf" srcId="{DC07433E-DBD1-4A5E-A3F1-9B1E7B020BBE}" destId="{A443FC64-29F5-418C-9A72-7EA42A74645F}" srcOrd="0" destOrd="0" presId="urn:microsoft.com/office/officeart/2018/2/layout/IconVerticalSolidList"/>
    <dgm:cxn modelId="{EEE7E6CE-C2AA-A244-8F4A-50689346329D}" type="presParOf" srcId="{DC07433E-DBD1-4A5E-A3F1-9B1E7B020BBE}" destId="{09040B30-19C7-42B2-A9CB-773EFA1321BF}" srcOrd="1" destOrd="0" presId="urn:microsoft.com/office/officeart/2018/2/layout/IconVerticalSolidList"/>
    <dgm:cxn modelId="{0A11FAB2-0D3C-6E4C-8CBC-47DAFA200AEF}" type="presParOf" srcId="{DC07433E-DBD1-4A5E-A3F1-9B1E7B020BBE}" destId="{B14019DE-E84C-4DFF-87FC-881584D218E9}" srcOrd="2" destOrd="0" presId="urn:microsoft.com/office/officeart/2018/2/layout/IconVerticalSolidList"/>
    <dgm:cxn modelId="{CECF23D1-462C-6441-96D5-C49C14EE3435}" type="presParOf" srcId="{DC07433E-DBD1-4A5E-A3F1-9B1E7B020BBE}" destId="{3771A6BE-BC36-4AFB-B01B-AE59E30DC598}" srcOrd="3" destOrd="0" presId="urn:microsoft.com/office/officeart/2018/2/layout/IconVerticalSolidList"/>
    <dgm:cxn modelId="{4E4DF156-D0FD-7540-B2C0-C5A6C6C7488A}" type="presParOf" srcId="{F2D93DDF-C5A1-4DC2-A090-2F4616F7C290}" destId="{2AB5E0CD-6E12-45F2-9CB0-A9EF2BBCB163}" srcOrd="3" destOrd="0" presId="urn:microsoft.com/office/officeart/2018/2/layout/IconVerticalSolidList"/>
    <dgm:cxn modelId="{F4E69E9E-69EA-F845-B21A-CA3C43C9F638}" type="presParOf" srcId="{F2D93DDF-C5A1-4DC2-A090-2F4616F7C290}" destId="{751BDC34-596A-4EB6-8CEC-8FD6B76170CC}" srcOrd="4" destOrd="0" presId="urn:microsoft.com/office/officeart/2018/2/layout/IconVerticalSolidList"/>
    <dgm:cxn modelId="{B70CF3B8-4F67-9940-86E2-67DBC3722FFA}" type="presParOf" srcId="{751BDC34-596A-4EB6-8CEC-8FD6B76170CC}" destId="{8847A93B-B95B-42BA-8249-DEBFC8125EA0}" srcOrd="0" destOrd="0" presId="urn:microsoft.com/office/officeart/2018/2/layout/IconVerticalSolidList"/>
    <dgm:cxn modelId="{FADC6E1F-CC75-584B-A352-70830ECB7193}" type="presParOf" srcId="{751BDC34-596A-4EB6-8CEC-8FD6B76170CC}" destId="{14A5ECCF-8D1A-41F5-AB57-D18F06797850}" srcOrd="1" destOrd="0" presId="urn:microsoft.com/office/officeart/2018/2/layout/IconVerticalSolidList"/>
    <dgm:cxn modelId="{69449E2C-6FB1-4D45-B7DB-D16409007A57}" type="presParOf" srcId="{751BDC34-596A-4EB6-8CEC-8FD6B76170CC}" destId="{383A0F3E-4F25-40D8-902E-02E0FD5FFE5F}" srcOrd="2" destOrd="0" presId="urn:microsoft.com/office/officeart/2018/2/layout/IconVerticalSolidList"/>
    <dgm:cxn modelId="{99A0825A-BE96-7E4A-913D-BE4EE1DA7062}" type="presParOf" srcId="{751BDC34-596A-4EB6-8CEC-8FD6B76170CC}" destId="{C91E78A6-A0DE-41F7-B5CC-C74DF05FA08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E7AAB38-0F4F-4D0C-BECC-396773C822F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856F639-82CE-408B-8BD3-F0BCFE44C209}">
      <dgm:prSet/>
      <dgm:spPr/>
      <dgm:t>
        <a:bodyPr/>
        <a:lstStyle/>
        <a:p>
          <a:r>
            <a:rPr lang="en-US" b="1"/>
            <a:t>Ecological marketing- </a:t>
          </a:r>
          <a:r>
            <a:rPr lang="en-US"/>
            <a:t>highly emphases on developing and promoting environmental friendly products and services (Peattie &amp; Belz, 2010). </a:t>
          </a:r>
        </a:p>
      </dgm:t>
    </dgm:pt>
    <dgm:pt modelId="{E6711200-E1BB-4DF7-BCD1-6BFB5ED17CAC}" type="parTrans" cxnId="{0379DAF1-60DC-4ABE-B471-A45112A6BC1D}">
      <dgm:prSet/>
      <dgm:spPr/>
      <dgm:t>
        <a:bodyPr/>
        <a:lstStyle/>
        <a:p>
          <a:endParaRPr lang="en-US"/>
        </a:p>
      </dgm:t>
    </dgm:pt>
    <dgm:pt modelId="{C28F5D57-2B91-43F1-BA57-4EA5B62C80D3}" type="sibTrans" cxnId="{0379DAF1-60DC-4ABE-B471-A45112A6BC1D}">
      <dgm:prSet/>
      <dgm:spPr/>
      <dgm:t>
        <a:bodyPr/>
        <a:lstStyle/>
        <a:p>
          <a:endParaRPr lang="en-US"/>
        </a:p>
      </dgm:t>
    </dgm:pt>
    <dgm:pt modelId="{5AC3D662-D5E1-4133-BB89-644BFA85FCFC}">
      <dgm:prSet/>
      <dgm:spPr/>
      <dgm:t>
        <a:bodyPr/>
        <a:lstStyle/>
        <a:p>
          <a:r>
            <a:rPr lang="en-US" b="1"/>
            <a:t>Green marketing- </a:t>
          </a:r>
          <a:r>
            <a:rPr lang="en-US"/>
            <a:t>aims to increase green consumer demand promote environmental friendly products that brings well-being for both human and environment (Mitchell et al., 2010). </a:t>
          </a:r>
        </a:p>
      </dgm:t>
    </dgm:pt>
    <dgm:pt modelId="{AA47E86A-D03D-4348-8421-96D720DB99E1}" type="parTrans" cxnId="{7F62922C-C7DD-4203-9F47-C7D35D454995}">
      <dgm:prSet/>
      <dgm:spPr/>
      <dgm:t>
        <a:bodyPr/>
        <a:lstStyle/>
        <a:p>
          <a:endParaRPr lang="en-US"/>
        </a:p>
      </dgm:t>
    </dgm:pt>
    <dgm:pt modelId="{84B10389-C096-4EC6-A6DE-F9A869B3356F}" type="sibTrans" cxnId="{7F62922C-C7DD-4203-9F47-C7D35D454995}">
      <dgm:prSet/>
      <dgm:spPr/>
      <dgm:t>
        <a:bodyPr/>
        <a:lstStyle/>
        <a:p>
          <a:endParaRPr lang="en-US"/>
        </a:p>
      </dgm:t>
    </dgm:pt>
    <dgm:pt modelId="{5A2BA2BF-15F7-4E64-988F-EA4D18C1DBD1}" type="pres">
      <dgm:prSet presAssocID="{BE7AAB38-0F4F-4D0C-BECC-396773C822FD}" presName="root" presStyleCnt="0">
        <dgm:presLayoutVars>
          <dgm:dir/>
          <dgm:resizeHandles val="exact"/>
        </dgm:presLayoutVars>
      </dgm:prSet>
      <dgm:spPr/>
    </dgm:pt>
    <dgm:pt modelId="{8FD74CED-8A2F-40D5-BE62-35E93382E812}" type="pres">
      <dgm:prSet presAssocID="{0856F639-82CE-408B-8BD3-F0BCFE44C209}" presName="compNode" presStyleCnt="0"/>
      <dgm:spPr/>
    </dgm:pt>
    <dgm:pt modelId="{66A859AA-E04D-4DAE-91B0-38BF724E90E1}" type="pres">
      <dgm:prSet presAssocID="{0856F639-82CE-408B-8BD3-F0BCFE44C209}" presName="bgRect" presStyleLbl="bgShp" presStyleIdx="0" presStyleCnt="2"/>
      <dgm:spPr/>
    </dgm:pt>
    <dgm:pt modelId="{CB157018-3647-4B17-985B-2C2BA2AE4E2B}" type="pres">
      <dgm:prSet presAssocID="{0856F639-82CE-408B-8BD3-F0BCFE44C20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stainability"/>
        </a:ext>
      </dgm:extLst>
    </dgm:pt>
    <dgm:pt modelId="{0D09FECB-B059-4974-AB0B-515E673096D6}" type="pres">
      <dgm:prSet presAssocID="{0856F639-82CE-408B-8BD3-F0BCFE44C209}" presName="spaceRect" presStyleCnt="0"/>
      <dgm:spPr/>
    </dgm:pt>
    <dgm:pt modelId="{12105E07-E9E0-4F19-BF1E-A2B99BEB9525}" type="pres">
      <dgm:prSet presAssocID="{0856F639-82CE-408B-8BD3-F0BCFE44C209}" presName="parTx" presStyleLbl="revTx" presStyleIdx="0" presStyleCnt="2">
        <dgm:presLayoutVars>
          <dgm:chMax val="0"/>
          <dgm:chPref val="0"/>
        </dgm:presLayoutVars>
      </dgm:prSet>
      <dgm:spPr/>
    </dgm:pt>
    <dgm:pt modelId="{40D95135-D4F7-4B1B-9F84-1B05EDE90B2E}" type="pres">
      <dgm:prSet presAssocID="{C28F5D57-2B91-43F1-BA57-4EA5B62C80D3}" presName="sibTrans" presStyleCnt="0"/>
      <dgm:spPr/>
    </dgm:pt>
    <dgm:pt modelId="{0604A190-4AC2-4942-9DDC-E82EE1A13467}" type="pres">
      <dgm:prSet presAssocID="{5AC3D662-D5E1-4133-BB89-644BFA85FCFC}" presName="compNode" presStyleCnt="0"/>
      <dgm:spPr/>
    </dgm:pt>
    <dgm:pt modelId="{09707B7A-6EFC-4116-B0B6-BF1A2A0F10C6}" type="pres">
      <dgm:prSet presAssocID="{5AC3D662-D5E1-4133-BB89-644BFA85FCFC}" presName="bgRect" presStyleLbl="bgShp" presStyleIdx="1" presStyleCnt="2"/>
      <dgm:spPr/>
    </dgm:pt>
    <dgm:pt modelId="{D35682B0-0E58-4871-801E-2D543296DBF1}" type="pres">
      <dgm:prSet presAssocID="{5AC3D662-D5E1-4133-BB89-644BFA85FCF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duous tree"/>
        </a:ext>
      </dgm:extLst>
    </dgm:pt>
    <dgm:pt modelId="{94E2892C-0C80-4E2E-B948-3EB966F50B2A}" type="pres">
      <dgm:prSet presAssocID="{5AC3D662-D5E1-4133-BB89-644BFA85FCFC}" presName="spaceRect" presStyleCnt="0"/>
      <dgm:spPr/>
    </dgm:pt>
    <dgm:pt modelId="{82278CB1-71B0-47A0-A2FB-1E78DA1AA01C}" type="pres">
      <dgm:prSet presAssocID="{5AC3D662-D5E1-4133-BB89-644BFA85FCFC}" presName="parTx" presStyleLbl="revTx" presStyleIdx="1" presStyleCnt="2">
        <dgm:presLayoutVars>
          <dgm:chMax val="0"/>
          <dgm:chPref val="0"/>
        </dgm:presLayoutVars>
      </dgm:prSet>
      <dgm:spPr/>
    </dgm:pt>
  </dgm:ptLst>
  <dgm:cxnLst>
    <dgm:cxn modelId="{7DBC8916-DD78-4033-AD80-F8B9E429816A}" type="presOf" srcId="{5AC3D662-D5E1-4133-BB89-644BFA85FCFC}" destId="{82278CB1-71B0-47A0-A2FB-1E78DA1AA01C}" srcOrd="0" destOrd="0" presId="urn:microsoft.com/office/officeart/2018/2/layout/IconVerticalSolidList"/>
    <dgm:cxn modelId="{C2081C19-C369-4BF5-8218-A5CD583CBB14}" type="presOf" srcId="{BE7AAB38-0F4F-4D0C-BECC-396773C822FD}" destId="{5A2BA2BF-15F7-4E64-988F-EA4D18C1DBD1}" srcOrd="0" destOrd="0" presId="urn:microsoft.com/office/officeart/2018/2/layout/IconVerticalSolidList"/>
    <dgm:cxn modelId="{7F62922C-C7DD-4203-9F47-C7D35D454995}" srcId="{BE7AAB38-0F4F-4D0C-BECC-396773C822FD}" destId="{5AC3D662-D5E1-4133-BB89-644BFA85FCFC}" srcOrd="1" destOrd="0" parTransId="{AA47E86A-D03D-4348-8421-96D720DB99E1}" sibTransId="{84B10389-C096-4EC6-A6DE-F9A869B3356F}"/>
    <dgm:cxn modelId="{65B620AF-6011-4B35-A928-D819231CDFCD}" type="presOf" srcId="{0856F639-82CE-408B-8BD3-F0BCFE44C209}" destId="{12105E07-E9E0-4F19-BF1E-A2B99BEB9525}" srcOrd="0" destOrd="0" presId="urn:microsoft.com/office/officeart/2018/2/layout/IconVerticalSolidList"/>
    <dgm:cxn modelId="{0379DAF1-60DC-4ABE-B471-A45112A6BC1D}" srcId="{BE7AAB38-0F4F-4D0C-BECC-396773C822FD}" destId="{0856F639-82CE-408B-8BD3-F0BCFE44C209}" srcOrd="0" destOrd="0" parTransId="{E6711200-E1BB-4DF7-BCD1-6BFB5ED17CAC}" sibTransId="{C28F5D57-2B91-43F1-BA57-4EA5B62C80D3}"/>
    <dgm:cxn modelId="{765C8169-DD91-4ED4-8F67-3E338475FC1D}" type="presParOf" srcId="{5A2BA2BF-15F7-4E64-988F-EA4D18C1DBD1}" destId="{8FD74CED-8A2F-40D5-BE62-35E93382E812}" srcOrd="0" destOrd="0" presId="urn:microsoft.com/office/officeart/2018/2/layout/IconVerticalSolidList"/>
    <dgm:cxn modelId="{AE3266D9-442B-4CE3-B5DB-49D3F05FF34D}" type="presParOf" srcId="{8FD74CED-8A2F-40D5-BE62-35E93382E812}" destId="{66A859AA-E04D-4DAE-91B0-38BF724E90E1}" srcOrd="0" destOrd="0" presId="urn:microsoft.com/office/officeart/2018/2/layout/IconVerticalSolidList"/>
    <dgm:cxn modelId="{90A269C4-8C53-490D-A367-70B7606116F9}" type="presParOf" srcId="{8FD74CED-8A2F-40D5-BE62-35E93382E812}" destId="{CB157018-3647-4B17-985B-2C2BA2AE4E2B}" srcOrd="1" destOrd="0" presId="urn:microsoft.com/office/officeart/2018/2/layout/IconVerticalSolidList"/>
    <dgm:cxn modelId="{9DDCAB4E-00CF-475A-AD77-AFE1EB9B569B}" type="presParOf" srcId="{8FD74CED-8A2F-40D5-BE62-35E93382E812}" destId="{0D09FECB-B059-4974-AB0B-515E673096D6}" srcOrd="2" destOrd="0" presId="urn:microsoft.com/office/officeart/2018/2/layout/IconVerticalSolidList"/>
    <dgm:cxn modelId="{760A637E-6B44-4B8E-B39B-171B9594451A}" type="presParOf" srcId="{8FD74CED-8A2F-40D5-BE62-35E93382E812}" destId="{12105E07-E9E0-4F19-BF1E-A2B99BEB9525}" srcOrd="3" destOrd="0" presId="urn:microsoft.com/office/officeart/2018/2/layout/IconVerticalSolidList"/>
    <dgm:cxn modelId="{E1A7537C-F2D2-431F-9F00-BE7AE7E1C6E6}" type="presParOf" srcId="{5A2BA2BF-15F7-4E64-988F-EA4D18C1DBD1}" destId="{40D95135-D4F7-4B1B-9F84-1B05EDE90B2E}" srcOrd="1" destOrd="0" presId="urn:microsoft.com/office/officeart/2018/2/layout/IconVerticalSolidList"/>
    <dgm:cxn modelId="{F271397F-7844-40A9-B295-9EFD3DAC93AB}" type="presParOf" srcId="{5A2BA2BF-15F7-4E64-988F-EA4D18C1DBD1}" destId="{0604A190-4AC2-4942-9DDC-E82EE1A13467}" srcOrd="2" destOrd="0" presId="urn:microsoft.com/office/officeart/2018/2/layout/IconVerticalSolidList"/>
    <dgm:cxn modelId="{6DF5B69D-71C6-49E4-A5E3-CB808288008F}" type="presParOf" srcId="{0604A190-4AC2-4942-9DDC-E82EE1A13467}" destId="{09707B7A-6EFC-4116-B0B6-BF1A2A0F10C6}" srcOrd="0" destOrd="0" presId="urn:microsoft.com/office/officeart/2018/2/layout/IconVerticalSolidList"/>
    <dgm:cxn modelId="{D68971B2-48C3-4F78-998E-69F857D1D0CF}" type="presParOf" srcId="{0604A190-4AC2-4942-9DDC-E82EE1A13467}" destId="{D35682B0-0E58-4871-801E-2D543296DBF1}" srcOrd="1" destOrd="0" presId="urn:microsoft.com/office/officeart/2018/2/layout/IconVerticalSolidList"/>
    <dgm:cxn modelId="{D272B3E2-34F5-403E-8B0A-8941063B5345}" type="presParOf" srcId="{0604A190-4AC2-4942-9DDC-E82EE1A13467}" destId="{94E2892C-0C80-4E2E-B948-3EB966F50B2A}" srcOrd="2" destOrd="0" presId="urn:microsoft.com/office/officeart/2018/2/layout/IconVerticalSolidList"/>
    <dgm:cxn modelId="{8BB112A2-CF09-4467-B759-82622D89DD02}" type="presParOf" srcId="{0604A190-4AC2-4942-9DDC-E82EE1A13467}" destId="{82278CB1-71B0-47A0-A2FB-1E78DA1AA01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5774EE-20EA-4816-B99F-D659E7277CEE}">
      <dsp:nvSpPr>
        <dsp:cNvPr id="0" name=""/>
        <dsp:cNvSpPr/>
      </dsp:nvSpPr>
      <dsp:spPr>
        <a:xfrm>
          <a:off x="60186" y="441408"/>
          <a:ext cx="1257386" cy="125738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B1D0D3-2DF9-4DE9-8732-3A8DB5E1DF2B}">
      <dsp:nvSpPr>
        <dsp:cNvPr id="0" name=""/>
        <dsp:cNvSpPr/>
      </dsp:nvSpPr>
      <dsp:spPr>
        <a:xfrm>
          <a:off x="324237" y="705459"/>
          <a:ext cx="729284" cy="7292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4E596DB-3C69-43B3-ADD5-26F3DAC0C476}">
      <dsp:nvSpPr>
        <dsp:cNvPr id="0" name=""/>
        <dsp:cNvSpPr/>
      </dsp:nvSpPr>
      <dsp:spPr>
        <a:xfrm>
          <a:off x="1587013" y="441408"/>
          <a:ext cx="2963839" cy="12573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b="1" kern="1200"/>
            <a:t>Environmentally enlightened- </a:t>
          </a:r>
          <a:r>
            <a:rPr lang="en-US" sz="1400" kern="1200"/>
            <a:t>largely focus on environmental friendly products and services (Seretny &amp; Seretny, 2012). </a:t>
          </a:r>
        </a:p>
      </dsp:txBody>
      <dsp:txXfrm>
        <a:off x="1587013" y="441408"/>
        <a:ext cx="2963839" cy="1257386"/>
      </dsp:txXfrm>
    </dsp:sp>
    <dsp:sp modelId="{38AB19FB-970C-46F8-BC69-B3BA9C39220A}">
      <dsp:nvSpPr>
        <dsp:cNvPr id="0" name=""/>
        <dsp:cNvSpPr/>
      </dsp:nvSpPr>
      <dsp:spPr>
        <a:xfrm>
          <a:off x="5067279" y="441408"/>
          <a:ext cx="1257386" cy="125738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82A9D5-A5EA-4200-B0D4-8FA4DFAA8F6B}">
      <dsp:nvSpPr>
        <dsp:cNvPr id="0" name=""/>
        <dsp:cNvSpPr/>
      </dsp:nvSpPr>
      <dsp:spPr>
        <a:xfrm>
          <a:off x="5331331" y="705459"/>
          <a:ext cx="729284" cy="7292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5CAA00B-28D0-4051-89EB-DAFC829CE383}">
      <dsp:nvSpPr>
        <dsp:cNvPr id="0" name=""/>
        <dsp:cNvSpPr/>
      </dsp:nvSpPr>
      <dsp:spPr>
        <a:xfrm>
          <a:off x="6594106" y="441408"/>
          <a:ext cx="2963839" cy="12573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b="1" kern="1200"/>
            <a:t>Maximizing value- </a:t>
          </a:r>
          <a:r>
            <a:rPr lang="en-US" sz="1400" kern="1200"/>
            <a:t>highly emphasize on maximizing customer value, environmental value and social value (Noo-Urai &amp; Jaroenwisan, 2016)</a:t>
          </a:r>
        </a:p>
      </dsp:txBody>
      <dsp:txXfrm>
        <a:off x="6594106" y="441408"/>
        <a:ext cx="2963839" cy="1257386"/>
      </dsp:txXfrm>
    </dsp:sp>
    <dsp:sp modelId="{D1B2EDB6-A123-4E63-B368-E5E912B51905}">
      <dsp:nvSpPr>
        <dsp:cNvPr id="0" name=""/>
        <dsp:cNvSpPr/>
      </dsp:nvSpPr>
      <dsp:spPr>
        <a:xfrm>
          <a:off x="60186" y="2394686"/>
          <a:ext cx="1257386" cy="125738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D5592D-547D-4ABD-9325-9D19D8DCDC96}">
      <dsp:nvSpPr>
        <dsp:cNvPr id="0" name=""/>
        <dsp:cNvSpPr/>
      </dsp:nvSpPr>
      <dsp:spPr>
        <a:xfrm>
          <a:off x="324237" y="2658738"/>
          <a:ext cx="729284" cy="7292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9F0CBC8-FB4E-442F-A9D1-6CF87B838E5F}">
      <dsp:nvSpPr>
        <dsp:cNvPr id="0" name=""/>
        <dsp:cNvSpPr/>
      </dsp:nvSpPr>
      <dsp:spPr>
        <a:xfrm>
          <a:off x="1587013" y="2394686"/>
          <a:ext cx="2963839" cy="12573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b="1" kern="1200"/>
            <a:t>Sensitive to the demands of future generation- </a:t>
          </a:r>
          <a:r>
            <a:rPr lang="en-US" sz="1400" kern="1200"/>
            <a:t>highly emphasize on reserving unrenewable resources and more likely use renewable resources for the business purpose (Belz &amp; Peattie, 2012). </a:t>
          </a:r>
        </a:p>
      </dsp:txBody>
      <dsp:txXfrm>
        <a:off x="1587013" y="2394686"/>
        <a:ext cx="2963839" cy="1257386"/>
      </dsp:txXfrm>
    </dsp:sp>
    <dsp:sp modelId="{6135C378-09DB-4D99-8F38-73A87D110343}">
      <dsp:nvSpPr>
        <dsp:cNvPr id="0" name=""/>
        <dsp:cNvSpPr/>
      </dsp:nvSpPr>
      <dsp:spPr>
        <a:xfrm>
          <a:off x="5067279" y="2394686"/>
          <a:ext cx="1257386" cy="125738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57ACAC-FFDF-4F03-B024-51116A09C8C1}">
      <dsp:nvSpPr>
        <dsp:cNvPr id="0" name=""/>
        <dsp:cNvSpPr/>
      </dsp:nvSpPr>
      <dsp:spPr>
        <a:xfrm>
          <a:off x="5331331" y="2658738"/>
          <a:ext cx="729284" cy="7292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984FBFC-687E-479E-A940-9AA193B9771B}">
      <dsp:nvSpPr>
        <dsp:cNvPr id="0" name=""/>
        <dsp:cNvSpPr/>
      </dsp:nvSpPr>
      <dsp:spPr>
        <a:xfrm>
          <a:off x="6594106" y="2394686"/>
          <a:ext cx="2963839" cy="12573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b="1" kern="1200"/>
            <a:t>For example; </a:t>
          </a:r>
          <a:r>
            <a:rPr lang="en-US" sz="1400" kern="1200"/>
            <a:t>companies are more likely to use solar plant,  and to reduce the use of coal, and gas (fossil fuel) due to meeting energy demand rather than natural resources. </a:t>
          </a:r>
        </a:p>
      </dsp:txBody>
      <dsp:txXfrm>
        <a:off x="6594106" y="2394686"/>
        <a:ext cx="2963839" cy="12573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A2BB27-60BB-496A-B5FD-10CE12C5F46A}">
      <dsp:nvSpPr>
        <dsp:cNvPr id="0" name=""/>
        <dsp:cNvSpPr/>
      </dsp:nvSpPr>
      <dsp:spPr>
        <a:xfrm>
          <a:off x="0" y="499"/>
          <a:ext cx="9618133" cy="116928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3EF078-7F6A-4147-A1D5-BB2C2C60E983}">
      <dsp:nvSpPr>
        <dsp:cNvPr id="0" name=""/>
        <dsp:cNvSpPr/>
      </dsp:nvSpPr>
      <dsp:spPr>
        <a:xfrm>
          <a:off x="353707" y="263587"/>
          <a:ext cx="643104" cy="643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FE312F4-B620-4664-840C-52546A2B6BC6}">
      <dsp:nvSpPr>
        <dsp:cNvPr id="0" name=""/>
        <dsp:cNvSpPr/>
      </dsp:nvSpPr>
      <dsp:spPr>
        <a:xfrm>
          <a:off x="1350519" y="499"/>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889000">
            <a:lnSpc>
              <a:spcPct val="100000"/>
            </a:lnSpc>
            <a:spcBef>
              <a:spcPct val="0"/>
            </a:spcBef>
            <a:spcAft>
              <a:spcPct val="35000"/>
            </a:spcAft>
            <a:buNone/>
          </a:pPr>
          <a:r>
            <a:rPr lang="en-US" sz="2000" kern="1200"/>
            <a:t>Sustainable marketing- integrated framework of relationship marketing, social marketing, societal marketing, ethics, economic and environmental perspective (Peattie &amp; Belz, 2010). </a:t>
          </a:r>
        </a:p>
      </dsp:txBody>
      <dsp:txXfrm>
        <a:off x="1350519" y="499"/>
        <a:ext cx="8267613" cy="1169280"/>
      </dsp:txXfrm>
    </dsp:sp>
    <dsp:sp modelId="{A443FC64-29F5-418C-9A72-7EA42A74645F}">
      <dsp:nvSpPr>
        <dsp:cNvPr id="0" name=""/>
        <dsp:cNvSpPr/>
      </dsp:nvSpPr>
      <dsp:spPr>
        <a:xfrm>
          <a:off x="0" y="1462100"/>
          <a:ext cx="9618133" cy="116928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040B30-19C7-42B2-A9CB-773EFA1321BF}">
      <dsp:nvSpPr>
        <dsp:cNvPr id="0" name=""/>
        <dsp:cNvSpPr/>
      </dsp:nvSpPr>
      <dsp:spPr>
        <a:xfrm>
          <a:off x="353707" y="1725188"/>
          <a:ext cx="643104" cy="643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771A6BE-BC36-4AFB-B01B-AE59E30DC598}">
      <dsp:nvSpPr>
        <dsp:cNvPr id="0" name=""/>
        <dsp:cNvSpPr/>
      </dsp:nvSpPr>
      <dsp:spPr>
        <a:xfrm>
          <a:off x="1350519" y="1462100"/>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889000">
            <a:lnSpc>
              <a:spcPct val="100000"/>
            </a:lnSpc>
            <a:spcBef>
              <a:spcPct val="0"/>
            </a:spcBef>
            <a:spcAft>
              <a:spcPct val="35000"/>
            </a:spcAft>
            <a:buNone/>
          </a:pPr>
          <a:r>
            <a:rPr lang="en-US" sz="2000" i="1" kern="1200"/>
            <a:t>Focuses on meeting the needs of today’s consumer but moreover including the next generation of consumer and the possibility of meeting their needs </a:t>
          </a:r>
          <a:r>
            <a:rPr lang="en-US" sz="2000" kern="1200"/>
            <a:t>(Noo-Urai &amp; Jaroenwisan, 2016). </a:t>
          </a:r>
        </a:p>
      </dsp:txBody>
      <dsp:txXfrm>
        <a:off x="1350519" y="1462100"/>
        <a:ext cx="8267613" cy="1169280"/>
      </dsp:txXfrm>
    </dsp:sp>
    <dsp:sp modelId="{8847A93B-B95B-42BA-8249-DEBFC8125EA0}">
      <dsp:nvSpPr>
        <dsp:cNvPr id="0" name=""/>
        <dsp:cNvSpPr/>
      </dsp:nvSpPr>
      <dsp:spPr>
        <a:xfrm>
          <a:off x="0" y="2923701"/>
          <a:ext cx="9618133" cy="116928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A5ECCF-8D1A-41F5-AB57-D18F06797850}">
      <dsp:nvSpPr>
        <dsp:cNvPr id="0" name=""/>
        <dsp:cNvSpPr/>
      </dsp:nvSpPr>
      <dsp:spPr>
        <a:xfrm>
          <a:off x="353707" y="3186789"/>
          <a:ext cx="643104" cy="643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91E78A6-A0DE-41F7-B5CC-C74DF05FA08F}">
      <dsp:nvSpPr>
        <dsp:cNvPr id="0" name=""/>
        <dsp:cNvSpPr/>
      </dsp:nvSpPr>
      <dsp:spPr>
        <a:xfrm>
          <a:off x="1350519" y="2923701"/>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889000">
            <a:lnSpc>
              <a:spcPct val="100000"/>
            </a:lnSpc>
            <a:spcBef>
              <a:spcPct val="0"/>
            </a:spcBef>
            <a:spcAft>
              <a:spcPct val="35000"/>
            </a:spcAft>
            <a:buNone/>
          </a:pPr>
          <a:r>
            <a:rPr lang="en-US" sz="2000" i="1" kern="1200"/>
            <a:t>“ Sustainable marketing focuses on increasing customer value, social value and ecological value”  (</a:t>
          </a:r>
          <a:r>
            <a:rPr lang="en-US" sz="2000" kern="1200"/>
            <a:t>Seretny &amp; Seretny, 2012)</a:t>
          </a:r>
        </a:p>
      </dsp:txBody>
      <dsp:txXfrm>
        <a:off x="1350519" y="2923701"/>
        <a:ext cx="8267613" cy="11692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A859AA-E04D-4DAE-91B0-38BF724E90E1}">
      <dsp:nvSpPr>
        <dsp:cNvPr id="0" name=""/>
        <dsp:cNvSpPr/>
      </dsp:nvSpPr>
      <dsp:spPr>
        <a:xfrm>
          <a:off x="0" y="809181"/>
          <a:ext cx="6628804" cy="149387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157018-3647-4B17-985B-2C2BA2AE4E2B}">
      <dsp:nvSpPr>
        <dsp:cNvPr id="0" name=""/>
        <dsp:cNvSpPr/>
      </dsp:nvSpPr>
      <dsp:spPr>
        <a:xfrm>
          <a:off x="451896" y="1145303"/>
          <a:ext cx="821630" cy="8216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2105E07-E9E0-4F19-BF1E-A2B99BEB9525}">
      <dsp:nvSpPr>
        <dsp:cNvPr id="0" name=""/>
        <dsp:cNvSpPr/>
      </dsp:nvSpPr>
      <dsp:spPr>
        <a:xfrm>
          <a:off x="1725424" y="809181"/>
          <a:ext cx="4903379" cy="1493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02" tIns="158102" rIns="158102" bIns="158102" numCol="1" spcCol="1270" anchor="ctr" anchorCtr="0">
          <a:noAutofit/>
        </a:bodyPr>
        <a:lstStyle/>
        <a:p>
          <a:pPr marL="0" lvl="0" indent="0" algn="l" defTabSz="755650">
            <a:lnSpc>
              <a:spcPct val="90000"/>
            </a:lnSpc>
            <a:spcBef>
              <a:spcPct val="0"/>
            </a:spcBef>
            <a:spcAft>
              <a:spcPct val="35000"/>
            </a:spcAft>
            <a:buNone/>
          </a:pPr>
          <a:r>
            <a:rPr lang="en-US" sz="1700" b="1" kern="1200"/>
            <a:t>Ecological marketing- </a:t>
          </a:r>
          <a:r>
            <a:rPr lang="en-US" sz="1700" kern="1200"/>
            <a:t>highly emphases on developing and promoting environmental friendly products and services (Peattie &amp; Belz, 2010). </a:t>
          </a:r>
        </a:p>
      </dsp:txBody>
      <dsp:txXfrm>
        <a:off x="1725424" y="809181"/>
        <a:ext cx="4903379" cy="1493874"/>
      </dsp:txXfrm>
    </dsp:sp>
    <dsp:sp modelId="{09707B7A-6EFC-4116-B0B6-BF1A2A0F10C6}">
      <dsp:nvSpPr>
        <dsp:cNvPr id="0" name=""/>
        <dsp:cNvSpPr/>
      </dsp:nvSpPr>
      <dsp:spPr>
        <a:xfrm>
          <a:off x="0" y="2676524"/>
          <a:ext cx="6628804" cy="149387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5682B0-0E58-4871-801E-2D543296DBF1}">
      <dsp:nvSpPr>
        <dsp:cNvPr id="0" name=""/>
        <dsp:cNvSpPr/>
      </dsp:nvSpPr>
      <dsp:spPr>
        <a:xfrm>
          <a:off x="451896" y="3012646"/>
          <a:ext cx="821630" cy="8216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2278CB1-71B0-47A0-A2FB-1E78DA1AA01C}">
      <dsp:nvSpPr>
        <dsp:cNvPr id="0" name=""/>
        <dsp:cNvSpPr/>
      </dsp:nvSpPr>
      <dsp:spPr>
        <a:xfrm>
          <a:off x="1725424" y="2676524"/>
          <a:ext cx="4903379" cy="1493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02" tIns="158102" rIns="158102" bIns="158102" numCol="1" spcCol="1270" anchor="ctr" anchorCtr="0">
          <a:noAutofit/>
        </a:bodyPr>
        <a:lstStyle/>
        <a:p>
          <a:pPr marL="0" lvl="0" indent="0" algn="l" defTabSz="755650">
            <a:lnSpc>
              <a:spcPct val="90000"/>
            </a:lnSpc>
            <a:spcBef>
              <a:spcPct val="0"/>
            </a:spcBef>
            <a:spcAft>
              <a:spcPct val="35000"/>
            </a:spcAft>
            <a:buNone/>
          </a:pPr>
          <a:r>
            <a:rPr lang="en-US" sz="1700" b="1" kern="1200"/>
            <a:t>Green marketing- </a:t>
          </a:r>
          <a:r>
            <a:rPr lang="en-US" sz="1700" kern="1200"/>
            <a:t>aims to increase green consumer demand promote environmental friendly products that brings well-being for both human and environment (Mitchell et al., 2010). </a:t>
          </a:r>
        </a:p>
      </dsp:txBody>
      <dsp:txXfrm>
        <a:off x="1725424" y="2676524"/>
        <a:ext cx="4903379" cy="1493874"/>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9F6F26-912A-4526-9CCF-4BEC124E1B7D}" type="datetimeFigureOut">
              <a:rPr lang="en-US" smtClean="0"/>
              <a:t>6/7/19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929714-005E-4E63-94B8-C85B873DD9D7}" type="slidenum">
              <a:rPr lang="en-US" smtClean="0"/>
              <a:t>‹#›</a:t>
            </a:fld>
            <a:endParaRPr lang="en-US"/>
          </a:p>
        </p:txBody>
      </p:sp>
    </p:spTree>
    <p:extLst>
      <p:ext uri="{BB962C8B-B14F-4D97-AF65-F5344CB8AC3E}">
        <p14:creationId xmlns:p14="http://schemas.microsoft.com/office/powerpoint/2010/main" val="32657497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9F6F26-912A-4526-9CCF-4BEC124E1B7D}" type="datetimeFigureOut">
              <a:rPr lang="en-US" smtClean="0"/>
              <a:t>6/7/19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929714-005E-4E63-94B8-C85B873DD9D7}" type="slidenum">
              <a:rPr lang="en-US" smtClean="0"/>
              <a:t>‹#›</a:t>
            </a:fld>
            <a:endParaRPr lang="en-US"/>
          </a:p>
        </p:txBody>
      </p:sp>
    </p:spTree>
    <p:extLst>
      <p:ext uri="{BB962C8B-B14F-4D97-AF65-F5344CB8AC3E}">
        <p14:creationId xmlns:p14="http://schemas.microsoft.com/office/powerpoint/2010/main" val="39156327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9F6F26-912A-4526-9CCF-4BEC124E1B7D}" type="datetimeFigureOut">
              <a:rPr lang="en-US" smtClean="0"/>
              <a:t>6/7/19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929714-005E-4E63-94B8-C85B873DD9D7}" type="slidenum">
              <a:rPr lang="en-US" smtClean="0"/>
              <a:t>‹#›</a:t>
            </a:fld>
            <a:endParaRPr lang="en-US"/>
          </a:p>
        </p:txBody>
      </p:sp>
    </p:spTree>
    <p:extLst>
      <p:ext uri="{BB962C8B-B14F-4D97-AF65-F5344CB8AC3E}">
        <p14:creationId xmlns:p14="http://schemas.microsoft.com/office/powerpoint/2010/main" val="17459804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89F6F26-912A-4526-9CCF-4BEC124E1B7D}" type="datetimeFigureOut">
              <a:rPr lang="en-US" smtClean="0"/>
              <a:t>6/7/19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8929714-005E-4E63-94B8-C85B873DD9D7}" type="slidenum">
              <a:rPr lang="en-US" smtClean="0"/>
              <a:t>‹#›</a:t>
            </a:fld>
            <a:endParaRPr lang="en-US"/>
          </a:p>
        </p:txBody>
      </p:sp>
    </p:spTree>
    <p:extLst>
      <p:ext uri="{BB962C8B-B14F-4D97-AF65-F5344CB8AC3E}">
        <p14:creationId xmlns:p14="http://schemas.microsoft.com/office/powerpoint/2010/main" val="35487604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89F6F26-912A-4526-9CCF-4BEC124E1B7D}" type="datetimeFigureOut">
              <a:rPr lang="en-US" smtClean="0"/>
              <a:t>6/7/19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8929714-005E-4E63-94B8-C85B873DD9D7}" type="slidenum">
              <a:rPr lang="en-US" smtClean="0"/>
              <a:t>‹#›</a:t>
            </a:fld>
            <a:endParaRPr lang="en-US"/>
          </a:p>
        </p:txBody>
      </p:sp>
    </p:spTree>
    <p:extLst>
      <p:ext uri="{BB962C8B-B14F-4D97-AF65-F5344CB8AC3E}">
        <p14:creationId xmlns:p14="http://schemas.microsoft.com/office/powerpoint/2010/main" val="36224564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89F6F26-912A-4526-9CCF-4BEC124E1B7D}" type="datetimeFigureOut">
              <a:rPr lang="en-US" smtClean="0"/>
              <a:t>6/7/19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8929714-005E-4E63-94B8-C85B873DD9D7}" type="slidenum">
              <a:rPr lang="en-US" smtClean="0"/>
              <a:t>‹#›</a:t>
            </a:fld>
            <a:endParaRPr lang="en-US"/>
          </a:p>
        </p:txBody>
      </p:sp>
    </p:spTree>
    <p:extLst>
      <p:ext uri="{BB962C8B-B14F-4D97-AF65-F5344CB8AC3E}">
        <p14:creationId xmlns:p14="http://schemas.microsoft.com/office/powerpoint/2010/main" val="35062365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9F6F26-912A-4526-9CCF-4BEC124E1B7D}" type="datetimeFigureOut">
              <a:rPr lang="en-US" smtClean="0"/>
              <a:t>6/7/19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8929714-005E-4E63-94B8-C85B873DD9D7}" type="slidenum">
              <a:rPr lang="en-US" smtClean="0"/>
              <a:t>‹#›</a:t>
            </a:fld>
            <a:endParaRPr lang="en-US"/>
          </a:p>
        </p:txBody>
      </p:sp>
    </p:spTree>
    <p:extLst>
      <p:ext uri="{BB962C8B-B14F-4D97-AF65-F5344CB8AC3E}">
        <p14:creationId xmlns:p14="http://schemas.microsoft.com/office/powerpoint/2010/main" val="28321404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89F6F26-912A-4526-9CCF-4BEC124E1B7D}" type="datetimeFigureOut">
              <a:rPr lang="en-US" smtClean="0"/>
              <a:t>6/7/19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8929714-005E-4E63-94B8-C85B873DD9D7}" type="slidenum">
              <a:rPr lang="en-US" smtClean="0"/>
              <a:t>‹#›</a:t>
            </a:fld>
            <a:endParaRPr lang="en-US"/>
          </a:p>
        </p:txBody>
      </p:sp>
    </p:spTree>
    <p:extLst>
      <p:ext uri="{BB962C8B-B14F-4D97-AF65-F5344CB8AC3E}">
        <p14:creationId xmlns:p14="http://schemas.microsoft.com/office/powerpoint/2010/main" val="5452204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9F6F26-912A-4526-9CCF-4BEC124E1B7D}" type="datetimeFigureOut">
              <a:rPr lang="en-US" smtClean="0"/>
              <a:t>6/7/19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8929714-005E-4E63-94B8-C85B873DD9D7}" type="slidenum">
              <a:rPr lang="en-US" smtClean="0"/>
              <a:t>‹#›</a:t>
            </a:fld>
            <a:endParaRPr lang="en-US"/>
          </a:p>
        </p:txBody>
      </p:sp>
    </p:spTree>
    <p:extLst>
      <p:ext uri="{BB962C8B-B14F-4D97-AF65-F5344CB8AC3E}">
        <p14:creationId xmlns:p14="http://schemas.microsoft.com/office/powerpoint/2010/main" val="22105953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9F6F26-912A-4526-9CCF-4BEC124E1B7D}" type="datetimeFigureOut">
              <a:rPr lang="en-US" smtClean="0"/>
              <a:t>6/7/19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929714-005E-4E63-94B8-C85B873DD9D7}" type="slidenum">
              <a:rPr lang="en-US" smtClean="0"/>
              <a:t>‹#›</a:t>
            </a:fld>
            <a:endParaRPr lang="en-US"/>
          </a:p>
        </p:txBody>
      </p:sp>
    </p:spTree>
    <p:extLst>
      <p:ext uri="{BB962C8B-B14F-4D97-AF65-F5344CB8AC3E}">
        <p14:creationId xmlns:p14="http://schemas.microsoft.com/office/powerpoint/2010/main" val="3803175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9F6F26-912A-4526-9CCF-4BEC124E1B7D}" type="datetimeFigureOut">
              <a:rPr lang="en-US" smtClean="0"/>
              <a:t>6/7/19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929714-005E-4E63-94B8-C85B873DD9D7}"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978390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9F6F26-912A-4526-9CCF-4BEC124E1B7D}" type="datetimeFigureOut">
              <a:rPr lang="en-US" smtClean="0"/>
              <a:t>6/7/19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929714-005E-4E63-94B8-C85B873DD9D7}" type="slidenum">
              <a:rPr lang="en-US" smtClean="0"/>
              <a:t>‹#›</a:t>
            </a:fld>
            <a:endParaRPr lang="en-US"/>
          </a:p>
        </p:txBody>
      </p:sp>
    </p:spTree>
    <p:extLst>
      <p:ext uri="{BB962C8B-B14F-4D97-AF65-F5344CB8AC3E}">
        <p14:creationId xmlns:p14="http://schemas.microsoft.com/office/powerpoint/2010/main" val="15329471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9F6F26-912A-4526-9CCF-4BEC124E1B7D}" type="datetimeFigureOut">
              <a:rPr lang="en-US" smtClean="0"/>
              <a:t>6/7/19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929714-005E-4E63-94B8-C85B873DD9D7}"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3342032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9F6F26-912A-4526-9CCF-4BEC124E1B7D}" type="datetimeFigureOut">
              <a:rPr lang="en-US" smtClean="0"/>
              <a:t>6/7/19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929714-005E-4E63-94B8-C85B873DD9D7}" type="slidenum">
              <a:rPr lang="en-US" smtClean="0"/>
              <a:t>‹#›</a:t>
            </a:fld>
            <a:endParaRPr lang="en-US"/>
          </a:p>
        </p:txBody>
      </p:sp>
    </p:spTree>
    <p:extLst>
      <p:ext uri="{BB962C8B-B14F-4D97-AF65-F5344CB8AC3E}">
        <p14:creationId xmlns:p14="http://schemas.microsoft.com/office/powerpoint/2010/main" val="8900333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9F6F26-912A-4526-9CCF-4BEC124E1B7D}" type="datetimeFigureOut">
              <a:rPr lang="en-US" smtClean="0"/>
              <a:t>6/7/19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929714-005E-4E63-94B8-C85B873DD9D7}" type="slidenum">
              <a:rPr lang="en-US" smtClean="0"/>
              <a:t>‹#›</a:t>
            </a:fld>
            <a:endParaRPr lang="en-US"/>
          </a:p>
        </p:txBody>
      </p:sp>
    </p:spTree>
    <p:extLst>
      <p:ext uri="{BB962C8B-B14F-4D97-AF65-F5344CB8AC3E}">
        <p14:creationId xmlns:p14="http://schemas.microsoft.com/office/powerpoint/2010/main" val="25448401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9F6F26-912A-4526-9CCF-4BEC124E1B7D}" type="datetimeFigureOut">
              <a:rPr lang="en-US" smtClean="0"/>
              <a:t>6/7/19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929714-005E-4E63-94B8-C85B873DD9D7}" type="slidenum">
              <a:rPr lang="en-US" smtClean="0"/>
              <a:t>‹#›</a:t>
            </a:fld>
            <a:endParaRPr lang="en-US"/>
          </a:p>
        </p:txBody>
      </p:sp>
    </p:spTree>
    <p:extLst>
      <p:ext uri="{BB962C8B-B14F-4D97-AF65-F5344CB8AC3E}">
        <p14:creationId xmlns:p14="http://schemas.microsoft.com/office/powerpoint/2010/main" val="39250012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89F6F26-912A-4526-9CCF-4BEC124E1B7D}" type="datetimeFigureOut">
              <a:rPr lang="en-US" smtClean="0"/>
              <a:t>6/7/19</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8929714-005E-4E63-94B8-C85B873DD9D7}" type="slidenum">
              <a:rPr lang="en-US" smtClean="0"/>
              <a:t>‹#›</a:t>
            </a:fld>
            <a:endParaRPr lang="en-US"/>
          </a:p>
        </p:txBody>
      </p:sp>
    </p:spTree>
    <p:extLst>
      <p:ext uri="{BB962C8B-B14F-4D97-AF65-F5344CB8AC3E}">
        <p14:creationId xmlns:p14="http://schemas.microsoft.com/office/powerpoint/2010/main" val="2213549622"/>
      </p:ext>
    </p:extLst>
  </p:cSld>
  <p:clrMap bg1="dk1" tx1="lt1" bg2="dk2" tx2="lt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 id="2147483740" r:id="rId12"/>
    <p:sldLayoutId id="2147483741" r:id="rId13"/>
    <p:sldLayoutId id="2147483742" r:id="rId14"/>
    <p:sldLayoutId id="2147483743" r:id="rId15"/>
    <p:sldLayoutId id="214748374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file:////var/folders/52/hk7sjfms4vggqq5wbp0glm2m0000gn/T/com.microsoft.Word/WebArchiveCopyPasteTempFiles/200px-Coat_of_arms_of_the_University_of_Wales_Trinity_Saint_David.png"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D0B9E8-98D6-0544-88C5-3DC93BF67238}"/>
              </a:ext>
            </a:extLst>
          </p:cNvPr>
          <p:cNvSpPr txBox="1"/>
          <p:nvPr/>
        </p:nvSpPr>
        <p:spPr>
          <a:xfrm>
            <a:off x="3047746" y="3627890"/>
            <a:ext cx="4426637" cy="1723549"/>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Marketing Management </a:t>
            </a:r>
          </a:p>
          <a:p>
            <a:r>
              <a:rPr lang="en-US" sz="2400" dirty="0">
                <a:latin typeface="Times New Roman" panose="02020603050405020304" pitchFamily="18" charset="0"/>
                <a:cs typeface="Times New Roman" panose="02020603050405020304" pitchFamily="18" charset="0"/>
              </a:rPr>
              <a:t>BMMB7012D</a:t>
            </a:r>
          </a:p>
          <a:p>
            <a:r>
              <a:rPr lang="en-US" sz="2000" dirty="0">
                <a:latin typeface="Times New Roman" panose="02020603050405020304" pitchFamily="18" charset="0"/>
                <a:cs typeface="Times New Roman" panose="02020603050405020304" pitchFamily="18" charset="0"/>
              </a:rPr>
              <a:t>Student Name : MD JEWEL BHUIYAN </a:t>
            </a:r>
          </a:p>
          <a:p>
            <a:r>
              <a:rPr lang="en-US" sz="2000" dirty="0">
                <a:latin typeface="Times New Roman" panose="02020603050405020304" pitchFamily="18" charset="0"/>
                <a:cs typeface="Times New Roman" panose="02020603050405020304" pitchFamily="18" charset="0"/>
              </a:rPr>
              <a:t>Student ID</a:t>
            </a:r>
            <a:r>
              <a:rPr lang="en-US" dirty="0">
                <a:latin typeface="Times New Roman" panose="02020603050405020304" pitchFamily="18" charset="0"/>
                <a:cs typeface="Times New Roman" panose="02020603050405020304" pitchFamily="18" charset="0"/>
              </a:rPr>
              <a:t>:1813856</a:t>
            </a:r>
          </a:p>
          <a:p>
            <a:r>
              <a:rPr lang="en-US" dirty="0">
                <a:latin typeface="Times New Roman" panose="02020603050405020304" pitchFamily="18" charset="0"/>
                <a:cs typeface="Times New Roman" panose="02020603050405020304" pitchFamily="18" charset="0"/>
              </a:rPr>
              <a:t>DATE:07.06.2019</a:t>
            </a:r>
          </a:p>
        </p:txBody>
      </p:sp>
      <p:sp>
        <p:nvSpPr>
          <p:cNvPr id="5" name="TextBox 4">
            <a:extLst>
              <a:ext uri="{FF2B5EF4-FFF2-40B4-BE49-F238E27FC236}">
                <a16:creationId xmlns:a16="http://schemas.microsoft.com/office/drawing/2014/main" id="{9DB891C2-78EB-9E4D-A2D0-A06E8D53FDCC}"/>
              </a:ext>
            </a:extLst>
          </p:cNvPr>
          <p:cNvSpPr txBox="1"/>
          <p:nvPr/>
        </p:nvSpPr>
        <p:spPr>
          <a:xfrm>
            <a:off x="4964634" y="806171"/>
            <a:ext cx="2213319" cy="1754326"/>
          </a:xfrm>
          <a:prstGeom prst="rect">
            <a:avLst/>
          </a:prstGeom>
          <a:noFill/>
        </p:spPr>
        <p:txBody>
          <a:bodyPr wrap="square" rtlCol="0">
            <a:spAutoFit/>
          </a:bodyPr>
          <a:lstStyle/>
          <a:p>
            <a:r>
              <a:rPr lang="cy-GB" dirty="0">
                <a:latin typeface="Times New Roman" panose="02020603050405020304" pitchFamily="18" charset="0"/>
                <a:cs typeface="Times New Roman" panose="02020603050405020304" pitchFamily="18" charset="0"/>
              </a:rPr>
              <a:t>Prifysgol Cymru                                          Y Drindod Dewi Sant.                       </a:t>
            </a:r>
            <a:r>
              <a:rPr lang="en-GB" dirty="0">
                <a:latin typeface="Times New Roman" panose="02020603050405020304" pitchFamily="18" charset="0"/>
                <a:cs typeface="Times New Roman" panose="02020603050405020304" pitchFamily="18" charset="0"/>
              </a:rPr>
              <a:t>University of Wales Trinity Saint David</a:t>
            </a:r>
            <a:endParaRPr lang="en-US" dirty="0">
              <a:latin typeface="Times New Roman" panose="02020603050405020304" pitchFamily="18" charset="0"/>
              <a:cs typeface="Times New Roman" panose="02020603050405020304" pitchFamily="18" charset="0"/>
            </a:endParaRPr>
          </a:p>
          <a:p>
            <a:endParaRPr lang="en-US" dirty="0"/>
          </a:p>
        </p:txBody>
      </p:sp>
      <p:pic>
        <p:nvPicPr>
          <p:cNvPr id="6" name="Picture 9" descr="Image result for university of wales trinity saint david">
            <a:extLst>
              <a:ext uri="{FF2B5EF4-FFF2-40B4-BE49-F238E27FC236}">
                <a16:creationId xmlns:a16="http://schemas.microsoft.com/office/drawing/2014/main" id="{CC651D1F-AC5E-0542-ACF6-1F634C777EF0}"/>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2474049" y="275859"/>
            <a:ext cx="2540000" cy="175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79643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B8A5A16-7BE9-4AA1-9B5E-00FAFA5C86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5" name="Group 28">
            <a:extLst>
              <a:ext uri="{FF2B5EF4-FFF2-40B4-BE49-F238E27FC236}">
                <a16:creationId xmlns:a16="http://schemas.microsoft.com/office/drawing/2014/main" id="{1D9D41AE-9F65-4A4B-89BE-7DCF8F5BEC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0" name="Straight Connector 29">
              <a:extLst>
                <a:ext uri="{FF2B5EF4-FFF2-40B4-BE49-F238E27FC236}">
                  <a16:creationId xmlns:a16="http://schemas.microsoft.com/office/drawing/2014/main" id="{22992E8D-AA4A-418F-83AF-5E9292FDFC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6" name="Straight Connector 30">
              <a:extLst>
                <a:ext uri="{FF2B5EF4-FFF2-40B4-BE49-F238E27FC236}">
                  <a16:creationId xmlns:a16="http://schemas.microsoft.com/office/drawing/2014/main" id="{DDF2706B-85C6-47B7-AB92-667FC33809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sp>
          <p:nvSpPr>
            <p:cNvPr id="32" name="Rectangle 23">
              <a:extLst>
                <a:ext uri="{FF2B5EF4-FFF2-40B4-BE49-F238E27FC236}">
                  <a16:creationId xmlns:a16="http://schemas.microsoft.com/office/drawing/2014/main" id="{AA915A6F-9ED2-4BF7-B675-A4933CAF6C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Rectangle 25">
              <a:extLst>
                <a:ext uri="{FF2B5EF4-FFF2-40B4-BE49-F238E27FC236}">
                  <a16:creationId xmlns:a16="http://schemas.microsoft.com/office/drawing/2014/main" id="{9BF6A7FE-839B-4189-959C-3677715AE9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CEC98746-F315-4E5A-B223-AD76F71525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 name="Rectangle 27">
              <a:extLst>
                <a:ext uri="{FF2B5EF4-FFF2-40B4-BE49-F238E27FC236}">
                  <a16:creationId xmlns:a16="http://schemas.microsoft.com/office/drawing/2014/main" id="{19219527-6E34-4CF2-9E31-EE5883CC8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8">
              <a:extLst>
                <a:ext uri="{FF2B5EF4-FFF2-40B4-BE49-F238E27FC236}">
                  <a16:creationId xmlns:a16="http://schemas.microsoft.com/office/drawing/2014/main" id="{0AEA5D90-8C61-4F98-9EB1-B2713EF2BC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Rectangle 29">
              <a:extLst>
                <a:ext uri="{FF2B5EF4-FFF2-40B4-BE49-F238E27FC236}">
                  <a16:creationId xmlns:a16="http://schemas.microsoft.com/office/drawing/2014/main" id="{FC1F280A-25B5-4895-B50F-7C4C0DD0F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37">
              <a:extLst>
                <a:ext uri="{FF2B5EF4-FFF2-40B4-BE49-F238E27FC236}">
                  <a16:creationId xmlns:a16="http://schemas.microsoft.com/office/drawing/2014/main" id="{72CD0DA6-D89C-48DE-8F3C-2614D99767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38">
              <a:extLst>
                <a:ext uri="{FF2B5EF4-FFF2-40B4-BE49-F238E27FC236}">
                  <a16:creationId xmlns:a16="http://schemas.microsoft.com/office/drawing/2014/main" id="{69468FA4-C75D-4473-8657-9517D0C3A2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ormAutofit/>
          </a:bodyPr>
          <a:lstStyle/>
          <a:p>
            <a:pPr>
              <a:lnSpc>
                <a:spcPct val="90000"/>
              </a:lnSpc>
            </a:pPr>
            <a:r>
              <a:rPr lang="en-US" sz="3800">
                <a:solidFill>
                  <a:srgbClr val="FFFFFF"/>
                </a:solidFill>
                <a:latin typeface="Arial" panose="020B0604020202020204" pitchFamily="34" charset="0"/>
                <a:cs typeface="Arial" panose="020B0604020202020204" pitchFamily="34" charset="0"/>
              </a:rPr>
              <a:t>Contemporary issue in marketing: sustainable marketing</a:t>
            </a:r>
          </a:p>
        </p:txBody>
      </p:sp>
    </p:spTree>
    <p:extLst>
      <p:ext uri="{BB962C8B-B14F-4D97-AF65-F5344CB8AC3E}">
        <p14:creationId xmlns:p14="http://schemas.microsoft.com/office/powerpoint/2010/main" val="1898997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33" name="Rectangle 3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5" name="Straight Connector 34">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Isosceles Triangle 4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Isosceles Triangle 4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Freeform: Shape 48">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77334" y="609599"/>
            <a:ext cx="3843375" cy="5545667"/>
          </a:xfrm>
        </p:spPr>
        <p:txBody>
          <a:bodyPr anchor="ctr">
            <a:normAutofit/>
          </a:bodyPr>
          <a:lstStyle/>
          <a:p>
            <a:r>
              <a:rPr lang="en-US">
                <a:solidFill>
                  <a:schemeClr val="tx1">
                    <a:lumMod val="85000"/>
                    <a:lumOff val="15000"/>
                  </a:schemeClr>
                </a:solidFill>
                <a:latin typeface="Arial" panose="020B0604020202020204" pitchFamily="34" charset="0"/>
                <a:cs typeface="Arial" panose="020B0604020202020204" pitchFamily="34" charset="0"/>
              </a:rPr>
              <a:t>Introduction </a:t>
            </a:r>
          </a:p>
        </p:txBody>
      </p:sp>
      <p:sp>
        <p:nvSpPr>
          <p:cNvPr id="3" name="Content Placeholder 2"/>
          <p:cNvSpPr>
            <a:spLocks noGrp="1"/>
          </p:cNvSpPr>
          <p:nvPr>
            <p:ph idx="1"/>
          </p:nvPr>
        </p:nvSpPr>
        <p:spPr>
          <a:xfrm>
            <a:off x="6116084" y="609600"/>
            <a:ext cx="5511296" cy="5545667"/>
          </a:xfrm>
        </p:spPr>
        <p:txBody>
          <a:bodyPr anchor="ctr">
            <a:normAutofit/>
          </a:bodyPr>
          <a:lstStyle/>
          <a:p>
            <a:pPr marL="0" indent="0">
              <a:buNone/>
            </a:pPr>
            <a:r>
              <a:rPr lang="en-US">
                <a:solidFill>
                  <a:srgbClr val="FFFFFF"/>
                </a:solidFill>
                <a:latin typeface="Arial" panose="020B0604020202020204" pitchFamily="34" charset="0"/>
                <a:cs typeface="Arial" panose="020B0604020202020204" pitchFamily="34" charset="0"/>
              </a:rPr>
              <a:t>The presentation shed light on the sustainable marketing as the contemporary issue in marketing. Initially, it will illustrate why sustainable marketing become contemporary issue in marketing and its concepts. Then, it will assess and evaluate the triple bottom line model and sustainable marketing model. Finally, it will critically evaluate the evaluative sustainable marketing.</a:t>
            </a:r>
          </a:p>
        </p:txBody>
      </p:sp>
    </p:spTree>
    <p:extLst>
      <p:ext uri="{BB962C8B-B14F-4D97-AF65-F5344CB8AC3E}">
        <p14:creationId xmlns:p14="http://schemas.microsoft.com/office/powerpoint/2010/main" val="1529832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14D16F1A-5D78-4402-81FF-31A98AFD6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6933" y="609600"/>
            <a:ext cx="10197494" cy="1099457"/>
          </a:xfrm>
        </p:spPr>
        <p:txBody>
          <a:bodyPr>
            <a:normAutofit/>
          </a:bodyPr>
          <a:lstStyle/>
          <a:p>
            <a:pPr>
              <a:lnSpc>
                <a:spcPct val="90000"/>
              </a:lnSpc>
            </a:pPr>
            <a:r>
              <a:rPr lang="en-US">
                <a:latin typeface="Arial" panose="020B0604020202020204" pitchFamily="34" charset="0"/>
                <a:cs typeface="Arial" panose="020B0604020202020204" pitchFamily="34" charset="0"/>
              </a:rPr>
              <a:t>Why sustainable marketing has become a contemporary issue in marketing.</a:t>
            </a:r>
          </a:p>
        </p:txBody>
      </p:sp>
      <p:sp>
        <p:nvSpPr>
          <p:cNvPr id="8" name="Isosceles Triangle 11">
            <a:extLst>
              <a:ext uri="{FF2B5EF4-FFF2-40B4-BE49-F238E27FC236}">
                <a16:creationId xmlns:a16="http://schemas.microsoft.com/office/drawing/2014/main" id="{1B2FB7F0-6A45-43E8-88A7-48E46E6D4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6BA9C607-662B-4FBB-A3F3-CF593AD73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70448AD7-5B7C-4AB6-A64E-0D08C552AECE}"/>
              </a:ext>
            </a:extLst>
          </p:cNvPr>
          <p:cNvGraphicFramePr>
            <a:graphicFrameLocks noGrp="1"/>
          </p:cNvGraphicFramePr>
          <p:nvPr>
            <p:ph idx="1"/>
            <p:extLst>
              <p:ext uri="{D42A27DB-BD31-4B8C-83A1-F6EECF244321}">
                <p14:modId xmlns:p14="http://schemas.microsoft.com/office/powerpoint/2010/main" val="979032197"/>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449244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4D16F1A-5D78-4402-81FF-31A98AFD6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6933" y="609600"/>
            <a:ext cx="10197494" cy="1099457"/>
          </a:xfrm>
        </p:spPr>
        <p:txBody>
          <a:bodyPr>
            <a:normAutofit/>
          </a:bodyPr>
          <a:lstStyle/>
          <a:p>
            <a:r>
              <a:rPr lang="en-US">
                <a:latin typeface="Arial" panose="020B0604020202020204" pitchFamily="34" charset="0"/>
                <a:cs typeface="Arial" panose="020B0604020202020204" pitchFamily="34" charset="0"/>
              </a:rPr>
              <a:t>What is sustainable marketing?</a:t>
            </a:r>
          </a:p>
        </p:txBody>
      </p:sp>
      <p:sp>
        <p:nvSpPr>
          <p:cNvPr id="21" name="Isosceles Triangle 20">
            <a:extLst>
              <a:ext uri="{FF2B5EF4-FFF2-40B4-BE49-F238E27FC236}">
                <a16:creationId xmlns:a16="http://schemas.microsoft.com/office/drawing/2014/main" id="{1B2FB7F0-6A45-43E8-88A7-48E46E6D4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6BA9C607-662B-4FBB-A3F3-CF593AD73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8EF3CF74-0612-49AA-8F7E-D446FF83DC88}"/>
              </a:ext>
            </a:extLst>
          </p:cNvPr>
          <p:cNvGraphicFramePr>
            <a:graphicFrameLocks noGrp="1"/>
          </p:cNvGraphicFramePr>
          <p:nvPr>
            <p:ph idx="1"/>
            <p:extLst>
              <p:ext uri="{D42A27DB-BD31-4B8C-83A1-F6EECF244321}">
                <p14:modId xmlns:p14="http://schemas.microsoft.com/office/powerpoint/2010/main" val="4079230797"/>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01422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Triple bottom line model </a:t>
            </a:r>
          </a:p>
        </p:txBody>
      </p:sp>
      <p:sp>
        <p:nvSpPr>
          <p:cNvPr id="3" name="Content Placeholder 2"/>
          <p:cNvSpPr>
            <a:spLocks noGrp="1"/>
          </p:cNvSpPr>
          <p:nvPr>
            <p:ph idx="1"/>
          </p:nvPr>
        </p:nvSpPr>
        <p:spPr>
          <a:xfrm>
            <a:off x="4310391" y="1751527"/>
            <a:ext cx="5937160" cy="3880773"/>
          </a:xfrm>
        </p:spPr>
        <p:txBody>
          <a:bodyPr/>
          <a:lstStyle/>
          <a:p>
            <a:pPr marL="0" indent="0" algn="just">
              <a:buNone/>
            </a:pPr>
            <a:r>
              <a:rPr lang="en-US" dirty="0">
                <a:solidFill>
                  <a:schemeClr val="tx1"/>
                </a:solidFill>
                <a:latin typeface="Arial" panose="020B0604020202020204" pitchFamily="34" charset="0"/>
                <a:cs typeface="Arial" panose="020B0604020202020204" pitchFamily="34" charset="0"/>
              </a:rPr>
              <a:t>Largely focuses on people, planet and profit in order to run business organization and asses its performance.</a:t>
            </a:r>
          </a:p>
          <a:p>
            <a:pPr algn="just"/>
            <a:r>
              <a:rPr lang="en-US" b="1" dirty="0">
                <a:solidFill>
                  <a:schemeClr val="tx1"/>
                </a:solidFill>
                <a:latin typeface="Arial" panose="020B0604020202020204" pitchFamily="34" charset="0"/>
                <a:cs typeface="Arial" panose="020B0604020202020204" pitchFamily="34" charset="0"/>
              </a:rPr>
              <a:t>People-</a:t>
            </a:r>
            <a:r>
              <a:rPr lang="en-US" dirty="0">
                <a:solidFill>
                  <a:schemeClr val="tx1"/>
                </a:solidFill>
                <a:latin typeface="Arial" panose="020B0604020202020204" pitchFamily="34" charset="0"/>
                <a:cs typeface="Arial" panose="020B0604020202020204" pitchFamily="34" charset="0"/>
              </a:rPr>
              <a:t> measures, how organizations are responsible to the society and community development through their business operation. (</a:t>
            </a:r>
            <a:r>
              <a:rPr lang="en-US" dirty="0" err="1">
                <a:solidFill>
                  <a:schemeClr val="tx1"/>
                </a:solidFill>
                <a:latin typeface="Arial" panose="020B0604020202020204" pitchFamily="34" charset="0"/>
                <a:cs typeface="Arial" panose="020B0604020202020204" pitchFamily="34" charset="0"/>
              </a:rPr>
              <a:t>Gimenez</a:t>
            </a:r>
            <a:r>
              <a:rPr lang="en-US" dirty="0">
                <a:solidFill>
                  <a:schemeClr val="tx1"/>
                </a:solidFill>
                <a:latin typeface="Arial" panose="020B0604020202020204" pitchFamily="34" charset="0"/>
                <a:cs typeface="Arial" panose="020B0604020202020204" pitchFamily="34" charset="0"/>
              </a:rPr>
              <a:t> et al., 2012).  </a:t>
            </a:r>
          </a:p>
          <a:p>
            <a:pPr algn="just"/>
            <a:r>
              <a:rPr lang="en-US" b="1" dirty="0">
                <a:solidFill>
                  <a:schemeClr val="tx1"/>
                </a:solidFill>
                <a:latin typeface="Arial" panose="020B0604020202020204" pitchFamily="34" charset="0"/>
                <a:cs typeface="Arial" panose="020B0604020202020204" pitchFamily="34" charset="0"/>
              </a:rPr>
              <a:t>Planet-</a:t>
            </a:r>
            <a:r>
              <a:rPr lang="en-US" dirty="0">
                <a:solidFill>
                  <a:schemeClr val="tx1"/>
                </a:solidFill>
                <a:latin typeface="Arial" panose="020B0604020202020204" pitchFamily="34" charset="0"/>
                <a:cs typeface="Arial" panose="020B0604020202020204" pitchFamily="34" charset="0"/>
              </a:rPr>
              <a:t> assess, how business organization highly focus on environment development (Majid &amp; </a:t>
            </a:r>
            <a:r>
              <a:rPr lang="en-US" dirty="0" err="1">
                <a:solidFill>
                  <a:schemeClr val="tx1"/>
                </a:solidFill>
                <a:latin typeface="Arial" panose="020B0604020202020204" pitchFamily="34" charset="0"/>
                <a:cs typeface="Arial" panose="020B0604020202020204" pitchFamily="34" charset="0"/>
              </a:rPr>
              <a:t>Koe</a:t>
            </a:r>
            <a:r>
              <a:rPr lang="en-US" dirty="0">
                <a:solidFill>
                  <a:schemeClr val="tx1"/>
                </a:solidFill>
                <a:latin typeface="Arial" panose="020B0604020202020204" pitchFamily="34" charset="0"/>
                <a:cs typeface="Arial" panose="020B0604020202020204" pitchFamily="34" charset="0"/>
              </a:rPr>
              <a:t>, 2012).</a:t>
            </a:r>
          </a:p>
          <a:p>
            <a:pPr algn="just"/>
            <a:r>
              <a:rPr lang="en-US" b="1" dirty="0">
                <a:solidFill>
                  <a:schemeClr val="tx1"/>
                </a:solidFill>
                <a:latin typeface="Arial" panose="020B0604020202020204" pitchFamily="34" charset="0"/>
                <a:cs typeface="Arial" panose="020B0604020202020204" pitchFamily="34" charset="0"/>
              </a:rPr>
              <a:t>Profit-</a:t>
            </a:r>
            <a:r>
              <a:rPr lang="en-US" dirty="0">
                <a:solidFill>
                  <a:schemeClr val="tx1"/>
                </a:solidFill>
                <a:latin typeface="Arial" panose="020B0604020202020204" pitchFamily="34" charset="0"/>
                <a:cs typeface="Arial" panose="020B0604020202020204" pitchFamily="34" charset="0"/>
              </a:rPr>
              <a:t> measure corporate profit in relation to the people and planet (</a:t>
            </a:r>
            <a:r>
              <a:rPr lang="en-US" dirty="0" err="1">
                <a:solidFill>
                  <a:schemeClr val="tx1"/>
                </a:solidFill>
                <a:latin typeface="Arial" panose="020B0604020202020204" pitchFamily="34" charset="0"/>
                <a:cs typeface="Arial" panose="020B0604020202020204" pitchFamily="34" charset="0"/>
              </a:rPr>
              <a:t>Fauzi</a:t>
            </a:r>
            <a:r>
              <a:rPr lang="en-US" dirty="0">
                <a:solidFill>
                  <a:schemeClr val="tx1"/>
                </a:solidFill>
                <a:latin typeface="Arial" panose="020B0604020202020204" pitchFamily="34" charset="0"/>
                <a:cs typeface="Arial" panose="020B0604020202020204" pitchFamily="34" charset="0"/>
              </a:rPr>
              <a:t> et al., 2010). </a:t>
            </a:r>
          </a:p>
          <a:p>
            <a:endParaRPr lang="en-US" dirty="0">
              <a:latin typeface="Arial" panose="020B0604020202020204" pitchFamily="34" charset="0"/>
              <a:cs typeface="Arial" panose="020B0604020202020204" pitchFamily="34" charset="0"/>
            </a:endParaRPr>
          </a:p>
        </p:txBody>
      </p:sp>
      <p:pic>
        <p:nvPicPr>
          <p:cNvPr id="1026" name="Picture 2" descr="Image result for triple bottom line mode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9899" y="1751527"/>
            <a:ext cx="3810492" cy="3256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62885" y="5151549"/>
            <a:ext cx="3219718" cy="523220"/>
          </a:xfrm>
          <a:prstGeom prst="rect">
            <a:avLst/>
          </a:prstGeom>
          <a:noFill/>
        </p:spPr>
        <p:txBody>
          <a:bodyPr wrap="square" rtlCol="0">
            <a:spAutoFit/>
          </a:bodyPr>
          <a:lstStyle/>
          <a:p>
            <a:r>
              <a:rPr lang="en-US" sz="1400" i="1" dirty="0">
                <a:latin typeface="Arial" panose="020B0604020202020204" pitchFamily="34" charset="0"/>
                <a:cs typeface="Arial" panose="020B0604020202020204" pitchFamily="34" charset="0"/>
              </a:rPr>
              <a:t>Triple bottom line model (Source: </a:t>
            </a:r>
            <a:r>
              <a:rPr lang="en-US" sz="1400" i="1" dirty="0" err="1">
                <a:latin typeface="Arial" panose="020B0604020202020204" pitchFamily="34" charset="0"/>
                <a:cs typeface="Arial" panose="020B0604020202020204" pitchFamily="34" charset="0"/>
              </a:rPr>
              <a:t>Gimenez</a:t>
            </a:r>
            <a:r>
              <a:rPr lang="en-US" sz="1400" i="1" dirty="0">
                <a:latin typeface="Arial" panose="020B0604020202020204" pitchFamily="34" charset="0"/>
                <a:cs typeface="Arial" panose="020B0604020202020204" pitchFamily="34" charset="0"/>
              </a:rPr>
              <a:t> et al., 2012)</a:t>
            </a:r>
          </a:p>
        </p:txBody>
      </p:sp>
    </p:spTree>
    <p:extLst>
      <p:ext uri="{BB962C8B-B14F-4D97-AF65-F5344CB8AC3E}">
        <p14:creationId xmlns:p14="http://schemas.microsoft.com/office/powerpoint/2010/main" val="32401495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latin typeface="Arial" panose="020B0604020202020204" pitchFamily="34" charset="0"/>
                <a:cs typeface="Arial" panose="020B0604020202020204" pitchFamily="34" charset="0"/>
              </a:rPr>
              <a:t>Sustainable marketing model </a:t>
            </a:r>
          </a:p>
        </p:txBody>
      </p:sp>
      <p:sp>
        <p:nvSpPr>
          <p:cNvPr id="3" name="Content Placeholder 2"/>
          <p:cNvSpPr>
            <a:spLocks noGrp="1"/>
          </p:cNvSpPr>
          <p:nvPr>
            <p:ph idx="1"/>
          </p:nvPr>
        </p:nvSpPr>
        <p:spPr>
          <a:xfrm>
            <a:off x="3462195" y="2036757"/>
            <a:ext cx="6325750" cy="3880773"/>
          </a:xfrm>
        </p:spPr>
        <p:txBody>
          <a:bodyPr>
            <a:normAutofit fontScale="85000" lnSpcReduction="20000"/>
          </a:bodyPr>
          <a:lstStyle/>
          <a:p>
            <a:pPr marL="0" indent="0" algn="just">
              <a:buNone/>
            </a:pPr>
            <a:r>
              <a:rPr lang="en-US" dirty="0">
                <a:solidFill>
                  <a:schemeClr val="tx1"/>
                </a:solidFill>
                <a:latin typeface="Arial" panose="020B0604020202020204" pitchFamily="34" charset="0"/>
                <a:cs typeface="Arial" panose="020B0604020202020204" pitchFamily="34" charset="0"/>
              </a:rPr>
              <a:t>Dimensions- economic viability, social equity, and environmental protection (</a:t>
            </a:r>
            <a:r>
              <a:rPr lang="en-US" dirty="0" err="1">
                <a:solidFill>
                  <a:schemeClr val="tx1"/>
                </a:solidFill>
                <a:latin typeface="Arial" panose="020B0604020202020204" pitchFamily="34" charset="0"/>
                <a:cs typeface="Arial" panose="020B0604020202020204" pitchFamily="34" charset="0"/>
              </a:rPr>
              <a:t>Noo-urai</a:t>
            </a:r>
            <a:r>
              <a:rPr lang="en-US" dirty="0">
                <a:solidFill>
                  <a:schemeClr val="tx1"/>
                </a:solidFill>
                <a:latin typeface="Arial" panose="020B0604020202020204" pitchFamily="34" charset="0"/>
                <a:cs typeface="Arial" panose="020B0604020202020204" pitchFamily="34" charset="0"/>
              </a:rPr>
              <a:t> &amp; </a:t>
            </a:r>
            <a:r>
              <a:rPr lang="en-US" dirty="0" err="1">
                <a:solidFill>
                  <a:schemeClr val="tx1"/>
                </a:solidFill>
                <a:latin typeface="Arial" panose="020B0604020202020204" pitchFamily="34" charset="0"/>
                <a:cs typeface="Arial" panose="020B0604020202020204" pitchFamily="34" charset="0"/>
              </a:rPr>
              <a:t>Jaroenwisan</a:t>
            </a:r>
            <a:r>
              <a:rPr lang="en-US" dirty="0">
                <a:solidFill>
                  <a:schemeClr val="tx1"/>
                </a:solidFill>
                <a:latin typeface="Arial" panose="020B0604020202020204" pitchFamily="34" charset="0"/>
                <a:cs typeface="Arial" panose="020B0604020202020204" pitchFamily="34" charset="0"/>
              </a:rPr>
              <a:t>, 2016). </a:t>
            </a:r>
          </a:p>
          <a:p>
            <a:pPr algn="just"/>
            <a:r>
              <a:rPr lang="en-US" b="1" dirty="0">
                <a:solidFill>
                  <a:schemeClr val="tx1"/>
                </a:solidFill>
                <a:latin typeface="Arial" panose="020B0604020202020204" pitchFamily="34" charset="0"/>
                <a:cs typeface="Arial" panose="020B0604020202020204" pitchFamily="34" charset="0"/>
              </a:rPr>
              <a:t>Economic viability- </a:t>
            </a:r>
            <a:r>
              <a:rPr lang="en-US" dirty="0">
                <a:solidFill>
                  <a:schemeClr val="tx1"/>
                </a:solidFill>
                <a:latin typeface="Arial" panose="020B0604020202020204" pitchFamily="34" charset="0"/>
                <a:cs typeface="Arial" panose="020B0604020202020204" pitchFamily="34" charset="0"/>
              </a:rPr>
              <a:t>practices secure financing and economic development in relation to positive impact on environment and business (</a:t>
            </a:r>
            <a:r>
              <a:rPr lang="en-US" dirty="0" err="1">
                <a:solidFill>
                  <a:schemeClr val="tx1"/>
                </a:solidFill>
                <a:latin typeface="Arial" panose="020B0604020202020204" pitchFamily="34" charset="0"/>
                <a:cs typeface="Arial" panose="020B0604020202020204" pitchFamily="34" charset="0"/>
              </a:rPr>
              <a:t>Belz</a:t>
            </a:r>
            <a:r>
              <a:rPr lang="en-US" dirty="0">
                <a:solidFill>
                  <a:schemeClr val="tx1"/>
                </a:solidFill>
                <a:latin typeface="Arial" panose="020B0604020202020204" pitchFamily="34" charset="0"/>
                <a:cs typeface="Arial" panose="020B0604020202020204" pitchFamily="34" charset="0"/>
              </a:rPr>
              <a:t> &amp; Peattie, 2012). </a:t>
            </a:r>
          </a:p>
          <a:p>
            <a:pPr algn="just"/>
            <a:r>
              <a:rPr lang="en-US" b="1" dirty="0">
                <a:solidFill>
                  <a:schemeClr val="tx1"/>
                </a:solidFill>
                <a:latin typeface="Arial" panose="020B0604020202020204" pitchFamily="34" charset="0"/>
                <a:cs typeface="Arial" panose="020B0604020202020204" pitchFamily="34" charset="0"/>
              </a:rPr>
              <a:t>Social equity- </a:t>
            </a:r>
            <a:r>
              <a:rPr lang="en-US" dirty="0">
                <a:solidFill>
                  <a:schemeClr val="tx1"/>
                </a:solidFill>
                <a:latin typeface="Arial" panose="020B0604020202020204" pitchFamily="34" charset="0"/>
                <a:cs typeface="Arial" panose="020B0604020202020204" pitchFamily="34" charset="0"/>
              </a:rPr>
              <a:t>removing social inequality by harnessing poverty prevention strategies (Mitchell et al., 2010). </a:t>
            </a:r>
          </a:p>
          <a:p>
            <a:pPr algn="just"/>
            <a:r>
              <a:rPr lang="en-US" b="1" dirty="0">
                <a:solidFill>
                  <a:schemeClr val="tx1"/>
                </a:solidFill>
                <a:latin typeface="Arial" panose="020B0604020202020204" pitchFamily="34" charset="0"/>
                <a:cs typeface="Arial" panose="020B0604020202020204" pitchFamily="34" charset="0"/>
              </a:rPr>
              <a:t>Environmental protection- </a:t>
            </a:r>
            <a:r>
              <a:rPr lang="en-US" dirty="0">
                <a:solidFill>
                  <a:schemeClr val="tx1"/>
                </a:solidFill>
                <a:latin typeface="Arial" panose="020B0604020202020204" pitchFamily="34" charset="0"/>
                <a:cs typeface="Arial" panose="020B0604020202020204" pitchFamily="34" charset="0"/>
              </a:rPr>
              <a:t>develops eccentric strategy blending with human system and other system composed (</a:t>
            </a:r>
            <a:r>
              <a:rPr lang="en-US" dirty="0" err="1">
                <a:solidFill>
                  <a:schemeClr val="tx1"/>
                </a:solidFill>
                <a:latin typeface="Arial" panose="020B0604020202020204" pitchFamily="34" charset="0"/>
                <a:cs typeface="Arial" panose="020B0604020202020204" pitchFamily="34" charset="0"/>
              </a:rPr>
              <a:t>Seretny</a:t>
            </a:r>
            <a:r>
              <a:rPr lang="en-US" dirty="0">
                <a:solidFill>
                  <a:schemeClr val="tx1"/>
                </a:solidFill>
                <a:latin typeface="Arial" panose="020B0604020202020204" pitchFamily="34" charset="0"/>
                <a:cs typeface="Arial" panose="020B0604020202020204" pitchFamily="34" charset="0"/>
              </a:rPr>
              <a:t> &amp; </a:t>
            </a:r>
            <a:r>
              <a:rPr lang="en-US" dirty="0" err="1">
                <a:solidFill>
                  <a:schemeClr val="tx1"/>
                </a:solidFill>
                <a:latin typeface="Arial" panose="020B0604020202020204" pitchFamily="34" charset="0"/>
                <a:cs typeface="Arial" panose="020B0604020202020204" pitchFamily="34" charset="0"/>
              </a:rPr>
              <a:t>Seretny</a:t>
            </a:r>
            <a:r>
              <a:rPr lang="en-US" dirty="0">
                <a:solidFill>
                  <a:schemeClr val="tx1"/>
                </a:solidFill>
                <a:latin typeface="Arial" panose="020B0604020202020204" pitchFamily="34" charset="0"/>
                <a:cs typeface="Arial" panose="020B0604020202020204" pitchFamily="34" charset="0"/>
              </a:rPr>
              <a:t>, 2012). </a:t>
            </a:r>
          </a:p>
          <a:p>
            <a:pPr marL="0" indent="0">
              <a:buNone/>
            </a:pPr>
            <a:r>
              <a:rPr lang="en-US" b="1" dirty="0">
                <a:latin typeface="Arial" panose="020B0604020202020204" pitchFamily="34" charset="0"/>
                <a:cs typeface="Arial" panose="020B0604020202020204" pitchFamily="34" charset="0"/>
              </a:rPr>
              <a:t>Example: </a:t>
            </a:r>
          </a:p>
          <a:p>
            <a:pPr marL="0" indent="0">
              <a:buNone/>
            </a:pPr>
            <a:r>
              <a:rPr lang="en-US" dirty="0">
                <a:latin typeface="Arial" panose="020B0604020202020204" pitchFamily="34" charset="0"/>
                <a:cs typeface="Arial" panose="020B0604020202020204" pitchFamily="34" charset="0"/>
              </a:rPr>
              <a:t>Bee Campaign by Nile Yard Remedy </a:t>
            </a:r>
          </a:p>
          <a:p>
            <a:pPr marL="0" indent="0">
              <a:buNone/>
            </a:pPr>
            <a:r>
              <a:rPr lang="en-US" dirty="0">
                <a:latin typeface="Arial" panose="020B0604020202020204" pitchFamily="34" charset="0"/>
                <a:cs typeface="Arial" panose="020B0604020202020204" pitchFamily="34" charset="0"/>
              </a:rPr>
              <a:t>Body shop to tackle the issue of testing cosmetics on animal </a:t>
            </a:r>
          </a:p>
          <a:p>
            <a:pPr marL="0" indent="0">
              <a:buNone/>
            </a:pPr>
            <a:r>
              <a:rPr lang="en-US" dirty="0">
                <a:latin typeface="Arial" panose="020B0604020202020204" pitchFamily="34" charset="0"/>
                <a:cs typeface="Arial" panose="020B0604020202020204" pitchFamily="34" charset="0"/>
              </a:rPr>
              <a:t>Community development initiatives (e.g. sponsorship in reducing obesity, kidney disease, and so on.</a:t>
            </a:r>
          </a:p>
        </p:txBody>
      </p:sp>
      <p:pic>
        <p:nvPicPr>
          <p:cNvPr id="4" name="Picture 3"/>
          <p:cNvPicPr>
            <a:picLocks noChangeAspect="1"/>
          </p:cNvPicPr>
          <p:nvPr/>
        </p:nvPicPr>
        <p:blipFill>
          <a:blip r:embed="rId2"/>
          <a:stretch>
            <a:fillRect/>
          </a:stretch>
        </p:blipFill>
        <p:spPr>
          <a:xfrm>
            <a:off x="-256364" y="1930400"/>
            <a:ext cx="4150619" cy="3148572"/>
          </a:xfrm>
          <a:prstGeom prst="rect">
            <a:avLst/>
          </a:prstGeom>
        </p:spPr>
      </p:pic>
      <p:sp>
        <p:nvSpPr>
          <p:cNvPr id="5" name="TextBox 4"/>
          <p:cNvSpPr txBox="1"/>
          <p:nvPr/>
        </p:nvSpPr>
        <p:spPr>
          <a:xfrm>
            <a:off x="283336" y="5078972"/>
            <a:ext cx="3322750" cy="861774"/>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Sustainable marketing model </a:t>
            </a:r>
            <a:r>
              <a:rPr lang="en-US" sz="1400" i="1" dirty="0">
                <a:latin typeface="Arial" panose="020B0604020202020204" pitchFamily="34" charset="0"/>
                <a:cs typeface="Arial" panose="020B0604020202020204" pitchFamily="34" charset="0"/>
              </a:rPr>
              <a:t>(Source: </a:t>
            </a:r>
            <a:r>
              <a:rPr lang="en-US" sz="1400" i="1" dirty="0" err="1">
                <a:latin typeface="Arial" panose="020B0604020202020204" pitchFamily="34" charset="0"/>
                <a:cs typeface="Arial" panose="020B0604020202020204" pitchFamily="34" charset="0"/>
              </a:rPr>
              <a:t>Noo-urai</a:t>
            </a:r>
            <a:r>
              <a:rPr lang="en-US" sz="1400" i="1" dirty="0">
                <a:latin typeface="Arial" panose="020B0604020202020204" pitchFamily="34" charset="0"/>
                <a:cs typeface="Arial" panose="020B0604020202020204" pitchFamily="34" charset="0"/>
              </a:rPr>
              <a:t> &amp; </a:t>
            </a:r>
            <a:r>
              <a:rPr lang="en-US" sz="1400" i="1" dirty="0" err="1">
                <a:latin typeface="Arial" panose="020B0604020202020204" pitchFamily="34" charset="0"/>
                <a:cs typeface="Arial" panose="020B0604020202020204" pitchFamily="34" charset="0"/>
              </a:rPr>
              <a:t>Jaroenwisan</a:t>
            </a:r>
            <a:r>
              <a:rPr lang="en-US" sz="1400" i="1" dirty="0">
                <a:latin typeface="Arial" panose="020B0604020202020204" pitchFamily="34" charset="0"/>
                <a:cs typeface="Arial" panose="020B0604020202020204" pitchFamily="34" charset="0"/>
              </a:rPr>
              <a:t>, 2016)</a:t>
            </a:r>
            <a:endParaRPr lang="en-US" sz="1400" i="1" dirty="0"/>
          </a:p>
        </p:txBody>
      </p:sp>
    </p:spTree>
    <p:extLst>
      <p:ext uri="{BB962C8B-B14F-4D97-AF65-F5344CB8AC3E}">
        <p14:creationId xmlns:p14="http://schemas.microsoft.com/office/powerpoint/2010/main" val="24979854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3467" y="816638"/>
            <a:ext cx="3367359" cy="5224724"/>
          </a:xfrm>
        </p:spPr>
        <p:txBody>
          <a:bodyPr anchor="ctr">
            <a:normAutofit/>
          </a:bodyPr>
          <a:lstStyle/>
          <a:p>
            <a:r>
              <a:rPr lang="en-US" dirty="0">
                <a:latin typeface="Arial" panose="020B0604020202020204" pitchFamily="34" charset="0"/>
                <a:cs typeface="Arial" panose="020B0604020202020204" pitchFamily="34" charset="0"/>
              </a:rPr>
              <a:t>Critically evaluative sustainable marketing </a:t>
            </a:r>
            <a:br>
              <a:rPr lang="en-US" dirty="0">
                <a:latin typeface="Arial" panose="020B0604020202020204" pitchFamily="34" charset="0"/>
                <a:cs typeface="Arial" panose="020B0604020202020204" pitchFamily="34" charset="0"/>
              </a:rPr>
            </a:br>
            <a:endParaRPr lang="en-US">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654295" y="816638"/>
            <a:ext cx="4619706" cy="5224724"/>
          </a:xfrm>
        </p:spPr>
        <p:txBody>
          <a:bodyPr anchor="ctr">
            <a:normAutofit/>
          </a:bodyPr>
          <a:lstStyle/>
          <a:p>
            <a:pPr marL="0" indent="0">
              <a:lnSpc>
                <a:spcPct val="90000"/>
              </a:lnSpc>
              <a:buNone/>
            </a:pPr>
            <a:r>
              <a:rPr lang="en-US">
                <a:latin typeface="Arial" panose="020B0604020202020204" pitchFamily="34" charset="0"/>
                <a:cs typeface="Arial" panose="020B0604020202020204" pitchFamily="34" charset="0"/>
              </a:rPr>
              <a:t>Sustainable marketing- integrated marketing practices that related with societal marketing, social marketing, ecological marketing, and environmental marketing. </a:t>
            </a:r>
          </a:p>
          <a:p>
            <a:pPr>
              <a:lnSpc>
                <a:spcPct val="90000"/>
              </a:lnSpc>
            </a:pPr>
            <a:r>
              <a:rPr lang="en-US" b="1">
                <a:latin typeface="Arial" panose="020B0604020202020204" pitchFamily="34" charset="0"/>
                <a:cs typeface="Arial" panose="020B0604020202020204" pitchFamily="34" charset="0"/>
              </a:rPr>
              <a:t>Societal marketing- </a:t>
            </a:r>
            <a:r>
              <a:rPr lang="en-US">
                <a:latin typeface="Arial" panose="020B0604020202020204" pitchFamily="34" charset="0"/>
                <a:cs typeface="Arial" panose="020B0604020202020204" pitchFamily="34" charset="0"/>
              </a:rPr>
              <a:t>devising marketing strategy by considering customers’ requirements, company’s interest, and long term society’s interest (</a:t>
            </a:r>
            <a:r>
              <a:rPr lang="en-US" err="1">
                <a:latin typeface="Arial" panose="020B0604020202020204" pitchFamily="34" charset="0"/>
                <a:cs typeface="Arial" panose="020B0604020202020204" pitchFamily="34" charset="0"/>
              </a:rPr>
              <a:t>Seretny</a:t>
            </a:r>
            <a:r>
              <a:rPr lang="en-US">
                <a:latin typeface="Arial" panose="020B0604020202020204" pitchFamily="34" charset="0"/>
                <a:cs typeface="Arial" panose="020B0604020202020204" pitchFamily="34" charset="0"/>
              </a:rPr>
              <a:t> &amp; </a:t>
            </a:r>
            <a:r>
              <a:rPr lang="en-US" err="1">
                <a:latin typeface="Arial" panose="020B0604020202020204" pitchFamily="34" charset="0"/>
                <a:cs typeface="Arial" panose="020B0604020202020204" pitchFamily="34" charset="0"/>
              </a:rPr>
              <a:t>Seretny</a:t>
            </a:r>
            <a:r>
              <a:rPr lang="en-US">
                <a:latin typeface="Arial" panose="020B0604020202020204" pitchFamily="34" charset="0"/>
                <a:cs typeface="Arial" panose="020B0604020202020204" pitchFamily="34" charset="0"/>
              </a:rPr>
              <a:t>, 2012). </a:t>
            </a:r>
          </a:p>
          <a:p>
            <a:pPr>
              <a:lnSpc>
                <a:spcPct val="90000"/>
              </a:lnSpc>
            </a:pPr>
            <a:r>
              <a:rPr lang="en-US" b="1">
                <a:latin typeface="Arial" panose="020B0604020202020204" pitchFamily="34" charset="0"/>
                <a:cs typeface="Arial" panose="020B0604020202020204" pitchFamily="34" charset="0"/>
              </a:rPr>
              <a:t>Social marketing- </a:t>
            </a:r>
            <a:r>
              <a:rPr lang="en-US">
                <a:latin typeface="Arial" panose="020B0604020202020204" pitchFamily="34" charset="0"/>
                <a:cs typeface="Arial" panose="020B0604020202020204" pitchFamily="34" charset="0"/>
              </a:rPr>
              <a:t>practices the concepts, principles, and tools of marketing and developing marketing plan that have positive impact on maximizing peoples’ welfare, economic and environment development, and social responsibility (Mitchell et al., 2010). </a:t>
            </a:r>
          </a:p>
          <a:p>
            <a:pPr>
              <a:lnSpc>
                <a:spcPct val="90000"/>
              </a:lnSpc>
            </a:pPr>
            <a:endParaRPr lang="en-US"/>
          </a:p>
        </p:txBody>
      </p:sp>
    </p:spTree>
    <p:extLst>
      <p:ext uri="{BB962C8B-B14F-4D97-AF65-F5344CB8AC3E}">
        <p14:creationId xmlns:p14="http://schemas.microsoft.com/office/powerpoint/2010/main" val="3921793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2481" y="1382486"/>
            <a:ext cx="3547581" cy="4093028"/>
          </a:xfrm>
        </p:spPr>
        <p:txBody>
          <a:bodyPr anchor="ctr">
            <a:normAutofit/>
          </a:bodyPr>
          <a:lstStyle/>
          <a:p>
            <a:r>
              <a:rPr lang="en-US" sz="4400">
                <a:latin typeface="Arial" panose="020B0604020202020204" pitchFamily="34" charset="0"/>
                <a:cs typeface="Arial" panose="020B0604020202020204" pitchFamily="34" charset="0"/>
              </a:rPr>
              <a:t>Critically evaluative sustainable marketing </a:t>
            </a:r>
            <a:br>
              <a:rPr lang="en-US" sz="4400">
                <a:latin typeface="Arial" panose="020B0604020202020204" pitchFamily="34" charset="0"/>
                <a:cs typeface="Arial" panose="020B0604020202020204" pitchFamily="34" charset="0"/>
              </a:rPr>
            </a:br>
            <a:endParaRPr lang="en-US" sz="440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1D091272-1A2C-45FB-A0C6-0A66F2FA8623}"/>
              </a:ext>
            </a:extLst>
          </p:cNvPr>
          <p:cNvGraphicFramePr>
            <a:graphicFrameLocks noGrp="1"/>
          </p:cNvGraphicFramePr>
          <p:nvPr>
            <p:ph idx="1"/>
            <p:extLst>
              <p:ext uri="{D42A27DB-BD31-4B8C-83A1-F6EECF244321}">
                <p14:modId xmlns:p14="http://schemas.microsoft.com/office/powerpoint/2010/main" val="3106101039"/>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300023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Conclusion </a:t>
            </a:r>
          </a:p>
        </p:txBody>
      </p:sp>
      <p:sp>
        <p:nvSpPr>
          <p:cNvPr id="3" name="Content Placeholder 2"/>
          <p:cNvSpPr>
            <a:spLocks noGrp="1"/>
          </p:cNvSpPr>
          <p:nvPr>
            <p:ph idx="1"/>
          </p:nvPr>
        </p:nvSpPr>
        <p:spPr/>
        <p:txBody>
          <a:bodyPr>
            <a:normAutofit/>
          </a:bodyPr>
          <a:lstStyle/>
          <a:p>
            <a:pPr marL="0" indent="0">
              <a:buNone/>
            </a:pPr>
            <a:r>
              <a:rPr lang="en-US">
                <a:latin typeface="Arial" panose="020B0604020202020204" pitchFamily="34" charset="0"/>
                <a:cs typeface="Arial" panose="020B0604020202020204" pitchFamily="34" charset="0"/>
              </a:rPr>
              <a:t>Sustainable marketing practices in an integrated marketing practices by which business firms develop marketing by considering company’s interest, customers needs, and interest of society and environment. The presentation found that societal marketing, social marketing, ecological marketing, and environmental marketing are the key practices areas of sustainable marketing. </a:t>
            </a:r>
          </a:p>
        </p:txBody>
      </p:sp>
    </p:spTree>
    <p:extLst>
      <p:ext uri="{BB962C8B-B14F-4D97-AF65-F5344CB8AC3E}">
        <p14:creationId xmlns:p14="http://schemas.microsoft.com/office/powerpoint/2010/main" val="1557455371"/>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3843375" cy="5175624"/>
          </a:xfrm>
        </p:spPr>
        <p:txBody>
          <a:bodyPr anchor="ctr">
            <a:normAutofit/>
          </a:bodyPr>
          <a:lstStyle/>
          <a:p>
            <a:r>
              <a:rPr lang="en-US">
                <a:solidFill>
                  <a:schemeClr val="tx1">
                    <a:lumMod val="85000"/>
                    <a:lumOff val="15000"/>
                  </a:schemeClr>
                </a:solidFill>
                <a:latin typeface="Arial" panose="020B0604020202020204" pitchFamily="34" charset="0"/>
                <a:cs typeface="Arial" panose="020B0604020202020204" pitchFamily="34" charset="0"/>
              </a:rPr>
              <a:t>References </a:t>
            </a:r>
          </a:p>
        </p:txBody>
      </p:sp>
      <p:sp>
        <p:nvSpPr>
          <p:cNvPr id="3" name="Content Placeholder 2"/>
          <p:cNvSpPr>
            <a:spLocks noGrp="1"/>
          </p:cNvSpPr>
          <p:nvPr>
            <p:ph idx="1"/>
          </p:nvPr>
        </p:nvSpPr>
        <p:spPr>
          <a:xfrm>
            <a:off x="6116084" y="609601"/>
            <a:ext cx="5511296" cy="5175624"/>
          </a:xfrm>
        </p:spPr>
        <p:txBody>
          <a:bodyPr anchor="ctr">
            <a:normAutofit/>
          </a:bodyPr>
          <a:lstStyle/>
          <a:p>
            <a:pPr>
              <a:lnSpc>
                <a:spcPct val="90000"/>
              </a:lnSpc>
            </a:pPr>
            <a:r>
              <a:rPr lang="en-US" sz="1100">
                <a:solidFill>
                  <a:srgbClr val="FFFFFF"/>
                </a:solidFill>
                <a:latin typeface="Arial" panose="020B0604020202020204" pitchFamily="34" charset="0"/>
                <a:cs typeface="Arial" panose="020B0604020202020204" pitchFamily="34" charset="0"/>
              </a:rPr>
              <a:t>Seretny, M., &amp; Seretny, A. (2012). Sustainable marketing-a new era in the responsible marketing development. Foundations of management, 4(2), 63-76.</a:t>
            </a:r>
          </a:p>
          <a:p>
            <a:pPr>
              <a:lnSpc>
                <a:spcPct val="90000"/>
              </a:lnSpc>
            </a:pPr>
            <a:r>
              <a:rPr lang="en-US" sz="1100">
                <a:solidFill>
                  <a:srgbClr val="FFFFFF"/>
                </a:solidFill>
                <a:latin typeface="Arial" panose="020B0604020202020204" pitchFamily="34" charset="0"/>
                <a:cs typeface="Arial" panose="020B0604020202020204" pitchFamily="34" charset="0"/>
              </a:rPr>
              <a:t>Noo-urai, N., &amp; Jaroenwisan, K. (2016). Sustainability Marketing: A Changing of Marketing Concept Lead to Sustainable Business. International Journal of Business and Social Science, 7(4), 114-119.</a:t>
            </a:r>
          </a:p>
          <a:p>
            <a:pPr>
              <a:lnSpc>
                <a:spcPct val="90000"/>
              </a:lnSpc>
            </a:pPr>
            <a:r>
              <a:rPr lang="en-US" sz="1100">
                <a:solidFill>
                  <a:srgbClr val="FFFFFF"/>
                </a:solidFill>
                <a:latin typeface="Arial" panose="020B0604020202020204" pitchFamily="34" charset="0"/>
                <a:cs typeface="Arial" panose="020B0604020202020204" pitchFamily="34" charset="0"/>
              </a:rPr>
              <a:t>Belz, F. M., &amp; Peattie, K. (2012). Sustainability marketing: A global perspective.\</a:t>
            </a:r>
          </a:p>
          <a:p>
            <a:pPr>
              <a:lnSpc>
                <a:spcPct val="90000"/>
              </a:lnSpc>
            </a:pPr>
            <a:r>
              <a:rPr lang="en-US" sz="1100">
                <a:solidFill>
                  <a:srgbClr val="FFFFFF"/>
                </a:solidFill>
                <a:latin typeface="Arial" panose="020B0604020202020204" pitchFamily="34" charset="0"/>
                <a:cs typeface="Arial" panose="020B0604020202020204" pitchFamily="34" charset="0"/>
              </a:rPr>
              <a:t>Peattie, K., &amp; Belz, F. M. (2010). Sustainability marketing—An innovative conception of marketing. Marketing Review St. Gallen, 27(5), 8-15.</a:t>
            </a:r>
          </a:p>
          <a:p>
            <a:pPr>
              <a:lnSpc>
                <a:spcPct val="90000"/>
              </a:lnSpc>
            </a:pPr>
            <a:r>
              <a:rPr lang="en-US" sz="1100">
                <a:solidFill>
                  <a:srgbClr val="FFFFFF"/>
                </a:solidFill>
                <a:latin typeface="Arial" panose="020B0604020202020204" pitchFamily="34" charset="0"/>
                <a:cs typeface="Arial" panose="020B0604020202020204" pitchFamily="34" charset="0"/>
              </a:rPr>
              <a:t>Majid, I. A., &amp; Koe, W. L. (2012). Sustainable entrepreneurship (SE): A revised model based on triple bottom line (TBL). International Journal of Academic Research in Business and Social Sciences, 2(6), 293.</a:t>
            </a:r>
          </a:p>
          <a:p>
            <a:pPr>
              <a:lnSpc>
                <a:spcPct val="90000"/>
              </a:lnSpc>
            </a:pPr>
            <a:r>
              <a:rPr lang="en-US" sz="1100">
                <a:solidFill>
                  <a:srgbClr val="FFFFFF"/>
                </a:solidFill>
                <a:latin typeface="Arial" panose="020B0604020202020204" pitchFamily="34" charset="0"/>
                <a:cs typeface="Arial" panose="020B0604020202020204" pitchFamily="34" charset="0"/>
              </a:rPr>
              <a:t>Gimenez, C., Sierra, V., &amp; Rodon, J. (2012). Sustainable operations: Their impact on the triple bottom line. International Journal of Production Economics, 140(1), 149-159.</a:t>
            </a:r>
          </a:p>
          <a:p>
            <a:pPr>
              <a:lnSpc>
                <a:spcPct val="90000"/>
              </a:lnSpc>
            </a:pPr>
            <a:r>
              <a:rPr lang="en-US" sz="1100">
                <a:solidFill>
                  <a:srgbClr val="FFFFFF"/>
                </a:solidFill>
                <a:latin typeface="Arial" panose="020B0604020202020204" pitchFamily="34" charset="0"/>
                <a:cs typeface="Arial" panose="020B0604020202020204" pitchFamily="34" charset="0"/>
              </a:rPr>
              <a:t>Fauzi, H., Svensson, G., &amp; Rahman, A. A. (2010). “Triple bottom line” as “Sustainable corporate performance”: A proposition for the future. Sustainability, 2(5), 1345-1360.</a:t>
            </a:r>
          </a:p>
          <a:p>
            <a:pPr>
              <a:lnSpc>
                <a:spcPct val="90000"/>
              </a:lnSpc>
            </a:pPr>
            <a:r>
              <a:rPr lang="en-US" sz="1100">
                <a:solidFill>
                  <a:srgbClr val="FFFFFF"/>
                </a:solidFill>
                <a:latin typeface="Arial" panose="020B0604020202020204" pitchFamily="34" charset="0"/>
                <a:cs typeface="Arial" panose="020B0604020202020204" pitchFamily="34" charset="0"/>
              </a:rPr>
              <a:t>Mitchell, R. W., Wooliscroft, B., &amp; Higham, J. (2010). Sustainable market orientation: A new approach to managing marketing strategy. Journal of Macromarketing, 30(2), 160-170.</a:t>
            </a:r>
          </a:p>
        </p:txBody>
      </p:sp>
    </p:spTree>
    <p:extLst>
      <p:ext uri="{BB962C8B-B14F-4D97-AF65-F5344CB8AC3E}">
        <p14:creationId xmlns:p14="http://schemas.microsoft.com/office/powerpoint/2010/main" val="32891797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docProps/app.xml><?xml version="1.0" encoding="utf-8"?>
<Properties xmlns="http://schemas.openxmlformats.org/officeDocument/2006/extended-properties" xmlns:vt="http://schemas.openxmlformats.org/officeDocument/2006/docPropsVTypes">
  <TotalTime>1</TotalTime>
  <Words>1008</Words>
  <Application>Microsoft Macintosh PowerPoint</Application>
  <PresentationFormat>Widescreen</PresentationFormat>
  <Paragraphs>52</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Times New Roman</vt:lpstr>
      <vt:lpstr>Trebuchet MS</vt:lpstr>
      <vt:lpstr>Wingdings 3</vt:lpstr>
      <vt:lpstr>Facet</vt:lpstr>
      <vt:lpstr>PowerPoint Presentation</vt:lpstr>
      <vt:lpstr>Contemporary issue in marketing: sustainable marketing</vt:lpstr>
      <vt:lpstr>Introduction </vt:lpstr>
      <vt:lpstr>Why sustainable marketing has become a contemporary issue in marketing.</vt:lpstr>
      <vt:lpstr>What is sustainable marketing?</vt:lpstr>
      <vt:lpstr>Triple bottom line model </vt:lpstr>
      <vt:lpstr>Sustainable marketing model </vt:lpstr>
      <vt:lpstr>Critically evaluative sustainable marketing  </vt:lpstr>
      <vt:lpstr>Critically evaluative sustainable marketing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Md Bhuiyan (1813856)</dc:creator>
  <cp:lastModifiedBy>Md Bhuiyan (1813856)</cp:lastModifiedBy>
  <cp:revision>2</cp:revision>
  <dcterms:created xsi:type="dcterms:W3CDTF">2019-06-07T00:56:01Z</dcterms:created>
  <dcterms:modified xsi:type="dcterms:W3CDTF">2019-06-07T00:58:08Z</dcterms:modified>
</cp:coreProperties>
</file>