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60" r:id="rId4"/>
    <p:sldId id="259" r:id="rId5"/>
    <p:sldId id="261" r:id="rId6"/>
    <p:sldId id="265" r:id="rId7"/>
    <p:sldId id="262" r:id="rId8"/>
    <p:sldId id="263" r:id="rId9"/>
    <p:sldId id="264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110" d="100"/>
          <a:sy n="110" d="100"/>
        </p:scale>
        <p:origin x="162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23/09/2021</a:t>
            </a:fld>
            <a:endParaRPr lang="en-GB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 dirty="0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07250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23/09/2021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 dirty="0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9952391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23/09/2021</a:t>
            </a:fld>
            <a:endParaRPr lang="en-GB" dirty="0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 dirty="0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029258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AA3B5D9-4C75-4C21-8654-B5654430129E}" type="datetimeFigureOut">
              <a:rPr lang="en-GB" smtClean="0"/>
              <a:pPr/>
              <a:t>23/09/2021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 dirty="0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1313080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23/09/2021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 dirty="0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010620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23/09/2021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 dirty="0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6926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23/09/2021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D93D048-BB2D-43A3-98E5-65647E32F63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23035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 dirty="0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23/09/2021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76440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 dirty="0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AA3B5D9-4C75-4C21-8654-B5654430129E}" type="datetimeFigureOut">
              <a:rPr lang="en-GB" smtClean="0"/>
              <a:pPr/>
              <a:t>23/09/2021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2741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23/09/2021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 dirty="0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21095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 dirty="0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23/09/2021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880665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AA3B5D9-4C75-4C21-8654-B5654430129E}" type="datetimeFigureOut">
              <a:rPr lang="en-GB" smtClean="0"/>
              <a:pPr/>
              <a:t>23/09/2021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 dirty="0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1033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7942" y="2819400"/>
            <a:ext cx="8844742" cy="1752600"/>
          </a:xfrm>
        </p:spPr>
        <p:txBody>
          <a:bodyPr/>
          <a:lstStyle/>
          <a:p>
            <a:r>
              <a:rPr lang="en-GB" dirty="0"/>
              <a:t>HPAH5037; HPAH6037</a:t>
            </a:r>
          </a:p>
          <a:p>
            <a:endParaRPr lang="en-GB" dirty="0"/>
          </a:p>
          <a:p>
            <a:r>
              <a:rPr lang="en-GB" dirty="0"/>
              <a:t>Poster and Group Presentation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Murder, Mayhem and Megalomania: The Life and Times of the Emperor Nero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8A9061-1894-40FA-97AD-F904322750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9878" y="3836125"/>
            <a:ext cx="3304244" cy="2843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3601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59099"/>
          </a:xfrm>
        </p:spPr>
        <p:txBody>
          <a:bodyPr/>
          <a:lstStyle/>
          <a:p>
            <a:r>
              <a:rPr lang="en-GB" b="1" dirty="0"/>
              <a:t>Assessment Part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6743" y="1446415"/>
            <a:ext cx="8802711" cy="541158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b="1" dirty="0"/>
              <a:t>Assessment: </a:t>
            </a:r>
          </a:p>
          <a:p>
            <a:pPr marL="274320" lvl="1" indent="0">
              <a:buNone/>
            </a:pPr>
            <a:r>
              <a:rPr lang="en-GB" sz="3100" b="1" dirty="0"/>
              <a:t>Level 5 – Poster and Group presentation (15 minutes, with 10 minutes of questions from the whole class) – 25%</a:t>
            </a:r>
          </a:p>
          <a:p>
            <a:pPr marL="274320" lvl="1" indent="0">
              <a:buNone/>
            </a:pPr>
            <a:r>
              <a:rPr lang="en-GB" sz="3100" b="1" dirty="0"/>
              <a:t>Level 6 – Poster and Group presentation (15 minutes, with 10 minutes of questions from the whole class) – 20%</a:t>
            </a:r>
          </a:p>
          <a:p>
            <a:pPr marL="274320" lvl="1" indent="0">
              <a:buNone/>
            </a:pPr>
            <a:endParaRPr lang="en-GB" sz="800" b="1" dirty="0"/>
          </a:p>
          <a:p>
            <a:pPr marL="0" indent="0">
              <a:buNone/>
            </a:pPr>
            <a:r>
              <a:rPr lang="en-GB" dirty="0"/>
              <a:t>In a group of two or three, students will be required to present on their poster (based on a topic relating to the module). How the students divide up the relevant sections of the poster/presentation is down to their discretion. </a:t>
            </a:r>
            <a:endParaRPr lang="en-GB" sz="700" dirty="0"/>
          </a:p>
          <a:p>
            <a:pPr marL="0" indent="0">
              <a:buNone/>
            </a:pPr>
            <a:endParaRPr lang="en-GB" sz="2600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718835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Level 5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en-GB" dirty="0"/>
              <a:t>Level 6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sz="quarter" idx="2"/>
            <p:extLst>
              <p:ext uri="{D42A27DB-BD31-4B8C-83A1-F6EECF244321}">
                <p14:modId xmlns:p14="http://schemas.microsoft.com/office/powerpoint/2010/main" val="1956145770"/>
              </p:ext>
            </p:extLst>
          </p:nvPr>
        </p:nvGraphicFramePr>
        <p:xfrm>
          <a:off x="216131" y="2410690"/>
          <a:ext cx="4231178" cy="38903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15589">
                  <a:extLst>
                    <a:ext uri="{9D8B030D-6E8A-4147-A177-3AD203B41FA5}">
                      <a16:colId xmlns:a16="http://schemas.microsoft.com/office/drawing/2014/main" val="2214973573"/>
                    </a:ext>
                  </a:extLst>
                </a:gridCol>
                <a:gridCol w="2115589">
                  <a:extLst>
                    <a:ext uri="{9D8B030D-6E8A-4147-A177-3AD203B41FA5}">
                      <a16:colId xmlns:a16="http://schemas.microsoft.com/office/drawing/2014/main" val="2730969152"/>
                    </a:ext>
                  </a:extLst>
                </a:gridCol>
              </a:tblGrid>
              <a:tr h="972589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Group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415" marR="48415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Time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415" marR="48415" marT="0" marB="0"/>
                </a:tc>
                <a:extLst>
                  <a:ext uri="{0D108BD9-81ED-4DB2-BD59-A6C34878D82A}">
                    <a16:rowId xmlns:a16="http://schemas.microsoft.com/office/drawing/2014/main" val="2315336020"/>
                  </a:ext>
                </a:extLst>
              </a:tr>
              <a:tr h="972589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415" marR="48415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10:00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415" marR="48415" marT="0" marB="0"/>
                </a:tc>
                <a:extLst>
                  <a:ext uri="{0D108BD9-81ED-4DB2-BD59-A6C34878D82A}">
                    <a16:rowId xmlns:a16="http://schemas.microsoft.com/office/drawing/2014/main" val="3826057651"/>
                  </a:ext>
                </a:extLst>
              </a:tr>
              <a:tr h="972589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415" marR="48415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10:30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415" marR="48415" marT="0" marB="0"/>
                </a:tc>
                <a:extLst>
                  <a:ext uri="{0D108BD9-81ED-4DB2-BD59-A6C34878D82A}">
                    <a16:rowId xmlns:a16="http://schemas.microsoft.com/office/drawing/2014/main" val="2971357442"/>
                  </a:ext>
                </a:extLst>
              </a:tr>
              <a:tr h="972589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415" marR="48415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11:00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415" marR="48415" marT="0" marB="0"/>
                </a:tc>
                <a:extLst>
                  <a:ext uri="{0D108BD9-81ED-4DB2-BD59-A6C34878D82A}">
                    <a16:rowId xmlns:a16="http://schemas.microsoft.com/office/drawing/2014/main" val="1988265739"/>
                  </a:ext>
                </a:extLst>
              </a:tr>
            </a:tbl>
          </a:graphicData>
        </a:graphic>
      </p:graphicFrame>
      <p:graphicFrame>
        <p:nvGraphicFramePr>
          <p:cNvPr id="8" name="Content Placeholder 7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1545500979"/>
              </p:ext>
            </p:extLst>
          </p:nvPr>
        </p:nvGraphicFramePr>
        <p:xfrm>
          <a:off x="4688378" y="2410690"/>
          <a:ext cx="4081550" cy="38903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40775">
                  <a:extLst>
                    <a:ext uri="{9D8B030D-6E8A-4147-A177-3AD203B41FA5}">
                      <a16:colId xmlns:a16="http://schemas.microsoft.com/office/drawing/2014/main" val="817919930"/>
                    </a:ext>
                  </a:extLst>
                </a:gridCol>
                <a:gridCol w="2040775">
                  <a:extLst>
                    <a:ext uri="{9D8B030D-6E8A-4147-A177-3AD203B41FA5}">
                      <a16:colId xmlns:a16="http://schemas.microsoft.com/office/drawing/2014/main" val="3389780150"/>
                    </a:ext>
                  </a:extLst>
                </a:gridCol>
              </a:tblGrid>
              <a:tr h="972589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Group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77" marR="483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Time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77" marR="48377" marT="0" marB="0"/>
                </a:tc>
                <a:extLst>
                  <a:ext uri="{0D108BD9-81ED-4DB2-BD59-A6C34878D82A}">
                    <a16:rowId xmlns:a16="http://schemas.microsoft.com/office/drawing/2014/main" val="1796526740"/>
                  </a:ext>
                </a:extLst>
              </a:tr>
              <a:tr h="972589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4: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77" marR="483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11:30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77" marR="48377" marT="0" marB="0"/>
                </a:tc>
                <a:extLst>
                  <a:ext uri="{0D108BD9-81ED-4DB2-BD59-A6C34878D82A}">
                    <a16:rowId xmlns:a16="http://schemas.microsoft.com/office/drawing/2014/main" val="1706708992"/>
                  </a:ext>
                </a:extLst>
              </a:tr>
              <a:tr h="972589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5: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77" marR="483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12:00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77" marR="48377" marT="0" marB="0"/>
                </a:tc>
                <a:extLst>
                  <a:ext uri="{0D108BD9-81ED-4DB2-BD59-A6C34878D82A}">
                    <a16:rowId xmlns:a16="http://schemas.microsoft.com/office/drawing/2014/main" val="824551161"/>
                  </a:ext>
                </a:extLst>
              </a:tr>
              <a:tr h="97258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CM individual presentation</a:t>
                      </a:r>
                    </a:p>
                  </a:txBody>
                  <a:tcPr marL="48377" marR="4837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12:30 [conducted 1 to 1 via Teams)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77" marR="48377" marT="0" marB="0"/>
                </a:tc>
                <a:extLst>
                  <a:ext uri="{0D108BD9-81ED-4DB2-BD59-A6C34878D82A}">
                    <a16:rowId xmlns:a16="http://schemas.microsoft.com/office/drawing/2014/main" val="2852968987"/>
                  </a:ext>
                </a:extLst>
              </a:tr>
            </a:tbl>
          </a:graphicData>
        </a:graphic>
      </p:graphicFrame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216131" y="228600"/>
            <a:ext cx="8718863" cy="758952"/>
          </a:xfrm>
        </p:spPr>
        <p:txBody>
          <a:bodyPr>
            <a:normAutofit fontScale="90000"/>
          </a:bodyPr>
          <a:lstStyle/>
          <a:p>
            <a:r>
              <a:rPr lang="en-GB" dirty="0"/>
              <a:t>Date and Timeslots - Thursday 30th of September</a:t>
            </a:r>
          </a:p>
        </p:txBody>
      </p:sp>
      <p:sp>
        <p:nvSpPr>
          <p:cNvPr id="9" name="Rectangle 8"/>
          <p:cNvSpPr/>
          <p:nvPr/>
        </p:nvSpPr>
        <p:spPr>
          <a:xfrm>
            <a:off x="216131" y="6264911"/>
            <a:ext cx="861697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/>
              <a:t>Let me know your groups and topics by Monday (27th) – upload your slides by 3pm Wednesday (29th)</a:t>
            </a:r>
          </a:p>
        </p:txBody>
      </p:sp>
    </p:spTree>
    <p:extLst>
      <p:ext uri="{BB962C8B-B14F-4D97-AF65-F5344CB8AC3E}">
        <p14:creationId xmlns:p14="http://schemas.microsoft.com/office/powerpoint/2010/main" val="20726790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8209" y="1600200"/>
            <a:ext cx="8717973" cy="5101936"/>
          </a:xfrm>
        </p:spPr>
        <p:txBody>
          <a:bodyPr>
            <a:normAutofit/>
          </a:bodyPr>
          <a:lstStyle/>
          <a:p>
            <a:r>
              <a:rPr lang="en-GB" dirty="0"/>
              <a:t>Convey the key information through the use of text and imagery. However…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do NOT write an essay. E.g. do you not want to try and fit in 2,000 words of continuous prose.</a:t>
            </a:r>
          </a:p>
          <a:p>
            <a:pPr lvl="2"/>
            <a:r>
              <a:rPr lang="en-GB" dirty="0"/>
              <a:t>Certainly make use of bullet-points if it helps to lay out the information more clearly. 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Make sure the images are relevant and easy to link into the other information being presented on the poster.</a:t>
            </a:r>
          </a:p>
          <a:p>
            <a:pPr lvl="1"/>
            <a:endParaRPr lang="en-GB" sz="500" dirty="0">
              <a:solidFill>
                <a:schemeClr val="tx1"/>
              </a:solidFill>
            </a:endParaRPr>
          </a:p>
          <a:p>
            <a:r>
              <a:rPr lang="en-GB" dirty="0"/>
              <a:t>Think about the order or structure of information on the poster – what goes where. </a:t>
            </a:r>
          </a:p>
          <a:p>
            <a:endParaRPr lang="en-GB" sz="500" dirty="0"/>
          </a:p>
          <a:p>
            <a:r>
              <a:rPr lang="en-GB" dirty="0"/>
              <a:t>You should format your poster as landscape.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sz="500" dirty="0">
              <a:solidFill>
                <a:schemeClr val="bg1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7646A56-148C-4123-AD2A-1DCB812EE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Approaching the Poster (1)</a:t>
            </a:r>
          </a:p>
        </p:txBody>
      </p:sp>
    </p:spTree>
    <p:extLst>
      <p:ext uri="{BB962C8B-B14F-4D97-AF65-F5344CB8AC3E}">
        <p14:creationId xmlns:p14="http://schemas.microsoft.com/office/powerpoint/2010/main" val="3496001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3097A0D-0150-4613-BBD5-979CF3585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Approaching the Poster (2)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7"/>
            <a:ext cx="8503920" cy="510235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Make sure the image quality is sufficient enough to be comprehensible on a projector. </a:t>
            </a:r>
          </a:p>
          <a:p>
            <a:endParaRPr lang="en-GB" sz="500" dirty="0"/>
          </a:p>
          <a:p>
            <a:r>
              <a:rPr lang="en-GB" dirty="0"/>
              <a:t>Ensure that the text is reasonably legible. </a:t>
            </a:r>
          </a:p>
          <a:p>
            <a:pPr lvl="1"/>
            <a:r>
              <a:rPr lang="en-GB" sz="1000" dirty="0"/>
              <a:t>If you write in </a:t>
            </a:r>
            <a:r>
              <a:rPr lang="en-GB" sz="1000" dirty="0" err="1"/>
              <a:t>pt</a:t>
            </a:r>
            <a:r>
              <a:rPr lang="en-GB" sz="1000" dirty="0"/>
              <a:t> 10 or lower, you audience may struggle to read the text. </a:t>
            </a:r>
          </a:p>
          <a:p>
            <a:endParaRPr lang="en-GB" sz="600" dirty="0"/>
          </a:p>
          <a:p>
            <a:endParaRPr lang="en-GB" sz="500" dirty="0"/>
          </a:p>
          <a:p>
            <a:r>
              <a:rPr lang="en-GB" dirty="0"/>
              <a:t>Ideally the poster should be Analytical, structured, argumentative: engaging critically with ancient evidence and modern scholarly debate.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Try to go beyond simple narration – what do you want to show/argue?</a:t>
            </a:r>
          </a:p>
          <a:p>
            <a:endParaRPr lang="en-GB" sz="500" dirty="0"/>
          </a:p>
          <a:p>
            <a:r>
              <a:rPr lang="en-GB" dirty="0"/>
              <a:t>Include a bibliography – this can be discretely placed and rendered in smaller font than the other text on the poster. </a:t>
            </a:r>
            <a:r>
              <a:rPr lang="en-GB" sz="1900" dirty="0"/>
              <a:t>[Here smaller font is advisable, although not miniscule]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26720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" y="228600"/>
            <a:ext cx="8803178" cy="758952"/>
          </a:xfrm>
        </p:spPr>
        <p:txBody>
          <a:bodyPr>
            <a:noAutofit/>
          </a:bodyPr>
          <a:lstStyle/>
          <a:p>
            <a:r>
              <a:rPr lang="en-GB" sz="4000" dirty="0"/>
              <a:t>Things to Remember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82880" y="1795549"/>
            <a:ext cx="8803178" cy="4771505"/>
          </a:xfrm>
        </p:spPr>
        <p:txBody>
          <a:bodyPr/>
          <a:lstStyle/>
          <a:p>
            <a:r>
              <a:rPr lang="en-GB" dirty="0"/>
              <a:t>Is the main theme / argument of the poster evident to your audience?</a:t>
            </a:r>
          </a:p>
          <a:p>
            <a:endParaRPr lang="en-GB" sz="1000" dirty="0"/>
          </a:p>
          <a:p>
            <a:r>
              <a:rPr lang="en-GB" dirty="0"/>
              <a:t>Relevance? Are the text and images related?</a:t>
            </a:r>
          </a:p>
          <a:p>
            <a:endParaRPr lang="en-GB" sz="1000" dirty="0"/>
          </a:p>
          <a:p>
            <a:r>
              <a:rPr lang="en-GB" dirty="0"/>
              <a:t>Critical engagement with source material and with scholarship.</a:t>
            </a:r>
          </a:p>
          <a:p>
            <a:endParaRPr lang="en-GB" sz="1000" dirty="0"/>
          </a:p>
          <a:p>
            <a:r>
              <a:rPr lang="en-GB" dirty="0"/>
              <a:t>Do you have a main conclusion: is this actually presented (or will you flesh this out in the discussion)? Is you conclusion supported by sufficient evidence or reasoning?</a:t>
            </a:r>
          </a:p>
        </p:txBody>
      </p:sp>
    </p:spTree>
    <p:extLst>
      <p:ext uri="{BB962C8B-B14F-4D97-AF65-F5344CB8AC3E}">
        <p14:creationId xmlns:p14="http://schemas.microsoft.com/office/powerpoint/2010/main" val="8070098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5284498"/>
          </a:xfrm>
        </p:spPr>
        <p:txBody>
          <a:bodyPr>
            <a:normAutofit/>
          </a:bodyPr>
          <a:lstStyle/>
          <a:p>
            <a:r>
              <a:rPr lang="en-GB" dirty="0"/>
              <a:t>Two pieces of software that you can use to make the posters are Microsoft Publisher &amp; Adobe Illustrator (InDesign).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Publisher is probably easier if you are not familiar with either.  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UWTSD students have free access to both.</a:t>
            </a:r>
          </a:p>
          <a:p>
            <a:pPr lvl="2"/>
            <a:r>
              <a:rPr lang="en-GB" dirty="0"/>
              <a:t>if you can't find it, or your university credentials don't work, please ask IT.</a:t>
            </a:r>
          </a:p>
          <a:p>
            <a:pPr lvl="2"/>
            <a:endParaRPr lang="en-GB" sz="500" dirty="0"/>
          </a:p>
          <a:p>
            <a:r>
              <a:rPr lang="en-GB" dirty="0"/>
              <a:t>Remember to set the layout as landscape.</a:t>
            </a:r>
          </a:p>
          <a:p>
            <a:endParaRPr lang="en-GB" sz="500" dirty="0"/>
          </a:p>
          <a:p>
            <a:r>
              <a:rPr lang="en-GB" dirty="0"/>
              <a:t>When your poster is ready (save earlier iterations of it so you can amend it if needs be) save it as a PDF before uploading it onto turn-it-in.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C33AA3A-3521-49BE-A800-5E12A183E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Software</a:t>
            </a:r>
          </a:p>
        </p:txBody>
      </p:sp>
    </p:spTree>
    <p:extLst>
      <p:ext uri="{BB962C8B-B14F-4D97-AF65-F5344CB8AC3E}">
        <p14:creationId xmlns:p14="http://schemas.microsoft.com/office/powerpoint/2010/main" val="13615016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473" y="1600199"/>
            <a:ext cx="5538354" cy="5155969"/>
          </a:xfrm>
        </p:spPr>
        <p:txBody>
          <a:bodyPr>
            <a:normAutofit/>
          </a:bodyPr>
          <a:lstStyle/>
          <a:p>
            <a:r>
              <a:rPr lang="en-GB" sz="3200" dirty="0"/>
              <a:t>Online guide for the use of Microsoft Publisher: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https://www.youtube.com/watch?v=syo7_IfcFgU</a:t>
            </a:r>
          </a:p>
          <a:p>
            <a:endParaRPr lang="en-GB" dirty="0"/>
          </a:p>
          <a:p>
            <a:r>
              <a:rPr lang="en-GB" sz="3200" dirty="0"/>
              <a:t>Online guide for the use of Adobe Illustrator (InDesign)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https://www.youtube.com/watch?v=JUqqe1fEvbM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3372" y="4182858"/>
            <a:ext cx="2639291" cy="257330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3373" y="1517992"/>
            <a:ext cx="2639290" cy="2564511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9CBD14B9-274C-4F19-90DC-70F436F5A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Guides</a:t>
            </a:r>
          </a:p>
        </p:txBody>
      </p:sp>
    </p:spTree>
    <p:extLst>
      <p:ext uri="{BB962C8B-B14F-4D97-AF65-F5344CB8AC3E}">
        <p14:creationId xmlns:p14="http://schemas.microsoft.com/office/powerpoint/2010/main" val="37140806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5865812"/>
          </a:xfrm>
        </p:spPr>
        <p:txBody>
          <a:bodyPr>
            <a:normAutofit/>
          </a:bodyPr>
          <a:lstStyle/>
          <a:p>
            <a:r>
              <a:rPr lang="en-GB" sz="7200" dirty="0">
                <a:solidFill>
                  <a:schemeClr val="bg1"/>
                </a:solidFill>
              </a:rPr>
              <a:t>Some Examples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9AC0FBF-8F81-42E7-A640-FBFF5ACF3083}"/>
              </a:ext>
            </a:extLst>
          </p:cNvPr>
          <p:cNvSpPr txBox="1">
            <a:spLocks/>
          </p:cNvSpPr>
          <p:nvPr/>
        </p:nvSpPr>
        <p:spPr>
          <a:xfrm>
            <a:off x="301752" y="2508308"/>
            <a:ext cx="8534400" cy="3129093"/>
          </a:xfrm>
          <a:prstGeom prst="rect">
            <a:avLst/>
          </a:prstGeom>
        </p:spPr>
        <p:txBody>
          <a:bodyPr/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14400"/>
            <a:r>
              <a:rPr lang="en-GB" sz="6000" b="1" dirty="0"/>
              <a:t>Some Examples</a:t>
            </a:r>
          </a:p>
        </p:txBody>
      </p:sp>
    </p:spTree>
    <p:extLst>
      <p:ext uri="{BB962C8B-B14F-4D97-AF65-F5344CB8AC3E}">
        <p14:creationId xmlns:p14="http://schemas.microsoft.com/office/powerpoint/2010/main" val="29769167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26" y="852054"/>
            <a:ext cx="8437419" cy="562494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D5AF37B-441A-4115-9E77-F37DD15429C4}"/>
              </a:ext>
            </a:extLst>
          </p:cNvPr>
          <p:cNvSpPr txBox="1"/>
          <p:nvPr/>
        </p:nvSpPr>
        <p:spPr>
          <a:xfrm>
            <a:off x="75062" y="127000"/>
            <a:ext cx="8993875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Good use of imagery/evidence and liking it with site topography, but text maybe too small? However, details of the project explained quite well.</a:t>
            </a:r>
          </a:p>
        </p:txBody>
      </p:sp>
    </p:spTree>
    <p:extLst>
      <p:ext uri="{BB962C8B-B14F-4D97-AF65-F5344CB8AC3E}">
        <p14:creationId xmlns:p14="http://schemas.microsoft.com/office/powerpoint/2010/main" val="4073410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427" y="608906"/>
            <a:ext cx="8749146" cy="61880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3C1DB04-FDF6-447C-BF8E-5560BA8EAC5B}"/>
              </a:ext>
            </a:extLst>
          </p:cNvPr>
          <p:cNvSpPr txBox="1"/>
          <p:nvPr/>
        </p:nvSpPr>
        <p:spPr>
          <a:xfrm>
            <a:off x="322217" y="226423"/>
            <a:ext cx="8499566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Reasonably clear structure (helpful use of subheadings). Useful introduction and conclusion – also outline of methodology. Possibly some room for compressing the information (e.g. use of bullet points). </a:t>
            </a:r>
          </a:p>
        </p:txBody>
      </p:sp>
    </p:spTree>
    <p:extLst>
      <p:ext uri="{BB962C8B-B14F-4D97-AF65-F5344CB8AC3E}">
        <p14:creationId xmlns:p14="http://schemas.microsoft.com/office/powerpoint/2010/main" val="3301599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2838" y="167592"/>
            <a:ext cx="5038742" cy="652281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32A657A-2D5C-4864-9DD9-C4370AF11502}"/>
              </a:ext>
            </a:extLst>
          </p:cNvPr>
          <p:cNvSpPr txBox="1"/>
          <p:nvPr/>
        </p:nvSpPr>
        <p:spPr>
          <a:xfrm>
            <a:off x="104503" y="435429"/>
            <a:ext cx="2011680" cy="563231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Fairly coherent juxtaposition of text and related imagery. </a:t>
            </a:r>
          </a:p>
          <a:p>
            <a:endParaRPr lang="en-GB" b="1" dirty="0"/>
          </a:p>
          <a:p>
            <a:r>
              <a:rPr lang="en-GB" b="1" dirty="0"/>
              <a:t>Structure implicit (if not necessarily spelt out).</a:t>
            </a:r>
          </a:p>
          <a:p>
            <a:endParaRPr lang="en-GB" b="1" dirty="0"/>
          </a:p>
          <a:p>
            <a:r>
              <a:rPr lang="en-GB" b="1" dirty="0"/>
              <a:t>Too much description at the expense of analysis?</a:t>
            </a:r>
          </a:p>
          <a:p>
            <a:endParaRPr lang="en-GB" b="1" dirty="0"/>
          </a:p>
          <a:p>
            <a:r>
              <a:rPr lang="en-GB" b="1" dirty="0"/>
              <a:t>Would a more definitive conclusion help?</a:t>
            </a:r>
          </a:p>
        </p:txBody>
      </p:sp>
    </p:spTree>
    <p:extLst>
      <p:ext uri="{BB962C8B-B14F-4D97-AF65-F5344CB8AC3E}">
        <p14:creationId xmlns:p14="http://schemas.microsoft.com/office/powerpoint/2010/main" val="2240699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164</TotalTime>
  <Words>722</Words>
  <Application>Microsoft Office PowerPoint</Application>
  <PresentationFormat>On-screen Show (4:3)</PresentationFormat>
  <Paragraphs>84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Calibri</vt:lpstr>
      <vt:lpstr>Georgia</vt:lpstr>
      <vt:lpstr>Wingdings</vt:lpstr>
      <vt:lpstr>Wingdings 2</vt:lpstr>
      <vt:lpstr>Civic</vt:lpstr>
      <vt:lpstr>Murder, Mayhem and Megalomania: The Life and Times of the Emperor Nero</vt:lpstr>
      <vt:lpstr>Assessment Part 3</vt:lpstr>
      <vt:lpstr>Date and Timeslots - Thursday 30th of September</vt:lpstr>
      <vt:lpstr>Approaching the Poster (1)</vt:lpstr>
      <vt:lpstr>Approaching the Poster (2)</vt:lpstr>
      <vt:lpstr>Things to Remember </vt:lpstr>
      <vt:lpstr>Software</vt:lpstr>
      <vt:lpstr>Online Guides</vt:lpstr>
      <vt:lpstr>Some Examples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Murder, Mayhem and Megalomania: The Life and Times of the Emperor Nero</dc:title>
  <dc:creator>Matthew Cobb</dc:creator>
  <cp:lastModifiedBy>Matthew Cobb</cp:lastModifiedBy>
  <cp:revision>36</cp:revision>
  <dcterms:created xsi:type="dcterms:W3CDTF">2019-10-30T09:09:23Z</dcterms:created>
  <dcterms:modified xsi:type="dcterms:W3CDTF">2021-09-23T16:14:14Z</dcterms:modified>
</cp:coreProperties>
</file>