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6" r:id="rId2"/>
    <p:sldId id="266" r:id="rId3"/>
    <p:sldId id="258" r:id="rId4"/>
    <p:sldId id="257" r:id="rId5"/>
    <p:sldId id="259" r:id="rId6"/>
    <p:sldId id="260" r:id="rId7"/>
    <p:sldId id="261" r:id="rId8"/>
    <p:sldId id="265" r:id="rId9"/>
    <p:sldId id="264" r:id="rId10"/>
    <p:sldId id="267" r:id="rId11"/>
    <p:sldId id="268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72" d="100"/>
          <a:sy n="72" d="100"/>
        </p:scale>
        <p:origin x="90" y="6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7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9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65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803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25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158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439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725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930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2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807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553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478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2171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6316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2042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633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8/24/2016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30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alopportunities.org/" TargetMode="External"/><Relationship Id="rId2" Type="http://schemas.openxmlformats.org/officeDocument/2006/relationships/hyperlink" Target="http://books.google.co.nz/books?id=Ek651pi5JrsC&amp;printsec=frontcover#v=onepage&amp;q&amp;f=fals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1125" y="1208618"/>
            <a:ext cx="9901775" cy="261619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Reflective Practice for an inclusive and anti-oppressive landscape</a:t>
            </a:r>
            <a:br>
              <a:rPr lang="en-GB" dirty="0" smtClean="0"/>
            </a:br>
            <a:r>
              <a:rPr lang="en-GB" sz="4000" dirty="0" smtClean="0"/>
              <a:t>theory and practice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Heike Griffiths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8603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0113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Week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625601"/>
            <a:ext cx="10018713" cy="41656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Warm-up: Person-centred planning: Important for me and important to me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20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/>
              <a:t>Module Introduction/Outline/Questions</a:t>
            </a:r>
          </a:p>
          <a:p>
            <a:pPr marL="0" indent="0">
              <a:buNone/>
            </a:pPr>
            <a:r>
              <a:rPr lang="en-GB" dirty="0" smtClean="0"/>
              <a:t>      30 </a:t>
            </a:r>
            <a:r>
              <a:rPr lang="en-GB" dirty="0" err="1" smtClean="0"/>
              <a:t>mins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Chat and information gathering re. placements</a:t>
            </a:r>
          </a:p>
          <a:p>
            <a:pPr marL="0" indent="0">
              <a:buNone/>
            </a:pPr>
            <a:r>
              <a:rPr lang="en-GB" dirty="0" smtClean="0"/>
              <a:t>      30 </a:t>
            </a:r>
            <a:r>
              <a:rPr lang="en-GB" dirty="0" err="1" smtClean="0"/>
              <a:t>mins</a:t>
            </a:r>
            <a:r>
              <a:rPr lang="en-GB" dirty="0" smtClean="0"/>
              <a:t> -45 </a:t>
            </a:r>
            <a:r>
              <a:rPr lang="en-GB" dirty="0" err="1" smtClean="0"/>
              <a:t>mins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BREAK 15 </a:t>
            </a:r>
            <a:r>
              <a:rPr lang="en-GB" dirty="0" err="1" smtClean="0"/>
              <a:t>mins</a:t>
            </a:r>
            <a:endParaRPr lang="en-GB" dirty="0" smtClean="0"/>
          </a:p>
          <a:p>
            <a:r>
              <a:rPr lang="en-GB" dirty="0" smtClean="0"/>
              <a:t>Presentation: Reflective Practice </a:t>
            </a:r>
            <a:r>
              <a:rPr lang="en-GB" smtClean="0"/>
              <a:t>– theories </a:t>
            </a:r>
            <a:r>
              <a:rPr lang="en-GB" dirty="0" smtClean="0"/>
              <a:t>and practice</a:t>
            </a:r>
          </a:p>
          <a:p>
            <a:pPr marL="0" indent="0">
              <a:buNone/>
            </a:pPr>
            <a:r>
              <a:rPr lang="en-GB" dirty="0" smtClean="0"/>
              <a:t>     40 </a:t>
            </a:r>
            <a:r>
              <a:rPr lang="en-GB" dirty="0" err="1" smtClean="0"/>
              <a:t>mins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793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188156"/>
          </a:xfrm>
        </p:spPr>
        <p:txBody>
          <a:bodyPr/>
          <a:lstStyle/>
          <a:p>
            <a:r>
              <a:rPr lang="en-GB" dirty="0" smtClean="0"/>
              <a:t>Reflective Practice – What does it mean?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12"/>
          <a:stretch/>
        </p:blipFill>
        <p:spPr>
          <a:xfrm>
            <a:off x="3256772" y="2088443"/>
            <a:ext cx="5515754" cy="4360973"/>
          </a:xfrm>
        </p:spPr>
      </p:pic>
    </p:spTree>
    <p:extLst>
      <p:ext uri="{BB962C8B-B14F-4D97-AF65-F5344CB8AC3E}">
        <p14:creationId xmlns:p14="http://schemas.microsoft.com/office/powerpoint/2010/main" val="3031114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Reflective Practice – What does it mean?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626"/>
          <a:stretch/>
        </p:blipFill>
        <p:spPr>
          <a:xfrm>
            <a:off x="4255912" y="1991343"/>
            <a:ext cx="4781990" cy="3652220"/>
          </a:xfrm>
        </p:spPr>
      </p:pic>
    </p:spTree>
    <p:extLst>
      <p:ext uri="{BB962C8B-B14F-4D97-AF65-F5344CB8AC3E}">
        <p14:creationId xmlns:p14="http://schemas.microsoft.com/office/powerpoint/2010/main" val="3332328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87629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Nine Dimensions of reflective Practice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484310" y="2413220"/>
            <a:ext cx="184731" cy="363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 Unicode MS" panose="020B0604020202020204" pitchFamily="34" charset="-128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Unicode MS" panose="020B0604020202020204" pitchFamily="34" charset="-128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877256" y="946173"/>
            <a:ext cx="38668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a</a:t>
            </a:r>
            <a:r>
              <a:rPr lang="en-GB" dirty="0" smtClean="0"/>
              <a:t>dapted from Paula </a:t>
            </a:r>
            <a:r>
              <a:rPr lang="en-GB" dirty="0" err="1" smtClean="0"/>
              <a:t>Zwozdiak</a:t>
            </a:r>
            <a:r>
              <a:rPr lang="en-GB" dirty="0" smtClean="0"/>
              <a:t>-Myers   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1507067" y="1356782"/>
            <a:ext cx="2494844" cy="14562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Dimension 7: Maximise the </a:t>
            </a:r>
            <a:r>
              <a:rPr lang="en-GB" dirty="0" smtClean="0"/>
              <a:t>growth </a:t>
            </a:r>
            <a:r>
              <a:rPr lang="en-GB" dirty="0"/>
              <a:t>potential of </a:t>
            </a:r>
            <a:r>
              <a:rPr lang="en-GB" dirty="0" smtClean="0"/>
              <a:t>clients </a:t>
            </a:r>
            <a:r>
              <a:rPr lang="en-GB" dirty="0"/>
              <a:t>- </a:t>
            </a:r>
            <a:r>
              <a:rPr lang="en-GB" i="1" dirty="0"/>
              <a:t>Inclusive and flexible </a:t>
            </a:r>
            <a:r>
              <a:rPr lang="en-GB" i="1" dirty="0" smtClean="0"/>
              <a:t>practice.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2220405" y="4993408"/>
            <a:ext cx="2415822" cy="1591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Dimension 1: </a:t>
            </a:r>
            <a:endParaRPr lang="en-GB" dirty="0" smtClean="0"/>
          </a:p>
          <a:p>
            <a:pPr algn="ctr"/>
            <a:r>
              <a:rPr lang="en-GB" dirty="0" smtClean="0"/>
              <a:t>Study </a:t>
            </a:r>
            <a:r>
              <a:rPr lang="en-GB" dirty="0"/>
              <a:t>your </a:t>
            </a:r>
            <a:r>
              <a:rPr lang="en-GB" dirty="0" smtClean="0"/>
              <a:t>field </a:t>
            </a:r>
            <a:r>
              <a:rPr lang="en-GB" dirty="0"/>
              <a:t>for personal improvement - </a:t>
            </a:r>
            <a:r>
              <a:rPr lang="en-GB" i="1" dirty="0"/>
              <a:t>Reflect regularly.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5025165" y="5010384"/>
            <a:ext cx="2415822" cy="1591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Dimension 3</a:t>
            </a:r>
            <a:r>
              <a:rPr lang="en-GB" dirty="0" smtClean="0"/>
              <a:t>:</a:t>
            </a:r>
          </a:p>
          <a:p>
            <a:pPr algn="ctr"/>
            <a:r>
              <a:rPr lang="en-GB" dirty="0" smtClean="0"/>
              <a:t> </a:t>
            </a:r>
            <a:r>
              <a:rPr lang="en-GB" dirty="0"/>
              <a:t>Link theory with practice - </a:t>
            </a:r>
            <a:r>
              <a:rPr lang="en-GB" i="1" dirty="0"/>
              <a:t>Use the literature.</a:t>
            </a:r>
            <a:r>
              <a:rPr lang="en-GB" dirty="0"/>
              <a:t> 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095338" y="3198149"/>
            <a:ext cx="2415822" cy="1591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Dimension 4: Question your personal theories and beliefs - </a:t>
            </a:r>
            <a:r>
              <a:rPr lang="en-GB" i="1" dirty="0"/>
              <a:t>Critical analysis.</a:t>
            </a:r>
            <a:r>
              <a:rPr lang="en-GB" dirty="0"/>
              <a:t> 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141898" y="3062248"/>
            <a:ext cx="2415822" cy="1591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Dimension 5: Consider alternative perspectives and possibilities - </a:t>
            </a:r>
            <a:r>
              <a:rPr lang="en-GB" i="1" dirty="0"/>
              <a:t>Learning conversations.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>
          <a:xfrm>
            <a:off x="7829925" y="5004591"/>
            <a:ext cx="2415822" cy="1591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Dimension 2: Evaluate your </a:t>
            </a:r>
            <a:r>
              <a:rPr lang="en-GB" dirty="0" smtClean="0"/>
              <a:t>work </a:t>
            </a:r>
            <a:r>
              <a:rPr lang="en-GB" dirty="0"/>
              <a:t>using Research - </a:t>
            </a:r>
            <a:r>
              <a:rPr lang="en-GB" i="1" dirty="0"/>
              <a:t>Action research and Inquiry.</a:t>
            </a:r>
            <a:endParaRPr lang="en-GB" dirty="0"/>
          </a:p>
        </p:txBody>
      </p:sp>
      <p:sp>
        <p:nvSpPr>
          <p:cNvPr id="12" name="Rounded Rectangle 11"/>
          <p:cNvSpPr/>
          <p:nvPr/>
        </p:nvSpPr>
        <p:spPr>
          <a:xfrm>
            <a:off x="9360204" y="1391708"/>
            <a:ext cx="2415822" cy="1591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Dimension 6: </a:t>
            </a:r>
            <a:endParaRPr lang="en-GB" dirty="0" smtClean="0"/>
          </a:p>
          <a:p>
            <a:pPr algn="ctr"/>
            <a:r>
              <a:rPr lang="en-GB" dirty="0" smtClean="0"/>
              <a:t>Try </a:t>
            </a:r>
            <a:r>
              <a:rPr lang="en-GB" dirty="0"/>
              <a:t>out new strategies and ideas - </a:t>
            </a:r>
            <a:r>
              <a:rPr lang="en-GB" i="1" dirty="0"/>
              <a:t>Innovation.</a:t>
            </a:r>
            <a:r>
              <a:rPr lang="en-GB" dirty="0"/>
              <a:t> 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788869" y="1283753"/>
            <a:ext cx="2415822" cy="1591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Dimension 8: Enhance the quality of your </a:t>
            </a:r>
            <a:r>
              <a:rPr lang="en-GB" dirty="0" smtClean="0"/>
              <a:t>organisation’s practice </a:t>
            </a:r>
            <a:r>
              <a:rPr lang="en-GB" dirty="0"/>
              <a:t>- </a:t>
            </a:r>
            <a:r>
              <a:rPr lang="en-GB" i="1" dirty="0"/>
              <a:t>Effective practice.</a:t>
            </a:r>
            <a:r>
              <a:rPr lang="en-GB" dirty="0"/>
              <a:t> 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187479" y="1289048"/>
            <a:ext cx="2415822" cy="15917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Dimension 9: Continue to improve your </a:t>
            </a:r>
            <a:r>
              <a:rPr lang="en-GB" dirty="0" smtClean="0"/>
              <a:t>practice- </a:t>
            </a:r>
            <a:r>
              <a:rPr lang="en-GB" i="1" dirty="0"/>
              <a:t>Professional </a:t>
            </a:r>
            <a:r>
              <a:rPr lang="en-GB" i="1" dirty="0" smtClean="0"/>
              <a:t>development.</a:t>
            </a:r>
            <a:endParaRPr lang="en-GB" dirty="0"/>
          </a:p>
        </p:txBody>
      </p:sp>
      <p:sp>
        <p:nvSpPr>
          <p:cNvPr id="15" name="Quad Arrow Callout 14"/>
          <p:cNvSpPr/>
          <p:nvPr/>
        </p:nvSpPr>
        <p:spPr>
          <a:xfrm>
            <a:off x="3876840" y="2891900"/>
            <a:ext cx="4899378" cy="1901787"/>
          </a:xfrm>
          <a:prstGeom prst="quadArrow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Individuals, Teams</a:t>
            </a:r>
          </a:p>
          <a:p>
            <a:pPr algn="ctr"/>
            <a:r>
              <a:rPr lang="en-GB" dirty="0" smtClean="0"/>
              <a:t>METACOGNITION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753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747889"/>
          </a:xfrm>
        </p:spPr>
        <p:txBody>
          <a:bodyPr/>
          <a:lstStyle/>
          <a:p>
            <a:r>
              <a:rPr lang="en-GB" dirty="0" smtClean="0"/>
              <a:t>Reflective Practice in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743075"/>
            <a:ext cx="10425468" cy="41862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100" dirty="0" smtClean="0">
                <a:solidFill>
                  <a:schemeClr val="accent2">
                    <a:lumMod val="50000"/>
                  </a:schemeClr>
                </a:solidFill>
              </a:rPr>
              <a:t>Are we really going to do all of these?      YES, it becomes habit.</a:t>
            </a:r>
          </a:p>
          <a:p>
            <a:pPr marL="0" indent="0">
              <a:buNone/>
            </a:pPr>
            <a:r>
              <a:rPr lang="en-GB" sz="3100" dirty="0" smtClean="0"/>
              <a:t>      In practice, it’s often a cycle of</a:t>
            </a:r>
          </a:p>
          <a:p>
            <a:r>
              <a:rPr lang="en-GB" dirty="0" smtClean="0"/>
              <a:t> Planning some work, based on current knowledge and policies</a:t>
            </a:r>
          </a:p>
          <a:p>
            <a:r>
              <a:rPr lang="en-GB" dirty="0" smtClean="0"/>
              <a:t>Carrying out the work</a:t>
            </a:r>
          </a:p>
          <a:p>
            <a:r>
              <a:rPr lang="en-GB" dirty="0" err="1" smtClean="0"/>
              <a:t>Evalution</a:t>
            </a:r>
            <a:r>
              <a:rPr lang="en-GB" dirty="0" smtClean="0"/>
              <a:t> be self, by stakeholders, and colleagues </a:t>
            </a:r>
            <a:endParaRPr lang="en-GB" dirty="0"/>
          </a:p>
          <a:p>
            <a:r>
              <a:rPr lang="en-GB" dirty="0" smtClean="0"/>
              <a:t>Research, dialogue, team meetings, strategic meetings</a:t>
            </a:r>
          </a:p>
          <a:p>
            <a:r>
              <a:rPr lang="en-GB" dirty="0" smtClean="0"/>
              <a:t>A new plan</a:t>
            </a:r>
          </a:p>
          <a:p>
            <a:r>
              <a:rPr lang="en-GB" dirty="0" smtClean="0"/>
              <a:t>The work carried out more effectively with increased positive outcomes for the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people we work with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596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905933"/>
          </a:xfrm>
        </p:spPr>
        <p:txBody>
          <a:bodyPr/>
          <a:lstStyle/>
          <a:p>
            <a:r>
              <a:rPr lang="en-GB" dirty="0" smtClean="0"/>
              <a:t>Reflective Practice in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591733"/>
            <a:ext cx="10018713" cy="4594578"/>
          </a:xfrm>
        </p:spPr>
        <p:txBody>
          <a:bodyPr>
            <a:normAutofit/>
          </a:bodyPr>
          <a:lstStyle/>
          <a:p>
            <a:r>
              <a:rPr lang="en-GB" dirty="0" smtClean="0"/>
              <a:t>On the Real Opportunities Project we used to evaluate strategies/activities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using a thinking tool which asked us questions: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have we tried?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went well?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could have been better?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will we do differently next time?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What actions do we need to take to achieve this?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7144" y="2244018"/>
            <a:ext cx="2886075" cy="1590675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0493" y="4138964"/>
            <a:ext cx="2752726" cy="1831814"/>
          </a:xfrm>
          <a:prstGeom prst="rect">
            <a:avLst/>
          </a:prstGeom>
          <a:effectLst>
            <a:softEdge rad="88900"/>
          </a:effectLst>
        </p:spPr>
      </p:pic>
    </p:spTree>
    <p:extLst>
      <p:ext uri="{BB962C8B-B14F-4D97-AF65-F5344CB8AC3E}">
        <p14:creationId xmlns:p14="http://schemas.microsoft.com/office/powerpoint/2010/main" val="3885559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7000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Circular Model – learning from experience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55142" y="1385889"/>
            <a:ext cx="7677049" cy="5172074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044820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 on our/our organisation’s practice</a:t>
            </a:r>
            <a:br>
              <a:rPr lang="en-GB" dirty="0" smtClean="0"/>
            </a:br>
            <a:r>
              <a:rPr lang="en-GB" dirty="0" smtClean="0"/>
              <a:t>The central questions: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666999"/>
            <a:ext cx="10018713" cy="3575757"/>
          </a:xfrm>
        </p:spPr>
        <p:txBody>
          <a:bodyPr>
            <a:normAutofit fontScale="5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900" b="1" dirty="0" smtClean="0"/>
              <a:t>Are we inclusive?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Are all members of a group of people we are working with included?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Should we widen/narrow participation?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sz="2900" b="1" dirty="0" smtClean="0"/>
              <a:t>Are our practices anti-oppressive?</a:t>
            </a:r>
          </a:p>
          <a:p>
            <a:pPr marL="0" indent="0">
              <a:buNone/>
            </a:pPr>
            <a:r>
              <a:rPr lang="en-GB" b="1" dirty="0"/>
              <a:t> </a:t>
            </a:r>
            <a:r>
              <a:rPr lang="en-GB" b="1" dirty="0" smtClean="0"/>
              <a:t>         </a:t>
            </a:r>
            <a:r>
              <a:rPr lang="en-GB" dirty="0" smtClean="0"/>
              <a:t>Do we seek stakeholder’s views – in a way suitable for them – on matters which    </a:t>
            </a:r>
          </a:p>
          <a:p>
            <a:pPr marL="0" indent="0">
              <a:buNone/>
            </a:pPr>
            <a:r>
              <a:rPr lang="en-GB" b="1" dirty="0"/>
              <a:t> </a:t>
            </a:r>
            <a:r>
              <a:rPr lang="en-GB" b="1" dirty="0" smtClean="0"/>
              <a:t>         </a:t>
            </a:r>
            <a:r>
              <a:rPr lang="en-GB" dirty="0" smtClean="0"/>
              <a:t>are important to them (tokenism??)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/>
              <a:t> </a:t>
            </a:r>
            <a:r>
              <a:rPr lang="en-GB" b="1" dirty="0" smtClean="0"/>
              <a:t>   </a:t>
            </a:r>
            <a:r>
              <a:rPr lang="en-GB" sz="2900" b="1" dirty="0" smtClean="0"/>
              <a:t>Are all stakeholders actively shaping the service we provide?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b="1" dirty="0" smtClean="0"/>
              <a:t>Does the service meet its aims and the needs of the service users/participants?</a:t>
            </a:r>
          </a:p>
          <a:p>
            <a:pPr marL="0" indent="0">
              <a:buNone/>
            </a:pPr>
            <a:r>
              <a:rPr lang="en-GB" b="1" dirty="0" smtClean="0"/>
              <a:t>        </a:t>
            </a:r>
          </a:p>
          <a:p>
            <a:pPr marL="0" indent="0">
              <a:buNone/>
            </a:pPr>
            <a:r>
              <a:rPr lang="en-GB" dirty="0" smtClean="0"/>
              <a:t>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130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could pose barriers to reflective practice?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2756" y="2138610"/>
            <a:ext cx="5554603" cy="4160590"/>
          </a:xfrm>
        </p:spPr>
      </p:pic>
    </p:spTree>
    <p:extLst>
      <p:ext uri="{BB962C8B-B14F-4D97-AF65-F5344CB8AC3E}">
        <p14:creationId xmlns:p14="http://schemas.microsoft.com/office/powerpoint/2010/main" val="251287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could pose barriers to reflective practice?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constraints (individually or on a team level)</a:t>
            </a:r>
          </a:p>
          <a:p>
            <a:r>
              <a:rPr lang="en-GB" dirty="0" smtClean="0"/>
              <a:t>Organisational structures – we may reflect, but does this lead to any changes? (unchangeable procedures, decision-making rests with individuals who either don’t reflect or who don’t see the need to change)</a:t>
            </a:r>
          </a:p>
          <a:p>
            <a:r>
              <a:rPr lang="en-GB" dirty="0" smtClean="0"/>
              <a:t>Cultural/individual attitudes</a:t>
            </a:r>
          </a:p>
          <a:p>
            <a:r>
              <a:rPr lang="en-GB" dirty="0" smtClean="0"/>
              <a:t>Change is often resisted 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00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572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485901"/>
            <a:ext cx="10018713" cy="4305300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Zwozdiak</a:t>
            </a:r>
            <a:r>
              <a:rPr lang="en-GB" dirty="0"/>
              <a:t>-Myers, P. (2012). </a:t>
            </a:r>
            <a:r>
              <a:rPr lang="en-GB" i="1" dirty="0">
                <a:hlinkClick r:id="rId2"/>
              </a:rPr>
              <a:t>The teacher's reflective practice handbook</a:t>
            </a:r>
            <a:r>
              <a:rPr lang="en-GB" dirty="0">
                <a:hlinkClick r:id="rId2"/>
              </a:rPr>
              <a:t>.</a:t>
            </a:r>
            <a:r>
              <a:rPr lang="en-GB" dirty="0"/>
              <a:t> Abingdon, Oxon: Routledge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www.realopportunities.org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4310" y="4416424"/>
            <a:ext cx="10560053" cy="620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7067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300</TotalTime>
  <Words>531</Words>
  <Application>Microsoft Office PowerPoint</Application>
  <PresentationFormat>Widescreen</PresentationFormat>
  <Paragraphs>94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 Unicode MS</vt:lpstr>
      <vt:lpstr>Arial</vt:lpstr>
      <vt:lpstr>Corbel</vt:lpstr>
      <vt:lpstr>Wingdings</vt:lpstr>
      <vt:lpstr>Parallax</vt:lpstr>
      <vt:lpstr>Reflective Practice for an inclusive and anti-oppressive landscape theory and practice</vt:lpstr>
      <vt:lpstr>Week 1</vt:lpstr>
      <vt:lpstr>Reflective Practice – What does it mean?</vt:lpstr>
      <vt:lpstr>Reflective Practice – What does it mean?</vt:lpstr>
      <vt:lpstr>The Nine Dimensions of reflective Practice </vt:lpstr>
      <vt:lpstr>Reflective Practice in practice</vt:lpstr>
      <vt:lpstr>Reflective Practice in practice</vt:lpstr>
      <vt:lpstr>Circular Model – learning from experience</vt:lpstr>
      <vt:lpstr>Reflection on our/our organisation’s practice The central questions:</vt:lpstr>
      <vt:lpstr>What could pose barriers to reflective practice?</vt:lpstr>
      <vt:lpstr>What could pose barriers to reflective practice?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Practice</dc:title>
  <dc:creator>Heike Griffiths</dc:creator>
  <cp:lastModifiedBy>Heike Griffiths</cp:lastModifiedBy>
  <cp:revision>19</cp:revision>
  <dcterms:created xsi:type="dcterms:W3CDTF">2014-09-28T08:00:16Z</dcterms:created>
  <dcterms:modified xsi:type="dcterms:W3CDTF">2016-08-24T10:22:19Z</dcterms:modified>
</cp:coreProperties>
</file>