
<file path=[Content_Types].xml><?xml version="1.0" encoding="utf-8"?>
<Types xmlns="http://schemas.openxmlformats.org/package/2006/content-types">
  <Default Extension="bin" ContentType="image/unknown"/>
  <Default Extension="jfif" ContentType="image/jpeg"/>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0"/>
  </p:notesMasterIdLst>
  <p:sldIdLst>
    <p:sldId id="256" r:id="rId2"/>
    <p:sldId id="272" r:id="rId3"/>
    <p:sldId id="257" r:id="rId4"/>
    <p:sldId id="259" r:id="rId5"/>
    <p:sldId id="260" r:id="rId6"/>
    <p:sldId id="261" r:id="rId7"/>
    <p:sldId id="262" r:id="rId8"/>
    <p:sldId id="263" r:id="rId9"/>
    <p:sldId id="264" r:id="rId10"/>
    <p:sldId id="265" r:id="rId11"/>
    <p:sldId id="266" r:id="rId12"/>
    <p:sldId id="267" r:id="rId13"/>
    <p:sldId id="271" r:id="rId14"/>
    <p:sldId id="269" r:id="rId15"/>
    <p:sldId id="270" r:id="rId16"/>
    <p:sldId id="258" r:id="rId17"/>
    <p:sldId id="273" r:id="rId18"/>
    <p:sldId id="27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30871" autoAdjust="0"/>
    <p:restoredTop sz="72304" autoAdjust="0"/>
  </p:normalViewPr>
  <p:slideViewPr>
    <p:cSldViewPr snapToGrid="0">
      <p:cViewPr varScale="1">
        <p:scale>
          <a:sx n="84" d="100"/>
          <a:sy n="84" d="100"/>
        </p:scale>
        <p:origin x="2274" y="9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87E993-6815-4BF5-A733-18E4738CCE5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768E86A4-0DD8-453F-B279-33041ADC312E}">
      <dgm:prSet phldrT="[Text]" phldr="0"/>
      <dgm:spPr/>
      <dgm:t>
        <a:bodyPr/>
        <a:lstStyle/>
        <a:p>
          <a:r>
            <a:rPr lang="en-US" dirty="0"/>
            <a:t>Self-awareness</a:t>
          </a:r>
        </a:p>
      </dgm:t>
    </dgm:pt>
    <dgm:pt modelId="{5A39F216-042E-4A56-BCE8-68E92207E81F}" type="parTrans" cxnId="{F117B099-EDF1-4666-9A24-ABC6C8E6F9D2}">
      <dgm:prSet/>
      <dgm:spPr/>
      <dgm:t>
        <a:bodyPr/>
        <a:lstStyle/>
        <a:p>
          <a:endParaRPr lang="en-US"/>
        </a:p>
      </dgm:t>
    </dgm:pt>
    <dgm:pt modelId="{2B281079-186C-44FC-A4DB-416BB168DC87}" type="sibTrans" cxnId="{F117B099-EDF1-4666-9A24-ABC6C8E6F9D2}">
      <dgm:prSet/>
      <dgm:spPr/>
      <dgm:t>
        <a:bodyPr/>
        <a:lstStyle/>
        <a:p>
          <a:endParaRPr lang="en-US"/>
        </a:p>
      </dgm:t>
    </dgm:pt>
    <dgm:pt modelId="{B5059BAE-0BDC-47E9-BDA3-2F3CA8040C7B}">
      <dgm:prSet phldrT="[Text]" phldr="0"/>
      <dgm:spPr/>
      <dgm:t>
        <a:bodyPr/>
        <a:lstStyle/>
        <a:p>
          <a:r>
            <a:rPr lang="en-US" dirty="0"/>
            <a:t>Self regulation</a:t>
          </a:r>
        </a:p>
      </dgm:t>
    </dgm:pt>
    <dgm:pt modelId="{53A41CC5-1861-4DC0-BBF9-B3289CC94972}" type="parTrans" cxnId="{96FBBCA5-D265-446B-AAD5-AD7D44EC50C1}">
      <dgm:prSet/>
      <dgm:spPr/>
      <dgm:t>
        <a:bodyPr/>
        <a:lstStyle/>
        <a:p>
          <a:endParaRPr lang="en-US"/>
        </a:p>
      </dgm:t>
    </dgm:pt>
    <dgm:pt modelId="{4954EA69-6431-412A-9D26-E9EE93F8F712}" type="sibTrans" cxnId="{96FBBCA5-D265-446B-AAD5-AD7D44EC50C1}">
      <dgm:prSet/>
      <dgm:spPr/>
      <dgm:t>
        <a:bodyPr/>
        <a:lstStyle/>
        <a:p>
          <a:endParaRPr lang="en-US"/>
        </a:p>
      </dgm:t>
    </dgm:pt>
    <dgm:pt modelId="{FB34E2FE-2F74-4EF8-BE5C-4B5BA1345078}">
      <dgm:prSet phldrT="[Text]" phldr="0"/>
      <dgm:spPr/>
      <dgm:t>
        <a:bodyPr/>
        <a:lstStyle/>
        <a:p>
          <a:r>
            <a:rPr lang="en-US" dirty="0"/>
            <a:t>Motivation</a:t>
          </a:r>
        </a:p>
      </dgm:t>
    </dgm:pt>
    <dgm:pt modelId="{C792A40A-4655-41A6-9DCA-CC7F9C017CAD}" type="parTrans" cxnId="{62264845-B050-4F35-B46F-369C3DEF7E7C}">
      <dgm:prSet/>
      <dgm:spPr/>
      <dgm:t>
        <a:bodyPr/>
        <a:lstStyle/>
        <a:p>
          <a:endParaRPr lang="en-US"/>
        </a:p>
      </dgm:t>
    </dgm:pt>
    <dgm:pt modelId="{907D4545-3899-4F35-A91E-F710D41159A3}" type="sibTrans" cxnId="{62264845-B050-4F35-B46F-369C3DEF7E7C}">
      <dgm:prSet/>
      <dgm:spPr/>
      <dgm:t>
        <a:bodyPr/>
        <a:lstStyle/>
        <a:p>
          <a:endParaRPr lang="en-US"/>
        </a:p>
      </dgm:t>
    </dgm:pt>
    <dgm:pt modelId="{462FA177-CF3F-4364-8387-47494825B121}">
      <dgm:prSet phldrT="[Text]" phldr="0"/>
      <dgm:spPr/>
      <dgm:t>
        <a:bodyPr/>
        <a:lstStyle/>
        <a:p>
          <a:r>
            <a:rPr lang="en-US" dirty="0"/>
            <a:t>Empathy</a:t>
          </a:r>
        </a:p>
      </dgm:t>
    </dgm:pt>
    <dgm:pt modelId="{EB7C06AC-A25F-4ACE-B0CA-AE3D294427EE}" type="parTrans" cxnId="{59575F81-1578-4A2B-8FC7-2A145DDD37A1}">
      <dgm:prSet/>
      <dgm:spPr/>
      <dgm:t>
        <a:bodyPr/>
        <a:lstStyle/>
        <a:p>
          <a:endParaRPr lang="en-US"/>
        </a:p>
      </dgm:t>
    </dgm:pt>
    <dgm:pt modelId="{A12EC92B-681C-4CF7-911D-0C8625AC17FF}" type="sibTrans" cxnId="{59575F81-1578-4A2B-8FC7-2A145DDD37A1}">
      <dgm:prSet/>
      <dgm:spPr/>
      <dgm:t>
        <a:bodyPr/>
        <a:lstStyle/>
        <a:p>
          <a:endParaRPr lang="en-US"/>
        </a:p>
      </dgm:t>
    </dgm:pt>
    <dgm:pt modelId="{4967ABA8-6A7A-4EA4-9A3E-A8CF5A36F915}">
      <dgm:prSet phldrT="[Text]" phldr="0"/>
      <dgm:spPr/>
      <dgm:t>
        <a:bodyPr/>
        <a:lstStyle/>
        <a:p>
          <a:r>
            <a:rPr lang="en-US" dirty="0"/>
            <a:t>Social skills</a:t>
          </a:r>
        </a:p>
      </dgm:t>
    </dgm:pt>
    <dgm:pt modelId="{E24079BB-6EAC-4E09-BAE5-6D9E2C6D6093}" type="parTrans" cxnId="{DBDFDBE7-4BC5-41A7-82D2-5A16DD616721}">
      <dgm:prSet/>
      <dgm:spPr/>
      <dgm:t>
        <a:bodyPr/>
        <a:lstStyle/>
        <a:p>
          <a:endParaRPr lang="en-US"/>
        </a:p>
      </dgm:t>
    </dgm:pt>
    <dgm:pt modelId="{879C78FD-A987-4FA9-B10E-F3E9A56E4AFC}" type="sibTrans" cxnId="{DBDFDBE7-4BC5-41A7-82D2-5A16DD616721}">
      <dgm:prSet/>
      <dgm:spPr/>
      <dgm:t>
        <a:bodyPr/>
        <a:lstStyle/>
        <a:p>
          <a:endParaRPr lang="en-US"/>
        </a:p>
      </dgm:t>
    </dgm:pt>
    <dgm:pt modelId="{B4E55573-275A-4751-91C7-F350213DB788}" type="pres">
      <dgm:prSet presAssocID="{1687E993-6815-4BF5-A733-18E4738CCE53}" presName="cycle" presStyleCnt="0">
        <dgm:presLayoutVars>
          <dgm:dir/>
          <dgm:resizeHandles val="exact"/>
        </dgm:presLayoutVars>
      </dgm:prSet>
      <dgm:spPr/>
    </dgm:pt>
    <dgm:pt modelId="{3DB5C746-D6CC-442D-985C-C2F5F650F559}" type="pres">
      <dgm:prSet presAssocID="{768E86A4-0DD8-453F-B279-33041ADC312E}" presName="node" presStyleLbl="node1" presStyleIdx="0" presStyleCnt="5">
        <dgm:presLayoutVars>
          <dgm:bulletEnabled val="1"/>
        </dgm:presLayoutVars>
      </dgm:prSet>
      <dgm:spPr/>
    </dgm:pt>
    <dgm:pt modelId="{6250980C-3A11-4ABD-ACC4-C2B12337C3C0}" type="pres">
      <dgm:prSet presAssocID="{768E86A4-0DD8-453F-B279-33041ADC312E}" presName="spNode" presStyleCnt="0"/>
      <dgm:spPr/>
    </dgm:pt>
    <dgm:pt modelId="{1F28551A-F929-413D-A496-5BE85F93D807}" type="pres">
      <dgm:prSet presAssocID="{2B281079-186C-44FC-A4DB-416BB168DC87}" presName="sibTrans" presStyleLbl="sibTrans1D1" presStyleIdx="0" presStyleCnt="5"/>
      <dgm:spPr/>
    </dgm:pt>
    <dgm:pt modelId="{7A4E7622-D63A-49A9-8455-6A9103821EC4}" type="pres">
      <dgm:prSet presAssocID="{B5059BAE-0BDC-47E9-BDA3-2F3CA8040C7B}" presName="node" presStyleLbl="node1" presStyleIdx="1" presStyleCnt="5">
        <dgm:presLayoutVars>
          <dgm:bulletEnabled val="1"/>
        </dgm:presLayoutVars>
      </dgm:prSet>
      <dgm:spPr/>
    </dgm:pt>
    <dgm:pt modelId="{2940A765-6EE5-4B53-B153-3F449D484FDB}" type="pres">
      <dgm:prSet presAssocID="{B5059BAE-0BDC-47E9-BDA3-2F3CA8040C7B}" presName="spNode" presStyleCnt="0"/>
      <dgm:spPr/>
    </dgm:pt>
    <dgm:pt modelId="{1DBB0288-93D5-454D-9AFA-9E9001B28D9F}" type="pres">
      <dgm:prSet presAssocID="{4954EA69-6431-412A-9D26-E9EE93F8F712}" presName="sibTrans" presStyleLbl="sibTrans1D1" presStyleIdx="1" presStyleCnt="5"/>
      <dgm:spPr/>
    </dgm:pt>
    <dgm:pt modelId="{BCA17B23-2BD4-4E10-B40F-3770F1C77888}" type="pres">
      <dgm:prSet presAssocID="{FB34E2FE-2F74-4EF8-BE5C-4B5BA1345078}" presName="node" presStyleLbl="node1" presStyleIdx="2" presStyleCnt="5">
        <dgm:presLayoutVars>
          <dgm:bulletEnabled val="1"/>
        </dgm:presLayoutVars>
      </dgm:prSet>
      <dgm:spPr/>
    </dgm:pt>
    <dgm:pt modelId="{09724666-6C9F-40B4-8F57-F6E6E33AB7CD}" type="pres">
      <dgm:prSet presAssocID="{FB34E2FE-2F74-4EF8-BE5C-4B5BA1345078}" presName="spNode" presStyleCnt="0"/>
      <dgm:spPr/>
    </dgm:pt>
    <dgm:pt modelId="{86FE02F3-731E-4136-B740-E7FDEFB25401}" type="pres">
      <dgm:prSet presAssocID="{907D4545-3899-4F35-A91E-F710D41159A3}" presName="sibTrans" presStyleLbl="sibTrans1D1" presStyleIdx="2" presStyleCnt="5"/>
      <dgm:spPr/>
    </dgm:pt>
    <dgm:pt modelId="{3085DDD8-2A1C-4D57-9DDF-4A74EF9CA1E3}" type="pres">
      <dgm:prSet presAssocID="{462FA177-CF3F-4364-8387-47494825B121}" presName="node" presStyleLbl="node1" presStyleIdx="3" presStyleCnt="5">
        <dgm:presLayoutVars>
          <dgm:bulletEnabled val="1"/>
        </dgm:presLayoutVars>
      </dgm:prSet>
      <dgm:spPr/>
    </dgm:pt>
    <dgm:pt modelId="{C1BD2F9B-F9B2-4EED-B63A-F590C715276C}" type="pres">
      <dgm:prSet presAssocID="{462FA177-CF3F-4364-8387-47494825B121}" presName="spNode" presStyleCnt="0"/>
      <dgm:spPr/>
    </dgm:pt>
    <dgm:pt modelId="{F64A6F0A-E227-4237-AA5E-BA4C15A3662C}" type="pres">
      <dgm:prSet presAssocID="{A12EC92B-681C-4CF7-911D-0C8625AC17FF}" presName="sibTrans" presStyleLbl="sibTrans1D1" presStyleIdx="3" presStyleCnt="5"/>
      <dgm:spPr/>
    </dgm:pt>
    <dgm:pt modelId="{23F3D861-D96C-4B65-9387-0DC4FC84F486}" type="pres">
      <dgm:prSet presAssocID="{4967ABA8-6A7A-4EA4-9A3E-A8CF5A36F915}" presName="node" presStyleLbl="node1" presStyleIdx="4" presStyleCnt="5">
        <dgm:presLayoutVars>
          <dgm:bulletEnabled val="1"/>
        </dgm:presLayoutVars>
      </dgm:prSet>
      <dgm:spPr/>
    </dgm:pt>
    <dgm:pt modelId="{D745F105-0C7C-413E-9071-FB30916D8DD1}" type="pres">
      <dgm:prSet presAssocID="{4967ABA8-6A7A-4EA4-9A3E-A8CF5A36F915}" presName="spNode" presStyleCnt="0"/>
      <dgm:spPr/>
    </dgm:pt>
    <dgm:pt modelId="{A74DBF4B-E1CB-49A5-97DA-F272216A5101}" type="pres">
      <dgm:prSet presAssocID="{879C78FD-A987-4FA9-B10E-F3E9A56E4AFC}" presName="sibTrans" presStyleLbl="sibTrans1D1" presStyleIdx="4" presStyleCnt="5"/>
      <dgm:spPr/>
    </dgm:pt>
  </dgm:ptLst>
  <dgm:cxnLst>
    <dgm:cxn modelId="{CC3AA80D-7A46-4101-8C3B-3560945DC004}" type="presOf" srcId="{768E86A4-0DD8-453F-B279-33041ADC312E}" destId="{3DB5C746-D6CC-442D-985C-C2F5F650F559}" srcOrd="0" destOrd="0" presId="urn:microsoft.com/office/officeart/2005/8/layout/cycle6"/>
    <dgm:cxn modelId="{62264845-B050-4F35-B46F-369C3DEF7E7C}" srcId="{1687E993-6815-4BF5-A733-18E4738CCE53}" destId="{FB34E2FE-2F74-4EF8-BE5C-4B5BA1345078}" srcOrd="2" destOrd="0" parTransId="{C792A40A-4655-41A6-9DCA-CC7F9C017CAD}" sibTransId="{907D4545-3899-4F35-A91E-F710D41159A3}"/>
    <dgm:cxn modelId="{B82BC04D-BF29-4051-A883-231A3F5E45BC}" type="presOf" srcId="{A12EC92B-681C-4CF7-911D-0C8625AC17FF}" destId="{F64A6F0A-E227-4237-AA5E-BA4C15A3662C}" srcOrd="0" destOrd="0" presId="urn:microsoft.com/office/officeart/2005/8/layout/cycle6"/>
    <dgm:cxn modelId="{4A42E771-C5E9-44B1-B116-AD060CA493C6}" type="presOf" srcId="{2B281079-186C-44FC-A4DB-416BB168DC87}" destId="{1F28551A-F929-413D-A496-5BE85F93D807}" srcOrd="0" destOrd="0" presId="urn:microsoft.com/office/officeart/2005/8/layout/cycle6"/>
    <dgm:cxn modelId="{59575F81-1578-4A2B-8FC7-2A145DDD37A1}" srcId="{1687E993-6815-4BF5-A733-18E4738CCE53}" destId="{462FA177-CF3F-4364-8387-47494825B121}" srcOrd="3" destOrd="0" parTransId="{EB7C06AC-A25F-4ACE-B0CA-AE3D294427EE}" sibTransId="{A12EC92B-681C-4CF7-911D-0C8625AC17FF}"/>
    <dgm:cxn modelId="{F117B099-EDF1-4666-9A24-ABC6C8E6F9D2}" srcId="{1687E993-6815-4BF5-A733-18E4738CCE53}" destId="{768E86A4-0DD8-453F-B279-33041ADC312E}" srcOrd="0" destOrd="0" parTransId="{5A39F216-042E-4A56-BCE8-68E92207E81F}" sibTransId="{2B281079-186C-44FC-A4DB-416BB168DC87}"/>
    <dgm:cxn modelId="{184733A2-6444-490D-BFEC-3E4F46F8B047}" type="presOf" srcId="{462FA177-CF3F-4364-8387-47494825B121}" destId="{3085DDD8-2A1C-4D57-9DDF-4A74EF9CA1E3}" srcOrd="0" destOrd="0" presId="urn:microsoft.com/office/officeart/2005/8/layout/cycle6"/>
    <dgm:cxn modelId="{96FBBCA5-D265-446B-AAD5-AD7D44EC50C1}" srcId="{1687E993-6815-4BF5-A733-18E4738CCE53}" destId="{B5059BAE-0BDC-47E9-BDA3-2F3CA8040C7B}" srcOrd="1" destOrd="0" parTransId="{53A41CC5-1861-4DC0-BBF9-B3289CC94972}" sibTransId="{4954EA69-6431-412A-9D26-E9EE93F8F712}"/>
    <dgm:cxn modelId="{E8D9EBAC-0154-4662-913D-FF0C540DD391}" type="presOf" srcId="{4954EA69-6431-412A-9D26-E9EE93F8F712}" destId="{1DBB0288-93D5-454D-9AFA-9E9001B28D9F}" srcOrd="0" destOrd="0" presId="urn:microsoft.com/office/officeart/2005/8/layout/cycle6"/>
    <dgm:cxn modelId="{7F51ACAE-88B0-47E4-824F-8CB00C871E73}" type="presOf" srcId="{879C78FD-A987-4FA9-B10E-F3E9A56E4AFC}" destId="{A74DBF4B-E1CB-49A5-97DA-F272216A5101}" srcOrd="0" destOrd="0" presId="urn:microsoft.com/office/officeart/2005/8/layout/cycle6"/>
    <dgm:cxn modelId="{15790DB6-B239-47E2-B5E8-4767EFA6194B}" type="presOf" srcId="{FB34E2FE-2F74-4EF8-BE5C-4B5BA1345078}" destId="{BCA17B23-2BD4-4E10-B40F-3770F1C77888}" srcOrd="0" destOrd="0" presId="urn:microsoft.com/office/officeart/2005/8/layout/cycle6"/>
    <dgm:cxn modelId="{39B6F6B7-AE79-4EE6-A62B-3450F0747F79}" type="presOf" srcId="{4967ABA8-6A7A-4EA4-9A3E-A8CF5A36F915}" destId="{23F3D861-D96C-4B65-9387-0DC4FC84F486}" srcOrd="0" destOrd="0" presId="urn:microsoft.com/office/officeart/2005/8/layout/cycle6"/>
    <dgm:cxn modelId="{9BF519D2-5CBE-4D0B-BE51-178CDB39682C}" type="presOf" srcId="{1687E993-6815-4BF5-A733-18E4738CCE53}" destId="{B4E55573-275A-4751-91C7-F350213DB788}" srcOrd="0" destOrd="0" presId="urn:microsoft.com/office/officeart/2005/8/layout/cycle6"/>
    <dgm:cxn modelId="{D665A0E1-263A-493D-B517-8CA0085CDF4E}" type="presOf" srcId="{B5059BAE-0BDC-47E9-BDA3-2F3CA8040C7B}" destId="{7A4E7622-D63A-49A9-8455-6A9103821EC4}" srcOrd="0" destOrd="0" presId="urn:microsoft.com/office/officeart/2005/8/layout/cycle6"/>
    <dgm:cxn modelId="{DBDFDBE7-4BC5-41A7-82D2-5A16DD616721}" srcId="{1687E993-6815-4BF5-A733-18E4738CCE53}" destId="{4967ABA8-6A7A-4EA4-9A3E-A8CF5A36F915}" srcOrd="4" destOrd="0" parTransId="{E24079BB-6EAC-4E09-BAE5-6D9E2C6D6093}" sibTransId="{879C78FD-A987-4FA9-B10E-F3E9A56E4AFC}"/>
    <dgm:cxn modelId="{202EF5F0-C4AF-4F66-B476-775AD5EE987E}" type="presOf" srcId="{907D4545-3899-4F35-A91E-F710D41159A3}" destId="{86FE02F3-731E-4136-B740-E7FDEFB25401}" srcOrd="0" destOrd="0" presId="urn:microsoft.com/office/officeart/2005/8/layout/cycle6"/>
    <dgm:cxn modelId="{94E93BA4-7B82-4257-BEB7-01901E31CD6E}" type="presParOf" srcId="{B4E55573-275A-4751-91C7-F350213DB788}" destId="{3DB5C746-D6CC-442D-985C-C2F5F650F559}" srcOrd="0" destOrd="0" presId="urn:microsoft.com/office/officeart/2005/8/layout/cycle6"/>
    <dgm:cxn modelId="{CCD3C3FC-30EB-46EA-9780-DF23D242ACC5}" type="presParOf" srcId="{B4E55573-275A-4751-91C7-F350213DB788}" destId="{6250980C-3A11-4ABD-ACC4-C2B12337C3C0}" srcOrd="1" destOrd="0" presId="urn:microsoft.com/office/officeart/2005/8/layout/cycle6"/>
    <dgm:cxn modelId="{D4B287A1-AFCD-450F-98DE-65C6ACE8C508}" type="presParOf" srcId="{B4E55573-275A-4751-91C7-F350213DB788}" destId="{1F28551A-F929-413D-A496-5BE85F93D807}" srcOrd="2" destOrd="0" presId="urn:microsoft.com/office/officeart/2005/8/layout/cycle6"/>
    <dgm:cxn modelId="{57694635-250D-4CFE-BDE0-C219C1D82C46}" type="presParOf" srcId="{B4E55573-275A-4751-91C7-F350213DB788}" destId="{7A4E7622-D63A-49A9-8455-6A9103821EC4}" srcOrd="3" destOrd="0" presId="urn:microsoft.com/office/officeart/2005/8/layout/cycle6"/>
    <dgm:cxn modelId="{9D8DE986-4068-4F39-8E38-1B18E575C417}" type="presParOf" srcId="{B4E55573-275A-4751-91C7-F350213DB788}" destId="{2940A765-6EE5-4B53-B153-3F449D484FDB}" srcOrd="4" destOrd="0" presId="urn:microsoft.com/office/officeart/2005/8/layout/cycle6"/>
    <dgm:cxn modelId="{024A28F2-7FED-4692-87AF-3D24FEA8FE01}" type="presParOf" srcId="{B4E55573-275A-4751-91C7-F350213DB788}" destId="{1DBB0288-93D5-454D-9AFA-9E9001B28D9F}" srcOrd="5" destOrd="0" presId="urn:microsoft.com/office/officeart/2005/8/layout/cycle6"/>
    <dgm:cxn modelId="{53A93769-B176-48FE-9131-AC5837B86D95}" type="presParOf" srcId="{B4E55573-275A-4751-91C7-F350213DB788}" destId="{BCA17B23-2BD4-4E10-B40F-3770F1C77888}" srcOrd="6" destOrd="0" presId="urn:microsoft.com/office/officeart/2005/8/layout/cycle6"/>
    <dgm:cxn modelId="{5BC88DF4-C64B-4628-9097-B673D451E90B}" type="presParOf" srcId="{B4E55573-275A-4751-91C7-F350213DB788}" destId="{09724666-6C9F-40B4-8F57-F6E6E33AB7CD}" srcOrd="7" destOrd="0" presId="urn:microsoft.com/office/officeart/2005/8/layout/cycle6"/>
    <dgm:cxn modelId="{55F38F0F-E140-455C-BD0A-028B2CBEDD47}" type="presParOf" srcId="{B4E55573-275A-4751-91C7-F350213DB788}" destId="{86FE02F3-731E-4136-B740-E7FDEFB25401}" srcOrd="8" destOrd="0" presId="urn:microsoft.com/office/officeart/2005/8/layout/cycle6"/>
    <dgm:cxn modelId="{036B6F37-1642-413D-9614-EDD1EA0B06CE}" type="presParOf" srcId="{B4E55573-275A-4751-91C7-F350213DB788}" destId="{3085DDD8-2A1C-4D57-9DDF-4A74EF9CA1E3}" srcOrd="9" destOrd="0" presId="urn:microsoft.com/office/officeart/2005/8/layout/cycle6"/>
    <dgm:cxn modelId="{66BA527A-BBA3-475E-BAF1-AE45E529FB53}" type="presParOf" srcId="{B4E55573-275A-4751-91C7-F350213DB788}" destId="{C1BD2F9B-F9B2-4EED-B63A-F590C715276C}" srcOrd="10" destOrd="0" presId="urn:microsoft.com/office/officeart/2005/8/layout/cycle6"/>
    <dgm:cxn modelId="{63E0AA8C-05C5-4C6B-ADFC-788F286F552D}" type="presParOf" srcId="{B4E55573-275A-4751-91C7-F350213DB788}" destId="{F64A6F0A-E227-4237-AA5E-BA4C15A3662C}" srcOrd="11" destOrd="0" presId="urn:microsoft.com/office/officeart/2005/8/layout/cycle6"/>
    <dgm:cxn modelId="{F6CC0634-9DC2-41CC-AC0F-C37246DB7EC7}" type="presParOf" srcId="{B4E55573-275A-4751-91C7-F350213DB788}" destId="{23F3D861-D96C-4B65-9387-0DC4FC84F486}" srcOrd="12" destOrd="0" presId="urn:microsoft.com/office/officeart/2005/8/layout/cycle6"/>
    <dgm:cxn modelId="{FB6AA309-894C-41DD-83FC-99F2C737FBEF}" type="presParOf" srcId="{B4E55573-275A-4751-91C7-F350213DB788}" destId="{D745F105-0C7C-413E-9071-FB30916D8DD1}" srcOrd="13" destOrd="0" presId="urn:microsoft.com/office/officeart/2005/8/layout/cycle6"/>
    <dgm:cxn modelId="{6F3745BB-FA93-43AA-AA40-8DBC464381FC}" type="presParOf" srcId="{B4E55573-275A-4751-91C7-F350213DB788}" destId="{A74DBF4B-E1CB-49A5-97DA-F272216A5101}"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87E993-6815-4BF5-A733-18E4738CCE53}"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US"/>
        </a:p>
      </dgm:t>
    </dgm:pt>
    <dgm:pt modelId="{768E86A4-0DD8-453F-B279-33041ADC312E}">
      <dgm:prSet phldrT="[Text]" phldr="0"/>
      <dgm:spPr/>
      <dgm:t>
        <a:bodyPr/>
        <a:lstStyle/>
        <a:p>
          <a:r>
            <a:rPr lang="en-US" dirty="0"/>
            <a:t>Meta cognitive</a:t>
          </a:r>
        </a:p>
      </dgm:t>
    </dgm:pt>
    <dgm:pt modelId="{5A39F216-042E-4A56-BCE8-68E92207E81F}" type="parTrans" cxnId="{F117B099-EDF1-4666-9A24-ABC6C8E6F9D2}">
      <dgm:prSet/>
      <dgm:spPr/>
      <dgm:t>
        <a:bodyPr/>
        <a:lstStyle/>
        <a:p>
          <a:endParaRPr lang="en-US"/>
        </a:p>
      </dgm:t>
    </dgm:pt>
    <dgm:pt modelId="{2B281079-186C-44FC-A4DB-416BB168DC87}" type="sibTrans" cxnId="{F117B099-EDF1-4666-9A24-ABC6C8E6F9D2}">
      <dgm:prSet/>
      <dgm:spPr/>
      <dgm:t>
        <a:bodyPr/>
        <a:lstStyle/>
        <a:p>
          <a:endParaRPr lang="en-US"/>
        </a:p>
      </dgm:t>
    </dgm:pt>
    <dgm:pt modelId="{B5059BAE-0BDC-47E9-BDA3-2F3CA8040C7B}">
      <dgm:prSet phldrT="[Text]" phldr="0"/>
      <dgm:spPr/>
      <dgm:t>
        <a:bodyPr/>
        <a:lstStyle/>
        <a:p>
          <a:r>
            <a:rPr lang="en-US" dirty="0"/>
            <a:t>Cognitive</a:t>
          </a:r>
        </a:p>
      </dgm:t>
    </dgm:pt>
    <dgm:pt modelId="{53A41CC5-1861-4DC0-BBF9-B3289CC94972}" type="parTrans" cxnId="{96FBBCA5-D265-446B-AAD5-AD7D44EC50C1}">
      <dgm:prSet/>
      <dgm:spPr/>
      <dgm:t>
        <a:bodyPr/>
        <a:lstStyle/>
        <a:p>
          <a:endParaRPr lang="en-US"/>
        </a:p>
      </dgm:t>
    </dgm:pt>
    <dgm:pt modelId="{4954EA69-6431-412A-9D26-E9EE93F8F712}" type="sibTrans" cxnId="{96FBBCA5-D265-446B-AAD5-AD7D44EC50C1}">
      <dgm:prSet/>
      <dgm:spPr/>
      <dgm:t>
        <a:bodyPr/>
        <a:lstStyle/>
        <a:p>
          <a:endParaRPr lang="en-US"/>
        </a:p>
      </dgm:t>
    </dgm:pt>
    <dgm:pt modelId="{FB34E2FE-2F74-4EF8-BE5C-4B5BA1345078}">
      <dgm:prSet phldrT="[Text]" phldr="0"/>
      <dgm:spPr/>
      <dgm:t>
        <a:bodyPr/>
        <a:lstStyle/>
        <a:p>
          <a:r>
            <a:rPr lang="en-US" dirty="0"/>
            <a:t>Motivation</a:t>
          </a:r>
        </a:p>
      </dgm:t>
    </dgm:pt>
    <dgm:pt modelId="{C792A40A-4655-41A6-9DCA-CC7F9C017CAD}" type="parTrans" cxnId="{62264845-B050-4F35-B46F-369C3DEF7E7C}">
      <dgm:prSet/>
      <dgm:spPr/>
      <dgm:t>
        <a:bodyPr/>
        <a:lstStyle/>
        <a:p>
          <a:endParaRPr lang="en-US"/>
        </a:p>
      </dgm:t>
    </dgm:pt>
    <dgm:pt modelId="{907D4545-3899-4F35-A91E-F710D41159A3}" type="sibTrans" cxnId="{62264845-B050-4F35-B46F-369C3DEF7E7C}">
      <dgm:prSet/>
      <dgm:spPr/>
      <dgm:t>
        <a:bodyPr/>
        <a:lstStyle/>
        <a:p>
          <a:endParaRPr lang="en-US"/>
        </a:p>
      </dgm:t>
    </dgm:pt>
    <dgm:pt modelId="{462FA177-CF3F-4364-8387-47494825B121}">
      <dgm:prSet phldrT="[Text]" phldr="0"/>
      <dgm:spPr/>
      <dgm:t>
        <a:bodyPr/>
        <a:lstStyle/>
        <a:p>
          <a:r>
            <a:rPr lang="en-US" dirty="0"/>
            <a:t>Behavior</a:t>
          </a:r>
        </a:p>
      </dgm:t>
    </dgm:pt>
    <dgm:pt modelId="{EB7C06AC-A25F-4ACE-B0CA-AE3D294427EE}" type="parTrans" cxnId="{59575F81-1578-4A2B-8FC7-2A145DDD37A1}">
      <dgm:prSet/>
      <dgm:spPr/>
      <dgm:t>
        <a:bodyPr/>
        <a:lstStyle/>
        <a:p>
          <a:endParaRPr lang="en-US"/>
        </a:p>
      </dgm:t>
    </dgm:pt>
    <dgm:pt modelId="{A12EC92B-681C-4CF7-911D-0C8625AC17FF}" type="sibTrans" cxnId="{59575F81-1578-4A2B-8FC7-2A145DDD37A1}">
      <dgm:prSet/>
      <dgm:spPr/>
      <dgm:t>
        <a:bodyPr/>
        <a:lstStyle/>
        <a:p>
          <a:endParaRPr lang="en-US"/>
        </a:p>
      </dgm:t>
    </dgm:pt>
    <dgm:pt modelId="{B4E55573-275A-4751-91C7-F350213DB788}" type="pres">
      <dgm:prSet presAssocID="{1687E993-6815-4BF5-A733-18E4738CCE53}" presName="cycle" presStyleCnt="0">
        <dgm:presLayoutVars>
          <dgm:dir/>
          <dgm:resizeHandles val="exact"/>
        </dgm:presLayoutVars>
      </dgm:prSet>
      <dgm:spPr/>
    </dgm:pt>
    <dgm:pt modelId="{3DB5C746-D6CC-442D-985C-C2F5F650F559}" type="pres">
      <dgm:prSet presAssocID="{768E86A4-0DD8-453F-B279-33041ADC312E}" presName="node" presStyleLbl="node1" presStyleIdx="0" presStyleCnt="4">
        <dgm:presLayoutVars>
          <dgm:bulletEnabled val="1"/>
        </dgm:presLayoutVars>
      </dgm:prSet>
      <dgm:spPr/>
    </dgm:pt>
    <dgm:pt modelId="{6250980C-3A11-4ABD-ACC4-C2B12337C3C0}" type="pres">
      <dgm:prSet presAssocID="{768E86A4-0DD8-453F-B279-33041ADC312E}" presName="spNode" presStyleCnt="0"/>
      <dgm:spPr/>
    </dgm:pt>
    <dgm:pt modelId="{1F28551A-F929-413D-A496-5BE85F93D807}" type="pres">
      <dgm:prSet presAssocID="{2B281079-186C-44FC-A4DB-416BB168DC87}" presName="sibTrans" presStyleLbl="sibTrans1D1" presStyleIdx="0" presStyleCnt="4"/>
      <dgm:spPr/>
    </dgm:pt>
    <dgm:pt modelId="{7A4E7622-D63A-49A9-8455-6A9103821EC4}" type="pres">
      <dgm:prSet presAssocID="{B5059BAE-0BDC-47E9-BDA3-2F3CA8040C7B}" presName="node" presStyleLbl="node1" presStyleIdx="1" presStyleCnt="4">
        <dgm:presLayoutVars>
          <dgm:bulletEnabled val="1"/>
        </dgm:presLayoutVars>
      </dgm:prSet>
      <dgm:spPr/>
    </dgm:pt>
    <dgm:pt modelId="{2940A765-6EE5-4B53-B153-3F449D484FDB}" type="pres">
      <dgm:prSet presAssocID="{B5059BAE-0BDC-47E9-BDA3-2F3CA8040C7B}" presName="spNode" presStyleCnt="0"/>
      <dgm:spPr/>
    </dgm:pt>
    <dgm:pt modelId="{1DBB0288-93D5-454D-9AFA-9E9001B28D9F}" type="pres">
      <dgm:prSet presAssocID="{4954EA69-6431-412A-9D26-E9EE93F8F712}" presName="sibTrans" presStyleLbl="sibTrans1D1" presStyleIdx="1" presStyleCnt="4"/>
      <dgm:spPr/>
    </dgm:pt>
    <dgm:pt modelId="{BCA17B23-2BD4-4E10-B40F-3770F1C77888}" type="pres">
      <dgm:prSet presAssocID="{FB34E2FE-2F74-4EF8-BE5C-4B5BA1345078}" presName="node" presStyleLbl="node1" presStyleIdx="2" presStyleCnt="4">
        <dgm:presLayoutVars>
          <dgm:bulletEnabled val="1"/>
        </dgm:presLayoutVars>
      </dgm:prSet>
      <dgm:spPr/>
    </dgm:pt>
    <dgm:pt modelId="{09724666-6C9F-40B4-8F57-F6E6E33AB7CD}" type="pres">
      <dgm:prSet presAssocID="{FB34E2FE-2F74-4EF8-BE5C-4B5BA1345078}" presName="spNode" presStyleCnt="0"/>
      <dgm:spPr/>
    </dgm:pt>
    <dgm:pt modelId="{86FE02F3-731E-4136-B740-E7FDEFB25401}" type="pres">
      <dgm:prSet presAssocID="{907D4545-3899-4F35-A91E-F710D41159A3}" presName="sibTrans" presStyleLbl="sibTrans1D1" presStyleIdx="2" presStyleCnt="4"/>
      <dgm:spPr/>
    </dgm:pt>
    <dgm:pt modelId="{3085DDD8-2A1C-4D57-9DDF-4A74EF9CA1E3}" type="pres">
      <dgm:prSet presAssocID="{462FA177-CF3F-4364-8387-47494825B121}" presName="node" presStyleLbl="node1" presStyleIdx="3" presStyleCnt="4">
        <dgm:presLayoutVars>
          <dgm:bulletEnabled val="1"/>
        </dgm:presLayoutVars>
      </dgm:prSet>
      <dgm:spPr/>
    </dgm:pt>
    <dgm:pt modelId="{C1BD2F9B-F9B2-4EED-B63A-F590C715276C}" type="pres">
      <dgm:prSet presAssocID="{462FA177-CF3F-4364-8387-47494825B121}" presName="spNode" presStyleCnt="0"/>
      <dgm:spPr/>
    </dgm:pt>
    <dgm:pt modelId="{F64A6F0A-E227-4237-AA5E-BA4C15A3662C}" type="pres">
      <dgm:prSet presAssocID="{A12EC92B-681C-4CF7-911D-0C8625AC17FF}" presName="sibTrans" presStyleLbl="sibTrans1D1" presStyleIdx="3" presStyleCnt="4"/>
      <dgm:spPr/>
    </dgm:pt>
  </dgm:ptLst>
  <dgm:cxnLst>
    <dgm:cxn modelId="{CC3AA80D-7A46-4101-8C3B-3560945DC004}" type="presOf" srcId="{768E86A4-0DD8-453F-B279-33041ADC312E}" destId="{3DB5C746-D6CC-442D-985C-C2F5F650F559}" srcOrd="0" destOrd="0" presId="urn:microsoft.com/office/officeart/2005/8/layout/cycle6"/>
    <dgm:cxn modelId="{62264845-B050-4F35-B46F-369C3DEF7E7C}" srcId="{1687E993-6815-4BF5-A733-18E4738CCE53}" destId="{FB34E2FE-2F74-4EF8-BE5C-4B5BA1345078}" srcOrd="2" destOrd="0" parTransId="{C792A40A-4655-41A6-9DCA-CC7F9C017CAD}" sibTransId="{907D4545-3899-4F35-A91E-F710D41159A3}"/>
    <dgm:cxn modelId="{B82BC04D-BF29-4051-A883-231A3F5E45BC}" type="presOf" srcId="{A12EC92B-681C-4CF7-911D-0C8625AC17FF}" destId="{F64A6F0A-E227-4237-AA5E-BA4C15A3662C}" srcOrd="0" destOrd="0" presId="urn:microsoft.com/office/officeart/2005/8/layout/cycle6"/>
    <dgm:cxn modelId="{4A42E771-C5E9-44B1-B116-AD060CA493C6}" type="presOf" srcId="{2B281079-186C-44FC-A4DB-416BB168DC87}" destId="{1F28551A-F929-413D-A496-5BE85F93D807}" srcOrd="0" destOrd="0" presId="urn:microsoft.com/office/officeart/2005/8/layout/cycle6"/>
    <dgm:cxn modelId="{59575F81-1578-4A2B-8FC7-2A145DDD37A1}" srcId="{1687E993-6815-4BF5-A733-18E4738CCE53}" destId="{462FA177-CF3F-4364-8387-47494825B121}" srcOrd="3" destOrd="0" parTransId="{EB7C06AC-A25F-4ACE-B0CA-AE3D294427EE}" sibTransId="{A12EC92B-681C-4CF7-911D-0C8625AC17FF}"/>
    <dgm:cxn modelId="{F117B099-EDF1-4666-9A24-ABC6C8E6F9D2}" srcId="{1687E993-6815-4BF5-A733-18E4738CCE53}" destId="{768E86A4-0DD8-453F-B279-33041ADC312E}" srcOrd="0" destOrd="0" parTransId="{5A39F216-042E-4A56-BCE8-68E92207E81F}" sibTransId="{2B281079-186C-44FC-A4DB-416BB168DC87}"/>
    <dgm:cxn modelId="{184733A2-6444-490D-BFEC-3E4F46F8B047}" type="presOf" srcId="{462FA177-CF3F-4364-8387-47494825B121}" destId="{3085DDD8-2A1C-4D57-9DDF-4A74EF9CA1E3}" srcOrd="0" destOrd="0" presId="urn:microsoft.com/office/officeart/2005/8/layout/cycle6"/>
    <dgm:cxn modelId="{96FBBCA5-D265-446B-AAD5-AD7D44EC50C1}" srcId="{1687E993-6815-4BF5-A733-18E4738CCE53}" destId="{B5059BAE-0BDC-47E9-BDA3-2F3CA8040C7B}" srcOrd="1" destOrd="0" parTransId="{53A41CC5-1861-4DC0-BBF9-B3289CC94972}" sibTransId="{4954EA69-6431-412A-9D26-E9EE93F8F712}"/>
    <dgm:cxn modelId="{E8D9EBAC-0154-4662-913D-FF0C540DD391}" type="presOf" srcId="{4954EA69-6431-412A-9D26-E9EE93F8F712}" destId="{1DBB0288-93D5-454D-9AFA-9E9001B28D9F}" srcOrd="0" destOrd="0" presId="urn:microsoft.com/office/officeart/2005/8/layout/cycle6"/>
    <dgm:cxn modelId="{15790DB6-B239-47E2-B5E8-4767EFA6194B}" type="presOf" srcId="{FB34E2FE-2F74-4EF8-BE5C-4B5BA1345078}" destId="{BCA17B23-2BD4-4E10-B40F-3770F1C77888}" srcOrd="0" destOrd="0" presId="urn:microsoft.com/office/officeart/2005/8/layout/cycle6"/>
    <dgm:cxn modelId="{9BF519D2-5CBE-4D0B-BE51-178CDB39682C}" type="presOf" srcId="{1687E993-6815-4BF5-A733-18E4738CCE53}" destId="{B4E55573-275A-4751-91C7-F350213DB788}" srcOrd="0" destOrd="0" presId="urn:microsoft.com/office/officeart/2005/8/layout/cycle6"/>
    <dgm:cxn modelId="{D665A0E1-263A-493D-B517-8CA0085CDF4E}" type="presOf" srcId="{B5059BAE-0BDC-47E9-BDA3-2F3CA8040C7B}" destId="{7A4E7622-D63A-49A9-8455-6A9103821EC4}" srcOrd="0" destOrd="0" presId="urn:microsoft.com/office/officeart/2005/8/layout/cycle6"/>
    <dgm:cxn modelId="{202EF5F0-C4AF-4F66-B476-775AD5EE987E}" type="presOf" srcId="{907D4545-3899-4F35-A91E-F710D41159A3}" destId="{86FE02F3-731E-4136-B740-E7FDEFB25401}" srcOrd="0" destOrd="0" presId="urn:microsoft.com/office/officeart/2005/8/layout/cycle6"/>
    <dgm:cxn modelId="{94E93BA4-7B82-4257-BEB7-01901E31CD6E}" type="presParOf" srcId="{B4E55573-275A-4751-91C7-F350213DB788}" destId="{3DB5C746-D6CC-442D-985C-C2F5F650F559}" srcOrd="0" destOrd="0" presId="urn:microsoft.com/office/officeart/2005/8/layout/cycle6"/>
    <dgm:cxn modelId="{CCD3C3FC-30EB-46EA-9780-DF23D242ACC5}" type="presParOf" srcId="{B4E55573-275A-4751-91C7-F350213DB788}" destId="{6250980C-3A11-4ABD-ACC4-C2B12337C3C0}" srcOrd="1" destOrd="0" presId="urn:microsoft.com/office/officeart/2005/8/layout/cycle6"/>
    <dgm:cxn modelId="{D4B287A1-AFCD-450F-98DE-65C6ACE8C508}" type="presParOf" srcId="{B4E55573-275A-4751-91C7-F350213DB788}" destId="{1F28551A-F929-413D-A496-5BE85F93D807}" srcOrd="2" destOrd="0" presId="urn:microsoft.com/office/officeart/2005/8/layout/cycle6"/>
    <dgm:cxn modelId="{57694635-250D-4CFE-BDE0-C219C1D82C46}" type="presParOf" srcId="{B4E55573-275A-4751-91C7-F350213DB788}" destId="{7A4E7622-D63A-49A9-8455-6A9103821EC4}" srcOrd="3" destOrd="0" presId="urn:microsoft.com/office/officeart/2005/8/layout/cycle6"/>
    <dgm:cxn modelId="{9D8DE986-4068-4F39-8E38-1B18E575C417}" type="presParOf" srcId="{B4E55573-275A-4751-91C7-F350213DB788}" destId="{2940A765-6EE5-4B53-B153-3F449D484FDB}" srcOrd="4" destOrd="0" presId="urn:microsoft.com/office/officeart/2005/8/layout/cycle6"/>
    <dgm:cxn modelId="{024A28F2-7FED-4692-87AF-3D24FEA8FE01}" type="presParOf" srcId="{B4E55573-275A-4751-91C7-F350213DB788}" destId="{1DBB0288-93D5-454D-9AFA-9E9001B28D9F}" srcOrd="5" destOrd="0" presId="urn:microsoft.com/office/officeart/2005/8/layout/cycle6"/>
    <dgm:cxn modelId="{53A93769-B176-48FE-9131-AC5837B86D95}" type="presParOf" srcId="{B4E55573-275A-4751-91C7-F350213DB788}" destId="{BCA17B23-2BD4-4E10-B40F-3770F1C77888}" srcOrd="6" destOrd="0" presId="urn:microsoft.com/office/officeart/2005/8/layout/cycle6"/>
    <dgm:cxn modelId="{5BC88DF4-C64B-4628-9097-B673D451E90B}" type="presParOf" srcId="{B4E55573-275A-4751-91C7-F350213DB788}" destId="{09724666-6C9F-40B4-8F57-F6E6E33AB7CD}" srcOrd="7" destOrd="0" presId="urn:microsoft.com/office/officeart/2005/8/layout/cycle6"/>
    <dgm:cxn modelId="{55F38F0F-E140-455C-BD0A-028B2CBEDD47}" type="presParOf" srcId="{B4E55573-275A-4751-91C7-F350213DB788}" destId="{86FE02F3-731E-4136-B740-E7FDEFB25401}" srcOrd="8" destOrd="0" presId="urn:microsoft.com/office/officeart/2005/8/layout/cycle6"/>
    <dgm:cxn modelId="{036B6F37-1642-413D-9614-EDD1EA0B06CE}" type="presParOf" srcId="{B4E55573-275A-4751-91C7-F350213DB788}" destId="{3085DDD8-2A1C-4D57-9DDF-4A74EF9CA1E3}" srcOrd="9" destOrd="0" presId="urn:microsoft.com/office/officeart/2005/8/layout/cycle6"/>
    <dgm:cxn modelId="{66BA527A-BBA3-475E-BAF1-AE45E529FB53}" type="presParOf" srcId="{B4E55573-275A-4751-91C7-F350213DB788}" destId="{C1BD2F9B-F9B2-4EED-B63A-F590C715276C}" srcOrd="10" destOrd="0" presId="urn:microsoft.com/office/officeart/2005/8/layout/cycle6"/>
    <dgm:cxn modelId="{63E0AA8C-05C5-4C6B-ADFC-788F286F552D}" type="presParOf" srcId="{B4E55573-275A-4751-91C7-F350213DB788}" destId="{F64A6F0A-E227-4237-AA5E-BA4C15A3662C}" srcOrd="11"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5C746-D6CC-442D-985C-C2F5F650F559}">
      <dsp:nvSpPr>
        <dsp:cNvPr id="0" name=""/>
        <dsp:cNvSpPr/>
      </dsp:nvSpPr>
      <dsp:spPr>
        <a:xfrm>
          <a:off x="2747459" y="1033"/>
          <a:ext cx="1728184" cy="11233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Self-awareness</a:t>
          </a:r>
        </a:p>
      </dsp:txBody>
      <dsp:txXfrm>
        <a:off x="2802295" y="55869"/>
        <a:ext cx="1618512" cy="1013647"/>
      </dsp:txXfrm>
    </dsp:sp>
    <dsp:sp modelId="{1F28551A-F929-413D-A496-5BE85F93D807}">
      <dsp:nvSpPr>
        <dsp:cNvPr id="0" name=""/>
        <dsp:cNvSpPr/>
      </dsp:nvSpPr>
      <dsp:spPr>
        <a:xfrm>
          <a:off x="1368206" y="562693"/>
          <a:ext cx="4486691" cy="4486691"/>
        </a:xfrm>
        <a:custGeom>
          <a:avLst/>
          <a:gdLst/>
          <a:ahLst/>
          <a:cxnLst/>
          <a:rect l="0" t="0" r="0" b="0"/>
          <a:pathLst>
            <a:path>
              <a:moveTo>
                <a:pt x="3119297" y="178083"/>
              </a:moveTo>
              <a:arcTo wR="2243345" hR="2243345" stAng="17579014" swAng="196047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A4E7622-D63A-49A9-8455-6A9103821EC4}">
      <dsp:nvSpPr>
        <dsp:cNvPr id="0" name=""/>
        <dsp:cNvSpPr/>
      </dsp:nvSpPr>
      <dsp:spPr>
        <a:xfrm>
          <a:off x="4881008" y="1551147"/>
          <a:ext cx="1728184" cy="11233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Self regulation</a:t>
          </a:r>
        </a:p>
      </dsp:txBody>
      <dsp:txXfrm>
        <a:off x="4935844" y="1605983"/>
        <a:ext cx="1618512" cy="1013647"/>
      </dsp:txXfrm>
    </dsp:sp>
    <dsp:sp modelId="{1DBB0288-93D5-454D-9AFA-9E9001B28D9F}">
      <dsp:nvSpPr>
        <dsp:cNvPr id="0" name=""/>
        <dsp:cNvSpPr/>
      </dsp:nvSpPr>
      <dsp:spPr>
        <a:xfrm>
          <a:off x="1368206" y="562693"/>
          <a:ext cx="4486691" cy="4486691"/>
        </a:xfrm>
        <a:custGeom>
          <a:avLst/>
          <a:gdLst/>
          <a:ahLst/>
          <a:cxnLst/>
          <a:rect l="0" t="0" r="0" b="0"/>
          <a:pathLst>
            <a:path>
              <a:moveTo>
                <a:pt x="4483625" y="2126108"/>
              </a:moveTo>
              <a:arcTo wR="2243345" hR="2243345" stAng="21420262" swAng="219548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A17B23-2BD4-4E10-B40F-3770F1C77888}">
      <dsp:nvSpPr>
        <dsp:cNvPr id="0" name=""/>
        <dsp:cNvSpPr/>
      </dsp:nvSpPr>
      <dsp:spPr>
        <a:xfrm>
          <a:off x="4066065" y="4059283"/>
          <a:ext cx="1728184" cy="11233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Motivation</a:t>
          </a:r>
        </a:p>
      </dsp:txBody>
      <dsp:txXfrm>
        <a:off x="4120901" y="4114119"/>
        <a:ext cx="1618512" cy="1013647"/>
      </dsp:txXfrm>
    </dsp:sp>
    <dsp:sp modelId="{86FE02F3-731E-4136-B740-E7FDEFB25401}">
      <dsp:nvSpPr>
        <dsp:cNvPr id="0" name=""/>
        <dsp:cNvSpPr/>
      </dsp:nvSpPr>
      <dsp:spPr>
        <a:xfrm>
          <a:off x="1368206" y="562693"/>
          <a:ext cx="4486691" cy="4486691"/>
        </a:xfrm>
        <a:custGeom>
          <a:avLst/>
          <a:gdLst/>
          <a:ahLst/>
          <a:cxnLst/>
          <a:rect l="0" t="0" r="0" b="0"/>
          <a:pathLst>
            <a:path>
              <a:moveTo>
                <a:pt x="2688953" y="4441988"/>
              </a:moveTo>
              <a:arcTo wR="2243345" hR="2243345" stAng="4712570" swAng="1374861"/>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085DDD8-2A1C-4D57-9DDF-4A74EF9CA1E3}">
      <dsp:nvSpPr>
        <dsp:cNvPr id="0" name=""/>
        <dsp:cNvSpPr/>
      </dsp:nvSpPr>
      <dsp:spPr>
        <a:xfrm>
          <a:off x="1428854" y="4059283"/>
          <a:ext cx="1728184" cy="11233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Empathy</a:t>
          </a:r>
        </a:p>
      </dsp:txBody>
      <dsp:txXfrm>
        <a:off x="1483690" y="4114119"/>
        <a:ext cx="1618512" cy="1013647"/>
      </dsp:txXfrm>
    </dsp:sp>
    <dsp:sp modelId="{F64A6F0A-E227-4237-AA5E-BA4C15A3662C}">
      <dsp:nvSpPr>
        <dsp:cNvPr id="0" name=""/>
        <dsp:cNvSpPr/>
      </dsp:nvSpPr>
      <dsp:spPr>
        <a:xfrm>
          <a:off x="1368206" y="562693"/>
          <a:ext cx="4486691" cy="4486691"/>
        </a:xfrm>
        <a:custGeom>
          <a:avLst/>
          <a:gdLst/>
          <a:ahLst/>
          <a:cxnLst/>
          <a:rect l="0" t="0" r="0" b="0"/>
          <a:pathLst>
            <a:path>
              <a:moveTo>
                <a:pt x="374724" y="3484656"/>
              </a:moveTo>
              <a:arcTo wR="2243345" hR="2243345" stAng="8784252" swAng="2195486"/>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F3D861-D96C-4B65-9387-0DC4FC84F486}">
      <dsp:nvSpPr>
        <dsp:cNvPr id="0" name=""/>
        <dsp:cNvSpPr/>
      </dsp:nvSpPr>
      <dsp:spPr>
        <a:xfrm>
          <a:off x="613911" y="1551147"/>
          <a:ext cx="1728184" cy="11233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dirty="0"/>
            <a:t>Social skills</a:t>
          </a:r>
        </a:p>
      </dsp:txBody>
      <dsp:txXfrm>
        <a:off x="668747" y="1605983"/>
        <a:ext cx="1618512" cy="1013647"/>
      </dsp:txXfrm>
    </dsp:sp>
    <dsp:sp modelId="{A74DBF4B-E1CB-49A5-97DA-F272216A5101}">
      <dsp:nvSpPr>
        <dsp:cNvPr id="0" name=""/>
        <dsp:cNvSpPr/>
      </dsp:nvSpPr>
      <dsp:spPr>
        <a:xfrm>
          <a:off x="1368206" y="562693"/>
          <a:ext cx="4486691" cy="4486691"/>
        </a:xfrm>
        <a:custGeom>
          <a:avLst/>
          <a:gdLst/>
          <a:ahLst/>
          <a:cxnLst/>
          <a:rect l="0" t="0" r="0" b="0"/>
          <a:pathLst>
            <a:path>
              <a:moveTo>
                <a:pt x="391045" y="977808"/>
              </a:moveTo>
              <a:arcTo wR="2243345" hR="2243345" stAng="12860511" swAng="1960475"/>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B5C746-D6CC-442D-985C-C2F5F650F559}">
      <dsp:nvSpPr>
        <dsp:cNvPr id="0" name=""/>
        <dsp:cNvSpPr/>
      </dsp:nvSpPr>
      <dsp:spPr>
        <a:xfrm>
          <a:off x="2673394" y="1971"/>
          <a:ext cx="1876314" cy="121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Meta cognitive</a:t>
          </a:r>
        </a:p>
      </dsp:txBody>
      <dsp:txXfrm>
        <a:off x="2732930" y="61507"/>
        <a:ext cx="1757242" cy="1100532"/>
      </dsp:txXfrm>
    </dsp:sp>
    <dsp:sp modelId="{1F28551A-F929-413D-A496-5BE85F93D807}">
      <dsp:nvSpPr>
        <dsp:cNvPr id="0" name=""/>
        <dsp:cNvSpPr/>
      </dsp:nvSpPr>
      <dsp:spPr>
        <a:xfrm>
          <a:off x="1594425" y="611773"/>
          <a:ext cx="4034252" cy="4034252"/>
        </a:xfrm>
        <a:custGeom>
          <a:avLst/>
          <a:gdLst/>
          <a:ahLst/>
          <a:cxnLst/>
          <a:rect l="0" t="0" r="0" b="0"/>
          <a:pathLst>
            <a:path>
              <a:moveTo>
                <a:pt x="2968833" y="238628"/>
              </a:moveTo>
              <a:arcTo wR="2017126" hR="2017126" stAng="17889123" swAng="26289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7A4E7622-D63A-49A9-8455-6A9103821EC4}">
      <dsp:nvSpPr>
        <dsp:cNvPr id="0" name=""/>
        <dsp:cNvSpPr/>
      </dsp:nvSpPr>
      <dsp:spPr>
        <a:xfrm>
          <a:off x="4690521" y="2019097"/>
          <a:ext cx="1876314" cy="121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Cognitive</a:t>
          </a:r>
        </a:p>
      </dsp:txBody>
      <dsp:txXfrm>
        <a:off x="4750057" y="2078633"/>
        <a:ext cx="1757242" cy="1100532"/>
      </dsp:txXfrm>
    </dsp:sp>
    <dsp:sp modelId="{1DBB0288-93D5-454D-9AFA-9E9001B28D9F}">
      <dsp:nvSpPr>
        <dsp:cNvPr id="0" name=""/>
        <dsp:cNvSpPr/>
      </dsp:nvSpPr>
      <dsp:spPr>
        <a:xfrm>
          <a:off x="1594425" y="611773"/>
          <a:ext cx="4034252" cy="4034252"/>
        </a:xfrm>
        <a:custGeom>
          <a:avLst/>
          <a:gdLst/>
          <a:ahLst/>
          <a:cxnLst/>
          <a:rect l="0" t="0" r="0" b="0"/>
          <a:pathLst>
            <a:path>
              <a:moveTo>
                <a:pt x="3935177" y="2641529"/>
              </a:moveTo>
              <a:arcTo wR="2017126" hR="2017126" stAng="1081930" swAng="26289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BCA17B23-2BD4-4E10-B40F-3770F1C77888}">
      <dsp:nvSpPr>
        <dsp:cNvPr id="0" name=""/>
        <dsp:cNvSpPr/>
      </dsp:nvSpPr>
      <dsp:spPr>
        <a:xfrm>
          <a:off x="2673394" y="4036224"/>
          <a:ext cx="1876314" cy="121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Motivation</a:t>
          </a:r>
        </a:p>
      </dsp:txBody>
      <dsp:txXfrm>
        <a:off x="2732930" y="4095760"/>
        <a:ext cx="1757242" cy="1100532"/>
      </dsp:txXfrm>
    </dsp:sp>
    <dsp:sp modelId="{86FE02F3-731E-4136-B740-E7FDEFB25401}">
      <dsp:nvSpPr>
        <dsp:cNvPr id="0" name=""/>
        <dsp:cNvSpPr/>
      </dsp:nvSpPr>
      <dsp:spPr>
        <a:xfrm>
          <a:off x="1594425" y="611773"/>
          <a:ext cx="4034252" cy="4034252"/>
        </a:xfrm>
        <a:custGeom>
          <a:avLst/>
          <a:gdLst/>
          <a:ahLst/>
          <a:cxnLst/>
          <a:rect l="0" t="0" r="0" b="0"/>
          <a:pathLst>
            <a:path>
              <a:moveTo>
                <a:pt x="1065419" y="3795623"/>
              </a:moveTo>
              <a:arcTo wR="2017126" hR="2017126" stAng="7089123" swAng="26289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3085DDD8-2A1C-4D57-9DDF-4A74EF9CA1E3}">
      <dsp:nvSpPr>
        <dsp:cNvPr id="0" name=""/>
        <dsp:cNvSpPr/>
      </dsp:nvSpPr>
      <dsp:spPr>
        <a:xfrm>
          <a:off x="656268" y="2019097"/>
          <a:ext cx="1876314" cy="121960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Behavior</a:t>
          </a:r>
        </a:p>
      </dsp:txBody>
      <dsp:txXfrm>
        <a:off x="715804" y="2078633"/>
        <a:ext cx="1757242" cy="1100532"/>
      </dsp:txXfrm>
    </dsp:sp>
    <dsp:sp modelId="{F64A6F0A-E227-4237-AA5E-BA4C15A3662C}">
      <dsp:nvSpPr>
        <dsp:cNvPr id="0" name=""/>
        <dsp:cNvSpPr/>
      </dsp:nvSpPr>
      <dsp:spPr>
        <a:xfrm>
          <a:off x="1594425" y="611773"/>
          <a:ext cx="4034252" cy="4034252"/>
        </a:xfrm>
        <a:custGeom>
          <a:avLst/>
          <a:gdLst/>
          <a:ahLst/>
          <a:cxnLst/>
          <a:rect l="0" t="0" r="0" b="0"/>
          <a:pathLst>
            <a:path>
              <a:moveTo>
                <a:pt x="99075" y="1392723"/>
              </a:moveTo>
              <a:arcTo wR="2017126" hR="2017126" stAng="11881930" swAng="2628947"/>
            </a:path>
          </a:pathLst>
        </a:custGeom>
        <a:noFill/>
        <a:ln w="9525" cap="flat"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8295B-020D-4F5F-95A0-49A5514592F3}" type="datetimeFigureOut">
              <a:rPr lang="en-US" smtClean="0"/>
              <a:t>2/26/2026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D1FCC-C0C8-4BFF-96EC-43DCB5972ECE}" type="slidenum">
              <a:rPr lang="en-US" smtClean="0"/>
              <a:t>‹#›</a:t>
            </a:fld>
            <a:endParaRPr lang="en-US" dirty="0"/>
          </a:p>
        </p:txBody>
      </p:sp>
    </p:spTree>
    <p:extLst>
      <p:ext uri="{BB962C8B-B14F-4D97-AF65-F5344CB8AC3E}">
        <p14:creationId xmlns:p14="http://schemas.microsoft.com/office/powerpoint/2010/main" val="3864761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b="0" dirty="0"/>
              <a:t>Hello class!</a:t>
            </a:r>
          </a:p>
          <a:p>
            <a:r>
              <a:rPr lang="en-US" sz="1100" b="0" dirty="0"/>
              <a:t>My name is Roland</a:t>
            </a:r>
          </a:p>
          <a:p>
            <a:r>
              <a:rPr lang="en-US" sz="1100" b="0" dirty="0"/>
              <a:t>Today I happy to present</a:t>
            </a:r>
            <a:r>
              <a:rPr lang="en-US" sz="1100" b="0" baseline="0" dirty="0"/>
              <a:t> to you “</a:t>
            </a:r>
            <a:r>
              <a:rPr lang="en-US" sz="1100" b="0" dirty="0">
                <a:solidFill>
                  <a:schemeClr val="accent6">
                    <a:lumMod val="75000"/>
                  </a:schemeClr>
                </a:solidFill>
                <a:effectLst>
                  <a:outerShdw blurRad="38100" dist="38100" dir="2700000" algn="tl">
                    <a:srgbClr val="000000">
                      <a:alpha val="43137"/>
                    </a:srgbClr>
                  </a:outerShdw>
                </a:effectLst>
              </a:rPr>
              <a:t>The Role of emotional and cultural intelligence in Effective leadership</a:t>
            </a:r>
            <a:r>
              <a:rPr lang="en-US" sz="1200" b="1" dirty="0">
                <a:solidFill>
                  <a:schemeClr val="accent6">
                    <a:lumMod val="75000"/>
                  </a:schemeClr>
                </a:solidFill>
                <a:effectLst>
                  <a:outerShdw blurRad="38100" dist="38100" dir="2700000" algn="tl">
                    <a:srgbClr val="000000">
                      <a:alpha val="43137"/>
                    </a:srgbClr>
                  </a:outerShdw>
                </a:effectLst>
              </a:rPr>
              <a:t>”</a:t>
            </a:r>
            <a:endParaRPr lang="en-US" dirty="0"/>
          </a:p>
        </p:txBody>
      </p:sp>
      <p:sp>
        <p:nvSpPr>
          <p:cNvPr id="4" name="Slide Number Placeholder 3"/>
          <p:cNvSpPr>
            <a:spLocks noGrp="1"/>
          </p:cNvSpPr>
          <p:nvPr>
            <p:ph type="sldNum" sz="quarter" idx="10"/>
          </p:nvPr>
        </p:nvSpPr>
        <p:spPr/>
        <p:txBody>
          <a:bodyPr/>
          <a:lstStyle/>
          <a:p>
            <a:fld id="{268D1FCC-C0C8-4BFF-96EC-43DCB5972ECE}" type="slidenum">
              <a:rPr lang="en-US" smtClean="0"/>
              <a:t>1</a:t>
            </a:fld>
            <a:endParaRPr lang="en-US" dirty="0"/>
          </a:p>
        </p:txBody>
      </p:sp>
    </p:spTree>
    <p:extLst>
      <p:ext uri="{BB962C8B-B14F-4D97-AF65-F5344CB8AC3E}">
        <p14:creationId xmlns:p14="http://schemas.microsoft.com/office/powerpoint/2010/main" val="1898046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will explore variety of concepts;</a:t>
            </a:r>
            <a:r>
              <a:rPr lang="en-US" baseline="0" dirty="0"/>
              <a:t> including defining leadership and management, theories and models supporting the their significance in business context.</a:t>
            </a:r>
          </a:p>
          <a:p>
            <a:r>
              <a:rPr lang="en-US" baseline="0" dirty="0"/>
              <a:t>Besides, presentation also explores business  examples that have adopted these models and theories to remain on course.</a:t>
            </a:r>
          </a:p>
          <a:p>
            <a:r>
              <a:rPr lang="en-US" baseline="0" dirty="0"/>
              <a:t>In a nutshell, the presentations examines strategic design and implementation to fill the gap that could challenge leadership in various businesses </a:t>
            </a:r>
            <a:endParaRPr lang="en-US" dirty="0"/>
          </a:p>
        </p:txBody>
      </p:sp>
      <p:sp>
        <p:nvSpPr>
          <p:cNvPr id="4" name="Slide Number Placeholder 3"/>
          <p:cNvSpPr>
            <a:spLocks noGrp="1"/>
          </p:cNvSpPr>
          <p:nvPr>
            <p:ph type="sldNum" sz="quarter" idx="10"/>
          </p:nvPr>
        </p:nvSpPr>
        <p:spPr/>
        <p:txBody>
          <a:bodyPr/>
          <a:lstStyle/>
          <a:p>
            <a:fld id="{268D1FCC-C0C8-4BFF-96EC-43DCB5972ECE}" type="slidenum">
              <a:rPr lang="en-US" smtClean="0"/>
              <a:t>2</a:t>
            </a:fld>
            <a:endParaRPr lang="en-US" dirty="0"/>
          </a:p>
        </p:txBody>
      </p:sp>
    </p:spTree>
    <p:extLst>
      <p:ext uri="{BB962C8B-B14F-4D97-AF65-F5344CB8AC3E}">
        <p14:creationId xmlns:p14="http://schemas.microsoft.com/office/powerpoint/2010/main" val="3900074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have defined leadership differently since 19</a:t>
            </a:r>
            <a:r>
              <a:rPr lang="en-US" baseline="30000" dirty="0"/>
              <a:t>th</a:t>
            </a:r>
            <a:r>
              <a:rPr lang="en-US" dirty="0"/>
              <a:t> centuries. Northouse (2025) notes that while many scholars have given variations of what leadership is all about, he argues that leadership is all about processes that someone uses to influence others for purposes of meeting set out goals. </a:t>
            </a:r>
          </a:p>
          <a:p>
            <a:r>
              <a:rPr lang="en-US" dirty="0"/>
              <a:t>The use of a terminology such as process refers to a leader affecting and being affected by others Therefore, leadership involves influence, occurring in groups, and attention to no common goal. </a:t>
            </a:r>
          </a:p>
          <a:p>
            <a:endParaRPr lang="en-US" dirty="0"/>
          </a:p>
          <a:p>
            <a:r>
              <a:rPr lang="en-US" dirty="0"/>
              <a:t>Mintzberg (1989) studied the functions of five executives in organizations to understand their daily roles. It was from these roles that he managed to find a comprehensive definition of management hence, contrasting the traditional classical definitions from the earlier work of Fayol and others who argued that management was all about planning, organizing, leading, or controlling. Mintzberg study of actual functions of managers was in contrast to what they said they did. </a:t>
            </a:r>
          </a:p>
          <a:p>
            <a:endParaRPr lang="en-US" dirty="0"/>
          </a:p>
          <a:p>
            <a:r>
              <a:rPr lang="en-US" dirty="0"/>
              <a:t>Northouse (2025) refers to task-centered approaches as people who focus on doing, they seek to accomplish goals. The approaches focused on accomplishing tasks. They organise work, define roles, determine policies, and procedures. The people-centered approaches on the other hand, include networking events, well being programs, and meeting needs.</a:t>
            </a:r>
          </a:p>
          <a:p>
            <a:endParaRPr lang="en-US" dirty="0"/>
          </a:p>
          <a:p>
            <a:r>
              <a:rPr lang="en-US" dirty="0"/>
              <a:t>However, Northouse argues leaders who adopt EI and CQ succeed in eliminating the boundaries. They are able to understand emotions, build relationships, and adapt new cultures</a:t>
            </a:r>
          </a:p>
        </p:txBody>
      </p:sp>
      <p:sp>
        <p:nvSpPr>
          <p:cNvPr id="4" name="Slide Number Placeholder 3"/>
          <p:cNvSpPr>
            <a:spLocks noGrp="1"/>
          </p:cNvSpPr>
          <p:nvPr>
            <p:ph type="sldNum" sz="quarter" idx="5"/>
          </p:nvPr>
        </p:nvSpPr>
        <p:spPr/>
        <p:txBody>
          <a:bodyPr/>
          <a:lstStyle/>
          <a:p>
            <a:fld id="{268D1FCC-C0C8-4BFF-96EC-43DCB5972ECE}" type="slidenum">
              <a:rPr lang="en-US" smtClean="0"/>
              <a:t>3</a:t>
            </a:fld>
            <a:endParaRPr lang="en-US" dirty="0"/>
          </a:p>
        </p:txBody>
      </p:sp>
    </p:spTree>
    <p:extLst>
      <p:ext uri="{BB962C8B-B14F-4D97-AF65-F5344CB8AC3E}">
        <p14:creationId xmlns:p14="http://schemas.microsoft.com/office/powerpoint/2010/main" val="997534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Fayol explains 14 roles of managers in orgaizations. We select the most important of such principles to understand their relevancy. </a:t>
            </a:r>
          </a:p>
          <a:p>
            <a:r>
              <a:rPr lang="en-US" dirty="0"/>
              <a:t>Authority – This is the person responsible and in charge of a function. Every organization must have one. The person uses both formal and personal powers to give orders to followers. They do this to implement activities.</a:t>
            </a:r>
          </a:p>
          <a:p>
            <a:r>
              <a:rPr lang="en-US" dirty="0"/>
              <a:t>The unity of command helps employes to accept direction from one person avoiding confusion.</a:t>
            </a:r>
          </a:p>
          <a:p>
            <a:r>
              <a:rPr lang="en-US" dirty="0"/>
              <a:t>Equity helps managers to treat everyone with respect and justice. While at the same time, equity would lack if members failed to work in unity  </a:t>
            </a:r>
          </a:p>
          <a:p>
            <a:endParaRPr lang="en-US" dirty="0"/>
          </a:p>
        </p:txBody>
      </p:sp>
      <p:sp>
        <p:nvSpPr>
          <p:cNvPr id="4" name="Slide Number Placeholder 3"/>
          <p:cNvSpPr>
            <a:spLocks noGrp="1"/>
          </p:cNvSpPr>
          <p:nvPr>
            <p:ph type="sldNum" sz="quarter" idx="5"/>
          </p:nvPr>
        </p:nvSpPr>
        <p:spPr/>
        <p:txBody>
          <a:bodyPr/>
          <a:lstStyle/>
          <a:p>
            <a:fld id="{268D1FCC-C0C8-4BFF-96EC-43DCB5972ECE}" type="slidenum">
              <a:rPr lang="en-US" smtClean="0"/>
              <a:t>4</a:t>
            </a:fld>
            <a:endParaRPr lang="en-US" dirty="0"/>
          </a:p>
        </p:txBody>
      </p:sp>
    </p:spTree>
    <p:extLst>
      <p:ext uri="{BB962C8B-B14F-4D97-AF65-F5344CB8AC3E}">
        <p14:creationId xmlns:p14="http://schemas.microsoft.com/office/powerpoint/2010/main" val="3066677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McGregor developed theories explaining assumptions that managers have towards their employees. </a:t>
            </a:r>
          </a:p>
          <a:p>
            <a:r>
              <a:rPr lang="en-US" dirty="0"/>
              <a:t>According to theory X, managers develop negative assumptions about behaviours and attitude of employees. Managers perceive them to lack responsibilities, only work to benefit themselves, and lack ambitions.</a:t>
            </a:r>
          </a:p>
          <a:p>
            <a:endParaRPr lang="en-US" dirty="0"/>
          </a:p>
          <a:p>
            <a:r>
              <a:rPr lang="en-US" dirty="0"/>
              <a:t>Theory Y on the other hand, consider employees with positivity. They are perceived to love taking responsibilities, have internal motivations, work on themselves to become better such as attending trainings and development programs. </a:t>
            </a:r>
          </a:p>
          <a:p>
            <a:r>
              <a:rPr lang="en-US" dirty="0"/>
              <a:t>Managers also work closely with employees to understand their needs. Employees trust their managers and more willing to open up.  </a:t>
            </a:r>
          </a:p>
          <a:p>
            <a:endParaRPr lang="en-US" dirty="0"/>
          </a:p>
          <a:p>
            <a:r>
              <a:rPr lang="en-US" dirty="0"/>
              <a:t>Theory Z developed by Ouchi blending Japanese and American cultures. Managers develop programs that motivate employees, increase long term retention, and creativity. </a:t>
            </a:r>
          </a:p>
        </p:txBody>
      </p:sp>
      <p:sp>
        <p:nvSpPr>
          <p:cNvPr id="4" name="Slide Number Placeholder 3"/>
          <p:cNvSpPr>
            <a:spLocks noGrp="1"/>
          </p:cNvSpPr>
          <p:nvPr>
            <p:ph type="sldNum" sz="quarter" idx="5"/>
          </p:nvPr>
        </p:nvSpPr>
        <p:spPr/>
        <p:txBody>
          <a:bodyPr/>
          <a:lstStyle/>
          <a:p>
            <a:fld id="{268D1FCC-C0C8-4BFF-96EC-43DCB5972ECE}" type="slidenum">
              <a:rPr lang="en-US" smtClean="0"/>
              <a:t>5</a:t>
            </a:fld>
            <a:endParaRPr lang="en-US" dirty="0"/>
          </a:p>
        </p:txBody>
      </p:sp>
    </p:spTree>
    <p:extLst>
      <p:ext uri="{BB962C8B-B14F-4D97-AF65-F5344CB8AC3E}">
        <p14:creationId xmlns:p14="http://schemas.microsoft.com/office/powerpoint/2010/main" val="3977553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Four leadership styles includes autocratic, democratic, transformational and servant leadership.</a:t>
            </a:r>
          </a:p>
          <a:p>
            <a:r>
              <a:rPr lang="en-US" dirty="0"/>
              <a:t>Each of these styles exhibit varying characteristics and advantages as well as how they are suitable to multicultural cultures. </a:t>
            </a:r>
          </a:p>
          <a:p>
            <a:endParaRPr lang="en-US" dirty="0"/>
          </a:p>
          <a:p>
            <a:r>
              <a:rPr lang="en-US" dirty="0"/>
              <a:t>For example, the autocratic leadership style allow leaders to make decisions, gain full control, clear instruction, and employees have limited participant. It is suitable in multicultural because of how it allows employees work remotely in other countries and deal with language barriers.</a:t>
            </a:r>
          </a:p>
          <a:p>
            <a:endParaRPr lang="en-US" dirty="0"/>
          </a:p>
          <a:p>
            <a:r>
              <a:rPr lang="en-US" dirty="0"/>
              <a:t>The democratic leadership style allows participation in decision making and open communication. It is suitable in multicultural settings because it allows inclusivity, creativity and engagement team.</a:t>
            </a:r>
          </a:p>
          <a:p>
            <a:endParaRPr lang="en-US" dirty="0"/>
          </a:p>
          <a:p>
            <a:r>
              <a:rPr lang="en-US" dirty="0"/>
              <a:t>Transformational leadership advocate for change, higher individualized, consideration for others, incorporate followers and leader’s needs. Additionally, it allows management to focus on follower needs, values, and morales. </a:t>
            </a:r>
          </a:p>
          <a:p>
            <a:endParaRPr lang="en-US" dirty="0"/>
          </a:p>
          <a:p>
            <a:r>
              <a:rPr lang="en-US" dirty="0"/>
              <a:t>Lastly, the servant leadership style put followers first, shares control with followers, support growth and development, and cares for others. Besides, it is suitable in a multicultural setting because of how it is makes leaders to become empathetic to every follower despite differences in cultural background and serves all followers in equal measure</a:t>
            </a: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268D1FCC-C0C8-4BFF-96EC-43DCB5972ECE}" type="slidenum">
              <a:rPr lang="en-US" smtClean="0"/>
              <a:t>6</a:t>
            </a:fld>
            <a:endParaRPr lang="en-US" dirty="0"/>
          </a:p>
        </p:txBody>
      </p:sp>
    </p:spTree>
    <p:extLst>
      <p:ext uri="{BB962C8B-B14F-4D97-AF65-F5344CB8AC3E}">
        <p14:creationId xmlns:p14="http://schemas.microsoft.com/office/powerpoint/2010/main" val="712505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Goleman (2006) defines EI as the ability of an individual to recognise their own emotions and feelings as well as those of others.</a:t>
            </a:r>
          </a:p>
          <a:p>
            <a:r>
              <a:rPr lang="en-US" dirty="0"/>
              <a:t>Goleman developed a framework of five components – self awareness, self-regulation, motivation, empathy, and social skills. </a:t>
            </a:r>
          </a:p>
          <a:p>
            <a:r>
              <a:rPr lang="en-US" dirty="0"/>
              <a:t>Being self aware of who we are means knowing our feelings at the moment and using them to guide our decisions. Assess our abilities. </a:t>
            </a:r>
          </a:p>
          <a:p>
            <a:r>
              <a:rPr lang="en-US" dirty="0"/>
              <a:t>Self regulation makes us handle our emotions to enhance and not to interfere with activities. </a:t>
            </a:r>
          </a:p>
          <a:p>
            <a:r>
              <a:rPr lang="en-US" dirty="0"/>
              <a:t>Motivation allows people to use their deepest preferences as a guide towards goals. Helps people undertake initiatives and struggle to improve and overcome challenges. </a:t>
            </a:r>
          </a:p>
          <a:p>
            <a:r>
              <a:rPr lang="en-US" dirty="0"/>
              <a:t>Empathy explains the ability to sense how other people feel, consider their perspectives, build rapport, and understand diverse people. </a:t>
            </a:r>
          </a:p>
          <a:p>
            <a:r>
              <a:rPr lang="en-US" dirty="0"/>
              <a:t>Social skills – ability to handle emotions, read other people's emotions, network well, interact well, and leverage on skills to persuade and lead. </a:t>
            </a:r>
          </a:p>
          <a:p>
            <a:endParaRPr lang="en-US" dirty="0"/>
          </a:p>
        </p:txBody>
      </p:sp>
      <p:sp>
        <p:nvSpPr>
          <p:cNvPr id="4" name="Slide Number Placeholder 3"/>
          <p:cNvSpPr>
            <a:spLocks noGrp="1"/>
          </p:cNvSpPr>
          <p:nvPr>
            <p:ph type="sldNum" sz="quarter" idx="5"/>
          </p:nvPr>
        </p:nvSpPr>
        <p:spPr/>
        <p:txBody>
          <a:bodyPr/>
          <a:lstStyle/>
          <a:p>
            <a:fld id="{268D1FCC-C0C8-4BFF-96EC-43DCB5972ECE}" type="slidenum">
              <a:rPr lang="en-US" smtClean="0"/>
              <a:t>7</a:t>
            </a:fld>
            <a:endParaRPr lang="en-US" dirty="0"/>
          </a:p>
        </p:txBody>
      </p:sp>
    </p:spTree>
    <p:extLst>
      <p:ext uri="{BB962C8B-B14F-4D97-AF65-F5344CB8AC3E}">
        <p14:creationId xmlns:p14="http://schemas.microsoft.com/office/powerpoint/2010/main" val="1230489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Goleman (2006) maintains that EI creates a strength of empathy. It helps people sense what other people and feeling. Be in their shoes and consider their perspectives. Begin to build strong rapport and align to the greater diversity. </a:t>
            </a:r>
          </a:p>
          <a:p>
            <a:r>
              <a:rPr lang="en-US" dirty="0"/>
              <a:t>Additionally, it also ensures people open up and communicate their desires. This helps build up genuine trust. </a:t>
            </a:r>
          </a:p>
          <a:p>
            <a:r>
              <a:rPr lang="en-US" dirty="0"/>
              <a:t>Motivation also helps people to leverage on what they prefer as a guide towards personal goals. The motivation also helps people take up initiatives and struggles to achieve better improvements. </a:t>
            </a:r>
          </a:p>
          <a:p>
            <a:r>
              <a:rPr lang="en-US" dirty="0"/>
              <a:t>However, EI experiences a challenge with measurement validity because it combines five different components each with its own measurement scales. Besides, Goleman framework assumes that we all have universal culture and we are likely to respond in a similar way to emotions.   </a:t>
            </a:r>
          </a:p>
        </p:txBody>
      </p:sp>
      <p:sp>
        <p:nvSpPr>
          <p:cNvPr id="4" name="Slide Number Placeholder 3"/>
          <p:cNvSpPr>
            <a:spLocks noGrp="1"/>
          </p:cNvSpPr>
          <p:nvPr>
            <p:ph type="sldNum" sz="quarter" idx="5"/>
          </p:nvPr>
        </p:nvSpPr>
        <p:spPr/>
        <p:txBody>
          <a:bodyPr/>
          <a:lstStyle/>
          <a:p>
            <a:fld id="{268D1FCC-C0C8-4BFF-96EC-43DCB5972ECE}" type="slidenum">
              <a:rPr lang="en-US" smtClean="0"/>
              <a:t>8</a:t>
            </a:fld>
            <a:endParaRPr lang="en-US" dirty="0"/>
          </a:p>
        </p:txBody>
      </p:sp>
    </p:spTree>
    <p:extLst>
      <p:ext uri="{BB962C8B-B14F-4D97-AF65-F5344CB8AC3E}">
        <p14:creationId xmlns:p14="http://schemas.microsoft.com/office/powerpoint/2010/main" val="3888305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Earley and Ang (2003) defines CQ as the ability of people to adapt easily to a new culture. The developed a CQ comprising of four components. </a:t>
            </a:r>
          </a:p>
          <a:p>
            <a:r>
              <a:rPr lang="en-US" dirty="0"/>
              <a:t>The meta cognitive begins with one conducting self assessment of own culture in comparison to the assumptions of other culture</a:t>
            </a:r>
          </a:p>
          <a:p>
            <a:r>
              <a:rPr lang="en-US" dirty="0"/>
              <a:t>Cognitive component demands that before one adapts, it is important to assess the cognitive skills to build specific conceptualization how to adapt and operate when exposed to a new culture. </a:t>
            </a:r>
          </a:p>
          <a:p>
            <a:r>
              <a:rPr lang="en-US" dirty="0"/>
              <a:t>Motivation element demands that people must first recognise and then gain insights about a new culture. Without the desire, one cannot adapt easily</a:t>
            </a:r>
          </a:p>
          <a:p>
            <a:r>
              <a:rPr lang="en-US" dirty="0"/>
              <a:t>While behaviour requires that an individual selects the types of cultural elements. </a:t>
            </a:r>
          </a:p>
        </p:txBody>
      </p:sp>
      <p:sp>
        <p:nvSpPr>
          <p:cNvPr id="4" name="Slide Number Placeholder 3"/>
          <p:cNvSpPr>
            <a:spLocks noGrp="1"/>
          </p:cNvSpPr>
          <p:nvPr>
            <p:ph type="sldNum" sz="quarter" idx="5"/>
          </p:nvPr>
        </p:nvSpPr>
        <p:spPr/>
        <p:txBody>
          <a:bodyPr/>
          <a:lstStyle/>
          <a:p>
            <a:fld id="{268D1FCC-C0C8-4BFF-96EC-43DCB5972ECE}" type="slidenum">
              <a:rPr lang="en-US" smtClean="0"/>
              <a:t>9</a:t>
            </a:fld>
            <a:endParaRPr lang="en-US" dirty="0"/>
          </a:p>
        </p:txBody>
      </p:sp>
    </p:spTree>
    <p:extLst>
      <p:ext uri="{BB962C8B-B14F-4D97-AF65-F5344CB8AC3E}">
        <p14:creationId xmlns:p14="http://schemas.microsoft.com/office/powerpoint/2010/main" val="2978798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Earley and Ang (2003) argues that CQ teaches people to adapt easily to other new cultural settings. Through meta cognitive and cognitive phases, individuals begin to assess their own cultural assumptions by planning, monitoring, and revising. They also assess the knowledge they have about culture. </a:t>
            </a:r>
          </a:p>
          <a:p>
            <a:endParaRPr lang="en-US" dirty="0"/>
          </a:p>
          <a:p>
            <a:r>
              <a:rPr lang="en-US" dirty="0"/>
              <a:t>However, CQ also experiences a few risks such as the danger of stereotyping and developing superficial competence about other cultures. Besides, in a company, leaders face the challenge of training their followers to adapt to new cultures. For example, a leader who seeks to post an employee to take up assignments to new country must learn how to adapt easily. </a:t>
            </a:r>
          </a:p>
          <a:p>
            <a:r>
              <a:rPr lang="en-US" dirty="0"/>
              <a:t>Three major challenges to training includes psychological barriers, delivery challenges, and organizational challenges. Accordingly, psychological barriers stem from depending on knowledge along, resistance and fear of unknown, and stereotypes. While delivery challenges are likely to come from the company’s lack of tailored programs, communication barriers, and constraints in resources. </a:t>
            </a:r>
          </a:p>
          <a:p>
            <a:r>
              <a:rPr lang="en-US" dirty="0"/>
              <a:t>Organizational challenges come from the fact that many companies might operate in remote areas, gaps in leadership support for those that lack better understanding of CQ, and hard to quantify how to measure CQ.  </a:t>
            </a:r>
          </a:p>
        </p:txBody>
      </p:sp>
      <p:sp>
        <p:nvSpPr>
          <p:cNvPr id="4" name="Slide Number Placeholder 3"/>
          <p:cNvSpPr>
            <a:spLocks noGrp="1"/>
          </p:cNvSpPr>
          <p:nvPr>
            <p:ph type="sldNum" sz="quarter" idx="5"/>
          </p:nvPr>
        </p:nvSpPr>
        <p:spPr/>
        <p:txBody>
          <a:bodyPr/>
          <a:lstStyle/>
          <a:p>
            <a:fld id="{268D1FCC-C0C8-4BFF-96EC-43DCB5972ECE}" type="slidenum">
              <a:rPr lang="en-US" smtClean="0"/>
              <a:t>10</a:t>
            </a:fld>
            <a:endParaRPr lang="en-US" dirty="0"/>
          </a:p>
        </p:txBody>
      </p:sp>
    </p:spTree>
    <p:extLst>
      <p:ext uri="{BB962C8B-B14F-4D97-AF65-F5344CB8AC3E}">
        <p14:creationId xmlns:p14="http://schemas.microsoft.com/office/powerpoint/2010/main" val="31632957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EI and CQ integrates well with servant and transformational leadership well. For example, EI allows servant leadership to focus on caring and serving . It supports empathy and regulates emotions. More applicable in cases of trust well being and when leaders want to solve conflicts. The outcome for such leaders ensures they empower and grow their followers. </a:t>
            </a:r>
          </a:p>
          <a:p>
            <a:endParaRPr lang="en-US" dirty="0"/>
          </a:p>
          <a:p>
            <a:r>
              <a:rPr lang="en-US" dirty="0"/>
              <a:t>CQ on the other hand ensures that transformational leaders focus on their vision and innovation. However, it supports cultural adaptation when navigating through diversity. </a:t>
            </a:r>
          </a:p>
        </p:txBody>
      </p:sp>
      <p:sp>
        <p:nvSpPr>
          <p:cNvPr id="4" name="Slide Number Placeholder 3"/>
          <p:cNvSpPr>
            <a:spLocks noGrp="1"/>
          </p:cNvSpPr>
          <p:nvPr>
            <p:ph type="sldNum" sz="quarter" idx="5"/>
          </p:nvPr>
        </p:nvSpPr>
        <p:spPr/>
        <p:txBody>
          <a:bodyPr/>
          <a:lstStyle/>
          <a:p>
            <a:fld id="{268D1FCC-C0C8-4BFF-96EC-43DCB5972ECE}" type="slidenum">
              <a:rPr lang="en-US" smtClean="0"/>
              <a:t>11</a:t>
            </a:fld>
            <a:endParaRPr lang="en-US" dirty="0"/>
          </a:p>
        </p:txBody>
      </p:sp>
    </p:spTree>
    <p:extLst>
      <p:ext uri="{BB962C8B-B14F-4D97-AF65-F5344CB8AC3E}">
        <p14:creationId xmlns:p14="http://schemas.microsoft.com/office/powerpoint/2010/main" val="2568074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Google case through its project Aristotle, learned psychological safety ranked at the first position as one of the enabled that facilitated greatest teams to outperform others (Edmonson, 2018). Four critical components of psychological safety includes creating an environment where everyone feels comfortable making mistake with understand that management will not reprimand them. Google also created an environment where employees would start to learn from their failures, openly share ideas with other, and in the end, made better decisions. </a:t>
            </a:r>
          </a:p>
          <a:p>
            <a:r>
              <a:rPr lang="en-US" dirty="0"/>
              <a:t>The second case shows how Satya Nedella succeeded by creating a once considered know it all work culture to learn it all. The empathetic leadership sought to understand the needs of everyone in the company. Nadella chaired team generates a number of principle.  Three core among principles included creating a growth mindset instead of ego, purpose against politics, and culture against control. </a:t>
            </a:r>
          </a:p>
        </p:txBody>
      </p:sp>
      <p:sp>
        <p:nvSpPr>
          <p:cNvPr id="4" name="Slide Number Placeholder 3"/>
          <p:cNvSpPr>
            <a:spLocks noGrp="1"/>
          </p:cNvSpPr>
          <p:nvPr>
            <p:ph type="sldNum" sz="quarter" idx="5"/>
          </p:nvPr>
        </p:nvSpPr>
        <p:spPr/>
        <p:txBody>
          <a:bodyPr/>
          <a:lstStyle/>
          <a:p>
            <a:fld id="{268D1FCC-C0C8-4BFF-96EC-43DCB5972ECE}" type="slidenum">
              <a:rPr lang="en-US" smtClean="0"/>
              <a:t>12</a:t>
            </a:fld>
            <a:endParaRPr lang="en-US" dirty="0"/>
          </a:p>
        </p:txBody>
      </p:sp>
    </p:spTree>
    <p:extLst>
      <p:ext uri="{BB962C8B-B14F-4D97-AF65-F5344CB8AC3E}">
        <p14:creationId xmlns:p14="http://schemas.microsoft.com/office/powerpoint/2010/main" val="22540992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109400-98E3-2A12-E026-64FE1D2AAE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086A62-222C-5717-FF5B-CEFC7F590A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1625C6-7C1C-171D-F6EE-B0C4A240F148}"/>
              </a:ext>
            </a:extLst>
          </p:cNvPr>
          <p:cNvSpPr>
            <a:spLocks noGrp="1"/>
          </p:cNvSpPr>
          <p:nvPr>
            <p:ph type="body" idx="1"/>
          </p:nvPr>
        </p:nvSpPr>
        <p:spPr/>
        <p:txBody>
          <a:bodyPr/>
          <a:lstStyle/>
          <a:p>
            <a:r>
              <a:rPr lang="en-US" dirty="0"/>
              <a:t>  Starbucks (2024) reiterates that Starbucks management created a cultural competence training where everyone was taught about the value of environment where they belong. The training on culture also generated an inclusive and equitable environment. </a:t>
            </a:r>
          </a:p>
          <a:p>
            <a:endParaRPr lang="en-US" dirty="0"/>
          </a:p>
          <a:p>
            <a:r>
              <a:rPr lang="en-US" dirty="0"/>
              <a:t>Airbnb also notes it has succeeded in creating a diversity and equity workplace where everyone belongs. The company is focused on ensuring that it brings an equity focused approach. </a:t>
            </a:r>
          </a:p>
          <a:p>
            <a:endParaRPr lang="en-US" dirty="0"/>
          </a:p>
        </p:txBody>
      </p:sp>
      <p:sp>
        <p:nvSpPr>
          <p:cNvPr id="4" name="Slide Number Placeholder 3">
            <a:extLst>
              <a:ext uri="{FF2B5EF4-FFF2-40B4-BE49-F238E27FC236}">
                <a16:creationId xmlns:a16="http://schemas.microsoft.com/office/drawing/2014/main" id="{DA1FBAB8-C549-7F3E-3C67-ED7E9EE6A629}"/>
              </a:ext>
            </a:extLst>
          </p:cNvPr>
          <p:cNvSpPr>
            <a:spLocks noGrp="1"/>
          </p:cNvSpPr>
          <p:nvPr>
            <p:ph type="sldNum" sz="quarter" idx="5"/>
          </p:nvPr>
        </p:nvSpPr>
        <p:spPr/>
        <p:txBody>
          <a:bodyPr/>
          <a:lstStyle/>
          <a:p>
            <a:fld id="{268D1FCC-C0C8-4BFF-96EC-43DCB5972ECE}" type="slidenum">
              <a:rPr lang="en-US" smtClean="0"/>
              <a:t>13</a:t>
            </a:fld>
            <a:endParaRPr lang="en-US" dirty="0"/>
          </a:p>
        </p:txBody>
      </p:sp>
    </p:spTree>
    <p:extLst>
      <p:ext uri="{BB962C8B-B14F-4D97-AF65-F5344CB8AC3E}">
        <p14:creationId xmlns:p14="http://schemas.microsoft.com/office/powerpoint/2010/main" val="12569604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Organisations can develop CQ during recruitment by assessing CQ and asking questions to understand their skills in cross cultures. Moreover, they can also conduct EI tests and generate test scenario on conflict and empathy.</a:t>
            </a:r>
          </a:p>
          <a:p>
            <a:endParaRPr lang="en-US" dirty="0"/>
          </a:p>
          <a:p>
            <a:r>
              <a:rPr lang="en-US" dirty="0"/>
              <a:t>This will be different during training period when organizations have to design and conduct customized workshops that are personalized with CQ. However, this might be different when training on EI.  For example, organisations can appraise trained teams in order to conduct competence in EI. Additionally, management need to conduct survey whose results would help gain insights about their emotional skills. </a:t>
            </a:r>
          </a:p>
          <a:p>
            <a:endParaRPr lang="en-US" dirty="0"/>
          </a:p>
          <a:p>
            <a:r>
              <a:rPr lang="en-US" dirty="0"/>
              <a:t>While the performance management of CQ could be handled by setting up goals at the time of review. Moreover, management can incorporate competence when appraising EI and provide feedback concerning emotional skills of followers. </a:t>
            </a:r>
          </a:p>
        </p:txBody>
      </p:sp>
      <p:sp>
        <p:nvSpPr>
          <p:cNvPr id="4" name="Slide Number Placeholder 3"/>
          <p:cNvSpPr>
            <a:spLocks noGrp="1"/>
          </p:cNvSpPr>
          <p:nvPr>
            <p:ph type="sldNum" sz="quarter" idx="5"/>
          </p:nvPr>
        </p:nvSpPr>
        <p:spPr/>
        <p:txBody>
          <a:bodyPr/>
          <a:lstStyle/>
          <a:p>
            <a:fld id="{268D1FCC-C0C8-4BFF-96EC-43DCB5972ECE}" type="slidenum">
              <a:rPr lang="en-US" smtClean="0"/>
              <a:t>14</a:t>
            </a:fld>
            <a:endParaRPr lang="en-US" dirty="0"/>
          </a:p>
        </p:txBody>
      </p:sp>
    </p:spTree>
    <p:extLst>
      <p:ext uri="{BB962C8B-B14F-4D97-AF65-F5344CB8AC3E}">
        <p14:creationId xmlns:p14="http://schemas.microsoft.com/office/powerpoint/2010/main" val="4295227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this far, it is clear to acknowledge that Edith Heard’s leadership philosophy covers horizontal approach. Such an approach gives her the advantage to be approachable by other lab members. </a:t>
            </a:r>
          </a:p>
          <a:p>
            <a:endParaRPr lang="en-US" dirty="0"/>
          </a:p>
          <a:p>
            <a:r>
              <a:rPr lang="en-US" dirty="0"/>
              <a:t>She does this because of her belief that she is able to feel empathetic about another member. Besides, the presentation has shows adopting both CQ and EI would enhance her democratic leadership style. They remain important enablers. </a:t>
            </a:r>
          </a:p>
        </p:txBody>
      </p:sp>
      <p:sp>
        <p:nvSpPr>
          <p:cNvPr id="4" name="Slide Number Placeholder 3"/>
          <p:cNvSpPr>
            <a:spLocks noGrp="1"/>
          </p:cNvSpPr>
          <p:nvPr>
            <p:ph type="sldNum" sz="quarter" idx="5"/>
          </p:nvPr>
        </p:nvSpPr>
        <p:spPr/>
        <p:txBody>
          <a:bodyPr/>
          <a:lstStyle/>
          <a:p>
            <a:fld id="{268D1FCC-C0C8-4BFF-96EC-43DCB5972ECE}" type="slidenum">
              <a:rPr lang="en-US" smtClean="0"/>
              <a:t>15</a:t>
            </a:fld>
            <a:endParaRPr lang="en-US" dirty="0"/>
          </a:p>
        </p:txBody>
      </p:sp>
    </p:spTree>
    <p:extLst>
      <p:ext uri="{BB962C8B-B14F-4D97-AF65-F5344CB8AC3E}">
        <p14:creationId xmlns:p14="http://schemas.microsoft.com/office/powerpoint/2010/main" val="56200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68D1FCC-C0C8-4BFF-96EC-43DCB5972ECE}" type="slidenum">
              <a:rPr lang="en-US" smtClean="0"/>
              <a:t>16</a:t>
            </a:fld>
            <a:endParaRPr lang="en-US" dirty="0"/>
          </a:p>
        </p:txBody>
      </p:sp>
    </p:spTree>
    <p:extLst>
      <p:ext uri="{BB962C8B-B14F-4D97-AF65-F5344CB8AC3E}">
        <p14:creationId xmlns:p14="http://schemas.microsoft.com/office/powerpoint/2010/main" val="8460649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Kindly I’m open for</a:t>
            </a:r>
            <a:r>
              <a:rPr lang="en-US" baseline="0" dirty="0"/>
              <a:t> any question or clarifications </a:t>
            </a:r>
            <a:endParaRPr lang="en-US" dirty="0"/>
          </a:p>
        </p:txBody>
      </p:sp>
      <p:sp>
        <p:nvSpPr>
          <p:cNvPr id="4" name="Slide Number Placeholder 3"/>
          <p:cNvSpPr>
            <a:spLocks noGrp="1"/>
          </p:cNvSpPr>
          <p:nvPr>
            <p:ph type="sldNum" sz="quarter" idx="10"/>
          </p:nvPr>
        </p:nvSpPr>
        <p:spPr/>
        <p:txBody>
          <a:bodyPr/>
          <a:lstStyle/>
          <a:p>
            <a:fld id="{268D1FCC-C0C8-4BFF-96EC-43DCB5972ECE}" type="slidenum">
              <a:rPr lang="en-US" smtClean="0"/>
              <a:t>17</a:t>
            </a:fld>
            <a:endParaRPr lang="en-US" dirty="0"/>
          </a:p>
        </p:txBody>
      </p:sp>
    </p:spTree>
    <p:extLst>
      <p:ext uri="{BB962C8B-B14F-4D97-AF65-F5344CB8AC3E}">
        <p14:creationId xmlns:p14="http://schemas.microsoft.com/office/powerpoint/2010/main" val="3969039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for listening</a:t>
            </a:r>
            <a:r>
              <a:rPr lang="en-US" baseline="0" dirty="0"/>
              <a:t>!</a:t>
            </a:r>
            <a:endParaRPr lang="en-US" dirty="0"/>
          </a:p>
        </p:txBody>
      </p:sp>
      <p:sp>
        <p:nvSpPr>
          <p:cNvPr id="4" name="Slide Number Placeholder 3"/>
          <p:cNvSpPr>
            <a:spLocks noGrp="1"/>
          </p:cNvSpPr>
          <p:nvPr>
            <p:ph type="sldNum" sz="quarter" idx="10"/>
          </p:nvPr>
        </p:nvSpPr>
        <p:spPr/>
        <p:txBody>
          <a:bodyPr/>
          <a:lstStyle/>
          <a:p>
            <a:fld id="{268D1FCC-C0C8-4BFF-96EC-43DCB5972ECE}" type="slidenum">
              <a:rPr lang="en-US" smtClean="0"/>
              <a:t>18</a:t>
            </a:fld>
            <a:endParaRPr lang="en-US" dirty="0"/>
          </a:p>
        </p:txBody>
      </p:sp>
    </p:spTree>
    <p:extLst>
      <p:ext uri="{BB962C8B-B14F-4D97-AF65-F5344CB8AC3E}">
        <p14:creationId xmlns:p14="http://schemas.microsoft.com/office/powerpoint/2010/main" val="3004824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CFD91A88-3995-4594-9BCA-644726E824B6}" type="datetimeFigureOut">
              <a:rPr lang="en-US" smtClean="0"/>
              <a:t>2/26/2026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503F5DE4-DDDC-4154-8EAD-2EA88A64B153}" type="slidenum">
              <a:rPr lang="en-US" smtClean="0"/>
              <a:t>‹#›</a:t>
            </a:fld>
            <a:endParaRPr lang="en-US" dirty="0"/>
          </a:p>
        </p:txBody>
      </p:sp>
    </p:spTree>
    <p:extLst>
      <p:ext uri="{BB962C8B-B14F-4D97-AF65-F5344CB8AC3E}">
        <p14:creationId xmlns:p14="http://schemas.microsoft.com/office/powerpoint/2010/main" val="3199000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1874110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3376095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631075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2734636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5579511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32566681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503F5DE4-DDDC-4154-8EAD-2EA88A64B153}" type="slidenum">
              <a:rPr lang="en-US" smtClean="0"/>
              <a:t>‹#›</a:t>
            </a:fld>
            <a:endParaRPr lang="en-US" dirty="0"/>
          </a:p>
        </p:txBody>
      </p:sp>
    </p:spTree>
    <p:extLst>
      <p:ext uri="{BB962C8B-B14F-4D97-AF65-F5344CB8AC3E}">
        <p14:creationId xmlns:p14="http://schemas.microsoft.com/office/powerpoint/2010/main" val="225521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CFD91A88-3995-4594-9BCA-644726E824B6}" type="datetimeFigureOut">
              <a:rPr lang="en-US" smtClean="0"/>
              <a:t>2/26/2026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503F5DE4-DDDC-4154-8EAD-2EA88A64B153}" type="slidenum">
              <a:rPr lang="en-US" smtClean="0"/>
              <a:t>‹#›</a:t>
            </a:fld>
            <a:endParaRPr lang="en-US" dirty="0"/>
          </a:p>
        </p:txBody>
      </p:sp>
    </p:spTree>
    <p:extLst>
      <p:ext uri="{BB962C8B-B14F-4D97-AF65-F5344CB8AC3E}">
        <p14:creationId xmlns:p14="http://schemas.microsoft.com/office/powerpoint/2010/main" val="37485437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16285579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FD91A88-3995-4594-9BCA-644726E824B6}" type="datetimeFigureOut">
              <a:rPr lang="en-US" smtClean="0"/>
              <a:t>2/26/2026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03F5DE4-DDDC-4154-8EAD-2EA88A64B153}" type="slidenum">
              <a:rPr lang="en-US" smtClean="0"/>
              <a:t>‹#›</a:t>
            </a:fld>
            <a:endParaRPr lang="en-US" dirty="0"/>
          </a:p>
        </p:txBody>
      </p:sp>
    </p:spTree>
    <p:extLst>
      <p:ext uri="{BB962C8B-B14F-4D97-AF65-F5344CB8AC3E}">
        <p14:creationId xmlns:p14="http://schemas.microsoft.com/office/powerpoint/2010/main" val="12116064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CFD91A88-3995-4594-9BCA-644726E824B6}" type="datetimeFigureOut">
              <a:rPr lang="en-US" smtClean="0"/>
              <a:t>2/26/2026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503F5DE4-DDDC-4154-8EAD-2EA88A64B153}" type="slidenum">
              <a:rPr lang="en-US" smtClean="0"/>
              <a:t>‹#›</a:t>
            </a:fld>
            <a:endParaRPr lang="en-US" dirty="0"/>
          </a:p>
        </p:txBody>
      </p:sp>
    </p:spTree>
    <p:extLst>
      <p:ext uri="{BB962C8B-B14F-4D97-AF65-F5344CB8AC3E}">
        <p14:creationId xmlns:p14="http://schemas.microsoft.com/office/powerpoint/2010/main" val="16084280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fi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microsoft.com/office/2007/relationships/hdphoto" Target="../media/hdphoto2.wdp"/><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1.jfi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3" Type="http://schemas.openxmlformats.org/officeDocument/2006/relationships/image" Target="../media/image13.bin"/><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f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6.bin"/><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7B80383-7DA4-6E39-4A1B-3119288294A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7999"/>
          </a:xfrm>
          <a:prstGeom prst="rect">
            <a:avLst/>
          </a:prstGeom>
        </p:spPr>
      </p:pic>
      <p:sp>
        <p:nvSpPr>
          <p:cNvPr id="2" name="Title 1">
            <a:extLst>
              <a:ext uri="{FF2B5EF4-FFF2-40B4-BE49-F238E27FC236}">
                <a16:creationId xmlns:a16="http://schemas.microsoft.com/office/drawing/2014/main" id="{9D113F80-662E-D066-14D0-013A9AF86215}"/>
              </a:ext>
            </a:extLst>
          </p:cNvPr>
          <p:cNvSpPr>
            <a:spLocks noGrp="1"/>
          </p:cNvSpPr>
          <p:nvPr>
            <p:ph type="ctrTitle"/>
          </p:nvPr>
        </p:nvSpPr>
        <p:spPr>
          <a:xfrm>
            <a:off x="0" y="1"/>
            <a:ext cx="12192000" cy="683342"/>
          </a:xfrm>
          <a:solidFill>
            <a:schemeClr val="bg1">
              <a:lumMod val="95000"/>
            </a:schemeClr>
          </a:solidFill>
        </p:spPr>
        <p:txBody>
          <a:bodyPr/>
          <a:lstStyle/>
          <a:p>
            <a:r>
              <a:rPr lang="en-US" sz="3600" b="1" dirty="0">
                <a:solidFill>
                  <a:schemeClr val="accent6">
                    <a:lumMod val="75000"/>
                  </a:schemeClr>
                </a:solidFill>
                <a:effectLst>
                  <a:outerShdw blurRad="38100" dist="38100" dir="2700000" algn="tl">
                    <a:srgbClr val="000000">
                      <a:alpha val="43137"/>
                    </a:srgbClr>
                  </a:outerShdw>
                </a:effectLst>
              </a:rPr>
              <a:t>The Role of emotional and cultural intelligence in Effective leadership</a:t>
            </a:r>
          </a:p>
        </p:txBody>
      </p:sp>
      <p:sp>
        <p:nvSpPr>
          <p:cNvPr id="6" name="TextBox 5">
            <a:extLst>
              <a:ext uri="{FF2B5EF4-FFF2-40B4-BE49-F238E27FC236}">
                <a16:creationId xmlns:a16="http://schemas.microsoft.com/office/drawing/2014/main" id="{5185630F-6391-C2C7-F6C8-24F92148F750}"/>
              </a:ext>
            </a:extLst>
          </p:cNvPr>
          <p:cNvSpPr txBox="1"/>
          <p:nvPr/>
        </p:nvSpPr>
        <p:spPr>
          <a:xfrm>
            <a:off x="0" y="4180343"/>
            <a:ext cx="12192000" cy="1631216"/>
          </a:xfrm>
          <a:prstGeom prst="rect">
            <a:avLst/>
          </a:prstGeom>
          <a:solidFill>
            <a:schemeClr val="bg1">
              <a:lumMod val="95000"/>
            </a:schemeClr>
          </a:solidFill>
        </p:spPr>
        <p:txBody>
          <a:bodyPr wrap="square">
            <a:spAutoFit/>
          </a:bodyPr>
          <a:lstStyle/>
          <a:p>
            <a:r>
              <a:rPr lang="en-US" sz="2000" dirty="0"/>
              <a:t>Name: Roland Mihai Baba</a:t>
            </a:r>
          </a:p>
          <a:p>
            <a:r>
              <a:rPr lang="en-US" sz="2000" dirty="0"/>
              <a:t>Student Number:2216968</a:t>
            </a:r>
          </a:p>
          <a:p>
            <a:r>
              <a:rPr lang="en-US" sz="2000" dirty="0"/>
              <a:t>Module Number: LCBB 6022 Leadership and Management</a:t>
            </a:r>
          </a:p>
          <a:p>
            <a:r>
              <a:rPr lang="en-US" sz="2000" dirty="0"/>
              <a:t>Theory and Practice</a:t>
            </a:r>
          </a:p>
          <a:p>
            <a:endParaRPr lang="en-US" sz="2000" dirty="0"/>
          </a:p>
        </p:txBody>
      </p:sp>
      <p:sp>
        <p:nvSpPr>
          <p:cNvPr id="7" name="Title 1">
            <a:extLst>
              <a:ext uri="{FF2B5EF4-FFF2-40B4-BE49-F238E27FC236}">
                <a16:creationId xmlns:a16="http://schemas.microsoft.com/office/drawing/2014/main" id="{9D113F80-662E-D066-14D0-013A9AF86215}"/>
              </a:ext>
            </a:extLst>
          </p:cNvPr>
          <p:cNvSpPr txBox="1">
            <a:spLocks/>
          </p:cNvSpPr>
          <p:nvPr/>
        </p:nvSpPr>
        <p:spPr>
          <a:xfrm>
            <a:off x="0" y="683342"/>
            <a:ext cx="12192000" cy="796413"/>
          </a:xfrm>
          <a:prstGeom prst="rect">
            <a:avLst/>
          </a:prstGeom>
          <a:solidFill>
            <a:schemeClr val="bg1">
              <a:lumMod val="95000"/>
            </a:schemeClr>
          </a:solidFill>
        </p:spPr>
        <p:txBody>
          <a:bodyPr vert="horz" lIns="91440" tIns="45720" rIns="91440" bIns="45720" rtlCol="0" anchor="b">
            <a:noAutofit/>
          </a:bodyPr>
          <a:lstStyle>
            <a:lvl1pPr algn="l" defTabSz="914400" rtl="0" eaLnBrk="1" latinLnBrk="0" hangingPunct="1">
              <a:lnSpc>
                <a:spcPct val="80000"/>
              </a:lnSpc>
              <a:spcBef>
                <a:spcPct val="0"/>
              </a:spcBef>
              <a:buNone/>
              <a:defRPr sz="8800" kern="1200" spc="-120" baseline="0">
                <a:solidFill>
                  <a:srgbClr val="FFFFFF"/>
                </a:solidFill>
                <a:latin typeface="+mj-lt"/>
                <a:ea typeface="+mj-ea"/>
                <a:cs typeface="+mj-cs"/>
              </a:defRPr>
            </a:lvl1pPr>
          </a:lstStyle>
          <a:p>
            <a:pPr algn="ctr"/>
            <a:r>
              <a:rPr lang="en-US" sz="3600" b="1" dirty="0">
                <a:solidFill>
                  <a:schemeClr val="accent6">
                    <a:lumMod val="75000"/>
                  </a:schemeClr>
                </a:solidFill>
                <a:effectLst>
                  <a:outerShdw blurRad="38100" dist="38100" dir="2700000" algn="tl">
                    <a:srgbClr val="000000">
                      <a:alpha val="43137"/>
                    </a:srgbClr>
                  </a:outerShdw>
                </a:effectLst>
              </a:rPr>
              <a:t>Component 1: Individual Presentation</a:t>
            </a:r>
          </a:p>
        </p:txBody>
      </p:sp>
    </p:spTree>
    <p:extLst>
      <p:ext uri="{BB962C8B-B14F-4D97-AF65-F5344CB8AC3E}">
        <p14:creationId xmlns:p14="http://schemas.microsoft.com/office/powerpoint/2010/main" val="3929218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87B0866-8B62-3245-DBD1-8E9790DD3C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6465AA3F-8838-7369-3077-D0B056C6AE0E}"/>
              </a:ext>
            </a:extLst>
          </p:cNvPr>
          <p:cNvSpPr>
            <a:spLocks noGrp="1"/>
          </p:cNvSpPr>
          <p:nvPr>
            <p:ph type="title"/>
          </p:nvPr>
        </p:nvSpPr>
        <p:spPr>
          <a:xfrm>
            <a:off x="111534" y="278307"/>
            <a:ext cx="5153641" cy="973667"/>
          </a:xfrm>
        </p:spPr>
        <p:txBody>
          <a:bodyPr/>
          <a:lstStyle/>
          <a:p>
            <a:r>
              <a:rPr lang="en-US" b="1" dirty="0">
                <a:solidFill>
                  <a:schemeClr val="bg1"/>
                </a:solidFill>
                <a:effectLst>
                  <a:outerShdw blurRad="38100" dist="38100" dir="2700000" algn="tl">
                    <a:srgbClr val="000000">
                      <a:alpha val="43137"/>
                    </a:srgbClr>
                  </a:outerShdw>
                </a:effectLst>
              </a:rPr>
              <a:t>Table of Content </a:t>
            </a:r>
          </a:p>
        </p:txBody>
      </p:sp>
      <p:sp>
        <p:nvSpPr>
          <p:cNvPr id="4" name="Content Placeholder 2">
            <a:extLst>
              <a:ext uri="{FF2B5EF4-FFF2-40B4-BE49-F238E27FC236}">
                <a16:creationId xmlns:a16="http://schemas.microsoft.com/office/drawing/2014/main" id="{757A85E9-D2B8-510A-8E85-2A1A0299FFA9}"/>
              </a:ext>
            </a:extLst>
          </p:cNvPr>
          <p:cNvSpPr>
            <a:spLocks noGrp="1"/>
          </p:cNvSpPr>
          <p:nvPr>
            <p:ph idx="1"/>
          </p:nvPr>
        </p:nvSpPr>
        <p:spPr>
          <a:xfrm>
            <a:off x="0" y="1775319"/>
            <a:ext cx="7420897" cy="5082681"/>
          </a:xfrm>
          <a:solidFill>
            <a:schemeClr val="accent3">
              <a:lumMod val="20000"/>
              <a:lumOff val="80000"/>
            </a:schemeClr>
          </a:solidFill>
        </p:spPr>
        <p:txBody>
          <a:bodyPr>
            <a:normAutofit fontScale="92500" lnSpcReduction="20000"/>
          </a:bodyPr>
          <a:lstStyle/>
          <a:p>
            <a:r>
              <a:rPr lang="en-US" dirty="0"/>
              <a:t>Defining leadership and management ..…………………….3</a:t>
            </a:r>
          </a:p>
          <a:p>
            <a:r>
              <a:rPr lang="en-US" dirty="0"/>
              <a:t>Classical management foundations………………….………..4</a:t>
            </a:r>
          </a:p>
          <a:p>
            <a:r>
              <a:rPr lang="en-US" dirty="0"/>
              <a:t>Management assumptions about people..…………………5</a:t>
            </a:r>
          </a:p>
          <a:p>
            <a:r>
              <a:rPr lang="en-US" dirty="0"/>
              <a:t>Leadership styles spectrum..……………………………………..6</a:t>
            </a:r>
          </a:p>
          <a:p>
            <a:r>
              <a:rPr lang="en-US" dirty="0"/>
              <a:t>Emotional Intelligence (EI): Concepts &amp; Model…….……7</a:t>
            </a:r>
          </a:p>
          <a:p>
            <a:r>
              <a:rPr lang="en-US" dirty="0"/>
              <a:t>Critical evaluation of EI..………………………………………..…..8</a:t>
            </a:r>
          </a:p>
          <a:p>
            <a:r>
              <a:rPr lang="en-US" dirty="0"/>
              <a:t>Cultural Intelligence (CQ): Concept &amp; Model…..…..…….9</a:t>
            </a:r>
          </a:p>
          <a:p>
            <a:r>
              <a:rPr lang="en-US" dirty="0"/>
              <a:t>Critical evaluation of CQ………….……………………………..…10</a:t>
            </a:r>
          </a:p>
          <a:p>
            <a:r>
              <a:rPr lang="en-US" dirty="0"/>
              <a:t>Integrating EI, CQ &amp; Leadership styles..………………..……11</a:t>
            </a:r>
          </a:p>
          <a:p>
            <a:r>
              <a:rPr lang="en-US" dirty="0"/>
              <a:t>Business Examples……………………………………….…… 12 - 13</a:t>
            </a:r>
          </a:p>
          <a:p>
            <a:r>
              <a:rPr lang="en-US" dirty="0"/>
              <a:t>Strategy Design &amp; Implementation…………………………...14</a:t>
            </a:r>
          </a:p>
          <a:p>
            <a:r>
              <a:rPr lang="en-US" dirty="0"/>
              <a:t>Conclusion………………………………………………………………...15</a:t>
            </a:r>
          </a:p>
          <a:p>
            <a:r>
              <a:rPr lang="en-US" dirty="0"/>
              <a:t>References……………………………………………………………..….16</a:t>
            </a:r>
          </a:p>
          <a:p>
            <a:endParaRPr lang="en-US" dirty="0"/>
          </a:p>
        </p:txBody>
      </p:sp>
    </p:spTree>
    <p:extLst>
      <p:ext uri="{BB962C8B-B14F-4D97-AF65-F5344CB8AC3E}">
        <p14:creationId xmlns:p14="http://schemas.microsoft.com/office/powerpoint/2010/main" val="453286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a:extLst>
              <a:ext uri="{FF2B5EF4-FFF2-40B4-BE49-F238E27FC236}">
                <a16:creationId xmlns:a16="http://schemas.microsoft.com/office/drawing/2014/main" id="{2F516B9C-EAC7-5A8F-DF94-3529647FC5D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l="33392"/>
          <a:stretch>
            <a:fillRect/>
          </a:stretch>
        </p:blipFill>
        <p:spPr>
          <a:xfrm>
            <a:off x="2694214" y="974619"/>
            <a:ext cx="5878208" cy="5775097"/>
          </a:xfrm>
          <a:prstGeom prst="rect">
            <a:avLst/>
          </a:prstGeom>
          <a:ln>
            <a:solidFill>
              <a:schemeClr val="bg1"/>
            </a:solidFill>
          </a:ln>
        </p:spPr>
      </p:pic>
      <p:sp>
        <p:nvSpPr>
          <p:cNvPr id="2" name="Title 1">
            <a:extLst>
              <a:ext uri="{FF2B5EF4-FFF2-40B4-BE49-F238E27FC236}">
                <a16:creationId xmlns:a16="http://schemas.microsoft.com/office/drawing/2014/main" id="{6B226657-7E93-18C5-8FDE-1908543E91CB}"/>
              </a:ext>
            </a:extLst>
          </p:cNvPr>
          <p:cNvSpPr>
            <a:spLocks noGrp="1"/>
          </p:cNvSpPr>
          <p:nvPr>
            <p:ph type="title"/>
          </p:nvPr>
        </p:nvSpPr>
        <p:spPr>
          <a:xfrm>
            <a:off x="952819" y="26787"/>
            <a:ext cx="10772775" cy="586455"/>
          </a:xfrm>
        </p:spPr>
        <p:txBody>
          <a:bodyPr>
            <a:normAutofit fontScale="90000"/>
          </a:bodyPr>
          <a:lstStyle/>
          <a:p>
            <a:pPr algn="ctr"/>
            <a:r>
              <a:rPr lang="en-US" b="1" dirty="0"/>
              <a:t>Defining leadership and Management</a:t>
            </a:r>
          </a:p>
        </p:txBody>
      </p:sp>
      <p:grpSp>
        <p:nvGrpSpPr>
          <p:cNvPr id="6" name="Group 5">
            <a:extLst>
              <a:ext uri="{FF2B5EF4-FFF2-40B4-BE49-F238E27FC236}">
                <a16:creationId xmlns:a16="http://schemas.microsoft.com/office/drawing/2014/main" id="{BB1AB137-A338-2090-B38B-FC5B7B43F43F}"/>
              </a:ext>
            </a:extLst>
          </p:cNvPr>
          <p:cNvGrpSpPr/>
          <p:nvPr/>
        </p:nvGrpSpPr>
        <p:grpSpPr>
          <a:xfrm>
            <a:off x="124458" y="652456"/>
            <a:ext cx="3985260" cy="2562547"/>
            <a:chOff x="182880" y="1175658"/>
            <a:chExt cx="3985260" cy="2562547"/>
          </a:xfrm>
        </p:grpSpPr>
        <p:sp>
          <p:nvSpPr>
            <p:cNvPr id="4" name="TextBox 3">
              <a:extLst>
                <a:ext uri="{FF2B5EF4-FFF2-40B4-BE49-F238E27FC236}">
                  <a16:creationId xmlns:a16="http://schemas.microsoft.com/office/drawing/2014/main" id="{B97BCEC3-47DE-FAD4-12E6-AFEC7F0DBD56}"/>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Leadership </a:t>
              </a:r>
            </a:p>
          </p:txBody>
        </p:sp>
        <p:sp>
          <p:nvSpPr>
            <p:cNvPr id="5" name="TextBox 4">
              <a:extLst>
                <a:ext uri="{FF2B5EF4-FFF2-40B4-BE49-F238E27FC236}">
                  <a16:creationId xmlns:a16="http://schemas.microsoft.com/office/drawing/2014/main" id="{14EBFAB9-4FFA-63EF-35B5-53797B932F31}"/>
                </a:ext>
              </a:extLst>
            </p:cNvPr>
            <p:cNvSpPr txBox="1"/>
            <p:nvPr/>
          </p:nvSpPr>
          <p:spPr>
            <a:xfrm>
              <a:off x="182880" y="1706880"/>
              <a:ext cx="3985260" cy="2031325"/>
            </a:xfrm>
            <a:prstGeom prst="rect">
              <a:avLst/>
            </a:prstGeom>
            <a:noFill/>
          </p:spPr>
          <p:txBody>
            <a:bodyPr wrap="square" rtlCol="0">
              <a:spAutoFit/>
            </a:bodyPr>
            <a:lstStyle/>
            <a:p>
              <a:pPr marL="285750" indent="-285750">
                <a:buFont typeface="Arial" panose="020B0604020202020204" pitchFamily="34" charset="0"/>
                <a:buChar char="•"/>
              </a:pPr>
              <a:r>
                <a:rPr lang="en-US" dirty="0"/>
                <a:t>The ability to impress the will of the leader on those led and [to] include cooperation, loyalty, obedience, and respect</a:t>
              </a:r>
            </a:p>
            <a:p>
              <a:pPr marL="285750" indent="-285750">
                <a:buFont typeface="Arial" panose="020B0604020202020204" pitchFamily="34" charset="0"/>
                <a:buChar char="•"/>
              </a:pPr>
              <a:r>
                <a:rPr lang="en-US" dirty="0"/>
                <a:t>Process an individual uses to influence others to achieve a common goal</a:t>
              </a:r>
            </a:p>
          </p:txBody>
        </p:sp>
      </p:grpSp>
      <p:grpSp>
        <p:nvGrpSpPr>
          <p:cNvPr id="7" name="Group 6">
            <a:extLst>
              <a:ext uri="{FF2B5EF4-FFF2-40B4-BE49-F238E27FC236}">
                <a16:creationId xmlns:a16="http://schemas.microsoft.com/office/drawing/2014/main" id="{B64DB29D-0AAD-9201-C17E-3661665D1E81}"/>
              </a:ext>
            </a:extLst>
          </p:cNvPr>
          <p:cNvGrpSpPr/>
          <p:nvPr/>
        </p:nvGrpSpPr>
        <p:grpSpPr>
          <a:xfrm>
            <a:off x="124458" y="3455829"/>
            <a:ext cx="3985260" cy="1731551"/>
            <a:chOff x="149863" y="1175658"/>
            <a:chExt cx="3985260" cy="1731551"/>
          </a:xfrm>
        </p:grpSpPr>
        <p:sp>
          <p:nvSpPr>
            <p:cNvPr id="8" name="TextBox 7">
              <a:extLst>
                <a:ext uri="{FF2B5EF4-FFF2-40B4-BE49-F238E27FC236}">
                  <a16:creationId xmlns:a16="http://schemas.microsoft.com/office/drawing/2014/main" id="{5CB9E477-6491-762D-0C8D-BEE5E7986A8C}"/>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Management </a:t>
              </a:r>
            </a:p>
          </p:txBody>
        </p:sp>
        <p:sp>
          <p:nvSpPr>
            <p:cNvPr id="9" name="TextBox 8">
              <a:extLst>
                <a:ext uri="{FF2B5EF4-FFF2-40B4-BE49-F238E27FC236}">
                  <a16:creationId xmlns:a16="http://schemas.microsoft.com/office/drawing/2014/main" id="{5C2E5FA7-5854-4293-26F4-8B75322278D8}"/>
                </a:ext>
              </a:extLst>
            </p:cNvPr>
            <p:cNvSpPr txBox="1"/>
            <p:nvPr/>
          </p:nvSpPr>
          <p:spPr>
            <a:xfrm>
              <a:off x="149863" y="1706880"/>
              <a:ext cx="3985260" cy="1200329"/>
            </a:xfrm>
            <a:prstGeom prst="rect">
              <a:avLst/>
            </a:prstGeom>
            <a:noFill/>
          </p:spPr>
          <p:txBody>
            <a:bodyPr wrap="square" rtlCol="0">
              <a:spAutoFit/>
            </a:bodyPr>
            <a:lstStyle/>
            <a:p>
              <a:pPr marL="285750" indent="-285750">
                <a:buFont typeface="Arial" panose="020B0604020202020204" pitchFamily="34" charset="0"/>
                <a:buChar char="•"/>
              </a:pPr>
              <a:r>
                <a:rPr lang="en-US" dirty="0"/>
                <a:t> The ability to exercise formal authority, build interpersonal relationships, and access information to then make decisions and strategies </a:t>
              </a:r>
            </a:p>
          </p:txBody>
        </p:sp>
      </p:grpSp>
      <p:sp>
        <p:nvSpPr>
          <p:cNvPr id="11" name="TextBox 10">
            <a:extLst>
              <a:ext uri="{FF2B5EF4-FFF2-40B4-BE49-F238E27FC236}">
                <a16:creationId xmlns:a16="http://schemas.microsoft.com/office/drawing/2014/main" id="{EC1B0743-BE5D-A1E4-4C9B-8DE23FB042CE}"/>
              </a:ext>
            </a:extLst>
          </p:cNvPr>
          <p:cNvSpPr txBox="1"/>
          <p:nvPr/>
        </p:nvSpPr>
        <p:spPr>
          <a:xfrm>
            <a:off x="796429" y="2992801"/>
            <a:ext cx="6100762" cy="369332"/>
          </a:xfrm>
          <a:prstGeom prst="rect">
            <a:avLst/>
          </a:prstGeom>
          <a:noFill/>
        </p:spPr>
        <p:txBody>
          <a:bodyPr wrap="square">
            <a:spAutoFit/>
          </a:bodyPr>
          <a:lstStyle/>
          <a:p>
            <a:r>
              <a:rPr lang="en-US" dirty="0"/>
              <a:t>Northouse (2025) </a:t>
            </a:r>
          </a:p>
        </p:txBody>
      </p:sp>
      <p:grpSp>
        <p:nvGrpSpPr>
          <p:cNvPr id="12" name="Group 11">
            <a:extLst>
              <a:ext uri="{FF2B5EF4-FFF2-40B4-BE49-F238E27FC236}">
                <a16:creationId xmlns:a16="http://schemas.microsoft.com/office/drawing/2014/main" id="{3DD7E35C-2AC0-1875-32FF-6DB91ADF057A}"/>
              </a:ext>
            </a:extLst>
          </p:cNvPr>
          <p:cNvGrpSpPr/>
          <p:nvPr/>
        </p:nvGrpSpPr>
        <p:grpSpPr>
          <a:xfrm>
            <a:off x="8025133" y="923738"/>
            <a:ext cx="3985260" cy="1454552"/>
            <a:chOff x="182880" y="1175658"/>
            <a:chExt cx="3985260" cy="1454552"/>
          </a:xfrm>
        </p:grpSpPr>
        <p:sp>
          <p:nvSpPr>
            <p:cNvPr id="13" name="TextBox 12">
              <a:extLst>
                <a:ext uri="{FF2B5EF4-FFF2-40B4-BE49-F238E27FC236}">
                  <a16:creationId xmlns:a16="http://schemas.microsoft.com/office/drawing/2014/main" id="{8BA95617-39A6-66A0-F811-DE16A8E1E5CA}"/>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People-</a:t>
              </a:r>
              <a:r>
                <a:rPr lang="en-GB" sz="2000" b="1" dirty="0">
                  <a:solidFill>
                    <a:schemeClr val="bg1"/>
                  </a:solidFill>
                </a:rPr>
                <a:t>centred</a:t>
              </a:r>
              <a:r>
                <a:rPr lang="en-US" sz="2000" b="1" dirty="0">
                  <a:solidFill>
                    <a:schemeClr val="bg1"/>
                  </a:solidFill>
                </a:rPr>
                <a:t> Approaches </a:t>
              </a:r>
            </a:p>
          </p:txBody>
        </p:sp>
        <p:sp>
          <p:nvSpPr>
            <p:cNvPr id="14" name="TextBox 13">
              <a:extLst>
                <a:ext uri="{FF2B5EF4-FFF2-40B4-BE49-F238E27FC236}">
                  <a16:creationId xmlns:a16="http://schemas.microsoft.com/office/drawing/2014/main" id="{B321CE31-76F5-71A9-7D8D-FA17A1B5F97D}"/>
                </a:ext>
              </a:extLst>
            </p:cNvPr>
            <p:cNvSpPr txBox="1"/>
            <p:nvPr/>
          </p:nvSpPr>
          <p:spPr>
            <a:xfrm>
              <a:off x="182880" y="1706880"/>
              <a:ext cx="3985260" cy="923330"/>
            </a:xfrm>
            <a:prstGeom prst="rect">
              <a:avLst/>
            </a:prstGeom>
            <a:noFill/>
          </p:spPr>
          <p:txBody>
            <a:bodyPr wrap="square" rtlCol="0">
              <a:spAutoFit/>
            </a:bodyPr>
            <a:lstStyle/>
            <a:p>
              <a:pPr marL="285750" indent="-285750">
                <a:buFont typeface="Arial" panose="020B0604020202020204" pitchFamily="34" charset="0"/>
                <a:buChar char="•"/>
              </a:pPr>
              <a:r>
                <a:rPr lang="en-US" dirty="0"/>
                <a:t>Networking events</a:t>
              </a:r>
            </a:p>
            <a:p>
              <a:pPr marL="285750" indent="-285750">
                <a:buFont typeface="Arial" panose="020B0604020202020204" pitchFamily="34" charset="0"/>
                <a:buChar char="•"/>
              </a:pPr>
              <a:r>
                <a:rPr lang="en-US" dirty="0"/>
                <a:t>Well-being programs</a:t>
              </a:r>
            </a:p>
            <a:p>
              <a:pPr marL="285750" indent="-285750">
                <a:buFont typeface="Arial" panose="020B0604020202020204" pitchFamily="34" charset="0"/>
                <a:buChar char="•"/>
              </a:pPr>
              <a:r>
                <a:rPr lang="en-US" dirty="0"/>
                <a:t>Meet follower needs</a:t>
              </a:r>
            </a:p>
          </p:txBody>
        </p:sp>
      </p:grpSp>
      <p:grpSp>
        <p:nvGrpSpPr>
          <p:cNvPr id="15" name="Group 14">
            <a:extLst>
              <a:ext uri="{FF2B5EF4-FFF2-40B4-BE49-F238E27FC236}">
                <a16:creationId xmlns:a16="http://schemas.microsoft.com/office/drawing/2014/main" id="{1F6CFA72-7206-3843-8C3E-3C7F519E062C}"/>
              </a:ext>
            </a:extLst>
          </p:cNvPr>
          <p:cNvGrpSpPr/>
          <p:nvPr/>
        </p:nvGrpSpPr>
        <p:grpSpPr>
          <a:xfrm>
            <a:off x="8110822" y="2773536"/>
            <a:ext cx="3985260" cy="2285548"/>
            <a:chOff x="182880" y="1175658"/>
            <a:chExt cx="3985260" cy="2285548"/>
          </a:xfrm>
        </p:grpSpPr>
        <p:sp>
          <p:nvSpPr>
            <p:cNvPr id="16" name="TextBox 15">
              <a:extLst>
                <a:ext uri="{FF2B5EF4-FFF2-40B4-BE49-F238E27FC236}">
                  <a16:creationId xmlns:a16="http://schemas.microsoft.com/office/drawing/2014/main" id="{793EAC82-7857-4338-CE6F-F4C322528861}"/>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Task-centred Approaches </a:t>
              </a:r>
            </a:p>
          </p:txBody>
        </p:sp>
        <p:sp>
          <p:nvSpPr>
            <p:cNvPr id="17" name="TextBox 16">
              <a:extLst>
                <a:ext uri="{FF2B5EF4-FFF2-40B4-BE49-F238E27FC236}">
                  <a16:creationId xmlns:a16="http://schemas.microsoft.com/office/drawing/2014/main" id="{077B778C-F4F7-2029-20FA-5F7217942199}"/>
                </a:ext>
              </a:extLst>
            </p:cNvPr>
            <p:cNvSpPr txBox="1"/>
            <p:nvPr/>
          </p:nvSpPr>
          <p:spPr>
            <a:xfrm>
              <a:off x="182880" y="1706880"/>
              <a:ext cx="3985260" cy="1754326"/>
            </a:xfrm>
            <a:prstGeom prst="rect">
              <a:avLst/>
            </a:prstGeom>
            <a:noFill/>
          </p:spPr>
          <p:txBody>
            <a:bodyPr wrap="square" rtlCol="0">
              <a:spAutoFit/>
            </a:bodyPr>
            <a:lstStyle/>
            <a:p>
              <a:pPr marL="285750" indent="-285750">
                <a:buFont typeface="Arial" panose="020B0604020202020204" pitchFamily="34" charset="0"/>
                <a:buChar char="•"/>
              </a:pPr>
              <a:r>
                <a:rPr lang="en-US" dirty="0"/>
                <a:t>Accomplish goals</a:t>
              </a:r>
            </a:p>
            <a:p>
              <a:pPr marL="285750" indent="-285750">
                <a:buFont typeface="Arial" panose="020B0604020202020204" pitchFamily="34" charset="0"/>
                <a:buChar char="•"/>
              </a:pPr>
              <a:r>
                <a:rPr lang="en-US" dirty="0"/>
                <a:t>Implement tasks</a:t>
              </a:r>
            </a:p>
            <a:p>
              <a:pPr marL="285750" indent="-285750">
                <a:buFont typeface="Arial" panose="020B0604020202020204" pitchFamily="34" charset="0"/>
                <a:buChar char="•"/>
              </a:pPr>
              <a:r>
                <a:rPr lang="en-US" dirty="0"/>
                <a:t>Focus on activities</a:t>
              </a:r>
            </a:p>
            <a:p>
              <a:pPr marL="285750" indent="-285750">
                <a:buFont typeface="Arial" panose="020B0604020202020204" pitchFamily="34" charset="0"/>
                <a:buChar char="•"/>
              </a:pPr>
              <a:r>
                <a:rPr lang="en-US" dirty="0"/>
                <a:t>Organise work</a:t>
              </a:r>
            </a:p>
            <a:p>
              <a:pPr marL="285750" indent="-285750">
                <a:buFont typeface="Arial" panose="020B0604020202020204" pitchFamily="34" charset="0"/>
                <a:buChar char="•"/>
              </a:pPr>
              <a:r>
                <a:rPr lang="en-US" dirty="0"/>
                <a:t>Define roles</a:t>
              </a:r>
            </a:p>
            <a:p>
              <a:pPr marL="285750" indent="-285750">
                <a:buFont typeface="Arial" panose="020B0604020202020204" pitchFamily="34" charset="0"/>
                <a:buChar char="•"/>
              </a:pPr>
              <a:r>
                <a:rPr lang="en-US" dirty="0"/>
                <a:t>Determine policies and procedures</a:t>
              </a:r>
            </a:p>
          </p:txBody>
        </p:sp>
      </p:grpSp>
      <p:grpSp>
        <p:nvGrpSpPr>
          <p:cNvPr id="18" name="Group 17">
            <a:extLst>
              <a:ext uri="{FF2B5EF4-FFF2-40B4-BE49-F238E27FC236}">
                <a16:creationId xmlns:a16="http://schemas.microsoft.com/office/drawing/2014/main" id="{1E83224A-430B-A25C-1422-E352D2FAD465}"/>
              </a:ext>
            </a:extLst>
          </p:cNvPr>
          <p:cNvGrpSpPr/>
          <p:nvPr/>
        </p:nvGrpSpPr>
        <p:grpSpPr>
          <a:xfrm>
            <a:off x="8025133" y="5317472"/>
            <a:ext cx="3985260" cy="1149376"/>
            <a:chOff x="182880" y="1203835"/>
            <a:chExt cx="3985260" cy="1149376"/>
          </a:xfrm>
        </p:grpSpPr>
        <p:sp>
          <p:nvSpPr>
            <p:cNvPr id="19" name="TextBox 18">
              <a:extLst>
                <a:ext uri="{FF2B5EF4-FFF2-40B4-BE49-F238E27FC236}">
                  <a16:creationId xmlns:a16="http://schemas.microsoft.com/office/drawing/2014/main" id="{184E9A50-50C9-94CD-6B19-C05780D6312E}"/>
                </a:ext>
              </a:extLst>
            </p:cNvPr>
            <p:cNvSpPr txBox="1"/>
            <p:nvPr/>
          </p:nvSpPr>
          <p:spPr>
            <a:xfrm>
              <a:off x="268570" y="1203835"/>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CQ and EI</a:t>
              </a:r>
            </a:p>
          </p:txBody>
        </p:sp>
        <p:sp>
          <p:nvSpPr>
            <p:cNvPr id="20" name="TextBox 19">
              <a:extLst>
                <a:ext uri="{FF2B5EF4-FFF2-40B4-BE49-F238E27FC236}">
                  <a16:creationId xmlns:a16="http://schemas.microsoft.com/office/drawing/2014/main" id="{FC6909FA-DEB4-ACAF-382D-607E03B7A3FE}"/>
                </a:ext>
              </a:extLst>
            </p:cNvPr>
            <p:cNvSpPr txBox="1"/>
            <p:nvPr/>
          </p:nvSpPr>
          <p:spPr>
            <a:xfrm>
              <a:off x="182880" y="1706880"/>
              <a:ext cx="3985260" cy="646331"/>
            </a:xfrm>
            <a:prstGeom prst="rect">
              <a:avLst/>
            </a:prstGeom>
            <a:noFill/>
          </p:spPr>
          <p:txBody>
            <a:bodyPr wrap="square" rtlCol="0">
              <a:spAutoFit/>
            </a:bodyPr>
            <a:lstStyle/>
            <a:p>
              <a:pPr marL="285750" indent="-285750">
                <a:buFont typeface="Arial" panose="020B0604020202020204" pitchFamily="34" charset="0"/>
                <a:buChar char="•"/>
              </a:pPr>
              <a:r>
                <a:rPr lang="en-US" dirty="0"/>
                <a:t>Emotional focus</a:t>
              </a:r>
            </a:p>
            <a:p>
              <a:pPr marL="285750" indent="-285750">
                <a:buFont typeface="Arial" panose="020B0604020202020204" pitchFamily="34" charset="0"/>
                <a:buChar char="•"/>
              </a:pPr>
              <a:r>
                <a:rPr lang="en-US" dirty="0"/>
                <a:t>Cultural adaptation </a:t>
              </a:r>
            </a:p>
          </p:txBody>
        </p:sp>
      </p:grpSp>
      <p:sp>
        <p:nvSpPr>
          <p:cNvPr id="25" name="TextBox 24">
            <a:extLst>
              <a:ext uri="{FF2B5EF4-FFF2-40B4-BE49-F238E27FC236}">
                <a16:creationId xmlns:a16="http://schemas.microsoft.com/office/drawing/2014/main" id="{FD4BCA78-3BD3-C583-1F2F-7E168A75C5DC}"/>
              </a:ext>
            </a:extLst>
          </p:cNvPr>
          <p:cNvSpPr txBox="1"/>
          <p:nvPr/>
        </p:nvSpPr>
        <p:spPr>
          <a:xfrm>
            <a:off x="392569" y="5443504"/>
            <a:ext cx="6100762" cy="369332"/>
          </a:xfrm>
          <a:prstGeom prst="rect">
            <a:avLst/>
          </a:prstGeom>
          <a:noFill/>
        </p:spPr>
        <p:txBody>
          <a:bodyPr wrap="square">
            <a:spAutoFit/>
          </a:bodyPr>
          <a:lstStyle/>
          <a:p>
            <a:r>
              <a:rPr lang="en-US" dirty="0"/>
              <a:t>(Mintzberg, 1989) </a:t>
            </a:r>
          </a:p>
        </p:txBody>
      </p:sp>
    </p:spTree>
    <p:extLst>
      <p:ext uri="{BB962C8B-B14F-4D97-AF65-F5344CB8AC3E}">
        <p14:creationId xmlns:p14="http://schemas.microsoft.com/office/powerpoint/2010/main" val="40653388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5DBFF7-FAAF-B273-7CFF-9DA188BE20EC}"/>
            </a:ext>
          </a:extLst>
        </p:cNvPr>
        <p:cNvGrpSpPr/>
        <p:nvPr/>
      </p:nvGrpSpPr>
      <p:grpSpPr>
        <a:xfrm>
          <a:off x="0" y="0"/>
          <a:ext cx="0" cy="0"/>
          <a:chOff x="0" y="0"/>
          <a:chExt cx="0" cy="0"/>
        </a:xfrm>
      </p:grpSpPr>
      <p:pic>
        <p:nvPicPr>
          <p:cNvPr id="26" name="Picture 25">
            <a:extLst>
              <a:ext uri="{FF2B5EF4-FFF2-40B4-BE49-F238E27FC236}">
                <a16:creationId xmlns:a16="http://schemas.microsoft.com/office/drawing/2014/main" id="{9851AA2A-541D-12BA-89DD-48AAB5AEBA2A}"/>
              </a:ext>
            </a:extLst>
          </p:cNvPr>
          <p:cNvPicPr>
            <a:picLocks noChangeAspect="1"/>
          </p:cNvPicPr>
          <p:nvPr/>
        </p:nvPicPr>
        <p:blipFill>
          <a:blip r:embed="rId3">
            <a:extLst>
              <a:ext uri="{28A0092B-C50C-407E-A947-70E740481C1C}">
                <a14:useLocalDpi xmlns:a14="http://schemas.microsoft.com/office/drawing/2010/main" val="0"/>
              </a:ext>
            </a:extLst>
          </a:blip>
          <a:srcRect l="13265" r="16902"/>
          <a:stretch>
            <a:fillRect/>
          </a:stretch>
        </p:blipFill>
        <p:spPr>
          <a:xfrm>
            <a:off x="4258308" y="0"/>
            <a:ext cx="7933691" cy="6809509"/>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9130BE8B-A001-C8AA-4873-F70F1E18168D}"/>
              </a:ext>
            </a:extLst>
          </p:cNvPr>
          <p:cNvSpPr>
            <a:spLocks noGrp="1"/>
          </p:cNvSpPr>
          <p:nvPr>
            <p:ph type="title"/>
          </p:nvPr>
        </p:nvSpPr>
        <p:spPr>
          <a:xfrm>
            <a:off x="657224" y="155868"/>
            <a:ext cx="11534776" cy="531223"/>
          </a:xfrm>
          <a:solidFill>
            <a:schemeClr val="bg1"/>
          </a:solidFill>
        </p:spPr>
        <p:txBody>
          <a:bodyPr>
            <a:normAutofit fontScale="90000"/>
          </a:bodyPr>
          <a:lstStyle/>
          <a:p>
            <a:r>
              <a:rPr lang="en-US" dirty="0"/>
              <a:t>Classical management Foundations</a:t>
            </a:r>
          </a:p>
        </p:txBody>
      </p:sp>
      <p:grpSp>
        <p:nvGrpSpPr>
          <p:cNvPr id="3" name="Group 2">
            <a:extLst>
              <a:ext uri="{FF2B5EF4-FFF2-40B4-BE49-F238E27FC236}">
                <a16:creationId xmlns:a16="http://schemas.microsoft.com/office/drawing/2014/main" id="{EC0FCD4D-74A1-FC88-DA97-DA870AAE0C43}"/>
              </a:ext>
            </a:extLst>
          </p:cNvPr>
          <p:cNvGrpSpPr/>
          <p:nvPr/>
        </p:nvGrpSpPr>
        <p:grpSpPr>
          <a:xfrm>
            <a:off x="580389" y="803428"/>
            <a:ext cx="3831591" cy="1731551"/>
            <a:chOff x="182880" y="1175658"/>
            <a:chExt cx="3985260" cy="1731551"/>
          </a:xfrm>
        </p:grpSpPr>
        <p:sp>
          <p:nvSpPr>
            <p:cNvPr id="4" name="TextBox 3">
              <a:extLst>
                <a:ext uri="{FF2B5EF4-FFF2-40B4-BE49-F238E27FC236}">
                  <a16:creationId xmlns:a16="http://schemas.microsoft.com/office/drawing/2014/main" id="{F5256FDF-4BA7-6432-7AB9-60E9A23DA9D3}"/>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Authority </a:t>
              </a:r>
            </a:p>
          </p:txBody>
        </p:sp>
        <p:sp>
          <p:nvSpPr>
            <p:cNvPr id="5" name="TextBox 4">
              <a:extLst>
                <a:ext uri="{FF2B5EF4-FFF2-40B4-BE49-F238E27FC236}">
                  <a16:creationId xmlns:a16="http://schemas.microsoft.com/office/drawing/2014/main" id="{151345BF-4B02-F95F-088C-4D1C2E05BB70}"/>
                </a:ext>
              </a:extLst>
            </p:cNvPr>
            <p:cNvSpPr txBox="1"/>
            <p:nvPr/>
          </p:nvSpPr>
          <p:spPr>
            <a:xfrm>
              <a:off x="182880" y="1706880"/>
              <a:ext cx="3985260" cy="1200329"/>
            </a:xfrm>
            <a:prstGeom prst="rect">
              <a:avLst/>
            </a:prstGeom>
            <a:noFill/>
          </p:spPr>
          <p:txBody>
            <a:bodyPr wrap="square" rtlCol="0">
              <a:spAutoFit/>
            </a:bodyPr>
            <a:lstStyle/>
            <a:p>
              <a:pPr marL="285750" indent="-285750">
                <a:buFont typeface="Arial" panose="020B0604020202020204" pitchFamily="34" charset="0"/>
                <a:buChar char="•"/>
              </a:pPr>
              <a:r>
                <a:rPr lang="en-US" dirty="0"/>
                <a:t>The right to give orders and power to followers</a:t>
              </a:r>
            </a:p>
            <a:p>
              <a:pPr marL="285750" indent="-285750">
                <a:buFont typeface="Arial" panose="020B0604020202020204" pitchFamily="34" charset="0"/>
                <a:buChar char="•"/>
              </a:pPr>
              <a:r>
                <a:rPr lang="en-US" dirty="0"/>
                <a:t>Personal authority compliments official authority</a:t>
              </a:r>
            </a:p>
          </p:txBody>
        </p:sp>
      </p:grpSp>
      <p:grpSp>
        <p:nvGrpSpPr>
          <p:cNvPr id="6" name="Group 5">
            <a:extLst>
              <a:ext uri="{FF2B5EF4-FFF2-40B4-BE49-F238E27FC236}">
                <a16:creationId xmlns:a16="http://schemas.microsoft.com/office/drawing/2014/main" id="{105D28D9-00C1-AA70-7EDA-7EC2B9BD2953}"/>
              </a:ext>
            </a:extLst>
          </p:cNvPr>
          <p:cNvGrpSpPr/>
          <p:nvPr/>
        </p:nvGrpSpPr>
        <p:grpSpPr>
          <a:xfrm>
            <a:off x="503555" y="2651316"/>
            <a:ext cx="3985260" cy="900554"/>
            <a:chOff x="182880" y="1175658"/>
            <a:chExt cx="3985260" cy="900554"/>
          </a:xfrm>
        </p:grpSpPr>
        <p:sp>
          <p:nvSpPr>
            <p:cNvPr id="7" name="TextBox 6">
              <a:extLst>
                <a:ext uri="{FF2B5EF4-FFF2-40B4-BE49-F238E27FC236}">
                  <a16:creationId xmlns:a16="http://schemas.microsoft.com/office/drawing/2014/main" id="{92ADE04A-F0BB-5BE7-7804-10C3A1EAF520}"/>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Unity of Command</a:t>
              </a:r>
            </a:p>
          </p:txBody>
        </p:sp>
        <p:sp>
          <p:nvSpPr>
            <p:cNvPr id="8" name="TextBox 7">
              <a:extLst>
                <a:ext uri="{FF2B5EF4-FFF2-40B4-BE49-F238E27FC236}">
                  <a16:creationId xmlns:a16="http://schemas.microsoft.com/office/drawing/2014/main" id="{A2B4FBF6-CF84-6E24-2D02-9B8F79727BC0}"/>
                </a:ext>
              </a:extLst>
            </p:cNvPr>
            <p:cNvSpPr txBox="1"/>
            <p:nvPr/>
          </p:nvSpPr>
          <p:spPr>
            <a:xfrm>
              <a:off x="182880" y="1706880"/>
              <a:ext cx="3985260" cy="369332"/>
            </a:xfrm>
            <a:prstGeom prst="rect">
              <a:avLst/>
            </a:prstGeom>
            <a:noFill/>
          </p:spPr>
          <p:txBody>
            <a:bodyPr wrap="square" rtlCol="0">
              <a:spAutoFit/>
            </a:bodyPr>
            <a:lstStyle/>
            <a:p>
              <a:pPr marL="285750" indent="-285750">
                <a:buFont typeface="Arial" panose="020B0604020202020204" pitchFamily="34" charset="0"/>
                <a:buChar char="•"/>
              </a:pPr>
              <a:r>
                <a:rPr lang="en-US" dirty="0"/>
                <a:t>Receiving orders  from one superior</a:t>
              </a:r>
            </a:p>
          </p:txBody>
        </p:sp>
      </p:grpSp>
      <p:grpSp>
        <p:nvGrpSpPr>
          <p:cNvPr id="9" name="Group 8">
            <a:extLst>
              <a:ext uri="{FF2B5EF4-FFF2-40B4-BE49-F238E27FC236}">
                <a16:creationId xmlns:a16="http://schemas.microsoft.com/office/drawing/2014/main" id="{97C0E1C9-0CCE-67D7-04FC-F85A2FDE89FB}"/>
              </a:ext>
            </a:extLst>
          </p:cNvPr>
          <p:cNvGrpSpPr/>
          <p:nvPr/>
        </p:nvGrpSpPr>
        <p:grpSpPr>
          <a:xfrm>
            <a:off x="503555" y="3682982"/>
            <a:ext cx="3677921" cy="1454552"/>
            <a:chOff x="182880" y="1175658"/>
            <a:chExt cx="3677921" cy="1454552"/>
          </a:xfrm>
        </p:grpSpPr>
        <p:sp>
          <p:nvSpPr>
            <p:cNvPr id="10" name="TextBox 9">
              <a:extLst>
                <a:ext uri="{FF2B5EF4-FFF2-40B4-BE49-F238E27FC236}">
                  <a16:creationId xmlns:a16="http://schemas.microsoft.com/office/drawing/2014/main" id="{072FCC48-ECB7-2055-D2FF-061FA6171602}"/>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Equity</a:t>
              </a:r>
            </a:p>
          </p:txBody>
        </p:sp>
        <p:sp>
          <p:nvSpPr>
            <p:cNvPr id="11" name="TextBox 10">
              <a:extLst>
                <a:ext uri="{FF2B5EF4-FFF2-40B4-BE49-F238E27FC236}">
                  <a16:creationId xmlns:a16="http://schemas.microsoft.com/office/drawing/2014/main" id="{63346116-8BED-25DC-8756-84832C3FDCFE}"/>
                </a:ext>
              </a:extLst>
            </p:cNvPr>
            <p:cNvSpPr txBox="1"/>
            <p:nvPr/>
          </p:nvSpPr>
          <p:spPr>
            <a:xfrm>
              <a:off x="182880" y="1706880"/>
              <a:ext cx="3677920" cy="923330"/>
            </a:xfrm>
            <a:prstGeom prst="rect">
              <a:avLst/>
            </a:prstGeom>
            <a:noFill/>
          </p:spPr>
          <p:txBody>
            <a:bodyPr wrap="square" rtlCol="0">
              <a:spAutoFit/>
            </a:bodyPr>
            <a:lstStyle/>
            <a:p>
              <a:pPr marL="285750" indent="-285750">
                <a:buFont typeface="Arial" panose="020B0604020202020204" pitchFamily="34" charset="0"/>
                <a:buChar char="•"/>
              </a:pPr>
              <a:r>
                <a:rPr lang="en-US" dirty="0"/>
                <a:t> Driven application of respect and justice to all everyone</a:t>
              </a:r>
            </a:p>
            <a:p>
              <a:pPr marL="285750" indent="-285750">
                <a:buFont typeface="Arial" panose="020B0604020202020204" pitchFamily="34" charset="0"/>
                <a:buChar char="•"/>
              </a:pPr>
              <a:endParaRPr lang="en-US" dirty="0"/>
            </a:p>
          </p:txBody>
        </p:sp>
      </p:grpSp>
      <p:grpSp>
        <p:nvGrpSpPr>
          <p:cNvPr id="12" name="Group 11">
            <a:extLst>
              <a:ext uri="{FF2B5EF4-FFF2-40B4-BE49-F238E27FC236}">
                <a16:creationId xmlns:a16="http://schemas.microsoft.com/office/drawing/2014/main" id="{AB12F21D-C062-A5C8-AC1C-14B20F8A72B1}"/>
              </a:ext>
            </a:extLst>
          </p:cNvPr>
          <p:cNvGrpSpPr/>
          <p:nvPr/>
        </p:nvGrpSpPr>
        <p:grpSpPr>
          <a:xfrm>
            <a:off x="503555" y="5058222"/>
            <a:ext cx="3677920" cy="1177553"/>
            <a:chOff x="182880" y="1175658"/>
            <a:chExt cx="3985260" cy="1177553"/>
          </a:xfrm>
        </p:grpSpPr>
        <p:sp>
          <p:nvSpPr>
            <p:cNvPr id="13" name="TextBox 12">
              <a:extLst>
                <a:ext uri="{FF2B5EF4-FFF2-40B4-BE49-F238E27FC236}">
                  <a16:creationId xmlns:a16="http://schemas.microsoft.com/office/drawing/2014/main" id="{6362C1FB-0250-9ED0-5D43-3D05E197C140}"/>
                </a:ext>
              </a:extLst>
            </p:cNvPr>
            <p:cNvSpPr txBox="1"/>
            <p:nvPr/>
          </p:nvSpPr>
          <p:spPr>
            <a:xfrm>
              <a:off x="182881" y="1175658"/>
              <a:ext cx="3897626" cy="400110"/>
            </a:xfrm>
            <a:prstGeom prst="rect">
              <a:avLst/>
            </a:prstGeom>
            <a:solidFill>
              <a:schemeClr val="accent2">
                <a:lumMod val="50000"/>
              </a:schemeClr>
            </a:solidFill>
          </p:spPr>
          <p:txBody>
            <a:bodyPr wrap="square" rtlCol="0">
              <a:spAutoFit/>
            </a:bodyPr>
            <a:lstStyle/>
            <a:p>
              <a:r>
                <a:rPr lang="en-US" sz="2000" b="1" dirty="0">
                  <a:solidFill>
                    <a:schemeClr val="bg1"/>
                  </a:solidFill>
                </a:rPr>
                <a:t>esprit de corps</a:t>
              </a:r>
            </a:p>
          </p:txBody>
        </p:sp>
        <p:sp>
          <p:nvSpPr>
            <p:cNvPr id="14" name="TextBox 13">
              <a:extLst>
                <a:ext uri="{FF2B5EF4-FFF2-40B4-BE49-F238E27FC236}">
                  <a16:creationId xmlns:a16="http://schemas.microsoft.com/office/drawing/2014/main" id="{28A22C96-BCB4-FDAD-ACBB-8BDA05BDD4B3}"/>
                </a:ext>
              </a:extLst>
            </p:cNvPr>
            <p:cNvSpPr txBox="1"/>
            <p:nvPr/>
          </p:nvSpPr>
          <p:spPr>
            <a:xfrm>
              <a:off x="182880" y="1706880"/>
              <a:ext cx="3985260" cy="646331"/>
            </a:xfrm>
            <a:prstGeom prst="rect">
              <a:avLst/>
            </a:prstGeom>
            <a:noFill/>
          </p:spPr>
          <p:txBody>
            <a:bodyPr wrap="square" rtlCol="0">
              <a:spAutoFit/>
            </a:bodyPr>
            <a:lstStyle/>
            <a:p>
              <a:pPr marL="285750" indent="-285750">
                <a:buFont typeface="Arial" panose="020B0604020202020204" pitchFamily="34" charset="0"/>
                <a:buChar char="•"/>
              </a:pPr>
              <a:r>
                <a:rPr lang="en-US" dirty="0"/>
                <a:t>Building unity among members</a:t>
              </a:r>
            </a:p>
            <a:p>
              <a:pPr marL="285750" indent="-285750">
                <a:buFont typeface="Arial" panose="020B0604020202020204" pitchFamily="34" charset="0"/>
                <a:buChar char="•"/>
              </a:pPr>
              <a:r>
                <a:rPr lang="en-US" dirty="0"/>
                <a:t>Harmonious working relationship</a:t>
              </a:r>
            </a:p>
          </p:txBody>
        </p:sp>
      </p:grpSp>
      <p:sp>
        <p:nvSpPr>
          <p:cNvPr id="28" name="TextBox 27">
            <a:extLst>
              <a:ext uri="{FF2B5EF4-FFF2-40B4-BE49-F238E27FC236}">
                <a16:creationId xmlns:a16="http://schemas.microsoft.com/office/drawing/2014/main" id="{4D941F63-C8E4-0E88-6105-A8CB8404F91E}"/>
              </a:ext>
            </a:extLst>
          </p:cNvPr>
          <p:cNvSpPr txBox="1"/>
          <p:nvPr/>
        </p:nvSpPr>
        <p:spPr>
          <a:xfrm>
            <a:off x="858982" y="6440177"/>
            <a:ext cx="6096000" cy="369332"/>
          </a:xfrm>
          <a:prstGeom prst="rect">
            <a:avLst/>
          </a:prstGeom>
          <a:noFill/>
        </p:spPr>
        <p:txBody>
          <a:bodyPr wrap="square">
            <a:spAutoFit/>
          </a:bodyPr>
          <a:lstStyle/>
          <a:p>
            <a:r>
              <a:rPr lang="en-US" dirty="0"/>
              <a:t>(Fayol, 1984)</a:t>
            </a:r>
          </a:p>
        </p:txBody>
      </p:sp>
    </p:spTree>
    <p:extLst>
      <p:ext uri="{BB962C8B-B14F-4D97-AF65-F5344CB8AC3E}">
        <p14:creationId xmlns:p14="http://schemas.microsoft.com/office/powerpoint/2010/main" val="1961241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FA05D-336E-2890-2784-C617CD0EB70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B63D19-02DF-1695-62AD-562CD264157F}"/>
              </a:ext>
            </a:extLst>
          </p:cNvPr>
          <p:cNvSpPr>
            <a:spLocks noGrp="1"/>
          </p:cNvSpPr>
          <p:nvPr>
            <p:ph type="title"/>
          </p:nvPr>
        </p:nvSpPr>
        <p:spPr>
          <a:xfrm>
            <a:off x="255453" y="55142"/>
            <a:ext cx="11776076" cy="578630"/>
          </a:xfrm>
        </p:spPr>
        <p:txBody>
          <a:bodyPr>
            <a:normAutofit fontScale="90000"/>
          </a:bodyPr>
          <a:lstStyle/>
          <a:p>
            <a:pPr algn="ctr"/>
            <a:r>
              <a:rPr lang="en-US" dirty="0"/>
              <a:t>Management Assumptions About People</a:t>
            </a:r>
          </a:p>
        </p:txBody>
      </p:sp>
      <p:grpSp>
        <p:nvGrpSpPr>
          <p:cNvPr id="3" name="Group 2">
            <a:extLst>
              <a:ext uri="{FF2B5EF4-FFF2-40B4-BE49-F238E27FC236}">
                <a16:creationId xmlns:a16="http://schemas.microsoft.com/office/drawing/2014/main" id="{603E5070-16E6-A8A8-AE2D-FCEB43A71251}"/>
              </a:ext>
            </a:extLst>
          </p:cNvPr>
          <p:cNvGrpSpPr/>
          <p:nvPr/>
        </p:nvGrpSpPr>
        <p:grpSpPr>
          <a:xfrm>
            <a:off x="255453" y="915417"/>
            <a:ext cx="12220576" cy="2379077"/>
            <a:chOff x="182880" y="1175658"/>
            <a:chExt cx="9653407" cy="2172638"/>
          </a:xfrm>
        </p:grpSpPr>
        <p:sp>
          <p:nvSpPr>
            <p:cNvPr id="4" name="TextBox 3">
              <a:extLst>
                <a:ext uri="{FF2B5EF4-FFF2-40B4-BE49-F238E27FC236}">
                  <a16:creationId xmlns:a16="http://schemas.microsoft.com/office/drawing/2014/main" id="{CECEE643-A775-C987-4F31-F21F92F34097}"/>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Theory X </a:t>
              </a:r>
            </a:p>
          </p:txBody>
        </p:sp>
        <p:sp>
          <p:nvSpPr>
            <p:cNvPr id="5" name="TextBox 4">
              <a:extLst>
                <a:ext uri="{FF2B5EF4-FFF2-40B4-BE49-F238E27FC236}">
                  <a16:creationId xmlns:a16="http://schemas.microsoft.com/office/drawing/2014/main" id="{844DBE7F-9A64-FE2F-784F-019B2502B7D1}"/>
                </a:ext>
              </a:extLst>
            </p:cNvPr>
            <p:cNvSpPr txBox="1"/>
            <p:nvPr/>
          </p:nvSpPr>
          <p:spPr>
            <a:xfrm>
              <a:off x="182880" y="1706880"/>
              <a:ext cx="3985260" cy="1602099"/>
            </a:xfrm>
            <a:prstGeom prst="rect">
              <a:avLst/>
            </a:prstGeom>
            <a:noFill/>
          </p:spPr>
          <p:txBody>
            <a:bodyPr wrap="square" rtlCol="0">
              <a:spAutoFit/>
            </a:bodyPr>
            <a:lstStyle/>
            <a:p>
              <a:pPr marL="285750" indent="-285750">
                <a:buFont typeface="Arial" panose="020B0604020202020204" pitchFamily="34" charset="0"/>
                <a:buChar char="•"/>
              </a:pPr>
              <a:r>
                <a:rPr lang="en-US" dirty="0"/>
                <a:t>Negative perception about employees</a:t>
              </a:r>
            </a:p>
            <a:p>
              <a:pPr marL="285750" indent="-285750">
                <a:buFont typeface="Arial" panose="020B0604020202020204" pitchFamily="34" charset="0"/>
                <a:buChar char="•"/>
              </a:pPr>
              <a:r>
                <a:rPr lang="en-US" dirty="0"/>
                <a:t>Employees lack ambition</a:t>
              </a:r>
            </a:p>
            <a:p>
              <a:pPr marL="285750" indent="-285750">
                <a:buFont typeface="Arial" panose="020B0604020202020204" pitchFamily="34" charset="0"/>
                <a:buChar char="•"/>
              </a:pPr>
              <a:r>
                <a:rPr lang="en-US" dirty="0"/>
                <a:t>Employees avoid responsibilities</a:t>
              </a:r>
            </a:p>
            <a:p>
              <a:pPr marL="285750" indent="-285750">
                <a:buFont typeface="Arial" panose="020B0604020202020204" pitchFamily="34" charset="0"/>
                <a:buChar char="•"/>
              </a:pPr>
              <a:r>
                <a:rPr lang="en-US" dirty="0"/>
                <a:t>Employees focus on self interests to earn income</a:t>
              </a:r>
            </a:p>
            <a:p>
              <a:pPr marL="285750" indent="-285750">
                <a:buFont typeface="Arial" panose="020B0604020202020204" pitchFamily="34" charset="0"/>
                <a:buChar char="•"/>
              </a:pPr>
              <a:endParaRPr lang="en-US" dirty="0"/>
            </a:p>
          </p:txBody>
        </p:sp>
        <p:sp>
          <p:nvSpPr>
            <p:cNvPr id="12" name="TextBox 11">
              <a:extLst>
                <a:ext uri="{FF2B5EF4-FFF2-40B4-BE49-F238E27FC236}">
                  <a16:creationId xmlns:a16="http://schemas.microsoft.com/office/drawing/2014/main" id="{04EF621A-08FF-F08D-10F9-36F55D39C775}"/>
                </a:ext>
              </a:extLst>
            </p:cNvPr>
            <p:cNvSpPr txBox="1"/>
            <p:nvPr/>
          </p:nvSpPr>
          <p:spPr>
            <a:xfrm>
              <a:off x="5851027" y="2758049"/>
              <a:ext cx="3985260" cy="590247"/>
            </a:xfrm>
            <a:prstGeom prst="rect">
              <a:avLst/>
            </a:prstGeom>
            <a:noFill/>
          </p:spPr>
          <p:txBody>
            <a:bodyPr wrap="square" rtlCol="0">
              <a:spAutoFit/>
            </a:bodyPr>
            <a:lstStyle/>
            <a:p>
              <a:r>
                <a:rPr lang="en-US" dirty="0"/>
                <a:t>(Ouchi, 1982)</a:t>
              </a:r>
            </a:p>
            <a:p>
              <a:pPr marL="285750" indent="-285750">
                <a:buFont typeface="Arial" panose="020B0604020202020204" pitchFamily="34" charset="0"/>
                <a:buChar char="•"/>
              </a:pPr>
              <a:endParaRPr lang="en-US" dirty="0"/>
            </a:p>
          </p:txBody>
        </p:sp>
      </p:grpSp>
      <p:grpSp>
        <p:nvGrpSpPr>
          <p:cNvPr id="6" name="Group 5">
            <a:extLst>
              <a:ext uri="{FF2B5EF4-FFF2-40B4-BE49-F238E27FC236}">
                <a16:creationId xmlns:a16="http://schemas.microsoft.com/office/drawing/2014/main" id="{CE0DB56A-5438-BE3C-9008-144E29B529EF}"/>
              </a:ext>
            </a:extLst>
          </p:cNvPr>
          <p:cNvGrpSpPr/>
          <p:nvPr/>
        </p:nvGrpSpPr>
        <p:grpSpPr>
          <a:xfrm>
            <a:off x="255453" y="3193388"/>
            <a:ext cx="4829176" cy="3116545"/>
            <a:chOff x="182880" y="1175658"/>
            <a:chExt cx="3985260" cy="3116545"/>
          </a:xfrm>
        </p:grpSpPr>
        <p:sp>
          <p:nvSpPr>
            <p:cNvPr id="7" name="TextBox 6">
              <a:extLst>
                <a:ext uri="{FF2B5EF4-FFF2-40B4-BE49-F238E27FC236}">
                  <a16:creationId xmlns:a16="http://schemas.microsoft.com/office/drawing/2014/main" id="{A69C7718-DB03-FF0B-A74A-468BE1546A58}"/>
                </a:ext>
              </a:extLst>
            </p:cNvPr>
            <p:cNvSpPr txBox="1"/>
            <p:nvPr/>
          </p:nvSpPr>
          <p:spPr>
            <a:xfrm>
              <a:off x="182881" y="1175658"/>
              <a:ext cx="3677920" cy="400110"/>
            </a:xfrm>
            <a:prstGeom prst="rect">
              <a:avLst/>
            </a:prstGeom>
            <a:solidFill>
              <a:schemeClr val="accent2">
                <a:lumMod val="50000"/>
              </a:schemeClr>
            </a:solidFill>
          </p:spPr>
          <p:txBody>
            <a:bodyPr wrap="square" rtlCol="0">
              <a:spAutoFit/>
            </a:bodyPr>
            <a:lstStyle/>
            <a:p>
              <a:r>
                <a:rPr lang="en-US" sz="2000" b="1" dirty="0">
                  <a:solidFill>
                    <a:schemeClr val="bg1"/>
                  </a:solidFill>
                </a:rPr>
                <a:t>Theory Y </a:t>
              </a:r>
            </a:p>
          </p:txBody>
        </p:sp>
        <p:sp>
          <p:nvSpPr>
            <p:cNvPr id="8" name="TextBox 7">
              <a:extLst>
                <a:ext uri="{FF2B5EF4-FFF2-40B4-BE49-F238E27FC236}">
                  <a16:creationId xmlns:a16="http://schemas.microsoft.com/office/drawing/2014/main" id="{A240D998-FAFA-E481-674F-973D55F35CC5}"/>
                </a:ext>
              </a:extLst>
            </p:cNvPr>
            <p:cNvSpPr txBox="1"/>
            <p:nvPr/>
          </p:nvSpPr>
          <p:spPr>
            <a:xfrm>
              <a:off x="182880" y="1706880"/>
              <a:ext cx="3985260" cy="2585323"/>
            </a:xfrm>
            <a:prstGeom prst="rect">
              <a:avLst/>
            </a:prstGeom>
            <a:noFill/>
          </p:spPr>
          <p:txBody>
            <a:bodyPr wrap="square" rtlCol="0">
              <a:spAutoFit/>
            </a:bodyPr>
            <a:lstStyle/>
            <a:p>
              <a:pPr marL="285750" indent="-285750">
                <a:buFont typeface="Arial" panose="020B0604020202020204" pitchFamily="34" charset="0"/>
                <a:buChar char="•"/>
              </a:pPr>
              <a:r>
                <a:rPr lang="en-US" dirty="0"/>
                <a:t>Positive perception about employees</a:t>
              </a:r>
            </a:p>
            <a:p>
              <a:pPr marL="285750" indent="-285750">
                <a:buFont typeface="Arial" panose="020B0604020202020204" pitchFamily="34" charset="0"/>
                <a:buChar char="•"/>
              </a:pPr>
              <a:r>
                <a:rPr lang="en-US" dirty="0"/>
                <a:t>Employees have internal motivation</a:t>
              </a:r>
            </a:p>
            <a:p>
              <a:pPr marL="285750" indent="-285750">
                <a:buFont typeface="Arial" panose="020B0604020202020204" pitchFamily="34" charset="0"/>
                <a:buChar char="•"/>
              </a:pPr>
              <a:r>
                <a:rPr lang="en-US" dirty="0"/>
                <a:t>Employees love taking responsibilities </a:t>
              </a:r>
            </a:p>
            <a:p>
              <a:pPr marL="285750" indent="-285750">
                <a:buFont typeface="Arial" panose="020B0604020202020204" pitchFamily="34" charset="0"/>
                <a:buChar char="•"/>
              </a:pPr>
              <a:r>
                <a:rPr lang="en-US" dirty="0"/>
                <a:t>Employees work to become better</a:t>
              </a:r>
            </a:p>
            <a:p>
              <a:pPr marL="285750" indent="-285750">
                <a:buFont typeface="Arial" panose="020B0604020202020204" pitchFamily="34" charset="0"/>
                <a:buChar char="•"/>
              </a:pPr>
              <a:r>
                <a:rPr lang="en-US" dirty="0"/>
                <a:t>Managers work closely with employees to understand their needs</a:t>
              </a:r>
            </a:p>
            <a:p>
              <a:pPr marL="285750" indent="-285750">
                <a:buFont typeface="Arial" panose="020B0604020202020204" pitchFamily="34" charset="0"/>
                <a:buChar char="•"/>
              </a:pPr>
              <a:r>
                <a:rPr lang="en-US" dirty="0"/>
                <a:t>Employees more willing to share challenges </a:t>
              </a:r>
            </a:p>
            <a:p>
              <a:pPr marL="285750" indent="-285750">
                <a:buFont typeface="Arial" panose="020B0604020202020204" pitchFamily="34" charset="0"/>
                <a:buChar char="•"/>
              </a:pPr>
              <a:endParaRPr lang="en-US" dirty="0"/>
            </a:p>
          </p:txBody>
        </p:sp>
      </p:grpSp>
      <p:grpSp>
        <p:nvGrpSpPr>
          <p:cNvPr id="9" name="Group 8">
            <a:extLst>
              <a:ext uri="{FF2B5EF4-FFF2-40B4-BE49-F238E27FC236}">
                <a16:creationId xmlns:a16="http://schemas.microsoft.com/office/drawing/2014/main" id="{E44419E2-987E-44EF-600C-16E2DDFB4A4F}"/>
              </a:ext>
            </a:extLst>
          </p:cNvPr>
          <p:cNvGrpSpPr/>
          <p:nvPr/>
        </p:nvGrpSpPr>
        <p:grpSpPr>
          <a:xfrm>
            <a:off x="6986453" y="915021"/>
            <a:ext cx="5045076" cy="1585084"/>
            <a:chOff x="29211" y="1175658"/>
            <a:chExt cx="3985260" cy="1447542"/>
          </a:xfrm>
        </p:grpSpPr>
        <p:sp>
          <p:nvSpPr>
            <p:cNvPr id="10" name="TextBox 9">
              <a:extLst>
                <a:ext uri="{FF2B5EF4-FFF2-40B4-BE49-F238E27FC236}">
                  <a16:creationId xmlns:a16="http://schemas.microsoft.com/office/drawing/2014/main" id="{86CC8C30-973E-5869-37D0-B298D008BF5B}"/>
                </a:ext>
              </a:extLst>
            </p:cNvPr>
            <p:cNvSpPr txBox="1"/>
            <p:nvPr/>
          </p:nvSpPr>
          <p:spPr>
            <a:xfrm>
              <a:off x="182881" y="1175658"/>
              <a:ext cx="3677920" cy="365391"/>
            </a:xfrm>
            <a:prstGeom prst="rect">
              <a:avLst/>
            </a:prstGeom>
            <a:solidFill>
              <a:schemeClr val="accent2">
                <a:lumMod val="50000"/>
              </a:schemeClr>
            </a:solidFill>
          </p:spPr>
          <p:txBody>
            <a:bodyPr wrap="square" rtlCol="0">
              <a:spAutoFit/>
            </a:bodyPr>
            <a:lstStyle/>
            <a:p>
              <a:r>
                <a:rPr lang="en-US" sz="2000" b="1" dirty="0">
                  <a:solidFill>
                    <a:schemeClr val="bg1"/>
                  </a:solidFill>
                </a:rPr>
                <a:t>Theory Z </a:t>
              </a:r>
            </a:p>
          </p:txBody>
        </p:sp>
        <p:sp>
          <p:nvSpPr>
            <p:cNvPr id="11" name="TextBox 10">
              <a:extLst>
                <a:ext uri="{FF2B5EF4-FFF2-40B4-BE49-F238E27FC236}">
                  <a16:creationId xmlns:a16="http://schemas.microsoft.com/office/drawing/2014/main" id="{41E1D6B3-A0E6-7374-50D7-A5F5B053CE24}"/>
                </a:ext>
              </a:extLst>
            </p:cNvPr>
            <p:cNvSpPr txBox="1"/>
            <p:nvPr/>
          </p:nvSpPr>
          <p:spPr>
            <a:xfrm>
              <a:off x="29211" y="1527027"/>
              <a:ext cx="3985260" cy="1096173"/>
            </a:xfrm>
            <a:prstGeom prst="rect">
              <a:avLst/>
            </a:prstGeom>
            <a:noFill/>
          </p:spPr>
          <p:txBody>
            <a:bodyPr wrap="square" rtlCol="0">
              <a:spAutoFit/>
            </a:bodyPr>
            <a:lstStyle/>
            <a:p>
              <a:pPr marL="285750" indent="-285750">
                <a:buFont typeface="Arial" panose="020B0604020202020204" pitchFamily="34" charset="0"/>
                <a:buChar char="•"/>
              </a:pPr>
              <a:r>
                <a:rPr lang="en-US" dirty="0"/>
                <a:t>Acknowledges what motivates employees </a:t>
              </a:r>
            </a:p>
            <a:p>
              <a:pPr marL="285750" indent="-285750">
                <a:buFont typeface="Arial" panose="020B0604020202020204" pitchFamily="34" charset="0"/>
                <a:buChar char="•"/>
              </a:pPr>
              <a:r>
                <a:rPr lang="en-US" dirty="0"/>
                <a:t>Management develop programs that increase creativity</a:t>
              </a:r>
            </a:p>
            <a:p>
              <a:pPr marL="285750" indent="-285750">
                <a:buFont typeface="Arial" panose="020B0604020202020204" pitchFamily="34" charset="0"/>
                <a:buChar char="•"/>
              </a:pPr>
              <a:r>
                <a:rPr lang="en-US" dirty="0"/>
                <a:t>Programs that increases long term work  </a:t>
              </a:r>
            </a:p>
          </p:txBody>
        </p:sp>
      </p:grpSp>
      <p:pic>
        <p:nvPicPr>
          <p:cNvPr id="14" name="Picture 13">
            <a:extLst>
              <a:ext uri="{FF2B5EF4-FFF2-40B4-BE49-F238E27FC236}">
                <a16:creationId xmlns:a16="http://schemas.microsoft.com/office/drawing/2014/main" id="{2C59932D-5FC4-19E5-A3F5-A01DFCAB30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81529" y="2944279"/>
            <a:ext cx="6510471" cy="3906283"/>
          </a:xfrm>
          <a:prstGeom prst="rect">
            <a:avLst/>
          </a:prstGeom>
        </p:spPr>
      </p:pic>
    </p:spTree>
    <p:extLst>
      <p:ext uri="{BB962C8B-B14F-4D97-AF65-F5344CB8AC3E}">
        <p14:creationId xmlns:p14="http://schemas.microsoft.com/office/powerpoint/2010/main" val="1067086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3D277D-68EC-7148-0E71-F57F28C196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A6E576-160F-B3E6-D376-7E22CDA12F83}"/>
              </a:ext>
            </a:extLst>
          </p:cNvPr>
          <p:cNvSpPr>
            <a:spLocks noGrp="1"/>
          </p:cNvSpPr>
          <p:nvPr>
            <p:ph type="title"/>
          </p:nvPr>
        </p:nvSpPr>
        <p:spPr>
          <a:xfrm>
            <a:off x="288758" y="1"/>
            <a:ext cx="11802979" cy="433136"/>
          </a:xfrm>
        </p:spPr>
        <p:txBody>
          <a:bodyPr>
            <a:normAutofit fontScale="90000"/>
          </a:bodyPr>
          <a:lstStyle/>
          <a:p>
            <a:pPr algn="ctr"/>
            <a:r>
              <a:rPr lang="en-US" b="1" dirty="0">
                <a:effectLst>
                  <a:outerShdw blurRad="38100" dist="38100" dir="2700000" algn="tl">
                    <a:srgbClr val="000000">
                      <a:alpha val="43137"/>
                    </a:srgbClr>
                  </a:outerShdw>
                </a:effectLst>
              </a:rPr>
              <a:t>Leadership styles Spectrum </a:t>
            </a:r>
          </a:p>
        </p:txBody>
      </p:sp>
      <p:graphicFrame>
        <p:nvGraphicFramePr>
          <p:cNvPr id="3" name="Table 2">
            <a:extLst>
              <a:ext uri="{FF2B5EF4-FFF2-40B4-BE49-F238E27FC236}">
                <a16:creationId xmlns:a16="http://schemas.microsoft.com/office/drawing/2014/main" id="{1BEF8BE8-7053-DE2F-394A-6CBD82875D37}"/>
              </a:ext>
            </a:extLst>
          </p:cNvPr>
          <p:cNvGraphicFramePr>
            <a:graphicFrameLocks noGrp="1"/>
          </p:cNvGraphicFramePr>
          <p:nvPr>
            <p:extLst>
              <p:ext uri="{D42A27DB-BD31-4B8C-83A1-F6EECF244321}">
                <p14:modId xmlns:p14="http://schemas.microsoft.com/office/powerpoint/2010/main" val="1217101214"/>
              </p:ext>
            </p:extLst>
          </p:nvPr>
        </p:nvGraphicFramePr>
        <p:xfrm>
          <a:off x="0" y="433137"/>
          <a:ext cx="12192000" cy="6911340"/>
        </p:xfrm>
        <a:graphic>
          <a:graphicData uri="http://schemas.openxmlformats.org/drawingml/2006/table">
            <a:tbl>
              <a:tblPr firstRow="1" bandRow="1">
                <a:tableStyleId>{5C22544A-7EE6-4342-B048-85BDC9FD1C3A}</a:tableStyleId>
              </a:tblPr>
              <a:tblGrid>
                <a:gridCol w="1888958">
                  <a:extLst>
                    <a:ext uri="{9D8B030D-6E8A-4147-A177-3AD203B41FA5}">
                      <a16:colId xmlns:a16="http://schemas.microsoft.com/office/drawing/2014/main" val="4177845902"/>
                    </a:ext>
                  </a:extLst>
                </a:gridCol>
                <a:gridCol w="2610853">
                  <a:extLst>
                    <a:ext uri="{9D8B030D-6E8A-4147-A177-3AD203B41FA5}">
                      <a16:colId xmlns:a16="http://schemas.microsoft.com/office/drawing/2014/main" val="3999137340"/>
                    </a:ext>
                  </a:extLst>
                </a:gridCol>
                <a:gridCol w="2622884">
                  <a:extLst>
                    <a:ext uri="{9D8B030D-6E8A-4147-A177-3AD203B41FA5}">
                      <a16:colId xmlns:a16="http://schemas.microsoft.com/office/drawing/2014/main" val="228233400"/>
                    </a:ext>
                  </a:extLst>
                </a:gridCol>
                <a:gridCol w="2646947">
                  <a:extLst>
                    <a:ext uri="{9D8B030D-6E8A-4147-A177-3AD203B41FA5}">
                      <a16:colId xmlns:a16="http://schemas.microsoft.com/office/drawing/2014/main" val="2472803142"/>
                    </a:ext>
                  </a:extLst>
                </a:gridCol>
                <a:gridCol w="2422358">
                  <a:extLst>
                    <a:ext uri="{9D8B030D-6E8A-4147-A177-3AD203B41FA5}">
                      <a16:colId xmlns:a16="http://schemas.microsoft.com/office/drawing/2014/main" val="2596909040"/>
                    </a:ext>
                  </a:extLst>
                </a:gridCol>
              </a:tblGrid>
              <a:tr h="632994">
                <a:tc>
                  <a:txBody>
                    <a:bodyPr/>
                    <a:lstStyle/>
                    <a:p>
                      <a:r>
                        <a:rPr lang="en-US" dirty="0"/>
                        <a:t>Leadership style</a:t>
                      </a:r>
                    </a:p>
                  </a:txBody>
                  <a:tcPr/>
                </a:tc>
                <a:tc>
                  <a:txBody>
                    <a:bodyPr/>
                    <a:lstStyle/>
                    <a:p>
                      <a:r>
                        <a:rPr lang="en-US" dirty="0"/>
                        <a:t>Key characteristics</a:t>
                      </a:r>
                    </a:p>
                  </a:txBody>
                  <a:tcPr/>
                </a:tc>
                <a:tc>
                  <a:txBody>
                    <a:bodyPr/>
                    <a:lstStyle/>
                    <a:p>
                      <a:r>
                        <a:rPr lang="en-US" dirty="0"/>
                        <a:t>Advantages</a:t>
                      </a:r>
                    </a:p>
                  </a:txBody>
                  <a:tcPr/>
                </a:tc>
                <a:tc>
                  <a:txBody>
                    <a:bodyPr/>
                    <a:lstStyle/>
                    <a:p>
                      <a:r>
                        <a:rPr lang="en-US" dirty="0"/>
                        <a:t>Disadvantages</a:t>
                      </a:r>
                    </a:p>
                  </a:txBody>
                  <a:tcPr/>
                </a:tc>
                <a:tc>
                  <a:txBody>
                    <a:bodyPr/>
                    <a:lstStyle/>
                    <a:p>
                      <a:r>
                        <a:rPr lang="en-US" dirty="0"/>
                        <a:t>Suitability in multicultural</a:t>
                      </a:r>
                    </a:p>
                  </a:txBody>
                  <a:tcPr/>
                </a:tc>
                <a:extLst>
                  <a:ext uri="{0D108BD9-81ED-4DB2-BD59-A6C34878D82A}">
                    <a16:rowId xmlns:a16="http://schemas.microsoft.com/office/drawing/2014/main" val="58612542"/>
                  </a:ext>
                </a:extLst>
              </a:tr>
              <a:tr h="1120140">
                <a:tc>
                  <a:txBody>
                    <a:bodyPr/>
                    <a:lstStyle/>
                    <a:p>
                      <a:r>
                        <a:rPr lang="en-US" sz="1600" dirty="0"/>
                        <a:t>Autocratic</a:t>
                      </a:r>
                    </a:p>
                  </a:txBody>
                  <a:tcPr/>
                </a:tc>
                <a:tc>
                  <a:txBody>
                    <a:bodyPr/>
                    <a:lstStyle/>
                    <a:p>
                      <a:r>
                        <a:rPr lang="en-US" sz="1600" dirty="0"/>
                        <a:t>Leaders make decisions </a:t>
                      </a:r>
                    </a:p>
                    <a:p>
                      <a:r>
                        <a:rPr lang="en-US" sz="1600" dirty="0"/>
                        <a:t>Leaders gain full control</a:t>
                      </a:r>
                    </a:p>
                    <a:p>
                      <a:r>
                        <a:rPr lang="en-US" sz="1600" dirty="0"/>
                        <a:t>Leaders give clear instruction</a:t>
                      </a:r>
                    </a:p>
                    <a:p>
                      <a:r>
                        <a:rPr lang="en-US" sz="1600" dirty="0"/>
                        <a:t>Employees have limited participant </a:t>
                      </a:r>
                    </a:p>
                  </a:txBody>
                  <a:tcPr/>
                </a:tc>
                <a:tc>
                  <a:txBody>
                    <a:bodyPr/>
                    <a:lstStyle/>
                    <a:p>
                      <a:r>
                        <a:rPr lang="en-US" sz="1600" dirty="0"/>
                        <a:t>There are clear directions, faster decisions, leverage in risks</a:t>
                      </a:r>
                    </a:p>
                  </a:txBody>
                  <a:tcPr/>
                </a:tc>
                <a:tc>
                  <a:txBody>
                    <a:bodyPr/>
                    <a:lstStyle/>
                    <a:p>
                      <a:r>
                        <a:rPr lang="en-US" sz="1600" dirty="0"/>
                        <a:t>Lack creativity</a:t>
                      </a:r>
                    </a:p>
                    <a:p>
                      <a:r>
                        <a:rPr lang="en-US" sz="1600" dirty="0"/>
                        <a:t>Depends on leaders</a:t>
                      </a:r>
                    </a:p>
                    <a:p>
                      <a:r>
                        <a:rPr lang="en-US" sz="1600" dirty="0"/>
                        <a:t>Lack motivation </a:t>
                      </a:r>
                    </a:p>
                  </a:txBody>
                  <a:tcPr/>
                </a:tc>
                <a:tc>
                  <a:txBody>
                    <a:bodyPr/>
                    <a:lstStyle/>
                    <a:p>
                      <a:r>
                        <a:rPr lang="en-US" sz="1600" dirty="0"/>
                        <a:t>Employees work remotely in other countries</a:t>
                      </a:r>
                    </a:p>
                    <a:p>
                      <a:r>
                        <a:rPr lang="en-US" sz="1600" dirty="0"/>
                        <a:t>Language barriers</a:t>
                      </a:r>
                    </a:p>
                  </a:txBody>
                  <a:tcPr/>
                </a:tc>
                <a:extLst>
                  <a:ext uri="{0D108BD9-81ED-4DB2-BD59-A6C34878D82A}">
                    <a16:rowId xmlns:a16="http://schemas.microsoft.com/office/drawing/2014/main" val="1136534326"/>
                  </a:ext>
                </a:extLst>
              </a:tr>
              <a:tr h="1120140">
                <a:tc>
                  <a:txBody>
                    <a:bodyPr/>
                    <a:lstStyle/>
                    <a:p>
                      <a:r>
                        <a:rPr lang="en-US" sz="1600" dirty="0"/>
                        <a:t>Democratic</a:t>
                      </a:r>
                    </a:p>
                  </a:txBody>
                  <a:tcPr/>
                </a:tc>
                <a:tc>
                  <a:txBody>
                    <a:bodyPr/>
                    <a:lstStyle/>
                    <a:p>
                      <a:r>
                        <a:rPr lang="en-US" sz="1600" dirty="0"/>
                        <a:t>Participation in decision making</a:t>
                      </a:r>
                    </a:p>
                    <a:p>
                      <a:r>
                        <a:rPr lang="en-US" sz="1600" dirty="0"/>
                        <a:t>Open communication</a:t>
                      </a:r>
                    </a:p>
                    <a:p>
                      <a:endParaRPr lang="en-US" sz="1600" dirty="0"/>
                    </a:p>
                  </a:txBody>
                  <a:tcPr/>
                </a:tc>
                <a:tc>
                  <a:txBody>
                    <a:bodyPr/>
                    <a:lstStyle/>
                    <a:p>
                      <a:r>
                        <a:rPr lang="en-US" sz="1600" dirty="0"/>
                        <a:t>Increased engagement</a:t>
                      </a:r>
                    </a:p>
                    <a:p>
                      <a:r>
                        <a:rPr lang="en-US" sz="1600" dirty="0"/>
                        <a:t>Better decisions</a:t>
                      </a:r>
                    </a:p>
                    <a:p>
                      <a:r>
                        <a:rPr lang="en-US" sz="1600" dirty="0"/>
                        <a:t>Higher commitment</a:t>
                      </a:r>
                    </a:p>
                  </a:txBody>
                  <a:tcPr/>
                </a:tc>
                <a:tc>
                  <a:txBody>
                    <a:bodyPr/>
                    <a:lstStyle/>
                    <a:p>
                      <a:r>
                        <a:rPr lang="en-US" sz="1600" dirty="0"/>
                        <a:t>Slowed decision making</a:t>
                      </a:r>
                    </a:p>
                    <a:p>
                      <a:r>
                        <a:rPr lang="en-US" sz="1600" dirty="0"/>
                        <a:t>Likelihood of conflicts</a:t>
                      </a:r>
                    </a:p>
                    <a:p>
                      <a:r>
                        <a:rPr lang="en-US" sz="1600" dirty="0"/>
                        <a:t>Unproductive in cases of emergencies</a:t>
                      </a:r>
                    </a:p>
                  </a:txBody>
                  <a:tcPr/>
                </a:tc>
                <a:tc>
                  <a:txBody>
                    <a:bodyPr/>
                    <a:lstStyle/>
                    <a:p>
                      <a:r>
                        <a:rPr lang="en-US" sz="1600" dirty="0"/>
                        <a:t>Inclusivity</a:t>
                      </a:r>
                    </a:p>
                    <a:p>
                      <a:r>
                        <a:rPr lang="en-US" sz="1600" dirty="0"/>
                        <a:t>Creativity</a:t>
                      </a:r>
                    </a:p>
                    <a:p>
                      <a:r>
                        <a:rPr lang="en-US" sz="1600" dirty="0"/>
                        <a:t>Engagement </a:t>
                      </a:r>
                    </a:p>
                  </a:txBody>
                  <a:tcPr/>
                </a:tc>
                <a:extLst>
                  <a:ext uri="{0D108BD9-81ED-4DB2-BD59-A6C34878D82A}">
                    <a16:rowId xmlns:a16="http://schemas.microsoft.com/office/drawing/2014/main" val="990283109"/>
                  </a:ext>
                </a:extLst>
              </a:tr>
              <a:tr h="1120140">
                <a:tc>
                  <a:txBody>
                    <a:bodyPr/>
                    <a:lstStyle/>
                    <a:p>
                      <a:r>
                        <a:rPr lang="en-US" sz="1600" dirty="0"/>
                        <a:t>Transformational</a:t>
                      </a:r>
                    </a:p>
                  </a:txBody>
                  <a:tcPr/>
                </a:tc>
                <a:tc>
                  <a:txBody>
                    <a:bodyPr/>
                    <a:lstStyle/>
                    <a:p>
                      <a:r>
                        <a:rPr lang="en-US" sz="1600" dirty="0"/>
                        <a:t>Advocate for change</a:t>
                      </a:r>
                    </a:p>
                    <a:p>
                      <a:r>
                        <a:rPr lang="en-US" sz="1600" dirty="0"/>
                        <a:t>Higher individualized  consideration for others</a:t>
                      </a:r>
                    </a:p>
                    <a:p>
                      <a:r>
                        <a:rPr lang="en-US" sz="1600" dirty="0"/>
                        <a:t>Incorporate followers and leader’s needs</a:t>
                      </a:r>
                    </a:p>
                    <a:p>
                      <a:r>
                        <a:rPr lang="en-US" sz="1600" dirty="0"/>
                        <a:t>Focus on follower needs, values, and morales</a:t>
                      </a:r>
                    </a:p>
                  </a:txBody>
                  <a:tcPr/>
                </a:tc>
                <a:tc>
                  <a:txBody>
                    <a:bodyPr/>
                    <a:lstStyle/>
                    <a:p>
                      <a:r>
                        <a:rPr lang="en-US" sz="1600" dirty="0"/>
                        <a:t>Growth and development </a:t>
                      </a:r>
                    </a:p>
                    <a:p>
                      <a:r>
                        <a:rPr lang="en-US" sz="1600" dirty="0"/>
                        <a:t>Understanding of needs</a:t>
                      </a:r>
                    </a:p>
                    <a:p>
                      <a:r>
                        <a:rPr lang="en-US" sz="1600" dirty="0"/>
                        <a:t>Followers become prominent</a:t>
                      </a:r>
                    </a:p>
                    <a:p>
                      <a:r>
                        <a:rPr lang="en-US" sz="1600" dirty="0"/>
                        <a:t>Leaders attention to needs and growth</a:t>
                      </a:r>
                    </a:p>
                    <a:p>
                      <a:r>
                        <a:rPr lang="en-US" sz="1600" dirty="0"/>
                        <a:t>Followers move to higher responsibilities</a:t>
                      </a:r>
                    </a:p>
                  </a:txBody>
                  <a:tcPr/>
                </a:tc>
                <a:tc>
                  <a:txBody>
                    <a:bodyPr/>
                    <a:lstStyle/>
                    <a:p>
                      <a:r>
                        <a:rPr lang="en-US" sz="1600" dirty="0"/>
                        <a:t>Lacks conceptual clarity </a:t>
                      </a:r>
                    </a:p>
                    <a:p>
                      <a:r>
                        <a:rPr lang="en-US" sz="1600" dirty="0"/>
                        <a:t>Treats leadership as a personality trait or predisposition and not behavior to learn</a:t>
                      </a:r>
                    </a:p>
                    <a:p>
                      <a:r>
                        <a:rPr lang="en-US" sz="1600" dirty="0"/>
                        <a:t>No established link between leaders and change in followers</a:t>
                      </a:r>
                    </a:p>
                  </a:txBody>
                  <a:tcPr/>
                </a:tc>
                <a:tc>
                  <a:txBody>
                    <a:bodyPr/>
                    <a:lstStyle/>
                    <a:p>
                      <a:r>
                        <a:rPr lang="en-US" sz="1600" dirty="0"/>
                        <a:t>Growth and development</a:t>
                      </a:r>
                    </a:p>
                    <a:p>
                      <a:r>
                        <a:rPr lang="en-US" sz="1600" dirty="0"/>
                        <a:t>Inclusivity </a:t>
                      </a:r>
                    </a:p>
                  </a:txBody>
                  <a:tcPr/>
                </a:tc>
                <a:extLst>
                  <a:ext uri="{0D108BD9-81ED-4DB2-BD59-A6C34878D82A}">
                    <a16:rowId xmlns:a16="http://schemas.microsoft.com/office/drawing/2014/main" val="766129690"/>
                  </a:ext>
                </a:extLst>
              </a:tr>
              <a:tr h="1120140">
                <a:tc>
                  <a:txBody>
                    <a:bodyPr/>
                    <a:lstStyle/>
                    <a:p>
                      <a:r>
                        <a:rPr lang="en-US" sz="1600" dirty="0"/>
                        <a:t>Servant leadership</a:t>
                      </a:r>
                    </a:p>
                  </a:txBody>
                  <a:tcPr/>
                </a:tc>
                <a:tc>
                  <a:txBody>
                    <a:bodyPr/>
                    <a:lstStyle/>
                    <a:p>
                      <a:r>
                        <a:rPr lang="en-US" sz="1600" dirty="0"/>
                        <a:t>Put followers first</a:t>
                      </a:r>
                    </a:p>
                    <a:p>
                      <a:r>
                        <a:rPr lang="en-US" sz="1600" dirty="0"/>
                        <a:t>Shares control with followers</a:t>
                      </a:r>
                    </a:p>
                    <a:p>
                      <a:r>
                        <a:rPr lang="en-US" sz="1600" dirty="0"/>
                        <a:t>Support growth and development</a:t>
                      </a:r>
                    </a:p>
                    <a:p>
                      <a:r>
                        <a:rPr lang="en-US" sz="1600" dirty="0"/>
                        <a:t>Cares for others</a:t>
                      </a:r>
                    </a:p>
                  </a:txBody>
                  <a:tcPr/>
                </a:tc>
                <a:tc>
                  <a:txBody>
                    <a:bodyPr/>
                    <a:lstStyle/>
                    <a:p>
                      <a:r>
                        <a:rPr lang="en-US" sz="1600" dirty="0"/>
                        <a:t>Predicts employee performance and attitude</a:t>
                      </a:r>
                    </a:p>
                    <a:p>
                      <a:r>
                        <a:rPr lang="en-US" sz="1600" dirty="0"/>
                        <a:t>Share control and influence with followers</a:t>
                      </a:r>
                    </a:p>
                    <a:p>
                      <a:r>
                        <a:rPr lang="en-US" sz="1600" dirty="0"/>
                        <a:t>Leaders become more aware</a:t>
                      </a:r>
                    </a:p>
                  </a:txBody>
                  <a:tcPr/>
                </a:tc>
                <a:tc>
                  <a:txBody>
                    <a:bodyPr/>
                    <a:lstStyle/>
                    <a:p>
                      <a:r>
                        <a:rPr lang="en-US" sz="1600" dirty="0"/>
                        <a:t>Not effective when followers are not open to empowerment, support, and guidance</a:t>
                      </a:r>
                    </a:p>
                    <a:p>
                      <a:r>
                        <a:rPr lang="en-US" sz="1600" dirty="0"/>
                        <a:t>Diminishes the potential value</a:t>
                      </a:r>
                    </a:p>
                    <a:p>
                      <a:r>
                        <a:rPr lang="en-US" sz="1600" dirty="0"/>
                        <a:t>No clarity to change</a:t>
                      </a:r>
                    </a:p>
                  </a:txBody>
                  <a:tcPr/>
                </a:tc>
                <a:tc>
                  <a:txBody>
                    <a:bodyPr/>
                    <a:lstStyle/>
                    <a:p>
                      <a:r>
                        <a:rPr lang="en-US" sz="1600" dirty="0"/>
                        <a:t>Empathetic to every follower despite differences in cultural background</a:t>
                      </a:r>
                    </a:p>
                    <a:p>
                      <a:r>
                        <a:rPr lang="en-US" sz="1600" dirty="0"/>
                        <a:t>Serves all followers in equal measure</a:t>
                      </a:r>
                    </a:p>
                  </a:txBody>
                  <a:tcPr/>
                </a:tc>
                <a:extLst>
                  <a:ext uri="{0D108BD9-81ED-4DB2-BD59-A6C34878D82A}">
                    <a16:rowId xmlns:a16="http://schemas.microsoft.com/office/drawing/2014/main" val="3081908282"/>
                  </a:ext>
                </a:extLst>
              </a:tr>
            </a:tbl>
          </a:graphicData>
        </a:graphic>
      </p:graphicFrame>
    </p:spTree>
    <p:extLst>
      <p:ext uri="{BB962C8B-B14F-4D97-AF65-F5344CB8AC3E}">
        <p14:creationId xmlns:p14="http://schemas.microsoft.com/office/powerpoint/2010/main" val="1893854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B815F1-661B-92E9-7889-00FC9A7E0B2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EFD156A-8265-619E-27D9-BD0497962E3B}"/>
              </a:ext>
            </a:extLst>
          </p:cNvPr>
          <p:cNvSpPr>
            <a:spLocks noGrp="1"/>
          </p:cNvSpPr>
          <p:nvPr>
            <p:ph type="title"/>
          </p:nvPr>
        </p:nvSpPr>
        <p:spPr>
          <a:xfrm>
            <a:off x="252663" y="54801"/>
            <a:ext cx="11061449" cy="1658198"/>
          </a:xfrm>
        </p:spPr>
        <p:txBody>
          <a:bodyPr/>
          <a:lstStyle/>
          <a:p>
            <a:r>
              <a:rPr lang="en-US" dirty="0"/>
              <a:t>Emotional Intelligence (EI): Concepts &amp; Model</a:t>
            </a:r>
          </a:p>
        </p:txBody>
      </p:sp>
      <p:grpSp>
        <p:nvGrpSpPr>
          <p:cNvPr id="3" name="Group 2">
            <a:extLst>
              <a:ext uri="{FF2B5EF4-FFF2-40B4-BE49-F238E27FC236}">
                <a16:creationId xmlns:a16="http://schemas.microsoft.com/office/drawing/2014/main" id="{261AF64A-8FB1-AF07-01AB-82FBB920A11F}"/>
              </a:ext>
            </a:extLst>
          </p:cNvPr>
          <p:cNvGrpSpPr/>
          <p:nvPr/>
        </p:nvGrpSpPr>
        <p:grpSpPr>
          <a:xfrm>
            <a:off x="498495" y="2157728"/>
            <a:ext cx="4470401" cy="1772499"/>
            <a:chOff x="126938" y="2336618"/>
            <a:chExt cx="3985260" cy="974438"/>
          </a:xfrm>
        </p:grpSpPr>
        <p:sp>
          <p:nvSpPr>
            <p:cNvPr id="4" name="TextBox 3">
              <a:extLst>
                <a:ext uri="{FF2B5EF4-FFF2-40B4-BE49-F238E27FC236}">
                  <a16:creationId xmlns:a16="http://schemas.microsoft.com/office/drawing/2014/main" id="{95B93C99-8024-8570-4045-8181A5E7943F}"/>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Definition</a:t>
              </a:r>
            </a:p>
          </p:txBody>
        </p:sp>
        <p:sp>
          <p:nvSpPr>
            <p:cNvPr id="5" name="TextBox 4">
              <a:extLst>
                <a:ext uri="{FF2B5EF4-FFF2-40B4-BE49-F238E27FC236}">
                  <a16:creationId xmlns:a16="http://schemas.microsoft.com/office/drawing/2014/main" id="{8C33836A-D9D6-CAB5-734B-D536007812D4}"/>
                </a:ext>
              </a:extLst>
            </p:cNvPr>
            <p:cNvSpPr txBox="1"/>
            <p:nvPr/>
          </p:nvSpPr>
          <p:spPr>
            <a:xfrm>
              <a:off x="126938" y="2641417"/>
              <a:ext cx="3985260" cy="669639"/>
            </a:xfrm>
            <a:prstGeom prst="rect">
              <a:avLst/>
            </a:prstGeom>
            <a:noFill/>
          </p:spPr>
          <p:txBody>
            <a:bodyPr wrap="square" rtlCol="0">
              <a:spAutoFit/>
            </a:bodyPr>
            <a:lstStyle/>
            <a:p>
              <a:pPr marL="285750" indent="-285750">
                <a:buFont typeface="Arial" panose="020B0604020202020204" pitchFamily="34" charset="0"/>
                <a:buChar char="•"/>
              </a:pPr>
              <a:r>
                <a:rPr lang="en-US" dirty="0"/>
                <a:t> Capacity to recognise own feelings and emotions and those of others</a:t>
              </a:r>
            </a:p>
            <a:p>
              <a:pPr marL="285750" indent="-285750">
                <a:buFont typeface="Arial" panose="020B0604020202020204" pitchFamily="34" charset="0"/>
                <a:buChar char="•"/>
              </a:pPr>
              <a:r>
                <a:rPr lang="en-US" dirty="0"/>
                <a:t>Ability to use emotions and react accordingly  </a:t>
              </a:r>
            </a:p>
          </p:txBody>
        </p:sp>
      </p:grpSp>
      <p:graphicFrame>
        <p:nvGraphicFramePr>
          <p:cNvPr id="6" name="Diagram 5">
            <a:extLst>
              <a:ext uri="{FF2B5EF4-FFF2-40B4-BE49-F238E27FC236}">
                <a16:creationId xmlns:a16="http://schemas.microsoft.com/office/drawing/2014/main" id="{E4FDB138-AC5A-A907-51C9-BD27CA54657B}"/>
              </a:ext>
            </a:extLst>
          </p:cNvPr>
          <p:cNvGraphicFramePr/>
          <p:nvPr>
            <p:extLst>
              <p:ext uri="{D42A27DB-BD31-4B8C-83A1-F6EECF244321}">
                <p14:modId xmlns:p14="http://schemas.microsoft.com/office/powerpoint/2010/main" val="2189740415"/>
              </p:ext>
            </p:extLst>
          </p:nvPr>
        </p:nvGraphicFramePr>
        <p:xfrm>
          <a:off x="4968897" y="1435100"/>
          <a:ext cx="7223104"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Table 6">
            <a:extLst>
              <a:ext uri="{FF2B5EF4-FFF2-40B4-BE49-F238E27FC236}">
                <a16:creationId xmlns:a16="http://schemas.microsoft.com/office/drawing/2014/main" id="{6AF625DD-A995-C40E-3071-9F95E311DD55}"/>
              </a:ext>
            </a:extLst>
          </p:cNvPr>
          <p:cNvGraphicFramePr>
            <a:graphicFrameLocks noGrp="1"/>
          </p:cNvGraphicFramePr>
          <p:nvPr>
            <p:extLst>
              <p:ext uri="{D42A27DB-BD31-4B8C-83A1-F6EECF244321}">
                <p14:modId xmlns:p14="http://schemas.microsoft.com/office/powerpoint/2010/main" val="2603617847"/>
              </p:ext>
            </p:extLst>
          </p:nvPr>
        </p:nvGraphicFramePr>
        <p:xfrm>
          <a:off x="365123" y="4084544"/>
          <a:ext cx="4683127" cy="2221118"/>
        </p:xfrm>
        <a:graphic>
          <a:graphicData uri="http://schemas.openxmlformats.org/drawingml/2006/table">
            <a:tbl>
              <a:tblPr firstRow="1" bandRow="1">
                <a:tableStyleId>{5C22544A-7EE6-4342-B048-85BDC9FD1C3A}</a:tableStyleId>
              </a:tblPr>
              <a:tblGrid>
                <a:gridCol w="887178">
                  <a:extLst>
                    <a:ext uri="{9D8B030D-6E8A-4147-A177-3AD203B41FA5}">
                      <a16:colId xmlns:a16="http://schemas.microsoft.com/office/drawing/2014/main" val="956233963"/>
                    </a:ext>
                  </a:extLst>
                </a:gridCol>
                <a:gridCol w="3795949">
                  <a:extLst>
                    <a:ext uri="{9D8B030D-6E8A-4147-A177-3AD203B41FA5}">
                      <a16:colId xmlns:a16="http://schemas.microsoft.com/office/drawing/2014/main" val="2899766783"/>
                    </a:ext>
                  </a:extLst>
                </a:gridCol>
              </a:tblGrid>
              <a:tr h="758078">
                <a:tc>
                  <a:txBody>
                    <a:bodyPr/>
                    <a:lstStyle/>
                    <a:p>
                      <a:r>
                        <a:rPr lang="en-US" dirty="0"/>
                        <a:t>Model </a:t>
                      </a:r>
                    </a:p>
                  </a:txBody>
                  <a:tcPr/>
                </a:tc>
                <a:tc>
                  <a:txBody>
                    <a:bodyPr/>
                    <a:lstStyle/>
                    <a:p>
                      <a:r>
                        <a:rPr lang="en-US" dirty="0"/>
                        <a:t>Link to Servant Leadership</a:t>
                      </a:r>
                    </a:p>
                  </a:txBody>
                  <a:tcPr/>
                </a:tc>
                <a:extLst>
                  <a:ext uri="{0D108BD9-81ED-4DB2-BD59-A6C34878D82A}">
                    <a16:rowId xmlns:a16="http://schemas.microsoft.com/office/drawing/2014/main" val="1856328436"/>
                  </a:ext>
                </a:extLst>
              </a:tr>
              <a:tr h="758078">
                <a:tc>
                  <a:txBody>
                    <a:bodyPr/>
                    <a:lstStyle/>
                    <a:p>
                      <a:r>
                        <a:rPr lang="en-US" b="1" dirty="0"/>
                        <a:t>EI</a:t>
                      </a:r>
                    </a:p>
                  </a:txBody>
                  <a:tcPr/>
                </a:tc>
                <a:tc>
                  <a:txBody>
                    <a:bodyPr/>
                    <a:lstStyle/>
                    <a:p>
                      <a:pPr marL="285750" indent="-285750">
                        <a:buFont typeface="Arial" panose="020B0604020202020204" pitchFamily="34" charset="0"/>
                        <a:buChar char="•"/>
                      </a:pPr>
                      <a:r>
                        <a:rPr lang="en-US" dirty="0"/>
                        <a:t>Understand how followers feel</a:t>
                      </a:r>
                    </a:p>
                    <a:p>
                      <a:pPr marL="285750" indent="-285750">
                        <a:buFont typeface="Arial" panose="020B0604020202020204" pitchFamily="34" charset="0"/>
                        <a:buChar char="•"/>
                      </a:pPr>
                      <a:r>
                        <a:rPr lang="en-US" dirty="0"/>
                        <a:t>Empathetic about follower needs</a:t>
                      </a:r>
                    </a:p>
                    <a:p>
                      <a:pPr marL="285750" indent="-285750">
                        <a:buFont typeface="Arial" panose="020B0604020202020204" pitchFamily="34" charset="0"/>
                        <a:buChar char="•"/>
                      </a:pPr>
                      <a:r>
                        <a:rPr lang="en-US" dirty="0"/>
                        <a:t>Sense how followers feel</a:t>
                      </a:r>
                    </a:p>
                    <a:p>
                      <a:pPr marL="285750" indent="-285750">
                        <a:buFont typeface="Arial" panose="020B0604020202020204" pitchFamily="34" charset="0"/>
                        <a:buChar char="•"/>
                      </a:pPr>
                      <a:r>
                        <a:rPr lang="en-US" dirty="0"/>
                        <a:t>Consider perspectives of followers</a:t>
                      </a:r>
                    </a:p>
                    <a:p>
                      <a:pPr marL="285750" indent="-285750">
                        <a:buFont typeface="Arial" panose="020B0604020202020204" pitchFamily="34" charset="0"/>
                        <a:buChar char="•"/>
                      </a:pPr>
                      <a:r>
                        <a:rPr lang="en-US" dirty="0"/>
                        <a:t>Enhance rapport</a:t>
                      </a:r>
                    </a:p>
                  </a:txBody>
                  <a:tcPr/>
                </a:tc>
                <a:extLst>
                  <a:ext uri="{0D108BD9-81ED-4DB2-BD59-A6C34878D82A}">
                    <a16:rowId xmlns:a16="http://schemas.microsoft.com/office/drawing/2014/main" val="4106057401"/>
                  </a:ext>
                </a:extLst>
              </a:tr>
            </a:tbl>
          </a:graphicData>
        </a:graphic>
      </p:graphicFrame>
      <p:sp>
        <p:nvSpPr>
          <p:cNvPr id="8" name="TextBox 7">
            <a:extLst>
              <a:ext uri="{FF2B5EF4-FFF2-40B4-BE49-F238E27FC236}">
                <a16:creationId xmlns:a16="http://schemas.microsoft.com/office/drawing/2014/main" id="{A437A624-769D-7C53-0689-2AF83933CD6B}"/>
              </a:ext>
            </a:extLst>
          </p:cNvPr>
          <p:cNvSpPr txBox="1"/>
          <p:nvPr/>
        </p:nvSpPr>
        <p:spPr>
          <a:xfrm>
            <a:off x="1457324" y="6477884"/>
            <a:ext cx="4470401" cy="369333"/>
          </a:xfrm>
          <a:prstGeom prst="rect">
            <a:avLst/>
          </a:prstGeom>
          <a:noFill/>
        </p:spPr>
        <p:txBody>
          <a:bodyPr wrap="square" rtlCol="0">
            <a:spAutoFit/>
          </a:bodyPr>
          <a:lstStyle/>
          <a:p>
            <a:r>
              <a:rPr lang="en-US" dirty="0"/>
              <a:t>(Goleman, 2006)</a:t>
            </a:r>
          </a:p>
        </p:txBody>
      </p:sp>
    </p:spTree>
    <p:extLst>
      <p:ext uri="{BB962C8B-B14F-4D97-AF65-F5344CB8AC3E}">
        <p14:creationId xmlns:p14="http://schemas.microsoft.com/office/powerpoint/2010/main" val="33338693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2B2925A1-368D-72CD-BCAC-DD1D3CC1535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6793AF-8266-0E9F-8E68-10608385D867}"/>
              </a:ext>
            </a:extLst>
          </p:cNvPr>
          <p:cNvSpPr>
            <a:spLocks noGrp="1"/>
          </p:cNvSpPr>
          <p:nvPr>
            <p:ph type="title"/>
          </p:nvPr>
        </p:nvSpPr>
        <p:spPr>
          <a:xfrm>
            <a:off x="209381" y="82547"/>
            <a:ext cx="10772775" cy="763540"/>
          </a:xfrm>
        </p:spPr>
        <p:txBody>
          <a:bodyPr>
            <a:normAutofit fontScale="90000"/>
          </a:bodyPr>
          <a:lstStyle/>
          <a:p>
            <a:r>
              <a:rPr lang="en-US" dirty="0"/>
              <a:t>Critical Evaluation  of EI</a:t>
            </a:r>
          </a:p>
        </p:txBody>
      </p:sp>
      <p:grpSp>
        <p:nvGrpSpPr>
          <p:cNvPr id="3" name="Group 2">
            <a:extLst>
              <a:ext uri="{FF2B5EF4-FFF2-40B4-BE49-F238E27FC236}">
                <a16:creationId xmlns:a16="http://schemas.microsoft.com/office/drawing/2014/main" id="{0D451E32-5733-77A7-DEA6-7BA5713EE0A0}"/>
              </a:ext>
            </a:extLst>
          </p:cNvPr>
          <p:cNvGrpSpPr/>
          <p:nvPr/>
        </p:nvGrpSpPr>
        <p:grpSpPr>
          <a:xfrm>
            <a:off x="209381" y="1191173"/>
            <a:ext cx="3376758" cy="1477759"/>
            <a:chOff x="126938" y="2336618"/>
            <a:chExt cx="3985260" cy="812403"/>
          </a:xfrm>
        </p:grpSpPr>
        <p:sp>
          <p:nvSpPr>
            <p:cNvPr id="4" name="TextBox 3">
              <a:extLst>
                <a:ext uri="{FF2B5EF4-FFF2-40B4-BE49-F238E27FC236}">
                  <a16:creationId xmlns:a16="http://schemas.microsoft.com/office/drawing/2014/main" id="{09B0FF91-7DAE-3388-A77F-AC8A3A35D624}"/>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Strengths</a:t>
              </a:r>
            </a:p>
          </p:txBody>
        </p:sp>
        <p:sp>
          <p:nvSpPr>
            <p:cNvPr id="5" name="TextBox 4">
              <a:extLst>
                <a:ext uri="{FF2B5EF4-FFF2-40B4-BE49-F238E27FC236}">
                  <a16:creationId xmlns:a16="http://schemas.microsoft.com/office/drawing/2014/main" id="{BE05C92B-355E-D540-2AAA-BBE0B4A3F7CA}"/>
                </a:ext>
              </a:extLst>
            </p:cNvPr>
            <p:cNvSpPr txBox="1"/>
            <p:nvPr/>
          </p:nvSpPr>
          <p:spPr>
            <a:xfrm>
              <a:off x="126938" y="2641417"/>
              <a:ext cx="3985260" cy="507604"/>
            </a:xfrm>
            <a:prstGeom prst="rect">
              <a:avLst/>
            </a:prstGeom>
            <a:noFill/>
          </p:spPr>
          <p:txBody>
            <a:bodyPr wrap="square" rtlCol="0">
              <a:spAutoFit/>
            </a:bodyPr>
            <a:lstStyle/>
            <a:p>
              <a:pPr marL="285750" indent="-285750">
                <a:buFont typeface="Arial" panose="020B0604020202020204" pitchFamily="34" charset="0"/>
                <a:buChar char="•"/>
              </a:pPr>
              <a:r>
                <a:rPr lang="en-US" dirty="0"/>
                <a:t>Empathy</a:t>
              </a:r>
            </a:p>
            <a:p>
              <a:pPr marL="285750" indent="-285750">
                <a:buFont typeface="Arial" panose="020B0604020202020204" pitchFamily="34" charset="0"/>
                <a:buChar char="•"/>
              </a:pPr>
              <a:r>
                <a:rPr lang="en-US" dirty="0"/>
                <a:t>Trust</a:t>
              </a:r>
            </a:p>
            <a:p>
              <a:pPr marL="285750" indent="-285750">
                <a:buFont typeface="Arial" panose="020B0604020202020204" pitchFamily="34" charset="0"/>
                <a:buChar char="•"/>
              </a:pPr>
              <a:r>
                <a:rPr lang="en-US" dirty="0"/>
                <a:t>Motivation</a:t>
              </a:r>
            </a:p>
          </p:txBody>
        </p:sp>
      </p:grpSp>
      <p:grpSp>
        <p:nvGrpSpPr>
          <p:cNvPr id="6" name="Group 5">
            <a:extLst>
              <a:ext uri="{FF2B5EF4-FFF2-40B4-BE49-F238E27FC236}">
                <a16:creationId xmlns:a16="http://schemas.microsoft.com/office/drawing/2014/main" id="{459623DE-8A40-9F90-35AA-6FFC030DE76A}"/>
              </a:ext>
            </a:extLst>
          </p:cNvPr>
          <p:cNvGrpSpPr/>
          <p:nvPr/>
        </p:nvGrpSpPr>
        <p:grpSpPr>
          <a:xfrm>
            <a:off x="209382" y="3568447"/>
            <a:ext cx="3544472" cy="1915178"/>
            <a:chOff x="126938" y="2336618"/>
            <a:chExt cx="4415487" cy="1052876"/>
          </a:xfrm>
        </p:grpSpPr>
        <p:sp>
          <p:nvSpPr>
            <p:cNvPr id="7" name="TextBox 6">
              <a:extLst>
                <a:ext uri="{FF2B5EF4-FFF2-40B4-BE49-F238E27FC236}">
                  <a16:creationId xmlns:a16="http://schemas.microsoft.com/office/drawing/2014/main" id="{1CB76300-355B-F383-94DD-47B7F5DC3E2F}"/>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Limitations</a:t>
              </a:r>
            </a:p>
          </p:txBody>
        </p:sp>
        <p:sp>
          <p:nvSpPr>
            <p:cNvPr id="8" name="TextBox 7">
              <a:extLst>
                <a:ext uri="{FF2B5EF4-FFF2-40B4-BE49-F238E27FC236}">
                  <a16:creationId xmlns:a16="http://schemas.microsoft.com/office/drawing/2014/main" id="{2BF7E569-EB04-F398-0395-37700F7EE8E2}"/>
                </a:ext>
              </a:extLst>
            </p:cNvPr>
            <p:cNvSpPr txBox="1"/>
            <p:nvPr/>
          </p:nvSpPr>
          <p:spPr>
            <a:xfrm>
              <a:off x="126938" y="2641417"/>
              <a:ext cx="3985260" cy="355323"/>
            </a:xfrm>
            <a:prstGeom prst="rect">
              <a:avLst/>
            </a:prstGeom>
            <a:noFill/>
          </p:spPr>
          <p:txBody>
            <a:bodyPr wrap="square" rtlCol="0">
              <a:spAutoFit/>
            </a:bodyPr>
            <a:lstStyle/>
            <a:p>
              <a:pPr marL="285750" indent="-285750">
                <a:buFont typeface="Arial" panose="020B0604020202020204" pitchFamily="34" charset="0"/>
                <a:buChar char="•"/>
              </a:pPr>
              <a:r>
                <a:rPr lang="en-US" dirty="0"/>
                <a:t> Measurement validity</a:t>
              </a:r>
            </a:p>
            <a:p>
              <a:pPr marL="285750" indent="-285750">
                <a:buFont typeface="Arial" panose="020B0604020202020204" pitchFamily="34" charset="0"/>
                <a:buChar char="•"/>
              </a:pPr>
              <a:r>
                <a:rPr lang="en-US" dirty="0"/>
                <a:t>Cultural Universality  </a:t>
              </a:r>
            </a:p>
          </p:txBody>
        </p:sp>
        <p:sp>
          <p:nvSpPr>
            <p:cNvPr id="9" name="TextBox 8">
              <a:extLst>
                <a:ext uri="{FF2B5EF4-FFF2-40B4-BE49-F238E27FC236}">
                  <a16:creationId xmlns:a16="http://schemas.microsoft.com/office/drawing/2014/main" id="{020B2E9D-0903-7F1A-C12D-D0E1FCDE61CC}"/>
                </a:ext>
              </a:extLst>
            </p:cNvPr>
            <p:cNvSpPr txBox="1"/>
            <p:nvPr/>
          </p:nvSpPr>
          <p:spPr>
            <a:xfrm>
              <a:off x="557165" y="3186452"/>
              <a:ext cx="3985260" cy="203042"/>
            </a:xfrm>
            <a:prstGeom prst="rect">
              <a:avLst/>
            </a:prstGeom>
            <a:noFill/>
          </p:spPr>
          <p:txBody>
            <a:bodyPr wrap="square" rtlCol="0">
              <a:spAutoFit/>
            </a:bodyPr>
            <a:lstStyle/>
            <a:p>
              <a:r>
                <a:rPr lang="en-US" dirty="0"/>
                <a:t>(Goleman, 2006)</a:t>
              </a:r>
            </a:p>
          </p:txBody>
        </p:sp>
      </p:grpSp>
      <p:pic>
        <p:nvPicPr>
          <p:cNvPr id="11" name="Picture 10">
            <a:extLst>
              <a:ext uri="{FF2B5EF4-FFF2-40B4-BE49-F238E27FC236}">
                <a16:creationId xmlns:a16="http://schemas.microsoft.com/office/drawing/2014/main" id="{B3D1309C-B406-5350-AA4E-27BFDC498AB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83182" y="983673"/>
            <a:ext cx="8208818" cy="58743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731284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50278291-89F1-5BB8-E2C5-6E9332D7D1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459875-F6B1-9080-6A1C-20D0D7A5C916}"/>
              </a:ext>
            </a:extLst>
          </p:cNvPr>
          <p:cNvSpPr>
            <a:spLocks noGrp="1"/>
          </p:cNvSpPr>
          <p:nvPr>
            <p:ph type="title"/>
          </p:nvPr>
        </p:nvSpPr>
        <p:spPr>
          <a:xfrm>
            <a:off x="190500" y="150102"/>
            <a:ext cx="12001500" cy="948267"/>
          </a:xfrm>
        </p:spPr>
        <p:txBody>
          <a:bodyPr/>
          <a:lstStyle/>
          <a:p>
            <a:r>
              <a:rPr lang="en-US" dirty="0"/>
              <a:t>Cultural Intelligence (CQ): Concept &amp; Model</a:t>
            </a:r>
          </a:p>
        </p:txBody>
      </p:sp>
      <p:grpSp>
        <p:nvGrpSpPr>
          <p:cNvPr id="3" name="Group 2">
            <a:extLst>
              <a:ext uri="{FF2B5EF4-FFF2-40B4-BE49-F238E27FC236}">
                <a16:creationId xmlns:a16="http://schemas.microsoft.com/office/drawing/2014/main" id="{649E02BC-869E-F9FF-4298-A8711FA9CEC4}"/>
              </a:ext>
            </a:extLst>
          </p:cNvPr>
          <p:cNvGrpSpPr/>
          <p:nvPr/>
        </p:nvGrpSpPr>
        <p:grpSpPr>
          <a:xfrm>
            <a:off x="409595" y="1497331"/>
            <a:ext cx="4470401" cy="1477759"/>
            <a:chOff x="126938" y="2336618"/>
            <a:chExt cx="3985260" cy="812403"/>
          </a:xfrm>
        </p:grpSpPr>
        <p:sp>
          <p:nvSpPr>
            <p:cNvPr id="4" name="TextBox 3">
              <a:extLst>
                <a:ext uri="{FF2B5EF4-FFF2-40B4-BE49-F238E27FC236}">
                  <a16:creationId xmlns:a16="http://schemas.microsoft.com/office/drawing/2014/main" id="{44DCD9A5-3E30-4CBC-2673-E35E8C169585}"/>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Definition</a:t>
              </a:r>
            </a:p>
          </p:txBody>
        </p:sp>
        <p:sp>
          <p:nvSpPr>
            <p:cNvPr id="5" name="TextBox 4">
              <a:extLst>
                <a:ext uri="{FF2B5EF4-FFF2-40B4-BE49-F238E27FC236}">
                  <a16:creationId xmlns:a16="http://schemas.microsoft.com/office/drawing/2014/main" id="{B882D667-5299-7CFD-D425-5491E4F1377E}"/>
                </a:ext>
              </a:extLst>
            </p:cNvPr>
            <p:cNvSpPr txBox="1"/>
            <p:nvPr/>
          </p:nvSpPr>
          <p:spPr>
            <a:xfrm>
              <a:off x="126938" y="2641417"/>
              <a:ext cx="3985260" cy="507604"/>
            </a:xfrm>
            <a:prstGeom prst="rect">
              <a:avLst/>
            </a:prstGeom>
            <a:noFill/>
          </p:spPr>
          <p:txBody>
            <a:bodyPr wrap="square" rtlCol="0">
              <a:spAutoFit/>
            </a:bodyPr>
            <a:lstStyle/>
            <a:p>
              <a:pPr marL="285750" indent="-285750">
                <a:buFont typeface="Arial" panose="020B0604020202020204" pitchFamily="34" charset="0"/>
                <a:buChar char="•"/>
              </a:pPr>
              <a:r>
                <a:rPr lang="en-US" dirty="0"/>
                <a:t>The ability to adapt successfully to new cultural settings</a:t>
              </a:r>
            </a:p>
            <a:p>
              <a:pPr marL="285750" indent="-285750">
                <a:buFont typeface="Arial" panose="020B0604020202020204" pitchFamily="34" charset="0"/>
                <a:buChar char="•"/>
              </a:pPr>
              <a:r>
                <a:rPr lang="en-US" dirty="0"/>
                <a:t>Adapt to norms, language, behaviours, etc. </a:t>
              </a:r>
            </a:p>
          </p:txBody>
        </p:sp>
      </p:grpSp>
      <p:graphicFrame>
        <p:nvGraphicFramePr>
          <p:cNvPr id="6" name="Diagram 5">
            <a:extLst>
              <a:ext uri="{FF2B5EF4-FFF2-40B4-BE49-F238E27FC236}">
                <a16:creationId xmlns:a16="http://schemas.microsoft.com/office/drawing/2014/main" id="{FE67246E-9183-9AC0-FACB-587A01F32FAA}"/>
              </a:ext>
            </a:extLst>
          </p:cNvPr>
          <p:cNvGraphicFramePr/>
          <p:nvPr>
            <p:extLst>
              <p:ext uri="{D42A27DB-BD31-4B8C-83A1-F6EECF244321}">
                <p14:modId xmlns:p14="http://schemas.microsoft.com/office/powerpoint/2010/main" val="3577630569"/>
              </p:ext>
            </p:extLst>
          </p:nvPr>
        </p:nvGraphicFramePr>
        <p:xfrm>
          <a:off x="4968897" y="1435100"/>
          <a:ext cx="7223104" cy="5257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B4FAFBB6-B5BC-BF22-5BA8-273B10CBAEBE}"/>
              </a:ext>
            </a:extLst>
          </p:cNvPr>
          <p:cNvGrpSpPr/>
          <p:nvPr/>
        </p:nvGrpSpPr>
        <p:grpSpPr>
          <a:xfrm>
            <a:off x="190500" y="3643632"/>
            <a:ext cx="4470401" cy="2308754"/>
            <a:chOff x="126938" y="2336618"/>
            <a:chExt cx="3985260" cy="1269245"/>
          </a:xfrm>
        </p:grpSpPr>
        <p:sp>
          <p:nvSpPr>
            <p:cNvPr id="8" name="TextBox 7">
              <a:extLst>
                <a:ext uri="{FF2B5EF4-FFF2-40B4-BE49-F238E27FC236}">
                  <a16:creationId xmlns:a16="http://schemas.microsoft.com/office/drawing/2014/main" id="{2AB0ECBB-FEA2-BF5F-C3D7-90A836FC35A4}"/>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Distinction from EI</a:t>
              </a:r>
            </a:p>
          </p:txBody>
        </p:sp>
        <p:sp>
          <p:nvSpPr>
            <p:cNvPr id="9" name="TextBox 8">
              <a:extLst>
                <a:ext uri="{FF2B5EF4-FFF2-40B4-BE49-F238E27FC236}">
                  <a16:creationId xmlns:a16="http://schemas.microsoft.com/office/drawing/2014/main" id="{F66B89E8-87C2-0ABE-FD82-2DAB34D00D12}"/>
                </a:ext>
              </a:extLst>
            </p:cNvPr>
            <p:cNvSpPr txBox="1"/>
            <p:nvPr/>
          </p:nvSpPr>
          <p:spPr>
            <a:xfrm>
              <a:off x="126938" y="2641417"/>
              <a:ext cx="3985260" cy="964446"/>
            </a:xfrm>
            <a:prstGeom prst="rect">
              <a:avLst/>
            </a:prstGeom>
            <a:noFill/>
          </p:spPr>
          <p:txBody>
            <a:bodyPr wrap="square" rtlCol="0">
              <a:spAutoFit/>
            </a:bodyPr>
            <a:lstStyle/>
            <a:p>
              <a:pPr marL="285750" indent="-285750">
                <a:buFont typeface="Arial" panose="020B0604020202020204" pitchFamily="34" charset="0"/>
                <a:buChar char="•"/>
              </a:pPr>
              <a:r>
                <a:rPr lang="en-US" dirty="0"/>
                <a:t>CQ focuses on culture while EI focus on emotions</a:t>
              </a:r>
            </a:p>
            <a:p>
              <a:pPr marL="285750" indent="-285750">
                <a:buFont typeface="Arial" panose="020B0604020202020204" pitchFamily="34" charset="0"/>
                <a:buChar char="•"/>
              </a:pPr>
              <a:r>
                <a:rPr lang="en-US" dirty="0"/>
                <a:t>CQ identifies four components while EI identifies five components</a:t>
              </a:r>
            </a:p>
            <a:p>
              <a:pPr marL="285750" indent="-285750">
                <a:buFont typeface="Arial" panose="020B0604020202020204" pitchFamily="34" charset="0"/>
                <a:buChar char="•"/>
              </a:pPr>
              <a:r>
                <a:rPr lang="en-US" dirty="0"/>
                <a:t>CQ assumes heterogeneity in cultures while EI assumes uniformity in culture</a:t>
              </a:r>
            </a:p>
          </p:txBody>
        </p:sp>
      </p:grpSp>
      <p:sp>
        <p:nvSpPr>
          <p:cNvPr id="10" name="TextBox 9">
            <a:extLst>
              <a:ext uri="{FF2B5EF4-FFF2-40B4-BE49-F238E27FC236}">
                <a16:creationId xmlns:a16="http://schemas.microsoft.com/office/drawing/2014/main" id="{91FF07D4-ABDF-DA65-D2B7-4AF955F0CF66}"/>
              </a:ext>
            </a:extLst>
          </p:cNvPr>
          <p:cNvSpPr txBox="1"/>
          <p:nvPr/>
        </p:nvSpPr>
        <p:spPr>
          <a:xfrm>
            <a:off x="3962400" y="6209490"/>
            <a:ext cx="2992119" cy="369332"/>
          </a:xfrm>
          <a:prstGeom prst="rect">
            <a:avLst/>
          </a:prstGeom>
          <a:noFill/>
        </p:spPr>
        <p:txBody>
          <a:bodyPr wrap="square" rtlCol="0">
            <a:spAutoFit/>
          </a:bodyPr>
          <a:lstStyle/>
          <a:p>
            <a:r>
              <a:rPr lang="en-US" dirty="0"/>
              <a:t>(Earley and Ang, 2003) </a:t>
            </a:r>
          </a:p>
        </p:txBody>
      </p:sp>
    </p:spTree>
    <p:extLst>
      <p:ext uri="{BB962C8B-B14F-4D97-AF65-F5344CB8AC3E}">
        <p14:creationId xmlns:p14="http://schemas.microsoft.com/office/powerpoint/2010/main" val="1575390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E1014A-85CB-2E85-8317-B9025417F0A0}"/>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EC237664-1756-3A2C-F8D9-B3089C526D3E}"/>
              </a:ext>
            </a:extLst>
          </p:cNvPr>
          <p:cNvPicPr>
            <a:picLocks noChangeAspect="1"/>
          </p:cNvPicPr>
          <p:nvPr/>
        </p:nvPicPr>
        <p:blipFill>
          <a:blip r:embed="rId3">
            <a:extLst>
              <a:ext uri="{28A0092B-C50C-407E-A947-70E740481C1C}">
                <a14:useLocalDpi xmlns:a14="http://schemas.microsoft.com/office/drawing/2010/main" val="0"/>
              </a:ext>
            </a:extLst>
          </a:blip>
          <a:srcRect r="26258"/>
          <a:stretch>
            <a:fillRect/>
          </a:stretch>
        </p:blipFill>
        <p:spPr>
          <a:xfrm>
            <a:off x="4682836" y="0"/>
            <a:ext cx="7509164" cy="6886642"/>
          </a:xfrm>
          <a:prstGeom prst="rect">
            <a:avLst/>
          </a:prstGeom>
        </p:spPr>
      </p:pic>
      <p:sp>
        <p:nvSpPr>
          <p:cNvPr id="2" name="Title 1">
            <a:extLst>
              <a:ext uri="{FF2B5EF4-FFF2-40B4-BE49-F238E27FC236}">
                <a16:creationId xmlns:a16="http://schemas.microsoft.com/office/drawing/2014/main" id="{EBF769E1-B465-BA3A-9513-1147DC41E183}"/>
              </a:ext>
            </a:extLst>
          </p:cNvPr>
          <p:cNvSpPr>
            <a:spLocks noGrp="1"/>
          </p:cNvSpPr>
          <p:nvPr>
            <p:ph type="title"/>
          </p:nvPr>
        </p:nvSpPr>
        <p:spPr>
          <a:xfrm>
            <a:off x="0" y="29448"/>
            <a:ext cx="6574849" cy="949450"/>
          </a:xfrm>
        </p:spPr>
        <p:txBody>
          <a:bodyPr>
            <a:normAutofit/>
          </a:bodyPr>
          <a:lstStyle/>
          <a:p>
            <a:r>
              <a:rPr lang="en-US" sz="4000" dirty="0"/>
              <a:t>Critical Evaluation of CQ</a:t>
            </a:r>
          </a:p>
        </p:txBody>
      </p:sp>
      <p:grpSp>
        <p:nvGrpSpPr>
          <p:cNvPr id="3" name="Group 2">
            <a:extLst>
              <a:ext uri="{FF2B5EF4-FFF2-40B4-BE49-F238E27FC236}">
                <a16:creationId xmlns:a16="http://schemas.microsoft.com/office/drawing/2014/main" id="{F9BE15EE-CD40-0093-27C5-E37505916EB8}"/>
              </a:ext>
            </a:extLst>
          </p:cNvPr>
          <p:cNvGrpSpPr/>
          <p:nvPr/>
        </p:nvGrpSpPr>
        <p:grpSpPr>
          <a:xfrm>
            <a:off x="657222" y="1218796"/>
            <a:ext cx="4302705" cy="808517"/>
            <a:chOff x="126936" y="2336618"/>
            <a:chExt cx="3985260" cy="444485"/>
          </a:xfrm>
        </p:grpSpPr>
        <p:sp>
          <p:nvSpPr>
            <p:cNvPr id="4" name="TextBox 3">
              <a:extLst>
                <a:ext uri="{FF2B5EF4-FFF2-40B4-BE49-F238E27FC236}">
                  <a16:creationId xmlns:a16="http://schemas.microsoft.com/office/drawing/2014/main" id="{314B3F81-637A-3954-8137-A8C284D498F0}"/>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Strengths</a:t>
              </a:r>
            </a:p>
          </p:txBody>
        </p:sp>
        <p:sp>
          <p:nvSpPr>
            <p:cNvPr id="5" name="TextBox 4">
              <a:extLst>
                <a:ext uri="{FF2B5EF4-FFF2-40B4-BE49-F238E27FC236}">
                  <a16:creationId xmlns:a16="http://schemas.microsoft.com/office/drawing/2014/main" id="{55E8649E-7DAE-E2D2-43BA-ED2D9D17C5CC}"/>
                </a:ext>
              </a:extLst>
            </p:cNvPr>
            <p:cNvSpPr txBox="1"/>
            <p:nvPr/>
          </p:nvSpPr>
          <p:spPr>
            <a:xfrm>
              <a:off x="126936" y="2578061"/>
              <a:ext cx="3985260" cy="203042"/>
            </a:xfrm>
            <a:prstGeom prst="rect">
              <a:avLst/>
            </a:prstGeom>
            <a:noFill/>
          </p:spPr>
          <p:txBody>
            <a:bodyPr wrap="square" rtlCol="0">
              <a:spAutoFit/>
            </a:bodyPr>
            <a:lstStyle/>
            <a:p>
              <a:pPr marL="285750" indent="-285750">
                <a:buFont typeface="Arial" panose="020B0604020202020204" pitchFamily="34" charset="0"/>
                <a:buChar char="•"/>
              </a:pPr>
              <a:r>
                <a:rPr lang="en-US" dirty="0"/>
                <a:t>Cross cultural adaptability</a:t>
              </a:r>
            </a:p>
          </p:txBody>
        </p:sp>
      </p:grpSp>
      <p:grpSp>
        <p:nvGrpSpPr>
          <p:cNvPr id="6" name="Group 5">
            <a:extLst>
              <a:ext uri="{FF2B5EF4-FFF2-40B4-BE49-F238E27FC236}">
                <a16:creationId xmlns:a16="http://schemas.microsoft.com/office/drawing/2014/main" id="{4568D7D1-C5D5-183F-AFC6-8E7AF451860C}"/>
              </a:ext>
            </a:extLst>
          </p:cNvPr>
          <p:cNvGrpSpPr/>
          <p:nvPr/>
        </p:nvGrpSpPr>
        <p:grpSpPr>
          <a:xfrm>
            <a:off x="642924" y="2507110"/>
            <a:ext cx="4317004" cy="1067714"/>
            <a:chOff x="114190" y="2336618"/>
            <a:chExt cx="3985260" cy="586979"/>
          </a:xfrm>
        </p:grpSpPr>
        <p:sp>
          <p:nvSpPr>
            <p:cNvPr id="7" name="TextBox 6">
              <a:extLst>
                <a:ext uri="{FF2B5EF4-FFF2-40B4-BE49-F238E27FC236}">
                  <a16:creationId xmlns:a16="http://schemas.microsoft.com/office/drawing/2014/main" id="{22EFE3BE-DFD4-2E3B-9D8C-F1D6D41DCEC7}"/>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Risks</a:t>
              </a:r>
            </a:p>
          </p:txBody>
        </p:sp>
        <p:sp>
          <p:nvSpPr>
            <p:cNvPr id="8" name="TextBox 7">
              <a:extLst>
                <a:ext uri="{FF2B5EF4-FFF2-40B4-BE49-F238E27FC236}">
                  <a16:creationId xmlns:a16="http://schemas.microsoft.com/office/drawing/2014/main" id="{5FA152D2-EC3A-4174-DCBE-B51DDB628393}"/>
                </a:ext>
              </a:extLst>
            </p:cNvPr>
            <p:cNvSpPr txBox="1"/>
            <p:nvPr/>
          </p:nvSpPr>
          <p:spPr>
            <a:xfrm>
              <a:off x="114190" y="2568274"/>
              <a:ext cx="3985260" cy="355323"/>
            </a:xfrm>
            <a:prstGeom prst="rect">
              <a:avLst/>
            </a:prstGeom>
            <a:noFill/>
          </p:spPr>
          <p:txBody>
            <a:bodyPr wrap="square" rtlCol="0">
              <a:spAutoFit/>
            </a:bodyPr>
            <a:lstStyle/>
            <a:p>
              <a:pPr marL="285750" indent="-285750">
                <a:buFont typeface="Arial" panose="020B0604020202020204" pitchFamily="34" charset="0"/>
                <a:buChar char="•"/>
              </a:pPr>
              <a:r>
                <a:rPr lang="en-US" dirty="0"/>
                <a:t>Stereotyping</a:t>
              </a:r>
            </a:p>
            <a:p>
              <a:pPr marL="285750" indent="-285750">
                <a:buFont typeface="Arial" panose="020B0604020202020204" pitchFamily="34" charset="0"/>
                <a:buChar char="•"/>
              </a:pPr>
              <a:r>
                <a:rPr lang="en-US" dirty="0"/>
                <a:t>Superficial competence</a:t>
              </a:r>
            </a:p>
          </p:txBody>
        </p:sp>
      </p:grpSp>
      <p:grpSp>
        <p:nvGrpSpPr>
          <p:cNvPr id="9" name="Group 8">
            <a:extLst>
              <a:ext uri="{FF2B5EF4-FFF2-40B4-BE49-F238E27FC236}">
                <a16:creationId xmlns:a16="http://schemas.microsoft.com/office/drawing/2014/main" id="{88BBD7CD-ACE5-BCC1-50A7-6CE67AE192E0}"/>
              </a:ext>
            </a:extLst>
          </p:cNvPr>
          <p:cNvGrpSpPr/>
          <p:nvPr/>
        </p:nvGrpSpPr>
        <p:grpSpPr>
          <a:xfrm>
            <a:off x="657224" y="3929510"/>
            <a:ext cx="4317005" cy="1477758"/>
            <a:chOff x="126938" y="2336618"/>
            <a:chExt cx="3985260" cy="812402"/>
          </a:xfrm>
        </p:grpSpPr>
        <p:sp>
          <p:nvSpPr>
            <p:cNvPr id="10" name="TextBox 9">
              <a:extLst>
                <a:ext uri="{FF2B5EF4-FFF2-40B4-BE49-F238E27FC236}">
                  <a16:creationId xmlns:a16="http://schemas.microsoft.com/office/drawing/2014/main" id="{2DD834C8-3272-7FCE-6683-5F63DEE19373}"/>
                </a:ext>
              </a:extLst>
            </p:cNvPr>
            <p:cNvSpPr txBox="1"/>
            <p:nvPr/>
          </p:nvSpPr>
          <p:spPr>
            <a:xfrm>
              <a:off x="126938" y="2336618"/>
              <a:ext cx="3648420" cy="219962"/>
            </a:xfrm>
            <a:prstGeom prst="rect">
              <a:avLst/>
            </a:prstGeom>
            <a:solidFill>
              <a:schemeClr val="accent2">
                <a:lumMod val="50000"/>
              </a:schemeClr>
            </a:solidFill>
          </p:spPr>
          <p:txBody>
            <a:bodyPr wrap="square" rtlCol="0">
              <a:spAutoFit/>
            </a:bodyPr>
            <a:lstStyle/>
            <a:p>
              <a:r>
                <a:rPr lang="en-US" sz="2000" b="1" dirty="0">
                  <a:solidFill>
                    <a:schemeClr val="bg1"/>
                  </a:solidFill>
                </a:rPr>
                <a:t>Training transfer challenges</a:t>
              </a:r>
            </a:p>
          </p:txBody>
        </p:sp>
        <p:sp>
          <p:nvSpPr>
            <p:cNvPr id="11" name="TextBox 10">
              <a:extLst>
                <a:ext uri="{FF2B5EF4-FFF2-40B4-BE49-F238E27FC236}">
                  <a16:creationId xmlns:a16="http://schemas.microsoft.com/office/drawing/2014/main" id="{BD55FB74-1F13-2883-304F-7543BD99D9B0}"/>
                </a:ext>
              </a:extLst>
            </p:cNvPr>
            <p:cNvSpPr txBox="1"/>
            <p:nvPr/>
          </p:nvSpPr>
          <p:spPr>
            <a:xfrm>
              <a:off x="126938" y="2641417"/>
              <a:ext cx="3985260" cy="507603"/>
            </a:xfrm>
            <a:prstGeom prst="rect">
              <a:avLst/>
            </a:prstGeom>
            <a:noFill/>
          </p:spPr>
          <p:txBody>
            <a:bodyPr wrap="square" rtlCol="0">
              <a:spAutoFit/>
            </a:bodyPr>
            <a:lstStyle/>
            <a:p>
              <a:pPr marL="285750" indent="-285750">
                <a:buFont typeface="Arial" panose="020B0604020202020204" pitchFamily="34" charset="0"/>
                <a:buChar char="•"/>
              </a:pPr>
              <a:r>
                <a:rPr lang="en-US" dirty="0"/>
                <a:t>Psychological barriers</a:t>
              </a:r>
            </a:p>
            <a:p>
              <a:pPr marL="285750" indent="-285750">
                <a:buFont typeface="Arial" panose="020B0604020202020204" pitchFamily="34" charset="0"/>
                <a:buChar char="•"/>
              </a:pPr>
              <a:r>
                <a:rPr lang="en-US" dirty="0"/>
                <a:t>Delivery challenges</a:t>
              </a:r>
            </a:p>
            <a:p>
              <a:pPr marL="285750" indent="-285750">
                <a:buFont typeface="Arial" panose="020B0604020202020204" pitchFamily="34" charset="0"/>
                <a:buChar char="•"/>
              </a:pPr>
              <a:r>
                <a:rPr lang="en-US" dirty="0"/>
                <a:t>Organizational challenges </a:t>
              </a:r>
            </a:p>
          </p:txBody>
        </p:sp>
      </p:grpSp>
      <p:sp>
        <p:nvSpPr>
          <p:cNvPr id="15" name="TextBox 14">
            <a:extLst>
              <a:ext uri="{FF2B5EF4-FFF2-40B4-BE49-F238E27FC236}">
                <a16:creationId xmlns:a16="http://schemas.microsoft.com/office/drawing/2014/main" id="{E7025E00-54A6-E823-3E35-664B9CECDE7D}"/>
              </a:ext>
            </a:extLst>
          </p:cNvPr>
          <p:cNvSpPr txBox="1"/>
          <p:nvPr/>
        </p:nvSpPr>
        <p:spPr>
          <a:xfrm>
            <a:off x="914400" y="6131717"/>
            <a:ext cx="6202016" cy="369332"/>
          </a:xfrm>
          <a:prstGeom prst="rect">
            <a:avLst/>
          </a:prstGeom>
          <a:noFill/>
        </p:spPr>
        <p:txBody>
          <a:bodyPr wrap="square">
            <a:spAutoFit/>
          </a:bodyPr>
          <a:lstStyle/>
          <a:p>
            <a:r>
              <a:rPr lang="en-US" dirty="0"/>
              <a:t>Earley and Ang (2003) </a:t>
            </a:r>
          </a:p>
        </p:txBody>
      </p:sp>
    </p:spTree>
    <p:extLst>
      <p:ext uri="{BB962C8B-B14F-4D97-AF65-F5344CB8AC3E}">
        <p14:creationId xmlns:p14="http://schemas.microsoft.com/office/powerpoint/2010/main" val="31545215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56ABD3-31D9-D53E-BEBA-4B2C8615985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47CE7ABC-DB0A-824F-3ABB-BED7272DFA8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4588"/>
            <a:ext cx="12192000" cy="7347734"/>
          </a:xfrm>
          <a:prstGeom prst="rect">
            <a:avLst/>
          </a:prstGeom>
        </p:spPr>
      </p:pic>
      <p:sp>
        <p:nvSpPr>
          <p:cNvPr id="2" name="Title 1">
            <a:extLst>
              <a:ext uri="{FF2B5EF4-FFF2-40B4-BE49-F238E27FC236}">
                <a16:creationId xmlns:a16="http://schemas.microsoft.com/office/drawing/2014/main" id="{407496ED-EDA0-BC17-3DDE-B72D5168F654}"/>
              </a:ext>
            </a:extLst>
          </p:cNvPr>
          <p:cNvSpPr>
            <a:spLocks noGrp="1"/>
          </p:cNvSpPr>
          <p:nvPr>
            <p:ph type="title"/>
          </p:nvPr>
        </p:nvSpPr>
        <p:spPr>
          <a:xfrm>
            <a:off x="620712" y="359833"/>
            <a:ext cx="10772775" cy="1087967"/>
          </a:xfrm>
        </p:spPr>
        <p:txBody>
          <a:bodyPr/>
          <a:lstStyle/>
          <a:p>
            <a:r>
              <a:rPr lang="en-US" b="1" dirty="0">
                <a:solidFill>
                  <a:schemeClr val="bg1"/>
                </a:solidFill>
                <a:effectLst>
                  <a:outerShdw blurRad="38100" dist="38100" dir="2700000" algn="tl">
                    <a:srgbClr val="000000">
                      <a:alpha val="43137"/>
                    </a:srgbClr>
                  </a:outerShdw>
                </a:effectLst>
              </a:rPr>
              <a:t>Integrating EI, CQ &amp; Leadership styles</a:t>
            </a:r>
          </a:p>
        </p:txBody>
      </p:sp>
      <p:graphicFrame>
        <p:nvGraphicFramePr>
          <p:cNvPr id="3" name="Table 2">
            <a:extLst>
              <a:ext uri="{FF2B5EF4-FFF2-40B4-BE49-F238E27FC236}">
                <a16:creationId xmlns:a16="http://schemas.microsoft.com/office/drawing/2014/main" id="{8178CA7E-DFCA-0724-75CC-600885DEEA52}"/>
              </a:ext>
            </a:extLst>
          </p:cNvPr>
          <p:cNvGraphicFramePr>
            <a:graphicFrameLocks noGrp="1"/>
          </p:cNvGraphicFramePr>
          <p:nvPr>
            <p:extLst>
              <p:ext uri="{D42A27DB-BD31-4B8C-83A1-F6EECF244321}">
                <p14:modId xmlns:p14="http://schemas.microsoft.com/office/powerpoint/2010/main" val="3709258741"/>
              </p:ext>
            </p:extLst>
          </p:nvPr>
        </p:nvGraphicFramePr>
        <p:xfrm>
          <a:off x="279400" y="1612900"/>
          <a:ext cx="11645901" cy="4995439"/>
        </p:xfrm>
        <a:graphic>
          <a:graphicData uri="http://schemas.openxmlformats.org/drawingml/2006/table">
            <a:tbl>
              <a:tblPr firstRow="1" bandRow="1">
                <a:tableStyleId>{5C22544A-7EE6-4342-B048-85BDC9FD1C3A}</a:tableStyleId>
              </a:tblPr>
              <a:tblGrid>
                <a:gridCol w="3881967">
                  <a:extLst>
                    <a:ext uri="{9D8B030D-6E8A-4147-A177-3AD203B41FA5}">
                      <a16:colId xmlns:a16="http://schemas.microsoft.com/office/drawing/2014/main" val="2108898888"/>
                    </a:ext>
                  </a:extLst>
                </a:gridCol>
                <a:gridCol w="3881967">
                  <a:extLst>
                    <a:ext uri="{9D8B030D-6E8A-4147-A177-3AD203B41FA5}">
                      <a16:colId xmlns:a16="http://schemas.microsoft.com/office/drawing/2014/main" val="3198758060"/>
                    </a:ext>
                  </a:extLst>
                </a:gridCol>
                <a:gridCol w="3881967">
                  <a:extLst>
                    <a:ext uri="{9D8B030D-6E8A-4147-A177-3AD203B41FA5}">
                      <a16:colId xmlns:a16="http://schemas.microsoft.com/office/drawing/2014/main" val="1683719897"/>
                    </a:ext>
                  </a:extLst>
                </a:gridCol>
              </a:tblGrid>
              <a:tr h="972079">
                <a:tc>
                  <a:txBody>
                    <a:bodyPr/>
                    <a:lstStyle/>
                    <a:p>
                      <a:pPr algn="ctr"/>
                      <a:r>
                        <a:rPr lang="en-US" sz="3000" dirty="0"/>
                        <a:t>Attributes</a:t>
                      </a:r>
                    </a:p>
                  </a:txBody>
                  <a:tcPr/>
                </a:tc>
                <a:tc>
                  <a:txBody>
                    <a:bodyPr/>
                    <a:lstStyle/>
                    <a:p>
                      <a:pPr algn="ctr"/>
                      <a:r>
                        <a:rPr lang="en-US" sz="3000" dirty="0"/>
                        <a:t>EI – Servant Leadership</a:t>
                      </a:r>
                    </a:p>
                  </a:txBody>
                  <a:tcPr/>
                </a:tc>
                <a:tc>
                  <a:txBody>
                    <a:bodyPr/>
                    <a:lstStyle/>
                    <a:p>
                      <a:pPr algn="ctr"/>
                      <a:r>
                        <a:rPr lang="en-US" sz="3000" dirty="0"/>
                        <a:t>CQ – Transformational leadership </a:t>
                      </a:r>
                    </a:p>
                  </a:txBody>
                  <a:tcPr/>
                </a:tc>
                <a:extLst>
                  <a:ext uri="{0D108BD9-81ED-4DB2-BD59-A6C34878D82A}">
                    <a16:rowId xmlns:a16="http://schemas.microsoft.com/office/drawing/2014/main" val="706860327"/>
                  </a:ext>
                </a:extLst>
              </a:tr>
              <a:tr h="97207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000" dirty="0"/>
                        <a:t>Focus</a:t>
                      </a:r>
                    </a:p>
                    <a:p>
                      <a:endParaRPr lang="en-US" sz="3000" dirty="0"/>
                    </a:p>
                  </a:txBody>
                  <a:tcPr/>
                </a:tc>
                <a:tc>
                  <a:txBody>
                    <a:bodyPr/>
                    <a:lstStyle/>
                    <a:p>
                      <a:pPr algn="ctr"/>
                      <a:r>
                        <a:rPr lang="en-US" sz="3000" dirty="0"/>
                        <a:t>Caring and serving</a:t>
                      </a:r>
                    </a:p>
                  </a:txBody>
                  <a:tcPr/>
                </a:tc>
                <a:tc>
                  <a:txBody>
                    <a:bodyPr/>
                    <a:lstStyle/>
                    <a:p>
                      <a:pPr algn="ctr"/>
                      <a:r>
                        <a:rPr lang="en-US" sz="3000" dirty="0"/>
                        <a:t>Vision, innovation </a:t>
                      </a:r>
                    </a:p>
                  </a:txBody>
                  <a:tcPr/>
                </a:tc>
                <a:extLst>
                  <a:ext uri="{0D108BD9-81ED-4DB2-BD59-A6C34878D82A}">
                    <a16:rowId xmlns:a16="http://schemas.microsoft.com/office/drawing/2014/main" val="1410715507"/>
                  </a:ext>
                </a:extLst>
              </a:tr>
              <a:tr h="97207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000" dirty="0"/>
                        <a:t>Support</a:t>
                      </a:r>
                    </a:p>
                    <a:p>
                      <a:pPr algn="ctr"/>
                      <a:endParaRPr lang="en-US" sz="3000" dirty="0"/>
                    </a:p>
                  </a:txBody>
                  <a:tcPr/>
                </a:tc>
                <a:tc>
                  <a:txBody>
                    <a:bodyPr/>
                    <a:lstStyle/>
                    <a:p>
                      <a:pPr algn="ctr"/>
                      <a:r>
                        <a:rPr lang="en-US" sz="3000" dirty="0"/>
                        <a:t>Empathy, regulate emotions</a:t>
                      </a:r>
                    </a:p>
                  </a:txBody>
                  <a:tcPr/>
                </a:tc>
                <a:tc>
                  <a:txBody>
                    <a:bodyPr/>
                    <a:lstStyle/>
                    <a:p>
                      <a:pPr algn="ctr"/>
                      <a:r>
                        <a:rPr lang="en-US" sz="3000" dirty="0"/>
                        <a:t>Cultural adaptation </a:t>
                      </a:r>
                    </a:p>
                  </a:txBody>
                  <a:tcPr/>
                </a:tc>
                <a:extLst>
                  <a:ext uri="{0D108BD9-81ED-4DB2-BD59-A6C34878D82A}">
                    <a16:rowId xmlns:a16="http://schemas.microsoft.com/office/drawing/2014/main" val="2860977695"/>
                  </a:ext>
                </a:extLst>
              </a:tr>
              <a:tr h="972079">
                <a:tc>
                  <a:txBody>
                    <a:bodyPr/>
                    <a:lstStyle/>
                    <a:p>
                      <a:pPr algn="ctr"/>
                      <a:r>
                        <a:rPr lang="en-US" sz="3000" dirty="0"/>
                        <a:t>Context</a:t>
                      </a:r>
                    </a:p>
                  </a:txBody>
                  <a:tcPr/>
                </a:tc>
                <a:tc>
                  <a:txBody>
                    <a:bodyPr/>
                    <a:lstStyle/>
                    <a:p>
                      <a:r>
                        <a:rPr lang="en-US" sz="3000" dirty="0"/>
                        <a:t>Trust, wellbeing, resolve conflict</a:t>
                      </a:r>
                    </a:p>
                  </a:txBody>
                  <a:tcPr/>
                </a:tc>
                <a:tc>
                  <a:txBody>
                    <a:bodyPr/>
                    <a:lstStyle/>
                    <a:p>
                      <a:r>
                        <a:rPr lang="en-US" sz="3000" dirty="0"/>
                        <a:t>Navigate diversity, multicultural teams</a:t>
                      </a:r>
                    </a:p>
                  </a:txBody>
                  <a:tcPr/>
                </a:tc>
                <a:extLst>
                  <a:ext uri="{0D108BD9-81ED-4DB2-BD59-A6C34878D82A}">
                    <a16:rowId xmlns:a16="http://schemas.microsoft.com/office/drawing/2014/main" val="1948513493"/>
                  </a:ext>
                </a:extLst>
              </a:tr>
              <a:tr h="972079">
                <a:tc>
                  <a:txBody>
                    <a:bodyPr/>
                    <a:lstStyle/>
                    <a:p>
                      <a:pPr algn="ctr"/>
                      <a:r>
                        <a:rPr lang="en-US" sz="3000" dirty="0"/>
                        <a:t>Results </a:t>
                      </a:r>
                    </a:p>
                  </a:txBody>
                  <a:tcPr/>
                </a:tc>
                <a:tc>
                  <a:txBody>
                    <a:bodyPr/>
                    <a:lstStyle/>
                    <a:p>
                      <a:r>
                        <a:rPr lang="en-US" sz="3000" dirty="0"/>
                        <a:t>Empower, growth</a:t>
                      </a:r>
                    </a:p>
                  </a:txBody>
                  <a:tcPr/>
                </a:tc>
                <a:tc>
                  <a:txBody>
                    <a:bodyPr/>
                    <a:lstStyle/>
                    <a:p>
                      <a:r>
                        <a:rPr lang="en-US" sz="3000" dirty="0"/>
                        <a:t>Performance</a:t>
                      </a:r>
                    </a:p>
                  </a:txBody>
                  <a:tcPr/>
                </a:tc>
                <a:extLst>
                  <a:ext uri="{0D108BD9-81ED-4DB2-BD59-A6C34878D82A}">
                    <a16:rowId xmlns:a16="http://schemas.microsoft.com/office/drawing/2014/main" val="1785828198"/>
                  </a:ext>
                </a:extLst>
              </a:tr>
            </a:tbl>
          </a:graphicData>
        </a:graphic>
      </p:graphicFrame>
    </p:spTree>
    <p:extLst>
      <p:ext uri="{BB962C8B-B14F-4D97-AF65-F5344CB8AC3E}">
        <p14:creationId xmlns:p14="http://schemas.microsoft.com/office/powerpoint/2010/main" val="4149072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4358DD56-221F-74AE-4ADD-AEDE82B307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40B6CC-EC5F-A887-BF8D-2738DDCB2950}"/>
              </a:ext>
            </a:extLst>
          </p:cNvPr>
          <p:cNvSpPr>
            <a:spLocks noGrp="1"/>
          </p:cNvSpPr>
          <p:nvPr>
            <p:ph type="title"/>
          </p:nvPr>
        </p:nvSpPr>
        <p:spPr>
          <a:xfrm>
            <a:off x="709612" y="143933"/>
            <a:ext cx="10772775" cy="1100667"/>
          </a:xfrm>
        </p:spPr>
        <p:txBody>
          <a:bodyPr/>
          <a:lstStyle/>
          <a:p>
            <a:r>
              <a:rPr lang="en-US" dirty="0"/>
              <a:t>Business Examples </a:t>
            </a:r>
          </a:p>
        </p:txBody>
      </p:sp>
      <p:pic>
        <p:nvPicPr>
          <p:cNvPr id="4" name="Picture 3">
            <a:extLst>
              <a:ext uri="{FF2B5EF4-FFF2-40B4-BE49-F238E27FC236}">
                <a16:creationId xmlns:a16="http://schemas.microsoft.com/office/drawing/2014/main" id="{499E6815-64C7-D81E-0720-CAEB1578A4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612" y="1473199"/>
            <a:ext cx="2630488" cy="892771"/>
          </a:xfrm>
          <a:prstGeom prst="rect">
            <a:avLst/>
          </a:prstGeom>
        </p:spPr>
      </p:pic>
      <p:pic>
        <p:nvPicPr>
          <p:cNvPr id="6" name="Picture 5">
            <a:extLst>
              <a:ext uri="{FF2B5EF4-FFF2-40B4-BE49-F238E27FC236}">
                <a16:creationId xmlns:a16="http://schemas.microsoft.com/office/drawing/2014/main" id="{61A0732C-A434-2A82-71EA-C4CD44D1AE00}"/>
              </a:ext>
            </a:extLst>
          </p:cNvPr>
          <p:cNvPicPr>
            <a:picLocks noChangeAspect="1"/>
          </p:cNvPicPr>
          <p:nvPr/>
        </p:nvPicPr>
        <p:blipFill>
          <a:blip r:embed="rId4" cstate="print">
            <a:extLst>
              <a:ext uri="{BEBA8EAE-BF5A-486C-A8C5-ECC9F3942E4B}">
                <a14:imgProps xmlns:a14="http://schemas.microsoft.com/office/drawing/2010/main">
                  <a14:imgLayer r:embed="rId5">
                    <a14:imgEffect>
                      <a14:sharpenSoften amount="-97000"/>
                    </a14:imgEffect>
                  </a14:imgLayer>
                </a14:imgProps>
              </a:ext>
              <a:ext uri="{28A0092B-C50C-407E-A947-70E740481C1C}">
                <a14:useLocalDpi xmlns:a14="http://schemas.microsoft.com/office/drawing/2010/main" val="0"/>
              </a:ext>
            </a:extLst>
          </a:blip>
          <a:stretch>
            <a:fillRect/>
          </a:stretch>
        </p:blipFill>
        <p:spPr>
          <a:xfrm>
            <a:off x="609601" y="3888181"/>
            <a:ext cx="2852468" cy="1496620"/>
          </a:xfrm>
          <a:prstGeom prst="rect">
            <a:avLst/>
          </a:prstGeom>
        </p:spPr>
      </p:pic>
      <p:grpSp>
        <p:nvGrpSpPr>
          <p:cNvPr id="7" name="Group 6">
            <a:extLst>
              <a:ext uri="{FF2B5EF4-FFF2-40B4-BE49-F238E27FC236}">
                <a16:creationId xmlns:a16="http://schemas.microsoft.com/office/drawing/2014/main" id="{C63E52A0-706D-CAAC-DF40-049A81A8727F}"/>
              </a:ext>
            </a:extLst>
          </p:cNvPr>
          <p:cNvGrpSpPr/>
          <p:nvPr/>
        </p:nvGrpSpPr>
        <p:grpSpPr>
          <a:xfrm>
            <a:off x="3860798" y="1565901"/>
            <a:ext cx="7518403" cy="1631217"/>
            <a:chOff x="126938" y="2192797"/>
            <a:chExt cx="6702484" cy="896767"/>
          </a:xfrm>
        </p:grpSpPr>
        <p:sp>
          <p:nvSpPr>
            <p:cNvPr id="8" name="TextBox 7">
              <a:extLst>
                <a:ext uri="{FF2B5EF4-FFF2-40B4-BE49-F238E27FC236}">
                  <a16:creationId xmlns:a16="http://schemas.microsoft.com/office/drawing/2014/main" id="{827CC990-C5A2-D09E-7A09-DB04BE026EE6}"/>
                </a:ext>
              </a:extLst>
            </p:cNvPr>
            <p:cNvSpPr txBox="1"/>
            <p:nvPr/>
          </p:nvSpPr>
          <p:spPr>
            <a:xfrm>
              <a:off x="126938" y="2336618"/>
              <a:ext cx="2128492" cy="219962"/>
            </a:xfrm>
            <a:prstGeom prst="rect">
              <a:avLst/>
            </a:prstGeom>
            <a:solidFill>
              <a:schemeClr val="accent2">
                <a:lumMod val="50000"/>
              </a:schemeClr>
            </a:solidFill>
          </p:spPr>
          <p:txBody>
            <a:bodyPr wrap="square" rtlCol="0">
              <a:spAutoFit/>
            </a:bodyPr>
            <a:lstStyle/>
            <a:p>
              <a:r>
                <a:rPr lang="en-US" sz="2000" b="1" dirty="0">
                  <a:solidFill>
                    <a:schemeClr val="bg1"/>
                  </a:solidFill>
                </a:rPr>
                <a:t>Psychological Safety</a:t>
              </a:r>
            </a:p>
          </p:txBody>
        </p:sp>
        <p:sp>
          <p:nvSpPr>
            <p:cNvPr id="9" name="TextBox 8">
              <a:extLst>
                <a:ext uri="{FF2B5EF4-FFF2-40B4-BE49-F238E27FC236}">
                  <a16:creationId xmlns:a16="http://schemas.microsoft.com/office/drawing/2014/main" id="{2C7FA0D7-8118-9CB0-A390-CDAB59EBB977}"/>
                </a:ext>
              </a:extLst>
            </p:cNvPr>
            <p:cNvSpPr txBox="1"/>
            <p:nvPr/>
          </p:nvSpPr>
          <p:spPr>
            <a:xfrm>
              <a:off x="2844163" y="2192797"/>
              <a:ext cx="3985259" cy="896767"/>
            </a:xfrm>
            <a:prstGeom prst="rect">
              <a:avLst/>
            </a:prstGeom>
            <a:noFill/>
          </p:spPr>
          <p:txBody>
            <a:bodyPr wrap="square" rtlCol="0">
              <a:spAutoFit/>
            </a:bodyPr>
            <a:lstStyle/>
            <a:p>
              <a:pPr marL="285750" indent="-285750">
                <a:buFont typeface="Arial" panose="020B0604020202020204" pitchFamily="34" charset="0"/>
                <a:buChar char="•"/>
              </a:pPr>
              <a:r>
                <a:rPr lang="en-US" sz="2500" dirty="0"/>
                <a:t>Comfort in making mistakes</a:t>
              </a:r>
            </a:p>
            <a:p>
              <a:pPr marL="285750" indent="-285750">
                <a:buFont typeface="Arial" panose="020B0604020202020204" pitchFamily="34" charset="0"/>
                <a:buChar char="•"/>
              </a:pPr>
              <a:r>
                <a:rPr lang="en-US" sz="2500" dirty="0"/>
                <a:t>Learn from their failures</a:t>
              </a:r>
            </a:p>
            <a:p>
              <a:pPr marL="285750" indent="-285750">
                <a:buFont typeface="Arial" panose="020B0604020202020204" pitchFamily="34" charset="0"/>
                <a:buChar char="•"/>
              </a:pPr>
              <a:r>
                <a:rPr lang="en-US" sz="2500" dirty="0"/>
                <a:t>Share ideas openly</a:t>
              </a:r>
            </a:p>
            <a:p>
              <a:pPr marL="285750" indent="-285750">
                <a:buFont typeface="Arial" panose="020B0604020202020204" pitchFamily="34" charset="0"/>
                <a:buChar char="•"/>
              </a:pPr>
              <a:r>
                <a:rPr lang="en-US" sz="2500" dirty="0"/>
                <a:t>Make better decisions</a:t>
              </a:r>
            </a:p>
          </p:txBody>
        </p:sp>
      </p:grpSp>
      <p:grpSp>
        <p:nvGrpSpPr>
          <p:cNvPr id="10" name="Group 9">
            <a:extLst>
              <a:ext uri="{FF2B5EF4-FFF2-40B4-BE49-F238E27FC236}">
                <a16:creationId xmlns:a16="http://schemas.microsoft.com/office/drawing/2014/main" id="{8766127F-3BB2-F7A2-D3D0-500670360AE5}"/>
              </a:ext>
            </a:extLst>
          </p:cNvPr>
          <p:cNvGrpSpPr/>
          <p:nvPr/>
        </p:nvGrpSpPr>
        <p:grpSpPr>
          <a:xfrm>
            <a:off x="3860798" y="4220198"/>
            <a:ext cx="8331202" cy="1631216"/>
            <a:chOff x="126938" y="2192797"/>
            <a:chExt cx="6883630" cy="896767"/>
          </a:xfrm>
        </p:grpSpPr>
        <p:sp>
          <p:nvSpPr>
            <p:cNvPr id="11" name="TextBox 10">
              <a:extLst>
                <a:ext uri="{FF2B5EF4-FFF2-40B4-BE49-F238E27FC236}">
                  <a16:creationId xmlns:a16="http://schemas.microsoft.com/office/drawing/2014/main" id="{E784F9FF-28C5-8EE3-AEC7-77AB7E455258}"/>
                </a:ext>
              </a:extLst>
            </p:cNvPr>
            <p:cNvSpPr txBox="1"/>
            <p:nvPr/>
          </p:nvSpPr>
          <p:spPr>
            <a:xfrm>
              <a:off x="126938" y="2336618"/>
              <a:ext cx="2230388" cy="219962"/>
            </a:xfrm>
            <a:prstGeom prst="rect">
              <a:avLst/>
            </a:prstGeom>
            <a:solidFill>
              <a:schemeClr val="accent2">
                <a:lumMod val="50000"/>
              </a:schemeClr>
            </a:solidFill>
          </p:spPr>
          <p:txBody>
            <a:bodyPr wrap="square" rtlCol="0">
              <a:spAutoFit/>
            </a:bodyPr>
            <a:lstStyle/>
            <a:p>
              <a:r>
                <a:rPr lang="en-US" sz="2000" b="1" dirty="0">
                  <a:solidFill>
                    <a:schemeClr val="bg1"/>
                  </a:solidFill>
                </a:rPr>
                <a:t>Empathetic Leadership</a:t>
              </a:r>
            </a:p>
          </p:txBody>
        </p:sp>
        <p:sp>
          <p:nvSpPr>
            <p:cNvPr id="12" name="TextBox 11">
              <a:extLst>
                <a:ext uri="{FF2B5EF4-FFF2-40B4-BE49-F238E27FC236}">
                  <a16:creationId xmlns:a16="http://schemas.microsoft.com/office/drawing/2014/main" id="{B38AA600-8E9C-B62F-8453-3176435F9F51}"/>
                </a:ext>
              </a:extLst>
            </p:cNvPr>
            <p:cNvSpPr txBox="1"/>
            <p:nvPr/>
          </p:nvSpPr>
          <p:spPr>
            <a:xfrm>
              <a:off x="2844163" y="2192797"/>
              <a:ext cx="4166405" cy="507604"/>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Created a growth mindset over ego</a:t>
              </a:r>
            </a:p>
            <a:p>
              <a:r>
                <a:rPr lang="en-US" dirty="0"/>
                <a:t>Purpose over politics</a:t>
              </a:r>
            </a:p>
            <a:p>
              <a:r>
                <a:rPr lang="en-US" dirty="0"/>
                <a:t>Culture over control </a:t>
              </a:r>
            </a:p>
          </p:txBody>
        </p:sp>
      </p:grpSp>
      <p:sp>
        <p:nvSpPr>
          <p:cNvPr id="14" name="TextBox 13">
            <a:extLst>
              <a:ext uri="{FF2B5EF4-FFF2-40B4-BE49-F238E27FC236}">
                <a16:creationId xmlns:a16="http://schemas.microsoft.com/office/drawing/2014/main" id="{4F00D432-A83D-9849-AEAD-8C4C087697CC}"/>
              </a:ext>
            </a:extLst>
          </p:cNvPr>
          <p:cNvSpPr txBox="1"/>
          <p:nvPr/>
        </p:nvSpPr>
        <p:spPr>
          <a:xfrm>
            <a:off x="7470775" y="3429000"/>
            <a:ext cx="2387601" cy="369332"/>
          </a:xfrm>
          <a:prstGeom prst="rect">
            <a:avLst/>
          </a:prstGeom>
          <a:noFill/>
        </p:spPr>
        <p:txBody>
          <a:bodyPr wrap="square">
            <a:spAutoFit/>
          </a:bodyPr>
          <a:lstStyle/>
          <a:p>
            <a:r>
              <a:rPr lang="en-US" dirty="0"/>
              <a:t>(Edmondson, 2018)</a:t>
            </a:r>
          </a:p>
        </p:txBody>
      </p:sp>
      <p:sp>
        <p:nvSpPr>
          <p:cNvPr id="16" name="TextBox 15">
            <a:extLst>
              <a:ext uri="{FF2B5EF4-FFF2-40B4-BE49-F238E27FC236}">
                <a16:creationId xmlns:a16="http://schemas.microsoft.com/office/drawing/2014/main" id="{F781A704-B837-DED4-9103-219925E0F269}"/>
              </a:ext>
            </a:extLst>
          </p:cNvPr>
          <p:cNvSpPr txBox="1"/>
          <p:nvPr/>
        </p:nvSpPr>
        <p:spPr>
          <a:xfrm>
            <a:off x="7559675" y="5695434"/>
            <a:ext cx="6102350" cy="369332"/>
          </a:xfrm>
          <a:prstGeom prst="rect">
            <a:avLst/>
          </a:prstGeom>
          <a:noFill/>
        </p:spPr>
        <p:txBody>
          <a:bodyPr wrap="square">
            <a:spAutoFit/>
          </a:bodyPr>
          <a:lstStyle/>
          <a:p>
            <a:r>
              <a:rPr lang="sv-SE" dirty="0"/>
              <a:t>(Nadella, 2018)</a:t>
            </a:r>
            <a:endParaRPr lang="en-US" dirty="0"/>
          </a:p>
        </p:txBody>
      </p:sp>
    </p:spTree>
    <p:extLst>
      <p:ext uri="{BB962C8B-B14F-4D97-AF65-F5344CB8AC3E}">
        <p14:creationId xmlns:p14="http://schemas.microsoft.com/office/powerpoint/2010/main" val="3789138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a:extLst>
            <a:ext uri="{FF2B5EF4-FFF2-40B4-BE49-F238E27FC236}">
              <a16:creationId xmlns:a16="http://schemas.microsoft.com/office/drawing/2014/main" id="{4F1439EC-DF13-F9C0-A50D-A1D14B384F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534EBE-6FDF-3CF6-443A-7ED6F18C85DB}"/>
              </a:ext>
            </a:extLst>
          </p:cNvPr>
          <p:cNvSpPr>
            <a:spLocks noGrp="1"/>
          </p:cNvSpPr>
          <p:nvPr>
            <p:ph type="title"/>
          </p:nvPr>
        </p:nvSpPr>
        <p:spPr>
          <a:xfrm>
            <a:off x="709612" y="143933"/>
            <a:ext cx="10772775" cy="1100667"/>
          </a:xfrm>
        </p:spPr>
        <p:txBody>
          <a:bodyPr/>
          <a:lstStyle/>
          <a:p>
            <a:r>
              <a:rPr lang="en-US" dirty="0"/>
              <a:t>Business Examples (Continued)</a:t>
            </a:r>
          </a:p>
        </p:txBody>
      </p:sp>
      <p:grpSp>
        <p:nvGrpSpPr>
          <p:cNvPr id="7" name="Group 6">
            <a:extLst>
              <a:ext uri="{FF2B5EF4-FFF2-40B4-BE49-F238E27FC236}">
                <a16:creationId xmlns:a16="http://schemas.microsoft.com/office/drawing/2014/main" id="{2632EE67-1065-3861-0FCC-0F8ED1898EFA}"/>
              </a:ext>
            </a:extLst>
          </p:cNvPr>
          <p:cNvGrpSpPr/>
          <p:nvPr/>
        </p:nvGrpSpPr>
        <p:grpSpPr>
          <a:xfrm>
            <a:off x="3860798" y="1332633"/>
            <a:ext cx="7621586" cy="2015936"/>
            <a:chOff x="126938" y="2064556"/>
            <a:chExt cx="6794469" cy="1108267"/>
          </a:xfrm>
        </p:grpSpPr>
        <p:sp>
          <p:nvSpPr>
            <p:cNvPr id="8" name="TextBox 7">
              <a:extLst>
                <a:ext uri="{FF2B5EF4-FFF2-40B4-BE49-F238E27FC236}">
                  <a16:creationId xmlns:a16="http://schemas.microsoft.com/office/drawing/2014/main" id="{05F119F2-5674-8FCB-9EA7-F61E4D5C7088}"/>
                </a:ext>
              </a:extLst>
            </p:cNvPr>
            <p:cNvSpPr txBox="1"/>
            <p:nvPr/>
          </p:nvSpPr>
          <p:spPr>
            <a:xfrm>
              <a:off x="126938" y="2336618"/>
              <a:ext cx="2406471" cy="389163"/>
            </a:xfrm>
            <a:prstGeom prst="rect">
              <a:avLst/>
            </a:prstGeom>
            <a:solidFill>
              <a:schemeClr val="accent2">
                <a:lumMod val="50000"/>
              </a:schemeClr>
            </a:solidFill>
          </p:spPr>
          <p:txBody>
            <a:bodyPr wrap="square" rtlCol="0">
              <a:spAutoFit/>
            </a:bodyPr>
            <a:lstStyle/>
            <a:p>
              <a:r>
                <a:rPr lang="en-US" sz="2000" b="1" dirty="0">
                  <a:solidFill>
                    <a:schemeClr val="bg1"/>
                  </a:solidFill>
                </a:rPr>
                <a:t>Cultural Competence training</a:t>
              </a:r>
            </a:p>
          </p:txBody>
        </p:sp>
        <p:sp>
          <p:nvSpPr>
            <p:cNvPr id="9" name="TextBox 8">
              <a:extLst>
                <a:ext uri="{FF2B5EF4-FFF2-40B4-BE49-F238E27FC236}">
                  <a16:creationId xmlns:a16="http://schemas.microsoft.com/office/drawing/2014/main" id="{216CF7A5-19F0-9D2C-0B50-B6249E17FA5B}"/>
                </a:ext>
              </a:extLst>
            </p:cNvPr>
            <p:cNvSpPr txBox="1"/>
            <p:nvPr/>
          </p:nvSpPr>
          <p:spPr>
            <a:xfrm>
              <a:off x="2936148" y="2064556"/>
              <a:ext cx="3985259" cy="1108267"/>
            </a:xfrm>
            <a:prstGeom prst="rect">
              <a:avLst/>
            </a:prstGeom>
            <a:noFill/>
          </p:spPr>
          <p:txBody>
            <a:bodyPr wrap="square" rtlCol="0">
              <a:spAutoFit/>
            </a:bodyPr>
            <a:lstStyle/>
            <a:p>
              <a:pPr marL="285750" indent="-285750">
                <a:buFont typeface="Arial" panose="020B0604020202020204" pitchFamily="34" charset="0"/>
                <a:buChar char="•"/>
              </a:pPr>
              <a:r>
                <a:rPr lang="en-US" sz="2500" dirty="0"/>
                <a:t>Environment where everyone belongs</a:t>
              </a:r>
            </a:p>
            <a:p>
              <a:pPr marL="285750" indent="-285750">
                <a:buFont typeface="Arial" panose="020B0604020202020204" pitchFamily="34" charset="0"/>
                <a:buChar char="•"/>
              </a:pPr>
              <a:r>
                <a:rPr lang="en-US" sz="2500" dirty="0"/>
                <a:t>Belonging values</a:t>
              </a:r>
            </a:p>
            <a:p>
              <a:pPr marL="285750" indent="-285750">
                <a:buFont typeface="Arial" panose="020B0604020202020204" pitchFamily="34" charset="0"/>
                <a:buChar char="•"/>
              </a:pPr>
              <a:r>
                <a:rPr lang="en-US" sz="2500" dirty="0"/>
                <a:t>Inclusive</a:t>
              </a:r>
            </a:p>
            <a:p>
              <a:pPr marL="285750" indent="-285750">
                <a:buFont typeface="Arial" panose="020B0604020202020204" pitchFamily="34" charset="0"/>
                <a:buChar char="•"/>
              </a:pPr>
              <a:r>
                <a:rPr lang="en-US" sz="2500" dirty="0"/>
                <a:t>Equitable</a:t>
              </a:r>
            </a:p>
          </p:txBody>
        </p:sp>
      </p:grpSp>
      <p:grpSp>
        <p:nvGrpSpPr>
          <p:cNvPr id="10" name="Group 9">
            <a:extLst>
              <a:ext uri="{FF2B5EF4-FFF2-40B4-BE49-F238E27FC236}">
                <a16:creationId xmlns:a16="http://schemas.microsoft.com/office/drawing/2014/main" id="{E7821489-55BF-8316-F096-E3091C7EE425}"/>
              </a:ext>
            </a:extLst>
          </p:cNvPr>
          <p:cNvGrpSpPr/>
          <p:nvPr/>
        </p:nvGrpSpPr>
        <p:grpSpPr>
          <a:xfrm>
            <a:off x="3860798" y="4220196"/>
            <a:ext cx="8331202" cy="1246494"/>
            <a:chOff x="126938" y="2192797"/>
            <a:chExt cx="6883630" cy="685265"/>
          </a:xfrm>
        </p:grpSpPr>
        <p:sp>
          <p:nvSpPr>
            <p:cNvPr id="11" name="TextBox 10">
              <a:extLst>
                <a:ext uri="{FF2B5EF4-FFF2-40B4-BE49-F238E27FC236}">
                  <a16:creationId xmlns:a16="http://schemas.microsoft.com/office/drawing/2014/main" id="{EED94F50-79B4-F2A5-D02E-2EA19B53E274}"/>
                </a:ext>
              </a:extLst>
            </p:cNvPr>
            <p:cNvSpPr txBox="1"/>
            <p:nvPr/>
          </p:nvSpPr>
          <p:spPr>
            <a:xfrm>
              <a:off x="126938" y="2336618"/>
              <a:ext cx="2230388" cy="219962"/>
            </a:xfrm>
            <a:prstGeom prst="rect">
              <a:avLst/>
            </a:prstGeom>
            <a:solidFill>
              <a:schemeClr val="accent2">
                <a:lumMod val="50000"/>
              </a:schemeClr>
            </a:solidFill>
          </p:spPr>
          <p:txBody>
            <a:bodyPr wrap="square" rtlCol="0">
              <a:spAutoFit/>
            </a:bodyPr>
            <a:lstStyle/>
            <a:p>
              <a:r>
                <a:rPr lang="en-US" sz="2000" b="1" dirty="0">
                  <a:solidFill>
                    <a:schemeClr val="bg1"/>
                  </a:solidFill>
                </a:rPr>
                <a:t>Inclusion governance</a:t>
              </a:r>
            </a:p>
          </p:txBody>
        </p:sp>
        <p:sp>
          <p:nvSpPr>
            <p:cNvPr id="12" name="TextBox 11">
              <a:extLst>
                <a:ext uri="{FF2B5EF4-FFF2-40B4-BE49-F238E27FC236}">
                  <a16:creationId xmlns:a16="http://schemas.microsoft.com/office/drawing/2014/main" id="{6759ED74-4C2A-3FA5-348E-C59D447F7407}"/>
                </a:ext>
              </a:extLst>
            </p:cNvPr>
            <p:cNvSpPr txBox="1"/>
            <p:nvPr/>
          </p:nvSpPr>
          <p:spPr>
            <a:xfrm>
              <a:off x="2844163" y="2192797"/>
              <a:ext cx="4166405" cy="685265"/>
            </a:xfrm>
            <a:prstGeom prst="rect">
              <a:avLst/>
            </a:prstGeom>
            <a:noFill/>
          </p:spPr>
          <p:txBody>
            <a:bodyPr wrap="square" rtlCol="0">
              <a:spAutoFit/>
            </a:bodyPr>
            <a:lstStyle>
              <a:defPPr>
                <a:defRPr lang="en-US"/>
              </a:defPPr>
              <a:lvl1pPr marL="285750" indent="-285750">
                <a:buFont typeface="Arial" panose="020B0604020202020204" pitchFamily="34" charset="0"/>
                <a:buChar char="•"/>
                <a:defRPr sz="2500"/>
              </a:lvl1pPr>
            </a:lstStyle>
            <a:p>
              <a:r>
                <a:rPr lang="en-US" dirty="0"/>
                <a:t> Committed to diversity</a:t>
              </a:r>
            </a:p>
            <a:p>
              <a:r>
                <a:rPr lang="en-US" dirty="0"/>
                <a:t>Committed to Equity</a:t>
              </a:r>
            </a:p>
            <a:p>
              <a:r>
                <a:rPr lang="en-US" dirty="0"/>
                <a:t>Committed to Inclusion </a:t>
              </a:r>
            </a:p>
          </p:txBody>
        </p:sp>
      </p:grpSp>
      <p:sp>
        <p:nvSpPr>
          <p:cNvPr id="14" name="TextBox 13">
            <a:extLst>
              <a:ext uri="{FF2B5EF4-FFF2-40B4-BE49-F238E27FC236}">
                <a16:creationId xmlns:a16="http://schemas.microsoft.com/office/drawing/2014/main" id="{3A70A348-885B-F4FE-A4C9-6F4AFAED7B58}"/>
              </a:ext>
            </a:extLst>
          </p:cNvPr>
          <p:cNvSpPr txBox="1"/>
          <p:nvPr/>
        </p:nvSpPr>
        <p:spPr>
          <a:xfrm>
            <a:off x="7470775" y="3429000"/>
            <a:ext cx="2387601" cy="369332"/>
          </a:xfrm>
          <a:prstGeom prst="rect">
            <a:avLst/>
          </a:prstGeom>
          <a:noFill/>
        </p:spPr>
        <p:txBody>
          <a:bodyPr wrap="square">
            <a:spAutoFit/>
          </a:bodyPr>
          <a:lstStyle/>
          <a:p>
            <a:r>
              <a:rPr lang="en-US" dirty="0"/>
              <a:t>(Starbucks, 2024)</a:t>
            </a:r>
          </a:p>
        </p:txBody>
      </p:sp>
      <p:sp>
        <p:nvSpPr>
          <p:cNvPr id="16" name="TextBox 15">
            <a:extLst>
              <a:ext uri="{FF2B5EF4-FFF2-40B4-BE49-F238E27FC236}">
                <a16:creationId xmlns:a16="http://schemas.microsoft.com/office/drawing/2014/main" id="{965F6C00-494E-45BE-B2FE-EBADDAFDECA6}"/>
              </a:ext>
            </a:extLst>
          </p:cNvPr>
          <p:cNvSpPr txBox="1"/>
          <p:nvPr/>
        </p:nvSpPr>
        <p:spPr>
          <a:xfrm>
            <a:off x="7559675" y="5695434"/>
            <a:ext cx="6102350" cy="369332"/>
          </a:xfrm>
          <a:prstGeom prst="rect">
            <a:avLst/>
          </a:prstGeom>
          <a:noFill/>
        </p:spPr>
        <p:txBody>
          <a:bodyPr wrap="square">
            <a:spAutoFit/>
          </a:bodyPr>
          <a:lstStyle/>
          <a:p>
            <a:r>
              <a:rPr lang="sv-SE" dirty="0"/>
              <a:t>(Airbnb, 2021)</a:t>
            </a:r>
            <a:endParaRPr lang="en-US" dirty="0"/>
          </a:p>
        </p:txBody>
      </p:sp>
      <p:pic>
        <p:nvPicPr>
          <p:cNvPr id="5" name="Picture 4">
            <a:extLst>
              <a:ext uri="{FF2B5EF4-FFF2-40B4-BE49-F238E27FC236}">
                <a16:creationId xmlns:a16="http://schemas.microsoft.com/office/drawing/2014/main" id="{0804A95D-B359-9C71-5189-6FD90619DB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612" y="1565901"/>
            <a:ext cx="2387601" cy="1193801"/>
          </a:xfrm>
          <a:prstGeom prst="rect">
            <a:avLst/>
          </a:prstGeom>
        </p:spPr>
      </p:pic>
      <p:pic>
        <p:nvPicPr>
          <p:cNvPr id="15" name="Picture 14">
            <a:extLst>
              <a:ext uri="{FF2B5EF4-FFF2-40B4-BE49-F238E27FC236}">
                <a16:creationId xmlns:a16="http://schemas.microsoft.com/office/drawing/2014/main" id="{90E4865E-F471-4A70-FB22-06A2110F9DE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9121" y="4289448"/>
            <a:ext cx="2128092" cy="661720"/>
          </a:xfrm>
          <a:prstGeom prst="rect">
            <a:avLst/>
          </a:prstGeom>
        </p:spPr>
      </p:pic>
    </p:spTree>
    <p:extLst>
      <p:ext uri="{BB962C8B-B14F-4D97-AF65-F5344CB8AC3E}">
        <p14:creationId xmlns:p14="http://schemas.microsoft.com/office/powerpoint/2010/main" val="28179706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C189F9-3ABB-77FA-5132-ABB93EC85CB2}"/>
            </a:ext>
          </a:extLst>
        </p:cNvPr>
        <p:cNvGrpSpPr/>
        <p:nvPr/>
      </p:nvGrpSpPr>
      <p:grpSpPr>
        <a:xfrm>
          <a:off x="0" y="0"/>
          <a:ext cx="0" cy="0"/>
          <a:chOff x="0" y="0"/>
          <a:chExt cx="0" cy="0"/>
        </a:xfrm>
      </p:grpSpPr>
      <p:pic>
        <p:nvPicPr>
          <p:cNvPr id="17" name="Picture 16">
            <a:extLst>
              <a:ext uri="{FF2B5EF4-FFF2-40B4-BE49-F238E27FC236}">
                <a16:creationId xmlns:a16="http://schemas.microsoft.com/office/drawing/2014/main" id="{D94FA29B-5E3F-C01C-AE42-069236F6B8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CA8792-6CC3-01E9-43D0-ACD0C1B27EFB}"/>
              </a:ext>
            </a:extLst>
          </p:cNvPr>
          <p:cNvSpPr>
            <a:spLocks noGrp="1"/>
          </p:cNvSpPr>
          <p:nvPr>
            <p:ph type="title"/>
          </p:nvPr>
        </p:nvSpPr>
        <p:spPr>
          <a:xfrm>
            <a:off x="709612" y="113792"/>
            <a:ext cx="10772775" cy="957020"/>
          </a:xfrm>
        </p:spPr>
        <p:txBody>
          <a:bodyPr/>
          <a:lstStyle/>
          <a:p>
            <a:r>
              <a:rPr lang="en-US" b="1" dirty="0">
                <a:solidFill>
                  <a:schemeClr val="bg1"/>
                </a:solidFill>
                <a:effectLst>
                  <a:outerShdw blurRad="38100" dist="38100" dir="2700000" algn="tl">
                    <a:srgbClr val="000000">
                      <a:alpha val="43137"/>
                    </a:srgbClr>
                  </a:outerShdw>
                </a:effectLst>
              </a:rPr>
              <a:t>Strategy Design &amp; Implementation</a:t>
            </a:r>
          </a:p>
        </p:txBody>
      </p:sp>
      <p:sp>
        <p:nvSpPr>
          <p:cNvPr id="13" name="TextBox 12">
            <a:extLst>
              <a:ext uri="{FF2B5EF4-FFF2-40B4-BE49-F238E27FC236}">
                <a16:creationId xmlns:a16="http://schemas.microsoft.com/office/drawing/2014/main" id="{5EA840EC-FDE8-CA07-DE9E-04DD253B0488}"/>
              </a:ext>
            </a:extLst>
          </p:cNvPr>
          <p:cNvSpPr txBox="1"/>
          <p:nvPr/>
        </p:nvSpPr>
        <p:spPr>
          <a:xfrm>
            <a:off x="204286" y="1503375"/>
            <a:ext cx="4437575" cy="400110"/>
          </a:xfrm>
          <a:prstGeom prst="rect">
            <a:avLst/>
          </a:prstGeom>
          <a:solidFill>
            <a:schemeClr val="accent6"/>
          </a:solidFill>
        </p:spPr>
        <p:txBody>
          <a:bodyPr wrap="square" rtlCol="0">
            <a:spAutoFit/>
          </a:bodyPr>
          <a:lstStyle/>
          <a:p>
            <a:r>
              <a:rPr lang="en-US" sz="2000" b="1" dirty="0">
                <a:solidFill>
                  <a:schemeClr val="bg1"/>
                </a:solidFill>
              </a:rPr>
              <a:t>How organisations can develop CQ and EI</a:t>
            </a:r>
          </a:p>
        </p:txBody>
      </p:sp>
      <p:graphicFrame>
        <p:nvGraphicFramePr>
          <p:cNvPr id="15" name="Table 14">
            <a:extLst>
              <a:ext uri="{FF2B5EF4-FFF2-40B4-BE49-F238E27FC236}">
                <a16:creationId xmlns:a16="http://schemas.microsoft.com/office/drawing/2014/main" id="{3FCC2A7C-D5F2-166F-7683-F56AE708B96A}"/>
              </a:ext>
            </a:extLst>
          </p:cNvPr>
          <p:cNvGraphicFramePr>
            <a:graphicFrameLocks noGrp="1"/>
          </p:cNvGraphicFramePr>
          <p:nvPr>
            <p:extLst>
              <p:ext uri="{D42A27DB-BD31-4B8C-83A1-F6EECF244321}">
                <p14:modId xmlns:p14="http://schemas.microsoft.com/office/powerpoint/2010/main" val="1752174526"/>
              </p:ext>
            </p:extLst>
          </p:nvPr>
        </p:nvGraphicFramePr>
        <p:xfrm>
          <a:off x="0" y="2490536"/>
          <a:ext cx="12192000" cy="436746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99424143"/>
                    </a:ext>
                  </a:extLst>
                </a:gridCol>
                <a:gridCol w="4064000">
                  <a:extLst>
                    <a:ext uri="{9D8B030D-6E8A-4147-A177-3AD203B41FA5}">
                      <a16:colId xmlns:a16="http://schemas.microsoft.com/office/drawing/2014/main" val="3709760687"/>
                    </a:ext>
                  </a:extLst>
                </a:gridCol>
                <a:gridCol w="4064000">
                  <a:extLst>
                    <a:ext uri="{9D8B030D-6E8A-4147-A177-3AD203B41FA5}">
                      <a16:colId xmlns:a16="http://schemas.microsoft.com/office/drawing/2014/main" val="785496112"/>
                    </a:ext>
                  </a:extLst>
                </a:gridCol>
              </a:tblGrid>
              <a:tr h="662752">
                <a:tc>
                  <a:txBody>
                    <a:bodyPr/>
                    <a:lstStyle/>
                    <a:p>
                      <a:pPr algn="ctr"/>
                      <a:r>
                        <a:rPr lang="en-US" sz="3000" dirty="0"/>
                        <a:t>Process </a:t>
                      </a:r>
                    </a:p>
                  </a:txBody>
                  <a:tcPr/>
                </a:tc>
                <a:tc>
                  <a:txBody>
                    <a:bodyPr/>
                    <a:lstStyle/>
                    <a:p>
                      <a:pPr algn="ctr"/>
                      <a:r>
                        <a:rPr lang="en-US" sz="3000" dirty="0"/>
                        <a:t>CQ</a:t>
                      </a:r>
                    </a:p>
                  </a:txBody>
                  <a:tcPr/>
                </a:tc>
                <a:tc>
                  <a:txBody>
                    <a:bodyPr/>
                    <a:lstStyle/>
                    <a:p>
                      <a:pPr algn="ctr"/>
                      <a:r>
                        <a:rPr lang="en-US" sz="3000" dirty="0"/>
                        <a:t>EI</a:t>
                      </a:r>
                    </a:p>
                  </a:txBody>
                  <a:tcPr/>
                </a:tc>
                <a:extLst>
                  <a:ext uri="{0D108BD9-81ED-4DB2-BD59-A6C34878D82A}">
                    <a16:rowId xmlns:a16="http://schemas.microsoft.com/office/drawing/2014/main" val="457126083"/>
                  </a:ext>
                </a:extLst>
              </a:tr>
              <a:tr h="1223315">
                <a:tc>
                  <a:txBody>
                    <a:bodyPr/>
                    <a:lstStyle/>
                    <a:p>
                      <a:r>
                        <a:rPr lang="en-US" dirty="0"/>
                        <a:t>Recruitment </a:t>
                      </a:r>
                    </a:p>
                  </a:txBody>
                  <a:tcPr/>
                </a:tc>
                <a:tc>
                  <a:txBody>
                    <a:bodyPr/>
                    <a:lstStyle/>
                    <a:p>
                      <a:r>
                        <a:rPr lang="en-US" dirty="0"/>
                        <a:t>Assess CQ</a:t>
                      </a:r>
                    </a:p>
                    <a:p>
                      <a:r>
                        <a:rPr lang="en-US" dirty="0"/>
                        <a:t>Ask questions on cross cultural understanding  </a:t>
                      </a:r>
                    </a:p>
                    <a:p>
                      <a:r>
                        <a:rPr lang="en-US" dirty="0"/>
                        <a:t>In readiness in future multicultural events</a:t>
                      </a:r>
                    </a:p>
                  </a:txBody>
                  <a:tcPr/>
                </a:tc>
                <a:tc>
                  <a:txBody>
                    <a:bodyPr/>
                    <a:lstStyle/>
                    <a:p>
                      <a:r>
                        <a:rPr lang="en-US" dirty="0"/>
                        <a:t>Conduct EI tests</a:t>
                      </a:r>
                    </a:p>
                    <a:p>
                      <a:r>
                        <a:rPr lang="en-US" dirty="0"/>
                        <a:t>Create conflicts and empathy scenario</a:t>
                      </a:r>
                    </a:p>
                    <a:p>
                      <a:r>
                        <a:rPr lang="en-US" dirty="0"/>
                        <a:t>Handle future uncertainties and resilience </a:t>
                      </a:r>
                    </a:p>
                  </a:txBody>
                  <a:tcPr/>
                </a:tc>
                <a:extLst>
                  <a:ext uri="{0D108BD9-81ED-4DB2-BD59-A6C34878D82A}">
                    <a16:rowId xmlns:a16="http://schemas.microsoft.com/office/drawing/2014/main" val="582612648"/>
                  </a:ext>
                </a:extLst>
              </a:tr>
              <a:tr h="1505618">
                <a:tc>
                  <a:txBody>
                    <a:bodyPr/>
                    <a:lstStyle/>
                    <a:p>
                      <a:r>
                        <a:rPr lang="en-US" dirty="0"/>
                        <a:t>Training</a:t>
                      </a:r>
                    </a:p>
                  </a:txBody>
                  <a:tcPr/>
                </a:tc>
                <a:tc>
                  <a:txBody>
                    <a:bodyPr/>
                    <a:lstStyle/>
                    <a:p>
                      <a:r>
                        <a:rPr lang="en-US" dirty="0"/>
                        <a:t>Design and conduct customized workshops, conduct role playing with all recruited teams</a:t>
                      </a:r>
                    </a:p>
                    <a:p>
                      <a:r>
                        <a:rPr lang="en-US" dirty="0"/>
                        <a:t>Reduce future conflicts and cross-cultural innovation in future. </a:t>
                      </a:r>
                    </a:p>
                  </a:txBody>
                  <a:tcPr/>
                </a:tc>
                <a:tc>
                  <a:txBody>
                    <a:bodyPr/>
                    <a:lstStyle/>
                    <a:p>
                      <a:r>
                        <a:rPr lang="en-US" dirty="0"/>
                        <a:t>Appraise trained teams to conduct competence in EI</a:t>
                      </a:r>
                    </a:p>
                    <a:p>
                      <a:r>
                        <a:rPr lang="en-US" dirty="0"/>
                        <a:t>Conduct survey to understand grasp of emotional skills</a:t>
                      </a:r>
                    </a:p>
                    <a:p>
                      <a:r>
                        <a:rPr lang="en-US" dirty="0"/>
                        <a:t>Regulate emotions in future</a:t>
                      </a:r>
                    </a:p>
                  </a:txBody>
                  <a:tcPr/>
                </a:tc>
                <a:extLst>
                  <a:ext uri="{0D108BD9-81ED-4DB2-BD59-A6C34878D82A}">
                    <a16:rowId xmlns:a16="http://schemas.microsoft.com/office/drawing/2014/main" val="2380184476"/>
                  </a:ext>
                </a:extLst>
              </a:tr>
              <a:tr h="975779">
                <a:tc>
                  <a:txBody>
                    <a:bodyPr/>
                    <a:lstStyle/>
                    <a:p>
                      <a:r>
                        <a:rPr lang="en-US" dirty="0"/>
                        <a:t>Performance management  </a:t>
                      </a:r>
                    </a:p>
                  </a:txBody>
                  <a:tcPr/>
                </a:tc>
                <a:tc>
                  <a:txBody>
                    <a:bodyPr/>
                    <a:lstStyle/>
                    <a:p>
                      <a:r>
                        <a:rPr lang="en-US" dirty="0"/>
                        <a:t>Set goals during the review process</a:t>
                      </a:r>
                    </a:p>
                    <a:p>
                      <a:r>
                        <a:rPr lang="en-US" dirty="0"/>
                        <a:t>Rewards</a:t>
                      </a:r>
                    </a:p>
                    <a:p>
                      <a:r>
                        <a:rPr lang="en-US" dirty="0"/>
                        <a:t>Support inclusive culture in future</a:t>
                      </a:r>
                    </a:p>
                  </a:txBody>
                  <a:tcPr/>
                </a:tc>
                <a:tc>
                  <a:txBody>
                    <a:bodyPr/>
                    <a:lstStyle/>
                    <a:p>
                      <a:r>
                        <a:rPr lang="en-US" dirty="0"/>
                        <a:t>Include competence in EI appraisals</a:t>
                      </a:r>
                    </a:p>
                    <a:p>
                      <a:r>
                        <a:rPr lang="en-US" dirty="0"/>
                        <a:t>Offer feedbacks about emotional skills</a:t>
                      </a:r>
                    </a:p>
                  </a:txBody>
                  <a:tcPr/>
                </a:tc>
                <a:extLst>
                  <a:ext uri="{0D108BD9-81ED-4DB2-BD59-A6C34878D82A}">
                    <a16:rowId xmlns:a16="http://schemas.microsoft.com/office/drawing/2014/main" val="105848590"/>
                  </a:ext>
                </a:extLst>
              </a:tr>
            </a:tbl>
          </a:graphicData>
        </a:graphic>
      </p:graphicFrame>
    </p:spTree>
    <p:extLst>
      <p:ext uri="{BB962C8B-B14F-4D97-AF65-F5344CB8AC3E}">
        <p14:creationId xmlns:p14="http://schemas.microsoft.com/office/powerpoint/2010/main" val="42284346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D862E5-F833-C523-DA13-1A833AD89C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E313CA-E83E-82E8-35ED-8F93F575C3BB}"/>
              </a:ext>
            </a:extLst>
          </p:cNvPr>
          <p:cNvSpPr>
            <a:spLocks noGrp="1"/>
          </p:cNvSpPr>
          <p:nvPr>
            <p:ph type="title"/>
          </p:nvPr>
        </p:nvSpPr>
        <p:spPr>
          <a:xfrm>
            <a:off x="509740" y="0"/>
            <a:ext cx="10772775" cy="1078544"/>
          </a:xfrm>
        </p:spPr>
        <p:txBody>
          <a:bodyPr/>
          <a:lstStyle/>
          <a:p>
            <a:r>
              <a:rPr lang="en-US" b="1" dirty="0">
                <a:effectLst>
                  <a:outerShdw blurRad="38100" dist="38100" dir="2700000" algn="tl">
                    <a:srgbClr val="000000">
                      <a:alpha val="43137"/>
                    </a:srgbClr>
                  </a:outerShdw>
                </a:effectLst>
              </a:rPr>
              <a:t>Conclusion</a:t>
            </a:r>
            <a:r>
              <a:rPr lang="en-US" dirty="0"/>
              <a:t> </a:t>
            </a:r>
          </a:p>
        </p:txBody>
      </p:sp>
      <p:sp>
        <p:nvSpPr>
          <p:cNvPr id="3" name="TextBox 2">
            <a:extLst>
              <a:ext uri="{FF2B5EF4-FFF2-40B4-BE49-F238E27FC236}">
                <a16:creationId xmlns:a16="http://schemas.microsoft.com/office/drawing/2014/main" id="{E8166EBB-CBBB-4DE0-81E8-9010D2CB4821}"/>
              </a:ext>
            </a:extLst>
          </p:cNvPr>
          <p:cNvSpPr txBox="1"/>
          <p:nvPr/>
        </p:nvSpPr>
        <p:spPr>
          <a:xfrm>
            <a:off x="421105" y="956943"/>
            <a:ext cx="11429999" cy="3170099"/>
          </a:xfrm>
          <a:prstGeom prst="rect">
            <a:avLst/>
          </a:prstGeom>
          <a:noFill/>
        </p:spPr>
        <p:txBody>
          <a:bodyPr wrap="square" rtlCol="0">
            <a:spAutoFit/>
          </a:bodyPr>
          <a:lstStyle/>
          <a:p>
            <a:pPr marL="285750" indent="-285750">
              <a:buFont typeface="Arial" panose="020B0604020202020204" pitchFamily="34" charset="0"/>
              <a:buChar char="•"/>
            </a:pPr>
            <a:r>
              <a:rPr lang="en-US" sz="2500" dirty="0"/>
              <a:t>Edith Heard’s leadership philosophy involves horizontal approach</a:t>
            </a:r>
          </a:p>
          <a:p>
            <a:pPr marL="285750" indent="-285750">
              <a:buFont typeface="Arial" panose="020B0604020202020204" pitchFamily="34" charset="0"/>
              <a:buChar char="•"/>
            </a:pPr>
            <a:r>
              <a:rPr lang="en-US" sz="2500" dirty="0"/>
              <a:t>She  works along with lab members</a:t>
            </a:r>
          </a:p>
          <a:p>
            <a:pPr marL="285750" indent="-285750">
              <a:buFont typeface="Arial" panose="020B0604020202020204" pitchFamily="34" charset="0"/>
              <a:buChar char="•"/>
            </a:pPr>
            <a:r>
              <a:rPr lang="en-US" sz="2500" dirty="0"/>
              <a:t>She believes that it is important to be empathetic to other employees</a:t>
            </a:r>
          </a:p>
          <a:p>
            <a:pPr marL="285750" indent="-285750">
              <a:buFont typeface="Arial" panose="020B0604020202020204" pitchFamily="34" charset="0"/>
              <a:buChar char="•"/>
            </a:pPr>
            <a:r>
              <a:rPr lang="en-US" sz="2500" dirty="0"/>
              <a:t>This makes her listen and adapt according to people’s feelings</a:t>
            </a:r>
          </a:p>
          <a:p>
            <a:pPr marL="285750" indent="-285750">
              <a:buFont typeface="Arial" panose="020B0604020202020204" pitchFamily="34" charset="0"/>
              <a:buChar char="•"/>
            </a:pPr>
            <a:r>
              <a:rPr lang="en-US" sz="2500" dirty="0"/>
              <a:t>Both EI and CQ are big enablers for her to develop strong emotional assessment of her self and those around her</a:t>
            </a:r>
          </a:p>
          <a:p>
            <a:pPr marL="285750" indent="-285750">
              <a:buFont typeface="Arial" panose="020B0604020202020204" pitchFamily="34" charset="0"/>
              <a:buChar char="•"/>
            </a:pPr>
            <a:r>
              <a:rPr lang="en-US" sz="2500" dirty="0"/>
              <a:t>Moreover, as a leader, she needs elements of CQ to make it easier for her to adapt to new cultures and train her followers</a:t>
            </a:r>
          </a:p>
        </p:txBody>
      </p:sp>
      <p:pic>
        <p:nvPicPr>
          <p:cNvPr id="7" name="Picture 6">
            <a:extLst>
              <a:ext uri="{FF2B5EF4-FFF2-40B4-BE49-F238E27FC236}">
                <a16:creationId xmlns:a16="http://schemas.microsoft.com/office/drawing/2014/main" id="{7C57A838-D1A8-2D0D-DCEA-80BA945DFD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4283242"/>
            <a:ext cx="12192000" cy="2609237"/>
          </a:xfrm>
          <a:prstGeom prst="rect">
            <a:avLst/>
          </a:prstGeom>
        </p:spPr>
      </p:pic>
    </p:spTree>
    <p:extLst>
      <p:ext uri="{BB962C8B-B14F-4D97-AF65-F5344CB8AC3E}">
        <p14:creationId xmlns:p14="http://schemas.microsoft.com/office/powerpoint/2010/main" val="33213202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2B89-A4E8-452A-A163-94053600A78E}"/>
              </a:ext>
            </a:extLst>
          </p:cNvPr>
          <p:cNvSpPr>
            <a:spLocks noGrp="1"/>
          </p:cNvSpPr>
          <p:nvPr>
            <p:ph type="title"/>
          </p:nvPr>
        </p:nvSpPr>
        <p:spPr>
          <a:xfrm>
            <a:off x="539748" y="156633"/>
            <a:ext cx="10772775" cy="661514"/>
          </a:xfrm>
        </p:spPr>
        <p:txBody>
          <a:bodyPr>
            <a:normAutofit fontScale="90000"/>
          </a:bodyPr>
          <a:lstStyle/>
          <a:p>
            <a:pPr algn="ctr"/>
            <a:r>
              <a:rPr lang="en-US" dirty="0">
                <a:solidFill>
                  <a:schemeClr val="tx1"/>
                </a:solidFill>
              </a:rPr>
              <a:t>References </a:t>
            </a:r>
          </a:p>
        </p:txBody>
      </p:sp>
      <p:sp>
        <p:nvSpPr>
          <p:cNvPr id="3" name="Content Placeholder 2">
            <a:extLst>
              <a:ext uri="{FF2B5EF4-FFF2-40B4-BE49-F238E27FC236}">
                <a16:creationId xmlns:a16="http://schemas.microsoft.com/office/drawing/2014/main" id="{CCB7F3A0-48A5-F780-87B0-BDBAD61597AF}"/>
              </a:ext>
            </a:extLst>
          </p:cNvPr>
          <p:cNvSpPr>
            <a:spLocks noGrp="1"/>
          </p:cNvSpPr>
          <p:nvPr>
            <p:ph idx="1"/>
          </p:nvPr>
        </p:nvSpPr>
        <p:spPr>
          <a:xfrm>
            <a:off x="132347" y="818147"/>
            <a:ext cx="12059654" cy="6039853"/>
          </a:xfrm>
        </p:spPr>
        <p:txBody>
          <a:bodyPr>
            <a:normAutofit fontScale="85000" lnSpcReduction="10000"/>
          </a:bodyPr>
          <a:lstStyle/>
          <a:p>
            <a:r>
              <a:rPr lang="en-GB" dirty="0">
                <a:solidFill>
                  <a:schemeClr val="tx1"/>
                </a:solidFill>
              </a:rPr>
              <a:t> </a:t>
            </a:r>
            <a:r>
              <a:rPr lang="en-US" dirty="0">
                <a:solidFill>
                  <a:schemeClr val="tx1"/>
                </a:solidFill>
              </a:rPr>
              <a:t>Airbnb. 2021. Airbnb.org’s commitment to diversity, equity and inclusion. Available from: https://news.airbnb.com/airbnb-orgs-commitment-to-diversity-equity-and-inclusion/ (Accessed on 23 Feb 2026)</a:t>
            </a:r>
            <a:endParaRPr lang="x-none" dirty="0">
              <a:solidFill>
                <a:schemeClr val="tx1"/>
              </a:solidFill>
            </a:endParaRPr>
          </a:p>
          <a:p>
            <a:pPr lvl="0"/>
            <a:r>
              <a:rPr lang="en-US" dirty="0">
                <a:solidFill>
                  <a:schemeClr val="tx1"/>
                </a:solidFill>
              </a:rPr>
              <a:t>Earley, P.C. and Ang, S., 2003. Cultural intelligence: Individual interactions across cultures. Available from: https://books.google.com/books?hl=en&amp;lr=&amp;id=g0PSkiOT8ggC&amp;oi=fnd&amp;pg=PR9&amp;dq=cultural+intelligence+individual+interactions&amp;ots=OuyjoC9cFd&amp;sig=aijAZBuA6Aq2o8zihem4Dvo1VAQ (Accessed on 23 Feb 2026)</a:t>
            </a:r>
            <a:endParaRPr lang="x-none" dirty="0">
              <a:solidFill>
                <a:schemeClr val="tx1"/>
              </a:solidFill>
            </a:endParaRPr>
          </a:p>
          <a:p>
            <a:pPr lvl="0"/>
            <a:r>
              <a:rPr lang="en-US" dirty="0">
                <a:solidFill>
                  <a:schemeClr val="tx1"/>
                </a:solidFill>
              </a:rPr>
              <a:t>Edmondson, A.C., 2018. </a:t>
            </a:r>
            <a:r>
              <a:rPr lang="en-US" i="1" dirty="0">
                <a:solidFill>
                  <a:schemeClr val="tx1"/>
                </a:solidFill>
              </a:rPr>
              <a:t>The fearless organization: Creating psychological safety in the workplace for learning, innovation, and growth</a:t>
            </a:r>
            <a:r>
              <a:rPr lang="en-US" dirty="0">
                <a:solidFill>
                  <a:schemeClr val="tx1"/>
                </a:solidFill>
              </a:rPr>
              <a:t>. John Wiley &amp; Sons. Available from: https://www.lean.org/wp-content/uploads/2022/01/pl_Psychological_Safety.pdf. (Accessed on 23 Feb 2026)</a:t>
            </a:r>
            <a:endParaRPr lang="x-none" dirty="0">
              <a:solidFill>
                <a:schemeClr val="tx1"/>
              </a:solidFill>
            </a:endParaRPr>
          </a:p>
          <a:p>
            <a:pPr lvl="0"/>
            <a:r>
              <a:rPr lang="en-US" dirty="0">
                <a:solidFill>
                  <a:schemeClr val="tx1"/>
                </a:solidFill>
              </a:rPr>
              <a:t>Fayol, H. 1987. General and industrial management. Pitman Publishing</a:t>
            </a:r>
            <a:endParaRPr lang="x-none" dirty="0">
              <a:solidFill>
                <a:schemeClr val="tx1"/>
              </a:solidFill>
            </a:endParaRPr>
          </a:p>
          <a:p>
            <a:pPr lvl="0"/>
            <a:r>
              <a:rPr lang="en-US" dirty="0">
                <a:solidFill>
                  <a:schemeClr val="tx1"/>
                </a:solidFill>
              </a:rPr>
              <a:t>Goleman, D. 2006. Working with emotional intelligence. Bantam Books</a:t>
            </a:r>
            <a:endParaRPr lang="x-none" dirty="0">
              <a:solidFill>
                <a:schemeClr val="tx1"/>
              </a:solidFill>
            </a:endParaRPr>
          </a:p>
          <a:p>
            <a:pPr lvl="0"/>
            <a:r>
              <a:rPr lang="en-US" dirty="0">
                <a:solidFill>
                  <a:schemeClr val="tx1"/>
                </a:solidFill>
              </a:rPr>
              <a:t>McGregor, D. 1985. The human site of enterprise: 25</a:t>
            </a:r>
            <a:r>
              <a:rPr lang="en-US" baseline="30000" dirty="0">
                <a:solidFill>
                  <a:schemeClr val="tx1"/>
                </a:solidFill>
              </a:rPr>
              <a:t>th</a:t>
            </a:r>
            <a:r>
              <a:rPr lang="en-US" dirty="0">
                <a:solidFill>
                  <a:schemeClr val="tx1"/>
                </a:solidFill>
              </a:rPr>
              <a:t> anniversary printing. McGraw-Hill Book Company</a:t>
            </a:r>
            <a:endParaRPr lang="x-none" dirty="0">
              <a:solidFill>
                <a:schemeClr val="tx1"/>
              </a:solidFill>
            </a:endParaRPr>
          </a:p>
          <a:p>
            <a:pPr lvl="0"/>
            <a:r>
              <a:rPr lang="en-US" dirty="0">
                <a:solidFill>
                  <a:schemeClr val="tx1"/>
                </a:solidFill>
              </a:rPr>
              <a:t>Mintzberg, H. 1989. Mintzberg on management: Inside our strange world of organizations. The Tree Press</a:t>
            </a:r>
            <a:endParaRPr lang="x-none" dirty="0">
              <a:solidFill>
                <a:schemeClr val="tx1"/>
              </a:solidFill>
            </a:endParaRPr>
          </a:p>
          <a:p>
            <a:pPr lvl="0"/>
            <a:r>
              <a:rPr lang="sv" dirty="0">
                <a:solidFill>
                  <a:schemeClr val="tx1"/>
                </a:solidFill>
              </a:rPr>
              <a:t>Nadella, S., 2018. </a:t>
            </a:r>
            <a:r>
              <a:rPr lang="en-US" i="1" dirty="0">
                <a:solidFill>
                  <a:schemeClr val="tx1"/>
                </a:solidFill>
              </a:rPr>
              <a:t>Hit Refresh: The Quest to Rediscover Microsoft's Soul and Imagine a Better Future for Everyone. New York Times</a:t>
            </a:r>
            <a:endParaRPr lang="x-none" dirty="0">
              <a:solidFill>
                <a:schemeClr val="tx1"/>
              </a:solidFill>
            </a:endParaRPr>
          </a:p>
          <a:p>
            <a:pPr lvl="0"/>
            <a:r>
              <a:rPr lang="en-US" dirty="0">
                <a:solidFill>
                  <a:schemeClr val="tx1"/>
                </a:solidFill>
              </a:rPr>
              <a:t>Northouse, P.G., 2025. Leadership: Theory and practice. Sage publications</a:t>
            </a:r>
            <a:endParaRPr lang="x-none" dirty="0">
              <a:solidFill>
                <a:schemeClr val="tx1"/>
              </a:solidFill>
            </a:endParaRPr>
          </a:p>
          <a:p>
            <a:pPr lvl="0"/>
            <a:r>
              <a:rPr lang="en-US" dirty="0">
                <a:solidFill>
                  <a:schemeClr val="tx1"/>
                </a:solidFill>
              </a:rPr>
              <a:t>Starbucks. 2024. Starbucks Commitment to Access and Disability Inclusion. Available from: https://about.starbucks.com/uploads/2024/02/SBX20240215_Inclusive-Stores-One-Pager.pdf  (Accessed on 23 Feb 2026)</a:t>
            </a:r>
            <a:endParaRPr lang="x-none" dirty="0">
              <a:solidFill>
                <a:schemeClr val="tx1"/>
              </a:solidFill>
            </a:endParaRPr>
          </a:p>
          <a:p>
            <a:endParaRPr lang="en-US" dirty="0">
              <a:solidFill>
                <a:schemeClr val="tx1"/>
              </a:solidFill>
            </a:endParaRPr>
          </a:p>
        </p:txBody>
      </p:sp>
    </p:spTree>
    <p:extLst>
      <p:ext uri="{BB962C8B-B14F-4D97-AF65-F5344CB8AC3E}">
        <p14:creationId xmlns:p14="http://schemas.microsoft.com/office/powerpoint/2010/main" val="30891350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13912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526" y="177800"/>
            <a:ext cx="10479506" cy="6502400"/>
          </a:xfrm>
          <a:prstGeom prst="rect">
            <a:avLst/>
          </a:prstGeom>
        </p:spPr>
      </p:pic>
    </p:spTree>
    <p:extLst>
      <p:ext uri="{BB962C8B-B14F-4D97-AF65-F5344CB8AC3E}">
        <p14:creationId xmlns:p14="http://schemas.microsoft.com/office/powerpoint/2010/main" val="173515509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1625</TotalTime>
  <Words>3396</Words>
  <Application>Microsoft Office PowerPoint</Application>
  <PresentationFormat>Widescreen</PresentationFormat>
  <Paragraphs>358</Paragraphs>
  <Slides>18</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Metropolitan</vt:lpstr>
      <vt:lpstr>The Role of emotional and cultural intelligence in Effective leadership</vt:lpstr>
      <vt:lpstr>Table of Content </vt:lpstr>
      <vt:lpstr>Defining leadership and Management</vt:lpstr>
      <vt:lpstr>Classical management Foundations</vt:lpstr>
      <vt:lpstr>Management Assumptions About People</vt:lpstr>
      <vt:lpstr>Leadership styles Spectrum </vt:lpstr>
      <vt:lpstr>Emotional Intelligence (EI): Concepts &amp; Model</vt:lpstr>
      <vt:lpstr>Critical Evaluation  of EI</vt:lpstr>
      <vt:lpstr>Cultural Intelligence (CQ): Concept &amp; Model</vt:lpstr>
      <vt:lpstr>Critical Evaluation of CQ</vt:lpstr>
      <vt:lpstr>Integrating EI, CQ &amp; Leadership styles</vt:lpstr>
      <vt:lpstr>Business Examples </vt:lpstr>
      <vt:lpstr>Business Examples (Continued)</vt:lpstr>
      <vt:lpstr>Strategy Design &amp; Implementation</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of emotional and cultural intelligence in Effective leadership</dc:title>
  <dc:creator>Roland Mihai</dc:creator>
  <cp:lastModifiedBy>Roland Mihai</cp:lastModifiedBy>
  <cp:revision>4</cp:revision>
  <dcterms:created xsi:type="dcterms:W3CDTF">2026-02-22T23:54:31Z</dcterms:created>
  <dcterms:modified xsi:type="dcterms:W3CDTF">2026-02-26T22:01:36Z</dcterms:modified>
</cp:coreProperties>
</file>