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  <p:embeddedFont>
      <p:font typeface="Corbel" panose="020B0503020204020204" pitchFamily="34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30" roundtripDataSignature="AMtx7mjrALGaG+FIt+Zao1ke5zbPH36DG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customschemas.google.com/relationships/presentationmetadata" Target="meta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IN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44" name="Google Shape;14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9" name="Google Shape;149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50" name="Google Shape;150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8" name="Google Shape;158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59" name="Google Shape;159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5" name="Google Shape;165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6" name="Google Shape;166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2" name="Google Shape;172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3" name="Google Shape;173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9" name="Google Shape;179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0" name="Google Shape;180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6" name="Google Shape;186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7" name="Google Shape;187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3" name="Google Shape;19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94" name="Google Shape;194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0" name="Google Shape;200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1" name="Google Shape;201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8" name="Google Shape;208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4" name="Google Shape;214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15" name="Google Shape;215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1" name="Google Shape;22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2" name="Google Shape;222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8" name="Google Shape;228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9" name="Google Shape;229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5" name="Google Shape;23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36" name="Google Shape;236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2" name="Google Shape;242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43" name="Google Shape;243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9" name="Google Shape;249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0" name="Google Shape;250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6" name="Google Shape;25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2" name="Google Shape;262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63" name="Google Shape;263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9" name="Google Shape;269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70" name="Google Shape;270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19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oogle Shape;23;p22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4" name="Google Shape;24;p22"/>
            <p:cNvSpPr/>
            <p:nvPr/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l" t="t" r="r" b="b"/>
              <a:pathLst>
                <a:path w="670" h="1753" extrusionOk="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Google Shape;25;p22"/>
            <p:cNvSpPr/>
            <p:nvPr/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l" t="t" r="r" b="b"/>
              <a:pathLst>
                <a:path w="652" h="1684" extrusionOk="0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6" name="Google Shape;26;p22"/>
            <p:cNvSpPr/>
            <p:nvPr/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l" t="t" r="r" b="b"/>
              <a:pathLst>
                <a:path w="1697" h="2693" extrusionOk="0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7" name="Google Shape;27;p22"/>
            <p:cNvSpPr/>
            <p:nvPr/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l" t="t" r="r" b="b"/>
              <a:pathLst>
                <a:path w="2099" h="2624" extrusionOk="0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0B5982"/>
            </a:solidFill>
            <a:ln>
              <a:noFill/>
            </a:ln>
          </p:spPr>
        </p:sp>
        <p:sp>
          <p:nvSpPr>
            <p:cNvPr id="28" name="Google Shape;28;p22"/>
            <p:cNvSpPr/>
            <p:nvPr/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l" t="t" r="r" b="b"/>
              <a:pathLst>
                <a:path w="2883" h="2627" extrusionOk="0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186C3"/>
            </a:solidFill>
            <a:ln>
              <a:noFill/>
            </a:ln>
          </p:spPr>
        </p:sp>
        <p:sp>
          <p:nvSpPr>
            <p:cNvPr id="29" name="Google Shape;29;p22"/>
            <p:cNvSpPr/>
            <p:nvPr/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l" t="t" r="r" b="b"/>
              <a:pathLst>
                <a:path w="2258" h="2696" extrusionOk="0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</p:spPr>
        </p:sp>
      </p:grpSp>
      <p:sp>
        <p:nvSpPr>
          <p:cNvPr id="30" name="Google Shape;30;p22"/>
          <p:cNvSpPr txBox="1"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orbel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22"/>
          <p:cNvSpPr txBox="1"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r">
              <a:lnSpc>
                <a:spcPct val="100000"/>
              </a:lnSpc>
              <a:spcBef>
                <a:spcPts val="420"/>
              </a:spcBef>
              <a:spcAft>
                <a:spcPts val="0"/>
              </a:spcAft>
              <a:buSzPts val="3045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22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22"/>
          <p:cNvSpPr txBox="1">
            <a:spLocks noGrp="1"/>
          </p:cNvSpPr>
          <p:nvPr>
            <p:ph type="ftr" idx="11"/>
          </p:nvPr>
        </p:nvSpPr>
        <p:spPr>
          <a:xfrm>
            <a:off x="5332412" y="5883275"/>
            <a:ext cx="432404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2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23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23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38" name="Google Shape;38;p23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23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23"/>
          <p:cNvSpPr txBox="1">
            <a:spLocks noGrp="1"/>
          </p:cNvSpPr>
          <p:nvPr>
            <p:ph type="sldNum" idx="12"/>
          </p:nvPr>
        </p:nvSpPr>
        <p:spPr>
          <a:xfrm>
            <a:off x="10951856" y="5867131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24"/>
          <p:cNvSpPr txBox="1"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sz="40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24"/>
          <p:cNvSpPr txBox="1"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24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24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24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25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25"/>
          <p:cNvSpPr txBox="1">
            <a:spLocks noGrp="1"/>
          </p:cNvSpPr>
          <p:nvPr>
            <p:ph type="body" idx="1"/>
          </p:nvPr>
        </p:nvSpPr>
        <p:spPr>
          <a:xfrm>
            <a:off x="1484312" y="2666999"/>
            <a:ext cx="4895055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50" name="Google Shape;50;p25"/>
          <p:cNvSpPr txBox="1">
            <a:spLocks noGrp="1"/>
          </p:cNvSpPr>
          <p:nvPr>
            <p:ph type="body" idx="2"/>
          </p:nvPr>
        </p:nvSpPr>
        <p:spPr>
          <a:xfrm>
            <a:off x="6607967" y="2667000"/>
            <a:ext cx="4895056" cy="312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51" name="Google Shape;51;p25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5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5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6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6"/>
          <p:cNvSpPr txBox="1"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4060"/>
              <a:buNone/>
              <a:defRPr sz="2800" b="0">
                <a:solidFill>
                  <a:srgbClr val="1186C3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320"/>
              <a:buNone/>
              <a:defRPr sz="1600" b="1"/>
            </a:lvl9pPr>
          </a:lstStyle>
          <a:p>
            <a:endParaRPr/>
          </a:p>
        </p:txBody>
      </p:sp>
      <p:sp>
        <p:nvSpPr>
          <p:cNvPr id="57" name="Google Shape;57;p26"/>
          <p:cNvSpPr txBox="1">
            <a:spLocks noGrp="1"/>
          </p:cNvSpPr>
          <p:nvPr>
            <p:ph type="body" idx="2"/>
          </p:nvPr>
        </p:nvSpPr>
        <p:spPr>
          <a:xfrm>
            <a:off x="1484311" y="3335337"/>
            <a:ext cx="4895056" cy="2455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58" name="Google Shape;58;p26"/>
          <p:cNvSpPr txBox="1">
            <a:spLocks noGrp="1"/>
          </p:cNvSpPr>
          <p:nvPr>
            <p:ph type="body" idx="3"/>
          </p:nvPr>
        </p:nvSpPr>
        <p:spPr>
          <a:xfrm>
            <a:off x="6880487" y="2667000"/>
            <a:ext cx="462253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4060"/>
              <a:buNone/>
              <a:defRPr sz="2800" b="0">
                <a:solidFill>
                  <a:srgbClr val="1186C3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320"/>
              <a:buNone/>
              <a:defRPr sz="1600" b="1"/>
            </a:lvl9pPr>
          </a:lstStyle>
          <a:p>
            <a:endParaRPr/>
          </a:p>
        </p:txBody>
      </p:sp>
      <p:sp>
        <p:nvSpPr>
          <p:cNvPr id="59" name="Google Shape;59;p26"/>
          <p:cNvSpPr txBox="1">
            <a:spLocks noGrp="1"/>
          </p:cNvSpPr>
          <p:nvPr>
            <p:ph type="body" idx="4"/>
          </p:nvPr>
        </p:nvSpPr>
        <p:spPr>
          <a:xfrm>
            <a:off x="6607967" y="3335337"/>
            <a:ext cx="4895056" cy="2455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60" name="Google Shape;60;p26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26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26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27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27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7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7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8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8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28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9"/>
          <p:cNvSpPr txBox="1"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orbel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29"/>
          <p:cNvSpPr txBox="1">
            <a:spLocks noGrp="1"/>
          </p:cNvSpPr>
          <p:nvPr>
            <p:ph type="body" idx="1"/>
          </p:nvPr>
        </p:nvSpPr>
        <p:spPr>
          <a:xfrm>
            <a:off x="5262033" y="685799"/>
            <a:ext cx="6240990" cy="51054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41275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Char char="•"/>
              <a:defRPr sz="2000"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 sz="1800"/>
            </a:lvl2pPr>
            <a:lvl3pPr marL="1371600" lvl="2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3pPr>
            <a:lvl4pPr marL="1828800" lvl="3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4pPr>
            <a:lvl5pPr marL="2286000" lvl="4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5pPr>
            <a:lvl6pPr marL="2743200" lvl="5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6pPr>
            <a:lvl7pPr marL="3200400" lvl="6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7pPr>
            <a:lvl8pPr marL="3657600" lvl="7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8pPr>
            <a:lvl9pPr marL="4114800" lvl="8" indent="-35750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Char char="•"/>
              <a:defRPr sz="1400"/>
            </a:lvl9pPr>
          </a:lstStyle>
          <a:p>
            <a:endParaRPr/>
          </a:p>
        </p:txBody>
      </p:sp>
      <p:sp>
        <p:nvSpPr>
          <p:cNvPr id="75" name="Google Shape;75;p29"/>
          <p:cNvSpPr txBox="1">
            <a:spLocks noGrp="1"/>
          </p:cNvSpPr>
          <p:nvPr>
            <p:ph type="body" idx="2"/>
          </p:nvPr>
        </p:nvSpPr>
        <p:spPr>
          <a:xfrm>
            <a:off x="1484312" y="2971800"/>
            <a:ext cx="3549121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SzPts val="2320"/>
              <a:buNone/>
              <a:defRPr sz="16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>
            <a:endParaRPr/>
          </a:p>
        </p:txBody>
      </p:sp>
      <p:sp>
        <p:nvSpPr>
          <p:cNvPr id="76" name="Google Shape;76;p29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9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9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30"/>
          <p:cNvSpPr txBox="1"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orbel"/>
              <a:buNone/>
              <a:defRPr sz="28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30"/>
          <p:cNvSpPr>
            <a:spLocks noGrp="1"/>
          </p:cNvSpPr>
          <p:nvPr>
            <p:ph type="pic" idx="2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noFill/>
          <a:ln w="381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2" name="Google Shape;82;p30"/>
          <p:cNvSpPr txBox="1">
            <a:spLocks noGrp="1"/>
          </p:cNvSpPr>
          <p:nvPr>
            <p:ph type="body" idx="1"/>
          </p:nvPr>
        </p:nvSpPr>
        <p:spPr>
          <a:xfrm>
            <a:off x="1482724" y="3124199"/>
            <a:ext cx="5426158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None/>
              <a:defRPr sz="18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>
            <a:endParaRPr/>
          </a:p>
        </p:txBody>
      </p:sp>
      <p:sp>
        <p:nvSpPr>
          <p:cNvPr id="83" name="Google Shape;83;p30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30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30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31"/>
          <p:cNvSpPr txBox="1"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orbel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31"/>
          <p:cNvSpPr>
            <a:spLocks noGrp="1"/>
          </p:cNvSpPr>
          <p:nvPr>
            <p:ph type="pic" idx="2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noFill/>
          <a:ln w="381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9" name="Google Shape;89;p31"/>
          <p:cNvSpPr txBox="1">
            <a:spLocks noGrp="1"/>
          </p:cNvSpPr>
          <p:nvPr>
            <p:ph type="body" idx="1"/>
          </p:nvPr>
        </p:nvSpPr>
        <p:spPr>
          <a:xfrm>
            <a:off x="1484311" y="5299603"/>
            <a:ext cx="10018711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SzPts val="203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>
            <a:endParaRPr/>
          </a:p>
        </p:txBody>
      </p:sp>
      <p:sp>
        <p:nvSpPr>
          <p:cNvPr id="90" name="Google Shape;90;p31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31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31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2"/>
          <p:cNvSpPr txBox="1"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32"/>
          <p:cNvSpPr txBox="1"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6" name="Google Shape;96;p32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32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32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IN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“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33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IN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”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33"/>
          <p:cNvSpPr txBox="1"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33"/>
          <p:cNvSpPr txBox="1">
            <a:spLocks noGrp="1"/>
          </p:cNvSpPr>
          <p:nvPr>
            <p:ph type="body" idx="1"/>
          </p:nvPr>
        </p:nvSpPr>
        <p:spPr>
          <a:xfrm>
            <a:off x="2436811" y="3428999"/>
            <a:ext cx="8532815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Font typeface="Corbel"/>
              <a:buNone/>
              <a:defRPr sz="18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Font typeface="Corbel"/>
              <a:buNone/>
              <a:defRPr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Font typeface="Corbel"/>
              <a:buNone/>
              <a:defRPr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Font typeface="Corbel"/>
              <a:buNone/>
              <a:defRPr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Font typeface="Corbel"/>
              <a:buNone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04" name="Google Shape;104;p33"/>
          <p:cNvSpPr txBox="1">
            <a:spLocks noGrp="1"/>
          </p:cNvSpPr>
          <p:nvPr>
            <p:ph type="body" idx="2"/>
          </p:nvPr>
        </p:nvSpPr>
        <p:spPr>
          <a:xfrm>
            <a:off x="1484311" y="4343400"/>
            <a:ext cx="10018711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5" name="Google Shape;105;p33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33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33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4"/>
          <p:cNvSpPr txBox="1"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34"/>
          <p:cNvSpPr txBox="1"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1" name="Google Shape;111;p34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34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34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35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IN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“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35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IN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”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35"/>
          <p:cNvSpPr txBox="1"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35"/>
          <p:cNvSpPr txBox="1">
            <a:spLocks noGrp="1"/>
          </p:cNvSpPr>
          <p:nvPr>
            <p:ph type="body" idx="1"/>
          </p:nvPr>
        </p:nvSpPr>
        <p:spPr>
          <a:xfrm>
            <a:off x="1484313" y="3886200"/>
            <a:ext cx="10018710" cy="88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  <a:defRPr sz="2400" b="0" cap="none">
                <a:solidFill>
                  <a:schemeClr val="dk1"/>
                </a:solidFill>
              </a:defRPr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19" name="Google Shape;119;p35"/>
          <p:cNvSpPr txBox="1">
            <a:spLocks noGrp="1"/>
          </p:cNvSpPr>
          <p:nvPr>
            <p:ph type="body" idx="2"/>
          </p:nvPr>
        </p:nvSpPr>
        <p:spPr>
          <a:xfrm>
            <a:off x="1484312" y="4775200"/>
            <a:ext cx="10018710" cy="101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0" name="Google Shape;120;p35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35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35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36"/>
          <p:cNvSpPr txBox="1"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36"/>
          <p:cNvSpPr txBox="1">
            <a:spLocks noGrp="1"/>
          </p:cNvSpPr>
          <p:nvPr>
            <p:ph type="body" idx="1"/>
          </p:nvPr>
        </p:nvSpPr>
        <p:spPr>
          <a:xfrm>
            <a:off x="1484312" y="3505200"/>
            <a:ext cx="10018713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4060"/>
              <a:buNone/>
              <a:defRPr sz="2800" b="0" cap="none">
                <a:solidFill>
                  <a:schemeClr val="dk1"/>
                </a:solidFill>
              </a:defRPr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26" name="Google Shape;126;p36"/>
          <p:cNvSpPr txBox="1">
            <a:spLocks noGrp="1"/>
          </p:cNvSpPr>
          <p:nvPr>
            <p:ph type="body" idx="2"/>
          </p:nvPr>
        </p:nvSpPr>
        <p:spPr>
          <a:xfrm>
            <a:off x="1484311" y="4343400"/>
            <a:ext cx="10018713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7" name="Google Shape;127;p36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36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36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37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37"/>
          <p:cNvSpPr txBox="1">
            <a:spLocks noGrp="1"/>
          </p:cNvSpPr>
          <p:nvPr>
            <p:ph type="body" idx="1"/>
          </p:nvPr>
        </p:nvSpPr>
        <p:spPr>
          <a:xfrm rot="5400000">
            <a:off x="4931566" y="-780257"/>
            <a:ext cx="3124201" cy="100187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33" name="Google Shape;133;p37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37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37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8"/>
          <p:cNvSpPr txBox="1">
            <a:spLocks noGrp="1"/>
          </p:cNvSpPr>
          <p:nvPr>
            <p:ph type="title"/>
          </p:nvPr>
        </p:nvSpPr>
        <p:spPr>
          <a:xfrm rot="5400000">
            <a:off x="8065140" y="2353316"/>
            <a:ext cx="5105400" cy="17703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38"/>
          <p:cNvSpPr txBox="1">
            <a:spLocks noGrp="1"/>
          </p:cNvSpPr>
          <p:nvPr>
            <p:ph type="body" idx="1"/>
          </p:nvPr>
        </p:nvSpPr>
        <p:spPr>
          <a:xfrm rot="5400000">
            <a:off x="2941483" y="-771371"/>
            <a:ext cx="5105400" cy="8019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39" name="Google Shape;139;p38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38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38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1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Google Shape;11;p21"/>
            <p:cNvSpPr/>
            <p:nvPr/>
          </p:nvSpPr>
          <p:spPr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l" t="t" r="r" b="b"/>
              <a:pathLst>
                <a:path w="707" h="3357" extrusionOk="0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Google Shape;12;p21"/>
            <p:cNvSpPr/>
            <p:nvPr/>
          </p:nvSpPr>
          <p:spPr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l" t="t" r="r" b="b"/>
              <a:pathLst>
                <a:path w="704" h="3324" extrusionOk="0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Google Shape;13;p21"/>
            <p:cNvSpPr/>
            <p:nvPr/>
          </p:nvSpPr>
          <p:spPr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l" t="t" r="r" b="b"/>
              <a:pathLst>
                <a:path w="774" h="1020" extrusionOk="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Google Shape;14;p21"/>
            <p:cNvSpPr/>
            <p:nvPr/>
          </p:nvSpPr>
          <p:spPr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l" t="t" r="r" b="b"/>
              <a:pathLst>
                <a:path w="942" h="987" extrusionOk="0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B5982"/>
            </a:solidFill>
            <a:ln>
              <a:noFill/>
            </a:ln>
          </p:spPr>
        </p:sp>
        <p:sp>
          <p:nvSpPr>
            <p:cNvPr id="15" name="Google Shape;15;p21"/>
            <p:cNvSpPr/>
            <p:nvPr/>
          </p:nvSpPr>
          <p:spPr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l" t="t" r="r" b="b"/>
              <a:pathLst>
                <a:path w="1342" h="990" extrusionOk="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186C3"/>
            </a:solidFill>
            <a:ln>
              <a:noFill/>
            </a:ln>
          </p:spPr>
        </p:sp>
        <p:sp>
          <p:nvSpPr>
            <p:cNvPr id="16" name="Google Shape;16;p21"/>
            <p:cNvSpPr/>
            <p:nvPr/>
          </p:nvSpPr>
          <p:spPr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l" t="t" r="r" b="b"/>
              <a:pathLst>
                <a:path w="1068" h="1020" extrusionOk="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</p:spPr>
        </p:sp>
      </p:grpSp>
      <p:sp>
        <p:nvSpPr>
          <p:cNvPr id="17" name="Google Shape;17;p21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sz="4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" name="Google Shape;18;p21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marR="0" lvl="0" indent="-44958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1186C3"/>
              </a:buClr>
              <a:buSzPts val="348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41275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9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94335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61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375919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32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357504" algn="l" rtl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9" name="Google Shape;19;p21"/>
          <p:cNvSpPr txBox="1">
            <a:spLocks noGrp="1"/>
          </p:cNvSpPr>
          <p:nvPr>
            <p:ph type="dt" idx="10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20" name="Google Shape;20;p21"/>
          <p:cNvSpPr txBox="1">
            <a:spLocks noGrp="1"/>
          </p:cNvSpPr>
          <p:nvPr>
            <p:ph type="ftr" idx="11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21" name="Google Shape;21;p21"/>
          <p:cNvSpPr txBox="1">
            <a:spLocks noGrp="1"/>
          </p:cNvSpPr>
          <p:nvPr>
            <p:ph type="sldNum" idx="12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"/>
          <p:cNvSpPr txBox="1">
            <a:spLocks noGrp="1"/>
          </p:cNvSpPr>
          <p:nvPr>
            <p:ph type="ctrTitle"/>
          </p:nvPr>
        </p:nvSpPr>
        <p:spPr>
          <a:xfrm>
            <a:off x="1847088" y="1380068"/>
            <a:ext cx="9655935" cy="2616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Times New Roman"/>
              <a:buNone/>
            </a:pPr>
            <a:r>
              <a:rPr lang="en-IN" sz="48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PREVALENCE OF PHYSICAL ACTIVITY AMONG STUDENTS IN A PUBLIC UNIVERSITY </a:t>
            </a:r>
            <a:endParaRPr sz="4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8B282E-8BDD-8ABA-A8E5-65AE8CE211A2}"/>
              </a:ext>
            </a:extLst>
          </p:cNvPr>
          <p:cNvSpPr txBox="1"/>
          <p:nvPr/>
        </p:nvSpPr>
        <p:spPr>
          <a:xfrm>
            <a:off x="5070423" y="4375055"/>
            <a:ext cx="60935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IN" sz="2000" dirty="0"/>
              <a:t>Name : Naga Suresh </a:t>
            </a:r>
            <a:r>
              <a:rPr lang="en-IN" sz="2000" dirty="0" err="1"/>
              <a:t>Gundla</a:t>
            </a:r>
            <a:endParaRPr lang="en-IN" sz="2000" dirty="0"/>
          </a:p>
          <a:p>
            <a:pPr algn="just"/>
            <a:r>
              <a:rPr lang="en-IN" sz="2000" dirty="0"/>
              <a:t> Module code : LCHS7001</a:t>
            </a:r>
          </a:p>
          <a:p>
            <a:pPr algn="just"/>
            <a:r>
              <a:rPr lang="en-IN" sz="2000" dirty="0"/>
              <a:t> Module name : Practice based research</a:t>
            </a:r>
          </a:p>
          <a:p>
            <a:pPr algn="just"/>
            <a:r>
              <a:rPr lang="en-IN" sz="2000" dirty="0"/>
              <a:t> Lecture Name : </a:t>
            </a:r>
            <a:r>
              <a:rPr lang="en-IN" sz="2000" dirty="0" err="1"/>
              <a:t>Dr.Aishat</a:t>
            </a:r>
            <a:r>
              <a:rPr lang="en-IN" sz="2000" dirty="0"/>
              <a:t> </a:t>
            </a:r>
            <a:r>
              <a:rPr lang="en-IN" sz="2000" dirty="0" err="1"/>
              <a:t>T.Bakre</a:t>
            </a:r>
            <a:endParaRPr lang="en-IN" sz="2000" dirty="0"/>
          </a:p>
          <a:p>
            <a:pPr algn="just"/>
            <a:r>
              <a:rPr lang="en-IN" sz="2000" dirty="0"/>
              <a:t> Assignment Title: individual presentation-research   proposal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"/>
          <p:cNvSpPr txBox="1">
            <a:spLocks noGrp="1"/>
          </p:cNvSpPr>
          <p:nvPr>
            <p:ph type="title"/>
          </p:nvPr>
        </p:nvSpPr>
        <p:spPr>
          <a:xfrm>
            <a:off x="1574241" y="0"/>
            <a:ext cx="3057720" cy="9332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/>
              <a:buNone/>
            </a:pPr>
            <a:br>
              <a:rPr lang="en-IN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IN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br>
              <a:rPr lang="en-IN" b="0" dirty="0"/>
            </a:br>
            <a:br>
              <a:rPr lang="en-IN" dirty="0"/>
            </a:br>
            <a:endParaRPr dirty="0"/>
          </a:p>
        </p:txBody>
      </p:sp>
      <p:sp>
        <p:nvSpPr>
          <p:cNvPr id="153" name="Google Shape;153;p2"/>
          <p:cNvSpPr txBox="1">
            <a:spLocks noGrp="1"/>
          </p:cNvSpPr>
          <p:nvPr>
            <p:ph type="body" idx="1"/>
          </p:nvPr>
        </p:nvSpPr>
        <p:spPr>
          <a:xfrm>
            <a:off x="239843" y="734518"/>
            <a:ext cx="7920514" cy="57209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55000" lnSpcReduction="20000"/>
          </a:bodyPr>
          <a:lstStyle/>
          <a:p>
            <a:pPr marL="285750" lvl="0" indent="-236029" algn="just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IN" sz="36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An explanation of the value of exercise is given in the introduction.</a:t>
            </a:r>
            <a:endParaRPr sz="3600" dirty="0">
              <a:latin typeface="+mn-lt"/>
            </a:endParaRPr>
          </a:p>
          <a:p>
            <a:pPr marL="285750" lvl="0" indent="-236029" algn="just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IN" sz="36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Additionally, this shows how common physical activity is one of the most important factors for college students ( </a:t>
            </a:r>
            <a:r>
              <a:rPr lang="en-IN" sz="36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Zello</a:t>
            </a:r>
            <a:r>
              <a:rPr lang="en-IN" sz="36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3600" b="0" i="1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et al. </a:t>
            </a:r>
            <a:r>
              <a:rPr lang="en-IN" sz="36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 2021).</a:t>
            </a:r>
            <a:endParaRPr sz="3600" dirty="0">
              <a:latin typeface="+mn-lt"/>
            </a:endParaRPr>
          </a:p>
          <a:p>
            <a:pPr marL="285750" lvl="0" indent="-236029" algn="just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IN" sz="36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Examining the frequency of physical exercise among students at such a public institution is the aim of this study.</a:t>
            </a:r>
            <a:endParaRPr lang="en-IN" sz="3600" dirty="0">
              <a:solidFill>
                <a:schemeClr val="tx1"/>
              </a:solidFill>
              <a:latin typeface="+mn-lt"/>
              <a:ea typeface="Times New Roman"/>
              <a:cs typeface="Times New Roman"/>
              <a:sym typeface="Times New Roman"/>
            </a:endParaRPr>
          </a:p>
          <a:p>
            <a:pPr marL="285750" indent="-236029" algn="just">
              <a:lnSpc>
                <a:spcPct val="170000"/>
              </a:lnSpc>
              <a:spcBef>
                <a:spcPts val="0"/>
              </a:spcBef>
              <a:buSzPct val="145000"/>
            </a:pPr>
            <a:r>
              <a:rPr lang="en-US" sz="3600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In order to improve the metabolic, skeletal muscle and cardiovascular physical activity is important.</a:t>
            </a:r>
          </a:p>
          <a:p>
            <a:pPr marL="285750" lvl="0" indent="-236029" algn="just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US" sz="3600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Nearly 24.7 percentages of primary school student was active physically and nearly 14.3 percentages of pupil was involved in the physical activity (Ffion </a:t>
            </a:r>
            <a:r>
              <a:rPr lang="en-US" sz="3600" dirty="0" err="1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Lelii</a:t>
            </a:r>
            <a:r>
              <a:rPr lang="en-US" sz="3600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, 2022). </a:t>
            </a:r>
          </a:p>
          <a:p>
            <a:pPr marL="285750" lvl="0" indent="-236029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endParaRPr b="0" i="0" u="none" strike="noStrike"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4" name="Google Shape;154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60357" y="1741587"/>
            <a:ext cx="3791800" cy="3374825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"/>
          <p:cNvSpPr txBox="1"/>
          <p:nvPr/>
        </p:nvSpPr>
        <p:spPr>
          <a:xfrm>
            <a:off x="8439599" y="5348527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b="1" dirty="0">
                <a:latin typeface="Times New Roman"/>
                <a:ea typeface="Times New Roman"/>
                <a:cs typeface="Times New Roman"/>
                <a:sym typeface="Times New Roman"/>
              </a:rPr>
              <a:t>Source: ons.gov.uk, March, 2022</a:t>
            </a:r>
            <a:endParaRPr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"/>
          <p:cNvSpPr txBox="1">
            <a:spLocks noGrp="1"/>
          </p:cNvSpPr>
          <p:nvPr>
            <p:ph type="title"/>
          </p:nvPr>
        </p:nvSpPr>
        <p:spPr>
          <a:xfrm>
            <a:off x="1484310" y="1905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/>
              <a:buNone/>
            </a:pPr>
            <a:br>
              <a:rPr lang="en-IN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IN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  <a:br>
              <a:rPr lang="en-IN" b="0" dirty="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Introduction:</a:t>
            </a:r>
            <a:br>
              <a:rPr lang="en-IN" b="0" dirty="0"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IN" dirty="0"/>
            </a:br>
            <a:endParaRPr dirty="0"/>
          </a:p>
        </p:txBody>
      </p:sp>
      <p:sp>
        <p:nvSpPr>
          <p:cNvPr id="162" name="Google Shape;162;p3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Physical activity is an important factor for each and every person.</a:t>
            </a:r>
            <a:endParaRPr sz="2000" b="1" i="0" u="none" strike="noStrike" dirty="0">
              <a:solidFill>
                <a:srgbClr val="000000"/>
              </a:solidFill>
              <a:latin typeface="+mn-lt"/>
              <a:ea typeface="Times New Roman"/>
              <a:cs typeface="Times New Roman"/>
              <a:sym typeface="Times New Roman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This study seeks the previous research conducted in the physical activities ground in public university.</a:t>
            </a:r>
            <a:endParaRPr sz="2000" dirty="0">
              <a:latin typeface="+mn-lt"/>
            </a:endParaRPr>
          </a:p>
          <a:p>
            <a:pPr marL="285750" lvl="0" indent="-285750" algn="l" rtl="0">
              <a:lnSpc>
                <a:spcPct val="150000"/>
              </a:lnSpc>
              <a:spcBef>
                <a:spcPts val="480"/>
              </a:spcBef>
              <a:spcAft>
                <a:spcPts val="0"/>
              </a:spcAft>
              <a:buSzPts val="3480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This study helps to gather the gap of the previous research also (Gabriel, </a:t>
            </a:r>
            <a:r>
              <a:rPr lang="en-IN" sz="2000" b="0" i="1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et al. 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2019</a:t>
            </a:r>
            <a:r>
              <a:rPr lang="en-IN" sz="2000" b="1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).</a:t>
            </a:r>
            <a:endParaRPr sz="2000" dirty="0">
              <a:latin typeface="+mn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4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Times New Roman"/>
              <a:buNone/>
            </a:pPr>
            <a:r>
              <a:rPr lang="en-IN" sz="48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Empirical study</a:t>
            </a:r>
            <a:endParaRPr sz="4800"/>
          </a:p>
        </p:txBody>
      </p:sp>
      <p:sp>
        <p:nvSpPr>
          <p:cNvPr id="169" name="Google Shape;169;p4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According to</a:t>
            </a:r>
            <a:r>
              <a:rPr lang="en-IN" sz="2000" b="1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</a:t>
            </a: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Elbanna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et al. (2018) study 22.8% of students met the recommended physical activity guidelines.</a:t>
            </a:r>
            <a:endParaRPr sz="2000" b="1" i="0" u="none" strike="noStrike" dirty="0">
              <a:solidFill>
                <a:srgbClr val="000000"/>
              </a:solidFill>
              <a:latin typeface="+mn-lt"/>
              <a:ea typeface="Times New Roman"/>
              <a:cs typeface="Times New Roman"/>
              <a:sym typeface="Times New Roman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According to Liang et al. (2015) study nearly 17.3% of students met the recommended physical activity guidelines.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Study is done on the research which is conducted in the physical activity levels of university students living in rural areas.</a:t>
            </a:r>
            <a:endParaRPr sz="2000" dirty="0">
              <a:latin typeface="+mn-lt"/>
            </a:endParaRPr>
          </a:p>
          <a:p>
            <a:pPr marL="285750" lvl="0" indent="-6477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5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Times New Roman"/>
              <a:buNone/>
            </a:pPr>
            <a:r>
              <a:rPr lang="en-IN" sz="48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Literature gap</a:t>
            </a:r>
            <a:endParaRPr sz="4800" dirty="0"/>
          </a:p>
        </p:txBody>
      </p:sp>
      <p:sp>
        <p:nvSpPr>
          <p:cNvPr id="176" name="Google Shape;176;p5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505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The prevalence of physical activity among university students is low compared to the national recommendation.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Only 18.8% of students meet the recommended physical activity guidelines (Wang and </a:t>
            </a: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Boros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,  2021).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262626"/>
                </a:solidFill>
                <a:latin typeface="+mn-lt"/>
                <a:ea typeface="Times New Roman"/>
                <a:cs typeface="Times New Roman"/>
                <a:sym typeface="Times New Roman"/>
              </a:rPr>
              <a:t>There is </a:t>
            </a:r>
            <a:r>
              <a:rPr lang="en-IN" sz="2000" dirty="0">
                <a:solidFill>
                  <a:srgbClr val="262626"/>
                </a:solidFill>
                <a:latin typeface="+mn-lt"/>
                <a:ea typeface="Times New Roman"/>
                <a:cs typeface="Times New Roman"/>
                <a:sym typeface="Times New Roman"/>
              </a:rPr>
              <a:t>s</a:t>
            </a:r>
            <a:r>
              <a:rPr lang="en-IN" sz="2000" b="0" i="0" u="none" strike="noStrike" dirty="0">
                <a:solidFill>
                  <a:srgbClr val="262626"/>
                </a:solidFill>
                <a:latin typeface="+mn-lt"/>
                <a:ea typeface="Times New Roman"/>
                <a:cs typeface="Times New Roman"/>
                <a:sym typeface="Times New Roman"/>
              </a:rPr>
              <a:t>i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gnificant differences in physical activity levels between male and female students.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Most common form of physical activity among students is walking and running.</a:t>
            </a:r>
            <a:endParaRPr sz="2000" dirty="0">
              <a:latin typeface="+mn-lt"/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6"/>
          <p:cNvSpPr txBox="1">
            <a:spLocks noGrp="1"/>
          </p:cNvSpPr>
          <p:nvPr>
            <p:ph type="title"/>
          </p:nvPr>
        </p:nvSpPr>
        <p:spPr>
          <a:xfrm>
            <a:off x="974645" y="434715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4400" dirty="0"/>
          </a:p>
        </p:txBody>
      </p:sp>
      <p:sp>
        <p:nvSpPr>
          <p:cNvPr id="183" name="Google Shape;183;p6"/>
          <p:cNvSpPr txBox="1">
            <a:spLocks noGrp="1"/>
          </p:cNvSpPr>
          <p:nvPr>
            <p:ph type="body" idx="1"/>
          </p:nvPr>
        </p:nvSpPr>
        <p:spPr>
          <a:xfrm>
            <a:off x="1484311" y="2187314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406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Tendency of physical activity among public universities is quite low.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406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Nearly 18.8% of students are meeting all the recommended physical activity guidelines.</a:t>
            </a:r>
            <a:endParaRPr sz="2000" b="1" i="0" u="none" strike="noStrike" dirty="0">
              <a:solidFill>
                <a:srgbClr val="000000"/>
              </a:solidFill>
              <a:latin typeface="+mn-lt"/>
              <a:ea typeface="Times New Roman"/>
              <a:cs typeface="Times New Roman"/>
              <a:sym typeface="Times New Roman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406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Common physical activities that are located among the men and women according to the previous study are running and walking.</a:t>
            </a:r>
            <a:endParaRPr sz="2000" dirty="0">
              <a:latin typeface="+mn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0"/>
          <p:cNvSpPr txBox="1">
            <a:spLocks noGrp="1"/>
          </p:cNvSpPr>
          <p:nvPr>
            <p:ph type="title"/>
          </p:nvPr>
        </p:nvSpPr>
        <p:spPr>
          <a:xfrm>
            <a:off x="1086643" y="1905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Rationale</a:t>
            </a:r>
            <a:endParaRPr sz="4400" dirty="0"/>
          </a:p>
        </p:txBody>
      </p:sp>
      <p:sp>
        <p:nvSpPr>
          <p:cNvPr id="190" name="Google Shape;190;p10"/>
          <p:cNvSpPr txBox="1">
            <a:spLocks noGrp="1"/>
          </p:cNvSpPr>
          <p:nvPr>
            <p:ph type="body" idx="1"/>
          </p:nvPr>
        </p:nvSpPr>
        <p:spPr>
          <a:xfrm>
            <a:off x="1394369" y="19430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Physical activity is linked to numerous health benefits.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It can also lead to improved academic performance.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Understanding the prevalence of physical activity among students in a public university is important (Rocha, 2022).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Improved academic performance.</a:t>
            </a:r>
            <a:endParaRPr sz="2000" dirty="0">
              <a:latin typeface="+mn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7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Aims</a:t>
            </a:r>
            <a:endParaRPr sz="4400"/>
          </a:p>
        </p:txBody>
      </p:sp>
      <p:sp>
        <p:nvSpPr>
          <p:cNvPr id="197" name="Google Shape;197;p7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505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research aims to explore the current prevalence of physical activity among students at a public university. </a:t>
            </a:r>
            <a:endParaRPr dirty="0"/>
          </a:p>
          <a:p>
            <a:pPr marL="28575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also looks to identify any potential factors that may be associated with physical activity (</a:t>
            </a:r>
            <a:r>
              <a:rPr lang="en-IN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Pandi</a:t>
            </a:r>
            <a:r>
              <a:rPr lang="en-IN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-Perumal, 2019). </a:t>
            </a:r>
            <a:endParaRPr dirty="0"/>
          </a:p>
          <a:p>
            <a:pPr marL="28575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These factors may include lifestyle, socioeconomic background, gender, and other variables. </a:t>
            </a:r>
            <a:endParaRPr dirty="0"/>
          </a:p>
          <a:p>
            <a:pPr marL="28575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results of this research will provide insight into what strategies the university can implement in order to increase physical activity among its students.</a:t>
            </a:r>
            <a:endParaRPr dirty="0">
              <a:solidFill>
                <a:schemeClr val="tx1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8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/>
              <a:buNone/>
            </a:pPr>
            <a:b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Objective</a:t>
            </a:r>
            <a:br>
              <a:rPr lang="en-IN" b="0"/>
            </a:br>
            <a:br>
              <a:rPr lang="en-IN"/>
            </a:br>
            <a:endParaRPr/>
          </a:p>
        </p:txBody>
      </p:sp>
      <p:sp>
        <p:nvSpPr>
          <p:cNvPr id="204" name="Google Shape;204;p8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To examine the current levels of physical activity among university students. </a:t>
            </a:r>
            <a:endParaRPr sz="2000" dirty="0">
              <a:solidFill>
                <a:schemeClr val="tx1"/>
              </a:solidFill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To identify the factors that can influence physical activity among university students. </a:t>
            </a:r>
            <a:endParaRPr sz="2000" dirty="0">
              <a:solidFill>
                <a:schemeClr val="tx1"/>
              </a:solidFill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To explore potential interventions that can be used to increase physical activity among college students. </a:t>
            </a:r>
            <a:endParaRPr sz="2000" dirty="0">
              <a:solidFill>
                <a:schemeClr val="tx1"/>
              </a:solidFill>
              <a:latin typeface="+mn-lt"/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9"/>
          <p:cNvSpPr txBox="1">
            <a:spLocks noGrp="1"/>
          </p:cNvSpPr>
          <p:nvPr>
            <p:ph type="title"/>
          </p:nvPr>
        </p:nvSpPr>
        <p:spPr>
          <a:xfrm>
            <a:off x="899695" y="341027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Question</a:t>
            </a:r>
            <a:endParaRPr sz="4400" dirty="0"/>
          </a:p>
        </p:txBody>
      </p:sp>
      <p:sp>
        <p:nvSpPr>
          <p:cNvPr id="211" name="Google Shape;211;p9"/>
          <p:cNvSpPr txBox="1">
            <a:spLocks noGrp="1"/>
          </p:cNvSpPr>
          <p:nvPr>
            <p:ph type="body" idx="1"/>
          </p:nvPr>
        </p:nvSpPr>
        <p:spPr>
          <a:xfrm>
            <a:off x="1349399" y="2217294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What is the prevalence of physical activity among students in a public university?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What are the most popular physical activities among students?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What socio-demographic factors influence physical activity among students?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What strategies can be implemented to increase physical activity among students?</a:t>
            </a:r>
            <a:endParaRPr sz="2000" dirty="0">
              <a:latin typeface="+mn-lt"/>
            </a:endParaRPr>
          </a:p>
          <a:p>
            <a:pPr marL="285750" lvl="0" indent="-6477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1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Methodology</a:t>
            </a:r>
            <a:endParaRPr sz="4400"/>
          </a:p>
        </p:txBody>
      </p:sp>
      <p:sp>
        <p:nvSpPr>
          <p:cNvPr id="218" name="Google Shape;218;p11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Sample size of 500 students will be selected from a public university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Data collection using self-reported survey.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Survey consists of questions about physical activity habits, such as frequency and duration of activities ( Lee, </a:t>
            </a:r>
            <a:r>
              <a:rPr lang="en-IN" sz="2000" b="0" i="1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et al. 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2022)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Data analysis using descriptive statistics 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Descriptive statistics to obtain the frequencies of physical activities. </a:t>
            </a:r>
            <a:endParaRPr sz="2000" dirty="0">
              <a:latin typeface="+mn-lt"/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12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Design</a:t>
            </a:r>
            <a:endParaRPr sz="4400"/>
          </a:p>
        </p:txBody>
      </p:sp>
      <p:sp>
        <p:nvSpPr>
          <p:cNvPr id="225" name="Google Shape;225;p12"/>
          <p:cNvSpPr txBox="1"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Select a representative sample of the university student population 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Design a survey that measures the prevalence of physical activity among the students 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Collect survey responses from the sample (</a:t>
            </a: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Petrytsa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2000" b="0" i="1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2020)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Analyze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the survey results to determine the prevalence of physical activity among the students</a:t>
            </a:r>
            <a:endParaRPr sz="2000" dirty="0">
              <a:latin typeface="+mn-lt"/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3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Times New Roman"/>
              <a:buNone/>
            </a:pPr>
            <a:r>
              <a:rPr lang="en-IN" sz="48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sampling</a:t>
            </a:r>
            <a:endParaRPr sz="4800" dirty="0"/>
          </a:p>
        </p:txBody>
      </p:sp>
      <p:sp>
        <p:nvSpPr>
          <p:cNvPr id="232" name="Google Shape;232;p13"/>
          <p:cNvSpPr txBox="1">
            <a:spLocks noGrp="1"/>
          </p:cNvSpPr>
          <p:nvPr>
            <p:ph type="body" idx="1"/>
          </p:nvPr>
        </p:nvSpPr>
        <p:spPr>
          <a:xfrm>
            <a:off x="1484300" y="2667000"/>
            <a:ext cx="10018800" cy="352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Random sampling technique will be used to select 500 students from a public university. 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Data collection will be done using a self-reported survey. </a:t>
            </a:r>
            <a:endParaRPr sz="2000" dirty="0">
              <a:latin typeface="+mn-lt"/>
            </a:endParaRPr>
          </a:p>
          <a:p>
            <a:pPr marL="285750" lvl="0" indent="-285750" algn="l" rtl="0">
              <a:lnSpc>
                <a:spcPct val="150000"/>
              </a:lnSpc>
              <a:spcBef>
                <a:spcPts val="480"/>
              </a:spcBef>
              <a:spcAft>
                <a:spcPts val="0"/>
              </a:spcAft>
              <a:buSzPts val="3480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The survey will consist of questions about physical activity habits such as frequency and duration of activities, physical activity type, and intensity level ( </a:t>
            </a: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Akison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2000" b="0" i="1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2020). </a:t>
            </a:r>
            <a:endParaRPr sz="2000" b="0" i="0" u="none" strike="noStrike" dirty="0">
              <a:solidFill>
                <a:srgbClr val="000000"/>
              </a:solidFill>
              <a:latin typeface="+mn-lt"/>
              <a:ea typeface="Times New Roman"/>
              <a:cs typeface="Times New Roman"/>
              <a:sym typeface="Times New Roman"/>
            </a:endParaRPr>
          </a:p>
          <a:p>
            <a:pPr marL="285750" lvl="0" indent="-230505" algn="l" rtl="0">
              <a:lnSpc>
                <a:spcPct val="150000"/>
              </a:lnSpc>
              <a:spcBef>
                <a:spcPts val="480"/>
              </a:spcBef>
              <a:spcAft>
                <a:spcPts val="0"/>
              </a:spcAft>
              <a:buClr>
                <a:srgbClr val="FF0000"/>
              </a:buClr>
              <a:buSzPts val="2610"/>
              <a:buFont typeface="Times New Roman"/>
              <a:buChar char="•"/>
            </a:pPr>
            <a:r>
              <a:rPr lang="en-IN" sz="2000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The student how are having age between 14 to 20 are included in the survey.</a:t>
            </a:r>
            <a:endParaRPr sz="2000" dirty="0">
              <a:solidFill>
                <a:schemeClr val="tx1"/>
              </a:solidFill>
              <a:latin typeface="+mn-lt"/>
              <a:ea typeface="Times New Roman"/>
              <a:cs typeface="Times New Roman"/>
              <a:sym typeface="Times New Roman"/>
            </a:endParaRPr>
          </a:p>
          <a:p>
            <a:pPr marL="285750" lvl="0" indent="-230505" algn="l" rtl="0">
              <a:lnSpc>
                <a:spcPct val="150000"/>
              </a:lnSpc>
              <a:spcBef>
                <a:spcPts val="480"/>
              </a:spcBef>
              <a:spcAft>
                <a:spcPts val="0"/>
              </a:spcAft>
              <a:buClr>
                <a:srgbClr val="FF0000"/>
              </a:buClr>
              <a:buSzPts val="2610"/>
              <a:buFont typeface="Times New Roman"/>
              <a:buChar char="•"/>
            </a:pPr>
            <a:r>
              <a:rPr lang="en-IN" sz="2000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The starting and the finishing date of the research data collection and designing the proposal is done from 20th January to 10th March.</a:t>
            </a:r>
            <a:endParaRPr sz="2000" dirty="0">
              <a:solidFill>
                <a:schemeClr val="tx1"/>
              </a:solidFill>
              <a:latin typeface="+mn-lt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4"/>
          <p:cNvSpPr txBox="1">
            <a:spLocks noGrp="1"/>
          </p:cNvSpPr>
          <p:nvPr>
            <p:ph type="title"/>
          </p:nvPr>
        </p:nvSpPr>
        <p:spPr>
          <a:xfrm>
            <a:off x="1828800" y="146154"/>
            <a:ext cx="9276556" cy="1247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/>
              <a:buNone/>
            </a:pPr>
            <a:b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analysis technique</a:t>
            </a:r>
            <a:br>
              <a:rPr lang="en-IN" b="0" dirty="0"/>
            </a:br>
            <a:br>
              <a:rPr lang="en-IN" dirty="0"/>
            </a:br>
            <a:endParaRPr dirty="0"/>
          </a:p>
        </p:txBody>
      </p:sp>
      <p:sp>
        <p:nvSpPr>
          <p:cNvPr id="239" name="Google Shape;239;p14"/>
          <p:cNvSpPr txBox="1">
            <a:spLocks noGrp="1"/>
          </p:cNvSpPr>
          <p:nvPr>
            <p:ph type="body" idx="1"/>
          </p:nvPr>
        </p:nvSpPr>
        <p:spPr>
          <a:xfrm>
            <a:off x="1199497" y="2052402"/>
            <a:ext cx="10018713" cy="3505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25000" lnSpcReduction="20000"/>
          </a:bodyPr>
          <a:lstStyle/>
          <a:p>
            <a:pPr marL="285750" lvl="0" indent="-252603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IN" sz="8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Conduct a survey to collect data from 500 students on the prevalence of physical activity. </a:t>
            </a:r>
            <a:endParaRPr sz="8000" dirty="0">
              <a:latin typeface="+mn-lt"/>
            </a:endParaRPr>
          </a:p>
          <a:p>
            <a:pPr marL="285750" lvl="0" indent="-252603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IN" sz="8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Analyze</a:t>
            </a:r>
            <a:r>
              <a:rPr lang="en-IN" sz="8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the survey results to determine the percentage of students who are engaging in physical activity. </a:t>
            </a:r>
            <a:endParaRPr sz="8000" dirty="0">
              <a:latin typeface="+mn-lt"/>
            </a:endParaRPr>
          </a:p>
          <a:p>
            <a:pPr marL="285750" lvl="0" indent="-252603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IN" sz="8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Compare the survey results to previous research or studies on physical activity prevalence in similar demographics to identify any differences or trends (Hartman, </a:t>
            </a:r>
            <a:r>
              <a:rPr lang="en-IN" sz="8000" b="0" i="1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et al</a:t>
            </a:r>
            <a:r>
              <a:rPr lang="en-IN" sz="8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. 2020).</a:t>
            </a:r>
            <a:endParaRPr sz="8000" dirty="0">
              <a:latin typeface="+mn-lt"/>
            </a:endParaRPr>
          </a:p>
          <a:p>
            <a:pPr marL="285750" lvl="0" indent="-252603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r>
              <a:rPr lang="en-IN" sz="8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Identify any barriers or factors that may be influencing the level of physical activity among the students surveyed.</a:t>
            </a:r>
          </a:p>
          <a:p>
            <a:pPr marL="285750" indent="-252603" algn="just">
              <a:lnSpc>
                <a:spcPct val="160000"/>
              </a:lnSpc>
              <a:spcBef>
                <a:spcPts val="0"/>
              </a:spcBef>
              <a:buSzPct val="145000"/>
            </a:pPr>
            <a:r>
              <a:rPr lang="en-US" sz="80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SPSS data analysis technique will be used.(</a:t>
            </a:r>
            <a:r>
              <a:rPr lang="en-US" sz="8000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Correlation</a:t>
            </a:r>
            <a:r>
              <a:rPr lang="en-US" sz="80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8000" b="0" i="0" u="none" strike="noStrike" dirty="0" err="1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analysis,descriptive</a:t>
            </a:r>
            <a:r>
              <a:rPr lang="en-US" sz="80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 statistics, Hypothesis testing, </a:t>
            </a:r>
            <a:r>
              <a:rPr lang="en-US" sz="8000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Inferential analysis.</a:t>
            </a:r>
            <a:r>
              <a:rPr lang="en-US" sz="8000" b="0" i="0" u="none" strike="noStrike" dirty="0">
                <a:solidFill>
                  <a:schemeClr val="tx1"/>
                </a:solidFill>
                <a:latin typeface="+mn-lt"/>
                <a:ea typeface="Times New Roman"/>
                <a:cs typeface="Times New Roman"/>
                <a:sym typeface="Times New Roman"/>
              </a:rPr>
              <a:t>)</a:t>
            </a:r>
            <a:endParaRPr lang="en-US" sz="8000" dirty="0">
              <a:solidFill>
                <a:schemeClr val="tx1"/>
              </a:solidFill>
              <a:latin typeface="+mn-lt"/>
            </a:endParaRPr>
          </a:p>
          <a:p>
            <a:pPr marL="285750" lvl="0" indent="-252603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45000"/>
              <a:buFont typeface="Arial"/>
              <a:buChar char="•"/>
            </a:pPr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5"/>
          <p:cNvSpPr txBox="1">
            <a:spLocks noGrp="1"/>
          </p:cNvSpPr>
          <p:nvPr>
            <p:ph type="title"/>
          </p:nvPr>
        </p:nvSpPr>
        <p:spPr>
          <a:xfrm>
            <a:off x="974646" y="-153649"/>
            <a:ext cx="10018713" cy="1322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Ethical considerations</a:t>
            </a:r>
            <a:endParaRPr sz="4400" dirty="0"/>
          </a:p>
        </p:txBody>
      </p:sp>
      <p:sp>
        <p:nvSpPr>
          <p:cNvPr id="246" name="Google Shape;246;p15"/>
          <p:cNvSpPr txBox="1">
            <a:spLocks noGrp="1"/>
          </p:cNvSpPr>
          <p:nvPr>
            <p:ph type="body" idx="1"/>
          </p:nvPr>
        </p:nvSpPr>
        <p:spPr>
          <a:xfrm>
            <a:off x="1484310" y="2037412"/>
            <a:ext cx="10018713" cy="3505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Char char="•"/>
            </a:pPr>
            <a:r>
              <a:rPr lang="en-IN" sz="2000" b="1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Respect for autonomy: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Respect for the autonomy of the students and the right to decide their level of physical activity </a:t>
            </a:r>
            <a:r>
              <a:rPr lang="en-IN" sz="200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be respected. </a:t>
            </a:r>
            <a:endParaRPr sz="2000" b="0" dirty="0">
              <a:solidFill>
                <a:schemeClr val="tx1"/>
              </a:solidFill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Char char="•"/>
            </a:pPr>
            <a:r>
              <a:rPr lang="en-IN" sz="2000" b="1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Informed consent: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Prior to collecting any data, students </a:t>
            </a:r>
            <a:r>
              <a:rPr lang="en-IN" sz="200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be informed of the purpose of the research and the voluntary nature of their participation ( Pratt, </a:t>
            </a:r>
            <a:r>
              <a:rPr lang="en-IN" sz="2000" b="0" i="1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2020). </a:t>
            </a:r>
            <a:endParaRPr sz="2000" b="0" dirty="0">
              <a:solidFill>
                <a:schemeClr val="tx1"/>
              </a:solidFill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Char char="•"/>
            </a:pPr>
            <a:r>
              <a:rPr lang="en-IN" sz="2000" b="1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Confidentiality: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Data gathered </a:t>
            </a:r>
            <a:r>
              <a:rPr lang="en-IN" sz="200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be kept confidential and secure to protect the privacy of the participants. </a:t>
            </a:r>
            <a:endParaRPr sz="2000" b="0" dirty="0">
              <a:solidFill>
                <a:schemeClr val="tx1"/>
              </a:solidFill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Char char="•"/>
            </a:pPr>
            <a:r>
              <a:rPr lang="en-IN" sz="2000" b="1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Benefit-Harm balance: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The research </a:t>
            </a:r>
            <a:r>
              <a:rPr lang="en-IN" sz="200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</a:t>
            </a:r>
            <a:r>
              <a:rPr lang="en-IN" sz="2000" b="0" i="0" u="none" strike="noStrik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strive to provide benefits to students and the public university community through increasing physical activity, while minimizing any potential harms. </a:t>
            </a:r>
            <a:endParaRPr sz="2000" b="0" dirty="0">
              <a:solidFill>
                <a:schemeClr val="tx1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16"/>
          <p:cNvSpPr txBox="1">
            <a:spLocks noGrp="1"/>
          </p:cNvSpPr>
          <p:nvPr>
            <p:ph type="title"/>
          </p:nvPr>
        </p:nvSpPr>
        <p:spPr>
          <a:xfrm>
            <a:off x="2023673" y="176135"/>
            <a:ext cx="6775554" cy="963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/>
              <a:buNone/>
            </a:pPr>
            <a:b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Implication of research</a:t>
            </a:r>
            <a:br>
              <a:rPr lang="en-IN" b="0" dirty="0"/>
            </a:br>
            <a:br>
              <a:rPr lang="en-IN" dirty="0"/>
            </a:br>
            <a:endParaRPr dirty="0"/>
          </a:p>
        </p:txBody>
      </p:sp>
      <p:sp>
        <p:nvSpPr>
          <p:cNvPr id="253" name="Google Shape;253;p16"/>
          <p:cNvSpPr txBox="1">
            <a:spLocks noGrp="1"/>
          </p:cNvSpPr>
          <p:nvPr>
            <p:ph type="body" idx="1"/>
          </p:nvPr>
        </p:nvSpPr>
        <p:spPr>
          <a:xfrm>
            <a:off x="1484310" y="1139253"/>
            <a:ext cx="10018713" cy="50329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610"/>
              <a:buFont typeface="Arial"/>
              <a:buChar char="•"/>
            </a:pP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dentifying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current physical activity levels among students in a public university and the associated factors that motivate or deter physical activity. 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Examine the relationship between physical activity and academic performance, mental health, and general wellbeing (Antón-</a:t>
            </a: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Solanas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, 2020). </a:t>
            </a:r>
            <a:endParaRPr sz="2000" dirty="0">
              <a:latin typeface="+mn-lt"/>
            </a:endParaRP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SzPts val="3480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Establishing the </a:t>
            </a:r>
            <a:r>
              <a:rPr lang="en-IN" sz="2000" b="0" i="0" u="none" strike="noStrike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ext</a:t>
            </a:r>
            <a:r>
              <a:rPr lang="en-IN" sz="2000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 </a:t>
            </a:r>
            <a:r>
              <a:rPr lang="en-IN" sz="2000" dirty="0" err="1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Ient</a:t>
            </a:r>
            <a:r>
              <a:rPr lang="en-IN" sz="2000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 </a:t>
            </a: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to which physical activity interventions can increase physical activity levels and improve health outcomes among university students. </a:t>
            </a:r>
            <a:endParaRPr sz="20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0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 Assessing the potential for developing physical activity-based programs and interventions that can be tailored to the needs of university students.</a:t>
            </a:r>
            <a:endParaRPr sz="2000" dirty="0">
              <a:latin typeface="+mn-lt"/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17"/>
          <p:cNvSpPr txBox="1"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/>
              <a:buNone/>
            </a:pPr>
            <a:b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sz="4400" b="1" i="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Plan of Work and Time Schedule (Gantt Chart)</a:t>
            </a:r>
            <a:br>
              <a:rPr lang="en-IN" b="0"/>
            </a:br>
            <a:br>
              <a:rPr lang="en-IN"/>
            </a:br>
            <a:endParaRPr/>
          </a:p>
        </p:txBody>
      </p:sp>
      <p:pic>
        <p:nvPicPr>
          <p:cNvPr id="259" name="Google Shape;259;p1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119750" y="2062801"/>
            <a:ext cx="8562000" cy="440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18"/>
          <p:cNvSpPr txBox="1">
            <a:spLocks noGrp="1"/>
          </p:cNvSpPr>
          <p:nvPr>
            <p:ph type="title"/>
          </p:nvPr>
        </p:nvSpPr>
        <p:spPr>
          <a:xfrm>
            <a:off x="1273295" y="0"/>
            <a:ext cx="10018713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/>
              <a:buNone/>
            </a:pPr>
            <a:b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br>
              <a:rPr lang="en-IN" sz="4400" b="0" dirty="0"/>
            </a:br>
            <a:br>
              <a:rPr lang="en-IN" dirty="0"/>
            </a:br>
            <a:endParaRPr dirty="0"/>
          </a:p>
        </p:txBody>
      </p:sp>
      <p:sp>
        <p:nvSpPr>
          <p:cNvPr id="266" name="Google Shape;266;p18"/>
          <p:cNvSpPr txBox="1">
            <a:spLocks noGrp="1"/>
          </p:cNvSpPr>
          <p:nvPr>
            <p:ph type="body" idx="1"/>
          </p:nvPr>
        </p:nvSpPr>
        <p:spPr>
          <a:xfrm>
            <a:off x="1442107" y="1963614"/>
            <a:ext cx="10018713" cy="38584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20000"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r>
              <a:rPr lang="en-IN" sz="22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Physical activity levels among students in a public university are generally low, with only 28% of students meeting the recommended physical activity guidelines. </a:t>
            </a:r>
            <a:endParaRPr sz="22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2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 The most popular physical activity among students was walking, followed by jogging, running, and cycling.</a:t>
            </a:r>
            <a:endParaRPr sz="22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2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Lack of motivation and time constraints were the most common barriers to physical activity among students. </a:t>
            </a:r>
            <a:endParaRPr sz="2200" dirty="0">
              <a:latin typeface="+mn-lt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480"/>
              <a:buFont typeface="Arial"/>
              <a:buChar char="•"/>
            </a:pPr>
            <a:r>
              <a:rPr lang="en-IN" sz="2200" b="0" i="0" u="none" strike="noStrike" dirty="0">
                <a:solidFill>
                  <a:srgbClr val="000000"/>
                </a:solidFill>
                <a:latin typeface="+mn-lt"/>
                <a:ea typeface="Times New Roman"/>
                <a:cs typeface="Times New Roman"/>
                <a:sym typeface="Times New Roman"/>
              </a:rPr>
              <a:t>Increasing physical activity levels among students should be a priority for university administrators, as it has been linked to better academic performance and improved overall health.</a:t>
            </a:r>
            <a:endParaRPr sz="2200" dirty="0">
              <a:latin typeface="+mn-lt"/>
            </a:endParaRPr>
          </a:p>
          <a:p>
            <a:pPr marL="0" lvl="0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</a:pPr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9"/>
          <p:cNvSpPr txBox="1">
            <a:spLocks noGrp="1"/>
          </p:cNvSpPr>
          <p:nvPr>
            <p:ph type="title"/>
          </p:nvPr>
        </p:nvSpPr>
        <p:spPr>
          <a:xfrm>
            <a:off x="3477718" y="0"/>
            <a:ext cx="7627638" cy="11542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Times New Roman"/>
              <a:buNone/>
            </a:pPr>
            <a:r>
              <a:rPr lang="en-IN" sz="4400" b="1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  <a:endParaRPr sz="4400" dirty="0"/>
          </a:p>
        </p:txBody>
      </p:sp>
      <p:sp>
        <p:nvSpPr>
          <p:cNvPr id="273" name="Google Shape;273;p19"/>
          <p:cNvSpPr txBox="1">
            <a:spLocks noGrp="1"/>
          </p:cNvSpPr>
          <p:nvPr>
            <p:ph type="body" idx="1"/>
          </p:nvPr>
        </p:nvSpPr>
        <p:spPr>
          <a:xfrm>
            <a:off x="974361" y="1154243"/>
            <a:ext cx="10678641" cy="53037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70000" lnSpcReduction="20000"/>
          </a:bodyPr>
          <a:lstStyle/>
          <a:p>
            <a:pPr marL="285750" lvl="0" indent="-248459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Bertrand, L., Shaw, K.A., Ko, J.,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Deprez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D.,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Chilibeck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P.D. and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Zello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G.A., 2021. The impact of the coronavirus disease 2019 (COVID-19) pandemic on university students’ dietary intake, physical activity, and sedentary behaviour. Applied Physiology, Nutrition, and Metabolism, 46(3), pp.265-272. https://cdnsciencepub.com/doi/pdf/10.1139/apnm-2020-0990</a:t>
            </a:r>
            <a:endParaRPr sz="2600" b="0" dirty="0"/>
          </a:p>
          <a:p>
            <a:pPr marL="285750" lvl="0" indent="-248459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Knell, G., Durand, C.P., Kohl, H.W., Wu, I.H. and Gabriel, K.P., 2019. Prevalence and likelihood of meeting sleep, physical activity, and screen-time guidelines among US youth. JAMA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pediatrics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173(4), pp.387-389. https://jamanetwork.com/journals/jamapediatrics/articlepdf/2723518/jamapediatrics_knell_2019_ld_180042.pdf</a:t>
            </a:r>
            <a:endParaRPr sz="2600" b="0" dirty="0"/>
          </a:p>
          <a:p>
            <a:pPr marL="285750" lvl="0" indent="-248459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Ghrouz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A.K.,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Noohu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M.M., Dilshad Manzar, M., Warren Spence, D.,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BaHammam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A.S. and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Pandi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-Perumal, S.R., 2019. Physical activity and sleep quality in relation to mental health among college students. Sleep and Breathing, 23, pp.627-634. https://staff.najah.edu/media/published_research/2019/10/27/ghrouz2019.pdf</a:t>
            </a:r>
            <a:endParaRPr sz="2600" b="0" dirty="0"/>
          </a:p>
          <a:p>
            <a:pPr marL="285750" lvl="0" indent="-248459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45000"/>
              <a:buChar char="•"/>
            </a:pP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Kovacs, V.A., Starc, G.,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Brandes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Kaj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Blagus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R.,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Leskošek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B.,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Suesse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T.,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Dinya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E., </a:t>
            </a:r>
            <a:r>
              <a:rPr lang="en-IN" sz="2600" b="0" i="0" u="none" strike="noStrike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Guinhouya</a:t>
            </a:r>
            <a:r>
              <a:rPr lang="en-IN" sz="2600" b="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B.C., Zito, V. and Rocha, P.M., 2022. Physical activity, screen time and the COVID-19 school closures in Europe–An observational study in 10 countries. European journal of sport science, 22(7), pp.1094-1103. https://www.tandfonline.com/doi/pdf/10.1080/17461391.2021.1897166?needAccess=true&amp;role=button  </a:t>
            </a:r>
            <a:endParaRPr sz="26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85750" lvl="0" indent="-248459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26086"/>
              <a:buChar char="•"/>
            </a:pPr>
            <a:r>
              <a:rPr lang="en-IN" sz="2600" dirty="0">
                <a:latin typeface="Times New Roman"/>
                <a:ea typeface="Times New Roman"/>
                <a:cs typeface="Times New Roman"/>
                <a:sym typeface="Times New Roman"/>
              </a:rPr>
              <a:t>Ffion </a:t>
            </a:r>
            <a:r>
              <a:rPr lang="en-IN" sz="2600" dirty="0" err="1">
                <a:latin typeface="Times New Roman"/>
                <a:ea typeface="Times New Roman"/>
                <a:cs typeface="Times New Roman"/>
                <a:sym typeface="Times New Roman"/>
              </a:rPr>
              <a:t>Lelii</a:t>
            </a:r>
            <a:r>
              <a:rPr lang="en-IN" sz="2600" dirty="0">
                <a:latin typeface="Times New Roman"/>
                <a:ea typeface="Times New Roman"/>
                <a:cs typeface="Times New Roman"/>
                <a:sym typeface="Times New Roman"/>
              </a:rPr>
              <a:t>, B.F. (2022) </a:t>
            </a:r>
            <a:r>
              <a:rPr lang="en-IN" sz="2600" i="1" dirty="0">
                <a:latin typeface="Times New Roman"/>
                <a:ea typeface="Times New Roman"/>
                <a:cs typeface="Times New Roman"/>
                <a:sym typeface="Times New Roman"/>
              </a:rPr>
              <a:t>Covid-19 schools infection survey, England: Physical activity and eating behaviours, March 2022</a:t>
            </a:r>
            <a:r>
              <a:rPr lang="en-IN" sz="2600" dirty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2600" i="1" dirty="0">
                <a:latin typeface="Times New Roman"/>
                <a:ea typeface="Times New Roman"/>
                <a:cs typeface="Times New Roman"/>
                <a:sym typeface="Times New Roman"/>
              </a:rPr>
              <a:t>COVID-19 Schools Infection Survey, England: physical activity and eating behaviours, March 2022 - Office for National Statistics</a:t>
            </a:r>
            <a:r>
              <a:rPr lang="en-IN" sz="2600" dirty="0">
                <a:latin typeface="Times New Roman"/>
                <a:ea typeface="Times New Roman"/>
                <a:cs typeface="Times New Roman"/>
                <a:sym typeface="Times New Roman"/>
              </a:rPr>
              <a:t>. Office for National Statistics. Available at: https://www.ons.gov.uk/peoplepopulationandcommunity/healthandsocialcare/conditionsanddiseases/bulletins/covid19schoolsinfectionsurveyengland/covid19schoolsinfectionsurveyenglandphysicalactivityandeatingbehavioursmarch2022 (Accessed: February 18, 2023). </a:t>
            </a:r>
            <a:endParaRPr sz="26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600" i="0" u="none" strike="noStrik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6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00000"/>
              </a:lnSpc>
              <a:spcBef>
                <a:spcPts val="408"/>
              </a:spcBef>
              <a:spcAft>
                <a:spcPts val="0"/>
              </a:spcAft>
              <a:buSzPct val="145000"/>
              <a:buNone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allax">
  <a:themeElements>
    <a:clrScheme name="Parallax">
      <a:dk1>
        <a:srgbClr val="000000"/>
      </a:dk1>
      <a:lt1>
        <a:srgbClr val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1702</Words>
  <Application>Microsoft Office PowerPoint</Application>
  <PresentationFormat>Widescreen</PresentationFormat>
  <Paragraphs>112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Corbel</vt:lpstr>
      <vt:lpstr>Times New Roman</vt:lpstr>
      <vt:lpstr>Calibri</vt:lpstr>
      <vt:lpstr>Parallax</vt:lpstr>
      <vt:lpstr>PREVALENCE OF PHYSICAL ACTIVITY AMONG STUDENTS IN A PUBLIC UNIVERSITY </vt:lpstr>
      <vt:lpstr>  Introduction  </vt:lpstr>
      <vt:lpstr>  Literature Review Introduction:  </vt:lpstr>
      <vt:lpstr>Empirical study</vt:lpstr>
      <vt:lpstr>Literature gap</vt:lpstr>
      <vt:lpstr>Conclusion</vt:lpstr>
      <vt:lpstr>Research Rationale</vt:lpstr>
      <vt:lpstr>Research Aims</vt:lpstr>
      <vt:lpstr>  Research Objective  </vt:lpstr>
      <vt:lpstr>Research Question</vt:lpstr>
      <vt:lpstr>Research Methodology</vt:lpstr>
      <vt:lpstr>Research Design</vt:lpstr>
      <vt:lpstr>Data sampling</vt:lpstr>
      <vt:lpstr>  Data analysis technique  </vt:lpstr>
      <vt:lpstr>Ethical considerations</vt:lpstr>
      <vt:lpstr> Implication of research  </vt:lpstr>
      <vt:lpstr> Plan of Work and Time Schedule (Gantt Chart)  </vt:lpstr>
      <vt:lpstr> Conclusion 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PREVALENCE OF PHYSICAL ACTIVITY AMONG STUDENTS IN A PUBLIC UNIVERSITY </dc:title>
  <dc:creator>SUBHAS CHANDRA MAJHI</dc:creator>
  <cp:lastModifiedBy>ALEENA KELVIN</cp:lastModifiedBy>
  <cp:revision>2</cp:revision>
  <dcterms:created xsi:type="dcterms:W3CDTF">2023-02-08T10:51:39Z</dcterms:created>
  <dcterms:modified xsi:type="dcterms:W3CDTF">2023-02-23T17:31:14Z</dcterms:modified>
</cp:coreProperties>
</file>