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08" r:id="rId1"/>
  </p:sldMasterIdLst>
  <p:sldIdLst>
    <p:sldId id="292" r:id="rId2"/>
    <p:sldId id="291" r:id="rId3"/>
    <p:sldId id="294" r:id="rId4"/>
    <p:sldId id="296" r:id="rId5"/>
    <p:sldId id="304" r:id="rId6"/>
    <p:sldId id="310" r:id="rId7"/>
    <p:sldId id="311" r:id="rId8"/>
    <p:sldId id="312" r:id="rId9"/>
    <p:sldId id="299" r:id="rId10"/>
    <p:sldId id="295" r:id="rId11"/>
    <p:sldId id="305" r:id="rId12"/>
    <p:sldId id="306" r:id="rId13"/>
    <p:sldId id="308" r:id="rId14"/>
    <p:sldId id="313" r:id="rId15"/>
    <p:sldId id="314" r:id="rId16"/>
    <p:sldId id="315" r:id="rId17"/>
    <p:sldId id="316" r:id="rId18"/>
    <p:sldId id="318" r:id="rId19"/>
    <p:sldId id="319" r:id="rId20"/>
    <p:sldId id="320" r:id="rId21"/>
    <p:sldId id="321" r:id="rId22"/>
    <p:sldId id="322" r:id="rId23"/>
    <p:sldId id="323" r:id="rId24"/>
    <p:sldId id="324" r:id="rId25"/>
    <p:sldId id="326" r:id="rId26"/>
    <p:sldId id="327" r:id="rId27"/>
    <p:sldId id="328" r:id="rId28"/>
    <p:sldId id="329" r:id="rId29"/>
    <p:sldId id="330" r:id="rId30"/>
    <p:sldId id="331" r:id="rId31"/>
    <p:sldId id="332" r:id="rId32"/>
    <p:sldId id="290" r:id="rId33"/>
  </p:sldIdLst>
  <p:sldSz cx="9144000" cy="6858000" type="screen4x3"/>
  <p:notesSz cx="6858000" cy="9144000"/>
  <p:embeddedFontLst>
    <p:embeddedFont>
      <p:font typeface="Cambria Math" panose="02040503050406030204" pitchFamily="18" charset="0"/>
      <p:regular r:id="rId34"/>
    </p:embeddedFont>
    <p:embeddedFont>
      <p:font typeface="Georgia" panose="02040502050405020303" pitchFamily="18" charset="0"/>
      <p:regular r:id="rId35"/>
      <p:bold r:id="rId36"/>
      <p:italic r:id="rId37"/>
      <p:boldItalic r:id="rId38"/>
    </p:embeddedFont>
    <p:embeddedFont>
      <p:font typeface="Trebuchet MS" panose="020B0603020202020204" pitchFamily="34" charset="0"/>
      <p:regular r:id="rId39"/>
      <p:bold r:id="rId40"/>
      <p:italic r:id="rId41"/>
      <p:boldItalic r:id="rId42"/>
    </p:embeddedFont>
    <p:embeddedFont>
      <p:font typeface="Wingdings 2" panose="05020102010507070707" pitchFamily="18" charset="2"/>
      <p:regular r:id="rId43"/>
    </p:embeddedFont>
  </p:embeddedFontLst>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36" autoAdjust="0"/>
    <p:restoredTop sz="94660"/>
  </p:normalViewPr>
  <p:slideViewPr>
    <p:cSldViewPr snapToGrid="0">
      <p:cViewPr varScale="1">
        <p:scale>
          <a:sx n="82" d="100"/>
          <a:sy n="82" d="100"/>
        </p:scale>
        <p:origin x="585"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5.fntdata"/><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font" Target="fonts/font10.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a:prstGeom prst="rect">
            <a:avLst/>
          </a:prstGeom>
        </p:spPr>
        <p:txBody>
          <a:bodyPr/>
          <a:lstStyle/>
          <a:p>
            <a:fld id="{A905A7C0-EFCD-4C72-9C76-B746EE1ADA98}" type="datetimeFigureOut">
              <a:rPr lang="en-GB" smtClean="0"/>
              <a:t>25/03/2021</a:t>
            </a:fld>
            <a:endParaRPr lang="en-GB"/>
          </a:p>
        </p:txBody>
      </p:sp>
      <p:sp>
        <p:nvSpPr>
          <p:cNvPr id="17" name="Footer Placeholder 16"/>
          <p:cNvSpPr>
            <a:spLocks noGrp="1"/>
          </p:cNvSpPr>
          <p:nvPr>
            <p:ph type="ftr" sz="quarter" idx="11"/>
          </p:nvPr>
        </p:nvSpPr>
        <p:spPr>
          <a:xfrm>
            <a:off x="5410200" y="4205288"/>
            <a:ext cx="1295400" cy="457200"/>
          </a:xfrm>
          <a:prstGeom prst="rect">
            <a:avLst/>
          </a:prstGeo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62D411D-366C-445C-883F-4824971BE5F6}" type="slidenum">
              <a:rPr lang="en-GB" smtClean="0"/>
              <a:t>‹#›</a:t>
            </a:fld>
            <a:endParaRPr lang="en-GB"/>
          </a:p>
        </p:txBody>
      </p:sp>
    </p:spTree>
    <p:extLst>
      <p:ext uri="{BB962C8B-B14F-4D97-AF65-F5344CB8AC3E}">
        <p14:creationId xmlns:p14="http://schemas.microsoft.com/office/powerpoint/2010/main" val="2098918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45736"/>
            <a:ext cx="8229600" cy="608445"/>
          </a:xfrm>
        </p:spPr>
        <p:txBody>
          <a:bodyPr/>
          <a:lstStyle/>
          <a:p>
            <a:r>
              <a:rPr kumimoji="0" lang="en-US"/>
              <a:t>Click to edit Master title style</a:t>
            </a:r>
            <a:endParaRPr kumimoji="0" lang="en-US" dirty="0"/>
          </a:p>
        </p:txBody>
      </p:sp>
      <p:sp>
        <p:nvSpPr>
          <p:cNvPr id="3" name="Content Placeholder 2"/>
          <p:cNvSpPr>
            <a:spLocks noGrp="1"/>
          </p:cNvSpPr>
          <p:nvPr>
            <p:ph idx="1"/>
          </p:nvPr>
        </p:nvSpPr>
        <p:spPr>
          <a:xfrm>
            <a:off x="457200" y="1131885"/>
            <a:ext cx="8229600" cy="5249443"/>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21441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25/03/2021</a:t>
            </a:fld>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870495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60909"/>
            <a:ext cx="8229600" cy="1066800"/>
          </a:xfrm>
        </p:spPr>
        <p:txBody>
          <a:bodyPr/>
          <a:lstStyle/>
          <a:p>
            <a:r>
              <a:rPr kumimoji="0" lang="en-US"/>
              <a:t>Click to edit Master title style</a:t>
            </a:r>
            <a:endParaRPr kumimoji="0" lang="en-US" dirty="0"/>
          </a:p>
        </p:txBody>
      </p:sp>
      <p:sp>
        <p:nvSpPr>
          <p:cNvPr id="3" name="Content Placeholder 2"/>
          <p:cNvSpPr>
            <a:spLocks noGrp="1"/>
          </p:cNvSpPr>
          <p:nvPr>
            <p:ph sz="half" idx="1"/>
          </p:nvPr>
        </p:nvSpPr>
        <p:spPr>
          <a:xfrm>
            <a:off x="457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957657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6586536" y="612648"/>
            <a:ext cx="957264" cy="457200"/>
          </a:xfrm>
          <a:prstGeom prst="rect">
            <a:avLst/>
          </a:prstGeom>
        </p:spPr>
        <p:txBody>
          <a:bodyPr rtlCol="0"/>
          <a:lstStyle/>
          <a:p>
            <a:fld id="{A905A7C0-EFCD-4C72-9C76-B746EE1ADA98}" type="datetimeFigureOut">
              <a:rPr lang="en-GB" smtClean="0"/>
              <a:t>25/03/2021</a:t>
            </a:fld>
            <a:endParaRPr lang="en-GB"/>
          </a:p>
        </p:txBody>
      </p:sp>
      <p:sp>
        <p:nvSpPr>
          <p:cNvPr id="27" name="Slide Number Placeholder 26"/>
          <p:cNvSpPr>
            <a:spLocks noGrp="1"/>
          </p:cNvSpPr>
          <p:nvPr>
            <p:ph type="sldNum" sz="quarter" idx="11"/>
          </p:nvPr>
        </p:nvSpPr>
        <p:spPr/>
        <p:txBody>
          <a:bodyPr rtlCol="0"/>
          <a:lstStyle/>
          <a:p>
            <a:fld id="{B62D411D-366C-445C-883F-4824971BE5F6}" type="slidenum">
              <a:rPr lang="en-GB" smtClean="0"/>
              <a:t>‹#›</a:t>
            </a:fld>
            <a:endParaRPr lang="en-GB"/>
          </a:p>
        </p:txBody>
      </p:sp>
      <p:sp>
        <p:nvSpPr>
          <p:cNvPr id="28" name="Footer Placeholder 27"/>
          <p:cNvSpPr>
            <a:spLocks noGrp="1"/>
          </p:cNvSpPr>
          <p:nvPr>
            <p:ph type="ftr" sz="quarter" idx="12"/>
          </p:nvPr>
        </p:nvSpPr>
        <p:spPr>
          <a:xfrm>
            <a:off x="5257800" y="612648"/>
            <a:ext cx="1325880" cy="457200"/>
          </a:xfrm>
          <a:prstGeom prst="rect">
            <a:avLst/>
          </a:prstGeom>
        </p:spPr>
        <p:txBody>
          <a:bodyPr rtlCol="0"/>
          <a:lstStyle/>
          <a:p>
            <a:endParaRPr lang="en-GB"/>
          </a:p>
        </p:txBody>
      </p:sp>
    </p:spTree>
    <p:extLst>
      <p:ext uri="{BB962C8B-B14F-4D97-AF65-F5344CB8AC3E}">
        <p14:creationId xmlns:p14="http://schemas.microsoft.com/office/powerpoint/2010/main" val="1393973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a:t>Click to edit Master title style</a:t>
            </a:r>
          </a:p>
        </p:txBody>
      </p:sp>
      <p:sp>
        <p:nvSpPr>
          <p:cNvPr id="5" name="Slide Number Placeholder 4"/>
          <p:cNvSpPr>
            <a:spLocks noGrp="1"/>
          </p:cNvSpPr>
          <p:nvPr>
            <p:ph type="sldNum" sz="quarter" idx="12"/>
          </p:nvPr>
        </p:nvSpPr>
        <p:spPr>
          <a:xfrm>
            <a:off x="8174736" y="2272"/>
            <a:ext cx="762000" cy="365760"/>
          </a:xfrm>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656400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25/03/2021</a:t>
            </a:fld>
            <a:endParaRPr lang="en-GB"/>
          </a:p>
        </p:txBody>
      </p:sp>
      <p:sp>
        <p:nvSpPr>
          <p:cNvPr id="3" name="Footer Placeholder 2"/>
          <p:cNvSpPr>
            <a:spLocks noGrp="1"/>
          </p:cNvSpPr>
          <p:nvPr>
            <p:ph type="ftr" sz="quarter" idx="11"/>
          </p:nvPr>
        </p:nvSpPr>
        <p:spPr>
          <a:xfrm>
            <a:off x="5257800" y="612648"/>
            <a:ext cx="1325880" cy="457200"/>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919526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25/03/2021</a:t>
            </a:fld>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2007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pPr/>
              <a:t>25/03/2021</a:t>
            </a:fld>
            <a:endParaRPr lang="en-GB" dirty="0"/>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372228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25/03/2021</a:t>
            </a:fld>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12610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25/03/2021</a:t>
            </a:fld>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555334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84867"/>
            <a:ext cx="8229600" cy="592611"/>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141485"/>
            <a:ext cx="8229600" cy="5433051"/>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98586001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Research Methods</a:t>
            </a:r>
          </a:p>
        </p:txBody>
      </p:sp>
      <p:sp>
        <p:nvSpPr>
          <p:cNvPr id="3" name="Subtitle 2"/>
          <p:cNvSpPr>
            <a:spLocks noGrp="1"/>
          </p:cNvSpPr>
          <p:nvPr>
            <p:ph type="subTitle" idx="1"/>
          </p:nvPr>
        </p:nvSpPr>
        <p:spPr/>
        <p:txBody>
          <a:bodyPr/>
          <a:lstStyle/>
          <a:p>
            <a:r>
              <a:rPr lang="en-GB" dirty="0"/>
              <a:t>Workshop </a:t>
            </a:r>
            <a:r>
              <a:rPr lang="en-GB" dirty="0" smtClean="0"/>
              <a:t>10</a:t>
            </a:r>
            <a:endParaRPr lang="en-GB" dirty="0"/>
          </a:p>
          <a:p>
            <a:r>
              <a:rPr lang="en-GB" dirty="0"/>
              <a:t>Inferential Statistics</a:t>
            </a:r>
          </a:p>
        </p:txBody>
      </p:sp>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575166"/>
              </a:xfrm>
            </p:spPr>
            <p:txBody>
              <a:bodyPr>
                <a:normAutofit lnSpcReduction="10000"/>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Experimental Design</a:t>
                </a:r>
              </a:p>
              <a:p>
                <a:pPr lvl="1"/>
                <a:r>
                  <a:rPr lang="en-GB" dirty="0">
                    <a:sym typeface="Wingdings" panose="05000000000000000000" pitchFamily="2" charset="2"/>
                  </a:rPr>
                  <a:t>Dependent and Independent Variables</a:t>
                </a:r>
              </a:p>
              <a:p>
                <a:pPr lvl="1"/>
                <a:r>
                  <a:rPr lang="en-GB" dirty="0">
                    <a:sym typeface="Wingdings" panose="05000000000000000000" pitchFamily="2" charset="2"/>
                  </a:rPr>
                  <a:t>The Null Hypothesis</a:t>
                </a:r>
              </a:p>
              <a:p>
                <a:pPr lvl="1"/>
                <a:r>
                  <a:rPr lang="en-GB" dirty="0">
                    <a:sym typeface="Wingdings" panose="05000000000000000000" pitchFamily="2" charset="2"/>
                  </a:rPr>
                  <a:t>Type I and Type II Errors</a:t>
                </a:r>
              </a:p>
              <a:p>
                <a:pPr lvl="1"/>
                <a:r>
                  <a:rPr lang="en-GB" dirty="0">
                    <a:sym typeface="Wingdings" panose="05000000000000000000" pitchFamily="2" charset="2"/>
                  </a:rPr>
                  <a:t>Statistical Significance </a:t>
                </a:r>
              </a:p>
              <a:p>
                <a:pPr lvl="1"/>
                <a:r>
                  <a:rPr lang="en-GB" dirty="0">
                    <a:sym typeface="Wingdings" panose="05000000000000000000" pitchFamily="2" charset="2"/>
                  </a:rPr>
                  <a:t>One-tailed and two-tailed tests</a:t>
                </a: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Critical Value of </a:t>
                </a:r>
                <a14:m>
                  <m:oMath xmlns:m="http://schemas.openxmlformats.org/officeDocument/2006/math">
                    <m:r>
                      <a:rPr lang="en-GB" b="0" i="1" smtClean="0">
                        <a:latin typeface="Cambria Math" panose="02040503050406030204" pitchFamily="18" charset="0"/>
                        <a:sym typeface="Wingdings" panose="05000000000000000000" pitchFamily="2" charset="2"/>
                      </a:rPr>
                      <m:t>𝑡</m:t>
                    </m:r>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𝑡</m:t>
                        </m:r>
                      </m:e>
                      <m:sub>
                        <m:r>
                          <a:rPr lang="en-GB" b="0" i="1" smtClean="0">
                            <a:latin typeface="Cambria Math" panose="02040503050406030204" pitchFamily="18" charset="0"/>
                            <a:sym typeface="Wingdings" panose="05000000000000000000" pitchFamily="2" charset="2"/>
                          </a:rPr>
                          <m:t>𝑐𝑟𝑖𝑡</m:t>
                        </m:r>
                      </m:sub>
                    </m:sSub>
                  </m:oMath>
                </a14:m>
                <a:endParaRPr lang="en-GB" dirty="0">
                  <a:sym typeface="Wingdings" panose="05000000000000000000" pitchFamily="2" charset="2"/>
                </a:endParaRP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Dependent (Matched) Samples</a:t>
                </a:r>
              </a:p>
              <a:p>
                <a:pPr lvl="1"/>
                <a:r>
                  <a:rPr lang="en-GB" dirty="0">
                    <a:sym typeface="Wingdings" panose="05000000000000000000" pitchFamily="2" charset="2"/>
                  </a:rPr>
                  <a:t>Directional vs. Non-directional Tests</a:t>
                </a:r>
              </a:p>
              <a:p>
                <a:r>
                  <a:rPr lang="en-GB" dirty="0"/>
                  <a:t>Inferential statistics allow us to make predictions based upon the sampling of a large population</a:t>
                </a:r>
              </a:p>
              <a:p>
                <a:pPr lvl="1"/>
                <a:endParaRPr lang="en-GB" dirty="0">
                  <a:sym typeface="Wingdings" panose="05000000000000000000" pitchFamily="2" charset="2"/>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75166"/>
              </a:xfrm>
              <a:blipFill>
                <a:blip r:embed="rId2"/>
                <a:stretch>
                  <a:fillRect l="-73" t="-1969" r="-1536"/>
                </a:stretch>
              </a:blipFill>
            </p:spPr>
            <p:txBody>
              <a:bodyPr/>
              <a:lstStyle/>
              <a:p>
                <a:r>
                  <a:rPr lang="en-GB">
                    <a:noFill/>
                  </a:rPr>
                  <a:t> </a:t>
                </a:r>
              </a:p>
            </p:txBody>
          </p:sp>
        </mc:Fallback>
      </mc:AlternateContent>
    </p:spTree>
    <p:extLst>
      <p:ext uri="{BB962C8B-B14F-4D97-AF65-F5344CB8AC3E}">
        <p14:creationId xmlns:p14="http://schemas.microsoft.com/office/powerpoint/2010/main" val="2346689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Comparing Means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5273511" cy="5749562"/>
              </a:xfrm>
            </p:spPr>
            <p:txBody>
              <a:bodyPr>
                <a:normAutofit fontScale="85000" lnSpcReduction="20000"/>
              </a:bodyPr>
              <a:lstStyle/>
              <a:p>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is one of the commonly used statistical tests</a:t>
                </a:r>
              </a:p>
              <a:p>
                <a:r>
                  <a:rPr lang="en-GB" dirty="0">
                    <a:sym typeface="Wingdings" panose="05000000000000000000" pitchFamily="2" charset="2"/>
                  </a:rPr>
                  <a:t>It is used to find out if the means of two samples differ to a statistically significant degree</a:t>
                </a:r>
              </a:p>
              <a:p>
                <a:r>
                  <a:rPr lang="en-GB" dirty="0">
                    <a:sym typeface="Wingdings" panose="05000000000000000000" pitchFamily="2" charset="2"/>
                  </a:rPr>
                  <a:t>Suppose we have two network configurations, A and B, and we measure data transport times over each network</a:t>
                </a:r>
              </a:p>
              <a:p>
                <a:r>
                  <a:rPr lang="en-GB" dirty="0">
                    <a:sym typeface="Wingdings" panose="05000000000000000000" pitchFamily="2" charset="2"/>
                  </a:rPr>
                  <a:t>We want to show that there is a difference so the null hypothesis is that they are the same </a:t>
                </a:r>
                <a14:m>
                  <m:oMath xmlns:m="http://schemas.openxmlformats.org/officeDocument/2006/math">
                    <m:sSub>
                      <m:sSubPr>
                        <m:ctrlPr>
                          <a:rPr lang="en-GB"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0</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1</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2</m:t>
                        </m:r>
                      </m:sub>
                    </m:sSub>
                  </m:oMath>
                </a14:m>
                <a:endParaRPr lang="en-GB" dirty="0"/>
              </a:p>
              <a:p>
                <a:r>
                  <a:rPr lang="en-GB" dirty="0">
                    <a:sym typeface="Wingdings" panose="05000000000000000000" pitchFamily="2" charset="2"/>
                  </a:rPr>
                  <a:t>If the difference between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a:sym typeface="Wingdings" panose="05000000000000000000" pitchFamily="2" charset="2"/>
                  </a:rPr>
                  <a:t>and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a:sym typeface="Wingdings" panose="05000000000000000000" pitchFamily="2" charset="2"/>
                  </a:rPr>
                  <a:t>is statistically significant then we will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a:sym typeface="Wingdings" panose="05000000000000000000" pitchFamily="2" charset="2"/>
                  </a:rPr>
                  <a:t> and assume that there is a difference between the 2 networks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5273511" cy="5749562"/>
              </a:xfrm>
              <a:blipFill>
                <a:blip r:embed="rId2"/>
                <a:stretch>
                  <a:fillRect t="-2121" r="-1503"/>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2912720632"/>
              </p:ext>
            </p:extLst>
          </p:nvPr>
        </p:nvGraphicFramePr>
        <p:xfrm>
          <a:off x="5806911" y="888983"/>
          <a:ext cx="3157980" cy="5185525"/>
        </p:xfrm>
        <a:graphic>
          <a:graphicData uri="http://schemas.openxmlformats.org/drawingml/2006/table">
            <a:tbl>
              <a:tblPr firstRow="1" bandRow="1">
                <a:tableStyleId>{2D5ABB26-0587-4C30-8999-92F81FD0307C}</a:tableStyleId>
              </a:tblPr>
              <a:tblGrid>
                <a:gridCol w="1578990">
                  <a:extLst>
                    <a:ext uri="{9D8B030D-6E8A-4147-A177-3AD203B41FA5}">
                      <a16:colId xmlns:a16="http://schemas.microsoft.com/office/drawing/2014/main" val="20000"/>
                    </a:ext>
                  </a:extLst>
                </a:gridCol>
                <a:gridCol w="1578990">
                  <a:extLst>
                    <a:ext uri="{9D8B030D-6E8A-4147-A177-3AD203B41FA5}">
                      <a16:colId xmlns:a16="http://schemas.microsoft.com/office/drawing/2014/main" val="20001"/>
                    </a:ext>
                  </a:extLst>
                </a:gridCol>
              </a:tblGrid>
              <a:tr h="411128">
                <a:tc>
                  <a:txBody>
                    <a:bodyPr/>
                    <a:lstStyle/>
                    <a:p>
                      <a:pPr algn="ctr"/>
                      <a:r>
                        <a:rPr lang="en-GB" sz="2000" dirty="0" smtClean="0"/>
                        <a:t>System</a:t>
                      </a:r>
                      <a:r>
                        <a:rPr lang="en-GB" sz="2000" baseline="0" dirty="0" smtClean="0"/>
                        <a:t> </a:t>
                      </a:r>
                      <a:r>
                        <a:rPr lang="en-GB" sz="2000" baseline="0" dirty="0"/>
                        <a:t>A</a:t>
                      </a:r>
                      <a:endParaRPr lang="en-GB" sz="2000" dirty="0"/>
                    </a:p>
                  </a:txBody>
                  <a:tcPr>
                    <a:lnB w="12700" cap="flat" cmpd="sng" algn="ctr">
                      <a:solidFill>
                        <a:schemeClr val="tx1"/>
                      </a:solidFill>
                      <a:prstDash val="solid"/>
                      <a:round/>
                      <a:headEnd type="none" w="med" len="med"/>
                      <a:tailEnd type="none" w="med" len="med"/>
                    </a:lnB>
                  </a:tcPr>
                </a:tc>
                <a:tc>
                  <a:txBody>
                    <a:bodyPr/>
                    <a:lstStyle/>
                    <a:p>
                      <a:pPr algn="ctr"/>
                      <a:r>
                        <a:rPr lang="en-GB" sz="2000" dirty="0" smtClean="0"/>
                        <a:t>System </a:t>
                      </a:r>
                      <a:r>
                        <a:rPr lang="en-GB" sz="2000" dirty="0"/>
                        <a:t>B</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93935">
                <a:tc>
                  <a:txBody>
                    <a:bodyPr/>
                    <a:lstStyle/>
                    <a:p>
                      <a:pPr algn="ctr"/>
                      <a:r>
                        <a:rPr lang="en-GB" sz="2000" dirty="0"/>
                        <a:t>25</a:t>
                      </a:r>
                    </a:p>
                    <a:p>
                      <a:pPr algn="ctr"/>
                      <a:r>
                        <a:rPr lang="en-GB" sz="2000" dirty="0"/>
                        <a:t>14</a:t>
                      </a:r>
                    </a:p>
                    <a:p>
                      <a:pPr algn="ctr"/>
                      <a:r>
                        <a:rPr lang="en-GB" sz="2000" dirty="0"/>
                        <a:t>23</a:t>
                      </a:r>
                    </a:p>
                    <a:p>
                      <a:pPr algn="ctr"/>
                      <a:r>
                        <a:rPr lang="en-GB" sz="2000" dirty="0"/>
                        <a:t>21</a:t>
                      </a:r>
                    </a:p>
                    <a:p>
                      <a:pPr algn="ctr"/>
                      <a:r>
                        <a:rPr lang="en-GB" sz="2000" dirty="0"/>
                        <a:t>24</a:t>
                      </a:r>
                    </a:p>
                    <a:p>
                      <a:pPr algn="ctr"/>
                      <a:r>
                        <a:rPr lang="en-GB" sz="2000" dirty="0"/>
                        <a:t>17</a:t>
                      </a:r>
                    </a:p>
                    <a:p>
                      <a:pPr algn="ctr"/>
                      <a:r>
                        <a:rPr lang="en-GB" sz="2000" dirty="0"/>
                        <a:t>19</a:t>
                      </a:r>
                    </a:p>
                    <a:p>
                      <a:pPr algn="ctr"/>
                      <a:r>
                        <a:rPr lang="en-GB" sz="2000" dirty="0"/>
                        <a:t>20</a:t>
                      </a:r>
                    </a:p>
                    <a:p>
                      <a:pPr algn="ctr"/>
                      <a:r>
                        <a:rPr lang="en-GB" sz="2000" dirty="0"/>
                        <a:t>15</a:t>
                      </a:r>
                    </a:p>
                    <a:p>
                      <a:pPr algn="ctr"/>
                      <a:r>
                        <a:rPr lang="en-GB" sz="2000" dirty="0"/>
                        <a:t>22</a:t>
                      </a:r>
                    </a:p>
                    <a:p>
                      <a:pPr algn="ctr"/>
                      <a:r>
                        <a:rPr lang="en-GB" sz="2000" dirty="0"/>
                        <a:t>16</a:t>
                      </a:r>
                    </a:p>
                    <a:p>
                      <a:pPr algn="ctr"/>
                      <a:r>
                        <a:rPr lang="en-GB" sz="2000" dirty="0"/>
                        <a:t>21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14</a:t>
                      </a:r>
                    </a:p>
                    <a:p>
                      <a:pPr algn="ctr"/>
                      <a:r>
                        <a:rPr lang="en-GB" sz="2000" dirty="0"/>
                        <a:t>11</a:t>
                      </a:r>
                    </a:p>
                    <a:p>
                      <a:pPr algn="ctr"/>
                      <a:r>
                        <a:rPr lang="en-GB" sz="2000" dirty="0"/>
                        <a:t>13</a:t>
                      </a:r>
                    </a:p>
                    <a:p>
                      <a:pPr algn="ctr"/>
                      <a:r>
                        <a:rPr lang="en-GB" sz="2000" dirty="0"/>
                        <a:t>9</a:t>
                      </a:r>
                    </a:p>
                    <a:p>
                      <a:pPr algn="ctr"/>
                      <a:r>
                        <a:rPr lang="en-GB" sz="2000" dirty="0"/>
                        <a:t>15</a:t>
                      </a:r>
                    </a:p>
                    <a:p>
                      <a:pPr algn="ctr"/>
                      <a:r>
                        <a:rPr lang="en-GB" sz="2000" dirty="0"/>
                        <a:t>12</a:t>
                      </a:r>
                    </a:p>
                    <a:p>
                      <a:pPr algn="ctr"/>
                      <a:r>
                        <a:rPr lang="en-GB" sz="2000" dirty="0"/>
                        <a:t>9</a:t>
                      </a:r>
                    </a:p>
                    <a:p>
                      <a:pPr algn="ctr"/>
                      <a:r>
                        <a:rPr lang="en-GB" sz="2000" dirty="0"/>
                        <a:t>11</a:t>
                      </a:r>
                    </a:p>
                    <a:p>
                      <a:pPr algn="ctr"/>
                      <a:r>
                        <a:rPr lang="en-GB" sz="2000" dirty="0"/>
                        <a:t>8</a:t>
                      </a:r>
                    </a:p>
                    <a:p>
                      <a:pPr algn="ctr"/>
                      <a:r>
                        <a:rPr lang="en-GB" sz="2000" dirty="0"/>
                        <a:t>13</a:t>
                      </a:r>
                    </a:p>
                    <a:p>
                      <a:pPr algn="ctr"/>
                      <a:r>
                        <a:rPr lang="en-GB" sz="2000" dirty="0"/>
                        <a:t>12</a:t>
                      </a:r>
                    </a:p>
                    <a:p>
                      <a:pPr algn="ctr"/>
                      <a:r>
                        <a:rPr lang="en-GB" sz="2000" dirty="0"/>
                        <a:t>14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25357">
                <a:tc>
                  <a:txBody>
                    <a:bodyPr/>
                    <a:lstStyle/>
                    <a:p>
                      <a:pPr algn="ctr"/>
                      <a:endParaRPr lang="en-GB" sz="2000" b="0" dirty="0"/>
                    </a:p>
                  </a:txBody>
                  <a:tcPr>
                    <a:lnT w="12700" cap="flat" cmpd="sng" algn="ctr">
                      <a:solidFill>
                        <a:schemeClr val="tx1"/>
                      </a:solidFill>
                      <a:prstDash val="solid"/>
                      <a:round/>
                      <a:headEnd type="none" w="med" len="med"/>
                      <a:tailEnd type="none" w="med" len="med"/>
                    </a:lnT>
                  </a:tcPr>
                </a:tc>
                <a:tc>
                  <a:txBody>
                    <a:bodyPr/>
                    <a:lstStyle/>
                    <a:p>
                      <a:pPr algn="ctr"/>
                      <a:endParaRPr lang="en-GB" sz="20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98466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7"/>
                <a:ext cx="8337223" cy="5584593"/>
              </a:xfrm>
            </p:spPr>
            <p:txBody>
              <a:bodyPr>
                <a:normAutofit fontScale="92500" lnSpcReduction="10000"/>
              </a:bodyPr>
              <a:lstStyle/>
              <a:p>
                <a:r>
                  <a:rPr lang="en-GB" dirty="0"/>
                  <a:t>There two types of </a:t>
                </a:r>
                <a14:m>
                  <m:oMath xmlns:m="http://schemas.openxmlformats.org/officeDocument/2006/math">
                    <m:r>
                      <a:rPr lang="en-GB" i="1">
                        <a:latin typeface="Cambria Math" panose="02040503050406030204" pitchFamily="18" charset="0"/>
                      </a:rPr>
                      <m:t>𝑡</m:t>
                    </m:r>
                  </m:oMath>
                </a14:m>
                <a:r>
                  <a:rPr lang="en-GB" dirty="0"/>
                  <a:t> Test</a:t>
                </a:r>
              </a:p>
              <a:p>
                <a:pPr lvl="1"/>
                <a:r>
                  <a:rPr lang="en-GB" dirty="0"/>
                  <a:t>One for independent samples</a:t>
                </a:r>
              </a:p>
              <a:p>
                <a:pPr lvl="1"/>
                <a:r>
                  <a:rPr lang="en-GB" dirty="0"/>
                  <a:t>One for paired samples</a:t>
                </a:r>
              </a:p>
              <a:p>
                <a:r>
                  <a:rPr lang="en-GB" dirty="0"/>
                  <a:t>If the two samples are not paired in any way we can use the </a:t>
                </a:r>
                <a14:m>
                  <m:oMath xmlns:m="http://schemas.openxmlformats.org/officeDocument/2006/math">
                    <m:r>
                      <a:rPr lang="en-GB" i="1">
                        <a:latin typeface="Cambria Math" panose="02040503050406030204" pitchFamily="18" charset="0"/>
                      </a:rPr>
                      <m:t>𝑡</m:t>
                    </m:r>
                  </m:oMath>
                </a14:m>
                <a:r>
                  <a:rPr lang="en-GB" dirty="0"/>
                  <a:t> Test for independent samples</a:t>
                </a:r>
              </a:p>
              <a:p>
                <a:r>
                  <a:rPr lang="en-GB" dirty="0"/>
                  <a:t>The </a:t>
                </a:r>
                <a14:m>
                  <m:oMath xmlns:m="http://schemas.openxmlformats.org/officeDocument/2006/math">
                    <m:r>
                      <a:rPr lang="en-GB" i="1">
                        <a:latin typeface="Cambria Math" panose="02040503050406030204" pitchFamily="18" charset="0"/>
                      </a:rPr>
                      <m:t>𝑡</m:t>
                    </m:r>
                  </m:oMath>
                </a14:m>
                <a:r>
                  <a:rPr lang="en-GB" dirty="0"/>
                  <a:t> Test will provide a single obtained value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oMath>
                </a14:m>
                <a:endParaRPr lang="en-GB" dirty="0"/>
              </a:p>
              <a:p>
                <a:pPr lvl="1"/>
                <a:r>
                  <a:rPr lang="en-GB" dirty="0"/>
                  <a:t>The larger the value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the more likely it is to represent a statistically significant difference between the two groups</a:t>
                </a:r>
              </a:p>
              <a:p>
                <a:r>
                  <a:rPr lang="en-GB" dirty="0"/>
                  <a:t>This test is often used where a sample is drawn from a population and then randomly assigned to one of two groups</a:t>
                </a:r>
              </a:p>
              <a:p>
                <a:pPr lvl="1"/>
                <a:r>
                  <a:rPr lang="en-GB" dirty="0"/>
                  <a:t>Medical treatment / no medical treatment</a:t>
                </a:r>
              </a:p>
              <a:p>
                <a:pPr lvl="1"/>
                <a:r>
                  <a:rPr lang="en-GB" dirty="0"/>
                  <a:t>Routing algorithm 1 / routing algorithm 2</a:t>
                </a:r>
              </a:p>
              <a:p>
                <a:pPr lvl="1"/>
                <a:r>
                  <a:rPr lang="en-GB" dirty="0"/>
                  <a:t>Advertising campaign 1 / advertising campaign 2</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84593"/>
              </a:xfrm>
              <a:blipFill>
                <a:blip r:embed="rId3"/>
                <a:stretch>
                  <a:fillRect t="-1638" r="-219" b="-2183"/>
                </a:stretch>
              </a:blipFill>
            </p:spPr>
            <p:txBody>
              <a:bodyPr/>
              <a:lstStyle/>
              <a:p>
                <a:r>
                  <a:rPr lang="en-GB">
                    <a:noFill/>
                  </a:rPr>
                  <a:t> </a:t>
                </a:r>
              </a:p>
            </p:txBody>
          </p:sp>
        </mc:Fallback>
      </mc:AlternateContent>
    </p:spTree>
    <p:extLst>
      <p:ext uri="{BB962C8B-B14F-4D97-AF65-F5344CB8AC3E}">
        <p14:creationId xmlns:p14="http://schemas.microsoft.com/office/powerpoint/2010/main" val="4175707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t>
            </a:r>
            <a:r>
              <a:rPr lang="en-GB" dirty="0" smtClean="0"/>
              <a:t>6 </a:t>
            </a:r>
            <a:r>
              <a:rPr lang="en-GB" dirty="0"/>
              <a:t>Stages of Analysis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fontScale="92500"/>
              </a:bodyPr>
              <a:lstStyle/>
              <a:p>
                <a:pPr marL="457200" indent="-457200">
                  <a:buFont typeface="+mj-lt"/>
                  <a:buAutoNum type="arabicPeriod"/>
                </a:pPr>
                <a:r>
                  <a:rPr lang="en-GB" dirty="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a:t> (the null hypothesis)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𝐴</m:t>
                        </m:r>
                      </m:sub>
                    </m:sSub>
                  </m:oMath>
                </a14:m>
                <a:r>
                  <a:rPr lang="en-GB" dirty="0"/>
                  <a:t> or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1</m:t>
                        </m:r>
                      </m:sub>
                    </m:sSub>
                  </m:oMath>
                </a14:m>
                <a:r>
                  <a:rPr lang="en-GB" dirty="0"/>
                  <a:t> (the alternative hypothesis)</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lvl="1"/>
                <a:r>
                  <a:rPr lang="en-GB" dirty="0"/>
                  <a:t>0.05 is usually used but 0.01 can be used in some cases</a:t>
                </a:r>
              </a:p>
              <a:p>
                <a:pPr marL="342900" indent="-342900">
                  <a:buFont typeface="+mj-lt"/>
                  <a:buAutoNum type="arabicPeriod"/>
                </a:pPr>
                <a:r>
                  <a:rPr lang="en-GB" dirty="0" smtClean="0"/>
                  <a:t>Select 1-tail or 2-tail test</a:t>
                </a:r>
              </a:p>
              <a:p>
                <a:pPr marL="342900" indent="-342900">
                  <a:buFont typeface="+mj-lt"/>
                  <a:buAutoNum type="arabicPeriod"/>
                </a:pPr>
                <a:r>
                  <a:rPr lang="en-GB" dirty="0" smtClean="0"/>
                  <a:t>Calculate </a:t>
                </a:r>
                <a:r>
                  <a:rPr lang="en-GB" i="1" dirty="0"/>
                  <a:t>t</a:t>
                </a:r>
                <a:endParaRPr lang="en-GB" dirty="0"/>
              </a:p>
              <a:p>
                <a:pPr marL="342900" indent="-342900">
                  <a:buFont typeface="+mj-lt"/>
                  <a:buAutoNum type="arabicPeriod"/>
                </a:pPr>
                <a:r>
                  <a:rPr lang="en-GB" dirty="0"/>
                  <a:t>Compare against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𝑐𝑟𝑖𝑡</m:t>
                        </m:r>
                      </m:sub>
                    </m:sSub>
                  </m:oMath>
                </a14:m>
                <a:endParaRPr lang="en-GB" dirty="0"/>
              </a:p>
              <a:p>
                <a:pPr marL="342900" indent="-342900">
                  <a:buFont typeface="+mj-lt"/>
                  <a:buAutoNum type="arabicPeriod"/>
                </a:pPr>
                <a:r>
                  <a:rPr lang="en-GB" dirty="0"/>
                  <a:t>Decide whether or not to reject the null hypothesis</a:t>
                </a:r>
              </a:p>
              <a:p>
                <a:pPr lvl="1"/>
                <a:r>
                  <a:rPr lang="en-GB" dirty="0"/>
                  <a:t>The sign isn’t important if you’re only interested in if the two sample means differ</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185" t="-1161" r="-963"/>
                </a:stretch>
              </a:blipFill>
            </p:spPr>
            <p:txBody>
              <a:bodyPr/>
              <a:lstStyle/>
              <a:p>
                <a:r>
                  <a:rPr lang="en-GB">
                    <a:noFill/>
                  </a:rPr>
                  <a:t> </a:t>
                </a:r>
              </a:p>
            </p:txBody>
          </p:sp>
        </mc:Fallback>
      </mc:AlternateContent>
    </p:spTree>
    <p:extLst>
      <p:ext uri="{BB962C8B-B14F-4D97-AF65-F5344CB8AC3E}">
        <p14:creationId xmlns:p14="http://schemas.microsoft.com/office/powerpoint/2010/main" val="22621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a:t>
                </a:r>
                <a14:m>
                  <m:oMath xmlns:m="http://schemas.openxmlformats.org/officeDocument/2006/math">
                    <m:r>
                      <a:rPr lang="en-GB" i="1">
                        <a:latin typeface="Cambria Math" panose="02040503050406030204" pitchFamily="18" charset="0"/>
                      </a:rPr>
                      <m:t>𝑡</m:t>
                    </m:r>
                  </m:oMath>
                </a14:m>
                <a:r>
                  <a:rPr lang="en-GB" dirty="0"/>
                  <a:t> Test is part of the Data Analysis </a:t>
                </a:r>
                <a:r>
                  <a:rPr lang="en-GB" dirty="0" err="1"/>
                  <a:t>toolpak</a:t>
                </a:r>
                <a:endParaRPr lang="en-GB" dirty="0"/>
              </a:p>
              <a:p>
                <a:r>
                  <a:rPr lang="en-GB" dirty="0"/>
                  <a:t>It provides 3 </a:t>
                </a:r>
                <a14:m>
                  <m:oMath xmlns:m="http://schemas.openxmlformats.org/officeDocument/2006/math">
                    <m:r>
                      <a:rPr lang="en-GB" i="1">
                        <a:latin typeface="Cambria Math" panose="02040503050406030204" pitchFamily="18" charset="0"/>
                      </a:rPr>
                      <m:t>𝑡</m:t>
                    </m:r>
                  </m:oMath>
                </a14:m>
                <a:r>
                  <a:rPr lang="en-GB" dirty="0"/>
                  <a:t> Test options</a:t>
                </a:r>
              </a:p>
              <a:p>
                <a:pPr lvl="1"/>
                <a14:m>
                  <m:oMath xmlns:m="http://schemas.openxmlformats.org/officeDocument/2006/math">
                    <m:r>
                      <a:rPr lang="en-GB" i="1">
                        <a:latin typeface="Cambria Math" panose="02040503050406030204" pitchFamily="18" charset="0"/>
                      </a:rPr>
                      <m:t>𝑡</m:t>
                    </m:r>
                  </m:oMath>
                </a14:m>
                <a:r>
                  <a:rPr lang="en-GB" dirty="0"/>
                  <a:t> Test: Paired Two Sample for Means</a:t>
                </a:r>
              </a:p>
              <a:p>
                <a:pPr lvl="1"/>
                <a14:m>
                  <m:oMath xmlns:m="http://schemas.openxmlformats.org/officeDocument/2006/math">
                    <m:r>
                      <a:rPr lang="en-GB" i="1">
                        <a:latin typeface="Cambria Math" panose="02040503050406030204" pitchFamily="18" charset="0"/>
                      </a:rPr>
                      <m:t>𝑡</m:t>
                    </m:r>
                  </m:oMath>
                </a14:m>
                <a:r>
                  <a:rPr lang="en-GB" dirty="0"/>
                  <a:t> Test: Two-Sample Assuming Equal Variances</a:t>
                </a:r>
              </a:p>
              <a:p>
                <a:pPr lvl="1"/>
                <a14:m>
                  <m:oMath xmlns:m="http://schemas.openxmlformats.org/officeDocument/2006/math">
                    <m:r>
                      <a:rPr lang="en-GB" i="1">
                        <a:latin typeface="Cambria Math" panose="02040503050406030204" pitchFamily="18" charset="0"/>
                      </a:rPr>
                      <m:t>𝑡</m:t>
                    </m:r>
                  </m:oMath>
                </a14:m>
                <a:r>
                  <a:rPr lang="en-GB" dirty="0"/>
                  <a:t> Test: Two-Sample Assuming Unequal Variances</a:t>
                </a:r>
              </a:p>
              <a:p>
                <a:r>
                  <a:rPr lang="en-GB" dirty="0"/>
                  <a:t>Depending on your analysis you will need the first or third of these tools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3"/>
                <a:stretch>
                  <a:fillRect t="-1278"/>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56916" y="4103167"/>
            <a:ext cx="6030167" cy="2238687"/>
          </a:xfrm>
          <a:prstGeom prst="rect">
            <a:avLst/>
          </a:prstGeom>
        </p:spPr>
      </p:pic>
    </p:spTree>
    <p:extLst>
      <p:ext uri="{BB962C8B-B14F-4D97-AF65-F5344CB8AC3E}">
        <p14:creationId xmlns:p14="http://schemas.microsoft.com/office/powerpoint/2010/main" val="1552997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1108438"/>
            <a:ext cx="8337223" cy="1634762"/>
          </a:xfrm>
        </p:spPr>
        <p:txBody>
          <a:bodyPr>
            <a:normAutofit fontScale="85000" lnSpcReduction="10000"/>
          </a:bodyPr>
          <a:lstStyle/>
          <a:p>
            <a:r>
              <a:rPr lang="en-GB" dirty="0"/>
              <a:t>Input the data range for analysis, input a location for the data to be output, and tick the labels box if appropriate</a:t>
            </a:r>
          </a:p>
          <a:p>
            <a:r>
              <a:rPr lang="en-GB" dirty="0"/>
              <a:t>Excel assumes that Alpha is 0.05 but allows you to change it if required</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353" y="2866520"/>
            <a:ext cx="6363588" cy="3010320"/>
          </a:xfrm>
          <a:prstGeom prst="rect">
            <a:avLst/>
          </a:prstGeom>
        </p:spPr>
      </p:pic>
    </p:spTree>
    <p:extLst>
      <p:ext uri="{BB962C8B-B14F-4D97-AF65-F5344CB8AC3E}">
        <p14:creationId xmlns:p14="http://schemas.microsoft.com/office/powerpoint/2010/main" val="317181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4421170"/>
                <a:ext cx="8337223" cy="2271861"/>
              </a:xfrm>
            </p:spPr>
            <p:txBody>
              <a:bodyPr>
                <a:normAutofit fontScale="85000" lnSpcReduction="20000"/>
              </a:bodyPr>
              <a:lstStyle/>
              <a:p>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𝑜𝑝</m:t>
                        </m:r>
                        <m:r>
                          <a:rPr lang="en-GB" i="1">
                            <a:latin typeface="Cambria Math" panose="02040503050406030204" pitchFamily="18" charset="0"/>
                          </a:rPr>
                          <m:t>𝑡</m:t>
                        </m:r>
                      </m:sub>
                    </m:sSub>
                  </m:oMath>
                </a14:m>
                <a:r>
                  <a:rPr lang="en-GB" dirty="0"/>
                  <a:t> is shown as t Stat,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a:t> as t Critical one-tail or t Critical two-tail</a:t>
                </a:r>
              </a:p>
              <a:p>
                <a:r>
                  <a:rPr lang="en-GB" dirty="0"/>
                  <a:t>P(T&lt;=t) is the probability that the difference has appeared by chance</a:t>
                </a:r>
              </a:p>
              <a:p>
                <a:r>
                  <a:rPr lang="en-GB" dirty="0"/>
                  <a:t>In this case there would be a statistically significant difference if we had chosen the one-tail test but not the two-tail test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4421170"/>
                <a:ext cx="8337223" cy="2271861"/>
              </a:xfrm>
              <a:blipFill>
                <a:blip r:embed="rId3"/>
                <a:stretch>
                  <a:fillRect t="-4826" b="-4826"/>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810" y="1176616"/>
            <a:ext cx="7554379" cy="3038899"/>
          </a:xfrm>
          <a:prstGeom prst="rect">
            <a:avLst/>
          </a:prstGeom>
        </p:spPr>
      </p:pic>
      <p:sp>
        <p:nvSpPr>
          <p:cNvPr id="5" name="Oval 4"/>
          <p:cNvSpPr/>
          <p:nvPr/>
        </p:nvSpPr>
        <p:spPr>
          <a:xfrm>
            <a:off x="2969443" y="2809189"/>
            <a:ext cx="4647415" cy="1508288"/>
          </a:xfrm>
          <a:prstGeom prst="ellipse">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3648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Problem</a:t>
            </a:r>
          </a:p>
        </p:txBody>
      </p:sp>
      <p:sp>
        <p:nvSpPr>
          <p:cNvPr id="3" name="Content Placeholder 2"/>
          <p:cNvSpPr>
            <a:spLocks noGrp="1"/>
          </p:cNvSpPr>
          <p:nvPr>
            <p:ph idx="1"/>
          </p:nvPr>
        </p:nvSpPr>
        <p:spPr>
          <a:xfrm>
            <a:off x="533401" y="1108438"/>
            <a:ext cx="5339498" cy="5311216"/>
          </a:xfrm>
        </p:spPr>
        <p:txBody>
          <a:bodyPr>
            <a:normAutofit fontScale="85000" lnSpcReduction="20000"/>
          </a:bodyPr>
          <a:lstStyle/>
          <a:p>
            <a:r>
              <a:rPr lang="en-GB" dirty="0"/>
              <a:t>In a study designed to discover whether men or women drink more coffee, a researcher on a very limited budget observes five men and five women randomly selected from her university department</a:t>
            </a:r>
          </a:p>
          <a:p>
            <a:r>
              <a:rPr lang="en-GB" dirty="0"/>
              <a:t>Define null and alternative hypotheses for this study</a:t>
            </a:r>
          </a:p>
          <a:p>
            <a:r>
              <a:rPr lang="en-GB" dirty="0"/>
              <a:t>Run the appropriate test, assuming that both men and women were originally part of one random sample with n=10 and were then divided into men’s and women’s groups</a:t>
            </a:r>
          </a:p>
          <a:p>
            <a:r>
              <a:rPr lang="en-GB" dirty="0"/>
              <a:t>Can you reject the null hypothesis at p=0.05?</a:t>
            </a:r>
          </a:p>
        </p:txBody>
      </p:sp>
      <p:graphicFrame>
        <p:nvGraphicFramePr>
          <p:cNvPr id="4" name="Table 3"/>
          <p:cNvGraphicFramePr>
            <a:graphicFrameLocks noGrp="1"/>
          </p:cNvGraphicFramePr>
          <p:nvPr>
            <p:extLst>
              <p:ext uri="{D42A27DB-BD31-4B8C-83A1-F6EECF244321}">
                <p14:modId xmlns:p14="http://schemas.microsoft.com/office/powerpoint/2010/main" val="621672935"/>
              </p:ext>
            </p:extLst>
          </p:nvPr>
        </p:nvGraphicFramePr>
        <p:xfrm>
          <a:off x="5986019" y="1246174"/>
          <a:ext cx="2978872" cy="3302232"/>
        </p:xfrm>
        <a:graphic>
          <a:graphicData uri="http://schemas.openxmlformats.org/drawingml/2006/table">
            <a:tbl>
              <a:tblPr firstRow="1" bandRow="1">
                <a:tableStyleId>{2D5ABB26-0587-4C30-8999-92F81FD0307C}</a:tableStyleId>
              </a:tblPr>
              <a:tblGrid>
                <a:gridCol w="1489436">
                  <a:extLst>
                    <a:ext uri="{9D8B030D-6E8A-4147-A177-3AD203B41FA5}">
                      <a16:colId xmlns:a16="http://schemas.microsoft.com/office/drawing/2014/main" val="20000"/>
                    </a:ext>
                  </a:extLst>
                </a:gridCol>
                <a:gridCol w="1489436">
                  <a:extLst>
                    <a:ext uri="{9D8B030D-6E8A-4147-A177-3AD203B41FA5}">
                      <a16:colId xmlns:a16="http://schemas.microsoft.com/office/drawing/2014/main" val="20001"/>
                    </a:ext>
                  </a:extLst>
                </a:gridCol>
              </a:tblGrid>
              <a:tr h="311721">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451118">
                <a:tc>
                  <a:txBody>
                    <a:bodyPr/>
                    <a:lstStyle/>
                    <a:p>
                      <a:pPr algn="ctr"/>
                      <a:r>
                        <a:rPr lang="en-GB" sz="2400" dirty="0"/>
                        <a:t>5</a:t>
                      </a:r>
                    </a:p>
                    <a:p>
                      <a:pPr algn="ctr"/>
                      <a:r>
                        <a:rPr lang="en-GB" sz="2400" dirty="0"/>
                        <a:t>1</a:t>
                      </a:r>
                    </a:p>
                    <a:p>
                      <a:pPr algn="ctr"/>
                      <a:r>
                        <a:rPr lang="en-GB" sz="2400" dirty="0"/>
                        <a:t>4</a:t>
                      </a:r>
                    </a:p>
                    <a:p>
                      <a:pPr algn="ctr"/>
                      <a:r>
                        <a:rPr lang="en-GB" sz="2400" dirty="0"/>
                        <a:t>2</a:t>
                      </a:r>
                    </a:p>
                    <a:p>
                      <a:pPr algn="ctr"/>
                      <a:r>
                        <a:rPr lang="en-GB" sz="2400" dirty="0"/>
                        <a:t>3</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t>8</a:t>
                      </a:r>
                    </a:p>
                    <a:p>
                      <a:pPr algn="ctr"/>
                      <a:r>
                        <a:rPr lang="en-GB" sz="2400" dirty="0"/>
                        <a:t>3</a:t>
                      </a:r>
                    </a:p>
                    <a:p>
                      <a:pPr algn="ctr"/>
                      <a:r>
                        <a:rPr lang="en-GB" sz="2400" dirty="0"/>
                        <a:t>7</a:t>
                      </a:r>
                    </a:p>
                    <a:p>
                      <a:pPr algn="ctr"/>
                      <a:r>
                        <a:rPr lang="en-GB" sz="2400" dirty="0"/>
                        <a:t>3</a:t>
                      </a:r>
                    </a:p>
                    <a:p>
                      <a:pPr algn="ctr"/>
                      <a:r>
                        <a:rPr lang="en-GB" sz="2400"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16232">
                <a:tc>
                  <a:txBody>
                    <a:bodyPr/>
                    <a:lstStyle/>
                    <a:p>
                      <a:pPr algn="ctr"/>
                      <a:endParaRPr lang="en-GB" sz="2400" b="0" dirty="0"/>
                    </a:p>
                  </a:txBody>
                  <a:tcPr>
                    <a:lnT w="12700" cap="flat" cmpd="sng" algn="ctr">
                      <a:solidFill>
                        <a:schemeClr val="tx1"/>
                      </a:solidFill>
                      <a:prstDash val="solid"/>
                      <a:round/>
                      <a:headEnd type="none" w="med" len="med"/>
                      <a:tailEnd type="none" w="med" len="med"/>
                    </a:lnT>
                  </a:tcPr>
                </a:tc>
                <a:tc>
                  <a:txBody>
                    <a:bodyPr/>
                    <a:lstStyle/>
                    <a:p>
                      <a:pPr algn="ctr"/>
                      <a:endParaRPr lang="en-GB" sz="24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875143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Requirements for Independent Samples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5749562"/>
              </a:xfrm>
            </p:spPr>
            <p:txBody>
              <a:bodyPr>
                <a:normAutofit fontScale="92500" lnSpcReduction="10000"/>
              </a:bodyPr>
              <a:lstStyle/>
              <a:p>
                <a:r>
                  <a:rPr lang="en-GB" dirty="0"/>
                  <a:t>This form of the </a:t>
                </a:r>
                <a14:m>
                  <m:oMath xmlns:m="http://schemas.openxmlformats.org/officeDocument/2006/math">
                    <m:r>
                      <a:rPr lang="en-GB" i="1">
                        <a:latin typeface="Cambria Math" panose="02040503050406030204" pitchFamily="18" charset="0"/>
                      </a:rPr>
                      <m:t>𝑡</m:t>
                    </m:r>
                  </m:oMath>
                </a14:m>
                <a:r>
                  <a:rPr lang="en-GB" dirty="0"/>
                  <a:t> Test requires two independent samples</a:t>
                </a:r>
              </a:p>
              <a:p>
                <a:pPr lvl="1"/>
                <a:r>
                  <a:rPr lang="en-GB" dirty="0"/>
                  <a:t>The subjects for one group were selected independently from the subjects for the second group</a:t>
                </a:r>
              </a:p>
              <a:p>
                <a:pPr lvl="1"/>
                <a:r>
                  <a:rPr lang="en-GB" dirty="0"/>
                  <a:t>There are no relationships between subjects in group 1 and group 2; a measurement in group 1 doesn’t ‘go with’ a measurement in group 2</a:t>
                </a:r>
              </a:p>
              <a:p>
                <a14:m>
                  <m:oMath xmlns:m="http://schemas.openxmlformats.org/officeDocument/2006/math">
                    <m:r>
                      <a:rPr lang="en-GB" i="1">
                        <a:latin typeface="Cambria Math" panose="02040503050406030204" pitchFamily="18" charset="0"/>
                      </a:rPr>
                      <m:t>𝑡</m:t>
                    </m:r>
                  </m:oMath>
                </a14:m>
                <a:r>
                  <a:rPr lang="en-GB" dirty="0"/>
                  <a:t> Tests assume that both of the populations considered are normally distributed</a:t>
                </a:r>
              </a:p>
              <a:p>
                <a:pPr lvl="1"/>
                <a:r>
                  <a:rPr lang="en-GB" dirty="0"/>
                  <a:t>The test is pretty robust – if we have large samples we can push this quite a way</a:t>
                </a:r>
              </a:p>
              <a:p>
                <a:pPr lvl="1"/>
                <a:r>
                  <a:rPr lang="en-GB" dirty="0"/>
                  <a:t>For small or highly skewed samples we use non-parametric tests like the chi-squared test </a:t>
                </a:r>
                <a:endParaRPr lang="en-GB" dirty="0" smtClean="0"/>
              </a:p>
              <a:p>
                <a:r>
                  <a:rPr lang="en-GB" dirty="0"/>
                  <a:t>If this </a:t>
                </a:r>
                <a:r>
                  <a:rPr lang="en-GB" dirty="0"/>
                  <a:t>is not the case, in which case you need to use the </a:t>
                </a:r>
                <a14:m>
                  <m:oMath xmlns:m="http://schemas.openxmlformats.org/officeDocument/2006/math">
                    <m:r>
                      <a:rPr lang="en-GB" i="1">
                        <a:latin typeface="Cambria Math" panose="02040503050406030204" pitchFamily="18" charset="0"/>
                      </a:rPr>
                      <m:t>𝑡</m:t>
                    </m:r>
                  </m:oMath>
                </a14:m>
                <a:r>
                  <a:rPr lang="en-GB" dirty="0"/>
                  <a:t> Test for non-independent (matched) </a:t>
                </a:r>
                <a:r>
                  <a:rPr lang="en-GB" dirty="0" smtClean="0"/>
                  <a:t>groups</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749562"/>
              </a:xfrm>
              <a:blipFill>
                <a:blip r:embed="rId2"/>
                <a:stretch>
                  <a:fillRect t="-1591" r="-1536"/>
                </a:stretch>
              </a:blipFill>
            </p:spPr>
            <p:txBody>
              <a:bodyPr/>
              <a:lstStyle/>
              <a:p>
                <a:r>
                  <a:rPr lang="en-GB">
                    <a:noFill/>
                  </a:rPr>
                  <a:t> </a:t>
                </a:r>
              </a:p>
            </p:txBody>
          </p:sp>
        </mc:Fallback>
      </mc:AlternateContent>
    </p:spTree>
    <p:extLst>
      <p:ext uri="{BB962C8B-B14F-4D97-AF65-F5344CB8AC3E}">
        <p14:creationId xmlns:p14="http://schemas.microsoft.com/office/powerpoint/2010/main" val="2736794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a:bodyPr>
              <a:lstStyle/>
              <a:p>
                <a14:m>
                  <m:oMath xmlns:m="http://schemas.openxmlformats.org/officeDocument/2006/math">
                    <m:r>
                      <a:rPr lang="en-GB" sz="3200" i="1">
                        <a:latin typeface="Cambria Math" panose="02040503050406030204" pitchFamily="18" charset="0"/>
                      </a:rPr>
                      <m:t>𝑡</m:t>
                    </m:r>
                  </m:oMath>
                </a14:m>
                <a:r>
                  <a:rPr lang="en-GB" sz="3200" dirty="0"/>
                  <a:t> Test for Dependent (Matched)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0000" b="-31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1108438"/>
            <a:ext cx="8167539" cy="5528032"/>
          </a:xfrm>
        </p:spPr>
        <p:txBody>
          <a:bodyPr>
            <a:normAutofit/>
          </a:bodyPr>
          <a:lstStyle/>
          <a:p>
            <a:r>
              <a:rPr lang="en-GB" dirty="0"/>
              <a:t>Suppose you gave a group of ten subjects a test both before and after a medical intervention</a:t>
            </a:r>
          </a:p>
          <a:p>
            <a:r>
              <a:rPr lang="en-GB" dirty="0"/>
              <a:t>You have two sets of scores, one pre-test and one post-test</a:t>
            </a:r>
          </a:p>
          <a:p>
            <a:pPr lvl="1"/>
            <a:r>
              <a:rPr lang="en-GB" dirty="0"/>
              <a:t>This produces two pairs of scores, one for each subject pre-test and one for the same subject post-test</a:t>
            </a:r>
          </a:p>
          <a:p>
            <a:pPr lvl="1"/>
            <a:r>
              <a:rPr lang="en-GB" dirty="0"/>
              <a:t>The scores are matched, not independent</a:t>
            </a:r>
          </a:p>
          <a:p>
            <a:r>
              <a:rPr lang="en-GB" dirty="0"/>
              <a:t>In this case it is the differences in the scores that are important rather than the scores </a:t>
            </a:r>
            <a:r>
              <a:rPr lang="en-GB" dirty="0" smtClean="0"/>
              <a:t>themselves</a:t>
            </a:r>
            <a:endParaRPr lang="en-GB" dirty="0"/>
          </a:p>
        </p:txBody>
      </p:sp>
    </p:spTree>
    <p:extLst>
      <p:ext uri="{BB962C8B-B14F-4D97-AF65-F5344CB8AC3E}">
        <p14:creationId xmlns:p14="http://schemas.microsoft.com/office/powerpoint/2010/main" val="1143741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a:bodyPr>
              <a:lstStyle/>
              <a:p>
                <a14:m>
                  <m:oMath xmlns:m="http://schemas.openxmlformats.org/officeDocument/2006/math">
                    <m:r>
                      <a:rPr lang="en-GB" sz="3200" i="1">
                        <a:latin typeface="Cambria Math" panose="02040503050406030204" pitchFamily="18" charset="0"/>
                      </a:rPr>
                      <m:t>𝑡</m:t>
                    </m:r>
                  </m:oMath>
                </a14:m>
                <a:r>
                  <a:rPr lang="en-GB" sz="3200" dirty="0"/>
                  <a:t> Test for Dependent (Matched)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0000" b="-31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5757972"/>
            <a:ext cx="8337221" cy="944486"/>
          </a:xfrm>
        </p:spPr>
        <p:txBody>
          <a:bodyPr>
            <a:normAutofit fontScale="85000" lnSpcReduction="10000"/>
          </a:bodyPr>
          <a:lstStyle/>
          <a:p>
            <a:r>
              <a:rPr lang="en-GB" dirty="0"/>
              <a:t>Clearly one pre-test score is linked to one post-test score</a:t>
            </a:r>
          </a:p>
          <a:p>
            <a:r>
              <a:rPr lang="en-GB" dirty="0"/>
              <a:t>If this is true, use the non-independent samples test</a:t>
            </a:r>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756184085"/>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extLst>
                        <a:ext uri="{9D8B030D-6E8A-4147-A177-3AD203B41FA5}">
                          <a16:colId xmlns:a16="http://schemas.microsoft.com/office/drawing/2014/main" val="20000"/>
                        </a:ext>
                      </a:extLst>
                    </a:gridCol>
                    <a:gridCol w="1329376">
                      <a:extLst>
                        <a:ext uri="{9D8B030D-6E8A-4147-A177-3AD203B41FA5}">
                          <a16:colId xmlns:a16="http://schemas.microsoft.com/office/drawing/2014/main" val="20001"/>
                        </a:ext>
                      </a:extLst>
                    </a:gridCol>
                    <a:gridCol w="1304961">
                      <a:extLst>
                        <a:ext uri="{9D8B030D-6E8A-4147-A177-3AD203B41FA5}">
                          <a16:colId xmlns:a16="http://schemas.microsoft.com/office/drawing/2014/main" val="20002"/>
                        </a:ext>
                      </a:extLst>
                    </a:gridCol>
                    <a:gridCol w="1467469">
                      <a:extLst>
                        <a:ext uri="{9D8B030D-6E8A-4147-A177-3AD203B41FA5}">
                          <a16:colId xmlns:a16="http://schemas.microsoft.com/office/drawing/2014/main" val="20003"/>
                        </a:ext>
                      </a:extLst>
                    </a:gridCol>
                  </a:tblGrid>
                  <a:tr h="725060">
                    <a:tc>
                      <a:txBody>
                        <a:bodyPr/>
                        <a:lstStyle/>
                        <a:p>
                          <a:pPr algn="ctr"/>
                          <a:r>
                            <a:rPr lang="en-GB" sz="1800" dirty="0"/>
                            <a:t>Subject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Pretest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Posttest-Pretest</a:t>
                          </a:r>
                          <a:r>
                            <a:rPr lang="en-GB" sz="1800" dirty="0"/>
                            <a:t> D</a:t>
                          </a:r>
                          <a:endParaRPr lang="en-GB" sz="1800" b="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671282">
                    <a:tc>
                      <a:txBody>
                        <a:bodyPr/>
                        <a:lstStyle/>
                        <a:p>
                          <a:pPr algn="ctr"/>
                          <a:r>
                            <a:rPr lang="en-GB" sz="1800" dirty="0"/>
                            <a:t>1</a:t>
                          </a:r>
                        </a:p>
                        <a:p>
                          <a:pPr algn="ctr"/>
                          <a:r>
                            <a:rPr lang="en-GB" sz="1800" dirty="0"/>
                            <a:t>2</a:t>
                          </a:r>
                        </a:p>
                        <a:p>
                          <a:pPr algn="ctr"/>
                          <a:r>
                            <a:rPr lang="en-GB" sz="1800" dirty="0"/>
                            <a:t>3</a:t>
                          </a:r>
                        </a:p>
                        <a:p>
                          <a:pPr algn="ctr"/>
                          <a:r>
                            <a:rPr lang="en-GB" sz="1800" dirty="0"/>
                            <a:t>4</a:t>
                          </a:r>
                        </a:p>
                        <a:p>
                          <a:pPr algn="ctr"/>
                          <a:r>
                            <a:rPr lang="en-GB" sz="1800" dirty="0"/>
                            <a:t>5</a:t>
                          </a:r>
                        </a:p>
                        <a:p>
                          <a:pPr algn="ctr"/>
                          <a:r>
                            <a:rPr lang="en-GB" sz="1800" dirty="0"/>
                            <a:t>6</a:t>
                          </a:r>
                        </a:p>
                        <a:p>
                          <a:pPr algn="ctr"/>
                          <a:r>
                            <a:rPr lang="en-GB" sz="1800" dirty="0"/>
                            <a:t>7</a:t>
                          </a:r>
                        </a:p>
                        <a:p>
                          <a:pPr algn="ctr"/>
                          <a:r>
                            <a:rPr lang="en-GB" sz="1800" dirty="0"/>
                            <a:t>8</a:t>
                          </a:r>
                        </a:p>
                        <a:p>
                          <a:pPr algn="ctr"/>
                          <a:r>
                            <a:rPr lang="en-GB" sz="1800" dirty="0"/>
                            <a:t>9</a:t>
                          </a:r>
                        </a:p>
                        <a:p>
                          <a:pPr algn="ctr"/>
                          <a:r>
                            <a:rPr lang="en-GB" sz="1800" dirty="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84</a:t>
                          </a:r>
                        </a:p>
                        <a:p>
                          <a:pPr algn="ctr"/>
                          <a:r>
                            <a:rPr lang="en-GB" sz="1800" dirty="0"/>
                            <a:t>87</a:t>
                          </a:r>
                        </a:p>
                        <a:p>
                          <a:pPr algn="ctr"/>
                          <a:r>
                            <a:rPr lang="en-GB" sz="1800" dirty="0"/>
                            <a:t>87</a:t>
                          </a:r>
                        </a:p>
                        <a:p>
                          <a:pPr algn="ctr"/>
                          <a:r>
                            <a:rPr lang="en-GB" sz="1800" dirty="0"/>
                            <a:t>90</a:t>
                          </a:r>
                        </a:p>
                        <a:p>
                          <a:pPr algn="ctr"/>
                          <a:r>
                            <a:rPr lang="en-GB" sz="1800" dirty="0"/>
                            <a:t>90</a:t>
                          </a:r>
                        </a:p>
                        <a:p>
                          <a:pPr algn="ctr"/>
                          <a:r>
                            <a:rPr lang="en-GB" sz="1800" dirty="0"/>
                            <a:t>90</a:t>
                          </a:r>
                        </a:p>
                        <a:p>
                          <a:pPr algn="ctr"/>
                          <a:r>
                            <a:rPr lang="en-GB" sz="1800" dirty="0"/>
                            <a:t>90</a:t>
                          </a:r>
                        </a:p>
                        <a:p>
                          <a:pPr algn="ctr"/>
                          <a:r>
                            <a:rPr lang="en-GB" sz="1800" dirty="0"/>
                            <a:t>93</a:t>
                          </a:r>
                        </a:p>
                        <a:p>
                          <a:pPr algn="ctr"/>
                          <a:r>
                            <a:rPr lang="en-GB" sz="1800" dirty="0"/>
                            <a:t>93</a:t>
                          </a:r>
                        </a:p>
                        <a:p>
                          <a:pPr algn="ctr"/>
                          <a:r>
                            <a:rPr lang="en-GB" sz="1800" dirty="0"/>
                            <a:t>96</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89</a:t>
                          </a:r>
                        </a:p>
                        <a:p>
                          <a:pPr algn="ctr"/>
                          <a:r>
                            <a:rPr lang="en-GB" sz="1800" dirty="0"/>
                            <a:t>92</a:t>
                          </a:r>
                        </a:p>
                        <a:p>
                          <a:pPr algn="ctr"/>
                          <a:r>
                            <a:rPr lang="en-GB" sz="1800" dirty="0"/>
                            <a:t>98</a:t>
                          </a:r>
                        </a:p>
                        <a:p>
                          <a:pPr algn="ctr"/>
                          <a:r>
                            <a:rPr lang="en-GB" sz="1800" dirty="0"/>
                            <a:t>95</a:t>
                          </a:r>
                        </a:p>
                        <a:p>
                          <a:pPr algn="ctr"/>
                          <a:r>
                            <a:rPr lang="en-GB" sz="1800" dirty="0"/>
                            <a:t>95</a:t>
                          </a:r>
                        </a:p>
                        <a:p>
                          <a:pPr algn="ctr"/>
                          <a:r>
                            <a:rPr lang="en-GB" sz="1800" dirty="0"/>
                            <a:t>95</a:t>
                          </a:r>
                        </a:p>
                        <a:p>
                          <a:pPr algn="ctr"/>
                          <a:r>
                            <a:rPr lang="en-GB" sz="1800" dirty="0"/>
                            <a:t>95</a:t>
                          </a:r>
                        </a:p>
                        <a:p>
                          <a:pPr algn="ctr"/>
                          <a:r>
                            <a:rPr lang="en-GB" sz="1800" dirty="0"/>
                            <a:t>92</a:t>
                          </a:r>
                        </a:p>
                        <a:p>
                          <a:pPr algn="ctr"/>
                          <a:r>
                            <a:rPr lang="en-GB" sz="1800" dirty="0"/>
                            <a:t>98</a:t>
                          </a:r>
                        </a:p>
                        <a:p>
                          <a:pPr algn="ctr"/>
                          <a:r>
                            <a:rPr lang="en-GB" sz="1800" dirty="0"/>
                            <a:t>101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+5</a:t>
                          </a:r>
                        </a:p>
                        <a:p>
                          <a:pPr algn="ctr"/>
                          <a:r>
                            <a:rPr lang="en-GB" sz="1800" dirty="0"/>
                            <a:t>+5</a:t>
                          </a:r>
                        </a:p>
                        <a:p>
                          <a:pPr algn="ctr"/>
                          <a:r>
                            <a:rPr lang="en-GB" sz="1800" dirty="0"/>
                            <a:t>+11</a:t>
                          </a:r>
                        </a:p>
                        <a:p>
                          <a:pPr algn="ctr"/>
                          <a:r>
                            <a:rPr lang="en-GB" sz="1800" dirty="0"/>
                            <a:t>+5</a:t>
                          </a:r>
                        </a:p>
                        <a:p>
                          <a:pPr algn="ctr"/>
                          <a:r>
                            <a:rPr lang="en-GB" sz="1800" dirty="0"/>
                            <a:t>+5</a:t>
                          </a:r>
                        </a:p>
                        <a:p>
                          <a:pPr algn="ctr"/>
                          <a:r>
                            <a:rPr lang="en-GB" sz="1800" dirty="0"/>
                            <a:t>+5</a:t>
                          </a:r>
                        </a:p>
                        <a:p>
                          <a:pPr algn="ctr"/>
                          <a:r>
                            <a:rPr lang="en-GB" sz="1800" dirty="0"/>
                            <a:t>+5</a:t>
                          </a:r>
                        </a:p>
                        <a:p>
                          <a:pPr algn="ctr"/>
                          <a:r>
                            <a:rPr lang="en-GB" sz="1800" dirty="0"/>
                            <a:t>-1</a:t>
                          </a:r>
                        </a:p>
                        <a:p>
                          <a:pPr algn="ctr"/>
                          <a:r>
                            <a:rPr lang="en-GB" sz="1800" dirty="0"/>
                            <a:t>+5</a:t>
                          </a:r>
                        </a:p>
                        <a:p>
                          <a:pPr algn="ctr"/>
                          <a:r>
                            <a:rPr lang="en-GB" sz="1800"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96753">
                    <a:tc>
                      <a:txBody>
                        <a:bodyPr/>
                        <a:lstStyle/>
                        <a:p>
                          <a:endParaRPr lang="en-GB" sz="1800" dirty="0"/>
                        </a:p>
                      </a:txBody>
                      <a:tcPr>
                        <a:lnT w="12700" cap="flat" cmpd="sng" algn="ctr">
                          <a:solidFill>
                            <a:schemeClr val="tx1"/>
                          </a:solidFill>
                          <a:prstDash val="solid"/>
                          <a:round/>
                          <a:headEnd type="none" w="med" len="med"/>
                          <a:tailEnd type="none" w="med" len="med"/>
                        </a:lnT>
                      </a:tcPr>
                    </a:tc>
                    <a:tc>
                      <a:txBody>
                        <a:bodyPr/>
                        <a:lstStyle/>
                        <a:p>
                          <a:pPr algn="ctr"/>
                          <a:endParaRPr lang="en-GB" sz="1800" dirty="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800" b="0" dirty="0"/>
                        </a:p>
                      </a:txBody>
                      <a:tcPr>
                        <a:lnT w="12700" cap="flat" cmpd="sng" algn="ctr">
                          <a:solidFill>
                            <a:schemeClr val="tx1"/>
                          </a:solidFill>
                          <a:prstDash val="solid"/>
                          <a:round/>
                          <a:headEnd type="none" w="med" len="med"/>
                          <a:tailEnd type="none" w="med" len="med"/>
                        </a:lnT>
                      </a:tcPr>
                    </a:tc>
                    <a:tc>
                      <a:txBody>
                        <a:bodyPr/>
                        <a:lstStyle/>
                        <a:p>
                          <a:pPr algn="ctr"/>
                          <a14:m>
                            <m:oMath xmlns:m="http://schemas.openxmlformats.org/officeDocument/2006/math">
                              <m:acc>
                                <m:accPr>
                                  <m:chr m:val="̅"/>
                                  <m:ctrlPr>
                                    <a:rPr lang="en-GB" sz="1800" i="1" smtClean="0">
                                      <a:latin typeface="Cambria Math" panose="02040503050406030204" pitchFamily="18" charset="0"/>
                                    </a:rPr>
                                  </m:ctrlPr>
                                </m:accPr>
                                <m:e>
                                  <m:r>
                                    <a:rPr lang="en-GB" sz="1800" b="0" i="1" smtClean="0">
                                      <a:latin typeface="Cambria Math" panose="02040503050406030204" pitchFamily="18" charset="0"/>
                                    </a:rPr>
                                    <m:t>𝐷</m:t>
                                  </m:r>
                                </m:e>
                              </m:acc>
                              <m:r>
                                <a:rPr lang="en-GB" sz="1800" smtClean="0">
                                  <a:latin typeface="Cambria Math" panose="02040503050406030204" pitchFamily="18" charset="0"/>
                                </a:rPr>
                                <m:t>=</m:t>
                              </m:r>
                            </m:oMath>
                          </a14:m>
                          <a:r>
                            <a:rPr lang="en-GB" sz="1800" dirty="0">
                              <a:latin typeface="Cambria Math" panose="02040503050406030204" pitchFamily="18" charset="0"/>
                            </a:rPr>
                            <a:t> 5</a:t>
                          </a:r>
                        </a:p>
                        <a:p>
                          <a:pPr algn="ctr"/>
                          <a14:m>
                            <m:oMathPara xmlns:m="http://schemas.openxmlformats.org/officeDocument/2006/math">
                              <m:oMathParaPr>
                                <m:jc m:val="centerGroup"/>
                              </m:oMathParaPr>
                              <m:oMath xmlns:m="http://schemas.openxmlformats.org/officeDocument/2006/math">
                                <m:sSub>
                                  <m:sSubPr>
                                    <m:ctrlPr>
                                      <a:rPr lang="en-GB" sz="1800" i="1" smtClean="0">
                                        <a:latin typeface="Cambria Math" panose="02040503050406030204" pitchFamily="18" charset="0"/>
                                      </a:rPr>
                                    </m:ctrlPr>
                                  </m:sSubPr>
                                  <m:e>
                                    <m:r>
                                      <a:rPr lang="en-GB" sz="1800" b="0" i="1" smtClean="0">
                                        <a:latin typeface="Cambria Math" panose="02040503050406030204" pitchFamily="18" charset="0"/>
                                      </a:rPr>
                                      <m:t>𝑆𝐷</m:t>
                                    </m:r>
                                  </m:e>
                                  <m:sub>
                                    <m:r>
                                      <a:rPr lang="en-GB" sz="1800" b="0" i="1" smtClean="0">
                                        <a:latin typeface="Cambria Math" panose="02040503050406030204" pitchFamily="18" charset="0"/>
                                      </a:rPr>
                                      <m:t>𝐷</m:t>
                                    </m:r>
                                  </m:sub>
                                </m:sSub>
                                <m:r>
                                  <a:rPr lang="en-GB" sz="1800" smtClean="0">
                                    <a:latin typeface="Cambria Math" panose="02040503050406030204" pitchFamily="18" charset="0"/>
                                  </a:rPr>
                                  <m:t>=</m:t>
                                </m:r>
                                <m:r>
                                  <a:rPr lang="en-GB" sz="1800" b="0" i="0" smtClean="0">
                                    <a:latin typeface="Cambria Math" panose="02040503050406030204" pitchFamily="18" charset="0"/>
                                  </a:rPr>
                                  <m:t>2.83</m:t>
                                </m:r>
                              </m:oMath>
                            </m:oMathPara>
                          </a14:m>
                          <a:endParaRPr lang="en-GB" sz="18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756184085"/>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extLst>
                        <a:ext uri="{9D8B030D-6E8A-4147-A177-3AD203B41FA5}">
                          <a16:colId xmlns:a16="http://schemas.microsoft.com/office/drawing/2014/main" val="20000"/>
                        </a:ext>
                      </a:extLst>
                    </a:gridCol>
                    <a:gridCol w="1329376">
                      <a:extLst>
                        <a:ext uri="{9D8B030D-6E8A-4147-A177-3AD203B41FA5}">
                          <a16:colId xmlns:a16="http://schemas.microsoft.com/office/drawing/2014/main" val="20001"/>
                        </a:ext>
                      </a:extLst>
                    </a:gridCol>
                    <a:gridCol w="1304961">
                      <a:extLst>
                        <a:ext uri="{9D8B030D-6E8A-4147-A177-3AD203B41FA5}">
                          <a16:colId xmlns:a16="http://schemas.microsoft.com/office/drawing/2014/main" val="20002"/>
                        </a:ext>
                      </a:extLst>
                    </a:gridCol>
                    <a:gridCol w="1467469">
                      <a:extLst>
                        <a:ext uri="{9D8B030D-6E8A-4147-A177-3AD203B41FA5}">
                          <a16:colId xmlns:a16="http://schemas.microsoft.com/office/drawing/2014/main" val="20003"/>
                        </a:ext>
                      </a:extLst>
                    </a:gridCol>
                  </a:tblGrid>
                  <a:tr h="725060">
                    <a:tc>
                      <a:txBody>
                        <a:bodyPr/>
                        <a:lstStyle/>
                        <a:p>
                          <a:pPr algn="ctr"/>
                          <a:r>
                            <a:rPr lang="en-GB" sz="1800" dirty="0" smtClean="0"/>
                            <a:t>Subject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smtClean="0"/>
                            <a:t>Pretest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smtClean="0"/>
                            <a:t>Posttest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smtClean="0"/>
                            <a:t>Posttest-Pretest</a:t>
                          </a:r>
                          <a:r>
                            <a:rPr lang="en-GB" sz="1800" dirty="0" smtClean="0"/>
                            <a:t> D</a:t>
                          </a:r>
                          <a:endParaRPr lang="en-GB" sz="1800" b="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834640">
                    <a:tc>
                      <a:txBody>
                        <a:bodyPr/>
                        <a:lstStyle/>
                        <a:p>
                          <a:pPr algn="ctr"/>
                          <a:r>
                            <a:rPr lang="en-GB" sz="1800" dirty="0" smtClean="0"/>
                            <a:t>1</a:t>
                          </a:r>
                        </a:p>
                        <a:p>
                          <a:pPr algn="ctr"/>
                          <a:r>
                            <a:rPr lang="en-GB" sz="1800" dirty="0" smtClean="0"/>
                            <a:t>2</a:t>
                          </a:r>
                        </a:p>
                        <a:p>
                          <a:pPr algn="ctr"/>
                          <a:r>
                            <a:rPr lang="en-GB" sz="1800" dirty="0" smtClean="0"/>
                            <a:t>3</a:t>
                          </a:r>
                        </a:p>
                        <a:p>
                          <a:pPr algn="ctr"/>
                          <a:r>
                            <a:rPr lang="en-GB" sz="1800" dirty="0" smtClean="0"/>
                            <a:t>4</a:t>
                          </a:r>
                        </a:p>
                        <a:p>
                          <a:pPr algn="ctr"/>
                          <a:r>
                            <a:rPr lang="en-GB" sz="1800" dirty="0" smtClean="0"/>
                            <a:t>5</a:t>
                          </a:r>
                        </a:p>
                        <a:p>
                          <a:pPr algn="ctr"/>
                          <a:r>
                            <a:rPr lang="en-GB" sz="1800" dirty="0" smtClean="0"/>
                            <a:t>6</a:t>
                          </a:r>
                        </a:p>
                        <a:p>
                          <a:pPr algn="ctr"/>
                          <a:r>
                            <a:rPr lang="en-GB" sz="1800" dirty="0" smtClean="0"/>
                            <a:t>7</a:t>
                          </a:r>
                        </a:p>
                        <a:p>
                          <a:pPr algn="ctr"/>
                          <a:r>
                            <a:rPr lang="en-GB" sz="1800" dirty="0" smtClean="0"/>
                            <a:t>8</a:t>
                          </a:r>
                        </a:p>
                        <a:p>
                          <a:pPr algn="ctr"/>
                          <a:r>
                            <a:rPr lang="en-GB" sz="1800" dirty="0" smtClean="0"/>
                            <a:t>9</a:t>
                          </a:r>
                        </a:p>
                        <a:p>
                          <a:pPr algn="ctr"/>
                          <a:r>
                            <a:rPr lang="en-GB" sz="1800" dirty="0" smtClean="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smtClean="0"/>
                            <a:t>84</a:t>
                          </a:r>
                        </a:p>
                        <a:p>
                          <a:pPr algn="ctr"/>
                          <a:r>
                            <a:rPr lang="en-GB" sz="1800" dirty="0" smtClean="0"/>
                            <a:t>87</a:t>
                          </a:r>
                        </a:p>
                        <a:p>
                          <a:pPr algn="ctr"/>
                          <a:r>
                            <a:rPr lang="en-GB" sz="1800" dirty="0" smtClean="0"/>
                            <a:t>87</a:t>
                          </a:r>
                        </a:p>
                        <a:p>
                          <a:pPr algn="ctr"/>
                          <a:r>
                            <a:rPr lang="en-GB" sz="1800" dirty="0" smtClean="0"/>
                            <a:t>90</a:t>
                          </a:r>
                        </a:p>
                        <a:p>
                          <a:pPr algn="ctr"/>
                          <a:r>
                            <a:rPr lang="en-GB" sz="1800" dirty="0" smtClean="0"/>
                            <a:t>90</a:t>
                          </a:r>
                        </a:p>
                        <a:p>
                          <a:pPr algn="ctr"/>
                          <a:r>
                            <a:rPr lang="en-GB" sz="1800" dirty="0" smtClean="0"/>
                            <a:t>90</a:t>
                          </a:r>
                        </a:p>
                        <a:p>
                          <a:pPr algn="ctr"/>
                          <a:r>
                            <a:rPr lang="en-GB" sz="1800" dirty="0" smtClean="0"/>
                            <a:t>90</a:t>
                          </a:r>
                        </a:p>
                        <a:p>
                          <a:pPr algn="ctr"/>
                          <a:r>
                            <a:rPr lang="en-GB" sz="1800" dirty="0" smtClean="0"/>
                            <a:t>93</a:t>
                          </a:r>
                        </a:p>
                        <a:p>
                          <a:pPr algn="ctr"/>
                          <a:r>
                            <a:rPr lang="en-GB" sz="1800" dirty="0" smtClean="0"/>
                            <a:t>93</a:t>
                          </a:r>
                        </a:p>
                        <a:p>
                          <a:pPr algn="ctr"/>
                          <a:r>
                            <a:rPr lang="en-GB" sz="1800" dirty="0" smtClean="0"/>
                            <a:t>96</a:t>
                          </a:r>
                          <a:endParaRPr lang="en-GB" sz="18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smtClean="0"/>
                            <a:t>89</a:t>
                          </a:r>
                        </a:p>
                        <a:p>
                          <a:pPr algn="ctr"/>
                          <a:r>
                            <a:rPr lang="en-GB" sz="1800" dirty="0" smtClean="0"/>
                            <a:t>92</a:t>
                          </a:r>
                        </a:p>
                        <a:p>
                          <a:pPr algn="ctr"/>
                          <a:r>
                            <a:rPr lang="en-GB" sz="1800" dirty="0" smtClean="0"/>
                            <a:t>98</a:t>
                          </a:r>
                        </a:p>
                        <a:p>
                          <a:pPr algn="ctr"/>
                          <a:r>
                            <a:rPr lang="en-GB" sz="1800" dirty="0" smtClean="0"/>
                            <a:t>95</a:t>
                          </a:r>
                        </a:p>
                        <a:p>
                          <a:pPr algn="ctr"/>
                          <a:r>
                            <a:rPr lang="en-GB" sz="1800" dirty="0" smtClean="0"/>
                            <a:t>95</a:t>
                          </a:r>
                        </a:p>
                        <a:p>
                          <a:pPr algn="ctr"/>
                          <a:r>
                            <a:rPr lang="en-GB" sz="1800" dirty="0" smtClean="0"/>
                            <a:t>95</a:t>
                          </a:r>
                        </a:p>
                        <a:p>
                          <a:pPr algn="ctr"/>
                          <a:r>
                            <a:rPr lang="en-GB" sz="1800" dirty="0" smtClean="0"/>
                            <a:t>95</a:t>
                          </a:r>
                        </a:p>
                        <a:p>
                          <a:pPr algn="ctr"/>
                          <a:r>
                            <a:rPr lang="en-GB" sz="1800" dirty="0" smtClean="0"/>
                            <a:t>92</a:t>
                          </a:r>
                        </a:p>
                        <a:p>
                          <a:pPr algn="ctr"/>
                          <a:r>
                            <a:rPr lang="en-GB" sz="1800" dirty="0" smtClean="0"/>
                            <a:t>98</a:t>
                          </a:r>
                        </a:p>
                        <a:p>
                          <a:pPr algn="ctr"/>
                          <a:r>
                            <a:rPr lang="en-GB" sz="1800" dirty="0" smtClean="0"/>
                            <a:t>101</a:t>
                          </a:r>
                          <a:endParaRPr lang="en-GB" sz="18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smtClean="0"/>
                            <a:t>+5</a:t>
                          </a:r>
                        </a:p>
                        <a:p>
                          <a:pPr algn="ctr"/>
                          <a:r>
                            <a:rPr lang="en-GB" sz="1800" dirty="0" smtClean="0"/>
                            <a:t>+5</a:t>
                          </a:r>
                        </a:p>
                        <a:p>
                          <a:pPr algn="ctr"/>
                          <a:r>
                            <a:rPr lang="en-GB" sz="1800" dirty="0" smtClean="0"/>
                            <a:t>+11</a:t>
                          </a:r>
                        </a:p>
                        <a:p>
                          <a:pPr algn="ctr"/>
                          <a:r>
                            <a:rPr lang="en-GB" sz="1800" dirty="0" smtClean="0"/>
                            <a:t>+5</a:t>
                          </a:r>
                        </a:p>
                        <a:p>
                          <a:pPr algn="ctr"/>
                          <a:r>
                            <a:rPr lang="en-GB" sz="1800" dirty="0" smtClean="0"/>
                            <a:t>+5</a:t>
                          </a:r>
                        </a:p>
                        <a:p>
                          <a:pPr algn="ctr"/>
                          <a:r>
                            <a:rPr lang="en-GB" sz="1800" dirty="0" smtClean="0"/>
                            <a:t>+5</a:t>
                          </a:r>
                        </a:p>
                        <a:p>
                          <a:pPr algn="ctr"/>
                          <a:r>
                            <a:rPr lang="en-GB" sz="1800" dirty="0" smtClean="0"/>
                            <a:t>+5</a:t>
                          </a:r>
                        </a:p>
                        <a:p>
                          <a:pPr algn="ctr"/>
                          <a:r>
                            <a:rPr lang="en-GB" sz="1800" dirty="0" smtClean="0"/>
                            <a:t>-1</a:t>
                          </a:r>
                        </a:p>
                        <a:p>
                          <a:pPr algn="ctr"/>
                          <a:r>
                            <a:rPr lang="en-GB" sz="1800" dirty="0" smtClean="0"/>
                            <a:t>+5</a:t>
                          </a:r>
                        </a:p>
                        <a:p>
                          <a:pPr algn="ctr"/>
                          <a:r>
                            <a:rPr lang="en-GB" sz="1800" dirty="0" smtClean="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96753">
                    <a:tc>
                      <a:txBody>
                        <a:bodyPr/>
                        <a:lstStyle/>
                        <a:p>
                          <a:endParaRPr lang="en-GB" sz="1800" dirty="0"/>
                        </a:p>
                      </a:txBody>
                      <a:tcPr>
                        <a:lnT w="12700" cap="flat" cmpd="sng" algn="ctr">
                          <a:solidFill>
                            <a:schemeClr val="tx1"/>
                          </a:solidFill>
                          <a:prstDash val="solid"/>
                          <a:round/>
                          <a:headEnd type="none" w="med" len="med"/>
                          <a:tailEnd type="none" w="med" len="med"/>
                        </a:lnT>
                      </a:tcPr>
                    </a:tc>
                    <a:tc>
                      <a:txBody>
                        <a:bodyPr/>
                        <a:lstStyle/>
                        <a:p>
                          <a:pPr algn="ctr"/>
                          <a:endParaRPr lang="en-GB" sz="1800" dirty="0" smtClean="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800" b="0" dirty="0" smtClean="0"/>
                        </a:p>
                      </a:txBody>
                      <a:tcPr>
                        <a:lnT w="12700" cap="flat" cmpd="sng" algn="ctr">
                          <a:solidFill>
                            <a:schemeClr val="tx1"/>
                          </a:solidFill>
                          <a:prstDash val="solid"/>
                          <a:round/>
                          <a:headEnd type="none" w="med" len="med"/>
                          <a:tailEnd type="none" w="med" len="med"/>
                        </a:lnT>
                      </a:tcPr>
                    </a:tc>
                    <a:tc>
                      <a:txBody>
                        <a:bodyPr/>
                        <a:lstStyle/>
                        <a:p>
                          <a:endParaRPr lang="en-US"/>
                        </a:p>
                      </a:txBody>
                      <a:tcPr>
                        <a:lnT w="12700" cap="flat" cmpd="sng" algn="ctr">
                          <a:solidFill>
                            <a:schemeClr val="tx1"/>
                          </a:solidFill>
                          <a:prstDash val="solid"/>
                          <a:round/>
                          <a:headEnd type="none" w="med" len="med"/>
                          <a:tailEnd type="none" w="med" len="med"/>
                        </a:lnT>
                        <a:blipFill>
                          <a:blip r:embed="rId3"/>
                          <a:stretch>
                            <a:fillRect l="-262241" t="-450382" r="-415"/>
                          </a:stretch>
                        </a:blipFill>
                      </a:tcPr>
                    </a:tc>
                    <a:extLst>
                      <a:ext uri="{0D108BD9-81ED-4DB2-BD59-A6C34878D82A}">
                        <a16:rowId xmlns:a16="http://schemas.microsoft.com/office/drawing/2014/main" val="10002"/>
                      </a:ext>
                    </a:extLst>
                  </a:tr>
                </a:tbl>
              </a:graphicData>
            </a:graphic>
          </p:graphicFrame>
        </mc:Fallback>
      </mc:AlternateContent>
    </p:spTree>
    <p:extLst>
      <p:ext uri="{BB962C8B-B14F-4D97-AF65-F5344CB8AC3E}">
        <p14:creationId xmlns:p14="http://schemas.microsoft.com/office/powerpoint/2010/main" val="31919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Problem</a:t>
            </a:r>
          </a:p>
        </p:txBody>
      </p:sp>
      <p:sp>
        <p:nvSpPr>
          <p:cNvPr id="3" name="Content Placeholder 2"/>
          <p:cNvSpPr>
            <a:spLocks noGrp="1"/>
          </p:cNvSpPr>
          <p:nvPr>
            <p:ph idx="1"/>
          </p:nvPr>
        </p:nvSpPr>
        <p:spPr>
          <a:xfrm>
            <a:off x="533401" y="970961"/>
            <a:ext cx="5245229" cy="5731497"/>
          </a:xfrm>
        </p:spPr>
        <p:txBody>
          <a:bodyPr>
            <a:normAutofit fontScale="92500" lnSpcReduction="20000"/>
          </a:bodyPr>
          <a:lstStyle/>
          <a:p>
            <a:r>
              <a:rPr lang="en-GB" dirty="0"/>
              <a:t>Using hospital and agency records, a researcher locates six pairs of twins, one of whom was adopted and one of whom was in foster care for at least three years. All of the twins are now five years old. The researcher wants to show that early adoption leads to better intellectual ability so tests all of the twins with an appropriate test. The results are as shown.</a:t>
            </a:r>
          </a:p>
          <a:p>
            <a:r>
              <a:rPr lang="en-GB" dirty="0"/>
              <a:t>Define null and alternative hypotheses for this study</a:t>
            </a:r>
          </a:p>
          <a:p>
            <a:r>
              <a:rPr lang="en-GB" dirty="0"/>
              <a:t>Run the appropriate test</a:t>
            </a:r>
          </a:p>
          <a:p>
            <a:r>
              <a:rPr lang="en-GB" dirty="0"/>
              <a:t>Can you reject the null hypothesis at p=0.05?</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690310558"/>
              </p:ext>
            </p:extLst>
          </p:nvPr>
        </p:nvGraphicFramePr>
        <p:xfrm>
          <a:off x="5778629" y="1397000"/>
          <a:ext cx="3365370" cy="3861865"/>
        </p:xfrm>
        <a:graphic>
          <a:graphicData uri="http://schemas.openxmlformats.org/drawingml/2006/table">
            <a:tbl>
              <a:tblPr firstRow="1" bandRow="1">
                <a:tableStyleId>{2D5ABB26-0587-4C30-8999-92F81FD0307C}</a:tableStyleId>
              </a:tblPr>
              <a:tblGrid>
                <a:gridCol w="1121790">
                  <a:extLst>
                    <a:ext uri="{9D8B030D-6E8A-4147-A177-3AD203B41FA5}">
                      <a16:colId xmlns:a16="http://schemas.microsoft.com/office/drawing/2014/main" val="20000"/>
                    </a:ext>
                  </a:extLst>
                </a:gridCol>
                <a:gridCol w="1121790">
                  <a:extLst>
                    <a:ext uri="{9D8B030D-6E8A-4147-A177-3AD203B41FA5}">
                      <a16:colId xmlns:a16="http://schemas.microsoft.com/office/drawing/2014/main" val="20001"/>
                    </a:ext>
                  </a:extLst>
                </a:gridCol>
                <a:gridCol w="1121790">
                  <a:extLst>
                    <a:ext uri="{9D8B030D-6E8A-4147-A177-3AD203B41FA5}">
                      <a16:colId xmlns:a16="http://schemas.microsoft.com/office/drawing/2014/main" val="20002"/>
                    </a:ext>
                  </a:extLst>
                </a:gridCol>
              </a:tblGrid>
              <a:tr h="573202">
                <a:tc>
                  <a:txBody>
                    <a:bodyPr/>
                    <a:lstStyle/>
                    <a:p>
                      <a:pPr algn="ctr"/>
                      <a:r>
                        <a:rPr lang="en-GB" sz="1800" dirty="0"/>
                        <a:t>Twin pair #</a:t>
                      </a:r>
                    </a:p>
                  </a:txBody>
                  <a:tcPr>
                    <a:lnB w="12700" cap="flat" cmpd="sng" algn="ctr">
                      <a:solidFill>
                        <a:schemeClr val="tx1"/>
                      </a:solidFill>
                      <a:prstDash val="solid"/>
                      <a:round/>
                      <a:headEnd type="none" w="med" len="med"/>
                      <a:tailEnd type="none" w="med" len="med"/>
                    </a:lnB>
                  </a:tcPr>
                </a:tc>
                <a:tc>
                  <a:txBody>
                    <a:bodyPr/>
                    <a:lstStyle/>
                    <a:p>
                      <a:pPr algn="ctr"/>
                      <a:r>
                        <a:rPr lang="en-GB" sz="1800" dirty="0"/>
                        <a:t>Adopted twin</a:t>
                      </a:r>
                    </a:p>
                  </a:txBody>
                  <a:tcPr>
                    <a:lnB w="12700" cap="flat" cmpd="sng" algn="ctr">
                      <a:solidFill>
                        <a:schemeClr val="tx1"/>
                      </a:solidFill>
                      <a:prstDash val="solid"/>
                      <a:round/>
                      <a:headEnd type="none" w="med" len="med"/>
                      <a:tailEnd type="none" w="med" len="med"/>
                    </a:lnB>
                  </a:tcPr>
                </a:tc>
                <a:tc>
                  <a:txBody>
                    <a:bodyPr/>
                    <a:lstStyle/>
                    <a:p>
                      <a:pPr algn="ctr"/>
                      <a:r>
                        <a:rPr lang="en-GB" sz="1800" dirty="0"/>
                        <a:t>Fostered twin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35785">
                <a:tc>
                  <a:txBody>
                    <a:bodyPr/>
                    <a:lstStyle/>
                    <a:p>
                      <a:pPr algn="ctr"/>
                      <a:r>
                        <a:rPr lang="en-GB" sz="2400" dirty="0"/>
                        <a:t>1</a:t>
                      </a:r>
                    </a:p>
                    <a:p>
                      <a:pPr algn="ctr"/>
                      <a:r>
                        <a:rPr lang="en-GB" sz="2400" dirty="0"/>
                        <a:t>2</a:t>
                      </a:r>
                    </a:p>
                    <a:p>
                      <a:pPr algn="ctr"/>
                      <a:r>
                        <a:rPr lang="en-GB" sz="2400" dirty="0"/>
                        <a:t>3</a:t>
                      </a:r>
                    </a:p>
                    <a:p>
                      <a:pPr algn="ctr"/>
                      <a:r>
                        <a:rPr lang="en-GB" sz="2400" dirty="0"/>
                        <a:t>4</a:t>
                      </a:r>
                    </a:p>
                    <a:p>
                      <a:pPr algn="ctr"/>
                      <a:r>
                        <a:rPr lang="en-GB" sz="2400" dirty="0"/>
                        <a:t>5</a:t>
                      </a:r>
                    </a:p>
                    <a:p>
                      <a:pPr algn="ctr"/>
                      <a:r>
                        <a:rPr lang="en-GB" sz="2400" dirty="0"/>
                        <a:t>6</a:t>
                      </a:r>
                    </a:p>
                  </a:txBody>
                  <a:tcPr>
                    <a:lnT w="12700" cap="flat" cmpd="sng" algn="ctr">
                      <a:solidFill>
                        <a:schemeClr val="tx1"/>
                      </a:solidFill>
                      <a:prstDash val="solid"/>
                      <a:round/>
                      <a:headEnd type="none" w="med" len="med"/>
                      <a:tailEnd type="none" w="med" len="med"/>
                    </a:lnT>
                  </a:tcPr>
                </a:tc>
                <a:tc>
                  <a:txBody>
                    <a:bodyPr/>
                    <a:lstStyle/>
                    <a:p>
                      <a:pPr algn="ctr"/>
                      <a:r>
                        <a:rPr lang="en-GB" sz="2400" dirty="0"/>
                        <a:t>105</a:t>
                      </a:r>
                    </a:p>
                    <a:p>
                      <a:pPr algn="ctr"/>
                      <a:r>
                        <a:rPr lang="en-GB" sz="2400" dirty="0"/>
                        <a:t>99</a:t>
                      </a:r>
                    </a:p>
                    <a:p>
                      <a:pPr algn="ctr"/>
                      <a:r>
                        <a:rPr lang="en-GB" sz="2400" dirty="0"/>
                        <a:t>112</a:t>
                      </a:r>
                    </a:p>
                    <a:p>
                      <a:pPr algn="ctr"/>
                      <a:r>
                        <a:rPr lang="en-GB" sz="2400" dirty="0"/>
                        <a:t>101</a:t>
                      </a:r>
                    </a:p>
                    <a:p>
                      <a:pPr algn="ctr"/>
                      <a:r>
                        <a:rPr lang="en-GB" sz="2400" dirty="0"/>
                        <a:t>124</a:t>
                      </a:r>
                    </a:p>
                    <a:p>
                      <a:pPr algn="ctr"/>
                      <a:r>
                        <a:rPr lang="en-GB" sz="2400" dirty="0"/>
                        <a:t>100</a:t>
                      </a:r>
                    </a:p>
                  </a:txBody>
                  <a:tcPr>
                    <a:lnT w="12700" cap="flat" cmpd="sng" algn="ctr">
                      <a:solidFill>
                        <a:schemeClr val="tx1"/>
                      </a:solidFill>
                      <a:prstDash val="solid"/>
                      <a:round/>
                      <a:headEnd type="none" w="med" len="med"/>
                      <a:tailEnd type="none" w="med" len="med"/>
                    </a:lnT>
                  </a:tcPr>
                </a:tc>
                <a:tc>
                  <a:txBody>
                    <a:bodyPr/>
                    <a:lstStyle/>
                    <a:p>
                      <a:pPr algn="ctr"/>
                      <a:r>
                        <a:rPr lang="en-GB" sz="2400" dirty="0"/>
                        <a:t>103</a:t>
                      </a:r>
                    </a:p>
                    <a:p>
                      <a:pPr algn="ctr"/>
                      <a:r>
                        <a:rPr lang="en-GB" sz="2400" dirty="0"/>
                        <a:t>97</a:t>
                      </a:r>
                    </a:p>
                    <a:p>
                      <a:pPr algn="ctr"/>
                      <a:r>
                        <a:rPr lang="en-GB" sz="2400" dirty="0"/>
                        <a:t>105</a:t>
                      </a:r>
                    </a:p>
                    <a:p>
                      <a:pPr algn="ctr"/>
                      <a:r>
                        <a:rPr lang="en-GB" sz="2400" dirty="0"/>
                        <a:t>99</a:t>
                      </a:r>
                    </a:p>
                    <a:p>
                      <a:pPr algn="ctr"/>
                      <a:r>
                        <a:rPr lang="en-GB" sz="2400" dirty="0"/>
                        <a:t>104</a:t>
                      </a:r>
                    </a:p>
                    <a:p>
                      <a:pPr algn="ctr"/>
                      <a:r>
                        <a:rPr lang="en-GB" sz="2400" dirty="0"/>
                        <a:t>110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935785">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09959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Problem</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7"/>
                <a:ext cx="8337223" cy="5603447"/>
              </a:xfrm>
            </p:spPr>
            <p:txBody>
              <a:bodyPr>
                <a:normAutofit fontScale="92500" lnSpcReduction="20000"/>
              </a:bodyPr>
              <a:lstStyle/>
              <a:p>
                <a:r>
                  <a:rPr lang="en-GB" dirty="0"/>
                  <a:t>A researcher tests the high=frequency hearing acuity of a group of teens two days before they attend a rock concert. Two days after the concert she tests them again. Her results are in file DAV </a:t>
                </a:r>
                <a:r>
                  <a:rPr lang="en-GB" dirty="0" err="1"/>
                  <a:t>Datafile</a:t>
                </a:r>
                <a:r>
                  <a:rPr lang="en-GB" dirty="0"/>
                  <a:t> 16. She expects to find that the teens hear better before the concert than afterwards (the higher the score on the test the poorer the hearing)</a:t>
                </a:r>
              </a:p>
              <a:p>
                <a:r>
                  <a:rPr lang="en-GB" dirty="0"/>
                  <a:t>Using the appropriate Excel function, analyse the data according to the 5 stage process</a:t>
                </a:r>
              </a:p>
              <a:p>
                <a:endParaRPr lang="en-GB" dirty="0"/>
              </a:p>
              <a:p>
                <a:pPr marL="514350" indent="-514350">
                  <a:buFont typeface="+mj-lt"/>
                  <a:buAutoNum type="arabicPeriod"/>
                </a:pPr>
                <a:r>
                  <a:rPr lang="en-GB" dirty="0"/>
                  <a:t>State your hypotheses </a:t>
                </a:r>
              </a:p>
              <a:p>
                <a:pPr marL="514350" indent="-51435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a:t>
                </a:r>
                <a:r>
                  <a:rPr lang="en-GB" dirty="0" smtClean="0"/>
                  <a:t>level</a:t>
                </a:r>
              </a:p>
              <a:p>
                <a:pPr marL="514350" indent="-514350">
                  <a:buFont typeface="+mj-lt"/>
                  <a:buAutoNum type="arabicPeriod"/>
                </a:pPr>
                <a:r>
                  <a:rPr lang="en-GB" dirty="0" smtClean="0"/>
                  <a:t>Choose a 1-tailed or 2-tailed test</a:t>
                </a:r>
                <a:endParaRPr lang="en-GB" dirty="0"/>
              </a:p>
              <a:p>
                <a:pPr marL="514350" indent="-514350">
                  <a:buFont typeface="+mj-lt"/>
                  <a:buAutoNum type="arabicPeriod"/>
                </a:pPr>
                <a:r>
                  <a:rPr lang="en-GB" dirty="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a:p>
              <a:p>
                <a:pPr marL="514350" indent="-51435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endParaRPr lang="en-GB" dirty="0"/>
              </a:p>
              <a:p>
                <a:pPr marL="514350" indent="-514350">
                  <a:buFont typeface="+mj-lt"/>
                  <a:buAutoNum type="arabicPeriod"/>
                </a:pPr>
                <a:r>
                  <a:rPr lang="en-GB" dirty="0"/>
                  <a:t>Decide whether or not to reject the null hypothesis</a:t>
                </a:r>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603447"/>
              </a:xfrm>
              <a:blipFill>
                <a:blip r:embed="rId2"/>
                <a:stretch>
                  <a:fillRect l="-1244" t="-2394" r="-1683" b="-326"/>
                </a:stretch>
              </a:blipFill>
            </p:spPr>
            <p:txBody>
              <a:bodyPr/>
              <a:lstStyle/>
              <a:p>
                <a:r>
                  <a:rPr lang="en-GB">
                    <a:noFill/>
                  </a:rPr>
                  <a:t> </a:t>
                </a:r>
              </a:p>
            </p:txBody>
          </p:sp>
        </mc:Fallback>
      </mc:AlternateContent>
    </p:spTree>
    <p:extLst>
      <p:ext uri="{BB962C8B-B14F-4D97-AF65-F5344CB8AC3E}">
        <p14:creationId xmlns:p14="http://schemas.microsoft.com/office/powerpoint/2010/main" val="2109954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9690"/>
          </a:xfrm>
        </p:spPr>
        <p:txBody>
          <a:bodyPr/>
          <a:lstStyle/>
          <a:p>
            <a:r>
              <a:rPr lang="en-GB" dirty="0" smtClean="0"/>
              <a:t>Beyond the t-Test</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94817"/>
                <a:ext cx="8337223" cy="5479361"/>
              </a:xfrm>
            </p:spPr>
            <p:txBody>
              <a:bodyPr>
                <a:normAutofit fontScale="77500" lnSpcReduction="20000"/>
              </a:bodyPr>
              <a:lstStyle/>
              <a:p>
                <a:r>
                  <a:rPr lang="en-GB" dirty="0" smtClean="0"/>
                  <a:t>T</a:t>
                </a:r>
                <a14:m>
                  <m:oMath xmlns:m="http://schemas.openxmlformats.org/officeDocument/2006/math">
                    <m:r>
                      <m:rPr>
                        <m:sty m:val="p"/>
                      </m:rPr>
                      <a:rPr lang="en-GB" b="0" i="0" smtClean="0">
                        <a:latin typeface="Cambria Math" panose="02040503050406030204" pitchFamily="18" charset="0"/>
                      </a:rPr>
                      <m:t>he</m:t>
                    </m:r>
                    <m:r>
                      <a:rPr lang="en-GB" b="0" i="0" smtClean="0">
                        <a:latin typeface="Cambria Math" panose="02040503050406030204" pitchFamily="18" charset="0"/>
                      </a:rPr>
                      <m:t> </m:t>
                    </m:r>
                    <m:r>
                      <a:rPr lang="en-GB" i="1">
                        <a:latin typeface="Cambria Math" panose="02040503050406030204" pitchFamily="18" charset="0"/>
                      </a:rPr>
                      <m:t>𝑡</m:t>
                    </m:r>
                  </m:oMath>
                </a14:m>
                <a:r>
                  <a:rPr lang="en-GB" dirty="0"/>
                  <a:t> </a:t>
                </a:r>
                <a:r>
                  <a:rPr lang="en-GB" dirty="0" smtClean="0"/>
                  <a:t>Test is </a:t>
                </a:r>
                <a:r>
                  <a:rPr lang="en-GB" dirty="0"/>
                  <a:t>to determine if the means of two samples differ to a statistically significant degree</a:t>
                </a:r>
              </a:p>
              <a:p>
                <a:r>
                  <a:rPr lang="en-GB" dirty="0"/>
                  <a:t>What if we want to compare more than two samples?</a:t>
                </a:r>
              </a:p>
              <a:p>
                <a:r>
                  <a:rPr lang="en-GB" dirty="0"/>
                  <a:t>Unfortunately we can’t just do multiple </a:t>
                </a:r>
                <a14:m>
                  <m:oMath xmlns:m="http://schemas.openxmlformats.org/officeDocument/2006/math">
                    <m:r>
                      <a:rPr lang="en-GB" i="1">
                        <a:latin typeface="Cambria Math" panose="02040503050406030204" pitchFamily="18" charset="0"/>
                      </a:rPr>
                      <m:t>𝑡</m:t>
                    </m:r>
                  </m:oMath>
                </a14:m>
                <a:r>
                  <a:rPr lang="en-GB" dirty="0"/>
                  <a:t> Tests between each pair of samples</a:t>
                </a:r>
              </a:p>
              <a:p>
                <a:pPr lvl="1"/>
                <a:r>
                  <a:rPr lang="en-GB" dirty="0"/>
                  <a:t>We would have to do K(K-1)/2 tests where K is the number of samples</a:t>
                </a:r>
              </a:p>
              <a:p>
                <a:pPr lvl="1"/>
                <a:r>
                  <a:rPr lang="en-GB" dirty="0"/>
                  <a:t>Doing multiple </a:t>
                </a:r>
                <a14:m>
                  <m:oMath xmlns:m="http://schemas.openxmlformats.org/officeDocument/2006/math">
                    <m:r>
                      <a:rPr lang="en-GB" i="1">
                        <a:latin typeface="Cambria Math" panose="02040503050406030204" pitchFamily="18" charset="0"/>
                      </a:rPr>
                      <m:t>𝑡</m:t>
                    </m:r>
                  </m:oMath>
                </a14:m>
                <a:r>
                  <a:rPr lang="en-GB" dirty="0"/>
                  <a:t> Tests also increases the likelihood of Type I errors</a:t>
                </a:r>
              </a:p>
              <a:p>
                <a:r>
                  <a:rPr lang="en-GB" dirty="0"/>
                  <a:t>If you use the 0.05 level of significance you expect to make a Type I error 5 times out of 100 by sampling errors alone</a:t>
                </a:r>
              </a:p>
              <a:p>
                <a:r>
                  <a:rPr lang="en-GB" dirty="0"/>
                  <a:t>If you performed 20 </a:t>
                </a:r>
                <a14:m>
                  <m:oMath xmlns:m="http://schemas.openxmlformats.org/officeDocument/2006/math">
                    <m:r>
                      <a:rPr lang="en-GB" i="1">
                        <a:latin typeface="Cambria Math" panose="02040503050406030204" pitchFamily="18" charset="0"/>
                      </a:rPr>
                      <m:t>𝑡</m:t>
                    </m:r>
                  </m:oMath>
                </a14:m>
                <a:r>
                  <a:rPr lang="en-GB" dirty="0"/>
                  <a:t> Tests and one reached the 0.05 level of significance would that be a chance occurrence or not?</a:t>
                </a:r>
              </a:p>
              <a:p>
                <a:pPr lvl="1"/>
                <a:r>
                  <a:rPr lang="en-GB" dirty="0"/>
                  <a:t>What if three reached that level?</a:t>
                </a:r>
              </a:p>
              <a:p>
                <a:pPr lvl="1"/>
                <a:r>
                  <a:rPr lang="en-GB" dirty="0"/>
                  <a:t>The more tests you perform, the more confusing this </a:t>
                </a:r>
                <a:r>
                  <a:rPr lang="en-GB" dirty="0" smtClean="0"/>
                  <a:t>becomes</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94817"/>
                <a:ext cx="8337223" cy="5479361"/>
              </a:xfrm>
              <a:blipFill>
                <a:blip r:embed="rId2"/>
                <a:stretch>
                  <a:fillRect t="-2002" r="-439"/>
                </a:stretch>
              </a:blipFill>
            </p:spPr>
            <p:txBody>
              <a:bodyPr/>
              <a:lstStyle/>
              <a:p>
                <a:r>
                  <a:rPr lang="en-GB">
                    <a:noFill/>
                  </a:rPr>
                  <a:t> </a:t>
                </a:r>
              </a:p>
            </p:txBody>
          </p:sp>
        </mc:Fallback>
      </mc:AlternateContent>
    </p:spTree>
    <p:extLst>
      <p:ext uri="{BB962C8B-B14F-4D97-AF65-F5344CB8AC3E}">
        <p14:creationId xmlns:p14="http://schemas.microsoft.com/office/powerpoint/2010/main" val="2438819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p:txBody>
              <a:bodyPr>
                <a:normAutofit fontScale="90000"/>
              </a:bodyPr>
              <a:lstStyle/>
              <a:p>
                <a:r>
                  <a:rPr lang="en-GB" dirty="0"/>
                  <a:t>Type I errors and Multiple </a:t>
                </a:r>
                <a14:m>
                  <m:oMath xmlns:m="http://schemas.openxmlformats.org/officeDocument/2006/math">
                    <m:r>
                      <a:rPr lang="en-GB" b="0" i="1">
                        <a:latin typeface="Cambria Math" panose="02040503050406030204" pitchFamily="18" charset="0"/>
                      </a:rPr>
                      <m:t>𝑡</m:t>
                    </m:r>
                  </m:oMath>
                </a14:m>
                <a:r>
                  <a:rPr lang="en-GB" dirty="0"/>
                  <a:t> Tests</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a:blip r:embed="rId2"/>
                <a:stretch>
                  <a:fillRect l="-2222" t="-17000" b="-42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03388" y="1176489"/>
                <a:ext cx="8337223" cy="5431449"/>
              </a:xfrm>
            </p:spPr>
            <p:txBody>
              <a:bodyPr>
                <a:normAutofit fontScale="92500" lnSpcReduction="20000"/>
              </a:bodyPr>
              <a:lstStyle/>
              <a:p>
                <a:r>
                  <a:rPr lang="en-GB" dirty="0"/>
                  <a:t>With multiple </a:t>
                </a:r>
                <a14:m>
                  <m:oMath xmlns:m="http://schemas.openxmlformats.org/officeDocument/2006/math">
                    <m:r>
                      <a:rPr lang="en-GB" i="1">
                        <a:latin typeface="Cambria Math" panose="02040503050406030204" pitchFamily="18" charset="0"/>
                      </a:rPr>
                      <m:t>𝑡</m:t>
                    </m:r>
                  </m:oMath>
                </a14:m>
                <a:r>
                  <a:rPr lang="en-GB" dirty="0"/>
                  <a:t> Tests the probability (</a:t>
                </a:r>
                <a14:m>
                  <m:oMath xmlns:m="http://schemas.openxmlformats.org/officeDocument/2006/math">
                    <m:r>
                      <m:rPr>
                        <m:sty m:val="p"/>
                      </m:rPr>
                      <a:rPr lang="en-GB" b="0" i="0" smtClean="0">
                        <a:latin typeface="Cambria Math" panose="02040503050406030204" pitchFamily="18" charset="0"/>
                      </a:rPr>
                      <m:t>p</m:t>
                    </m:r>
                  </m:oMath>
                </a14:m>
                <a:r>
                  <a:rPr lang="en-GB" dirty="0"/>
                  <a:t>) of a Type I error is </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𝑝</m:t>
                      </m:r>
                      <m:r>
                        <a:rPr lang="en-GB" b="0" i="1" smtClean="0">
                          <a:latin typeface="Cambria Math" panose="02040503050406030204" pitchFamily="18" charset="0"/>
                        </a:rPr>
                        <m:t>=1−</m:t>
                      </m:r>
                      <m:sSup>
                        <m:sSupPr>
                          <m:ctrlPr>
                            <a:rPr lang="en-GB" b="0" i="1" smtClean="0">
                              <a:latin typeface="Cambria Math" panose="02040503050406030204" pitchFamily="18" charset="0"/>
                            </a:rPr>
                          </m:ctrlPr>
                        </m:sSupPr>
                        <m:e>
                          <m:d>
                            <m:dPr>
                              <m:ctrlPr>
                                <a:rPr lang="en-GB" b="0" i="1" smtClean="0">
                                  <a:latin typeface="Cambria Math" panose="02040503050406030204" pitchFamily="18" charset="0"/>
                                </a:rPr>
                              </m:ctrlPr>
                            </m:dPr>
                            <m:e>
                              <m:r>
                                <a:rPr lang="en-GB" b="0" i="1" smtClean="0">
                                  <a:latin typeface="Cambria Math" panose="02040503050406030204" pitchFamily="18" charset="0"/>
                                </a:rPr>
                                <m:t>1−</m:t>
                              </m:r>
                              <m:r>
                                <a:rPr lang="en-GB" b="0" i="1" smtClean="0">
                                  <a:latin typeface="Cambria Math" panose="02040503050406030204" pitchFamily="18" charset="0"/>
                                  <a:ea typeface="Cambria Math" panose="02040503050406030204" pitchFamily="18" charset="0"/>
                                </a:rPr>
                                <m:t>𝛼</m:t>
                              </m:r>
                            </m:e>
                          </m:d>
                        </m:e>
                        <m:sup>
                          <m:r>
                            <a:rPr lang="en-GB" b="0" i="1" smtClean="0">
                              <a:latin typeface="Cambria Math" panose="02040503050406030204" pitchFamily="18" charset="0"/>
                            </a:rPr>
                            <m:t>𝑐</m:t>
                          </m:r>
                        </m:sup>
                      </m:sSup>
                    </m:oMath>
                  </m:oMathPara>
                </a14:m>
                <a:endParaRPr lang="en-GB" dirty="0"/>
              </a:p>
              <a:p>
                <a:r>
                  <a:rPr lang="en-GB" dirty="0"/>
                  <a:t>Where </a:t>
                </a:r>
                <a14:m>
                  <m:oMath xmlns:m="http://schemas.openxmlformats.org/officeDocument/2006/math">
                    <m:r>
                      <a:rPr lang="en-GB" i="1" smtClean="0">
                        <a:latin typeface="Cambria Math" panose="02040503050406030204" pitchFamily="18" charset="0"/>
                        <a:ea typeface="Cambria Math" panose="02040503050406030204" pitchFamily="18" charset="0"/>
                      </a:rPr>
                      <m:t>𝛼</m:t>
                    </m:r>
                  </m:oMath>
                </a14:m>
                <a:r>
                  <a:rPr lang="en-GB" dirty="0"/>
                  <a:t> is the alpha level and </a:t>
                </a:r>
                <a14:m>
                  <m:oMath xmlns:m="http://schemas.openxmlformats.org/officeDocument/2006/math">
                    <m:r>
                      <a:rPr lang="en-GB" b="0" i="1" smtClean="0">
                        <a:latin typeface="Cambria Math" panose="02040503050406030204" pitchFamily="18" charset="0"/>
                      </a:rPr>
                      <m:t>𝑐</m:t>
                    </m:r>
                  </m:oMath>
                </a14:m>
                <a:r>
                  <a:rPr lang="en-GB" dirty="0"/>
                  <a:t> is the number of comparisons</a:t>
                </a:r>
              </a:p>
              <a:p>
                <a:r>
                  <a:rPr lang="en-GB" dirty="0"/>
                  <a:t>For three samples </a:t>
                </a:r>
                <a14:m>
                  <m:oMath xmlns:m="http://schemas.openxmlformats.org/officeDocument/2006/math">
                    <m:r>
                      <a:rPr lang="en-GB" i="1">
                        <a:latin typeface="Cambria Math" panose="02040503050406030204" pitchFamily="18" charset="0"/>
                      </a:rPr>
                      <m:t>𝑐</m:t>
                    </m:r>
                  </m:oMath>
                </a14:m>
                <a:r>
                  <a:rPr lang="en-GB" dirty="0"/>
                  <a:t> = 3(3-1)/2 = 3  If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is 0.05 then</a:t>
                </a:r>
              </a:p>
              <a:p>
                <a:pPr marL="0" indent="0" algn="ctr">
                  <a:buNone/>
                </a:pPr>
                <a14:m>
                  <m:oMath xmlns:m="http://schemas.openxmlformats.org/officeDocument/2006/math">
                    <m:r>
                      <a:rPr lang="en-GB" i="1">
                        <a:latin typeface="Cambria Math" panose="02040503050406030204" pitchFamily="18" charset="0"/>
                      </a:rPr>
                      <m:t>𝑝</m:t>
                    </m:r>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r>
                              <a:rPr lang="en-GB" i="1">
                                <a:latin typeface="Cambria Math" panose="02040503050406030204" pitchFamily="18" charset="0"/>
                              </a:rPr>
                              <m:t>1−</m:t>
                            </m:r>
                            <m:r>
                              <a:rPr lang="en-GB" b="0" i="1" smtClean="0">
                                <a:latin typeface="Cambria Math" panose="02040503050406030204" pitchFamily="18" charset="0"/>
                              </a:rPr>
                              <m:t>0.05</m:t>
                            </m:r>
                          </m:e>
                        </m:d>
                      </m:e>
                      <m:sup>
                        <m:r>
                          <a:rPr lang="en-GB" b="0" i="1" smtClean="0">
                            <a:latin typeface="Cambria Math" panose="02040503050406030204" pitchFamily="18" charset="0"/>
                            <a:ea typeface="Cambria Math" panose="02040503050406030204" pitchFamily="18" charset="0"/>
                          </a:rPr>
                          <m:t>3</m:t>
                        </m:r>
                      </m:sup>
                    </m:sSup>
                    <m:r>
                      <a:rPr lang="en-GB" b="0" i="0" smtClean="0">
                        <a:latin typeface="Cambria Math" panose="02040503050406030204" pitchFamily="18" charset="0"/>
                      </a:rPr>
                      <m:t>=1−</m:t>
                    </m:r>
                    <m:sSup>
                      <m:sSupPr>
                        <m:ctrlPr>
                          <a:rPr lang="en-GB" b="0" i="1" smtClean="0">
                            <a:latin typeface="Cambria Math" panose="02040503050406030204" pitchFamily="18" charset="0"/>
                          </a:rPr>
                        </m:ctrlPr>
                      </m:sSupPr>
                      <m:e>
                        <m:r>
                          <a:rPr lang="en-GB" b="0" i="1" smtClean="0">
                            <a:latin typeface="Cambria Math" panose="02040503050406030204" pitchFamily="18" charset="0"/>
                          </a:rPr>
                          <m:t>0.93</m:t>
                        </m:r>
                      </m:e>
                      <m:sup>
                        <m:r>
                          <a:rPr lang="en-GB" b="0" i="1" smtClean="0">
                            <a:latin typeface="Cambria Math" panose="02040503050406030204" pitchFamily="18" charset="0"/>
                          </a:rPr>
                          <m:t>3</m:t>
                        </m:r>
                      </m:sup>
                    </m:sSup>
                    <m:r>
                      <a:rPr lang="en-GB" b="0" i="1" smtClean="0">
                        <a:latin typeface="Cambria Math" panose="02040503050406030204" pitchFamily="18" charset="0"/>
                      </a:rPr>
                      <m:t>=0.14=14%</m:t>
                    </m:r>
                  </m:oMath>
                </a14:m>
                <a:r>
                  <a:rPr lang="en-GB" dirty="0"/>
                  <a:t> </a:t>
                </a:r>
              </a:p>
              <a:p>
                <a:r>
                  <a:rPr lang="en-GB" dirty="0"/>
                  <a:t>Instead of having a 5% chance of making a Type I error when you use three samples you have a 14% chance of making a Type I error</a:t>
                </a:r>
              </a:p>
              <a:p>
                <a:r>
                  <a:rPr lang="en-GB" dirty="0"/>
                  <a:t>To avoid both of these problems we use </a:t>
                </a:r>
                <a:r>
                  <a:rPr lang="en-GB" i="1" dirty="0"/>
                  <a:t>analysis of variance</a:t>
                </a:r>
                <a:r>
                  <a:rPr lang="en-GB" dirty="0"/>
                  <a:t> </a:t>
                </a:r>
                <a:r>
                  <a:rPr lang="en-GB" b="1" dirty="0"/>
                  <a:t>(ANOVA) </a:t>
                </a:r>
                <a:r>
                  <a:rPr lang="en-GB" dirty="0"/>
                  <a:t>to test for statistical significance in the differences of means between more than two samples</a:t>
                </a:r>
              </a:p>
              <a:p>
                <a:pPr lvl="1"/>
                <a:r>
                  <a:rPr lang="en-GB" dirty="0"/>
                  <a:t>This compares that variance (I.e. the variability) between groups to the variance within each group</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03388" y="1176489"/>
                <a:ext cx="8337223" cy="5431449"/>
              </a:xfrm>
              <a:blipFill>
                <a:blip r:embed="rId3"/>
                <a:stretch>
                  <a:fillRect t="-2469" r="-1827" b="-2469"/>
                </a:stretch>
              </a:blipFill>
            </p:spPr>
            <p:txBody>
              <a:bodyPr/>
              <a:lstStyle/>
              <a:p>
                <a:r>
                  <a:rPr lang="en-GB">
                    <a:noFill/>
                  </a:rPr>
                  <a:t> </a:t>
                </a:r>
              </a:p>
            </p:txBody>
          </p:sp>
        </mc:Fallback>
      </mc:AlternateContent>
    </p:spTree>
    <p:extLst>
      <p:ext uri="{BB962C8B-B14F-4D97-AF65-F5344CB8AC3E}">
        <p14:creationId xmlns:p14="http://schemas.microsoft.com/office/powerpoint/2010/main" val="2165840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a:t>
            </a:r>
          </a:p>
        </p:txBody>
      </p:sp>
      <p:sp>
        <p:nvSpPr>
          <p:cNvPr id="3" name="Content Placeholder 2"/>
          <p:cNvSpPr>
            <a:spLocks noGrp="1"/>
          </p:cNvSpPr>
          <p:nvPr>
            <p:ph idx="1"/>
          </p:nvPr>
        </p:nvSpPr>
        <p:spPr>
          <a:xfrm>
            <a:off x="533400" y="3377571"/>
            <a:ext cx="8337223" cy="3390874"/>
          </a:xfrm>
        </p:spPr>
        <p:txBody>
          <a:bodyPr>
            <a:normAutofit fontScale="92500" lnSpcReduction="10000"/>
          </a:bodyPr>
          <a:lstStyle/>
          <a:p>
            <a:r>
              <a:rPr lang="en-GB" dirty="0"/>
              <a:t>Suppose we have three groups</a:t>
            </a:r>
          </a:p>
          <a:p>
            <a:pPr lvl="1"/>
            <a:r>
              <a:rPr lang="en-GB" dirty="0"/>
              <a:t>Groups 1 and 2 have been given a treatment of some sort</a:t>
            </a:r>
          </a:p>
          <a:p>
            <a:pPr lvl="1"/>
            <a:r>
              <a:rPr lang="en-GB" dirty="0"/>
              <a:t>Group 3 is the control group</a:t>
            </a:r>
          </a:p>
          <a:p>
            <a:r>
              <a:rPr lang="en-GB" dirty="0"/>
              <a:t>We want to know ‘has the treatment had any effect?’</a:t>
            </a:r>
          </a:p>
          <a:p>
            <a:r>
              <a:rPr lang="en-GB" dirty="0"/>
              <a:t>By ‘treatment’ we mean anything that makes groups 1 and 2 different to group 3</a:t>
            </a:r>
          </a:p>
          <a:p>
            <a:pPr lvl="1"/>
            <a:r>
              <a:rPr lang="en-GB" dirty="0"/>
              <a:t>Different new routing algorithms, different marketing strategy, different medical treatment…</a:t>
            </a:r>
          </a:p>
        </p:txBody>
      </p:sp>
      <p:graphicFrame>
        <p:nvGraphicFramePr>
          <p:cNvPr id="4" name="Table 3"/>
          <p:cNvGraphicFramePr>
            <a:graphicFrameLocks noGrp="1"/>
          </p:cNvGraphicFramePr>
          <p:nvPr>
            <p:extLst/>
          </p:nvPr>
        </p:nvGraphicFramePr>
        <p:xfrm>
          <a:off x="2686637" y="1122706"/>
          <a:ext cx="3547620" cy="2103120"/>
        </p:xfrm>
        <a:graphic>
          <a:graphicData uri="http://schemas.openxmlformats.org/drawingml/2006/table">
            <a:tbl>
              <a:tblPr firstRow="1" bandRow="1">
                <a:tableStyleId>{2D5ABB26-0587-4C30-8999-92F81FD0307C}</a:tableStyleId>
              </a:tblPr>
              <a:tblGrid>
                <a:gridCol w="1182540">
                  <a:extLst>
                    <a:ext uri="{9D8B030D-6E8A-4147-A177-3AD203B41FA5}">
                      <a16:colId xmlns:a16="http://schemas.microsoft.com/office/drawing/2014/main" val="20000"/>
                    </a:ext>
                  </a:extLst>
                </a:gridCol>
                <a:gridCol w="1182540">
                  <a:extLst>
                    <a:ext uri="{9D8B030D-6E8A-4147-A177-3AD203B41FA5}">
                      <a16:colId xmlns:a16="http://schemas.microsoft.com/office/drawing/2014/main" val="20001"/>
                    </a:ext>
                  </a:extLst>
                </a:gridCol>
                <a:gridCol w="1182540">
                  <a:extLst>
                    <a:ext uri="{9D8B030D-6E8A-4147-A177-3AD203B41FA5}">
                      <a16:colId xmlns:a16="http://schemas.microsoft.com/office/drawing/2014/main" val="20002"/>
                    </a:ext>
                  </a:extLst>
                </a:gridCol>
              </a:tblGrid>
              <a:tr h="327879">
                <a:tc>
                  <a:txBody>
                    <a:bodyPr/>
                    <a:lstStyle/>
                    <a:p>
                      <a:pPr algn="ctr"/>
                      <a:r>
                        <a:rPr lang="en-GB" dirty="0"/>
                        <a:t>Group 1</a:t>
                      </a:r>
                    </a:p>
                  </a:txBody>
                  <a:tcPr>
                    <a:lnB w="12700" cap="flat" cmpd="sng" algn="ctr">
                      <a:solidFill>
                        <a:schemeClr val="tx1"/>
                      </a:solidFill>
                      <a:prstDash val="solid"/>
                      <a:round/>
                      <a:headEnd type="none" w="med" len="med"/>
                      <a:tailEnd type="none" w="med" len="med"/>
                    </a:lnB>
                  </a:tcPr>
                </a:tc>
                <a:tc>
                  <a:txBody>
                    <a:bodyPr/>
                    <a:lstStyle/>
                    <a:p>
                      <a:pPr algn="ctr"/>
                      <a:r>
                        <a:rPr lang="en-GB" dirty="0"/>
                        <a:t>Group 2</a:t>
                      </a:r>
                    </a:p>
                  </a:txBody>
                  <a:tcPr>
                    <a:lnB w="12700" cap="flat" cmpd="sng" algn="ctr">
                      <a:solidFill>
                        <a:schemeClr val="tx1"/>
                      </a:solidFill>
                      <a:prstDash val="solid"/>
                      <a:round/>
                      <a:headEnd type="none" w="med" len="med"/>
                      <a:tailEnd type="none" w="med" len="med"/>
                    </a:lnB>
                  </a:tcPr>
                </a:tc>
                <a:tc>
                  <a:txBody>
                    <a:bodyPr/>
                    <a:lstStyle/>
                    <a:p>
                      <a:pPr algn="ctr"/>
                      <a:r>
                        <a:rPr lang="en-GB" dirty="0"/>
                        <a:t>Group 3</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527368">
                <a:tc>
                  <a:txBody>
                    <a:bodyPr/>
                    <a:lstStyle/>
                    <a:p>
                      <a:pPr algn="ctr"/>
                      <a:r>
                        <a:rPr lang="en-GB" dirty="0"/>
                        <a:t>22</a:t>
                      </a:r>
                    </a:p>
                    <a:p>
                      <a:pPr algn="ctr"/>
                      <a:r>
                        <a:rPr lang="en-GB" dirty="0"/>
                        <a:t>16</a:t>
                      </a:r>
                    </a:p>
                    <a:p>
                      <a:pPr algn="ctr"/>
                      <a:r>
                        <a:rPr lang="en-GB" dirty="0"/>
                        <a:t>17</a:t>
                      </a:r>
                    </a:p>
                    <a:p>
                      <a:pPr algn="ctr"/>
                      <a:r>
                        <a:rPr lang="en-GB" dirty="0"/>
                        <a:t>18</a:t>
                      </a:r>
                    </a:p>
                    <a:p>
                      <a:pPr algn="ct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6</a:t>
                      </a:r>
                    </a:p>
                    <a:p>
                      <a:pPr algn="ctr"/>
                      <a:r>
                        <a:rPr lang="en-GB" dirty="0"/>
                        <a:t>10</a:t>
                      </a:r>
                    </a:p>
                    <a:p>
                      <a:pPr algn="ctr"/>
                      <a:r>
                        <a:rPr lang="en-GB" dirty="0"/>
                        <a:t>13</a:t>
                      </a:r>
                    </a:p>
                    <a:p>
                      <a:pPr algn="ctr"/>
                      <a:r>
                        <a:rPr lang="en-GB" dirty="0"/>
                        <a:t>13</a:t>
                      </a:r>
                    </a:p>
                    <a:p>
                      <a:pPr algn="ctr"/>
                      <a:r>
                        <a:rPr lang="en-GB" dirty="0"/>
                        <a:t>8</a:t>
                      </a:r>
                    </a:p>
                    <a:p>
                      <a:pPr algn="ctr"/>
                      <a:r>
                        <a:rPr lang="en-GB" dirty="0"/>
                        <a:t>4</a:t>
                      </a:r>
                    </a:p>
                  </a:txBody>
                  <a:tcPr>
                    <a:lnT w="12700" cap="flat" cmpd="sng" algn="ctr">
                      <a:solidFill>
                        <a:schemeClr val="tx1"/>
                      </a:solidFill>
                      <a:prstDash val="solid"/>
                      <a:round/>
                      <a:headEnd type="none" w="med" len="med"/>
                      <a:tailEnd type="none" w="med" len="med"/>
                    </a:lnT>
                  </a:tcPr>
                </a:tc>
                <a:tc>
                  <a:txBody>
                    <a:bodyPr/>
                    <a:lstStyle/>
                    <a:p>
                      <a:pPr algn="ctr"/>
                      <a:r>
                        <a:rPr lang="en-GB" dirty="0"/>
                        <a:t>8</a:t>
                      </a:r>
                    </a:p>
                    <a:p>
                      <a:pPr algn="ctr"/>
                      <a:r>
                        <a:rPr lang="en-GB" dirty="0"/>
                        <a:t>6</a:t>
                      </a:r>
                    </a:p>
                    <a:p>
                      <a:pPr algn="ctr"/>
                      <a:r>
                        <a:rPr lang="en-GB" dirty="0"/>
                        <a:t>4</a:t>
                      </a:r>
                    </a:p>
                    <a:p>
                      <a:pPr algn="ctr"/>
                      <a:r>
                        <a:rPr lang="en-GB" dirty="0"/>
                        <a:t>5</a:t>
                      </a:r>
                    </a:p>
                    <a:p>
                      <a:pPr algn="ctr"/>
                      <a:r>
                        <a:rPr lang="en-GB" dirty="0"/>
                        <a:t>2</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26475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ANOVA in Excel</a:t>
            </a:r>
          </a:p>
        </p:txBody>
      </p:sp>
      <p:sp>
        <p:nvSpPr>
          <p:cNvPr id="3" name="Content Placeholder 2"/>
          <p:cNvSpPr>
            <a:spLocks noGrp="1"/>
          </p:cNvSpPr>
          <p:nvPr>
            <p:ph idx="1"/>
          </p:nvPr>
        </p:nvSpPr>
        <p:spPr>
          <a:xfrm>
            <a:off x="533400" y="1147368"/>
            <a:ext cx="8092126" cy="4876360"/>
          </a:xfrm>
        </p:spPr>
        <p:txBody>
          <a:bodyPr/>
          <a:lstStyle/>
          <a:p>
            <a:r>
              <a:rPr lang="en-GB" dirty="0"/>
              <a:t>Calculating ANOVAs by hand is long and prone to mistakes so we’re going to let Excel do the heavy lifting </a:t>
            </a:r>
            <a:r>
              <a:rPr lang="en-GB" dirty="0">
                <a:sym typeface="Wingdings" panose="05000000000000000000" pitchFamily="2" charset="2"/>
              </a:rPr>
              <a:t></a:t>
            </a:r>
          </a:p>
          <a:p>
            <a:r>
              <a:rPr lang="en-GB" dirty="0">
                <a:sym typeface="Wingdings" panose="05000000000000000000" pitchFamily="2" charset="2"/>
              </a:rPr>
              <a:t>ANOVA is part of the Data Analysis </a:t>
            </a:r>
            <a:r>
              <a:rPr lang="en-GB" dirty="0" err="1">
                <a:sym typeface="Wingdings" panose="05000000000000000000" pitchFamily="2" charset="2"/>
              </a:rPr>
              <a:t>Toolpak</a:t>
            </a:r>
            <a:r>
              <a:rPr lang="en-GB" dirty="0">
                <a:sym typeface="Wingdings" panose="05000000000000000000" pitchFamily="2" charset="2"/>
              </a:rPr>
              <a:t> and has three options</a:t>
            </a:r>
          </a:p>
          <a:p>
            <a:pPr lvl="1"/>
            <a:r>
              <a:rPr lang="en-GB" dirty="0">
                <a:sym typeface="Wingdings" panose="05000000000000000000" pitchFamily="2" charset="2"/>
              </a:rPr>
              <a:t>We want the </a:t>
            </a:r>
            <a:r>
              <a:rPr lang="en-GB" dirty="0" err="1">
                <a:sym typeface="Wingdings" panose="05000000000000000000" pitchFamily="2" charset="2"/>
              </a:rPr>
              <a:t>Anova</a:t>
            </a:r>
            <a:r>
              <a:rPr lang="en-GB" dirty="0">
                <a:sym typeface="Wingdings" panose="05000000000000000000" pitchFamily="2" charset="2"/>
              </a:rPr>
              <a:t> – Single Factor tool</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2574" y="4002042"/>
            <a:ext cx="6458851" cy="2381582"/>
          </a:xfrm>
          <a:prstGeom prst="rect">
            <a:avLst/>
          </a:prstGeom>
        </p:spPr>
      </p:pic>
    </p:spTree>
    <p:extLst>
      <p:ext uri="{BB962C8B-B14F-4D97-AF65-F5344CB8AC3E}">
        <p14:creationId xmlns:p14="http://schemas.microsoft.com/office/powerpoint/2010/main" val="854085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ANOVA in Excel</a:t>
            </a:r>
          </a:p>
        </p:txBody>
      </p:sp>
      <p:sp>
        <p:nvSpPr>
          <p:cNvPr id="3" name="Content Placeholder 2"/>
          <p:cNvSpPr>
            <a:spLocks noGrp="1"/>
          </p:cNvSpPr>
          <p:nvPr>
            <p:ph idx="1"/>
          </p:nvPr>
        </p:nvSpPr>
        <p:spPr>
          <a:xfrm>
            <a:off x="628650" y="1234732"/>
            <a:ext cx="7886700" cy="4942232"/>
          </a:xfrm>
        </p:spPr>
        <p:txBody>
          <a:bodyPr/>
          <a:lstStyle/>
          <a:p>
            <a:r>
              <a:rPr lang="en-GB" dirty="0"/>
              <a:t>Input the data range for analysis, input a location for the data to be output, and tick the labels box if appropriate</a:t>
            </a:r>
          </a:p>
          <a:p>
            <a:r>
              <a:rPr lang="en-GB" dirty="0"/>
              <a:t>Excel assumes that Alpha is 0.05 but allows you to change it if required</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3995" y="3522324"/>
            <a:ext cx="6516009" cy="3048880"/>
          </a:xfrm>
          <a:prstGeom prst="rect">
            <a:avLst/>
          </a:prstGeom>
        </p:spPr>
      </p:pic>
    </p:spTree>
    <p:extLst>
      <p:ext uri="{BB962C8B-B14F-4D97-AF65-F5344CB8AC3E}">
        <p14:creationId xmlns:p14="http://schemas.microsoft.com/office/powerpoint/2010/main" val="2994463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ANOVA in Excel</a:t>
            </a:r>
          </a:p>
        </p:txBody>
      </p:sp>
      <p:sp>
        <p:nvSpPr>
          <p:cNvPr id="3" name="Content Placeholder 2"/>
          <p:cNvSpPr>
            <a:spLocks noGrp="1"/>
          </p:cNvSpPr>
          <p:nvPr>
            <p:ph idx="1"/>
          </p:nvPr>
        </p:nvSpPr>
        <p:spPr>
          <a:xfrm>
            <a:off x="533400" y="4718861"/>
            <a:ext cx="8337223" cy="1955316"/>
          </a:xfrm>
        </p:spPr>
        <p:txBody>
          <a:bodyPr/>
          <a:lstStyle/>
          <a:p>
            <a:r>
              <a:rPr lang="en-GB" dirty="0"/>
              <a:t>The first part of the results shows the descriptive statistics for each of the group samples</a:t>
            </a:r>
          </a:p>
          <a:p>
            <a:pPr lvl="1"/>
            <a:r>
              <a:rPr lang="en-GB" dirty="0"/>
              <a:t>Count, sum, average (mean) and variance (standard deviation squared)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1489435"/>
            <a:ext cx="7744906" cy="3229426"/>
          </a:xfrm>
          <a:prstGeom prst="rect">
            <a:avLst/>
          </a:prstGeom>
        </p:spPr>
      </p:pic>
      <p:sp>
        <p:nvSpPr>
          <p:cNvPr id="6" name="Oval 5"/>
          <p:cNvSpPr/>
          <p:nvPr/>
        </p:nvSpPr>
        <p:spPr>
          <a:xfrm>
            <a:off x="3148553" y="1489434"/>
            <a:ext cx="4298622" cy="1741445"/>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2346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41917"/>
          </a:xfrm>
        </p:spPr>
        <p:txBody>
          <a:bodyPr/>
          <a:lstStyle/>
          <a:p>
            <a:r>
              <a:rPr lang="en-GB" dirty="0"/>
              <a:t>ANOVA in Excel</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4632960"/>
                <a:ext cx="8337223" cy="2225039"/>
              </a:xfrm>
            </p:spPr>
            <p:txBody>
              <a:bodyPr>
                <a:normAutofit fontScale="77500" lnSpcReduction="20000"/>
              </a:bodyPr>
              <a:lstStyle/>
              <a:p>
                <a:r>
                  <a:rPr lang="en-GB" dirty="0"/>
                  <a:t>The second part of the results shows the values for</a:t>
                </a:r>
              </a:p>
              <a:p>
                <a:pPr lvl="1"/>
                <a:r>
                  <a:rPr lang="en-GB" i="1" dirty="0"/>
                  <a:t>SS</a:t>
                </a:r>
                <a:r>
                  <a:rPr lang="en-GB" dirty="0"/>
                  <a:t> – the sum of squares between groups and within groups</a:t>
                </a:r>
              </a:p>
              <a:p>
                <a:pPr lvl="1"/>
                <a:r>
                  <a:rPr lang="en-GB" i="1" dirty="0" err="1"/>
                  <a:t>df</a:t>
                </a:r>
                <a:r>
                  <a:rPr lang="en-GB" dirty="0"/>
                  <a:t> – the degrees of freedom between groups and within groups</a:t>
                </a:r>
              </a:p>
              <a:p>
                <a:pPr lvl="1"/>
                <a:r>
                  <a:rPr lang="en-GB" i="1" dirty="0"/>
                  <a:t>MS</a:t>
                </a:r>
                <a:r>
                  <a:rPr lang="en-GB" dirty="0"/>
                  <a:t> – the mean square value between groups and within groups</a:t>
                </a:r>
              </a:p>
              <a:p>
                <a:pPr lvl="1"/>
                <a:r>
                  <a:rPr lang="en-GB" i="1" dirty="0"/>
                  <a:t>F, F </a:t>
                </a:r>
                <a:r>
                  <a:rPr lang="en-GB" i="1" dirty="0" err="1"/>
                  <a:t>crit</a:t>
                </a:r>
                <a:r>
                  <a:rPr lang="en-GB" i="1" dirty="0"/>
                  <a:t> </a:t>
                </a:r>
                <a:r>
                  <a:rPr lang="en-GB" dirty="0"/>
                  <a:t>– the equivalent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i="1" dirty="0"/>
                  <a:t> </a:t>
                </a:r>
                <a:r>
                  <a:rPr lang="en-GB" dirty="0"/>
                  <a:t>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m:t>
                        </m:r>
                        <m:r>
                          <a:rPr lang="en-GB" i="1">
                            <a:latin typeface="Cambria Math" panose="02040503050406030204" pitchFamily="18" charset="0"/>
                          </a:rPr>
                          <m:t>𝑡</m:t>
                        </m:r>
                      </m:sub>
                    </m:sSub>
                  </m:oMath>
                </a14:m>
                <a:r>
                  <a:rPr lang="en-GB" dirty="0"/>
                  <a:t> in the </a:t>
                </a:r>
                <a14:m>
                  <m:oMath xmlns:m="http://schemas.openxmlformats.org/officeDocument/2006/math">
                    <m:r>
                      <a:rPr lang="en-GB" i="1">
                        <a:latin typeface="Cambria Math" panose="02040503050406030204" pitchFamily="18" charset="0"/>
                      </a:rPr>
                      <m:t>𝑡</m:t>
                    </m:r>
                  </m:oMath>
                </a14:m>
                <a:r>
                  <a:rPr lang="en-GB" dirty="0"/>
                  <a:t> Test </a:t>
                </a:r>
              </a:p>
              <a:p>
                <a:pPr lvl="1"/>
                <a:r>
                  <a:rPr lang="en-GB" i="1" dirty="0"/>
                  <a:t>P-value</a:t>
                </a:r>
                <a:r>
                  <a:rPr lang="en-GB" dirty="0"/>
                  <a:t> – the probability that the variation is due to chance</a:t>
                </a:r>
              </a:p>
              <a:p>
                <a:pPr lvl="1"/>
                <a:endParaRPr lang="en-GB" i="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4632960"/>
                <a:ext cx="8337223" cy="2225039"/>
              </a:xfrm>
              <a:blipFill>
                <a:blip r:embed="rId2"/>
                <a:stretch>
                  <a:fillRect t="-4932"/>
                </a:stretch>
              </a:blipFill>
            </p:spPr>
            <p:txBody>
              <a:bodyPr/>
              <a:lstStyle/>
              <a:p>
                <a:r>
                  <a:rPr lang="en-GB">
                    <a:noFill/>
                  </a:rPr>
                  <a:t> </a:t>
                </a:r>
              </a:p>
            </p:txBody>
          </p:sp>
        </mc:Fallback>
      </mc:AlternateContent>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444" y="1283500"/>
            <a:ext cx="7744906" cy="3229426"/>
          </a:xfrm>
          <a:prstGeom prst="rect">
            <a:avLst/>
          </a:prstGeom>
        </p:spPr>
      </p:pic>
      <p:sp>
        <p:nvSpPr>
          <p:cNvPr id="6" name="Oval 5"/>
          <p:cNvSpPr/>
          <p:nvPr/>
        </p:nvSpPr>
        <p:spPr>
          <a:xfrm>
            <a:off x="2705492" y="2912883"/>
            <a:ext cx="6014301" cy="1480008"/>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9344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56935"/>
          </a:xfrm>
        </p:spPr>
        <p:txBody>
          <a:bodyPr>
            <a:normAutofit fontScale="90000"/>
          </a:bodyPr>
          <a:lstStyle/>
          <a:p>
            <a:r>
              <a:rPr lang="en-GB" dirty="0"/>
              <a:t>ANOVA in Excel</a:t>
            </a:r>
          </a:p>
        </p:txBody>
      </p:sp>
      <p:sp>
        <p:nvSpPr>
          <p:cNvPr id="3" name="Content Placeholder 2"/>
          <p:cNvSpPr>
            <a:spLocks noGrp="1"/>
          </p:cNvSpPr>
          <p:nvPr>
            <p:ph idx="1"/>
          </p:nvPr>
        </p:nvSpPr>
        <p:spPr>
          <a:xfrm>
            <a:off x="533400" y="4392890"/>
            <a:ext cx="8337223" cy="2366129"/>
          </a:xfrm>
        </p:spPr>
        <p:txBody>
          <a:bodyPr>
            <a:normAutofit fontScale="85000" lnSpcReduction="10000"/>
          </a:bodyPr>
          <a:lstStyle/>
          <a:p>
            <a:r>
              <a:rPr lang="en-GB" dirty="0"/>
              <a:t>This shows that the variation between groups is much larger than the variation within groups</a:t>
            </a:r>
          </a:p>
          <a:p>
            <a:r>
              <a:rPr lang="en-GB" dirty="0"/>
              <a:t>It doesn’t tell us whether there are significant differences between all groups or just between two groups</a:t>
            </a:r>
          </a:p>
          <a:p>
            <a:r>
              <a:rPr lang="en-GB" dirty="0"/>
              <a:t>Nor does it tell us how strong the effect is – how closely correlated the effects are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267" y="1022062"/>
            <a:ext cx="7744906" cy="3229426"/>
          </a:xfrm>
          <a:prstGeom prst="rect">
            <a:avLst/>
          </a:prstGeom>
        </p:spPr>
      </p:pic>
      <p:sp>
        <p:nvSpPr>
          <p:cNvPr id="6" name="Oval 5"/>
          <p:cNvSpPr/>
          <p:nvPr/>
        </p:nvSpPr>
        <p:spPr>
          <a:xfrm>
            <a:off x="2705492" y="2912883"/>
            <a:ext cx="6014301" cy="1480008"/>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0252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a:t>
            </a:r>
          </a:p>
        </p:txBody>
      </p:sp>
      <p:sp>
        <p:nvSpPr>
          <p:cNvPr id="3" name="Content Placeholder 2"/>
          <p:cNvSpPr>
            <a:spLocks noGrp="1"/>
          </p:cNvSpPr>
          <p:nvPr>
            <p:ph idx="1"/>
          </p:nvPr>
        </p:nvSpPr>
        <p:spPr>
          <a:xfrm>
            <a:off x="534969" y="1384959"/>
            <a:ext cx="4575928" cy="3180757"/>
          </a:xfrm>
        </p:spPr>
        <p:txBody>
          <a:bodyPr>
            <a:normAutofit fontScale="85000" lnSpcReduction="20000"/>
          </a:bodyPr>
          <a:lstStyle/>
          <a:p>
            <a:r>
              <a:rPr lang="en-GB" dirty="0"/>
              <a:t>A researcher is interested in differences between blondes, brunettes and redheads in terms of introversion/extroversion. She selects random samples from a college campus, gives each subject a test of social introversion and comes up with the results given</a:t>
            </a:r>
          </a:p>
        </p:txBody>
      </p:sp>
      <p:graphicFrame>
        <p:nvGraphicFramePr>
          <p:cNvPr id="4" name="Table 3"/>
          <p:cNvGraphicFramePr>
            <a:graphicFrameLocks noGrp="1"/>
          </p:cNvGraphicFramePr>
          <p:nvPr>
            <p:extLst/>
          </p:nvPr>
        </p:nvGraphicFramePr>
        <p:xfrm>
          <a:off x="5250728" y="1108438"/>
          <a:ext cx="3789576" cy="2346960"/>
        </p:xfrm>
        <a:graphic>
          <a:graphicData uri="http://schemas.openxmlformats.org/drawingml/2006/table">
            <a:tbl>
              <a:tblPr firstRow="1" bandRow="1">
                <a:tableStyleId>{2D5ABB26-0587-4C30-8999-92F81FD0307C}</a:tableStyleId>
              </a:tblPr>
              <a:tblGrid>
                <a:gridCol w="1234913">
                  <a:extLst>
                    <a:ext uri="{9D8B030D-6E8A-4147-A177-3AD203B41FA5}">
                      <a16:colId xmlns:a16="http://schemas.microsoft.com/office/drawing/2014/main" val="20000"/>
                    </a:ext>
                  </a:extLst>
                </a:gridCol>
                <a:gridCol w="1291472">
                  <a:extLst>
                    <a:ext uri="{9D8B030D-6E8A-4147-A177-3AD203B41FA5}">
                      <a16:colId xmlns:a16="http://schemas.microsoft.com/office/drawing/2014/main" val="20001"/>
                    </a:ext>
                  </a:extLst>
                </a:gridCol>
                <a:gridCol w="1263191">
                  <a:extLst>
                    <a:ext uri="{9D8B030D-6E8A-4147-A177-3AD203B41FA5}">
                      <a16:colId xmlns:a16="http://schemas.microsoft.com/office/drawing/2014/main" val="20002"/>
                    </a:ext>
                  </a:extLst>
                </a:gridCol>
              </a:tblGrid>
              <a:tr h="327879">
                <a:tc>
                  <a:txBody>
                    <a:bodyPr/>
                    <a:lstStyle/>
                    <a:p>
                      <a:pPr algn="ctr"/>
                      <a:r>
                        <a:rPr lang="en-GB" sz="1600" dirty="0"/>
                        <a:t>Blondes</a:t>
                      </a:r>
                    </a:p>
                  </a:txBody>
                  <a:tcPr>
                    <a:lnB w="12700" cap="flat" cmpd="sng" algn="ctr">
                      <a:solidFill>
                        <a:schemeClr val="tx1"/>
                      </a:solidFill>
                      <a:prstDash val="solid"/>
                      <a:round/>
                      <a:headEnd type="none" w="med" len="med"/>
                      <a:tailEnd type="none" w="med" len="med"/>
                    </a:lnB>
                  </a:tcPr>
                </a:tc>
                <a:tc>
                  <a:txBody>
                    <a:bodyPr/>
                    <a:lstStyle/>
                    <a:p>
                      <a:pPr algn="ctr"/>
                      <a:r>
                        <a:rPr lang="en-GB" sz="1600" dirty="0"/>
                        <a:t>Brunettes</a:t>
                      </a:r>
                    </a:p>
                  </a:txBody>
                  <a:tcPr>
                    <a:lnB w="12700" cap="flat" cmpd="sng" algn="ctr">
                      <a:solidFill>
                        <a:schemeClr val="tx1"/>
                      </a:solidFill>
                      <a:prstDash val="solid"/>
                      <a:round/>
                      <a:headEnd type="none" w="med" len="med"/>
                      <a:tailEnd type="none" w="med" len="med"/>
                    </a:lnB>
                  </a:tcPr>
                </a:tc>
                <a:tc>
                  <a:txBody>
                    <a:bodyPr/>
                    <a:lstStyle/>
                    <a:p>
                      <a:pPr algn="ctr"/>
                      <a:r>
                        <a:rPr lang="en-GB" sz="1600" dirty="0"/>
                        <a:t>Redheads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527368">
                <a:tc>
                  <a:txBody>
                    <a:bodyPr/>
                    <a:lstStyle/>
                    <a:p>
                      <a:pPr algn="ctr"/>
                      <a:r>
                        <a:rPr lang="en-GB" dirty="0"/>
                        <a:t>5</a:t>
                      </a:r>
                    </a:p>
                    <a:p>
                      <a:pPr algn="ctr"/>
                      <a:r>
                        <a:rPr lang="en-GB" dirty="0"/>
                        <a:t>10</a:t>
                      </a:r>
                    </a:p>
                    <a:p>
                      <a:pPr algn="ctr"/>
                      <a:r>
                        <a:rPr lang="en-GB" dirty="0"/>
                        <a:t>6</a:t>
                      </a:r>
                    </a:p>
                    <a:p>
                      <a:pPr algn="ctr"/>
                      <a:r>
                        <a:rPr lang="en-GB" dirty="0"/>
                        <a:t>2</a:t>
                      </a:r>
                    </a:p>
                    <a:p>
                      <a:pPr algn="ctr"/>
                      <a:r>
                        <a:rPr lang="en-GB" dirty="0"/>
                        <a:t>5</a:t>
                      </a:r>
                    </a:p>
                    <a:p>
                      <a:pPr algn="ctr"/>
                      <a:r>
                        <a:rPr lang="en-GB" dirty="0"/>
                        <a:t>3</a:t>
                      </a:r>
                    </a:p>
                    <a:p>
                      <a:pPr algn="ct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3</a:t>
                      </a:r>
                    </a:p>
                    <a:p>
                      <a:pPr algn="ctr"/>
                      <a:r>
                        <a:rPr lang="en-GB" dirty="0"/>
                        <a:t>5</a:t>
                      </a:r>
                    </a:p>
                    <a:p>
                      <a:pPr algn="ctr"/>
                      <a:r>
                        <a:rPr lang="en-GB" dirty="0"/>
                        <a:t>2</a:t>
                      </a:r>
                    </a:p>
                    <a:p>
                      <a:pPr algn="ctr"/>
                      <a:r>
                        <a:rPr lang="en-GB" dirty="0"/>
                        <a:t>4</a:t>
                      </a:r>
                    </a:p>
                    <a:p>
                      <a:pPr algn="ctr"/>
                      <a:r>
                        <a:rPr lang="en-GB" dirty="0"/>
                        <a:t>3</a:t>
                      </a:r>
                    </a:p>
                    <a:p>
                      <a:pPr algn="ctr"/>
                      <a:r>
                        <a:rPr lang="en-GB" dirty="0"/>
                        <a:t>5</a:t>
                      </a:r>
                    </a:p>
                  </a:txBody>
                  <a:tcPr>
                    <a:lnT w="12700" cap="flat" cmpd="sng" algn="ctr">
                      <a:solidFill>
                        <a:schemeClr val="tx1"/>
                      </a:solidFill>
                      <a:prstDash val="solid"/>
                      <a:round/>
                      <a:headEnd type="none" w="med" len="med"/>
                      <a:tailEnd type="none" w="med" len="med"/>
                    </a:lnT>
                  </a:tcPr>
                </a:tc>
                <a:tc>
                  <a:txBody>
                    <a:bodyPr/>
                    <a:lstStyle/>
                    <a:p>
                      <a:pPr algn="ctr"/>
                      <a:r>
                        <a:rPr lang="en-GB" dirty="0"/>
                        <a:t>2</a:t>
                      </a:r>
                    </a:p>
                    <a:p>
                      <a:pPr algn="ctr"/>
                      <a:r>
                        <a:rPr lang="en-GB" dirty="0"/>
                        <a:t>1</a:t>
                      </a:r>
                    </a:p>
                    <a:p>
                      <a:pPr algn="ctr"/>
                      <a:r>
                        <a:rPr lang="en-GB" dirty="0"/>
                        <a:t>7</a:t>
                      </a:r>
                    </a:p>
                    <a:p>
                      <a:pPr algn="ctr"/>
                      <a:r>
                        <a:rPr lang="en-GB" dirty="0"/>
                        <a:t>2</a:t>
                      </a:r>
                    </a:p>
                    <a:p>
                      <a:pPr algn="ctr"/>
                      <a:r>
                        <a:rPr lang="en-GB" dirty="0"/>
                        <a:t>2</a:t>
                      </a:r>
                    </a:p>
                    <a:p>
                      <a:pPr algn="ctr"/>
                      <a:r>
                        <a:rPr lang="en-GB" dirty="0"/>
                        <a:t>3</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mc:AlternateContent xmlns:mc="http://schemas.openxmlformats.org/markup-compatibility/2006">
        <mc:Choice xmlns:a14="http://schemas.microsoft.com/office/drawing/2010/main" Requires="a14">
          <p:sp>
            <p:nvSpPr>
              <p:cNvPr id="5" name="Content Placeholder 2"/>
              <p:cNvSpPr txBox="1">
                <a:spLocks/>
              </p:cNvSpPr>
              <p:nvPr/>
            </p:nvSpPr>
            <p:spPr>
              <a:xfrm>
                <a:off x="628650" y="4443868"/>
                <a:ext cx="8335654" cy="2049006"/>
              </a:xfrm>
              <a:prstGeom prst="rect">
                <a:avLst/>
              </a:prstGeom>
            </p:spPr>
            <p:txBody>
              <a:bodyPr vert="horz" lIns="91440" tIns="45720" rIns="91440" bIns="45720" rtlCol="0" anchor="t" anchorCtr="0">
                <a:normAutofit fontScale="92500"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457200" indent="-457200">
                  <a:buFont typeface="+mj-lt"/>
                  <a:buAutoNum type="arabicPeriod"/>
                </a:pPr>
                <a:r>
                  <a:rPr lang="en-GB" dirty="0"/>
                  <a:t>State your hypotheses </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a:t>
                </a:r>
                <a:r>
                  <a:rPr lang="en-GB" dirty="0" smtClean="0"/>
                  <a:t>level</a:t>
                </a:r>
              </a:p>
              <a:p>
                <a:pPr marL="457200" indent="-457200">
                  <a:buFont typeface="+mj-lt"/>
                  <a:buAutoNum type="arabicPeriod"/>
                </a:pPr>
                <a:r>
                  <a:rPr lang="en-GB" dirty="0" smtClean="0"/>
                  <a:t>Calculate </a:t>
                </a:r>
                <a:r>
                  <a:rPr lang="en-GB" i="1" dirty="0"/>
                  <a:t>F</a:t>
                </a:r>
                <a:endParaRPr lang="en-GB" dirty="0"/>
              </a:p>
              <a:p>
                <a:pPr marL="457200" indent="-45720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𝐹</m:t>
                        </m:r>
                      </m:e>
                      <m:sub>
                        <m:r>
                          <a:rPr lang="en-GB" i="1">
                            <a:latin typeface="Cambria Math" panose="02040503050406030204" pitchFamily="18" charset="0"/>
                          </a:rPr>
                          <m:t>𝑐𝑟𝑖𝑡</m:t>
                        </m:r>
                      </m:sub>
                    </m:sSub>
                  </m:oMath>
                </a14:m>
                <a:endParaRPr lang="en-GB" dirty="0"/>
              </a:p>
              <a:p>
                <a:pPr marL="457200" indent="-457200">
                  <a:buFont typeface="+mj-lt"/>
                  <a:buAutoNum type="arabicPeriod"/>
                </a:pPr>
                <a:r>
                  <a:rPr lang="en-GB" dirty="0"/>
                  <a:t>Decide whether or not to reject the null hypothesis</a:t>
                </a:r>
              </a:p>
            </p:txBody>
          </p:sp>
        </mc:Choice>
        <mc:Fallback>
          <p:sp>
            <p:nvSpPr>
              <p:cNvPr id="5" name="Content Placeholder 2"/>
              <p:cNvSpPr txBox="1">
                <a:spLocks noRot="1" noChangeAspect="1" noMove="1" noResize="1" noEditPoints="1" noAdjustHandles="1" noChangeArrowheads="1" noChangeShapeType="1" noTextEdit="1"/>
              </p:cNvSpPr>
              <p:nvPr/>
            </p:nvSpPr>
            <p:spPr>
              <a:xfrm>
                <a:off x="628650" y="4443868"/>
                <a:ext cx="8335654" cy="2049006"/>
              </a:xfrm>
              <a:prstGeom prst="rect">
                <a:avLst/>
              </a:prstGeom>
              <a:blipFill>
                <a:blip r:embed="rId2"/>
                <a:stretch>
                  <a:fillRect l="-219" t="-2976"/>
                </a:stretch>
              </a:blipFill>
            </p:spPr>
            <p:txBody>
              <a:bodyPr/>
              <a:lstStyle/>
              <a:p>
                <a:r>
                  <a:rPr lang="en-GB">
                    <a:noFill/>
                  </a:rPr>
                  <a:t> </a:t>
                </a:r>
              </a:p>
            </p:txBody>
          </p:sp>
        </mc:Fallback>
      </mc:AlternateContent>
    </p:spTree>
    <p:extLst>
      <p:ext uri="{BB962C8B-B14F-4D97-AF65-F5344CB8AC3E}">
        <p14:creationId xmlns:p14="http://schemas.microsoft.com/office/powerpoint/2010/main" val="3468555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Strength of association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With large samples you can often find differences in means that are statistically significant but not important in terms of practical significance</a:t>
                </a:r>
              </a:p>
              <a:p>
                <a:r>
                  <a:rPr lang="en-GB" dirty="0"/>
                  <a:t>If you have a statistically significant overall </a:t>
                </a:r>
                <a14:m>
                  <m:oMath xmlns:m="http://schemas.openxmlformats.org/officeDocument/2006/math">
                    <m:r>
                      <a:rPr lang="en-GB" b="0" i="1" smtClean="0">
                        <a:latin typeface="Cambria Math" panose="02040503050406030204" pitchFamily="18" charset="0"/>
                      </a:rPr>
                      <m:t>𝐹</m:t>
                    </m:r>
                  </m:oMath>
                </a14:m>
                <a:r>
                  <a:rPr lang="en-GB" dirty="0"/>
                  <a:t> test you also need to determine the strength of association</a:t>
                </a:r>
              </a:p>
              <a:p>
                <a:pPr lvl="1"/>
                <a:r>
                  <a:rPr lang="en-GB" dirty="0"/>
                  <a:t>This is the ANOVA version of the coefficient of determination </a:t>
                </a:r>
                <a14:m>
                  <m:oMath xmlns:m="http://schemas.openxmlformats.org/officeDocument/2006/math">
                    <m:sSubSup>
                      <m:sSubSupPr>
                        <m:ctrlPr>
                          <a:rPr lang="en-GB" i="1" smtClean="0">
                            <a:latin typeface="Cambria Math" panose="02040503050406030204" pitchFamily="18" charset="0"/>
                          </a:rPr>
                        </m:ctrlPr>
                      </m:sSubSupPr>
                      <m:e>
                        <m:r>
                          <a:rPr lang="en-GB" b="0" i="1" smtClean="0">
                            <a:latin typeface="Cambria Math" panose="02040503050406030204" pitchFamily="18" charset="0"/>
                          </a:rPr>
                          <m:t>𝑟</m:t>
                        </m:r>
                      </m:e>
                      <m:sub>
                        <m:r>
                          <a:rPr lang="en-GB" b="0" i="1" smtClean="0">
                            <a:latin typeface="Cambria Math" panose="02040503050406030204" pitchFamily="18" charset="0"/>
                          </a:rPr>
                          <m:t>𝑥𝑦</m:t>
                        </m:r>
                      </m:sub>
                      <m:sup>
                        <m:r>
                          <a:rPr lang="en-GB" b="0" i="1" smtClean="0">
                            <a:latin typeface="Cambria Math" panose="02040503050406030204" pitchFamily="18" charset="0"/>
                          </a:rPr>
                          <m:t>2</m:t>
                        </m:r>
                      </m:sup>
                    </m:sSubSup>
                  </m:oMath>
                </a14:m>
                <a:r>
                  <a:rPr lang="en-GB" dirty="0"/>
                  <a:t> that we looked at in the lecture  on correlations</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773" t="-1541"/>
                </a:stretch>
              </a:blipFill>
            </p:spPr>
            <p:txBody>
              <a:bodyPr/>
              <a:lstStyle/>
              <a:p>
                <a:r>
                  <a:rPr lang="en-GB">
                    <a:noFill/>
                  </a:rPr>
                  <a:t> </a:t>
                </a:r>
              </a:p>
            </p:txBody>
          </p:sp>
        </mc:Fallback>
      </mc:AlternateContent>
    </p:spTree>
    <p:extLst>
      <p:ext uri="{BB962C8B-B14F-4D97-AF65-F5344CB8AC3E}">
        <p14:creationId xmlns:p14="http://schemas.microsoft.com/office/powerpoint/2010/main" val="2518861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a:t>
            </a:r>
          </a:p>
        </p:txBody>
      </p:sp>
      <p:sp>
        <p:nvSpPr>
          <p:cNvPr id="3" name="Content Placeholder 2"/>
          <p:cNvSpPr>
            <a:spLocks noGrp="1"/>
          </p:cNvSpPr>
          <p:nvPr>
            <p:ph idx="1"/>
          </p:nvPr>
        </p:nvSpPr>
        <p:spPr>
          <a:xfrm>
            <a:off x="377716" y="1054181"/>
            <a:ext cx="4575928" cy="3180757"/>
          </a:xfrm>
        </p:spPr>
        <p:txBody>
          <a:bodyPr>
            <a:normAutofit fontScale="85000" lnSpcReduction="10000"/>
          </a:bodyPr>
          <a:lstStyle/>
          <a:p>
            <a:r>
              <a:rPr lang="en-GB" dirty="0"/>
              <a:t>A company is thinking of replacing their current flavour of drink with two new flavours. They do a taste test with each of the new flavours and their current flavour and get their testers to rate the tastes out of ten. These are their results</a:t>
            </a:r>
          </a:p>
        </p:txBody>
      </p:sp>
      <p:graphicFrame>
        <p:nvGraphicFramePr>
          <p:cNvPr id="4" name="Table 3"/>
          <p:cNvGraphicFramePr>
            <a:graphicFrameLocks noGrp="1"/>
          </p:cNvGraphicFramePr>
          <p:nvPr>
            <p:extLst/>
          </p:nvPr>
        </p:nvGraphicFramePr>
        <p:xfrm>
          <a:off x="5250728" y="1108438"/>
          <a:ext cx="3789576" cy="2590800"/>
        </p:xfrm>
        <a:graphic>
          <a:graphicData uri="http://schemas.openxmlformats.org/drawingml/2006/table">
            <a:tbl>
              <a:tblPr firstRow="1" bandRow="1">
                <a:tableStyleId>{2D5ABB26-0587-4C30-8999-92F81FD0307C}</a:tableStyleId>
              </a:tblPr>
              <a:tblGrid>
                <a:gridCol w="1234913">
                  <a:extLst>
                    <a:ext uri="{9D8B030D-6E8A-4147-A177-3AD203B41FA5}">
                      <a16:colId xmlns:a16="http://schemas.microsoft.com/office/drawing/2014/main" val="20000"/>
                    </a:ext>
                  </a:extLst>
                </a:gridCol>
                <a:gridCol w="1291472">
                  <a:extLst>
                    <a:ext uri="{9D8B030D-6E8A-4147-A177-3AD203B41FA5}">
                      <a16:colId xmlns:a16="http://schemas.microsoft.com/office/drawing/2014/main" val="20001"/>
                    </a:ext>
                  </a:extLst>
                </a:gridCol>
                <a:gridCol w="1263191">
                  <a:extLst>
                    <a:ext uri="{9D8B030D-6E8A-4147-A177-3AD203B41FA5}">
                      <a16:colId xmlns:a16="http://schemas.microsoft.com/office/drawing/2014/main" val="20002"/>
                    </a:ext>
                  </a:extLst>
                </a:gridCol>
              </a:tblGrid>
              <a:tr h="327879">
                <a:tc>
                  <a:txBody>
                    <a:bodyPr/>
                    <a:lstStyle/>
                    <a:p>
                      <a:pPr algn="ctr"/>
                      <a:r>
                        <a:rPr lang="en-GB" sz="1600" dirty="0"/>
                        <a:t>New flavour 1</a:t>
                      </a:r>
                    </a:p>
                  </a:txBody>
                  <a:tcPr>
                    <a:lnB w="12700" cap="flat" cmpd="sng" algn="ctr">
                      <a:solidFill>
                        <a:schemeClr val="tx1"/>
                      </a:solidFill>
                      <a:prstDash val="solid"/>
                      <a:round/>
                      <a:headEnd type="none" w="med" len="med"/>
                      <a:tailEnd type="none" w="med" len="med"/>
                    </a:lnB>
                  </a:tcPr>
                </a:tc>
                <a:tc>
                  <a:txBody>
                    <a:bodyPr/>
                    <a:lstStyle/>
                    <a:p>
                      <a:pPr algn="ctr"/>
                      <a:r>
                        <a:rPr lang="en-GB" sz="1600" dirty="0"/>
                        <a:t>New flavour 2</a:t>
                      </a:r>
                    </a:p>
                  </a:txBody>
                  <a:tcPr>
                    <a:lnB w="12700" cap="flat" cmpd="sng" algn="ctr">
                      <a:solidFill>
                        <a:schemeClr val="tx1"/>
                      </a:solidFill>
                      <a:prstDash val="solid"/>
                      <a:round/>
                      <a:headEnd type="none" w="med" len="med"/>
                      <a:tailEnd type="none" w="med" len="med"/>
                    </a:lnB>
                  </a:tcPr>
                </a:tc>
                <a:tc>
                  <a:txBody>
                    <a:bodyPr/>
                    <a:lstStyle/>
                    <a:p>
                      <a:pPr algn="ctr"/>
                      <a:r>
                        <a:rPr lang="en-GB" sz="1600" dirty="0"/>
                        <a:t>Current</a:t>
                      </a:r>
                      <a:r>
                        <a:rPr lang="en-GB" sz="1600" baseline="0" dirty="0"/>
                        <a:t> </a:t>
                      </a:r>
                      <a:r>
                        <a:rPr lang="en-GB" sz="1600" dirty="0"/>
                        <a:t>flavour</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527368">
                <a:tc>
                  <a:txBody>
                    <a:bodyPr/>
                    <a:lstStyle/>
                    <a:p>
                      <a:pPr algn="ctr"/>
                      <a:r>
                        <a:rPr lang="en-GB" dirty="0"/>
                        <a:t>8</a:t>
                      </a:r>
                    </a:p>
                    <a:p>
                      <a:pPr algn="ctr"/>
                      <a:r>
                        <a:rPr lang="en-GB" dirty="0"/>
                        <a:t>9</a:t>
                      </a:r>
                    </a:p>
                    <a:p>
                      <a:pPr algn="ctr"/>
                      <a:r>
                        <a:rPr lang="en-GB" dirty="0"/>
                        <a:t>10</a:t>
                      </a:r>
                    </a:p>
                    <a:p>
                      <a:pPr algn="ctr"/>
                      <a:r>
                        <a:rPr lang="en-GB" dirty="0"/>
                        <a:t>10</a:t>
                      </a:r>
                    </a:p>
                    <a:p>
                      <a:pPr algn="ctr"/>
                      <a:r>
                        <a:rPr lang="en-GB" dirty="0"/>
                        <a:t>6</a:t>
                      </a:r>
                    </a:p>
                    <a:p>
                      <a:pPr algn="ctr"/>
                      <a:r>
                        <a:rPr lang="en-GB" dirty="0"/>
                        <a:t>8</a:t>
                      </a:r>
                    </a:p>
                    <a:p>
                      <a:pPr algn="ctr"/>
                      <a:r>
                        <a:rPr lang="en-GB" dirty="0"/>
                        <a:t>9</a:t>
                      </a:r>
                    </a:p>
                  </a:txBody>
                  <a:tcPr>
                    <a:lnT w="12700" cap="flat" cmpd="sng" algn="ctr">
                      <a:solidFill>
                        <a:schemeClr val="tx1"/>
                      </a:solidFill>
                      <a:prstDash val="solid"/>
                      <a:round/>
                      <a:headEnd type="none" w="med" len="med"/>
                      <a:tailEnd type="none" w="med" len="med"/>
                    </a:lnT>
                  </a:tcPr>
                </a:tc>
                <a:tc>
                  <a:txBody>
                    <a:bodyPr/>
                    <a:lstStyle/>
                    <a:p>
                      <a:pPr algn="ctr"/>
                      <a:r>
                        <a:rPr lang="en-GB" dirty="0"/>
                        <a:t>2</a:t>
                      </a:r>
                    </a:p>
                    <a:p>
                      <a:pPr algn="ctr"/>
                      <a:r>
                        <a:rPr lang="en-GB" dirty="0"/>
                        <a:t>3</a:t>
                      </a:r>
                    </a:p>
                    <a:p>
                      <a:pPr algn="ctr"/>
                      <a:r>
                        <a:rPr lang="en-GB" dirty="0"/>
                        <a:t>4</a:t>
                      </a:r>
                    </a:p>
                    <a:p>
                      <a:pPr algn="ctr"/>
                      <a:r>
                        <a:rPr lang="en-GB" dirty="0"/>
                        <a:t>2</a:t>
                      </a:r>
                    </a:p>
                    <a:p>
                      <a:pPr algn="ctr"/>
                      <a:r>
                        <a:rPr lang="en-GB" dirty="0"/>
                        <a:t>1</a:t>
                      </a:r>
                    </a:p>
                    <a:p>
                      <a:pPr algn="ctr"/>
                      <a:r>
                        <a:rPr lang="en-GB" dirty="0"/>
                        <a:t>3</a:t>
                      </a:r>
                    </a:p>
                    <a:p>
                      <a:pPr algn="ctr"/>
                      <a:r>
                        <a:rPr lang="en-GB" dirty="0"/>
                        <a:t>2</a:t>
                      </a:r>
                    </a:p>
                  </a:txBody>
                  <a:tcPr>
                    <a:lnT w="12700" cap="flat" cmpd="sng" algn="ctr">
                      <a:solidFill>
                        <a:schemeClr val="tx1"/>
                      </a:solidFill>
                      <a:prstDash val="solid"/>
                      <a:round/>
                      <a:headEnd type="none" w="med" len="med"/>
                      <a:tailEnd type="none" w="med" len="med"/>
                    </a:lnT>
                  </a:tcPr>
                </a:tc>
                <a:tc>
                  <a:txBody>
                    <a:bodyPr/>
                    <a:lstStyle/>
                    <a:p>
                      <a:pPr algn="ctr"/>
                      <a:r>
                        <a:rPr lang="en-GB" dirty="0"/>
                        <a:t>7</a:t>
                      </a:r>
                    </a:p>
                    <a:p>
                      <a:pPr algn="ctr"/>
                      <a:r>
                        <a:rPr lang="en-GB" dirty="0"/>
                        <a:t>6</a:t>
                      </a:r>
                    </a:p>
                    <a:p>
                      <a:pPr algn="ctr"/>
                      <a:r>
                        <a:rPr lang="en-GB" dirty="0"/>
                        <a:t>5</a:t>
                      </a:r>
                    </a:p>
                    <a:p>
                      <a:pPr algn="ctr"/>
                      <a:r>
                        <a:rPr lang="en-GB" dirty="0"/>
                        <a:t>8</a:t>
                      </a:r>
                    </a:p>
                    <a:p>
                      <a:pPr algn="ctr"/>
                      <a:r>
                        <a:rPr lang="en-GB" dirty="0"/>
                        <a:t>10</a:t>
                      </a:r>
                    </a:p>
                    <a:p>
                      <a:pPr algn="ctr"/>
                      <a:r>
                        <a:rPr lang="en-GB" dirty="0"/>
                        <a:t>6</a:t>
                      </a:r>
                    </a:p>
                    <a:p>
                      <a:pPr algn="ctr"/>
                      <a:r>
                        <a:rPr lang="en-GB" dirty="0"/>
                        <a:t>7</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mc:AlternateContent xmlns:mc="http://schemas.openxmlformats.org/markup-compatibility/2006">
        <mc:Choice xmlns:a14="http://schemas.microsoft.com/office/drawing/2010/main" Requires="a14">
          <p:sp>
            <p:nvSpPr>
              <p:cNvPr id="5" name="Content Placeholder 2"/>
              <p:cNvSpPr txBox="1">
                <a:spLocks/>
              </p:cNvSpPr>
              <p:nvPr/>
            </p:nvSpPr>
            <p:spPr>
              <a:xfrm>
                <a:off x="377716" y="4464255"/>
                <a:ext cx="8335654" cy="2315120"/>
              </a:xfrm>
              <a:prstGeom prst="rect">
                <a:avLst/>
              </a:prstGeom>
            </p:spPr>
            <p:txBody>
              <a:bodyPr vert="horz" lIns="91440" tIns="45720" rIns="91440" bIns="45720" rtlCol="0" anchor="t" anchorCtr="0">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457200" indent="-457200">
                  <a:buFont typeface="+mj-lt"/>
                  <a:buAutoNum type="arabicPeriod"/>
                </a:pPr>
                <a:r>
                  <a:rPr lang="en-GB" dirty="0"/>
                  <a:t>State your hypotheses </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marL="457200" indent="-457200">
                  <a:buFont typeface="+mj-lt"/>
                  <a:buAutoNum type="arabicPeriod"/>
                </a:pPr>
                <a:r>
                  <a:rPr lang="en-GB" dirty="0"/>
                  <a:t>Calculate </a:t>
                </a:r>
                <a:r>
                  <a:rPr lang="en-GB" i="1" dirty="0"/>
                  <a:t>F</a:t>
                </a:r>
                <a:endParaRPr lang="en-GB" dirty="0"/>
              </a:p>
              <a:p>
                <a:pPr marL="457200" indent="-45720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𝐹</m:t>
                        </m:r>
                      </m:e>
                      <m:sub>
                        <m:r>
                          <a:rPr lang="en-GB" i="1">
                            <a:latin typeface="Cambria Math" panose="02040503050406030204" pitchFamily="18" charset="0"/>
                          </a:rPr>
                          <m:t>𝑐𝑟𝑖𝑡</m:t>
                        </m:r>
                      </m:sub>
                    </m:sSub>
                  </m:oMath>
                </a14:m>
                <a:endParaRPr lang="en-GB" dirty="0"/>
              </a:p>
              <a:p>
                <a:pPr marL="457200" indent="-457200">
                  <a:buFont typeface="+mj-lt"/>
                  <a:buAutoNum type="arabicPeriod"/>
                </a:pPr>
                <a:r>
                  <a:rPr lang="en-GB" dirty="0"/>
                  <a:t>Decide whether or not to reject the null </a:t>
                </a:r>
                <a:r>
                  <a:rPr lang="en-GB" dirty="0" smtClean="0"/>
                  <a:t>hypothesis</a:t>
                </a:r>
                <a:endParaRPr lang="en-GB" dirty="0"/>
              </a:p>
            </p:txBody>
          </p:sp>
        </mc:Choice>
        <mc:Fallback>
          <p:sp>
            <p:nvSpPr>
              <p:cNvPr id="5" name="Content Placeholder 2"/>
              <p:cNvSpPr txBox="1">
                <a:spLocks noRot="1" noChangeAspect="1" noMove="1" noResize="1" noEditPoints="1" noAdjustHandles="1" noChangeArrowheads="1" noChangeShapeType="1" noTextEdit="1"/>
              </p:cNvSpPr>
              <p:nvPr/>
            </p:nvSpPr>
            <p:spPr>
              <a:xfrm>
                <a:off x="377716" y="4464255"/>
                <a:ext cx="8335654" cy="2315120"/>
              </a:xfrm>
              <a:prstGeom prst="rect">
                <a:avLst/>
              </a:prstGeom>
              <a:blipFill>
                <a:blip r:embed="rId2"/>
                <a:stretch>
                  <a:fillRect l="-293" t="-1579"/>
                </a:stretch>
              </a:blipFill>
            </p:spPr>
            <p:txBody>
              <a:bodyPr/>
              <a:lstStyle/>
              <a:p>
                <a:r>
                  <a:rPr lang="en-GB">
                    <a:noFill/>
                  </a:rPr>
                  <a:t> </a:t>
                </a:r>
              </a:p>
            </p:txBody>
          </p:sp>
        </mc:Fallback>
      </mc:AlternateContent>
    </p:spTree>
    <p:extLst>
      <p:ext uri="{BB962C8B-B14F-4D97-AF65-F5344CB8AC3E}">
        <p14:creationId xmlns:p14="http://schemas.microsoft.com/office/powerpoint/2010/main" val="27260293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83696"/>
          </a:xfrm>
        </p:spPr>
        <p:txBody>
          <a:bodyPr>
            <a:normAutofit/>
          </a:bodyPr>
          <a:lstStyle/>
          <a:p>
            <a:r>
              <a:rPr lang="en-GB" sz="3600" dirty="0"/>
              <a:t>Post hoc Analysis</a:t>
            </a:r>
          </a:p>
        </p:txBody>
      </p:sp>
      <p:sp>
        <p:nvSpPr>
          <p:cNvPr id="3" name="Content Placeholder 2"/>
          <p:cNvSpPr>
            <a:spLocks noGrp="1"/>
          </p:cNvSpPr>
          <p:nvPr>
            <p:ph idx="1"/>
          </p:nvPr>
        </p:nvSpPr>
        <p:spPr>
          <a:xfrm>
            <a:off x="533400" y="1348822"/>
            <a:ext cx="8337223" cy="5509178"/>
          </a:xfrm>
        </p:spPr>
        <p:txBody>
          <a:bodyPr>
            <a:normAutofit fontScale="92500" lnSpcReduction="10000"/>
          </a:bodyPr>
          <a:lstStyle/>
          <a:p>
            <a:r>
              <a:rPr lang="en-GB" dirty="0"/>
              <a:t>In the last problem we discovered that there was a significant difference between the means</a:t>
            </a:r>
          </a:p>
          <a:p>
            <a:pPr lvl="1"/>
            <a:r>
              <a:rPr lang="en-GB" dirty="0"/>
              <a:t>Current flavour: 7</a:t>
            </a:r>
          </a:p>
          <a:p>
            <a:pPr lvl="1"/>
            <a:r>
              <a:rPr lang="en-GB" dirty="0"/>
              <a:t>New flavour 1: 8.57</a:t>
            </a:r>
          </a:p>
          <a:p>
            <a:pPr lvl="1"/>
            <a:r>
              <a:rPr lang="en-GB" dirty="0"/>
              <a:t>New flavour 2: 2.42</a:t>
            </a:r>
          </a:p>
          <a:p>
            <a:r>
              <a:rPr lang="en-GB" dirty="0"/>
              <a:t>Clearly there’s a large difference between the current flavour and flavour 2, but is the difference between the current flavour and flavour 1 significant?</a:t>
            </a:r>
          </a:p>
          <a:p>
            <a:pPr lvl="1"/>
            <a:r>
              <a:rPr lang="en-GB" dirty="0"/>
              <a:t>ANOVA doesn’t tell us this; it just tells us that there are significant differences somewhere</a:t>
            </a:r>
          </a:p>
          <a:p>
            <a:r>
              <a:rPr lang="en-GB" dirty="0"/>
              <a:t>We need to do some </a:t>
            </a:r>
            <a:r>
              <a:rPr lang="en-GB" i="1" dirty="0"/>
              <a:t>post hoc analysis</a:t>
            </a:r>
            <a:r>
              <a:rPr lang="en-GB" dirty="0"/>
              <a:t> to determine which of the pairs show significant differences</a:t>
            </a:r>
          </a:p>
          <a:p>
            <a:r>
              <a:rPr lang="en-GB" dirty="0"/>
              <a:t>We’ll look at the </a:t>
            </a:r>
            <a:r>
              <a:rPr lang="en-GB" dirty="0" err="1"/>
              <a:t>Scheffé</a:t>
            </a:r>
            <a:r>
              <a:rPr lang="en-GB" dirty="0"/>
              <a:t> method for groups of equal or unequal Ns</a:t>
            </a:r>
          </a:p>
        </p:txBody>
      </p:sp>
    </p:spTree>
    <p:extLst>
      <p:ext uri="{BB962C8B-B14F-4D97-AF65-F5344CB8AC3E}">
        <p14:creationId xmlns:p14="http://schemas.microsoft.com/office/powerpoint/2010/main" val="8749182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24762"/>
          </a:xfrm>
        </p:spPr>
        <p:txBody>
          <a:bodyPr>
            <a:normAutofit/>
          </a:bodyPr>
          <a:lstStyle/>
          <a:p>
            <a:r>
              <a:rPr lang="en-GB" sz="3200" dirty="0"/>
              <a:t>The </a:t>
            </a:r>
            <a:r>
              <a:rPr lang="en-GB" sz="3200" dirty="0" err="1"/>
              <a:t>Scheffé</a:t>
            </a:r>
            <a:r>
              <a:rPr lang="en-GB" sz="3200" dirty="0"/>
              <a:t> method of Post Hoc Analysis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291317"/>
                <a:ext cx="8337223" cy="5660007"/>
              </a:xfrm>
            </p:spPr>
            <p:txBody>
              <a:bodyPr>
                <a:normAutofit fontScale="85000" lnSpcReduction="10000"/>
              </a:bodyPr>
              <a:lstStyle/>
              <a:p>
                <a:r>
                  <a:rPr lang="en-GB" dirty="0"/>
                  <a:t>The </a:t>
                </a:r>
                <a:r>
                  <a:rPr lang="en-GB" dirty="0" err="1"/>
                  <a:t>Scheffé</a:t>
                </a:r>
                <a:r>
                  <a:rPr lang="en-GB" dirty="0"/>
                  <a:t> method requires the calculation of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𝐶</m:t>
                        </m:r>
                      </m:e>
                      <m:sub>
                        <m:r>
                          <a:rPr lang="en-GB" b="0" i="1" smtClean="0">
                            <a:latin typeface="Cambria Math" panose="02040503050406030204" pitchFamily="18" charset="0"/>
                          </a:rPr>
                          <m:t>𝑜𝑏𝑡</m:t>
                        </m:r>
                      </m:sub>
                    </m:sSub>
                  </m:oMath>
                </a14:m>
                <a:r>
                  <a:rPr lang="en-GB" dirty="0"/>
                  <a:t> which is then compared against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b="0" i="1" smtClean="0">
                            <a:latin typeface="Cambria Math" panose="02040503050406030204" pitchFamily="18" charset="0"/>
                          </a:rPr>
                          <m:t>𝑐𝑟𝑖</m:t>
                        </m:r>
                        <m:r>
                          <a:rPr lang="en-GB" i="1">
                            <a:latin typeface="Cambria Math" panose="02040503050406030204" pitchFamily="18" charset="0"/>
                          </a:rPr>
                          <m:t>𝑡</m:t>
                        </m:r>
                      </m:sub>
                    </m:sSub>
                  </m:oMath>
                </a14:m>
                <a:r>
                  <a:rPr lang="en-GB" dirty="0"/>
                  <a:t> (which is calculated, not looked up)</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𝐶</m:t>
                          </m:r>
                        </m:e>
                        <m:sub>
                          <m:r>
                            <a:rPr lang="en-GB" b="0" i="1" smtClean="0">
                              <a:latin typeface="Cambria Math" panose="02040503050406030204" pitchFamily="18" charset="0"/>
                            </a:rPr>
                            <m:t>𝑜𝑏𝑡</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num>
                        <m:den>
                          <m:rad>
                            <m:radPr>
                              <m:degHide m:val="on"/>
                              <m:ctrlPr>
                                <a:rPr lang="en-GB" b="0" i="1" smtClean="0">
                                  <a:latin typeface="Cambria Math" panose="02040503050406030204" pitchFamily="18" charset="0"/>
                                </a:rPr>
                              </m:ctrlPr>
                            </m:radPr>
                            <m:deg/>
                            <m:e>
                              <m:sSub>
                                <m:sSubPr>
                                  <m:ctrlPr>
                                    <a:rPr lang="en-GB" b="0" i="1" smtClean="0">
                                      <a:latin typeface="Cambria Math" panose="02040503050406030204" pitchFamily="18" charset="0"/>
                                    </a:rPr>
                                  </m:ctrlPr>
                                </m:sSubPr>
                                <m:e>
                                  <m:r>
                                    <a:rPr lang="en-GB" b="0" i="1" smtClean="0">
                                      <a:latin typeface="Cambria Math" panose="02040503050406030204" pitchFamily="18" charset="0"/>
                                    </a:rPr>
                                    <m:t>𝑀𝑆</m:t>
                                  </m:r>
                                </m:e>
                                <m:sub>
                                  <m:r>
                                    <a:rPr lang="en-GB" b="0" i="1" smtClean="0">
                                      <a:latin typeface="Cambria Math" panose="02040503050406030204" pitchFamily="18" charset="0"/>
                                    </a:rPr>
                                    <m:t>𝑊</m:t>
                                  </m:r>
                                </m:sub>
                              </m:sSub>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1</m:t>
                                          </m:r>
                                        </m:sub>
                                      </m:sSub>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2</m:t>
                                          </m:r>
                                        </m:sub>
                                      </m:sSub>
                                    </m:den>
                                  </m:f>
                                </m:e>
                              </m:d>
                            </m:e>
                          </m:rad>
                        </m:den>
                      </m:f>
                    </m:oMath>
                  </m:oMathPara>
                </a14:m>
                <a:endParaRPr lang="en-GB" dirty="0"/>
              </a:p>
              <a:p>
                <a:r>
                  <a:rPr lang="en-GB" dirty="0"/>
                  <a:t>Where</a:t>
                </a:r>
              </a:p>
              <a:p>
                <a:pPr lvl="1"/>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oMath>
                </a14:m>
                <a:r>
                  <a:rPr lang="en-GB" dirty="0"/>
                  <a:t> are the means of the two groups being compared</a:t>
                </a:r>
              </a:p>
              <a:p>
                <a:pPr lvl="1"/>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2</m:t>
                        </m:r>
                      </m:sub>
                    </m:sSub>
                  </m:oMath>
                </a14:m>
                <a:r>
                  <a:rPr lang="en-GB" dirty="0"/>
                  <a:t> are the </a:t>
                </a:r>
                <a14:m>
                  <m:oMath xmlns:m="http://schemas.openxmlformats.org/officeDocument/2006/math">
                    <m:r>
                      <a:rPr lang="en-GB" b="0" i="1" smtClean="0">
                        <a:latin typeface="Cambria Math" panose="02040503050406030204" pitchFamily="18" charset="0"/>
                      </a:rPr>
                      <m:t>𝑁</m:t>
                    </m:r>
                  </m:oMath>
                </a14:m>
                <a:r>
                  <a:rPr lang="en-GB" dirty="0"/>
                  <a:t>s of the two groups</a:t>
                </a:r>
              </a:p>
              <a:p>
                <a:pPr lvl="1"/>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𝑀𝑆</m:t>
                        </m:r>
                      </m:e>
                      <m:sub>
                        <m:r>
                          <a:rPr lang="en-GB" b="0" i="1" smtClean="0">
                            <a:latin typeface="Cambria Math" panose="02040503050406030204" pitchFamily="18" charset="0"/>
                          </a:rPr>
                          <m:t>𝑊</m:t>
                        </m:r>
                      </m:sub>
                    </m:sSub>
                  </m:oMath>
                </a14:m>
                <a:r>
                  <a:rPr lang="en-GB" dirty="0"/>
                  <a:t> is the within-group mean square from your ANOVA</a:t>
                </a:r>
              </a:p>
              <a:p>
                <a:pPr lvl="1"/>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𝐶</m:t>
                          </m:r>
                        </m:e>
                        <m:sub>
                          <m:r>
                            <a:rPr lang="en-GB" b="0" i="1" smtClean="0">
                              <a:latin typeface="Cambria Math" panose="02040503050406030204" pitchFamily="18" charset="0"/>
                            </a:rPr>
                            <m:t>𝑐𝑟𝑖𝑡</m:t>
                          </m:r>
                        </m:sub>
                      </m:sSub>
                      <m:r>
                        <a:rPr lang="en-GB" b="0" i="1" smtClean="0">
                          <a:latin typeface="Cambria Math" panose="02040503050406030204" pitchFamily="18" charset="0"/>
                        </a:rPr>
                        <m:t>=</m:t>
                      </m:r>
                      <m:rad>
                        <m:radPr>
                          <m:degHide m:val="on"/>
                          <m:ctrlPr>
                            <a:rPr lang="en-GB" b="0" i="1" smtClean="0">
                              <a:latin typeface="Cambria Math" panose="02040503050406030204" pitchFamily="18" charset="0"/>
                            </a:rPr>
                          </m:ctrlPr>
                        </m:radPr>
                        <m:deg/>
                        <m:e>
                          <m:r>
                            <a:rPr lang="en-GB" b="0" i="1" smtClean="0">
                              <a:latin typeface="Cambria Math" panose="02040503050406030204" pitchFamily="18" charset="0"/>
                            </a:rPr>
                            <m:t>(</m:t>
                          </m:r>
                          <m:r>
                            <a:rPr lang="en-GB" b="0" i="1" smtClean="0">
                              <a:latin typeface="Cambria Math" panose="02040503050406030204" pitchFamily="18" charset="0"/>
                            </a:rPr>
                            <m:t>𝐾</m:t>
                          </m:r>
                          <m:r>
                            <a:rPr lang="en-GB" b="0" i="1" smtClean="0">
                              <a:latin typeface="Cambria Math" panose="02040503050406030204" pitchFamily="18" charset="0"/>
                            </a:rPr>
                            <m:t>−1)(</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𝐹</m:t>
                              </m:r>
                            </m:e>
                            <m:sub>
                              <m:r>
                                <a:rPr lang="en-GB" b="0" i="1" smtClean="0">
                                  <a:latin typeface="Cambria Math" panose="02040503050406030204" pitchFamily="18" charset="0"/>
                                </a:rPr>
                                <m:t>𝑐𝑟𝑖𝑡</m:t>
                              </m:r>
                            </m:sub>
                          </m:sSub>
                          <m:r>
                            <a:rPr lang="en-GB" b="0" i="1" smtClean="0">
                              <a:latin typeface="Cambria Math" panose="02040503050406030204" pitchFamily="18" charset="0"/>
                            </a:rPr>
                            <m:t>)</m:t>
                          </m:r>
                        </m:e>
                      </m:rad>
                    </m:oMath>
                  </m:oMathPara>
                </a14:m>
                <a:endParaRPr lang="en-GB" dirty="0"/>
              </a:p>
              <a:p>
                <a:r>
                  <a:rPr lang="en-GB" dirty="0"/>
                  <a:t>Where</a:t>
                </a:r>
              </a:p>
              <a:p>
                <a:pPr lvl="1"/>
                <a14:m>
                  <m:oMath xmlns:m="http://schemas.openxmlformats.org/officeDocument/2006/math">
                    <m:r>
                      <a:rPr lang="en-GB" i="1">
                        <a:latin typeface="Cambria Math" panose="02040503050406030204" pitchFamily="18" charset="0"/>
                      </a:rPr>
                      <m:t>𝐾</m:t>
                    </m:r>
                  </m:oMath>
                </a14:m>
                <a:r>
                  <a:rPr lang="en-GB" dirty="0"/>
                  <a:t> is the number of groups</a:t>
                </a:r>
              </a:p>
              <a:p>
                <a:pPr lvl="1"/>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𝑐𝑟𝑖𝑡</m:t>
                        </m:r>
                      </m:sub>
                    </m:sSub>
                  </m:oMath>
                </a14:m>
                <a:r>
                  <a:rPr lang="en-GB" dirty="0"/>
                  <a:t> is the critical value of the </a:t>
                </a:r>
                <a14:m>
                  <m:oMath xmlns:m="http://schemas.openxmlformats.org/officeDocument/2006/math">
                    <m:r>
                      <a:rPr lang="en-GB" b="0" i="1" smtClean="0">
                        <a:latin typeface="Cambria Math" panose="02040503050406030204" pitchFamily="18" charset="0"/>
                      </a:rPr>
                      <m:t>𝐹</m:t>
                    </m:r>
                  </m:oMath>
                </a14:m>
                <a:r>
                  <a:rPr lang="en-GB" dirty="0"/>
                  <a:t> test from your ANOVA</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291317"/>
                <a:ext cx="8337223" cy="5660007"/>
              </a:xfrm>
              <a:blipFill>
                <a:blip r:embed="rId2"/>
                <a:stretch>
                  <a:fillRect t="-1509" r="-1536"/>
                </a:stretch>
              </a:blipFill>
            </p:spPr>
            <p:txBody>
              <a:bodyPr/>
              <a:lstStyle/>
              <a:p>
                <a:r>
                  <a:rPr lang="en-GB">
                    <a:noFill/>
                  </a:rPr>
                  <a:t> </a:t>
                </a:r>
              </a:p>
            </p:txBody>
          </p:sp>
        </mc:Fallback>
      </mc:AlternateContent>
    </p:spTree>
    <p:extLst>
      <p:ext uri="{BB962C8B-B14F-4D97-AF65-F5344CB8AC3E}">
        <p14:creationId xmlns:p14="http://schemas.microsoft.com/office/powerpoint/2010/main" val="33142710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2842"/>
          </a:xfrm>
        </p:spPr>
        <p:txBody>
          <a:bodyPr>
            <a:noAutofit/>
          </a:bodyPr>
          <a:lstStyle/>
          <a:p>
            <a:r>
              <a:rPr lang="en-GB" sz="3200" dirty="0"/>
              <a:t>The </a:t>
            </a:r>
            <a:r>
              <a:rPr lang="en-GB" sz="3200" dirty="0" err="1"/>
              <a:t>Scheffé</a:t>
            </a:r>
            <a:r>
              <a:rPr lang="en-GB" sz="3200" dirty="0"/>
              <a:t> method of Post Hoc Analysis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7"/>
                <a:ext cx="8337223" cy="5678861"/>
              </a:xfrm>
            </p:spPr>
            <p:txBody>
              <a:bodyPr>
                <a:normAutofit fontScale="77500" lnSpcReduction="20000"/>
              </a:bodyPr>
              <a:lstStyle/>
              <a:p>
                <a:r>
                  <a:rPr lang="en-GB" dirty="0"/>
                  <a:t>Current flavour v. flavour 1</a:t>
                </a:r>
              </a:p>
              <a:p>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𝐶</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1</m:t>
                              </m:r>
                            </m:sub>
                          </m:sSub>
                        </m:num>
                        <m:den>
                          <m:rad>
                            <m:radPr>
                              <m:degHide m:val="on"/>
                              <m:ctrlPr>
                                <a:rPr lang="en-GB" i="1">
                                  <a:latin typeface="Cambria Math" panose="02040503050406030204" pitchFamily="18" charset="0"/>
                                </a:rPr>
                              </m:ctrlPr>
                            </m:radPr>
                            <m:deg/>
                            <m:e>
                              <m:sSub>
                                <m:sSubPr>
                                  <m:ctrlPr>
                                    <a:rPr lang="en-GB" i="1">
                                      <a:latin typeface="Cambria Math" panose="02040503050406030204" pitchFamily="18" charset="0"/>
                                    </a:rPr>
                                  </m:ctrlPr>
                                </m:sSubPr>
                                <m:e>
                                  <m:r>
                                    <a:rPr lang="en-GB" i="1">
                                      <a:latin typeface="Cambria Math" panose="02040503050406030204" pitchFamily="18" charset="0"/>
                                    </a:rPr>
                                    <m:t>𝑀𝑆</m:t>
                                  </m:r>
                                </m:e>
                                <m:sub>
                                  <m:r>
                                    <a:rPr lang="en-GB" i="1">
                                      <a:latin typeface="Cambria Math" panose="02040503050406030204" pitchFamily="18" charset="0"/>
                                    </a:rPr>
                                    <m:t>𝑊</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i="1">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𝐶</m:t>
                                          </m:r>
                                        </m:sub>
                                      </m:sSub>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1</m:t>
                                          </m:r>
                                        </m:sub>
                                      </m:sSub>
                                    </m:den>
                                  </m:f>
                                </m:e>
                              </m:d>
                            </m:e>
                          </m:rad>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7−8.57</m:t>
                          </m:r>
                        </m:num>
                        <m:den>
                          <m:rad>
                            <m:radPr>
                              <m:degHide m:val="on"/>
                              <m:ctrlPr>
                                <a:rPr lang="en-GB" i="1">
                                  <a:latin typeface="Cambria Math" panose="02040503050406030204" pitchFamily="18" charset="0"/>
                                </a:rPr>
                              </m:ctrlPr>
                            </m:radPr>
                            <m:deg/>
                            <m:e>
                              <m:r>
                                <a:rPr lang="en-GB" b="0" i="1" smtClean="0">
                                  <a:latin typeface="Cambria Math" panose="02040503050406030204" pitchFamily="18" charset="0"/>
                                </a:rPr>
                                <m:t>1.86</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i="1">
                                          <a:latin typeface="Cambria Math" panose="02040503050406030204" pitchFamily="18" charset="0"/>
                                        </a:rPr>
                                        <m:t>1</m:t>
                                      </m:r>
                                    </m:num>
                                    <m:den>
                                      <m:r>
                                        <a:rPr lang="en-GB" b="0" i="1" smtClean="0">
                                          <a:latin typeface="Cambria Math" panose="02040503050406030204" pitchFamily="18" charset="0"/>
                                        </a:rPr>
                                        <m:t>7</m:t>
                                      </m:r>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b="0" i="1" smtClean="0">
                                          <a:latin typeface="Cambria Math" panose="02040503050406030204" pitchFamily="18" charset="0"/>
                                        </a:rPr>
                                        <m:t>7</m:t>
                                      </m:r>
                                    </m:den>
                                  </m:f>
                                </m:e>
                              </m:d>
                            </m:e>
                          </m:rad>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−1.57</m:t>
                          </m:r>
                        </m:num>
                        <m:den>
                          <m:rad>
                            <m:radPr>
                              <m:degHide m:val="on"/>
                              <m:ctrlPr>
                                <a:rPr lang="en-GB" i="1">
                                  <a:latin typeface="Cambria Math" panose="02040503050406030204" pitchFamily="18" charset="0"/>
                                </a:rPr>
                              </m:ctrlPr>
                            </m:radPr>
                            <m:deg/>
                            <m:e>
                              <m:r>
                                <a:rPr lang="en-GB" b="0" i="1" smtClean="0">
                                  <a:latin typeface="Cambria Math" panose="02040503050406030204" pitchFamily="18" charset="0"/>
                                </a:rPr>
                                <m:t>1.86</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7</m:t>
                                      </m:r>
                                    </m:den>
                                  </m:f>
                                </m:e>
                              </m:d>
                            </m:e>
                          </m:rad>
                        </m:den>
                      </m:f>
                    </m:oMath>
                  </m:oMathPara>
                </a14:m>
                <a:endParaRPr lang="en-GB" dirty="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−1.57</m:t>
                          </m:r>
                        </m:num>
                        <m:den>
                          <m:rad>
                            <m:radPr>
                              <m:degHide m:val="on"/>
                              <m:ctrlPr>
                                <a:rPr lang="en-GB" i="1">
                                  <a:latin typeface="Cambria Math" panose="02040503050406030204" pitchFamily="18" charset="0"/>
                                </a:rPr>
                              </m:ctrlPr>
                            </m:radPr>
                            <m:deg/>
                            <m:e>
                              <m:r>
                                <a:rPr lang="en-GB" i="1">
                                  <a:latin typeface="Cambria Math" panose="02040503050406030204" pitchFamily="18" charset="0"/>
                                </a:rPr>
                                <m:t>0.53</m:t>
                              </m:r>
                            </m:e>
                          </m:rad>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−1.57</m:t>
                          </m:r>
                        </m:num>
                        <m:den>
                          <m:r>
                            <a:rPr lang="en-GB" b="0" i="1" smtClean="0">
                              <a:latin typeface="Cambria Math" panose="02040503050406030204" pitchFamily="18" charset="0"/>
                            </a:rPr>
                            <m:t>0.73</m:t>
                          </m:r>
                        </m:den>
                      </m:f>
                      <m:r>
                        <a:rPr lang="en-GB" b="0" i="1" smtClean="0">
                          <a:latin typeface="Cambria Math" panose="02040503050406030204" pitchFamily="18" charset="0"/>
                        </a:rPr>
                        <m:t>=−2.15</m:t>
                      </m:r>
                    </m:oMath>
                  </m:oMathPara>
                </a14:m>
                <a:endParaRPr lang="en-GB" dirty="0"/>
              </a:p>
              <a:p>
                <a:r>
                  <a:rPr lang="en-GB" dirty="0"/>
                  <a:t>The minus sign doesn’t matter in this case as we could have calculated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𝐶</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1</m:t>
                        </m:r>
                      </m:sub>
                    </m:sSub>
                  </m:oMath>
                </a14:m>
                <a:r>
                  <a:rPr lang="en-GB" dirty="0"/>
                  <a:t> or </a:t>
                </a:r>
                <a14:m>
                  <m:oMath xmlns:m="http://schemas.openxmlformats.org/officeDocument/2006/math">
                    <m:sSub>
                      <m:sSubPr>
                        <m:ctrlPr>
                          <a:rPr lang="en-GB" i="1" smtClean="0">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𝐶</m:t>
                        </m:r>
                      </m:sub>
                    </m:sSub>
                  </m:oMath>
                </a14:m>
                <a:r>
                  <a:rPr lang="en-GB" dirty="0"/>
                  <a:t>, giving us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r>
                      <a:rPr lang="en-GB" i="1">
                        <a:latin typeface="Cambria Math" panose="02040503050406030204" pitchFamily="18" charset="0"/>
                      </a:rPr>
                      <m:t>=2.15</m:t>
                    </m:r>
                  </m:oMath>
                </a14:m>
                <a:endParaRPr lang="en-GB" dirty="0"/>
              </a:p>
              <a:p>
                <a:pPr marL="0" indent="0">
                  <a:buNone/>
                </a:pPr>
                <a:endParaRPr lang="en-GB" dirty="0"/>
              </a:p>
              <a:p>
                <a:r>
                  <a:rPr lang="en-GB" dirty="0"/>
                  <a:t>This now has to be compared with the critical value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𝑐𝑟𝑖𝑡</m:t>
                          </m:r>
                        </m:sub>
                      </m:sSub>
                      <m:r>
                        <a:rPr lang="en-GB" i="1">
                          <a:latin typeface="Cambria Math" panose="02040503050406030204" pitchFamily="18" charset="0"/>
                        </a:rPr>
                        <m:t>=</m:t>
                      </m:r>
                      <m:rad>
                        <m:radPr>
                          <m:degHide m:val="on"/>
                          <m:ctrlPr>
                            <a:rPr lang="en-GB" i="1">
                              <a:latin typeface="Cambria Math" panose="02040503050406030204" pitchFamily="18" charset="0"/>
                            </a:rPr>
                          </m:ctrlPr>
                        </m:radPr>
                        <m:deg/>
                        <m:e>
                          <m:r>
                            <a:rPr lang="en-GB" i="1">
                              <a:latin typeface="Cambria Math" panose="02040503050406030204" pitchFamily="18" charset="0"/>
                            </a:rPr>
                            <m:t>(</m:t>
                          </m:r>
                          <m:r>
                            <a:rPr lang="en-GB" i="1">
                              <a:latin typeface="Cambria Math" panose="02040503050406030204" pitchFamily="18" charset="0"/>
                            </a:rPr>
                            <m:t>𝐾</m:t>
                          </m:r>
                          <m:r>
                            <a:rPr lang="en-GB" i="1">
                              <a:latin typeface="Cambria Math" panose="02040503050406030204" pitchFamily="18" charset="0"/>
                            </a:rPr>
                            <m:t>−1)(</m:t>
                          </m:r>
                          <m:sSub>
                            <m:sSubPr>
                              <m:ctrlPr>
                                <a:rPr lang="en-GB"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𝑐𝑟𝑖𝑡</m:t>
                              </m:r>
                            </m:sub>
                          </m:sSub>
                          <m:r>
                            <a:rPr lang="en-GB" i="1">
                              <a:latin typeface="Cambria Math" panose="02040503050406030204" pitchFamily="18" charset="0"/>
                            </a:rPr>
                            <m:t>)</m:t>
                          </m:r>
                        </m:e>
                      </m:rad>
                      <m:r>
                        <a:rPr lang="en-GB" b="0" i="1" smtClean="0">
                          <a:latin typeface="Cambria Math" panose="02040503050406030204" pitchFamily="18" charset="0"/>
                        </a:rPr>
                        <m:t>=</m:t>
                      </m:r>
                      <m:rad>
                        <m:radPr>
                          <m:degHide m:val="on"/>
                          <m:ctrlPr>
                            <a:rPr lang="en-GB" b="0" i="1" smtClean="0">
                              <a:latin typeface="Cambria Math" panose="02040503050406030204" pitchFamily="18" charset="0"/>
                            </a:rPr>
                          </m:ctrlPr>
                        </m:radPr>
                        <m:deg/>
                        <m:e>
                          <m:d>
                            <m:dPr>
                              <m:ctrlPr>
                                <a:rPr lang="en-GB" b="0" i="1" smtClean="0">
                                  <a:latin typeface="Cambria Math" panose="02040503050406030204" pitchFamily="18" charset="0"/>
                                </a:rPr>
                              </m:ctrlPr>
                            </m:dPr>
                            <m:e>
                              <m:r>
                                <a:rPr lang="en-GB" b="0" i="1" smtClean="0">
                                  <a:latin typeface="Cambria Math" panose="02040503050406030204" pitchFamily="18" charset="0"/>
                                </a:rPr>
                                <m:t>3−1</m:t>
                              </m:r>
                            </m:e>
                          </m:d>
                          <m:d>
                            <m:dPr>
                              <m:ctrlPr>
                                <a:rPr lang="en-GB" b="0" i="1" smtClean="0">
                                  <a:latin typeface="Cambria Math" panose="02040503050406030204" pitchFamily="18" charset="0"/>
                                </a:rPr>
                              </m:ctrlPr>
                            </m:dPr>
                            <m:e>
                              <m:r>
                                <a:rPr lang="en-GB" b="0" i="1" smtClean="0">
                                  <a:latin typeface="Cambria Math" panose="02040503050406030204" pitchFamily="18" charset="0"/>
                                </a:rPr>
                                <m:t>3.55</m:t>
                              </m:r>
                            </m:e>
                          </m:d>
                        </m:e>
                      </m:rad>
                      <m:r>
                        <a:rPr lang="en-GB" b="0" i="1" smtClean="0">
                          <a:latin typeface="Cambria Math" panose="02040503050406030204" pitchFamily="18" charset="0"/>
                        </a:rPr>
                        <m:t>=</m:t>
                      </m:r>
                      <m:rad>
                        <m:radPr>
                          <m:degHide m:val="on"/>
                          <m:ctrlPr>
                            <a:rPr lang="en-GB" b="0" i="1" smtClean="0">
                              <a:latin typeface="Cambria Math" panose="02040503050406030204" pitchFamily="18" charset="0"/>
                            </a:rPr>
                          </m:ctrlPr>
                        </m:radPr>
                        <m:deg/>
                        <m:e>
                          <m:r>
                            <a:rPr lang="en-GB" b="0" i="1" smtClean="0">
                              <a:latin typeface="Cambria Math" panose="02040503050406030204" pitchFamily="18" charset="0"/>
                            </a:rPr>
                            <m:t>7.1</m:t>
                          </m:r>
                        </m:e>
                      </m:rad>
                      <m:r>
                        <a:rPr lang="en-GB" b="0" i="1" smtClean="0">
                          <a:latin typeface="Cambria Math" panose="02040503050406030204" pitchFamily="18" charset="0"/>
                        </a:rPr>
                        <m:t>=2.66</m:t>
                      </m:r>
                    </m:oMath>
                  </m:oMathPara>
                </a14:m>
                <a:endParaRPr lang="en-GB" dirty="0"/>
              </a:p>
              <a:p>
                <a:endParaRPr lang="en-GB" i="1" dirty="0">
                  <a:latin typeface="Cambria Math" panose="02040503050406030204" pitchFamily="18" charset="0"/>
                </a:endParaRPr>
              </a:p>
              <a:p>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oMath>
                </a14:m>
                <a:r>
                  <a:rPr lang="en-GB" dirty="0"/>
                  <a:t> &lt;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𝑐𝑟𝑖𝑡</m:t>
                        </m:r>
                      </m:sub>
                    </m:sSub>
                  </m:oMath>
                </a14:m>
                <a:r>
                  <a:rPr lang="en-GB" dirty="0"/>
                  <a:t> so there is no significant difference between the current flavour and new flavour 1</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678861"/>
              </a:xfrm>
              <a:blipFill>
                <a:blip r:embed="rId2"/>
                <a:stretch>
                  <a:fillRect t="-1933"/>
                </a:stretch>
              </a:blipFill>
            </p:spPr>
            <p:txBody>
              <a:bodyPr/>
              <a:lstStyle/>
              <a:p>
                <a:r>
                  <a:rPr lang="en-GB">
                    <a:noFill/>
                  </a:rPr>
                  <a:t> </a:t>
                </a:r>
              </a:p>
            </p:txBody>
          </p:sp>
        </mc:Fallback>
      </mc:AlternateContent>
    </p:spTree>
    <p:extLst>
      <p:ext uri="{BB962C8B-B14F-4D97-AF65-F5344CB8AC3E}">
        <p14:creationId xmlns:p14="http://schemas.microsoft.com/office/powerpoint/2010/main" val="1004227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36954"/>
          </a:xfrm>
        </p:spPr>
        <p:txBody>
          <a:bodyPr>
            <a:normAutofit/>
          </a:bodyPr>
          <a:lstStyle/>
          <a:p>
            <a:r>
              <a:rPr lang="en-GB" sz="3200" dirty="0"/>
              <a:t>The </a:t>
            </a:r>
            <a:r>
              <a:rPr lang="en-GB" sz="3200" dirty="0" err="1"/>
              <a:t>Scheffé</a:t>
            </a:r>
            <a:r>
              <a:rPr lang="en-GB" sz="3200" dirty="0"/>
              <a:t> method of Post Hoc Analysis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402081"/>
                <a:ext cx="8337223" cy="5678861"/>
              </a:xfrm>
            </p:spPr>
            <p:txBody>
              <a:bodyPr>
                <a:normAutofit fontScale="92500"/>
              </a:bodyPr>
              <a:lstStyle/>
              <a:p>
                <a:r>
                  <a:rPr lang="en-GB" dirty="0"/>
                  <a:t>Current flavour v. flavour 2</a:t>
                </a:r>
              </a:p>
              <a:p>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𝐶</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2</m:t>
                              </m:r>
                            </m:sub>
                          </m:sSub>
                        </m:num>
                        <m:den>
                          <m:rad>
                            <m:radPr>
                              <m:degHide m:val="on"/>
                              <m:ctrlPr>
                                <a:rPr lang="en-GB" i="1">
                                  <a:latin typeface="Cambria Math" panose="02040503050406030204" pitchFamily="18" charset="0"/>
                                </a:rPr>
                              </m:ctrlPr>
                            </m:radPr>
                            <m:deg/>
                            <m:e>
                              <m:sSub>
                                <m:sSubPr>
                                  <m:ctrlPr>
                                    <a:rPr lang="en-GB" i="1">
                                      <a:latin typeface="Cambria Math" panose="02040503050406030204" pitchFamily="18" charset="0"/>
                                    </a:rPr>
                                  </m:ctrlPr>
                                </m:sSubPr>
                                <m:e>
                                  <m:r>
                                    <a:rPr lang="en-GB" i="1">
                                      <a:latin typeface="Cambria Math" panose="02040503050406030204" pitchFamily="18" charset="0"/>
                                    </a:rPr>
                                    <m:t>𝑀𝑆</m:t>
                                  </m:r>
                                </m:e>
                                <m:sub>
                                  <m:r>
                                    <a:rPr lang="en-GB" i="1">
                                      <a:latin typeface="Cambria Math" panose="02040503050406030204" pitchFamily="18" charset="0"/>
                                    </a:rPr>
                                    <m:t>𝑊</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i="1">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𝐶</m:t>
                                          </m:r>
                                        </m:sub>
                                      </m:sSub>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sSub>
                                        <m:sSubPr>
                                          <m:ctrlPr>
                                            <a:rPr lang="en-GB"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2</m:t>
                                          </m:r>
                                        </m:sub>
                                      </m:sSub>
                                    </m:den>
                                  </m:f>
                                </m:e>
                              </m:d>
                            </m:e>
                          </m:rad>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7−2.43</m:t>
                          </m:r>
                        </m:num>
                        <m:den>
                          <m:rad>
                            <m:radPr>
                              <m:degHide m:val="on"/>
                              <m:ctrlPr>
                                <a:rPr lang="en-GB" i="1">
                                  <a:latin typeface="Cambria Math" panose="02040503050406030204" pitchFamily="18" charset="0"/>
                                </a:rPr>
                              </m:ctrlPr>
                            </m:radPr>
                            <m:deg/>
                            <m:e>
                              <m:r>
                                <a:rPr lang="en-GB" b="0" i="1" smtClean="0">
                                  <a:latin typeface="Cambria Math" panose="02040503050406030204" pitchFamily="18" charset="0"/>
                                </a:rPr>
                                <m:t>1.86</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i="1">
                                          <a:latin typeface="Cambria Math" panose="02040503050406030204" pitchFamily="18" charset="0"/>
                                        </a:rPr>
                                        <m:t>1</m:t>
                                      </m:r>
                                    </m:num>
                                    <m:den>
                                      <m:r>
                                        <a:rPr lang="en-GB" b="0" i="1" smtClean="0">
                                          <a:latin typeface="Cambria Math" panose="02040503050406030204" pitchFamily="18" charset="0"/>
                                        </a:rPr>
                                        <m:t>7</m:t>
                                      </m:r>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b="0" i="1" smtClean="0">
                                          <a:latin typeface="Cambria Math" panose="02040503050406030204" pitchFamily="18" charset="0"/>
                                        </a:rPr>
                                        <m:t>7</m:t>
                                      </m:r>
                                    </m:den>
                                  </m:f>
                                </m:e>
                              </m:d>
                            </m:e>
                          </m:rad>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4.57</m:t>
                          </m:r>
                        </m:num>
                        <m:den>
                          <m:rad>
                            <m:radPr>
                              <m:degHide m:val="on"/>
                              <m:ctrlPr>
                                <a:rPr lang="en-GB" i="1">
                                  <a:latin typeface="Cambria Math" panose="02040503050406030204" pitchFamily="18" charset="0"/>
                                </a:rPr>
                              </m:ctrlPr>
                            </m:radPr>
                            <m:deg/>
                            <m:e>
                              <m:r>
                                <a:rPr lang="en-GB" b="0" i="1" smtClean="0">
                                  <a:latin typeface="Cambria Math" panose="02040503050406030204" pitchFamily="18" charset="0"/>
                                </a:rPr>
                                <m:t>1.86</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7</m:t>
                                      </m:r>
                                    </m:den>
                                  </m:f>
                                </m:e>
                              </m:d>
                            </m:e>
                          </m:rad>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4</m:t>
                          </m:r>
                          <m:r>
                            <a:rPr lang="en-GB" i="1">
                              <a:latin typeface="Cambria Math" panose="02040503050406030204" pitchFamily="18" charset="0"/>
                            </a:rPr>
                            <m:t>.57</m:t>
                          </m:r>
                        </m:num>
                        <m:den>
                          <m:rad>
                            <m:radPr>
                              <m:degHide m:val="on"/>
                              <m:ctrlPr>
                                <a:rPr lang="en-GB" i="1">
                                  <a:latin typeface="Cambria Math" panose="02040503050406030204" pitchFamily="18" charset="0"/>
                                </a:rPr>
                              </m:ctrlPr>
                            </m:radPr>
                            <m:deg/>
                            <m:e>
                              <m:r>
                                <a:rPr lang="en-GB" i="1">
                                  <a:latin typeface="Cambria Math" panose="02040503050406030204" pitchFamily="18" charset="0"/>
                                </a:rPr>
                                <m:t>0.53</m:t>
                              </m:r>
                            </m:e>
                          </m:rad>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4.57</m:t>
                          </m:r>
                        </m:num>
                        <m:den>
                          <m:r>
                            <a:rPr lang="en-GB" b="0" i="1" smtClean="0">
                              <a:latin typeface="Cambria Math" panose="02040503050406030204" pitchFamily="18" charset="0"/>
                            </a:rPr>
                            <m:t>0.73</m:t>
                          </m:r>
                        </m:den>
                      </m:f>
                      <m:r>
                        <a:rPr lang="en-GB" b="0" i="1" smtClean="0">
                          <a:latin typeface="Cambria Math" panose="02040503050406030204" pitchFamily="18" charset="0"/>
                        </a:rPr>
                        <m:t>=6.26</m:t>
                      </m:r>
                    </m:oMath>
                  </m:oMathPara>
                </a14:m>
                <a:endParaRPr lang="en-GB" dirty="0"/>
              </a:p>
              <a:p>
                <a:pPr marL="0" indent="0">
                  <a:buNone/>
                </a:pPr>
                <a:endParaRPr lang="en-GB" dirty="0"/>
              </a:p>
              <a:p>
                <a:r>
                  <a:rPr lang="en-GB" dirty="0"/>
                  <a:t>This now has to be compared with the critical value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𝑐𝑟𝑖𝑡</m:t>
                          </m:r>
                        </m:sub>
                      </m:sSub>
                      <m:r>
                        <a:rPr lang="en-GB" i="1">
                          <a:latin typeface="Cambria Math" panose="02040503050406030204" pitchFamily="18" charset="0"/>
                        </a:rPr>
                        <m:t>=</m:t>
                      </m:r>
                      <m:rad>
                        <m:radPr>
                          <m:degHide m:val="on"/>
                          <m:ctrlPr>
                            <a:rPr lang="en-GB" i="1">
                              <a:latin typeface="Cambria Math" panose="02040503050406030204" pitchFamily="18" charset="0"/>
                            </a:rPr>
                          </m:ctrlPr>
                        </m:radPr>
                        <m:deg/>
                        <m:e>
                          <m:r>
                            <a:rPr lang="en-GB" i="1">
                              <a:latin typeface="Cambria Math" panose="02040503050406030204" pitchFamily="18" charset="0"/>
                            </a:rPr>
                            <m:t>(</m:t>
                          </m:r>
                          <m:r>
                            <a:rPr lang="en-GB" i="1">
                              <a:latin typeface="Cambria Math" panose="02040503050406030204" pitchFamily="18" charset="0"/>
                            </a:rPr>
                            <m:t>𝐾</m:t>
                          </m:r>
                          <m:r>
                            <a:rPr lang="en-GB" i="1">
                              <a:latin typeface="Cambria Math" panose="02040503050406030204" pitchFamily="18" charset="0"/>
                            </a:rPr>
                            <m:t>−1)(</m:t>
                          </m:r>
                          <m:sSub>
                            <m:sSubPr>
                              <m:ctrlPr>
                                <a:rPr lang="en-GB"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𝑐𝑟𝑖𝑡</m:t>
                              </m:r>
                            </m:sub>
                          </m:sSub>
                          <m:r>
                            <a:rPr lang="en-GB" i="1">
                              <a:latin typeface="Cambria Math" panose="02040503050406030204" pitchFamily="18" charset="0"/>
                            </a:rPr>
                            <m:t>)</m:t>
                          </m:r>
                        </m:e>
                      </m:rad>
                      <m:r>
                        <a:rPr lang="en-GB" b="0" i="1" smtClean="0">
                          <a:latin typeface="Cambria Math" panose="02040503050406030204" pitchFamily="18" charset="0"/>
                        </a:rPr>
                        <m:t>=</m:t>
                      </m:r>
                      <m:rad>
                        <m:radPr>
                          <m:degHide m:val="on"/>
                          <m:ctrlPr>
                            <a:rPr lang="en-GB" b="0" i="1" smtClean="0">
                              <a:latin typeface="Cambria Math" panose="02040503050406030204" pitchFamily="18" charset="0"/>
                            </a:rPr>
                          </m:ctrlPr>
                        </m:radPr>
                        <m:deg/>
                        <m:e>
                          <m:d>
                            <m:dPr>
                              <m:ctrlPr>
                                <a:rPr lang="en-GB" b="0" i="1" smtClean="0">
                                  <a:latin typeface="Cambria Math" panose="02040503050406030204" pitchFamily="18" charset="0"/>
                                </a:rPr>
                              </m:ctrlPr>
                            </m:dPr>
                            <m:e>
                              <m:r>
                                <a:rPr lang="en-GB" b="0" i="1" smtClean="0">
                                  <a:latin typeface="Cambria Math" panose="02040503050406030204" pitchFamily="18" charset="0"/>
                                </a:rPr>
                                <m:t>3−1</m:t>
                              </m:r>
                            </m:e>
                          </m:d>
                          <m:d>
                            <m:dPr>
                              <m:ctrlPr>
                                <a:rPr lang="en-GB" b="0" i="1" smtClean="0">
                                  <a:latin typeface="Cambria Math" panose="02040503050406030204" pitchFamily="18" charset="0"/>
                                </a:rPr>
                              </m:ctrlPr>
                            </m:dPr>
                            <m:e>
                              <m:r>
                                <a:rPr lang="en-GB" b="0" i="1" smtClean="0">
                                  <a:latin typeface="Cambria Math" panose="02040503050406030204" pitchFamily="18" charset="0"/>
                                </a:rPr>
                                <m:t>3.55</m:t>
                              </m:r>
                            </m:e>
                          </m:d>
                        </m:e>
                      </m:rad>
                      <m:r>
                        <a:rPr lang="en-GB" b="0" i="1" smtClean="0">
                          <a:latin typeface="Cambria Math" panose="02040503050406030204" pitchFamily="18" charset="0"/>
                        </a:rPr>
                        <m:t>=</m:t>
                      </m:r>
                      <m:rad>
                        <m:radPr>
                          <m:degHide m:val="on"/>
                          <m:ctrlPr>
                            <a:rPr lang="en-GB" b="0" i="1" smtClean="0">
                              <a:latin typeface="Cambria Math" panose="02040503050406030204" pitchFamily="18" charset="0"/>
                            </a:rPr>
                          </m:ctrlPr>
                        </m:radPr>
                        <m:deg/>
                        <m:e>
                          <m:r>
                            <a:rPr lang="en-GB" b="0" i="1" smtClean="0">
                              <a:latin typeface="Cambria Math" panose="02040503050406030204" pitchFamily="18" charset="0"/>
                            </a:rPr>
                            <m:t>7.1</m:t>
                          </m:r>
                        </m:e>
                      </m:rad>
                      <m:r>
                        <a:rPr lang="en-GB" b="0" i="1" smtClean="0">
                          <a:latin typeface="Cambria Math" panose="02040503050406030204" pitchFamily="18" charset="0"/>
                        </a:rPr>
                        <m:t>=2.66</m:t>
                      </m:r>
                    </m:oMath>
                  </m:oMathPara>
                </a14:m>
                <a:endParaRPr lang="en-GB" dirty="0"/>
              </a:p>
              <a:p>
                <a:endParaRPr lang="en-GB" i="1" dirty="0">
                  <a:latin typeface="Cambria Math" panose="02040503050406030204" pitchFamily="18" charset="0"/>
                </a:endParaRPr>
              </a:p>
              <a:p>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oMath>
                </a14:m>
                <a:r>
                  <a:rPr lang="en-GB" dirty="0"/>
                  <a:t> &gt;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𝑐𝑟𝑖𝑡</m:t>
                        </m:r>
                      </m:sub>
                    </m:sSub>
                  </m:oMath>
                </a14:m>
                <a:r>
                  <a:rPr lang="en-GB" dirty="0"/>
                  <a:t> so there is a significant difference between the current flavour and new flavour 2</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402081"/>
                <a:ext cx="8337223" cy="5678861"/>
              </a:xfrm>
              <a:blipFill>
                <a:blip r:embed="rId2"/>
                <a:stretch>
                  <a:fillRect t="-966" b="-2468"/>
                </a:stretch>
              </a:blipFill>
            </p:spPr>
            <p:txBody>
              <a:bodyPr/>
              <a:lstStyle/>
              <a:p>
                <a:r>
                  <a:rPr lang="en-GB">
                    <a:noFill/>
                  </a:rPr>
                  <a:t> </a:t>
                </a:r>
              </a:p>
            </p:txBody>
          </p:sp>
        </mc:Fallback>
      </mc:AlternateContent>
    </p:spTree>
    <p:extLst>
      <p:ext uri="{BB962C8B-B14F-4D97-AF65-F5344CB8AC3E}">
        <p14:creationId xmlns:p14="http://schemas.microsoft.com/office/powerpoint/2010/main" val="35265086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6440"/>
          </a:xfrm>
          <a:noFill/>
        </p:spPr>
        <p:txBody>
          <a:bodyPr>
            <a:normAutofit/>
          </a:bodyPr>
          <a:lstStyle/>
          <a:p>
            <a:r>
              <a:rPr lang="en-GB" sz="3600" dirty="0"/>
              <a:t>Interpreting the </a:t>
            </a:r>
            <a:r>
              <a:rPr lang="en-GB" sz="3600" dirty="0"/>
              <a:t>results</a:t>
            </a:r>
          </a:p>
        </p:txBody>
      </p:sp>
      <p:sp>
        <p:nvSpPr>
          <p:cNvPr id="3" name="Content Placeholder 2"/>
          <p:cNvSpPr>
            <a:spLocks noGrp="1"/>
          </p:cNvSpPr>
          <p:nvPr>
            <p:ph idx="1"/>
          </p:nvPr>
        </p:nvSpPr>
        <p:spPr>
          <a:xfrm>
            <a:off x="533400" y="2611226"/>
            <a:ext cx="8337223" cy="4119512"/>
          </a:xfrm>
        </p:spPr>
        <p:txBody>
          <a:bodyPr>
            <a:normAutofit fontScale="92500" lnSpcReduction="20000"/>
          </a:bodyPr>
          <a:lstStyle/>
          <a:p>
            <a:r>
              <a:rPr lang="en-GB" dirty="0"/>
              <a:t>The rating for flavour 1 is higher but not significantly higher than for the current flavour </a:t>
            </a:r>
          </a:p>
          <a:p>
            <a:pPr lvl="1"/>
            <a:r>
              <a:rPr lang="en-GB" dirty="0"/>
              <a:t>Even though flavour 1 scores higher it is not high enough to justify replacing the current flavour with flavour 1</a:t>
            </a:r>
          </a:p>
          <a:p>
            <a:r>
              <a:rPr lang="en-GB" dirty="0"/>
              <a:t>The rating for flavour 2 is significantly lower than for the current flavour </a:t>
            </a:r>
          </a:p>
          <a:p>
            <a:pPr lvl="1"/>
            <a:r>
              <a:rPr lang="en-GB" dirty="0"/>
              <a:t>It would be a very bad idea to replace the current flavour with flavour 2</a:t>
            </a:r>
          </a:p>
          <a:p>
            <a:r>
              <a:rPr lang="en-GB" dirty="0"/>
              <a:t>When conducting </a:t>
            </a:r>
            <a:r>
              <a:rPr lang="en-GB" dirty="0" err="1"/>
              <a:t>Scheffé</a:t>
            </a:r>
            <a:r>
              <a:rPr lang="en-GB" dirty="0"/>
              <a:t> post-hoc tests there is no increase in the likelihood of making Type I errors with repeated tests</a:t>
            </a:r>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nvPr>
            </p:nvGraphicFramePr>
            <p:xfrm>
              <a:off x="923825" y="1397000"/>
              <a:ext cx="7268067" cy="1043600"/>
            </p:xfrm>
            <a:graphic>
              <a:graphicData uri="http://schemas.openxmlformats.org/drawingml/2006/table">
                <a:tbl>
                  <a:tblPr firstRow="1" bandRow="1">
                    <a:tableStyleId>{2D5ABB26-0587-4C30-8999-92F81FD0307C}</a:tableStyleId>
                  </a:tblPr>
                  <a:tblGrid>
                    <a:gridCol w="1857082">
                      <a:extLst>
                        <a:ext uri="{9D8B030D-6E8A-4147-A177-3AD203B41FA5}">
                          <a16:colId xmlns:a16="http://schemas.microsoft.com/office/drawing/2014/main" val="20000"/>
                        </a:ext>
                      </a:extLst>
                    </a:gridCol>
                    <a:gridCol w="2648932">
                      <a:extLst>
                        <a:ext uri="{9D8B030D-6E8A-4147-A177-3AD203B41FA5}">
                          <a16:colId xmlns:a16="http://schemas.microsoft.com/office/drawing/2014/main" val="20001"/>
                        </a:ext>
                      </a:extLst>
                    </a:gridCol>
                    <a:gridCol w="2762053">
                      <a:extLst>
                        <a:ext uri="{9D8B030D-6E8A-4147-A177-3AD203B41FA5}">
                          <a16:colId xmlns:a16="http://schemas.microsoft.com/office/drawing/2014/main" val="20002"/>
                        </a:ext>
                      </a:extLst>
                    </a:gridCol>
                  </a:tblGrid>
                  <a:tr h="403520">
                    <a:tc>
                      <a:txBody>
                        <a:bodyPr/>
                        <a:lstStyle/>
                        <a:p>
                          <a:endParaRPr lang="en-GB" dirty="0"/>
                        </a:p>
                      </a:txBody>
                      <a:tcPr/>
                    </a:tc>
                    <a:tc>
                      <a:txBody>
                        <a:bodyPr/>
                        <a:lstStyle/>
                        <a:p>
                          <a:pPr algn="ctr"/>
                          <a:r>
                            <a:rPr lang="en-GB" dirty="0"/>
                            <a:t>New flavour 1</a:t>
                          </a:r>
                        </a:p>
                      </a:txBody>
                      <a:tcPr/>
                    </a:tc>
                    <a:tc>
                      <a:txBody>
                        <a:bodyPr/>
                        <a:lstStyle/>
                        <a:p>
                          <a:pPr algn="ctr"/>
                          <a:r>
                            <a:rPr lang="en-GB" dirty="0"/>
                            <a:t>New flavour</a:t>
                          </a:r>
                          <a:r>
                            <a:rPr lang="en-GB" baseline="0" dirty="0"/>
                            <a:t> 2</a:t>
                          </a:r>
                          <a:endParaRPr lang="en-GB" dirty="0"/>
                        </a:p>
                      </a:txBody>
                      <a:tcPr/>
                    </a:tc>
                    <a:extLst>
                      <a:ext uri="{0D108BD9-81ED-4DB2-BD59-A6C34878D82A}">
                        <a16:rowId xmlns:a16="http://schemas.microsoft.com/office/drawing/2014/main" val="10000"/>
                      </a:ext>
                    </a:extLst>
                  </a:tr>
                  <a:tr h="374608">
                    <a:tc>
                      <a:txBody>
                        <a:bodyPr/>
                        <a:lstStyle/>
                        <a:p>
                          <a:r>
                            <a:rPr lang="en-GB" dirty="0"/>
                            <a:t>Current flavour</a:t>
                          </a:r>
                        </a:p>
                      </a:txBody>
                      <a:tcPr/>
                    </a:tc>
                    <a:tc>
                      <a:txBody>
                        <a:bodyPr/>
                        <a:lstStyle/>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𝑐</m:t>
                                    </m:r>
                                  </m:sub>
                                </m:sSub>
                                <m:r>
                                  <a:rPr lang="en-GB" b="0" i="1" smtClean="0">
                                    <a:latin typeface="Cambria Math" panose="02040503050406030204" pitchFamily="18" charset="0"/>
                                  </a:rPr>
                                  <m:t>&lt;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1</m:t>
                                    </m:r>
                                  </m:sub>
                                </m:sSub>
                              </m:oMath>
                            </m:oMathPara>
                          </a14:m>
                          <a:endParaRPr lang="en-GB" i="1" dirty="0">
                            <a:latin typeface="Cambria Math" panose="02040503050406030204" pitchFamily="18" charset="0"/>
                          </a:endParaRPr>
                        </a:p>
                        <a:p>
                          <a:pPr algn="ct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oMath>
                          </a14:m>
                          <a:r>
                            <a:rPr lang="en-GB" dirty="0"/>
                            <a:t> &lt;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𝑐𝑟𝑖𝑡</m:t>
                                  </m:r>
                                </m:sub>
                              </m:sSub>
                            </m:oMath>
                          </a14:m>
                          <a:endParaRPr lang="en-GB" dirty="0"/>
                        </a:p>
                      </a:txBody>
                      <a:tcPr/>
                    </a:tc>
                    <a:tc>
                      <a:txBody>
                        <a:bodyPr/>
                        <a:lstStyle/>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𝐶</m:t>
                                    </m:r>
                                  </m:sub>
                                </m:sSub>
                                <m:r>
                                  <a:rPr lang="en-GB" b="0" i="1" smtClean="0">
                                    <a:latin typeface="Cambria Math" panose="02040503050406030204" pitchFamily="18" charset="0"/>
                                  </a:rPr>
                                  <m:t>&gt;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b="0" i="1" smtClean="0">
                                        <a:latin typeface="Cambria Math" panose="02040503050406030204" pitchFamily="18" charset="0"/>
                                      </a:rPr>
                                      <m:t>2</m:t>
                                    </m:r>
                                  </m:sub>
                                </m:sSub>
                              </m:oMath>
                            </m:oMathPara>
                          </a14:m>
                          <a:endParaRPr lang="en-GB" i="1" dirty="0">
                            <a:latin typeface="Cambria Math" panose="02040503050406030204" pitchFamily="18" charset="0"/>
                          </a:endParaRPr>
                        </a:p>
                        <a:p>
                          <a:pPr algn="ct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𝑜𝑏𝑡</m:t>
                                  </m:r>
                                </m:sub>
                              </m:sSub>
                            </m:oMath>
                          </a14:m>
                          <a:r>
                            <a:rPr lang="en-GB" dirty="0"/>
                            <a:t> &gt;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𝑐𝑟𝑖𝑡</m:t>
                                  </m:r>
                                </m:sub>
                              </m:sSub>
                            </m:oMath>
                          </a14:m>
                          <a:endParaRPr lang="en-GB" dirty="0"/>
                        </a:p>
                      </a:txBody>
                      <a:tcPr/>
                    </a:tc>
                    <a:extLst>
                      <a:ext uri="{0D108BD9-81ED-4DB2-BD59-A6C34878D82A}">
                        <a16:rowId xmlns:a16="http://schemas.microsoft.com/office/drawing/2014/main" val="10001"/>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295618461"/>
                  </p:ext>
                </p:extLst>
              </p:nvPr>
            </p:nvGraphicFramePr>
            <p:xfrm>
              <a:off x="923825" y="1397000"/>
              <a:ext cx="7268067" cy="1043600"/>
            </p:xfrm>
            <a:graphic>
              <a:graphicData uri="http://schemas.openxmlformats.org/drawingml/2006/table">
                <a:tbl>
                  <a:tblPr firstRow="1" bandRow="1">
                    <a:tableStyleId>{2D5ABB26-0587-4C30-8999-92F81FD0307C}</a:tableStyleId>
                  </a:tblPr>
                  <a:tblGrid>
                    <a:gridCol w="1857082"/>
                    <a:gridCol w="2648932"/>
                    <a:gridCol w="2762053"/>
                  </a:tblGrid>
                  <a:tr h="403520">
                    <a:tc>
                      <a:txBody>
                        <a:bodyPr/>
                        <a:lstStyle/>
                        <a:p>
                          <a:endParaRPr lang="en-GB" dirty="0"/>
                        </a:p>
                      </a:txBody>
                      <a:tcPr/>
                    </a:tc>
                    <a:tc>
                      <a:txBody>
                        <a:bodyPr/>
                        <a:lstStyle/>
                        <a:p>
                          <a:pPr algn="ctr"/>
                          <a:r>
                            <a:rPr lang="en-GB" dirty="0" smtClean="0"/>
                            <a:t>New flavour 1</a:t>
                          </a:r>
                          <a:endParaRPr lang="en-GB" dirty="0"/>
                        </a:p>
                      </a:txBody>
                      <a:tcPr/>
                    </a:tc>
                    <a:tc>
                      <a:txBody>
                        <a:bodyPr/>
                        <a:lstStyle/>
                        <a:p>
                          <a:pPr algn="ctr"/>
                          <a:r>
                            <a:rPr lang="en-GB" dirty="0" smtClean="0"/>
                            <a:t>New flavour</a:t>
                          </a:r>
                          <a:r>
                            <a:rPr lang="en-GB" baseline="0" dirty="0" smtClean="0"/>
                            <a:t> 2</a:t>
                          </a:r>
                          <a:endParaRPr lang="en-GB" dirty="0"/>
                        </a:p>
                      </a:txBody>
                      <a:tcPr/>
                    </a:tc>
                  </a:tr>
                  <a:tr h="640080">
                    <a:tc>
                      <a:txBody>
                        <a:bodyPr/>
                        <a:lstStyle/>
                        <a:p>
                          <a:r>
                            <a:rPr lang="en-GB" dirty="0" smtClean="0"/>
                            <a:t>Current flavour</a:t>
                          </a:r>
                          <a:endParaRPr lang="en-GB" dirty="0"/>
                        </a:p>
                      </a:txBody>
                      <a:tcPr/>
                    </a:tc>
                    <a:tc>
                      <a:txBody>
                        <a:bodyPr/>
                        <a:lstStyle/>
                        <a:p>
                          <a:endParaRPr lang="en-US"/>
                        </a:p>
                      </a:txBody>
                      <a:tcPr>
                        <a:blipFill rotWithShape="0">
                          <a:blip r:embed="rId2"/>
                          <a:stretch>
                            <a:fillRect l="-70115" t="-68571" r="-104138" b="-14286"/>
                          </a:stretch>
                        </a:blipFill>
                      </a:tcPr>
                    </a:tc>
                    <a:tc>
                      <a:txBody>
                        <a:bodyPr/>
                        <a:lstStyle/>
                        <a:p>
                          <a:endParaRPr lang="en-US"/>
                        </a:p>
                      </a:txBody>
                      <a:tcPr>
                        <a:blipFill rotWithShape="0">
                          <a:blip r:embed="rId2"/>
                          <a:stretch>
                            <a:fillRect l="-163355" t="-68571" b="-14286"/>
                          </a:stretch>
                        </a:blipFill>
                      </a:tcPr>
                    </a:tc>
                  </a:tr>
                </a:tbl>
              </a:graphicData>
            </a:graphic>
          </p:graphicFrame>
        </mc:Fallback>
      </mc:AlternateContent>
    </p:spTree>
    <p:extLst>
      <p:ext uri="{BB962C8B-B14F-4D97-AF65-F5344CB8AC3E}">
        <p14:creationId xmlns:p14="http://schemas.microsoft.com/office/powerpoint/2010/main" val="2599388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a:t>
            </a:r>
          </a:p>
        </p:txBody>
      </p:sp>
      <p:sp>
        <p:nvSpPr>
          <p:cNvPr id="3" name="Content Placeholder 2"/>
          <p:cNvSpPr>
            <a:spLocks noGrp="1"/>
          </p:cNvSpPr>
          <p:nvPr>
            <p:ph idx="1"/>
          </p:nvPr>
        </p:nvSpPr>
        <p:spPr>
          <a:xfrm>
            <a:off x="533400" y="3377571"/>
            <a:ext cx="8337223" cy="3390874"/>
          </a:xfrm>
        </p:spPr>
        <p:txBody>
          <a:bodyPr>
            <a:normAutofit fontScale="92500"/>
          </a:bodyPr>
          <a:lstStyle/>
          <a:p>
            <a:r>
              <a:rPr lang="en-GB" dirty="0"/>
              <a:t>Suppose we have three groups</a:t>
            </a:r>
          </a:p>
          <a:p>
            <a:pPr lvl="1"/>
            <a:r>
              <a:rPr lang="en-GB" dirty="0"/>
              <a:t>Groups 1 and 2 have been given a treatment of some sort</a:t>
            </a:r>
          </a:p>
          <a:p>
            <a:pPr lvl="1"/>
            <a:r>
              <a:rPr lang="en-GB" dirty="0"/>
              <a:t>Group 3 is the control group</a:t>
            </a:r>
          </a:p>
          <a:p>
            <a:r>
              <a:rPr lang="en-GB" dirty="0"/>
              <a:t>Conduct an ANOVA test to identify if there are significant differences between groups</a:t>
            </a:r>
          </a:p>
          <a:p>
            <a:pPr lvl="1"/>
            <a:r>
              <a:rPr lang="en-GB" dirty="0"/>
              <a:t>If such differences exist, carry out </a:t>
            </a:r>
            <a:r>
              <a:rPr lang="en-GB" i="1" dirty="0"/>
              <a:t>post hoc</a:t>
            </a:r>
            <a:r>
              <a:rPr lang="en-GB" dirty="0"/>
              <a:t> tests to identify which treatments made a significant difference</a:t>
            </a:r>
          </a:p>
        </p:txBody>
      </p:sp>
      <p:graphicFrame>
        <p:nvGraphicFramePr>
          <p:cNvPr id="4" name="Table 3"/>
          <p:cNvGraphicFramePr>
            <a:graphicFrameLocks noGrp="1"/>
          </p:cNvGraphicFramePr>
          <p:nvPr/>
        </p:nvGraphicFramePr>
        <p:xfrm>
          <a:off x="2686637" y="1122706"/>
          <a:ext cx="3547620" cy="2103120"/>
        </p:xfrm>
        <a:graphic>
          <a:graphicData uri="http://schemas.openxmlformats.org/drawingml/2006/table">
            <a:tbl>
              <a:tblPr firstRow="1" bandRow="1">
                <a:tableStyleId>{2D5ABB26-0587-4C30-8999-92F81FD0307C}</a:tableStyleId>
              </a:tblPr>
              <a:tblGrid>
                <a:gridCol w="1182540">
                  <a:extLst>
                    <a:ext uri="{9D8B030D-6E8A-4147-A177-3AD203B41FA5}">
                      <a16:colId xmlns:a16="http://schemas.microsoft.com/office/drawing/2014/main" val="20000"/>
                    </a:ext>
                  </a:extLst>
                </a:gridCol>
                <a:gridCol w="1182540">
                  <a:extLst>
                    <a:ext uri="{9D8B030D-6E8A-4147-A177-3AD203B41FA5}">
                      <a16:colId xmlns:a16="http://schemas.microsoft.com/office/drawing/2014/main" val="20001"/>
                    </a:ext>
                  </a:extLst>
                </a:gridCol>
                <a:gridCol w="1182540">
                  <a:extLst>
                    <a:ext uri="{9D8B030D-6E8A-4147-A177-3AD203B41FA5}">
                      <a16:colId xmlns:a16="http://schemas.microsoft.com/office/drawing/2014/main" val="20002"/>
                    </a:ext>
                  </a:extLst>
                </a:gridCol>
              </a:tblGrid>
              <a:tr h="327879">
                <a:tc>
                  <a:txBody>
                    <a:bodyPr/>
                    <a:lstStyle/>
                    <a:p>
                      <a:pPr algn="ctr"/>
                      <a:r>
                        <a:rPr lang="en-GB" dirty="0"/>
                        <a:t>Group 1</a:t>
                      </a:r>
                    </a:p>
                  </a:txBody>
                  <a:tcPr>
                    <a:lnB w="12700" cap="flat" cmpd="sng" algn="ctr">
                      <a:solidFill>
                        <a:schemeClr val="tx1"/>
                      </a:solidFill>
                      <a:prstDash val="solid"/>
                      <a:round/>
                      <a:headEnd type="none" w="med" len="med"/>
                      <a:tailEnd type="none" w="med" len="med"/>
                    </a:lnB>
                  </a:tcPr>
                </a:tc>
                <a:tc>
                  <a:txBody>
                    <a:bodyPr/>
                    <a:lstStyle/>
                    <a:p>
                      <a:pPr algn="ctr"/>
                      <a:r>
                        <a:rPr lang="en-GB" dirty="0"/>
                        <a:t>Group 2</a:t>
                      </a:r>
                    </a:p>
                  </a:txBody>
                  <a:tcPr>
                    <a:lnB w="12700" cap="flat" cmpd="sng" algn="ctr">
                      <a:solidFill>
                        <a:schemeClr val="tx1"/>
                      </a:solidFill>
                      <a:prstDash val="solid"/>
                      <a:round/>
                      <a:headEnd type="none" w="med" len="med"/>
                      <a:tailEnd type="none" w="med" len="med"/>
                    </a:lnB>
                  </a:tcPr>
                </a:tc>
                <a:tc>
                  <a:txBody>
                    <a:bodyPr/>
                    <a:lstStyle/>
                    <a:p>
                      <a:pPr algn="ctr"/>
                      <a:r>
                        <a:rPr lang="en-GB" dirty="0"/>
                        <a:t>Group 3</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527368">
                <a:tc>
                  <a:txBody>
                    <a:bodyPr/>
                    <a:lstStyle/>
                    <a:p>
                      <a:pPr algn="ctr"/>
                      <a:r>
                        <a:rPr lang="en-GB" dirty="0"/>
                        <a:t>22</a:t>
                      </a:r>
                    </a:p>
                    <a:p>
                      <a:pPr algn="ctr"/>
                      <a:r>
                        <a:rPr lang="en-GB" dirty="0"/>
                        <a:t>16</a:t>
                      </a:r>
                    </a:p>
                    <a:p>
                      <a:pPr algn="ctr"/>
                      <a:r>
                        <a:rPr lang="en-GB" dirty="0"/>
                        <a:t>17</a:t>
                      </a:r>
                    </a:p>
                    <a:p>
                      <a:pPr algn="ctr"/>
                      <a:r>
                        <a:rPr lang="en-GB" dirty="0"/>
                        <a:t>18</a:t>
                      </a:r>
                    </a:p>
                    <a:p>
                      <a:pPr algn="ct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6</a:t>
                      </a:r>
                    </a:p>
                    <a:p>
                      <a:pPr algn="ctr"/>
                      <a:r>
                        <a:rPr lang="en-GB" dirty="0"/>
                        <a:t>10</a:t>
                      </a:r>
                    </a:p>
                    <a:p>
                      <a:pPr algn="ctr"/>
                      <a:r>
                        <a:rPr lang="en-GB" dirty="0"/>
                        <a:t>13</a:t>
                      </a:r>
                    </a:p>
                    <a:p>
                      <a:pPr algn="ctr"/>
                      <a:r>
                        <a:rPr lang="en-GB" dirty="0"/>
                        <a:t>13</a:t>
                      </a:r>
                    </a:p>
                    <a:p>
                      <a:pPr algn="ctr"/>
                      <a:r>
                        <a:rPr lang="en-GB" dirty="0"/>
                        <a:t>8</a:t>
                      </a:r>
                    </a:p>
                    <a:p>
                      <a:pPr algn="ctr"/>
                      <a:r>
                        <a:rPr lang="en-GB" dirty="0"/>
                        <a:t>4</a:t>
                      </a:r>
                    </a:p>
                  </a:txBody>
                  <a:tcPr>
                    <a:lnT w="12700" cap="flat" cmpd="sng" algn="ctr">
                      <a:solidFill>
                        <a:schemeClr val="tx1"/>
                      </a:solidFill>
                      <a:prstDash val="solid"/>
                      <a:round/>
                      <a:headEnd type="none" w="med" len="med"/>
                      <a:tailEnd type="none" w="med" len="med"/>
                    </a:lnT>
                  </a:tcPr>
                </a:tc>
                <a:tc>
                  <a:txBody>
                    <a:bodyPr/>
                    <a:lstStyle/>
                    <a:p>
                      <a:pPr algn="ctr"/>
                      <a:r>
                        <a:rPr lang="en-GB" dirty="0"/>
                        <a:t>8</a:t>
                      </a:r>
                    </a:p>
                    <a:p>
                      <a:pPr algn="ctr"/>
                      <a:r>
                        <a:rPr lang="en-GB" dirty="0"/>
                        <a:t>6</a:t>
                      </a:r>
                    </a:p>
                    <a:p>
                      <a:pPr algn="ctr"/>
                      <a:r>
                        <a:rPr lang="en-GB" dirty="0"/>
                        <a:t>4</a:t>
                      </a:r>
                    </a:p>
                    <a:p>
                      <a:pPr algn="ctr"/>
                      <a:r>
                        <a:rPr lang="en-GB" dirty="0"/>
                        <a:t>5</a:t>
                      </a:r>
                    </a:p>
                    <a:p>
                      <a:pPr algn="ctr"/>
                      <a:r>
                        <a:rPr lang="en-GB" dirty="0"/>
                        <a:t>2</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764627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Coming soon</a:t>
            </a:r>
          </a:p>
        </p:txBody>
      </p:sp>
      <p:sp>
        <p:nvSpPr>
          <p:cNvPr id="3" name="Content Placeholder 2"/>
          <p:cNvSpPr>
            <a:spLocks noGrp="1"/>
          </p:cNvSpPr>
          <p:nvPr>
            <p:ph idx="1"/>
          </p:nvPr>
        </p:nvSpPr>
        <p:spPr/>
        <p:txBody>
          <a:bodyPr/>
          <a:lstStyle/>
          <a:p>
            <a:r>
              <a:rPr lang="en-GB" b="1" dirty="0"/>
              <a:t>Next session: </a:t>
            </a:r>
            <a:r>
              <a:rPr lang="en-GB" dirty="0"/>
              <a:t>Analysis of Variance (ANOVA)</a:t>
            </a:r>
          </a:p>
          <a:p>
            <a:endParaRPr lang="en-GB" dirty="0"/>
          </a:p>
          <a:p>
            <a:r>
              <a:rPr lang="en-GB" b="1" dirty="0"/>
              <a:t>Homework: </a:t>
            </a:r>
            <a:r>
              <a:rPr lang="en-GB" dirty="0"/>
              <a:t>Read chapter 11 of </a:t>
            </a:r>
            <a:r>
              <a:rPr lang="en-GB" i="1" dirty="0"/>
              <a:t>Statistics for the Terrified</a:t>
            </a:r>
            <a:r>
              <a:rPr lang="en-GB" dirty="0"/>
              <a:t>.</a:t>
            </a:r>
          </a:p>
        </p:txBody>
      </p:sp>
    </p:spTree>
    <p:extLst>
      <p:ext uri="{BB962C8B-B14F-4D97-AF65-F5344CB8AC3E}">
        <p14:creationId xmlns:p14="http://schemas.microsoft.com/office/powerpoint/2010/main" val="37112642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M Slides">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RM Slides" id="{B0AE92C7-E1FE-4225-BD73-DFFA425BC4A6}" vid="{05873E49-2F30-41EF-A81B-C0C1842C1555}"/>
    </a:ext>
  </a:extLst>
</a:theme>
</file>

<file path=docProps/app.xml><?xml version="1.0" encoding="utf-8"?>
<Properties xmlns="http://schemas.openxmlformats.org/officeDocument/2006/extended-properties" xmlns:vt="http://schemas.openxmlformats.org/officeDocument/2006/docPropsVTypes">
  <Template/>
  <TotalTime>17992</TotalTime>
  <Words>3162</Words>
  <Application>Microsoft Office PowerPoint</Application>
  <PresentationFormat>On-screen Show (4:3)</PresentationFormat>
  <Paragraphs>412</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Cambria Math</vt:lpstr>
      <vt:lpstr>Georgia</vt:lpstr>
      <vt:lpstr>Trebuchet MS</vt:lpstr>
      <vt:lpstr>Arial</vt:lpstr>
      <vt:lpstr>Wingdings</vt:lpstr>
      <vt:lpstr>Wingdings 2</vt:lpstr>
      <vt:lpstr>RM Slides</vt:lpstr>
      <vt:lpstr>Research Methods</vt:lpstr>
      <vt:lpstr>Introduction</vt:lpstr>
      <vt:lpstr>Comparing Means</vt:lpstr>
      <vt:lpstr>t Test for Independent Samples</vt:lpstr>
      <vt:lpstr>The 6 Stages of Analysis</vt:lpstr>
      <vt:lpstr>t Tests in Excel</vt:lpstr>
      <vt:lpstr>t Tests in Excel</vt:lpstr>
      <vt:lpstr>t Tests in Excel</vt:lpstr>
      <vt:lpstr>Problem</vt:lpstr>
      <vt:lpstr>Requirements for Independent Samples</vt:lpstr>
      <vt:lpstr>t Test for Dependent (Matched) Samples</vt:lpstr>
      <vt:lpstr>t Test for Dependent (Matched) Samples</vt:lpstr>
      <vt:lpstr>Problem</vt:lpstr>
      <vt:lpstr>Problem</vt:lpstr>
      <vt:lpstr>Beyond the t-Test</vt:lpstr>
      <vt:lpstr>Type I errors and Multiple t Tests</vt:lpstr>
      <vt:lpstr>Example</vt:lpstr>
      <vt:lpstr>ANOVA in Excel</vt:lpstr>
      <vt:lpstr>ANOVA in Excel</vt:lpstr>
      <vt:lpstr>ANOVA in Excel</vt:lpstr>
      <vt:lpstr>ANOVA in Excel</vt:lpstr>
      <vt:lpstr>ANOVA in Excel</vt:lpstr>
      <vt:lpstr>Exercise</vt:lpstr>
      <vt:lpstr>Strength of association</vt:lpstr>
      <vt:lpstr>Exercise</vt:lpstr>
      <vt:lpstr>Post hoc Analysis</vt:lpstr>
      <vt:lpstr>The Scheffé method of Post Hoc Analysis</vt:lpstr>
      <vt:lpstr>The Scheffé method of Post Hoc Analysis</vt:lpstr>
      <vt:lpstr>The Scheffé method of Post Hoc Analysis</vt:lpstr>
      <vt:lpstr>Interpreting the results</vt:lpstr>
      <vt:lpstr>Exercise</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Nik Whitehead</cp:lastModifiedBy>
  <cp:revision>186</cp:revision>
  <dcterms:created xsi:type="dcterms:W3CDTF">2017-06-08T10:43:23Z</dcterms:created>
  <dcterms:modified xsi:type="dcterms:W3CDTF">2021-03-25T13:59:28Z</dcterms:modified>
</cp:coreProperties>
</file>