
<file path=[Content_Types].xml><?xml version="1.0" encoding="utf-8"?>
<Types xmlns="http://schemas.openxmlformats.org/package/2006/content-types">
  <Default ContentType="image/svg+xml" Extension="svg"/>
  <Default ContentType="application/xml" Extension="xml"/>
  <Default ContentType="image/png" Extension="png"/>
  <Default ContentType="image/jpeg" Extension="jpeg"/>
  <Default ContentType="application/vnd.openxmlformats-package.relationships+xml" Extension="rels"/>
  <Override ContentType="application/vnd.openxmlformats-officedocument.drawingml.diagramData+xml" PartName="/ppt/diagrams/data2.xml"/>
  <Override ContentType="application/vnd.openxmlformats-officedocument.drawingml.diagramData+xml" PartName="/ppt/diagrams/data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presentation.main+xml" PartName="/ppt/presentation.xml"/>
  <Override ContentType="application/vnd.ms-office.drawingml.diagramDrawing+xml" PartName="/ppt/diagrams/drawing2.xml"/>
  <Override ContentType="application/vnd.ms-office.drawingml.diagramDrawing+xml" PartName="/ppt/diagrams/drawing1.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drawingml.diagramLayout+xml" PartName="/ppt/diagrams/layout1.xml"/>
  <Override ContentType="application/vnd.openxmlformats-officedocument.drawingml.diagramLayout+xml" PartName="/ppt/diagrams/layout2.xml"/>
  <Override ContentType="application/vnd.openxmlformats-officedocument.drawingml.diagramStyle+xml" PartName="/ppt/diagrams/quickStyle2.xml"/>
  <Override ContentType="application/vnd.openxmlformats-officedocument.drawingml.diagramStyle+xml" PartName="/ppt/diagrams/quickStyle1.xml"/>
  <Override ContentType="application/vnd.openxmlformats-officedocument.presentationml.notesMaster+xml" PartName="/ppt/notesMasters/notesMaster1.xml"/>
  <Override ContentType="application/vnd.openxmlformats-officedocument.presentationml.presProps+xml" PartName="/ppt/presProps1.xml"/>
  <Override ContentType="application/vnd.openxmlformats-officedocument.drawingml.diagramColors+xml" PartName="/ppt/diagrams/colors2.xml"/>
  <Override ContentType="application/vnd.openxmlformats-officedocument.drawingml.diagramColors+xml" PartName="/ppt/diagrams/color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y="6858000" cx="12192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0306A7-046D-4EB7-B6E9-9D42E7E0CAC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845859C-0216-4BEA-844C-219A6BF8EB57}">
      <dgm:prSet/>
      <dgm:spPr/>
      <dgm:t>
        <a:bodyPr/>
        <a:lstStyle/>
        <a:p>
          <a:r>
            <a:rPr lang="en-GB"/>
            <a:t>Introduction</a:t>
          </a:r>
          <a:endParaRPr lang="en-US"/>
        </a:p>
      </dgm:t>
    </dgm:pt>
    <dgm:pt modelId="{30652A78-B51F-42E8-A837-B0D977A6EAFC}" type="parTrans" cxnId="{4066D547-DBF7-45D9-9CC9-267BC357D3D6}">
      <dgm:prSet/>
      <dgm:spPr/>
      <dgm:t>
        <a:bodyPr/>
        <a:lstStyle/>
        <a:p>
          <a:endParaRPr lang="en-US"/>
        </a:p>
      </dgm:t>
    </dgm:pt>
    <dgm:pt modelId="{2DB956DD-7FE5-48F4-8301-89E8A3DCB8E1}" type="sibTrans" cxnId="{4066D547-DBF7-45D9-9CC9-267BC357D3D6}">
      <dgm:prSet/>
      <dgm:spPr/>
      <dgm:t>
        <a:bodyPr/>
        <a:lstStyle/>
        <a:p>
          <a:endParaRPr lang="en-US"/>
        </a:p>
      </dgm:t>
    </dgm:pt>
    <dgm:pt modelId="{E66085B1-1B10-4CCB-A843-6F0F0EF6F5A3}">
      <dgm:prSet/>
      <dgm:spPr/>
      <dgm:t>
        <a:bodyPr/>
        <a:lstStyle/>
        <a:p>
          <a:r>
            <a:rPr lang="en-GB"/>
            <a:t>Business idea</a:t>
          </a:r>
          <a:endParaRPr lang="en-US"/>
        </a:p>
      </dgm:t>
    </dgm:pt>
    <dgm:pt modelId="{37CFBB3B-52C5-4019-9965-F25FF7EE8880}" type="parTrans" cxnId="{DC20439A-AD3C-4811-A32E-939FBBF180A7}">
      <dgm:prSet/>
      <dgm:spPr/>
      <dgm:t>
        <a:bodyPr/>
        <a:lstStyle/>
        <a:p>
          <a:endParaRPr lang="en-US"/>
        </a:p>
      </dgm:t>
    </dgm:pt>
    <dgm:pt modelId="{8D6DEAE9-AAF3-43D0-8936-0E71FD0C4FCE}" type="sibTrans" cxnId="{DC20439A-AD3C-4811-A32E-939FBBF180A7}">
      <dgm:prSet/>
      <dgm:spPr/>
      <dgm:t>
        <a:bodyPr/>
        <a:lstStyle/>
        <a:p>
          <a:endParaRPr lang="en-US"/>
        </a:p>
      </dgm:t>
    </dgm:pt>
    <dgm:pt modelId="{2C83D1A9-44EE-4CC0-A3EE-61AEC76093E2}">
      <dgm:prSet/>
      <dgm:spPr/>
      <dgm:t>
        <a:bodyPr/>
        <a:lstStyle/>
        <a:p>
          <a:r>
            <a:rPr lang="en-GB"/>
            <a:t>Aims and Objectives</a:t>
          </a:r>
          <a:endParaRPr lang="en-US"/>
        </a:p>
      </dgm:t>
    </dgm:pt>
    <dgm:pt modelId="{FA38475D-BF9F-410F-A70C-DE38187F2610}" type="parTrans" cxnId="{8C406A2A-FC75-4748-A18D-06620F1990A3}">
      <dgm:prSet/>
      <dgm:spPr/>
      <dgm:t>
        <a:bodyPr/>
        <a:lstStyle/>
        <a:p>
          <a:endParaRPr lang="en-US"/>
        </a:p>
      </dgm:t>
    </dgm:pt>
    <dgm:pt modelId="{04EEFA25-4B39-4C7B-B8AE-FA76BF39938D}" type="sibTrans" cxnId="{8C406A2A-FC75-4748-A18D-06620F1990A3}">
      <dgm:prSet/>
      <dgm:spPr/>
      <dgm:t>
        <a:bodyPr/>
        <a:lstStyle/>
        <a:p>
          <a:endParaRPr lang="en-US"/>
        </a:p>
      </dgm:t>
    </dgm:pt>
    <dgm:pt modelId="{07CA6736-DF19-4ABC-AFB4-843419F4B6D7}">
      <dgm:prSet/>
      <dgm:spPr/>
      <dgm:t>
        <a:bodyPr/>
        <a:lstStyle/>
        <a:p>
          <a:r>
            <a:rPr lang="en-GB"/>
            <a:t>HR &amp; Organisational structure</a:t>
          </a:r>
          <a:endParaRPr lang="en-US"/>
        </a:p>
      </dgm:t>
    </dgm:pt>
    <dgm:pt modelId="{2845A79D-DCF5-42C2-A466-CC1B6ED43A5B}" type="parTrans" cxnId="{73B0E997-7E37-4195-A90B-4716409BBF96}">
      <dgm:prSet/>
      <dgm:spPr/>
      <dgm:t>
        <a:bodyPr/>
        <a:lstStyle/>
        <a:p>
          <a:endParaRPr lang="en-US"/>
        </a:p>
      </dgm:t>
    </dgm:pt>
    <dgm:pt modelId="{83722FAD-6AEA-4205-9FB6-781EFA44840B}" type="sibTrans" cxnId="{73B0E997-7E37-4195-A90B-4716409BBF96}">
      <dgm:prSet/>
      <dgm:spPr/>
      <dgm:t>
        <a:bodyPr/>
        <a:lstStyle/>
        <a:p>
          <a:endParaRPr lang="en-US"/>
        </a:p>
      </dgm:t>
    </dgm:pt>
    <dgm:pt modelId="{2A2BD464-7F76-4394-A02E-C04955D07849}">
      <dgm:prSet/>
      <dgm:spPr/>
      <dgm:t>
        <a:bodyPr/>
        <a:lstStyle/>
        <a:p>
          <a:r>
            <a:rPr lang="en-GB"/>
            <a:t>Financial Resources</a:t>
          </a:r>
          <a:endParaRPr lang="en-US"/>
        </a:p>
      </dgm:t>
    </dgm:pt>
    <dgm:pt modelId="{909B1038-BA82-458A-9E0D-1F28E19E36E4}" type="parTrans" cxnId="{D7008707-F82E-4DC3-B309-D478DF954538}">
      <dgm:prSet/>
      <dgm:spPr/>
      <dgm:t>
        <a:bodyPr/>
        <a:lstStyle/>
        <a:p>
          <a:endParaRPr lang="en-US"/>
        </a:p>
      </dgm:t>
    </dgm:pt>
    <dgm:pt modelId="{81B2D7CA-B822-49E4-A43B-774024838677}" type="sibTrans" cxnId="{D7008707-F82E-4DC3-B309-D478DF954538}">
      <dgm:prSet/>
      <dgm:spPr/>
      <dgm:t>
        <a:bodyPr/>
        <a:lstStyle/>
        <a:p>
          <a:endParaRPr lang="en-US"/>
        </a:p>
      </dgm:t>
    </dgm:pt>
    <dgm:pt modelId="{B482B34C-A5D4-40B1-8EA3-1D8B08A2DEC8}">
      <dgm:prSet/>
      <dgm:spPr/>
      <dgm:t>
        <a:bodyPr/>
        <a:lstStyle/>
        <a:p>
          <a:r>
            <a:rPr lang="en-GB"/>
            <a:t>Marketing</a:t>
          </a:r>
          <a:endParaRPr lang="en-US"/>
        </a:p>
      </dgm:t>
    </dgm:pt>
    <dgm:pt modelId="{885FFE2E-BE80-4FB8-B8A3-DE31B85A8A5D}" type="parTrans" cxnId="{5510DD1A-7EE9-46DE-BBFB-E5E14BE8D25C}">
      <dgm:prSet/>
      <dgm:spPr/>
      <dgm:t>
        <a:bodyPr/>
        <a:lstStyle/>
        <a:p>
          <a:endParaRPr lang="en-US"/>
        </a:p>
      </dgm:t>
    </dgm:pt>
    <dgm:pt modelId="{716087CD-D11F-4ED8-8A2E-11576B6072D5}" type="sibTrans" cxnId="{5510DD1A-7EE9-46DE-BBFB-E5E14BE8D25C}">
      <dgm:prSet/>
      <dgm:spPr/>
      <dgm:t>
        <a:bodyPr/>
        <a:lstStyle/>
        <a:p>
          <a:endParaRPr lang="en-US"/>
        </a:p>
      </dgm:t>
    </dgm:pt>
    <dgm:pt modelId="{FACDF651-4066-45BD-AC27-267E89A14D1C}">
      <dgm:prSet/>
      <dgm:spPr/>
      <dgm:t>
        <a:bodyPr/>
        <a:lstStyle/>
        <a:p>
          <a:r>
            <a:rPr lang="en-GB"/>
            <a:t>Marketing Research</a:t>
          </a:r>
          <a:endParaRPr lang="en-US"/>
        </a:p>
      </dgm:t>
    </dgm:pt>
    <dgm:pt modelId="{C8521CCC-82CA-4847-8F54-69542F96A556}" type="parTrans" cxnId="{71CB6D37-3309-4A4F-ADCD-CF31CEC99FCE}">
      <dgm:prSet/>
      <dgm:spPr/>
      <dgm:t>
        <a:bodyPr/>
        <a:lstStyle/>
        <a:p>
          <a:endParaRPr lang="en-US"/>
        </a:p>
      </dgm:t>
    </dgm:pt>
    <dgm:pt modelId="{D4B37E4E-E656-4E6F-87F5-167717FE757F}" type="sibTrans" cxnId="{71CB6D37-3309-4A4F-ADCD-CF31CEC99FCE}">
      <dgm:prSet/>
      <dgm:spPr/>
      <dgm:t>
        <a:bodyPr/>
        <a:lstStyle/>
        <a:p>
          <a:endParaRPr lang="en-US"/>
        </a:p>
      </dgm:t>
    </dgm:pt>
    <dgm:pt modelId="{29D4A7CD-E13D-4F92-939B-4DAF90B8DC56}">
      <dgm:prSet/>
      <dgm:spPr/>
      <dgm:t>
        <a:bodyPr/>
        <a:lstStyle/>
        <a:p>
          <a:r>
            <a:rPr lang="en-GB"/>
            <a:t>Reason for investment</a:t>
          </a:r>
          <a:endParaRPr lang="en-US"/>
        </a:p>
      </dgm:t>
    </dgm:pt>
    <dgm:pt modelId="{F8F86297-6F26-489F-9865-A3AD0110B842}" type="parTrans" cxnId="{E64946BC-A2D4-4B8E-9F82-53A4F98C9A39}">
      <dgm:prSet/>
      <dgm:spPr/>
      <dgm:t>
        <a:bodyPr/>
        <a:lstStyle/>
        <a:p>
          <a:endParaRPr lang="en-US"/>
        </a:p>
      </dgm:t>
    </dgm:pt>
    <dgm:pt modelId="{C0D2965C-CFA6-40E5-AD03-9BE45AF841A9}" type="sibTrans" cxnId="{E64946BC-A2D4-4B8E-9F82-53A4F98C9A39}">
      <dgm:prSet/>
      <dgm:spPr/>
      <dgm:t>
        <a:bodyPr/>
        <a:lstStyle/>
        <a:p>
          <a:endParaRPr lang="en-US"/>
        </a:p>
      </dgm:t>
    </dgm:pt>
    <dgm:pt modelId="{31197478-CBDD-49E0-8969-8FDA7267E4EE}">
      <dgm:prSet/>
      <dgm:spPr/>
      <dgm:t>
        <a:bodyPr/>
        <a:lstStyle/>
        <a:p>
          <a:r>
            <a:rPr lang="en-GB"/>
            <a:t>Conclusion</a:t>
          </a:r>
          <a:endParaRPr lang="en-US"/>
        </a:p>
      </dgm:t>
    </dgm:pt>
    <dgm:pt modelId="{A2FF8937-FE43-4E63-AD0F-B6A1667C43BE}" type="parTrans" cxnId="{518479DC-8608-4503-98B6-F497C75FEAED}">
      <dgm:prSet/>
      <dgm:spPr/>
      <dgm:t>
        <a:bodyPr/>
        <a:lstStyle/>
        <a:p>
          <a:endParaRPr lang="en-US"/>
        </a:p>
      </dgm:t>
    </dgm:pt>
    <dgm:pt modelId="{C50A13A5-6E1E-4496-A7A7-45B0B902FF3A}" type="sibTrans" cxnId="{518479DC-8608-4503-98B6-F497C75FEAED}">
      <dgm:prSet/>
      <dgm:spPr/>
      <dgm:t>
        <a:bodyPr/>
        <a:lstStyle/>
        <a:p>
          <a:endParaRPr lang="en-US"/>
        </a:p>
      </dgm:t>
    </dgm:pt>
    <dgm:pt modelId="{68D4B7F3-C777-41D2-BB20-85085F40BA98}">
      <dgm:prSet/>
      <dgm:spPr/>
      <dgm:t>
        <a:bodyPr/>
        <a:lstStyle/>
        <a:p>
          <a:r>
            <a:rPr lang="en-GB"/>
            <a:t>References</a:t>
          </a:r>
          <a:endParaRPr lang="en-US"/>
        </a:p>
      </dgm:t>
    </dgm:pt>
    <dgm:pt modelId="{E9C68DA6-187F-447B-91D5-295188429A3D}" type="parTrans" cxnId="{45818CA5-C9A2-4354-BEBA-A2E070F7A62B}">
      <dgm:prSet/>
      <dgm:spPr/>
      <dgm:t>
        <a:bodyPr/>
        <a:lstStyle/>
        <a:p>
          <a:endParaRPr lang="en-US"/>
        </a:p>
      </dgm:t>
    </dgm:pt>
    <dgm:pt modelId="{98618658-80E6-4DD9-BE46-EC149E8031D1}" type="sibTrans" cxnId="{45818CA5-C9A2-4354-BEBA-A2E070F7A62B}">
      <dgm:prSet/>
      <dgm:spPr/>
      <dgm:t>
        <a:bodyPr/>
        <a:lstStyle/>
        <a:p>
          <a:endParaRPr lang="en-US"/>
        </a:p>
      </dgm:t>
    </dgm:pt>
    <dgm:pt modelId="{A51D095F-BF22-4807-8473-C5E5C715DD22}" type="pres">
      <dgm:prSet presAssocID="{780306A7-046D-4EB7-B6E9-9D42E7E0CACE}" presName="vert0" presStyleCnt="0">
        <dgm:presLayoutVars>
          <dgm:dir/>
          <dgm:animOne val="branch"/>
          <dgm:animLvl val="lvl"/>
        </dgm:presLayoutVars>
      </dgm:prSet>
      <dgm:spPr/>
    </dgm:pt>
    <dgm:pt modelId="{1F7C3660-6F58-4E3E-A7F2-4824E137F2F5}" type="pres">
      <dgm:prSet presAssocID="{7845859C-0216-4BEA-844C-219A6BF8EB57}" presName="thickLine" presStyleLbl="alignNode1" presStyleIdx="0" presStyleCnt="10"/>
      <dgm:spPr/>
    </dgm:pt>
    <dgm:pt modelId="{F0A61BBF-8F7C-4D78-84F9-5EAE736F7819}" type="pres">
      <dgm:prSet presAssocID="{7845859C-0216-4BEA-844C-219A6BF8EB57}" presName="horz1" presStyleCnt="0"/>
      <dgm:spPr/>
    </dgm:pt>
    <dgm:pt modelId="{212AE57F-AFFE-48E7-988A-45008CC2EC39}" type="pres">
      <dgm:prSet presAssocID="{7845859C-0216-4BEA-844C-219A6BF8EB57}" presName="tx1" presStyleLbl="revTx" presStyleIdx="0" presStyleCnt="10"/>
      <dgm:spPr/>
    </dgm:pt>
    <dgm:pt modelId="{5CE9AE63-234F-4EC2-9857-968B89A0F2B2}" type="pres">
      <dgm:prSet presAssocID="{7845859C-0216-4BEA-844C-219A6BF8EB57}" presName="vert1" presStyleCnt="0"/>
      <dgm:spPr/>
    </dgm:pt>
    <dgm:pt modelId="{DB7F2E5E-E691-4796-9FA8-6DB044F4FBBB}" type="pres">
      <dgm:prSet presAssocID="{E66085B1-1B10-4CCB-A843-6F0F0EF6F5A3}" presName="thickLine" presStyleLbl="alignNode1" presStyleIdx="1" presStyleCnt="10"/>
      <dgm:spPr/>
    </dgm:pt>
    <dgm:pt modelId="{AFE802CD-BBCA-49FD-91CC-D99D141256DF}" type="pres">
      <dgm:prSet presAssocID="{E66085B1-1B10-4CCB-A843-6F0F0EF6F5A3}" presName="horz1" presStyleCnt="0"/>
      <dgm:spPr/>
    </dgm:pt>
    <dgm:pt modelId="{E3FB034E-50BD-44B3-B755-C1302B020411}" type="pres">
      <dgm:prSet presAssocID="{E66085B1-1B10-4CCB-A843-6F0F0EF6F5A3}" presName="tx1" presStyleLbl="revTx" presStyleIdx="1" presStyleCnt="10"/>
      <dgm:spPr/>
    </dgm:pt>
    <dgm:pt modelId="{83D4210B-CB4D-470C-AA6C-E7AF8410FE19}" type="pres">
      <dgm:prSet presAssocID="{E66085B1-1B10-4CCB-A843-6F0F0EF6F5A3}" presName="vert1" presStyleCnt="0"/>
      <dgm:spPr/>
    </dgm:pt>
    <dgm:pt modelId="{87AD4BD0-7966-40EB-93EC-FD84F5488F82}" type="pres">
      <dgm:prSet presAssocID="{2C83D1A9-44EE-4CC0-A3EE-61AEC76093E2}" presName="thickLine" presStyleLbl="alignNode1" presStyleIdx="2" presStyleCnt="10"/>
      <dgm:spPr/>
    </dgm:pt>
    <dgm:pt modelId="{06122CAD-10DB-4730-B39D-87FBA1F933A6}" type="pres">
      <dgm:prSet presAssocID="{2C83D1A9-44EE-4CC0-A3EE-61AEC76093E2}" presName="horz1" presStyleCnt="0"/>
      <dgm:spPr/>
    </dgm:pt>
    <dgm:pt modelId="{07A3CBB2-D904-4065-810C-85AC8E5C7D05}" type="pres">
      <dgm:prSet presAssocID="{2C83D1A9-44EE-4CC0-A3EE-61AEC76093E2}" presName="tx1" presStyleLbl="revTx" presStyleIdx="2" presStyleCnt="10"/>
      <dgm:spPr/>
    </dgm:pt>
    <dgm:pt modelId="{1336C122-A5E7-4A0E-94F1-4E9BEED2D896}" type="pres">
      <dgm:prSet presAssocID="{2C83D1A9-44EE-4CC0-A3EE-61AEC76093E2}" presName="vert1" presStyleCnt="0"/>
      <dgm:spPr/>
    </dgm:pt>
    <dgm:pt modelId="{498FFB84-588E-4590-8E14-D25A8E7E8526}" type="pres">
      <dgm:prSet presAssocID="{07CA6736-DF19-4ABC-AFB4-843419F4B6D7}" presName="thickLine" presStyleLbl="alignNode1" presStyleIdx="3" presStyleCnt="10"/>
      <dgm:spPr/>
    </dgm:pt>
    <dgm:pt modelId="{5F4EC229-47CB-477F-85C1-D4A0A90B5C1E}" type="pres">
      <dgm:prSet presAssocID="{07CA6736-DF19-4ABC-AFB4-843419F4B6D7}" presName="horz1" presStyleCnt="0"/>
      <dgm:spPr/>
    </dgm:pt>
    <dgm:pt modelId="{9FE23C77-9026-457C-B06E-A852F5A8EB1A}" type="pres">
      <dgm:prSet presAssocID="{07CA6736-DF19-4ABC-AFB4-843419F4B6D7}" presName="tx1" presStyleLbl="revTx" presStyleIdx="3" presStyleCnt="10"/>
      <dgm:spPr/>
    </dgm:pt>
    <dgm:pt modelId="{6F30DCE0-46E2-4FD8-AFA2-550714430B61}" type="pres">
      <dgm:prSet presAssocID="{07CA6736-DF19-4ABC-AFB4-843419F4B6D7}" presName="vert1" presStyleCnt="0"/>
      <dgm:spPr/>
    </dgm:pt>
    <dgm:pt modelId="{146779FC-7574-4996-8D9D-BB9965870A28}" type="pres">
      <dgm:prSet presAssocID="{2A2BD464-7F76-4394-A02E-C04955D07849}" presName="thickLine" presStyleLbl="alignNode1" presStyleIdx="4" presStyleCnt="10"/>
      <dgm:spPr/>
    </dgm:pt>
    <dgm:pt modelId="{7BB9F1F5-8126-42A0-9336-32BF04AE28D6}" type="pres">
      <dgm:prSet presAssocID="{2A2BD464-7F76-4394-A02E-C04955D07849}" presName="horz1" presStyleCnt="0"/>
      <dgm:spPr/>
    </dgm:pt>
    <dgm:pt modelId="{48B82550-905C-4A9F-9811-DB501FF9E36D}" type="pres">
      <dgm:prSet presAssocID="{2A2BD464-7F76-4394-A02E-C04955D07849}" presName="tx1" presStyleLbl="revTx" presStyleIdx="4" presStyleCnt="10"/>
      <dgm:spPr/>
    </dgm:pt>
    <dgm:pt modelId="{CC32BEBE-687D-4ACE-9DB3-468466C9A691}" type="pres">
      <dgm:prSet presAssocID="{2A2BD464-7F76-4394-A02E-C04955D07849}" presName="vert1" presStyleCnt="0"/>
      <dgm:spPr/>
    </dgm:pt>
    <dgm:pt modelId="{AB4AA5D3-7405-400E-99D6-D4CFE4E9C834}" type="pres">
      <dgm:prSet presAssocID="{B482B34C-A5D4-40B1-8EA3-1D8B08A2DEC8}" presName="thickLine" presStyleLbl="alignNode1" presStyleIdx="5" presStyleCnt="10"/>
      <dgm:spPr/>
    </dgm:pt>
    <dgm:pt modelId="{AA6F6D2F-3B24-4063-981F-FEE81FBF507C}" type="pres">
      <dgm:prSet presAssocID="{B482B34C-A5D4-40B1-8EA3-1D8B08A2DEC8}" presName="horz1" presStyleCnt="0"/>
      <dgm:spPr/>
    </dgm:pt>
    <dgm:pt modelId="{54004765-4FB4-4D68-836F-F8F34C700E9A}" type="pres">
      <dgm:prSet presAssocID="{B482B34C-A5D4-40B1-8EA3-1D8B08A2DEC8}" presName="tx1" presStyleLbl="revTx" presStyleIdx="5" presStyleCnt="10"/>
      <dgm:spPr/>
    </dgm:pt>
    <dgm:pt modelId="{D815B762-5848-4FB8-8F73-1A02B8C16101}" type="pres">
      <dgm:prSet presAssocID="{B482B34C-A5D4-40B1-8EA3-1D8B08A2DEC8}" presName="vert1" presStyleCnt="0"/>
      <dgm:spPr/>
    </dgm:pt>
    <dgm:pt modelId="{3F2C431A-93D8-4191-99DD-3CB93024E486}" type="pres">
      <dgm:prSet presAssocID="{FACDF651-4066-45BD-AC27-267E89A14D1C}" presName="thickLine" presStyleLbl="alignNode1" presStyleIdx="6" presStyleCnt="10"/>
      <dgm:spPr/>
    </dgm:pt>
    <dgm:pt modelId="{7F61709A-6DBC-463B-8546-C83526568088}" type="pres">
      <dgm:prSet presAssocID="{FACDF651-4066-45BD-AC27-267E89A14D1C}" presName="horz1" presStyleCnt="0"/>
      <dgm:spPr/>
    </dgm:pt>
    <dgm:pt modelId="{15E0066B-A76C-4AB0-9CA4-F43D0CE9CEB9}" type="pres">
      <dgm:prSet presAssocID="{FACDF651-4066-45BD-AC27-267E89A14D1C}" presName="tx1" presStyleLbl="revTx" presStyleIdx="6" presStyleCnt="10"/>
      <dgm:spPr/>
    </dgm:pt>
    <dgm:pt modelId="{DAE51C9D-FF32-49E5-A51A-4344AB9B3333}" type="pres">
      <dgm:prSet presAssocID="{FACDF651-4066-45BD-AC27-267E89A14D1C}" presName="vert1" presStyleCnt="0"/>
      <dgm:spPr/>
    </dgm:pt>
    <dgm:pt modelId="{441E22B0-2A02-405F-A30F-789EFDD11024}" type="pres">
      <dgm:prSet presAssocID="{29D4A7CD-E13D-4F92-939B-4DAF90B8DC56}" presName="thickLine" presStyleLbl="alignNode1" presStyleIdx="7" presStyleCnt="10"/>
      <dgm:spPr/>
    </dgm:pt>
    <dgm:pt modelId="{4AD4D758-95F5-4FF7-B0F9-321A63136B98}" type="pres">
      <dgm:prSet presAssocID="{29D4A7CD-E13D-4F92-939B-4DAF90B8DC56}" presName="horz1" presStyleCnt="0"/>
      <dgm:spPr/>
    </dgm:pt>
    <dgm:pt modelId="{72892890-DE2B-422D-96D9-905D5ADCB652}" type="pres">
      <dgm:prSet presAssocID="{29D4A7CD-E13D-4F92-939B-4DAF90B8DC56}" presName="tx1" presStyleLbl="revTx" presStyleIdx="7" presStyleCnt="10"/>
      <dgm:spPr/>
    </dgm:pt>
    <dgm:pt modelId="{EE127774-C438-42FD-B550-589C94BE4AB7}" type="pres">
      <dgm:prSet presAssocID="{29D4A7CD-E13D-4F92-939B-4DAF90B8DC56}" presName="vert1" presStyleCnt="0"/>
      <dgm:spPr/>
    </dgm:pt>
    <dgm:pt modelId="{75400CC2-703D-44DE-9F25-ACC0907F11A5}" type="pres">
      <dgm:prSet presAssocID="{31197478-CBDD-49E0-8969-8FDA7267E4EE}" presName="thickLine" presStyleLbl="alignNode1" presStyleIdx="8" presStyleCnt="10"/>
      <dgm:spPr/>
    </dgm:pt>
    <dgm:pt modelId="{51FDB208-14F9-4578-AEA8-A4E0D45A5720}" type="pres">
      <dgm:prSet presAssocID="{31197478-CBDD-49E0-8969-8FDA7267E4EE}" presName="horz1" presStyleCnt="0"/>
      <dgm:spPr/>
    </dgm:pt>
    <dgm:pt modelId="{65D1198D-F466-42A8-931E-F8FAD72DF310}" type="pres">
      <dgm:prSet presAssocID="{31197478-CBDD-49E0-8969-8FDA7267E4EE}" presName="tx1" presStyleLbl="revTx" presStyleIdx="8" presStyleCnt="10"/>
      <dgm:spPr/>
    </dgm:pt>
    <dgm:pt modelId="{8E69677E-F856-485E-A523-56C0D753619A}" type="pres">
      <dgm:prSet presAssocID="{31197478-CBDD-49E0-8969-8FDA7267E4EE}" presName="vert1" presStyleCnt="0"/>
      <dgm:spPr/>
    </dgm:pt>
    <dgm:pt modelId="{E3FB75AE-04D9-4A01-ACC0-694BE49BA842}" type="pres">
      <dgm:prSet presAssocID="{68D4B7F3-C777-41D2-BB20-85085F40BA98}" presName="thickLine" presStyleLbl="alignNode1" presStyleIdx="9" presStyleCnt="10"/>
      <dgm:spPr/>
    </dgm:pt>
    <dgm:pt modelId="{4A3C4841-25A9-43FC-9408-D000AB17699B}" type="pres">
      <dgm:prSet presAssocID="{68D4B7F3-C777-41D2-BB20-85085F40BA98}" presName="horz1" presStyleCnt="0"/>
      <dgm:spPr/>
    </dgm:pt>
    <dgm:pt modelId="{30152EFE-1CDF-40A7-B671-AB38555F7542}" type="pres">
      <dgm:prSet presAssocID="{68D4B7F3-C777-41D2-BB20-85085F40BA98}" presName="tx1" presStyleLbl="revTx" presStyleIdx="9" presStyleCnt="10"/>
      <dgm:spPr/>
    </dgm:pt>
    <dgm:pt modelId="{6AC751AE-408D-42D3-8FE5-FA1CCF858B6C}" type="pres">
      <dgm:prSet presAssocID="{68D4B7F3-C777-41D2-BB20-85085F40BA98}" presName="vert1" presStyleCnt="0"/>
      <dgm:spPr/>
    </dgm:pt>
  </dgm:ptLst>
  <dgm:cxnLst>
    <dgm:cxn modelId="{40860302-B33C-4C2E-BC3E-6FD06A2FDA99}" type="presOf" srcId="{2A2BD464-7F76-4394-A02E-C04955D07849}" destId="{48B82550-905C-4A9F-9811-DB501FF9E36D}" srcOrd="0" destOrd="0" presId="urn:microsoft.com/office/officeart/2008/layout/LinedList"/>
    <dgm:cxn modelId="{D7008707-F82E-4DC3-B309-D478DF954538}" srcId="{780306A7-046D-4EB7-B6E9-9D42E7E0CACE}" destId="{2A2BD464-7F76-4394-A02E-C04955D07849}" srcOrd="4" destOrd="0" parTransId="{909B1038-BA82-458A-9E0D-1F28E19E36E4}" sibTransId="{81B2D7CA-B822-49E4-A43B-774024838677}"/>
    <dgm:cxn modelId="{D8985A14-1DBA-4BFE-90C1-8D2DB6D38A39}" type="presOf" srcId="{68D4B7F3-C777-41D2-BB20-85085F40BA98}" destId="{30152EFE-1CDF-40A7-B671-AB38555F7542}" srcOrd="0" destOrd="0" presId="urn:microsoft.com/office/officeart/2008/layout/LinedList"/>
    <dgm:cxn modelId="{5510DD1A-7EE9-46DE-BBFB-E5E14BE8D25C}" srcId="{780306A7-046D-4EB7-B6E9-9D42E7E0CACE}" destId="{B482B34C-A5D4-40B1-8EA3-1D8B08A2DEC8}" srcOrd="5" destOrd="0" parTransId="{885FFE2E-BE80-4FB8-B8A3-DE31B85A8A5D}" sibTransId="{716087CD-D11F-4ED8-8A2E-11576B6072D5}"/>
    <dgm:cxn modelId="{8C406A2A-FC75-4748-A18D-06620F1990A3}" srcId="{780306A7-046D-4EB7-B6E9-9D42E7E0CACE}" destId="{2C83D1A9-44EE-4CC0-A3EE-61AEC76093E2}" srcOrd="2" destOrd="0" parTransId="{FA38475D-BF9F-410F-A70C-DE38187F2610}" sibTransId="{04EEFA25-4B39-4C7B-B8AE-FA76BF39938D}"/>
    <dgm:cxn modelId="{9851CE2D-BE85-4C4B-8455-9981F753A3F0}" type="presOf" srcId="{29D4A7CD-E13D-4F92-939B-4DAF90B8DC56}" destId="{72892890-DE2B-422D-96D9-905D5ADCB652}" srcOrd="0" destOrd="0" presId="urn:microsoft.com/office/officeart/2008/layout/LinedList"/>
    <dgm:cxn modelId="{71CB6D37-3309-4A4F-ADCD-CF31CEC99FCE}" srcId="{780306A7-046D-4EB7-B6E9-9D42E7E0CACE}" destId="{FACDF651-4066-45BD-AC27-267E89A14D1C}" srcOrd="6" destOrd="0" parTransId="{C8521CCC-82CA-4847-8F54-69542F96A556}" sibTransId="{D4B37E4E-E656-4E6F-87F5-167717FE757F}"/>
    <dgm:cxn modelId="{4066D547-DBF7-45D9-9CC9-267BC357D3D6}" srcId="{780306A7-046D-4EB7-B6E9-9D42E7E0CACE}" destId="{7845859C-0216-4BEA-844C-219A6BF8EB57}" srcOrd="0" destOrd="0" parTransId="{30652A78-B51F-42E8-A837-B0D977A6EAFC}" sibTransId="{2DB956DD-7FE5-48F4-8301-89E8A3DCB8E1}"/>
    <dgm:cxn modelId="{35003A4B-1464-4821-AE04-58F80CC5445C}" type="presOf" srcId="{2C83D1A9-44EE-4CC0-A3EE-61AEC76093E2}" destId="{07A3CBB2-D904-4065-810C-85AC8E5C7D05}" srcOrd="0" destOrd="0" presId="urn:microsoft.com/office/officeart/2008/layout/LinedList"/>
    <dgm:cxn modelId="{01EC287D-33D1-44B9-8DA3-A7386FE6B327}" type="presOf" srcId="{31197478-CBDD-49E0-8969-8FDA7267E4EE}" destId="{65D1198D-F466-42A8-931E-F8FAD72DF310}" srcOrd="0" destOrd="0" presId="urn:microsoft.com/office/officeart/2008/layout/LinedList"/>
    <dgm:cxn modelId="{8BD16590-D441-4799-BAD4-713FCE18C8F2}" type="presOf" srcId="{E66085B1-1B10-4CCB-A843-6F0F0EF6F5A3}" destId="{E3FB034E-50BD-44B3-B755-C1302B020411}" srcOrd="0" destOrd="0" presId="urn:microsoft.com/office/officeart/2008/layout/LinedList"/>
    <dgm:cxn modelId="{73B0E997-7E37-4195-A90B-4716409BBF96}" srcId="{780306A7-046D-4EB7-B6E9-9D42E7E0CACE}" destId="{07CA6736-DF19-4ABC-AFB4-843419F4B6D7}" srcOrd="3" destOrd="0" parTransId="{2845A79D-DCF5-42C2-A466-CC1B6ED43A5B}" sibTransId="{83722FAD-6AEA-4205-9FB6-781EFA44840B}"/>
    <dgm:cxn modelId="{DC20439A-AD3C-4811-A32E-939FBBF180A7}" srcId="{780306A7-046D-4EB7-B6E9-9D42E7E0CACE}" destId="{E66085B1-1B10-4CCB-A843-6F0F0EF6F5A3}" srcOrd="1" destOrd="0" parTransId="{37CFBB3B-52C5-4019-9965-F25FF7EE8880}" sibTransId="{8D6DEAE9-AAF3-43D0-8936-0E71FD0C4FCE}"/>
    <dgm:cxn modelId="{E0967E9A-73F1-4E79-9300-7EA36F551232}" type="presOf" srcId="{07CA6736-DF19-4ABC-AFB4-843419F4B6D7}" destId="{9FE23C77-9026-457C-B06E-A852F5A8EB1A}" srcOrd="0" destOrd="0" presId="urn:microsoft.com/office/officeart/2008/layout/LinedList"/>
    <dgm:cxn modelId="{45818CA5-C9A2-4354-BEBA-A2E070F7A62B}" srcId="{780306A7-046D-4EB7-B6E9-9D42E7E0CACE}" destId="{68D4B7F3-C777-41D2-BB20-85085F40BA98}" srcOrd="9" destOrd="0" parTransId="{E9C68DA6-187F-447B-91D5-295188429A3D}" sibTransId="{98618658-80E6-4DD9-BE46-EC149E8031D1}"/>
    <dgm:cxn modelId="{2F5DF4A9-FB75-4FBA-9E93-1EDD716FD7DB}" type="presOf" srcId="{780306A7-046D-4EB7-B6E9-9D42E7E0CACE}" destId="{A51D095F-BF22-4807-8473-C5E5C715DD22}" srcOrd="0" destOrd="0" presId="urn:microsoft.com/office/officeart/2008/layout/LinedList"/>
    <dgm:cxn modelId="{63AB95B4-BE90-45DE-9016-389B67967F04}" type="presOf" srcId="{7845859C-0216-4BEA-844C-219A6BF8EB57}" destId="{212AE57F-AFFE-48E7-988A-45008CC2EC39}" srcOrd="0" destOrd="0" presId="urn:microsoft.com/office/officeart/2008/layout/LinedList"/>
    <dgm:cxn modelId="{E64946BC-A2D4-4B8E-9F82-53A4F98C9A39}" srcId="{780306A7-046D-4EB7-B6E9-9D42E7E0CACE}" destId="{29D4A7CD-E13D-4F92-939B-4DAF90B8DC56}" srcOrd="7" destOrd="0" parTransId="{F8F86297-6F26-489F-9865-A3AD0110B842}" sibTransId="{C0D2965C-CFA6-40E5-AD03-9BE45AF841A9}"/>
    <dgm:cxn modelId="{502402C4-AC57-40E3-A233-23EF678089AB}" type="presOf" srcId="{FACDF651-4066-45BD-AC27-267E89A14D1C}" destId="{15E0066B-A76C-4AB0-9CA4-F43D0CE9CEB9}" srcOrd="0" destOrd="0" presId="urn:microsoft.com/office/officeart/2008/layout/LinedList"/>
    <dgm:cxn modelId="{518479DC-8608-4503-98B6-F497C75FEAED}" srcId="{780306A7-046D-4EB7-B6E9-9D42E7E0CACE}" destId="{31197478-CBDD-49E0-8969-8FDA7267E4EE}" srcOrd="8" destOrd="0" parTransId="{A2FF8937-FE43-4E63-AD0F-B6A1667C43BE}" sibTransId="{C50A13A5-6E1E-4496-A7A7-45B0B902FF3A}"/>
    <dgm:cxn modelId="{090AE5F8-7E52-49DF-8E0B-00A3DEDA7F39}" type="presOf" srcId="{B482B34C-A5D4-40B1-8EA3-1D8B08A2DEC8}" destId="{54004765-4FB4-4D68-836F-F8F34C700E9A}" srcOrd="0" destOrd="0" presId="urn:microsoft.com/office/officeart/2008/layout/LinedList"/>
    <dgm:cxn modelId="{06B0791C-519B-4641-B635-31A07A24ADA0}" type="presParOf" srcId="{A51D095F-BF22-4807-8473-C5E5C715DD22}" destId="{1F7C3660-6F58-4E3E-A7F2-4824E137F2F5}" srcOrd="0" destOrd="0" presId="urn:microsoft.com/office/officeart/2008/layout/LinedList"/>
    <dgm:cxn modelId="{651A4042-BE9A-4F8E-8178-1A7D17992CF3}" type="presParOf" srcId="{A51D095F-BF22-4807-8473-C5E5C715DD22}" destId="{F0A61BBF-8F7C-4D78-84F9-5EAE736F7819}" srcOrd="1" destOrd="0" presId="urn:microsoft.com/office/officeart/2008/layout/LinedList"/>
    <dgm:cxn modelId="{388DF96C-79FD-41E6-B4A9-1C592D49BD2D}" type="presParOf" srcId="{F0A61BBF-8F7C-4D78-84F9-5EAE736F7819}" destId="{212AE57F-AFFE-48E7-988A-45008CC2EC39}" srcOrd="0" destOrd="0" presId="urn:microsoft.com/office/officeart/2008/layout/LinedList"/>
    <dgm:cxn modelId="{0F4D176D-FA74-42FB-AE3F-3AFEA8833E7C}" type="presParOf" srcId="{F0A61BBF-8F7C-4D78-84F9-5EAE736F7819}" destId="{5CE9AE63-234F-4EC2-9857-968B89A0F2B2}" srcOrd="1" destOrd="0" presId="urn:microsoft.com/office/officeart/2008/layout/LinedList"/>
    <dgm:cxn modelId="{AFC7907D-F115-47B4-A452-1D71EBEEBCDC}" type="presParOf" srcId="{A51D095F-BF22-4807-8473-C5E5C715DD22}" destId="{DB7F2E5E-E691-4796-9FA8-6DB044F4FBBB}" srcOrd="2" destOrd="0" presId="urn:microsoft.com/office/officeart/2008/layout/LinedList"/>
    <dgm:cxn modelId="{9E61F824-60D0-408E-A215-1F61C0CDA4DB}" type="presParOf" srcId="{A51D095F-BF22-4807-8473-C5E5C715DD22}" destId="{AFE802CD-BBCA-49FD-91CC-D99D141256DF}" srcOrd="3" destOrd="0" presId="urn:microsoft.com/office/officeart/2008/layout/LinedList"/>
    <dgm:cxn modelId="{A8BCC6FB-435A-401A-A53D-C88F53409FE2}" type="presParOf" srcId="{AFE802CD-BBCA-49FD-91CC-D99D141256DF}" destId="{E3FB034E-50BD-44B3-B755-C1302B020411}" srcOrd="0" destOrd="0" presId="urn:microsoft.com/office/officeart/2008/layout/LinedList"/>
    <dgm:cxn modelId="{CA93FF7B-979F-491D-AA59-6DA0DB68F756}" type="presParOf" srcId="{AFE802CD-BBCA-49FD-91CC-D99D141256DF}" destId="{83D4210B-CB4D-470C-AA6C-E7AF8410FE19}" srcOrd="1" destOrd="0" presId="urn:microsoft.com/office/officeart/2008/layout/LinedList"/>
    <dgm:cxn modelId="{8A939F27-DE6F-4385-9DE3-1AA3EB3826EF}" type="presParOf" srcId="{A51D095F-BF22-4807-8473-C5E5C715DD22}" destId="{87AD4BD0-7966-40EB-93EC-FD84F5488F82}" srcOrd="4" destOrd="0" presId="urn:microsoft.com/office/officeart/2008/layout/LinedList"/>
    <dgm:cxn modelId="{E9631D52-7B00-4663-B783-2071C7175A38}" type="presParOf" srcId="{A51D095F-BF22-4807-8473-C5E5C715DD22}" destId="{06122CAD-10DB-4730-B39D-87FBA1F933A6}" srcOrd="5" destOrd="0" presId="urn:microsoft.com/office/officeart/2008/layout/LinedList"/>
    <dgm:cxn modelId="{DEC43D90-E052-4B90-9732-95AABE81EA53}" type="presParOf" srcId="{06122CAD-10DB-4730-B39D-87FBA1F933A6}" destId="{07A3CBB2-D904-4065-810C-85AC8E5C7D05}" srcOrd="0" destOrd="0" presId="urn:microsoft.com/office/officeart/2008/layout/LinedList"/>
    <dgm:cxn modelId="{CE5FD3A2-A6AD-4531-AF00-2455D334498B}" type="presParOf" srcId="{06122CAD-10DB-4730-B39D-87FBA1F933A6}" destId="{1336C122-A5E7-4A0E-94F1-4E9BEED2D896}" srcOrd="1" destOrd="0" presId="urn:microsoft.com/office/officeart/2008/layout/LinedList"/>
    <dgm:cxn modelId="{D70E37A7-27B2-4D73-A404-38B8E6D43C7B}" type="presParOf" srcId="{A51D095F-BF22-4807-8473-C5E5C715DD22}" destId="{498FFB84-588E-4590-8E14-D25A8E7E8526}" srcOrd="6" destOrd="0" presId="urn:microsoft.com/office/officeart/2008/layout/LinedList"/>
    <dgm:cxn modelId="{52F8F1BC-E8A1-438A-83A4-B2F929DCFDF4}" type="presParOf" srcId="{A51D095F-BF22-4807-8473-C5E5C715DD22}" destId="{5F4EC229-47CB-477F-85C1-D4A0A90B5C1E}" srcOrd="7" destOrd="0" presId="urn:microsoft.com/office/officeart/2008/layout/LinedList"/>
    <dgm:cxn modelId="{C93B8E96-4A7F-408C-B02B-A5AF572BAAA1}" type="presParOf" srcId="{5F4EC229-47CB-477F-85C1-D4A0A90B5C1E}" destId="{9FE23C77-9026-457C-B06E-A852F5A8EB1A}" srcOrd="0" destOrd="0" presId="urn:microsoft.com/office/officeart/2008/layout/LinedList"/>
    <dgm:cxn modelId="{577F0E24-0AC6-4311-A453-DE493AD69EA2}" type="presParOf" srcId="{5F4EC229-47CB-477F-85C1-D4A0A90B5C1E}" destId="{6F30DCE0-46E2-4FD8-AFA2-550714430B61}" srcOrd="1" destOrd="0" presId="urn:microsoft.com/office/officeart/2008/layout/LinedList"/>
    <dgm:cxn modelId="{77FC7C06-57AF-4008-8491-C73CFEB8989C}" type="presParOf" srcId="{A51D095F-BF22-4807-8473-C5E5C715DD22}" destId="{146779FC-7574-4996-8D9D-BB9965870A28}" srcOrd="8" destOrd="0" presId="urn:microsoft.com/office/officeart/2008/layout/LinedList"/>
    <dgm:cxn modelId="{1FFA449A-E6E9-40C3-A927-A8A290EFE3D0}" type="presParOf" srcId="{A51D095F-BF22-4807-8473-C5E5C715DD22}" destId="{7BB9F1F5-8126-42A0-9336-32BF04AE28D6}" srcOrd="9" destOrd="0" presId="urn:microsoft.com/office/officeart/2008/layout/LinedList"/>
    <dgm:cxn modelId="{A5F50930-1788-4706-B8C4-F167193999C6}" type="presParOf" srcId="{7BB9F1F5-8126-42A0-9336-32BF04AE28D6}" destId="{48B82550-905C-4A9F-9811-DB501FF9E36D}" srcOrd="0" destOrd="0" presId="urn:microsoft.com/office/officeart/2008/layout/LinedList"/>
    <dgm:cxn modelId="{084D19B1-3BBE-4441-90DF-A5AB5880E1A0}" type="presParOf" srcId="{7BB9F1F5-8126-42A0-9336-32BF04AE28D6}" destId="{CC32BEBE-687D-4ACE-9DB3-468466C9A691}" srcOrd="1" destOrd="0" presId="urn:microsoft.com/office/officeart/2008/layout/LinedList"/>
    <dgm:cxn modelId="{847AA1B7-60D4-42F0-BDD2-DD9FCC2714B8}" type="presParOf" srcId="{A51D095F-BF22-4807-8473-C5E5C715DD22}" destId="{AB4AA5D3-7405-400E-99D6-D4CFE4E9C834}" srcOrd="10" destOrd="0" presId="urn:microsoft.com/office/officeart/2008/layout/LinedList"/>
    <dgm:cxn modelId="{B3C6044F-AC5C-428F-B932-5A57A437747D}" type="presParOf" srcId="{A51D095F-BF22-4807-8473-C5E5C715DD22}" destId="{AA6F6D2F-3B24-4063-981F-FEE81FBF507C}" srcOrd="11" destOrd="0" presId="urn:microsoft.com/office/officeart/2008/layout/LinedList"/>
    <dgm:cxn modelId="{50500624-7E99-4A38-B867-ED0D2685122F}" type="presParOf" srcId="{AA6F6D2F-3B24-4063-981F-FEE81FBF507C}" destId="{54004765-4FB4-4D68-836F-F8F34C700E9A}" srcOrd="0" destOrd="0" presId="urn:microsoft.com/office/officeart/2008/layout/LinedList"/>
    <dgm:cxn modelId="{1139AF97-BD2B-4688-A9B3-40E08E7A02E2}" type="presParOf" srcId="{AA6F6D2F-3B24-4063-981F-FEE81FBF507C}" destId="{D815B762-5848-4FB8-8F73-1A02B8C16101}" srcOrd="1" destOrd="0" presId="urn:microsoft.com/office/officeart/2008/layout/LinedList"/>
    <dgm:cxn modelId="{A1C88847-B19E-48CB-B117-5496C8024272}" type="presParOf" srcId="{A51D095F-BF22-4807-8473-C5E5C715DD22}" destId="{3F2C431A-93D8-4191-99DD-3CB93024E486}" srcOrd="12" destOrd="0" presId="urn:microsoft.com/office/officeart/2008/layout/LinedList"/>
    <dgm:cxn modelId="{36DF09E3-3E80-45E8-8DE6-B84B680B51BE}" type="presParOf" srcId="{A51D095F-BF22-4807-8473-C5E5C715DD22}" destId="{7F61709A-6DBC-463B-8546-C83526568088}" srcOrd="13" destOrd="0" presId="urn:microsoft.com/office/officeart/2008/layout/LinedList"/>
    <dgm:cxn modelId="{8CDB4D7D-DE55-4119-AC14-F50B825C6EC7}" type="presParOf" srcId="{7F61709A-6DBC-463B-8546-C83526568088}" destId="{15E0066B-A76C-4AB0-9CA4-F43D0CE9CEB9}" srcOrd="0" destOrd="0" presId="urn:microsoft.com/office/officeart/2008/layout/LinedList"/>
    <dgm:cxn modelId="{D495BD11-485B-4A87-9A8B-4350B2B6E64E}" type="presParOf" srcId="{7F61709A-6DBC-463B-8546-C83526568088}" destId="{DAE51C9D-FF32-49E5-A51A-4344AB9B3333}" srcOrd="1" destOrd="0" presId="urn:microsoft.com/office/officeart/2008/layout/LinedList"/>
    <dgm:cxn modelId="{843D3B54-E18D-442F-86B2-6EFFF27FF30C}" type="presParOf" srcId="{A51D095F-BF22-4807-8473-C5E5C715DD22}" destId="{441E22B0-2A02-405F-A30F-789EFDD11024}" srcOrd="14" destOrd="0" presId="urn:microsoft.com/office/officeart/2008/layout/LinedList"/>
    <dgm:cxn modelId="{7E2A73E5-C480-4A44-82F8-D022B1AC1A1E}" type="presParOf" srcId="{A51D095F-BF22-4807-8473-C5E5C715DD22}" destId="{4AD4D758-95F5-4FF7-B0F9-321A63136B98}" srcOrd="15" destOrd="0" presId="urn:microsoft.com/office/officeart/2008/layout/LinedList"/>
    <dgm:cxn modelId="{28588D7F-A64A-4E1A-9F37-5CAA3339B3E9}" type="presParOf" srcId="{4AD4D758-95F5-4FF7-B0F9-321A63136B98}" destId="{72892890-DE2B-422D-96D9-905D5ADCB652}" srcOrd="0" destOrd="0" presId="urn:microsoft.com/office/officeart/2008/layout/LinedList"/>
    <dgm:cxn modelId="{84CC2E7D-B630-4BAE-8739-5773E1E2280D}" type="presParOf" srcId="{4AD4D758-95F5-4FF7-B0F9-321A63136B98}" destId="{EE127774-C438-42FD-B550-589C94BE4AB7}" srcOrd="1" destOrd="0" presId="urn:microsoft.com/office/officeart/2008/layout/LinedList"/>
    <dgm:cxn modelId="{0CF213E4-187F-466D-B177-E6E246103E56}" type="presParOf" srcId="{A51D095F-BF22-4807-8473-C5E5C715DD22}" destId="{75400CC2-703D-44DE-9F25-ACC0907F11A5}" srcOrd="16" destOrd="0" presId="urn:microsoft.com/office/officeart/2008/layout/LinedList"/>
    <dgm:cxn modelId="{F61006CA-93A5-4C1A-9953-782B34798886}" type="presParOf" srcId="{A51D095F-BF22-4807-8473-C5E5C715DD22}" destId="{51FDB208-14F9-4578-AEA8-A4E0D45A5720}" srcOrd="17" destOrd="0" presId="urn:microsoft.com/office/officeart/2008/layout/LinedList"/>
    <dgm:cxn modelId="{AFA21243-F0E7-4B2D-8966-B8FFADA27A25}" type="presParOf" srcId="{51FDB208-14F9-4578-AEA8-A4E0D45A5720}" destId="{65D1198D-F466-42A8-931E-F8FAD72DF310}" srcOrd="0" destOrd="0" presId="urn:microsoft.com/office/officeart/2008/layout/LinedList"/>
    <dgm:cxn modelId="{C17668F9-DD4D-489E-9385-DF96B913FB7F}" type="presParOf" srcId="{51FDB208-14F9-4578-AEA8-A4E0D45A5720}" destId="{8E69677E-F856-485E-A523-56C0D753619A}" srcOrd="1" destOrd="0" presId="urn:microsoft.com/office/officeart/2008/layout/LinedList"/>
    <dgm:cxn modelId="{90F7B5AF-B684-41CF-B5D6-CEAAD5B29137}" type="presParOf" srcId="{A51D095F-BF22-4807-8473-C5E5C715DD22}" destId="{E3FB75AE-04D9-4A01-ACC0-694BE49BA842}" srcOrd="18" destOrd="0" presId="urn:microsoft.com/office/officeart/2008/layout/LinedList"/>
    <dgm:cxn modelId="{95A9BBB3-0DC8-4147-85AB-6C2391E44BB1}" type="presParOf" srcId="{A51D095F-BF22-4807-8473-C5E5C715DD22}" destId="{4A3C4841-25A9-43FC-9408-D000AB17699B}" srcOrd="19" destOrd="0" presId="urn:microsoft.com/office/officeart/2008/layout/LinedList"/>
    <dgm:cxn modelId="{8C2F16DD-E8CD-4484-94AF-CE7CB2D5A7DA}" type="presParOf" srcId="{4A3C4841-25A9-43FC-9408-D000AB17699B}" destId="{30152EFE-1CDF-40A7-B671-AB38555F7542}" srcOrd="0" destOrd="0" presId="urn:microsoft.com/office/officeart/2008/layout/LinedList"/>
    <dgm:cxn modelId="{D353DEAB-5214-4ED2-8B5F-3904C6CA58BD}" type="presParOf" srcId="{4A3C4841-25A9-43FC-9408-D000AB17699B}" destId="{6AC751AE-408D-42D3-8FE5-FA1CCF858B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A9A68B-30DB-4A24-83CB-B5350C2783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A41D296-DA21-4F6D-B686-FA0F0BDFC577}">
      <dgm:prSet/>
      <dgm:spPr/>
      <dgm:t>
        <a:bodyPr/>
        <a:lstStyle/>
        <a:p>
          <a:r>
            <a:rPr lang="en-GB"/>
            <a:t>Initial cost to start: £15,000 for equipment and marketing</a:t>
          </a:r>
          <a:endParaRPr lang="en-US"/>
        </a:p>
      </dgm:t>
    </dgm:pt>
    <dgm:pt modelId="{258AFD7B-9D42-4FF7-98CD-9B92BD6A6365}" type="parTrans" cxnId="{6C025352-641C-4DFA-A0C3-5EBE61205147}">
      <dgm:prSet/>
      <dgm:spPr/>
      <dgm:t>
        <a:bodyPr/>
        <a:lstStyle/>
        <a:p>
          <a:endParaRPr lang="en-US"/>
        </a:p>
      </dgm:t>
    </dgm:pt>
    <dgm:pt modelId="{79C84479-566C-4E20-8F3E-5A2F48BE64BA}" type="sibTrans" cxnId="{6C025352-641C-4DFA-A0C3-5EBE61205147}">
      <dgm:prSet/>
      <dgm:spPr/>
      <dgm:t>
        <a:bodyPr/>
        <a:lstStyle/>
        <a:p>
          <a:endParaRPr lang="en-US"/>
        </a:p>
      </dgm:t>
    </dgm:pt>
    <dgm:pt modelId="{0BDB2C88-E2BC-4EFD-B619-7270528B639B}">
      <dgm:prSet/>
      <dgm:spPr/>
      <dgm:t>
        <a:bodyPr/>
        <a:lstStyle/>
        <a:p>
          <a:r>
            <a:rPr lang="en-GB"/>
            <a:t>Monthly spendings: £!,500</a:t>
          </a:r>
          <a:endParaRPr lang="en-US"/>
        </a:p>
      </dgm:t>
    </dgm:pt>
    <dgm:pt modelId="{A354486E-B5E8-4F8E-BFDF-B1093500D3D3}" type="parTrans" cxnId="{33CCE202-A99B-4F9C-9F32-98ECE9020C85}">
      <dgm:prSet/>
      <dgm:spPr/>
      <dgm:t>
        <a:bodyPr/>
        <a:lstStyle/>
        <a:p>
          <a:endParaRPr lang="en-US"/>
        </a:p>
      </dgm:t>
    </dgm:pt>
    <dgm:pt modelId="{BBF4A2E9-A460-4DF9-B5EC-8CB6E3D54EC2}" type="sibTrans" cxnId="{33CCE202-A99B-4F9C-9F32-98ECE9020C85}">
      <dgm:prSet/>
      <dgm:spPr/>
      <dgm:t>
        <a:bodyPr/>
        <a:lstStyle/>
        <a:p>
          <a:endParaRPr lang="en-US"/>
        </a:p>
      </dgm:t>
    </dgm:pt>
    <dgm:pt modelId="{06BB2820-5719-4E54-8398-5D84FFB0AADF}">
      <dgm:prSet/>
      <dgm:spPr/>
      <dgm:t>
        <a:bodyPr/>
        <a:lstStyle/>
        <a:p>
          <a:r>
            <a:rPr lang="en-GB"/>
            <a:t>Investment needed: £30,000</a:t>
          </a:r>
          <a:endParaRPr lang="en-US"/>
        </a:p>
      </dgm:t>
    </dgm:pt>
    <dgm:pt modelId="{108D1256-C35D-4CAE-93B2-F2ACCFAF7254}" type="parTrans" cxnId="{390E1964-C14B-4DA2-A095-2933F0747B19}">
      <dgm:prSet/>
      <dgm:spPr/>
      <dgm:t>
        <a:bodyPr/>
        <a:lstStyle/>
        <a:p>
          <a:endParaRPr lang="en-US"/>
        </a:p>
      </dgm:t>
    </dgm:pt>
    <dgm:pt modelId="{759A7714-5653-490C-8A2D-C23406FE94B9}" type="sibTrans" cxnId="{390E1964-C14B-4DA2-A095-2933F0747B19}">
      <dgm:prSet/>
      <dgm:spPr/>
      <dgm:t>
        <a:bodyPr/>
        <a:lstStyle/>
        <a:p>
          <a:endParaRPr lang="en-US"/>
        </a:p>
      </dgm:t>
    </dgm:pt>
    <dgm:pt modelId="{6A3DE8F7-DB54-48FA-9694-9750BDF6DE0F}" type="pres">
      <dgm:prSet presAssocID="{65A9A68B-30DB-4A24-83CB-B5350C27833C}" presName="linear" presStyleCnt="0">
        <dgm:presLayoutVars>
          <dgm:animLvl val="lvl"/>
          <dgm:resizeHandles val="exact"/>
        </dgm:presLayoutVars>
      </dgm:prSet>
      <dgm:spPr/>
    </dgm:pt>
    <dgm:pt modelId="{3D862AB0-DFED-4F84-A1AE-22E17C275C71}" type="pres">
      <dgm:prSet presAssocID="{0A41D296-DA21-4F6D-B686-FA0F0BDFC577}" presName="parentText" presStyleLbl="node1" presStyleIdx="0" presStyleCnt="3">
        <dgm:presLayoutVars>
          <dgm:chMax val="0"/>
          <dgm:bulletEnabled val="1"/>
        </dgm:presLayoutVars>
      </dgm:prSet>
      <dgm:spPr/>
    </dgm:pt>
    <dgm:pt modelId="{CF0A0282-97B3-4258-AA41-CDFD7307DD51}" type="pres">
      <dgm:prSet presAssocID="{79C84479-566C-4E20-8F3E-5A2F48BE64BA}" presName="spacer" presStyleCnt="0"/>
      <dgm:spPr/>
    </dgm:pt>
    <dgm:pt modelId="{64BBA985-40A9-4027-B6DE-E3334D708ABA}" type="pres">
      <dgm:prSet presAssocID="{0BDB2C88-E2BC-4EFD-B619-7270528B639B}" presName="parentText" presStyleLbl="node1" presStyleIdx="1" presStyleCnt="3">
        <dgm:presLayoutVars>
          <dgm:chMax val="0"/>
          <dgm:bulletEnabled val="1"/>
        </dgm:presLayoutVars>
      </dgm:prSet>
      <dgm:spPr/>
    </dgm:pt>
    <dgm:pt modelId="{4DCF5588-F03F-41EA-A12A-FB0013D67A10}" type="pres">
      <dgm:prSet presAssocID="{BBF4A2E9-A460-4DF9-B5EC-8CB6E3D54EC2}" presName="spacer" presStyleCnt="0"/>
      <dgm:spPr/>
    </dgm:pt>
    <dgm:pt modelId="{6E855DB1-0F8B-4A14-A7B0-54AC22DDA780}" type="pres">
      <dgm:prSet presAssocID="{06BB2820-5719-4E54-8398-5D84FFB0AADF}" presName="parentText" presStyleLbl="node1" presStyleIdx="2" presStyleCnt="3">
        <dgm:presLayoutVars>
          <dgm:chMax val="0"/>
          <dgm:bulletEnabled val="1"/>
        </dgm:presLayoutVars>
      </dgm:prSet>
      <dgm:spPr/>
    </dgm:pt>
  </dgm:ptLst>
  <dgm:cxnLst>
    <dgm:cxn modelId="{33CCE202-A99B-4F9C-9F32-98ECE9020C85}" srcId="{65A9A68B-30DB-4A24-83CB-B5350C27833C}" destId="{0BDB2C88-E2BC-4EFD-B619-7270528B639B}" srcOrd="1" destOrd="0" parTransId="{A354486E-B5E8-4F8E-BFDF-B1093500D3D3}" sibTransId="{BBF4A2E9-A460-4DF9-B5EC-8CB6E3D54EC2}"/>
    <dgm:cxn modelId="{0ABBDE08-43BC-4C9A-9451-17BDE2A2B094}" type="presOf" srcId="{0A41D296-DA21-4F6D-B686-FA0F0BDFC577}" destId="{3D862AB0-DFED-4F84-A1AE-22E17C275C71}" srcOrd="0" destOrd="0" presId="urn:microsoft.com/office/officeart/2005/8/layout/vList2"/>
    <dgm:cxn modelId="{E50D2F38-79DF-4DED-B88B-978EFDE57689}" type="presOf" srcId="{65A9A68B-30DB-4A24-83CB-B5350C27833C}" destId="{6A3DE8F7-DB54-48FA-9694-9750BDF6DE0F}" srcOrd="0" destOrd="0" presId="urn:microsoft.com/office/officeart/2005/8/layout/vList2"/>
    <dgm:cxn modelId="{390E1964-C14B-4DA2-A095-2933F0747B19}" srcId="{65A9A68B-30DB-4A24-83CB-B5350C27833C}" destId="{06BB2820-5719-4E54-8398-5D84FFB0AADF}" srcOrd="2" destOrd="0" parTransId="{108D1256-C35D-4CAE-93B2-F2ACCFAF7254}" sibTransId="{759A7714-5653-490C-8A2D-C23406FE94B9}"/>
    <dgm:cxn modelId="{6C025352-641C-4DFA-A0C3-5EBE61205147}" srcId="{65A9A68B-30DB-4A24-83CB-B5350C27833C}" destId="{0A41D296-DA21-4F6D-B686-FA0F0BDFC577}" srcOrd="0" destOrd="0" parTransId="{258AFD7B-9D42-4FF7-98CD-9B92BD6A6365}" sibTransId="{79C84479-566C-4E20-8F3E-5A2F48BE64BA}"/>
    <dgm:cxn modelId="{4BCC2985-62EF-4496-8EB8-E7C0F93E5633}" type="presOf" srcId="{06BB2820-5719-4E54-8398-5D84FFB0AADF}" destId="{6E855DB1-0F8B-4A14-A7B0-54AC22DDA780}" srcOrd="0" destOrd="0" presId="urn:microsoft.com/office/officeart/2005/8/layout/vList2"/>
    <dgm:cxn modelId="{7A87E5E5-8C66-4946-A9DF-C6C36C8A2147}" type="presOf" srcId="{0BDB2C88-E2BC-4EFD-B619-7270528B639B}" destId="{64BBA985-40A9-4027-B6DE-E3334D708ABA}" srcOrd="0" destOrd="0" presId="urn:microsoft.com/office/officeart/2005/8/layout/vList2"/>
    <dgm:cxn modelId="{31A9D7DA-DC03-4EAA-AF90-75846839BCA6}" type="presParOf" srcId="{6A3DE8F7-DB54-48FA-9694-9750BDF6DE0F}" destId="{3D862AB0-DFED-4F84-A1AE-22E17C275C71}" srcOrd="0" destOrd="0" presId="urn:microsoft.com/office/officeart/2005/8/layout/vList2"/>
    <dgm:cxn modelId="{3C3B8257-4369-47B3-8B9C-BDBE872CA548}" type="presParOf" srcId="{6A3DE8F7-DB54-48FA-9694-9750BDF6DE0F}" destId="{CF0A0282-97B3-4258-AA41-CDFD7307DD51}" srcOrd="1" destOrd="0" presId="urn:microsoft.com/office/officeart/2005/8/layout/vList2"/>
    <dgm:cxn modelId="{A99F8CD5-F779-4730-8315-E4F45CCCFEF4}" type="presParOf" srcId="{6A3DE8F7-DB54-48FA-9694-9750BDF6DE0F}" destId="{64BBA985-40A9-4027-B6DE-E3334D708ABA}" srcOrd="2" destOrd="0" presId="urn:microsoft.com/office/officeart/2005/8/layout/vList2"/>
    <dgm:cxn modelId="{AEB6F0E0-3433-4AD7-9FFF-1E630D77BC89}" type="presParOf" srcId="{6A3DE8F7-DB54-48FA-9694-9750BDF6DE0F}" destId="{4DCF5588-F03F-41EA-A12A-FB0013D67A10}" srcOrd="3" destOrd="0" presId="urn:microsoft.com/office/officeart/2005/8/layout/vList2"/>
    <dgm:cxn modelId="{9F260EC0-88C8-40E8-B6EE-725157EE49E2}" type="presParOf" srcId="{6A3DE8F7-DB54-48FA-9694-9750BDF6DE0F}" destId="{6E855DB1-0F8B-4A14-A7B0-54AC22DDA78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C3660-6F58-4E3E-A7F2-4824E137F2F5}">
      <dsp:nvSpPr>
        <dsp:cNvPr id="0" name=""/>
        <dsp:cNvSpPr/>
      </dsp:nvSpPr>
      <dsp:spPr>
        <a:xfrm>
          <a:off x="0" y="600"/>
          <a:ext cx="60245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2AE57F-AFFE-48E7-988A-45008CC2EC39}">
      <dsp:nvSpPr>
        <dsp:cNvPr id="0" name=""/>
        <dsp:cNvSpPr/>
      </dsp:nvSpPr>
      <dsp:spPr>
        <a:xfrm>
          <a:off x="0" y="600"/>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Introduction</a:t>
          </a:r>
          <a:endParaRPr lang="en-US" sz="2300" kern="1200"/>
        </a:p>
      </dsp:txBody>
      <dsp:txXfrm>
        <a:off x="0" y="600"/>
        <a:ext cx="6024561" cy="491846"/>
      </dsp:txXfrm>
    </dsp:sp>
    <dsp:sp modelId="{DB7F2E5E-E691-4796-9FA8-6DB044F4FBBB}">
      <dsp:nvSpPr>
        <dsp:cNvPr id="0" name=""/>
        <dsp:cNvSpPr/>
      </dsp:nvSpPr>
      <dsp:spPr>
        <a:xfrm>
          <a:off x="0" y="492446"/>
          <a:ext cx="6024561" cy="0"/>
        </a:xfrm>
        <a:prstGeom prst="line">
          <a:avLst/>
        </a:prstGeom>
        <a:solidFill>
          <a:schemeClr val="accent2">
            <a:hueOff val="120252"/>
            <a:satOff val="117"/>
            <a:lumOff val="-545"/>
            <a:alphaOff val="0"/>
          </a:schemeClr>
        </a:solidFill>
        <a:ln w="12700" cap="flat" cmpd="sng" algn="ctr">
          <a:solidFill>
            <a:schemeClr val="accent2">
              <a:hueOff val="120252"/>
              <a:satOff val="117"/>
              <a:lumOff val="-5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FB034E-50BD-44B3-B755-C1302B020411}">
      <dsp:nvSpPr>
        <dsp:cNvPr id="0" name=""/>
        <dsp:cNvSpPr/>
      </dsp:nvSpPr>
      <dsp:spPr>
        <a:xfrm>
          <a:off x="0" y="492446"/>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Business idea</a:t>
          </a:r>
          <a:endParaRPr lang="en-US" sz="2300" kern="1200"/>
        </a:p>
      </dsp:txBody>
      <dsp:txXfrm>
        <a:off x="0" y="492446"/>
        <a:ext cx="6024561" cy="491846"/>
      </dsp:txXfrm>
    </dsp:sp>
    <dsp:sp modelId="{87AD4BD0-7966-40EB-93EC-FD84F5488F82}">
      <dsp:nvSpPr>
        <dsp:cNvPr id="0" name=""/>
        <dsp:cNvSpPr/>
      </dsp:nvSpPr>
      <dsp:spPr>
        <a:xfrm>
          <a:off x="0" y="984292"/>
          <a:ext cx="6024561" cy="0"/>
        </a:xfrm>
        <a:prstGeom prst="line">
          <a:avLst/>
        </a:prstGeom>
        <a:solidFill>
          <a:schemeClr val="accent2">
            <a:hueOff val="240503"/>
            <a:satOff val="233"/>
            <a:lumOff val="-1089"/>
            <a:alphaOff val="0"/>
          </a:schemeClr>
        </a:solidFill>
        <a:ln w="12700" cap="flat" cmpd="sng" algn="ctr">
          <a:solidFill>
            <a:schemeClr val="accent2">
              <a:hueOff val="240503"/>
              <a:satOff val="233"/>
              <a:lumOff val="-10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A3CBB2-D904-4065-810C-85AC8E5C7D05}">
      <dsp:nvSpPr>
        <dsp:cNvPr id="0" name=""/>
        <dsp:cNvSpPr/>
      </dsp:nvSpPr>
      <dsp:spPr>
        <a:xfrm>
          <a:off x="0" y="984292"/>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Aims and Objectives</a:t>
          </a:r>
          <a:endParaRPr lang="en-US" sz="2300" kern="1200"/>
        </a:p>
      </dsp:txBody>
      <dsp:txXfrm>
        <a:off x="0" y="984292"/>
        <a:ext cx="6024561" cy="491846"/>
      </dsp:txXfrm>
    </dsp:sp>
    <dsp:sp modelId="{498FFB84-588E-4590-8E14-D25A8E7E8526}">
      <dsp:nvSpPr>
        <dsp:cNvPr id="0" name=""/>
        <dsp:cNvSpPr/>
      </dsp:nvSpPr>
      <dsp:spPr>
        <a:xfrm>
          <a:off x="0" y="1476138"/>
          <a:ext cx="6024561" cy="0"/>
        </a:xfrm>
        <a:prstGeom prst="line">
          <a:avLst/>
        </a:prstGeom>
        <a:solidFill>
          <a:schemeClr val="accent2">
            <a:hueOff val="360755"/>
            <a:satOff val="350"/>
            <a:lumOff val="-1634"/>
            <a:alphaOff val="0"/>
          </a:schemeClr>
        </a:solidFill>
        <a:ln w="12700" cap="flat" cmpd="sng" algn="ctr">
          <a:solidFill>
            <a:schemeClr val="accent2">
              <a:hueOff val="360755"/>
              <a:satOff val="350"/>
              <a:lumOff val="-1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23C77-9026-457C-B06E-A852F5A8EB1A}">
      <dsp:nvSpPr>
        <dsp:cNvPr id="0" name=""/>
        <dsp:cNvSpPr/>
      </dsp:nvSpPr>
      <dsp:spPr>
        <a:xfrm>
          <a:off x="0" y="1476138"/>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HR &amp; Organisational structure</a:t>
          </a:r>
          <a:endParaRPr lang="en-US" sz="2300" kern="1200"/>
        </a:p>
      </dsp:txBody>
      <dsp:txXfrm>
        <a:off x="0" y="1476138"/>
        <a:ext cx="6024561" cy="491846"/>
      </dsp:txXfrm>
    </dsp:sp>
    <dsp:sp modelId="{146779FC-7574-4996-8D9D-BB9965870A28}">
      <dsp:nvSpPr>
        <dsp:cNvPr id="0" name=""/>
        <dsp:cNvSpPr/>
      </dsp:nvSpPr>
      <dsp:spPr>
        <a:xfrm>
          <a:off x="0" y="1967984"/>
          <a:ext cx="6024561" cy="0"/>
        </a:xfrm>
        <a:prstGeom prst="line">
          <a:avLst/>
        </a:prstGeom>
        <a:solidFill>
          <a:schemeClr val="accent2">
            <a:hueOff val="481007"/>
            <a:satOff val="466"/>
            <a:lumOff val="-2179"/>
            <a:alphaOff val="0"/>
          </a:schemeClr>
        </a:solidFill>
        <a:ln w="12700" cap="flat" cmpd="sng" algn="ctr">
          <a:solidFill>
            <a:schemeClr val="accent2">
              <a:hueOff val="481007"/>
              <a:satOff val="466"/>
              <a:lumOff val="-21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B82550-905C-4A9F-9811-DB501FF9E36D}">
      <dsp:nvSpPr>
        <dsp:cNvPr id="0" name=""/>
        <dsp:cNvSpPr/>
      </dsp:nvSpPr>
      <dsp:spPr>
        <a:xfrm>
          <a:off x="0" y="1967984"/>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Financial Resources</a:t>
          </a:r>
          <a:endParaRPr lang="en-US" sz="2300" kern="1200"/>
        </a:p>
      </dsp:txBody>
      <dsp:txXfrm>
        <a:off x="0" y="1967984"/>
        <a:ext cx="6024561" cy="491846"/>
      </dsp:txXfrm>
    </dsp:sp>
    <dsp:sp modelId="{AB4AA5D3-7405-400E-99D6-D4CFE4E9C834}">
      <dsp:nvSpPr>
        <dsp:cNvPr id="0" name=""/>
        <dsp:cNvSpPr/>
      </dsp:nvSpPr>
      <dsp:spPr>
        <a:xfrm>
          <a:off x="0" y="2459830"/>
          <a:ext cx="6024561" cy="0"/>
        </a:xfrm>
        <a:prstGeom prst="line">
          <a:avLst/>
        </a:prstGeom>
        <a:solidFill>
          <a:schemeClr val="accent2">
            <a:hueOff val="601258"/>
            <a:satOff val="583"/>
            <a:lumOff val="-2723"/>
            <a:alphaOff val="0"/>
          </a:schemeClr>
        </a:solidFill>
        <a:ln w="12700" cap="flat" cmpd="sng" algn="ctr">
          <a:solidFill>
            <a:schemeClr val="accent2">
              <a:hueOff val="601258"/>
              <a:satOff val="583"/>
              <a:lumOff val="-2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004765-4FB4-4D68-836F-F8F34C700E9A}">
      <dsp:nvSpPr>
        <dsp:cNvPr id="0" name=""/>
        <dsp:cNvSpPr/>
      </dsp:nvSpPr>
      <dsp:spPr>
        <a:xfrm>
          <a:off x="0" y="2459831"/>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Marketing</a:t>
          </a:r>
          <a:endParaRPr lang="en-US" sz="2300" kern="1200"/>
        </a:p>
      </dsp:txBody>
      <dsp:txXfrm>
        <a:off x="0" y="2459831"/>
        <a:ext cx="6024561" cy="491846"/>
      </dsp:txXfrm>
    </dsp:sp>
    <dsp:sp modelId="{3F2C431A-93D8-4191-99DD-3CB93024E486}">
      <dsp:nvSpPr>
        <dsp:cNvPr id="0" name=""/>
        <dsp:cNvSpPr/>
      </dsp:nvSpPr>
      <dsp:spPr>
        <a:xfrm>
          <a:off x="0" y="2951677"/>
          <a:ext cx="6024561" cy="0"/>
        </a:xfrm>
        <a:prstGeom prst="line">
          <a:avLst/>
        </a:prstGeom>
        <a:solidFill>
          <a:schemeClr val="accent2">
            <a:hueOff val="721510"/>
            <a:satOff val="699"/>
            <a:lumOff val="-3268"/>
            <a:alphaOff val="0"/>
          </a:schemeClr>
        </a:solidFill>
        <a:ln w="12700" cap="flat" cmpd="sng" algn="ctr">
          <a:solidFill>
            <a:schemeClr val="accent2">
              <a:hueOff val="721510"/>
              <a:satOff val="699"/>
              <a:lumOff val="-32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E0066B-A76C-4AB0-9CA4-F43D0CE9CEB9}">
      <dsp:nvSpPr>
        <dsp:cNvPr id="0" name=""/>
        <dsp:cNvSpPr/>
      </dsp:nvSpPr>
      <dsp:spPr>
        <a:xfrm>
          <a:off x="0" y="2951677"/>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Marketing Research</a:t>
          </a:r>
          <a:endParaRPr lang="en-US" sz="2300" kern="1200"/>
        </a:p>
      </dsp:txBody>
      <dsp:txXfrm>
        <a:off x="0" y="2951677"/>
        <a:ext cx="6024561" cy="491846"/>
      </dsp:txXfrm>
    </dsp:sp>
    <dsp:sp modelId="{441E22B0-2A02-405F-A30F-789EFDD11024}">
      <dsp:nvSpPr>
        <dsp:cNvPr id="0" name=""/>
        <dsp:cNvSpPr/>
      </dsp:nvSpPr>
      <dsp:spPr>
        <a:xfrm>
          <a:off x="0" y="3443523"/>
          <a:ext cx="6024561" cy="0"/>
        </a:xfrm>
        <a:prstGeom prst="line">
          <a:avLst/>
        </a:prstGeom>
        <a:solidFill>
          <a:schemeClr val="accent2">
            <a:hueOff val="841762"/>
            <a:satOff val="816"/>
            <a:lumOff val="-3813"/>
            <a:alphaOff val="0"/>
          </a:schemeClr>
        </a:solidFill>
        <a:ln w="12700" cap="flat" cmpd="sng" algn="ctr">
          <a:solidFill>
            <a:schemeClr val="accent2">
              <a:hueOff val="841762"/>
              <a:satOff val="816"/>
              <a:lumOff val="-38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892890-DE2B-422D-96D9-905D5ADCB652}">
      <dsp:nvSpPr>
        <dsp:cNvPr id="0" name=""/>
        <dsp:cNvSpPr/>
      </dsp:nvSpPr>
      <dsp:spPr>
        <a:xfrm>
          <a:off x="0" y="3443523"/>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Reason for investment</a:t>
          </a:r>
          <a:endParaRPr lang="en-US" sz="2300" kern="1200"/>
        </a:p>
      </dsp:txBody>
      <dsp:txXfrm>
        <a:off x="0" y="3443523"/>
        <a:ext cx="6024561" cy="491846"/>
      </dsp:txXfrm>
    </dsp:sp>
    <dsp:sp modelId="{75400CC2-703D-44DE-9F25-ACC0907F11A5}">
      <dsp:nvSpPr>
        <dsp:cNvPr id="0" name=""/>
        <dsp:cNvSpPr/>
      </dsp:nvSpPr>
      <dsp:spPr>
        <a:xfrm>
          <a:off x="0" y="3935369"/>
          <a:ext cx="6024561" cy="0"/>
        </a:xfrm>
        <a:prstGeom prst="line">
          <a:avLst/>
        </a:prstGeom>
        <a:solidFill>
          <a:schemeClr val="accent2">
            <a:hueOff val="962013"/>
            <a:satOff val="932"/>
            <a:lumOff val="-4357"/>
            <a:alphaOff val="0"/>
          </a:schemeClr>
        </a:solidFill>
        <a:ln w="12700" cap="flat" cmpd="sng" algn="ctr">
          <a:solidFill>
            <a:schemeClr val="accent2">
              <a:hueOff val="962013"/>
              <a:satOff val="932"/>
              <a:lumOff val="-43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D1198D-F466-42A8-931E-F8FAD72DF310}">
      <dsp:nvSpPr>
        <dsp:cNvPr id="0" name=""/>
        <dsp:cNvSpPr/>
      </dsp:nvSpPr>
      <dsp:spPr>
        <a:xfrm>
          <a:off x="0" y="3935369"/>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Conclusion</a:t>
          </a:r>
          <a:endParaRPr lang="en-US" sz="2300" kern="1200"/>
        </a:p>
      </dsp:txBody>
      <dsp:txXfrm>
        <a:off x="0" y="3935369"/>
        <a:ext cx="6024561" cy="491846"/>
      </dsp:txXfrm>
    </dsp:sp>
    <dsp:sp modelId="{E3FB75AE-04D9-4A01-ACC0-694BE49BA842}">
      <dsp:nvSpPr>
        <dsp:cNvPr id="0" name=""/>
        <dsp:cNvSpPr/>
      </dsp:nvSpPr>
      <dsp:spPr>
        <a:xfrm>
          <a:off x="0" y="4427215"/>
          <a:ext cx="6024561" cy="0"/>
        </a:xfrm>
        <a:prstGeom prst="line">
          <a:avLst/>
        </a:prstGeom>
        <a:solidFill>
          <a:schemeClr val="accent2">
            <a:hueOff val="1082265"/>
            <a:satOff val="1049"/>
            <a:lumOff val="-4902"/>
            <a:alphaOff val="0"/>
          </a:schemeClr>
        </a:solidFill>
        <a:ln w="12700" cap="flat" cmpd="sng" algn="ctr">
          <a:solidFill>
            <a:schemeClr val="accent2">
              <a:hueOff val="1082265"/>
              <a:satOff val="1049"/>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152EFE-1CDF-40A7-B671-AB38555F7542}">
      <dsp:nvSpPr>
        <dsp:cNvPr id="0" name=""/>
        <dsp:cNvSpPr/>
      </dsp:nvSpPr>
      <dsp:spPr>
        <a:xfrm>
          <a:off x="0" y="4427215"/>
          <a:ext cx="6024561" cy="491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References</a:t>
          </a:r>
          <a:endParaRPr lang="en-US" sz="2300" kern="1200"/>
        </a:p>
      </dsp:txBody>
      <dsp:txXfrm>
        <a:off x="0" y="4427215"/>
        <a:ext cx="6024561" cy="491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62AB0-DFED-4F84-A1AE-22E17C275C71}">
      <dsp:nvSpPr>
        <dsp:cNvPr id="0" name=""/>
        <dsp:cNvSpPr/>
      </dsp:nvSpPr>
      <dsp:spPr>
        <a:xfrm>
          <a:off x="0" y="145480"/>
          <a:ext cx="6024561" cy="1471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Initial cost to start: £15,000 for equipment and marketing</a:t>
          </a:r>
          <a:endParaRPr lang="en-US" sz="3700" kern="1200"/>
        </a:p>
      </dsp:txBody>
      <dsp:txXfrm>
        <a:off x="71850" y="217330"/>
        <a:ext cx="5880861" cy="1328160"/>
      </dsp:txXfrm>
    </dsp:sp>
    <dsp:sp modelId="{64BBA985-40A9-4027-B6DE-E3334D708ABA}">
      <dsp:nvSpPr>
        <dsp:cNvPr id="0" name=""/>
        <dsp:cNvSpPr/>
      </dsp:nvSpPr>
      <dsp:spPr>
        <a:xfrm>
          <a:off x="0" y="1723901"/>
          <a:ext cx="6024561" cy="1471860"/>
        </a:xfrm>
        <a:prstGeom prst="roundRect">
          <a:avLst/>
        </a:prstGeom>
        <a:solidFill>
          <a:schemeClr val="accent2">
            <a:hueOff val="541133"/>
            <a:satOff val="525"/>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Monthly spendings: £!,500</a:t>
          </a:r>
          <a:endParaRPr lang="en-US" sz="3700" kern="1200"/>
        </a:p>
      </dsp:txBody>
      <dsp:txXfrm>
        <a:off x="71850" y="1795751"/>
        <a:ext cx="5880861" cy="1328160"/>
      </dsp:txXfrm>
    </dsp:sp>
    <dsp:sp modelId="{6E855DB1-0F8B-4A14-A7B0-54AC22DDA780}">
      <dsp:nvSpPr>
        <dsp:cNvPr id="0" name=""/>
        <dsp:cNvSpPr/>
      </dsp:nvSpPr>
      <dsp:spPr>
        <a:xfrm>
          <a:off x="0" y="3302321"/>
          <a:ext cx="6024561" cy="1471860"/>
        </a:xfrm>
        <a:prstGeom prst="roundRec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Investment needed: £30,000</a:t>
          </a:r>
          <a:endParaRPr lang="en-US" sz="3700" kern="1200"/>
        </a:p>
      </dsp:txBody>
      <dsp:txXfrm>
        <a:off x="71850" y="3374171"/>
        <a:ext cx="5880861" cy="13281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56798-E613-46D6-822F-647CAEA16B36}" type="datetimeFigureOut">
              <a:rPr lang="en-GB" smtClean="0"/>
              <a:t>23/03/2025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445BFC-5925-461E-84B7-F45A41CE7CC7}" type="slidenum">
              <a:rPr lang="en-GB" smtClean="0"/>
              <a:t>‹#›</a:t>
            </a:fld>
            <a:endParaRPr lang="en-GB"/>
          </a:p>
        </p:txBody>
      </p:sp>
    </p:spTree>
    <p:extLst>
      <p:ext uri="{BB962C8B-B14F-4D97-AF65-F5344CB8AC3E}">
        <p14:creationId xmlns:p14="http://schemas.microsoft.com/office/powerpoint/2010/main" val="1365312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Heavenly Desserts operates as a boutique cake shop committed to making superior homemade cakes and baked products. Mintel (2024) reports increasing demand for these products so I am looking for angel investment assistance to establish and grow this business.</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3</a:t>
            </a:fld>
            <a:endParaRPr lang="en-GB"/>
          </a:p>
        </p:txBody>
      </p:sp>
    </p:spTree>
    <p:extLst>
      <p:ext uri="{BB962C8B-B14F-4D97-AF65-F5344CB8AC3E}">
        <p14:creationId xmlns:p14="http://schemas.microsoft.com/office/powerpoint/2010/main" val="2703909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Heavenly Desserts builds a welcoming environment for its customers by offering homemade cakes made with superior quality ingredients. My dedication to baking showed me how food can build strong connections between people. By engaging in a partnership arrangement, the business will deliver additional support and flexibility to me (Gov.uk, 2024). Our objective is to create a small bakery on High Street in a strategic spot for maximum visibility and customer foot traffic. Our products stand out because we combine traditional recipes with top-quality ingredients and exclusive flavours.</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4</a:t>
            </a:fld>
            <a:endParaRPr lang="en-GB"/>
          </a:p>
        </p:txBody>
      </p:sp>
    </p:spTree>
    <p:extLst>
      <p:ext uri="{BB962C8B-B14F-4D97-AF65-F5344CB8AC3E}">
        <p14:creationId xmlns:p14="http://schemas.microsoft.com/office/powerpoint/2010/main" val="622805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business aims to create an online presence and connect with customers through social media campaigns and active interactions during its first year. The business will work to handle online orders and delivery services to meet customer demands. A loyal customer base alongside high-quality product delivery will enable me to reach my financial targets. Our goals match market trends which indicate growing customer demand for personalized artisan food services (Technavio, 2024).</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5</a:t>
            </a:fld>
            <a:endParaRPr lang="en-GB"/>
          </a:p>
        </p:txBody>
      </p:sp>
    </p:spTree>
    <p:extLst>
      <p:ext uri="{BB962C8B-B14F-4D97-AF65-F5344CB8AC3E}">
        <p14:creationId xmlns:p14="http://schemas.microsoft.com/office/powerpoint/2010/main" val="2067402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will be the CEO, and my partner will be the business manager for this cake shop. The part-time employee at the shop will manage customer service and process in-store orders. Customers will receive their orders through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UberEats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or Deliveroo delivery services.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Nusratovich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Usmonkhan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state that businesses benefit from lean structures which support daily operations while keeping costs under control.</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6</a:t>
            </a:fld>
            <a:endParaRPr lang="en-GB"/>
          </a:p>
        </p:txBody>
      </p:sp>
    </p:spTree>
    <p:extLst>
      <p:ext uri="{BB962C8B-B14F-4D97-AF65-F5344CB8AC3E}">
        <p14:creationId xmlns:p14="http://schemas.microsoft.com/office/powerpoint/2010/main" val="109751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business requires an initial investment amount of £30,000. The initial equipment purchases for the store consist of mixers, ovens, and display fridges. The business must renovate its physical shop while allocating funds for marketing and branding efforts. The business plans to reach initial sales of about £2,000 monthly and aims to grow its revenue to approximately £5,000 each month within the first year. A cash flow forecast helps demonstrate the business's financial sustainability according to Scott (2020).</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7</a:t>
            </a:fld>
            <a:endParaRPr lang="en-GB"/>
          </a:p>
        </p:txBody>
      </p:sp>
    </p:spTree>
    <p:extLst>
      <p:ext uri="{BB962C8B-B14F-4D97-AF65-F5344CB8AC3E}">
        <p14:creationId xmlns:p14="http://schemas.microsoft.com/office/powerpoint/2010/main" val="4227726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Our marketing strategy includes a combination of offline advertising channels along with digital marketing methods.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use Instagram, TikTok, Twitter, and Facebook to share my baking passion while posting recipes and interesting content.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business plans to distribute posters and flyers while providing loyalty cards to customers at schools, events and cafes.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Our promotional strategy includes collaborations with influencers to market our products and sponsorship of events like weddings and school fairs. (Chawla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Chodak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2021). </a:t>
            </a:r>
          </a:p>
          <a:p>
            <a:pPr>
              <a:lnSpc>
                <a:spcPct val="107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Mladenović</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Mladenović</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(2023) discovered that small businesses can increase their market visibility to targeted audiences through platforms like TikTok and Twitter.</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8</a:t>
            </a:fld>
            <a:endParaRPr lang="en-GB"/>
          </a:p>
        </p:txBody>
      </p:sp>
    </p:spTree>
    <p:extLst>
      <p:ext uri="{BB962C8B-B14F-4D97-AF65-F5344CB8AC3E}">
        <p14:creationId xmlns:p14="http://schemas.microsoft.com/office/powerpoint/2010/main" val="30672280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Mintel's 2024 study found that the sweet and cake goods market in the UK expanded by 39% to reach £3.2 billion in 2023. Technavio (2024) reported that the worldwide market for pastries and cakes will likely grow by about 3.35% in the upcoming years.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survey showed that 85% of customers prefer homemade cakes over supermarket varieties. The survey revealed more than 60% of respondents wanted gluten-free and vegan options so we introduced these selections to our product line.</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9</a:t>
            </a:fld>
            <a:endParaRPr lang="en-GB"/>
          </a:p>
        </p:txBody>
      </p:sp>
    </p:spTree>
    <p:extLst>
      <p:ext uri="{BB962C8B-B14F-4D97-AF65-F5344CB8AC3E}">
        <p14:creationId xmlns:p14="http://schemas.microsoft.com/office/powerpoint/2010/main" val="508582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What makes Heavenly Desserts a worthwhile investment opportunity?</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Heavenly Desserts operates as a creative enterprise that produces high-quality products made with love and care to foster emotional connections with customers and fulfil their expectations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Vlados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2019). The company can scale operations easily due to its adaptable nature. Through our dedication to baking and our capability to deliver authentic and flavourful food we have the potential to broaden our market presence and become a key player locally.</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10</a:t>
            </a:fld>
            <a:endParaRPr lang="en-GB"/>
          </a:p>
        </p:txBody>
      </p:sp>
    </p:spTree>
    <p:extLst>
      <p:ext uri="{BB962C8B-B14F-4D97-AF65-F5344CB8AC3E}">
        <p14:creationId xmlns:p14="http://schemas.microsoft.com/office/powerpoint/2010/main" val="4015827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My baking passion manifests through Heavenly Desserts which showcases potential for rapid business expansion. With a £30,000 investment we plan to purchase essential equipment and initiate marketing campaigns that will secure our market position and help us reach our goals. This business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endeavor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will achieve long-term profitability along with growth throughout the upcoming two-year period.</a:t>
            </a:r>
          </a:p>
          <a:p>
            <a:endParaRPr lang="en-GB" dirty="0"/>
          </a:p>
        </p:txBody>
      </p:sp>
      <p:sp>
        <p:nvSpPr>
          <p:cNvPr id="4" name="Slide Number Placeholder 3"/>
          <p:cNvSpPr>
            <a:spLocks noGrp="1"/>
          </p:cNvSpPr>
          <p:nvPr>
            <p:ph type="sldNum" sz="quarter" idx="5"/>
          </p:nvPr>
        </p:nvSpPr>
        <p:spPr/>
        <p:txBody>
          <a:bodyPr/>
          <a:lstStyle/>
          <a:p>
            <a:fld id="{B4445BFC-5925-461E-84B7-F45A41CE7CC7}" type="slidenum">
              <a:rPr lang="en-GB" smtClean="0"/>
              <a:t>11</a:t>
            </a:fld>
            <a:endParaRPr lang="en-GB"/>
          </a:p>
        </p:txBody>
      </p:sp>
    </p:spTree>
    <p:extLst>
      <p:ext uri="{BB962C8B-B14F-4D97-AF65-F5344CB8AC3E}">
        <p14:creationId xmlns:p14="http://schemas.microsoft.com/office/powerpoint/2010/main" val="3224579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57058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96311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8499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48207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93332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79911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72607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938882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46312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18018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3/23/2025</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2396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3/23/2025</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98500133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4" r:id="rId5"/>
    <p:sldLayoutId id="2147483719" r:id="rId6"/>
    <p:sldLayoutId id="2147483715" r:id="rId7"/>
    <p:sldLayoutId id="2147483716" r:id="rId8"/>
    <p:sldLayoutId id="2147483717" r:id="rId9"/>
    <p:sldLayoutId id="2147483718" r:id="rId10"/>
    <p:sldLayoutId id="2147483720"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2065" name="Shape 2065"/>
        <p:cNvGrpSpPr/>
        <p:nvPr/>
      </p:nvGrpSpPr>
      <p:grpSpPr>
        <a:xfrm>
          <a:off x="0" y="0"/>
          <a:ext cx="0" cy="0"/>
          <a:chOff x="0" y="0"/>
          <a:chExt cx="0" cy="0"/>
        </a:xfrm>
      </p:grpSpPr>
      <p:sp>
        <p:nvSpPr>
          <p:cNvPr id="2066" name="Google Shape;2066;p1"/>
          <p:cNvSpPr/>
          <p:nvPr/>
        </p:nvSpPr>
        <p:spPr>
          <a:xfrm>
            <a:off x="0"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Sorts Mill Goudy"/>
              <a:ea typeface="Sorts Mill Goudy"/>
              <a:cs typeface="Sorts Mill Goudy"/>
              <a:sym typeface="Sorts Mill Goudy"/>
            </a:endParaRPr>
          </a:p>
        </p:txBody>
      </p:sp>
      <p:sp>
        <p:nvSpPr>
          <p:cNvPr id="2067" name="Google Shape;2067;p1"/>
          <p:cNvSpPr txBox="1"/>
          <p:nvPr>
            <p:ph type="ctrTitle"/>
          </p:nvPr>
        </p:nvSpPr>
        <p:spPr>
          <a:xfrm>
            <a:off x="6484840" y="1453033"/>
            <a:ext cx="4749900" cy="2471100"/>
          </a:xfrm>
          <a:prstGeom prst="rect">
            <a:avLst/>
          </a:prstGeom>
          <a:noFill/>
          <a:ln>
            <a:noFill/>
          </a:ln>
        </p:spPr>
        <p:txBody>
          <a:bodyPr anchorCtr="0" anchor="ctr" bIns="45700" lIns="91425" spcFirstLastPara="1" rIns="91425" wrap="square" tIns="45700">
            <a:normAutofit/>
          </a:bodyPr>
          <a:lstStyle/>
          <a:p>
            <a:pPr indent="0" lvl="0" marL="0" rtl="0" algn="r">
              <a:lnSpc>
                <a:spcPct val="100000"/>
              </a:lnSpc>
              <a:spcBef>
                <a:spcPts val="0"/>
              </a:spcBef>
              <a:spcAft>
                <a:spcPts val="0"/>
              </a:spcAft>
              <a:buClr>
                <a:schemeClr val="dk2"/>
              </a:buClr>
              <a:buSzPts val="4400"/>
              <a:buFont typeface="Sorts Mill Goudy"/>
              <a:buNone/>
            </a:pPr>
            <a:r>
              <a:rPr lang="en-GB"/>
              <a:t>Heavenly Deserts</a:t>
            </a:r>
            <a:endParaRPr/>
          </a:p>
        </p:txBody>
      </p:sp>
      <p:sp>
        <p:nvSpPr>
          <p:cNvPr id="2068" name="Google Shape;2068;p1"/>
          <p:cNvSpPr txBox="1"/>
          <p:nvPr>
            <p:ph idx="1" type="subTitle"/>
          </p:nvPr>
        </p:nvSpPr>
        <p:spPr>
          <a:xfrm>
            <a:off x="7232013" y="4194929"/>
            <a:ext cx="4461900" cy="1710600"/>
          </a:xfrm>
          <a:prstGeom prst="rect">
            <a:avLst/>
          </a:prstGeom>
          <a:noFill/>
          <a:ln>
            <a:noFill/>
          </a:ln>
        </p:spPr>
        <p:txBody>
          <a:bodyPr anchorCtr="0" anchor="ctr" bIns="45700" lIns="91425" spcFirstLastPara="1" rIns="91425" wrap="square" tIns="45700">
            <a:normAutofit/>
          </a:bodyPr>
          <a:lstStyle/>
          <a:p>
            <a:pPr indent="0" lvl="0" marL="0" rtl="0" algn="l">
              <a:lnSpc>
                <a:spcPct val="110000"/>
              </a:lnSpc>
              <a:spcBef>
                <a:spcPts val="0"/>
              </a:spcBef>
              <a:spcAft>
                <a:spcPts val="0"/>
              </a:spcAft>
              <a:buClr>
                <a:schemeClr val="dk2"/>
              </a:buClr>
              <a:buSzPts val="3000"/>
              <a:buNone/>
            </a:pPr>
            <a:r>
              <a:rPr lang="en-GB"/>
              <a:t>STUDENT NAME:</a:t>
            </a:r>
            <a:endParaRPr/>
          </a:p>
          <a:p>
            <a:pPr indent="0" lvl="0" marL="0" rtl="0" algn="l">
              <a:lnSpc>
                <a:spcPct val="110000"/>
              </a:lnSpc>
              <a:spcBef>
                <a:spcPts val="1000"/>
              </a:spcBef>
              <a:spcAft>
                <a:spcPts val="0"/>
              </a:spcAft>
              <a:buClr>
                <a:schemeClr val="dk2"/>
              </a:buClr>
              <a:buSzPts val="3000"/>
              <a:buNone/>
            </a:pPr>
            <a:r>
              <a:rPr lang="en-GB"/>
              <a:t>STUDENT ID:</a:t>
            </a:r>
            <a:endParaRPr/>
          </a:p>
        </p:txBody>
      </p:sp>
      <p:pic>
        <p:nvPicPr>
          <p:cNvPr id="2069" name="Google Shape;2069;p1"/>
          <p:cNvPicPr preferRelativeResize="0"/>
          <p:nvPr/>
        </p:nvPicPr>
        <p:blipFill rotWithShape="1">
          <a:blip r:embed="rId2">
            <a:alphaModFix/>
          </a:blip>
          <a:srcRect b="0" l="0" r="-4668" t="0"/>
          <a:stretch/>
        </p:blipFill>
        <p:spPr>
          <a:xfrm>
            <a:off x="912649" y="-42172"/>
            <a:ext cx="3865190" cy="3429000"/>
          </a:xfrm>
          <a:custGeom>
            <a:rect b="b" l="l" r="r" t="t"/>
            <a:pathLst>
              <a:path extrusionOk="0" h="3429000" w="3865190">
                <a:moveTo>
                  <a:pt x="0" y="0"/>
                </a:moveTo>
                <a:lnTo>
                  <a:pt x="3865190" y="0"/>
                </a:lnTo>
                <a:lnTo>
                  <a:pt x="3865190" y="1135111"/>
                </a:lnTo>
                <a:lnTo>
                  <a:pt x="3865190" y="1262940"/>
                </a:lnTo>
                <a:lnTo>
                  <a:pt x="3865190" y="1452046"/>
                </a:lnTo>
                <a:lnTo>
                  <a:pt x="3865190" y="1579875"/>
                </a:lnTo>
                <a:cubicBezTo>
                  <a:pt x="3865190" y="2135894"/>
                  <a:pt x="3707441" y="2414199"/>
                  <a:pt x="3360390" y="2656870"/>
                </a:cubicBezTo>
                <a:cubicBezTo>
                  <a:pt x="2999467" y="2865977"/>
                  <a:pt x="2525720" y="2955465"/>
                  <a:pt x="2105308" y="3280348"/>
                </a:cubicBezTo>
                <a:lnTo>
                  <a:pt x="1929428" y="3429000"/>
                </a:lnTo>
                <a:lnTo>
                  <a:pt x="1759879" y="3280348"/>
                </a:lnTo>
                <a:cubicBezTo>
                  <a:pt x="1339468" y="2955465"/>
                  <a:pt x="865722" y="2865977"/>
                  <a:pt x="504800" y="2656870"/>
                </a:cubicBezTo>
                <a:cubicBezTo>
                  <a:pt x="157749" y="2414199"/>
                  <a:pt x="0" y="2135894"/>
                  <a:pt x="0" y="1579875"/>
                </a:cubicBezTo>
                <a:lnTo>
                  <a:pt x="0" y="1452046"/>
                </a:lnTo>
                <a:lnTo>
                  <a:pt x="0" y="1262940"/>
                </a:lnTo>
                <a:lnTo>
                  <a:pt x="0" y="1135111"/>
                </a:lnTo>
                <a:close/>
              </a:path>
            </a:pathLst>
          </a:custGeom>
          <a:noFill/>
          <a:ln>
            <a:noFill/>
          </a:ln>
        </p:spPr>
      </p:pic>
      <p:pic>
        <p:nvPicPr>
          <p:cNvPr descr="6 Best Birthday Cakes for a Baby + 3 Tasty Alternatives - Tartelette" id="2070" name="Google Shape;2070;p1"/>
          <p:cNvPicPr preferRelativeResize="0"/>
          <p:nvPr/>
        </p:nvPicPr>
        <p:blipFill rotWithShape="1">
          <a:blip r:embed="rId3">
            <a:alphaModFix/>
          </a:blip>
          <a:srcRect b="-2221" l="0" r="0" t="-16585"/>
          <a:stretch/>
        </p:blipFill>
        <p:spPr>
          <a:xfrm>
            <a:off x="2863233" y="2691118"/>
            <a:ext cx="3865190" cy="4166882"/>
          </a:xfrm>
          <a:custGeom>
            <a:rect b="b" l="l" r="r" t="t"/>
            <a:pathLst>
              <a:path extrusionOk="0" h="4166882" w="3865190">
                <a:moveTo>
                  <a:pt x="1935763" y="0"/>
                </a:moveTo>
                <a:lnTo>
                  <a:pt x="2105311" y="148652"/>
                </a:lnTo>
                <a:cubicBezTo>
                  <a:pt x="2525722" y="473536"/>
                  <a:pt x="2999468" y="563024"/>
                  <a:pt x="3360390" y="772130"/>
                </a:cubicBezTo>
                <a:cubicBezTo>
                  <a:pt x="3707441" y="1014801"/>
                  <a:pt x="3865190" y="1293106"/>
                  <a:pt x="3865190" y="1849126"/>
                </a:cubicBezTo>
                <a:lnTo>
                  <a:pt x="3865190" y="1976955"/>
                </a:lnTo>
                <a:lnTo>
                  <a:pt x="3865190" y="2166060"/>
                </a:lnTo>
                <a:lnTo>
                  <a:pt x="3865190" y="2293889"/>
                </a:lnTo>
                <a:lnTo>
                  <a:pt x="3865190" y="4166882"/>
                </a:lnTo>
                <a:lnTo>
                  <a:pt x="0" y="4166882"/>
                </a:lnTo>
                <a:lnTo>
                  <a:pt x="0" y="2293889"/>
                </a:lnTo>
                <a:lnTo>
                  <a:pt x="0" y="2166060"/>
                </a:lnTo>
                <a:lnTo>
                  <a:pt x="0" y="1976955"/>
                </a:lnTo>
                <a:lnTo>
                  <a:pt x="0" y="1849126"/>
                </a:lnTo>
                <a:cubicBezTo>
                  <a:pt x="0" y="1293106"/>
                  <a:pt x="157749" y="1014801"/>
                  <a:pt x="504800" y="772130"/>
                </a:cubicBezTo>
                <a:cubicBezTo>
                  <a:pt x="865723" y="563024"/>
                  <a:pt x="1339470" y="473536"/>
                  <a:pt x="1759882" y="148652"/>
                </a:cubicBezTo>
                <a:close/>
              </a:path>
            </a:pathLst>
          </a:custGeom>
          <a:noFill/>
          <a:ln>
            <a:noFill/>
          </a:ln>
        </p:spPr>
      </p:pic>
      <p:sp>
        <p:nvSpPr>
          <p:cNvPr id="2071" name="Google Shape;2071;p1"/>
          <p:cNvSpPr/>
          <p:nvPr/>
        </p:nvSpPr>
        <p:spPr>
          <a:xfrm>
            <a:off x="841501" y="0"/>
            <a:ext cx="4007486" cy="3507061"/>
          </a:xfrm>
          <a:custGeom>
            <a:rect b="b" l="l" r="r" t="t"/>
            <a:pathLst>
              <a:path extrusionOk="0" h="3507061" w="4007486">
                <a:moveTo>
                  <a:pt x="4007486" y="0"/>
                </a:moveTo>
                <a:lnTo>
                  <a:pt x="4007486" y="1589860"/>
                </a:lnTo>
                <a:cubicBezTo>
                  <a:pt x="4007486" y="2166349"/>
                  <a:pt x="3843930" y="2454900"/>
                  <a:pt x="3484103" y="2706505"/>
                </a:cubicBezTo>
                <a:cubicBezTo>
                  <a:pt x="3109892" y="2923310"/>
                  <a:pt x="2618704" y="3016092"/>
                  <a:pt x="2182815" y="3352936"/>
                </a:cubicBezTo>
                <a:lnTo>
                  <a:pt x="2000459" y="3507061"/>
                </a:lnTo>
                <a:lnTo>
                  <a:pt x="1824669" y="3352936"/>
                </a:lnTo>
                <a:cubicBezTo>
                  <a:pt x="1388781" y="3016092"/>
                  <a:pt x="897594" y="2923310"/>
                  <a:pt x="523384" y="2706505"/>
                </a:cubicBezTo>
                <a:cubicBezTo>
                  <a:pt x="163557" y="2454900"/>
                  <a:pt x="0" y="2166349"/>
                  <a:pt x="0" y="1589860"/>
                </a:cubicBezTo>
                <a:lnTo>
                  <a:pt x="0" y="0"/>
                </a:lnTo>
              </a:path>
            </a:pathLst>
          </a:custGeom>
          <a:noFill/>
          <a:ln cap="rnd" cmpd="sng" w="25400">
            <a:solidFill>
              <a:srgbClr val="BFAFAA"/>
            </a:solidFill>
            <a:prstDash val="dot"/>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Sorts Mill Goudy"/>
              <a:ea typeface="Sorts Mill Goudy"/>
              <a:cs typeface="Sorts Mill Goudy"/>
              <a:sym typeface="Sorts Mill Goudy"/>
            </a:endParaRPr>
          </a:p>
        </p:txBody>
      </p:sp>
      <p:sp>
        <p:nvSpPr>
          <p:cNvPr id="2072" name="Google Shape;2072;p1"/>
          <p:cNvSpPr/>
          <p:nvPr/>
        </p:nvSpPr>
        <p:spPr>
          <a:xfrm>
            <a:off x="2809670" y="2602738"/>
            <a:ext cx="4007486" cy="4257813"/>
          </a:xfrm>
          <a:custGeom>
            <a:rect b="b" l="l" r="r" t="t"/>
            <a:pathLst>
              <a:path extrusionOk="0" h="4257813" w="4007486">
                <a:moveTo>
                  <a:pt x="0" y="4257813"/>
                </a:moveTo>
                <a:lnTo>
                  <a:pt x="0" y="2049736"/>
                </a:lnTo>
                <a:lnTo>
                  <a:pt x="0" y="1917201"/>
                </a:lnTo>
                <a:cubicBezTo>
                  <a:pt x="0" y="1340712"/>
                  <a:pt x="163557" y="1052161"/>
                  <a:pt x="523384" y="800556"/>
                </a:cubicBezTo>
                <a:cubicBezTo>
                  <a:pt x="897595" y="583751"/>
                  <a:pt x="1388782" y="490969"/>
                  <a:pt x="1824672" y="154125"/>
                </a:cubicBezTo>
                <a:lnTo>
                  <a:pt x="2007027" y="0"/>
                </a:lnTo>
                <a:lnTo>
                  <a:pt x="2182818" y="154125"/>
                </a:lnTo>
                <a:cubicBezTo>
                  <a:pt x="2618706" y="490969"/>
                  <a:pt x="3109893" y="583751"/>
                  <a:pt x="3484102" y="800556"/>
                </a:cubicBezTo>
                <a:cubicBezTo>
                  <a:pt x="3843930" y="1052161"/>
                  <a:pt x="4007486" y="1340712"/>
                  <a:pt x="4007486" y="1917201"/>
                </a:cubicBezTo>
                <a:lnTo>
                  <a:pt x="4007486" y="2049736"/>
                </a:lnTo>
                <a:lnTo>
                  <a:pt x="4007486" y="4257813"/>
                </a:lnTo>
              </a:path>
            </a:pathLst>
          </a:custGeom>
          <a:noFill/>
          <a:ln cap="rnd" cmpd="sng" w="25400">
            <a:solidFill>
              <a:srgbClr val="BFAFAA"/>
            </a:solidFill>
            <a:prstDash val="dot"/>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Sorts Mill Goudy"/>
              <a:ea typeface="Sorts Mill Goudy"/>
              <a:cs typeface="Sorts Mill Goudy"/>
              <a:sym typeface="Sorts Mill Goudy"/>
            </a:endParaRPr>
          </a:p>
        </p:txBody>
      </p:sp>
      <p:sp>
        <p:nvSpPr>
          <p:cNvPr id="2073" name="Google Shape;2073;p1"/>
          <p:cNvSpPr txBox="1"/>
          <p:nvPr/>
        </p:nvSpPr>
        <p:spPr>
          <a:xfrm>
            <a:off x="9502148" y="4528250"/>
            <a:ext cx="12192000" cy="492600"/>
          </a:xfrm>
          <a:prstGeom prst="rect">
            <a:avLst/>
          </a:prstGeom>
          <a:noFill/>
          <a:ln>
            <a:noFill/>
          </a:ln>
        </p:spPr>
        <p:txBody>
          <a:bodyPr anchorCtr="0" anchor="t" bIns="91425" lIns="91425" spcFirstLastPara="1" rIns="91425" wrap="square" tIns="91425">
            <a:spAutoFit/>
          </a:bodyPr>
          <a:ls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stStyle>
          <a:p>
            <a:pPr indent="0" lvl="0" marL="0" rtl="0" algn="l">
              <a:spcBef>
                <a:spcPts val="0"/>
              </a:spcBef>
              <a:spcAft>
                <a:spcPts val="0"/>
              </a:spcAft>
              <a:buNone/>
            </a:pPr>
            <a:r>
              <a:rPr lang="en-GB" sz="2000">
                <a:solidFill>
                  <a:schemeClr val="dk2"/>
                </a:solidFill>
                <a:latin typeface="Sorts Mill Goudy"/>
                <a:ea typeface="Sorts Mill Goudy"/>
                <a:cs typeface="Sorts Mill Goudy"/>
                <a:sym typeface="Sorts Mill Goudy"/>
              </a:rPr>
              <a:t>Noemi bagi </a:t>
            </a:r>
            <a:endParaRPr sz="2000">
              <a:solidFill>
                <a:schemeClr val="dk2"/>
              </a:solidFill>
              <a:latin typeface="Sorts Mill Goudy"/>
              <a:ea typeface="Sorts Mill Goudy"/>
              <a:cs typeface="Sorts Mill Goudy"/>
              <a:sym typeface="Sorts Mill Goudy"/>
            </a:endParaRPr>
          </a:p>
        </p:txBody>
      </p:sp>
      <p:sp>
        <p:nvSpPr>
          <p:cNvPr id="2074" name="Google Shape;2074;p1"/>
          <p:cNvSpPr txBox="1"/>
          <p:nvPr/>
        </p:nvSpPr>
        <p:spPr>
          <a:xfrm>
            <a:off x="9007262" y="5020850"/>
            <a:ext cx="12192000" cy="492600"/>
          </a:xfrm>
          <a:prstGeom prst="rect">
            <a:avLst/>
          </a:prstGeom>
          <a:noFill/>
          <a:ln>
            <a:noFill/>
          </a:ln>
        </p:spPr>
        <p:txBody>
          <a:bodyPr anchorCtr="0" anchor="t" bIns="91425" lIns="91425" spcFirstLastPara="1" rIns="91425" wrap="square" tIns="91425">
            <a:spAutoFit/>
          </a:bodyPr>
          <a:ls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stStyle>
          <a:p>
            <a:pPr indent="0" lvl="0" marL="0" rtl="0" algn="l">
              <a:spcBef>
                <a:spcPts val="0"/>
              </a:spcBef>
              <a:spcAft>
                <a:spcPts val="0"/>
              </a:spcAft>
              <a:buNone/>
            </a:pPr>
            <a:r>
              <a:rPr lang="en-GB" sz="2000">
                <a:solidFill>
                  <a:schemeClr val="dk2"/>
                </a:solidFill>
                <a:latin typeface="Sorts Mill Goudy"/>
                <a:ea typeface="Sorts Mill Goudy"/>
                <a:cs typeface="Sorts Mill Goudy"/>
                <a:sym typeface="Sorts Mill Goudy"/>
              </a:rPr>
              <a:t>2330383 </a:t>
            </a:r>
            <a:endParaRPr sz="2000">
              <a:solidFill>
                <a:schemeClr val="dk2"/>
              </a:solidFill>
              <a:latin typeface="Sorts Mill Goudy"/>
              <a:ea typeface="Sorts Mill Goudy"/>
              <a:cs typeface="Sorts Mill Goudy"/>
              <a:sym typeface="Sorts Mill Goudy"/>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D6AC4-7F27-C836-BD73-B6AA93D4ACD5}"/>
              </a:ext>
            </a:extLst>
          </p:cNvPr>
          <p:cNvSpPr>
            <a:spLocks noGrp="1"/>
          </p:cNvSpPr>
          <p:nvPr>
            <p:ph type="title"/>
          </p:nvPr>
        </p:nvSpPr>
        <p:spPr>
          <a:xfrm>
            <a:off x="952500" y="1581462"/>
            <a:ext cx="2776531" cy="3687580"/>
          </a:xfrm>
        </p:spPr>
        <p:txBody>
          <a:bodyPr>
            <a:normAutofit/>
          </a:bodyPr>
          <a:lstStyle/>
          <a:p>
            <a:pPr algn="ctr"/>
            <a:r>
              <a:rPr lang="en-GB" dirty="0"/>
              <a:t>Content</a:t>
            </a:r>
            <a:endParaRPr lang="en-GB"/>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B553402-DBB6-4F7C-A9CD-536DAC3DAC16}"/>
              </a:ext>
            </a:extLst>
          </p:cNvPr>
          <p:cNvGraphicFramePr>
            <a:graphicFrameLocks noGrp="1"/>
          </p:cNvGraphicFramePr>
          <p:nvPr>
            <p:ph idx="1"/>
            <p:extLst>
              <p:ext uri="{D42A27DB-BD31-4B8C-83A1-F6EECF244321}">
                <p14:modId xmlns:p14="http://schemas.microsoft.com/office/powerpoint/2010/main" val="3985851669"/>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0059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9534E-548D-608D-A570-6CA1B97DC8D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26FB1809-B6FD-DA80-FBBA-AC8A420814E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 small cake shop is a great opportunity for individuals who are passionate about their craft and want to run a successful business. Due to increasing demand for high quality products, more people are choosing to start their homemade cake shop.</a:t>
            </a:r>
          </a:p>
          <a:p>
            <a:r>
              <a:rPr lang="en-GB" dirty="0">
                <a:latin typeface="Arial" panose="020B0604020202020204" pitchFamily="34" charset="0"/>
                <a:cs typeface="Arial" panose="020B0604020202020204" pitchFamily="34" charset="0"/>
              </a:rPr>
              <a:t>The purpose of this presentation is to show you my business idea in order to obtain an Angel Investment for starting.</a:t>
            </a:r>
          </a:p>
          <a:p>
            <a:endParaRPr lang="en-GB" dirty="0"/>
          </a:p>
        </p:txBody>
      </p:sp>
    </p:spTree>
    <p:extLst>
      <p:ext uri="{BB962C8B-B14F-4D97-AF65-F5344CB8AC3E}">
        <p14:creationId xmlns:p14="http://schemas.microsoft.com/office/powerpoint/2010/main" val="1446538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AE70E-2524-BAE7-80C1-DB12B7CEC732}"/>
              </a:ext>
            </a:extLst>
          </p:cNvPr>
          <p:cNvSpPr>
            <a:spLocks noGrp="1"/>
          </p:cNvSpPr>
          <p:nvPr>
            <p:ph type="title"/>
          </p:nvPr>
        </p:nvSpPr>
        <p:spPr>
          <a:xfrm>
            <a:off x="1095222" y="412716"/>
            <a:ext cx="4470832" cy="1507398"/>
          </a:xfrm>
        </p:spPr>
        <p:txBody>
          <a:bodyPr anchor="ctr">
            <a:normAutofit/>
          </a:bodyPr>
          <a:lstStyle/>
          <a:p>
            <a:r>
              <a:rPr lang="en-GB" b="1" dirty="0">
                <a:latin typeface="Arial" panose="020B0604020202020204" pitchFamily="34" charset="0"/>
                <a:cs typeface="Arial" panose="020B0604020202020204" pitchFamily="34" charset="0"/>
              </a:rPr>
              <a:t>Business idea</a:t>
            </a:r>
          </a:p>
        </p:txBody>
      </p:sp>
      <p:sp>
        <p:nvSpPr>
          <p:cNvPr id="3" name="Content Placeholder 2">
            <a:extLst>
              <a:ext uri="{FF2B5EF4-FFF2-40B4-BE49-F238E27FC236}">
                <a16:creationId xmlns:a16="http://schemas.microsoft.com/office/drawing/2014/main" id="{77DE90DB-1FC4-7CC8-D0E6-7E807C6D723A}"/>
              </a:ext>
            </a:extLst>
          </p:cNvPr>
          <p:cNvSpPr>
            <a:spLocks noGrp="1"/>
          </p:cNvSpPr>
          <p:nvPr>
            <p:ph idx="1"/>
          </p:nvPr>
        </p:nvSpPr>
        <p:spPr>
          <a:xfrm>
            <a:off x="952501" y="2074985"/>
            <a:ext cx="4470831" cy="3822985"/>
          </a:xfrm>
        </p:spPr>
        <p:txBody>
          <a:bodyPr anchor="t">
            <a:normAutofit/>
          </a:bodyPr>
          <a:lstStyle/>
          <a:p>
            <a:pPr>
              <a:lnSpc>
                <a:spcPct val="100000"/>
              </a:lnSpc>
            </a:pPr>
            <a:r>
              <a:rPr lang="en-GB" dirty="0">
                <a:latin typeface="Arial" panose="020B0604020202020204" pitchFamily="34" charset="0"/>
                <a:cs typeface="Arial" panose="020B0604020202020204" pitchFamily="34" charset="0"/>
              </a:rPr>
              <a:t>Business Name: Heavenly Deserts</a:t>
            </a:r>
          </a:p>
          <a:p>
            <a:pPr>
              <a:lnSpc>
                <a:spcPct val="100000"/>
              </a:lnSpc>
            </a:pPr>
            <a:r>
              <a:rPr lang="en-GB" dirty="0">
                <a:latin typeface="Arial" panose="020B0604020202020204" pitchFamily="34" charset="0"/>
                <a:cs typeface="Arial" panose="020B0604020202020204" pitchFamily="34" charset="0"/>
              </a:rPr>
              <a:t>Origin of idea: inspired by the passion for baking, I want everyone to feel the same joy I feel when I taste a homemade cake. </a:t>
            </a:r>
          </a:p>
          <a:p>
            <a:pPr>
              <a:lnSpc>
                <a:spcPct val="100000"/>
              </a:lnSpc>
            </a:pPr>
            <a:r>
              <a:rPr lang="en-GB" dirty="0">
                <a:latin typeface="Arial" panose="020B0604020202020204" pitchFamily="34" charset="0"/>
                <a:cs typeface="Arial" panose="020B0604020202020204" pitchFamily="34" charset="0"/>
              </a:rPr>
              <a:t>Structure: Partnership</a:t>
            </a:r>
          </a:p>
          <a:p>
            <a:pPr>
              <a:lnSpc>
                <a:spcPct val="100000"/>
              </a:lnSpc>
            </a:pPr>
            <a:r>
              <a:rPr lang="en-GB" dirty="0">
                <a:latin typeface="Arial" panose="020B0604020202020204" pitchFamily="34" charset="0"/>
                <a:cs typeface="Arial" panose="020B0604020202020204" pitchFamily="34" charset="0"/>
              </a:rPr>
              <a:t>Location: Small corner shop on High Street</a:t>
            </a:r>
          </a:p>
          <a:p>
            <a:pPr>
              <a:lnSpc>
                <a:spcPct val="100000"/>
              </a:lnSpc>
            </a:pPr>
            <a:r>
              <a:rPr lang="en-GB" dirty="0">
                <a:latin typeface="Arial" panose="020B0604020202020204" pitchFamily="34" charset="0"/>
                <a:cs typeface="Arial" panose="020B0604020202020204" pitchFamily="34" charset="0"/>
              </a:rPr>
              <a:t>USP: homemade cakes made from fresh and high-quality ingredients.</a:t>
            </a:r>
          </a:p>
        </p:txBody>
      </p:sp>
      <p:cxnSp>
        <p:nvCxnSpPr>
          <p:cNvPr id="1033" name="Straight Connector 1032">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1026" name="Picture 2" descr="Amazing Homemade Cake Recipes - Beyond Frosting">
            <a:extLst>
              <a:ext uri="{FF2B5EF4-FFF2-40B4-BE49-F238E27FC236}">
                <a16:creationId xmlns:a16="http://schemas.microsoft.com/office/drawing/2014/main" id="{6ABB582B-AB75-A4B1-B93F-1AFD82DD000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5893" y="713992"/>
            <a:ext cx="4074102" cy="5430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098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E0EFD-7759-A307-9C21-E3EF990D4CA4}"/>
              </a:ext>
            </a:extLst>
          </p:cNvPr>
          <p:cNvSpPr>
            <a:spLocks noGrp="1"/>
          </p:cNvSpPr>
          <p:nvPr>
            <p:ph type="title"/>
          </p:nvPr>
        </p:nvSpPr>
        <p:spPr>
          <a:xfrm>
            <a:off x="960120" y="960030"/>
            <a:ext cx="4470832" cy="1507398"/>
          </a:xfrm>
        </p:spPr>
        <p:txBody>
          <a:bodyPr anchor="ctr">
            <a:normAutofit/>
          </a:bodyPr>
          <a:lstStyle/>
          <a:p>
            <a:r>
              <a:rPr lang="en-GB" b="1" dirty="0">
                <a:latin typeface="Arial" panose="020B0604020202020204" pitchFamily="34" charset="0"/>
                <a:cs typeface="Arial" panose="020B0604020202020204" pitchFamily="34" charset="0"/>
              </a:rPr>
              <a:t>Aims and Objectives</a:t>
            </a:r>
          </a:p>
        </p:txBody>
      </p:sp>
      <p:sp>
        <p:nvSpPr>
          <p:cNvPr id="3" name="Content Placeholder 2">
            <a:extLst>
              <a:ext uri="{FF2B5EF4-FFF2-40B4-BE49-F238E27FC236}">
                <a16:creationId xmlns:a16="http://schemas.microsoft.com/office/drawing/2014/main" id="{F00F0BA7-F2CB-77A6-3F85-8B453EFB54CF}"/>
              </a:ext>
            </a:extLst>
          </p:cNvPr>
          <p:cNvSpPr>
            <a:spLocks noGrp="1"/>
          </p:cNvSpPr>
          <p:nvPr>
            <p:ph idx="1"/>
          </p:nvPr>
        </p:nvSpPr>
        <p:spPr>
          <a:xfrm>
            <a:off x="952501" y="2844800"/>
            <a:ext cx="4470831" cy="3053170"/>
          </a:xfrm>
        </p:spPr>
        <p:txBody>
          <a:bodyPr anchor="t">
            <a:normAutofit/>
          </a:bodyPr>
          <a:lstStyle/>
          <a:p>
            <a:r>
              <a:rPr lang="en-GB" dirty="0">
                <a:latin typeface="Arial" panose="020B0604020202020204" pitchFamily="34" charset="0"/>
                <a:cs typeface="Arial" panose="020B0604020202020204" pitchFamily="34" charset="0"/>
              </a:rPr>
              <a:t>Online presence</a:t>
            </a:r>
          </a:p>
          <a:p>
            <a:r>
              <a:rPr lang="en-GB" dirty="0">
                <a:latin typeface="Arial" panose="020B0604020202020204" pitchFamily="34" charset="0"/>
                <a:cs typeface="Arial" panose="020B0604020202020204" pitchFamily="34" charset="0"/>
              </a:rPr>
              <a:t>Orders online + takeaways</a:t>
            </a:r>
          </a:p>
          <a:p>
            <a:r>
              <a:rPr lang="en-GB" dirty="0">
                <a:latin typeface="Arial" panose="020B0604020202020204" pitchFamily="34" charset="0"/>
                <a:cs typeface="Arial" panose="020B0604020202020204" pitchFamily="34" charset="0"/>
              </a:rPr>
              <a:t>Loyal customers</a:t>
            </a:r>
          </a:p>
          <a:p>
            <a:r>
              <a:rPr lang="en-GB" dirty="0">
                <a:latin typeface="Arial" panose="020B0604020202020204" pitchFamily="34" charset="0"/>
                <a:cs typeface="Arial" panose="020B0604020202020204" pitchFamily="34" charset="0"/>
              </a:rPr>
              <a:t>£5,000 profit per month by the end of the first year</a:t>
            </a:r>
          </a:p>
        </p:txBody>
      </p:sp>
      <p:cxnSp>
        <p:nvCxnSpPr>
          <p:cNvPr id="12" name="Straight Connector 11">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7" name="Graphic 6" descr="Bullseye">
            <a:extLst>
              <a:ext uri="{FF2B5EF4-FFF2-40B4-BE49-F238E27FC236}">
                <a16:creationId xmlns:a16="http://schemas.microsoft.com/office/drawing/2014/main" id="{DF06DFB9-1506-80ED-AD2B-3FAAFDF9CD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68669" y="1004724"/>
            <a:ext cx="4848551" cy="4848551"/>
          </a:xfrm>
          <a:prstGeom prst="rect">
            <a:avLst/>
          </a:prstGeom>
        </p:spPr>
      </p:pic>
    </p:spTree>
    <p:extLst>
      <p:ext uri="{BB962C8B-B14F-4D97-AF65-F5344CB8AC3E}">
        <p14:creationId xmlns:p14="http://schemas.microsoft.com/office/powerpoint/2010/main" val="511378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8926F-B1AD-22EA-AFBE-038C630102F5}"/>
              </a:ext>
            </a:extLst>
          </p:cNvPr>
          <p:cNvSpPr>
            <a:spLocks noGrp="1"/>
          </p:cNvSpPr>
          <p:nvPr>
            <p:ph type="title"/>
          </p:nvPr>
        </p:nvSpPr>
        <p:spPr/>
        <p:txBody>
          <a:bodyPr/>
          <a:lstStyle/>
          <a:p>
            <a:r>
              <a:rPr lang="en-GB" b="1" dirty="0"/>
              <a:t>HR &amp; Organisational Structure</a:t>
            </a:r>
          </a:p>
        </p:txBody>
      </p:sp>
      <p:pic>
        <p:nvPicPr>
          <p:cNvPr id="5" name="Content Placeholder 4">
            <a:extLst>
              <a:ext uri="{FF2B5EF4-FFF2-40B4-BE49-F238E27FC236}">
                <a16:creationId xmlns:a16="http://schemas.microsoft.com/office/drawing/2014/main" id="{84A74855-E806-79E1-D897-69E0882E624A}"/>
              </a:ext>
            </a:extLst>
          </p:cNvPr>
          <p:cNvPicPr>
            <a:picLocks noGrp="1" noChangeAspect="1"/>
          </p:cNvPicPr>
          <p:nvPr>
            <p:ph idx="1"/>
          </p:nvPr>
        </p:nvPicPr>
        <p:blipFill>
          <a:blip r:embed="rId3"/>
          <a:stretch>
            <a:fillRect/>
          </a:stretch>
        </p:blipFill>
        <p:spPr>
          <a:xfrm>
            <a:off x="2680685" y="1935941"/>
            <a:ext cx="5648446" cy="4672805"/>
          </a:xfrm>
        </p:spPr>
      </p:pic>
    </p:spTree>
    <p:extLst>
      <p:ext uri="{BB962C8B-B14F-4D97-AF65-F5344CB8AC3E}">
        <p14:creationId xmlns:p14="http://schemas.microsoft.com/office/powerpoint/2010/main" val="875684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EC5B12-9FF3-41FE-B789-2696F5195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8C94A-8E38-F32C-C535-C029954CB5D3}"/>
              </a:ext>
            </a:extLst>
          </p:cNvPr>
          <p:cNvSpPr>
            <a:spLocks noGrp="1"/>
          </p:cNvSpPr>
          <p:nvPr>
            <p:ph type="title"/>
          </p:nvPr>
        </p:nvSpPr>
        <p:spPr>
          <a:xfrm>
            <a:off x="952500" y="1581462"/>
            <a:ext cx="2968869" cy="3687580"/>
          </a:xfrm>
        </p:spPr>
        <p:txBody>
          <a:bodyPr>
            <a:normAutofit/>
          </a:bodyPr>
          <a:lstStyle/>
          <a:p>
            <a:pPr algn="ctr"/>
            <a:r>
              <a:rPr lang="en-GB" b="1" dirty="0">
                <a:latin typeface="Arial" panose="020B0604020202020204" pitchFamily="34" charset="0"/>
                <a:cs typeface="Arial" panose="020B0604020202020204" pitchFamily="34" charset="0"/>
              </a:rPr>
              <a:t>Financial Resources</a:t>
            </a:r>
          </a:p>
        </p:txBody>
      </p:sp>
      <p:cxnSp>
        <p:nvCxnSpPr>
          <p:cNvPr id="11" name="Straight Connector 10">
            <a:extLst>
              <a:ext uri="{FF2B5EF4-FFF2-40B4-BE49-F238E27FC236}">
                <a16:creationId xmlns:a16="http://schemas.microsoft.com/office/drawing/2014/main" id="{4FCEE13B-EFB1-46F2-BC11-110F05BFB6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9630" y="1852474"/>
            <a:ext cx="0" cy="3394558"/>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1499912-95AC-9142-5238-1C2FA843EA9F}"/>
              </a:ext>
            </a:extLst>
          </p:cNvPr>
          <p:cNvGraphicFramePr>
            <a:graphicFrameLocks noGrp="1"/>
          </p:cNvGraphicFramePr>
          <p:nvPr>
            <p:ph idx="1"/>
            <p:extLst>
              <p:ext uri="{D42A27DB-BD31-4B8C-83A1-F6EECF244321}">
                <p14:modId xmlns:p14="http://schemas.microsoft.com/office/powerpoint/2010/main" val="3330880351"/>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321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E08F8-871C-AB21-89F4-2BD151290F20}"/>
              </a:ext>
            </a:extLst>
          </p:cNvPr>
          <p:cNvSpPr>
            <a:spLocks noGrp="1"/>
          </p:cNvSpPr>
          <p:nvPr>
            <p:ph type="title"/>
          </p:nvPr>
        </p:nvSpPr>
        <p:spPr>
          <a:xfrm>
            <a:off x="960120" y="960030"/>
            <a:ext cx="4470832" cy="1507398"/>
          </a:xfrm>
        </p:spPr>
        <p:txBody>
          <a:bodyPr anchor="ctr">
            <a:normAutofit/>
          </a:bodyPr>
          <a:lstStyle/>
          <a:p>
            <a:r>
              <a:rPr lang="en-GB" b="1" dirty="0">
                <a:latin typeface="Arial" panose="020B0604020202020204" pitchFamily="34" charset="0"/>
                <a:cs typeface="Arial" panose="020B0604020202020204" pitchFamily="34" charset="0"/>
              </a:rPr>
              <a:t>Marketing</a:t>
            </a:r>
          </a:p>
        </p:txBody>
      </p:sp>
      <p:sp>
        <p:nvSpPr>
          <p:cNvPr id="3" name="Content Placeholder 2">
            <a:extLst>
              <a:ext uri="{FF2B5EF4-FFF2-40B4-BE49-F238E27FC236}">
                <a16:creationId xmlns:a16="http://schemas.microsoft.com/office/drawing/2014/main" id="{E7261B05-A4E5-400C-E564-8F9C70694C13}"/>
              </a:ext>
            </a:extLst>
          </p:cNvPr>
          <p:cNvSpPr>
            <a:spLocks noGrp="1"/>
          </p:cNvSpPr>
          <p:nvPr>
            <p:ph idx="1"/>
          </p:nvPr>
        </p:nvSpPr>
        <p:spPr>
          <a:xfrm>
            <a:off x="952501" y="2844800"/>
            <a:ext cx="4470831" cy="3053170"/>
          </a:xfrm>
        </p:spPr>
        <p:txBody>
          <a:bodyPr anchor="t">
            <a:normAutofit/>
          </a:bodyPr>
          <a:lstStyle/>
          <a:p>
            <a:r>
              <a:rPr lang="en-GB" dirty="0">
                <a:latin typeface="Arial" panose="020B0604020202020204" pitchFamily="34" charset="0"/>
                <a:cs typeface="Arial" panose="020B0604020202020204" pitchFamily="34" charset="0"/>
              </a:rPr>
              <a:t>Online: Facebook, Instagram, Twitter, TikTok to presents cakes, recipes, tips etc.</a:t>
            </a:r>
          </a:p>
          <a:p>
            <a:r>
              <a:rPr lang="en-GB" dirty="0">
                <a:latin typeface="Arial" panose="020B0604020202020204" pitchFamily="34" charset="0"/>
                <a:cs typeface="Arial" panose="020B0604020202020204" pitchFamily="34" charset="0"/>
              </a:rPr>
              <a:t>Offline: flyers, posters</a:t>
            </a:r>
          </a:p>
          <a:p>
            <a:r>
              <a:rPr lang="en-GB" dirty="0">
                <a:latin typeface="Arial" panose="020B0604020202020204" pitchFamily="34" charset="0"/>
                <a:cs typeface="Arial" panose="020B0604020202020204" pitchFamily="34" charset="0"/>
              </a:rPr>
              <a:t>Collaborate with influencers</a:t>
            </a:r>
          </a:p>
          <a:p>
            <a:r>
              <a:rPr lang="en-GB" dirty="0">
                <a:latin typeface="Arial" panose="020B0604020202020204" pitchFamily="34" charset="0"/>
                <a:cs typeface="Arial" panose="020B0604020202020204" pitchFamily="34" charset="0"/>
              </a:rPr>
              <a:t>Sponsor events with homemade cakes</a:t>
            </a:r>
          </a:p>
          <a:p>
            <a:endParaRPr lang="en-GB" dirty="0"/>
          </a:p>
        </p:txBody>
      </p:sp>
      <p:cxnSp>
        <p:nvCxnSpPr>
          <p:cNvPr id="11" name="Straight Connector 10">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2D99F7A-F85D-AF86-DA7E-6E7C0D32E87F}"/>
              </a:ext>
            </a:extLst>
          </p:cNvPr>
          <p:cNvPicPr>
            <a:picLocks noChangeAspect="1"/>
          </p:cNvPicPr>
          <p:nvPr/>
        </p:nvPicPr>
        <p:blipFill>
          <a:blip r:embed="rId3"/>
          <a:stretch>
            <a:fillRect/>
          </a:stretch>
        </p:blipFill>
        <p:spPr>
          <a:xfrm>
            <a:off x="6768669" y="1015218"/>
            <a:ext cx="4848551" cy="4827562"/>
          </a:xfrm>
          <a:prstGeom prst="rect">
            <a:avLst/>
          </a:prstGeom>
        </p:spPr>
      </p:pic>
    </p:spTree>
    <p:extLst>
      <p:ext uri="{BB962C8B-B14F-4D97-AF65-F5344CB8AC3E}">
        <p14:creationId xmlns:p14="http://schemas.microsoft.com/office/powerpoint/2010/main" val="2653943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57CC-1BC6-D76F-25FE-E51A978AF465}"/>
              </a:ext>
            </a:extLst>
          </p:cNvPr>
          <p:cNvSpPr>
            <a:spLocks noGrp="1"/>
          </p:cNvSpPr>
          <p:nvPr>
            <p:ph type="title"/>
          </p:nvPr>
        </p:nvSpPr>
        <p:spPr/>
        <p:txBody>
          <a:bodyPr/>
          <a:lstStyle/>
          <a:p>
            <a:pPr algn="ctr"/>
            <a:r>
              <a:rPr lang="en-GB" b="1" dirty="0"/>
              <a:t>Market Research</a:t>
            </a:r>
          </a:p>
        </p:txBody>
      </p:sp>
      <p:pic>
        <p:nvPicPr>
          <p:cNvPr id="4" name="Content Placeholder 3">
            <a:extLst>
              <a:ext uri="{FF2B5EF4-FFF2-40B4-BE49-F238E27FC236}">
                <a16:creationId xmlns:a16="http://schemas.microsoft.com/office/drawing/2014/main" id="{43AC6B6F-89DF-327C-C2DA-02E67742AE4B}"/>
              </a:ext>
            </a:extLst>
          </p:cNvPr>
          <p:cNvPicPr>
            <a:picLocks noGrp="1" noChangeAspect="1"/>
          </p:cNvPicPr>
          <p:nvPr>
            <p:ph idx="1"/>
          </p:nvPr>
        </p:nvPicPr>
        <p:blipFill>
          <a:blip r:embed="rId3"/>
          <a:stretch>
            <a:fillRect/>
          </a:stretch>
        </p:blipFill>
        <p:spPr>
          <a:xfrm>
            <a:off x="734375" y="2029734"/>
            <a:ext cx="4770533" cy="2804403"/>
          </a:xfrm>
          <a:prstGeom prst="rect">
            <a:avLst/>
          </a:prstGeom>
        </p:spPr>
      </p:pic>
      <p:pic>
        <p:nvPicPr>
          <p:cNvPr id="5" name="Picture 4">
            <a:extLst>
              <a:ext uri="{FF2B5EF4-FFF2-40B4-BE49-F238E27FC236}">
                <a16:creationId xmlns:a16="http://schemas.microsoft.com/office/drawing/2014/main" id="{79CE6553-B552-D31A-4CC3-C5AA3A8F9C7F}"/>
              </a:ext>
            </a:extLst>
          </p:cNvPr>
          <p:cNvPicPr>
            <a:picLocks noChangeAspect="1"/>
          </p:cNvPicPr>
          <p:nvPr/>
        </p:nvPicPr>
        <p:blipFill>
          <a:blip r:embed="rId4"/>
          <a:stretch>
            <a:fillRect/>
          </a:stretch>
        </p:blipFill>
        <p:spPr>
          <a:xfrm>
            <a:off x="5737277" y="1938537"/>
            <a:ext cx="4762500" cy="2895600"/>
          </a:xfrm>
          <a:prstGeom prst="rect">
            <a:avLst/>
          </a:prstGeom>
        </p:spPr>
      </p:pic>
    </p:spTree>
    <p:extLst>
      <p:ext uri="{BB962C8B-B14F-4D97-AF65-F5344CB8AC3E}">
        <p14:creationId xmlns:p14="http://schemas.microsoft.com/office/powerpoint/2010/main" val="2868274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1FEEC-6CD0-A9DE-64DF-EDE5D3F470AD}"/>
              </a:ext>
            </a:extLst>
          </p:cNvPr>
          <p:cNvSpPr>
            <a:spLocks noGrp="1"/>
          </p:cNvSpPr>
          <p:nvPr>
            <p:ph type="title"/>
          </p:nvPr>
        </p:nvSpPr>
        <p:spPr>
          <a:xfrm>
            <a:off x="960120" y="960030"/>
            <a:ext cx="4470832" cy="1507398"/>
          </a:xfrm>
        </p:spPr>
        <p:txBody>
          <a:bodyPr anchor="ctr">
            <a:normAutofit/>
          </a:bodyPr>
          <a:lstStyle/>
          <a:p>
            <a:r>
              <a:rPr lang="en-GB" b="1" dirty="0">
                <a:latin typeface="Arial" panose="020B0604020202020204" pitchFamily="34" charset="0"/>
                <a:cs typeface="Arial" panose="020B0604020202020204" pitchFamily="34" charset="0"/>
              </a:rPr>
              <a:t>Reason for investment</a:t>
            </a:r>
          </a:p>
        </p:txBody>
      </p:sp>
      <p:sp>
        <p:nvSpPr>
          <p:cNvPr id="3" name="Content Placeholder 2">
            <a:extLst>
              <a:ext uri="{FF2B5EF4-FFF2-40B4-BE49-F238E27FC236}">
                <a16:creationId xmlns:a16="http://schemas.microsoft.com/office/drawing/2014/main" id="{A8C357F4-E5CC-243D-EA05-4EA13355DE5A}"/>
              </a:ext>
            </a:extLst>
          </p:cNvPr>
          <p:cNvSpPr>
            <a:spLocks noGrp="1"/>
          </p:cNvSpPr>
          <p:nvPr>
            <p:ph idx="1"/>
          </p:nvPr>
        </p:nvSpPr>
        <p:spPr>
          <a:xfrm>
            <a:off x="952501" y="2844800"/>
            <a:ext cx="4470831" cy="3053170"/>
          </a:xfrm>
        </p:spPr>
        <p:txBody>
          <a:bodyPr anchor="t">
            <a:normAutofit/>
          </a:bodyPr>
          <a:lstStyle/>
          <a:p>
            <a:pPr>
              <a:lnSpc>
                <a:spcPct val="100000"/>
              </a:lnSpc>
            </a:pPr>
            <a:r>
              <a:rPr lang="en-GB" sz="1700" dirty="0"/>
              <a:t>Creative business</a:t>
            </a:r>
          </a:p>
          <a:p>
            <a:pPr>
              <a:lnSpc>
                <a:spcPct val="100000"/>
              </a:lnSpc>
            </a:pPr>
            <a:r>
              <a:rPr lang="en-GB" sz="1700" dirty="0"/>
              <a:t>Homemade cake can create an emotional link with the potential customers</a:t>
            </a:r>
          </a:p>
          <a:p>
            <a:pPr>
              <a:lnSpc>
                <a:spcPct val="100000"/>
              </a:lnSpc>
            </a:pPr>
            <a:r>
              <a:rPr lang="en-GB" sz="1700" dirty="0"/>
              <a:t>Opportunities to promote on different events</a:t>
            </a:r>
          </a:p>
          <a:p>
            <a:pPr>
              <a:lnSpc>
                <a:spcPct val="100000"/>
              </a:lnSpc>
            </a:pPr>
            <a:r>
              <a:rPr lang="en-GB" sz="1700" dirty="0"/>
              <a:t>There will always be demand for homemade and tasty cakes</a:t>
            </a:r>
          </a:p>
          <a:p>
            <a:pPr>
              <a:lnSpc>
                <a:spcPct val="100000"/>
              </a:lnSpc>
            </a:pPr>
            <a:r>
              <a:rPr lang="en-GB" sz="1700" dirty="0"/>
              <a:t>Recipes can be adapted as per customer’s preferences</a:t>
            </a:r>
          </a:p>
          <a:p>
            <a:pPr>
              <a:lnSpc>
                <a:spcPct val="100000"/>
              </a:lnSpc>
            </a:pPr>
            <a:endParaRPr lang="en-GB" sz="1700" dirty="0"/>
          </a:p>
        </p:txBody>
      </p:sp>
      <p:cxnSp>
        <p:nvCxnSpPr>
          <p:cNvPr id="12" name="Straight Connector 11">
            <a:extLst>
              <a:ext uri="{FF2B5EF4-FFF2-40B4-BE49-F238E27FC236}">
                <a16:creationId xmlns:a16="http://schemas.microsoft.com/office/drawing/2014/main" id="{49151340-7EF2-0647-A719-394EFC3A18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874484"/>
            <a:ext cx="0" cy="3394558"/>
          </a:xfrm>
          <a:prstGeom prst="line">
            <a:avLst/>
          </a:prstGeom>
          <a:ln w="25400" cap="rnd">
            <a:solidFill>
              <a:schemeClr val="bg2">
                <a:lumMod val="75000"/>
                <a:alpha val="6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7" name="Graphic 6" descr="Cake slice">
            <a:extLst>
              <a:ext uri="{FF2B5EF4-FFF2-40B4-BE49-F238E27FC236}">
                <a16:creationId xmlns:a16="http://schemas.microsoft.com/office/drawing/2014/main" id="{456937AA-1E38-A341-10F8-C142D21861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68669" y="1004724"/>
            <a:ext cx="4848551" cy="4848551"/>
          </a:xfrm>
          <a:prstGeom prst="rect">
            <a:avLst/>
          </a:prstGeom>
        </p:spPr>
      </p:pic>
    </p:spTree>
    <p:extLst>
      <p:ext uri="{BB962C8B-B14F-4D97-AF65-F5344CB8AC3E}">
        <p14:creationId xmlns:p14="http://schemas.microsoft.com/office/powerpoint/2010/main" val="563718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3193F-65E9-719D-9813-5E6D8C83310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305A8279-B70A-1BBE-7B6F-D6BF718E27C4}"/>
              </a:ext>
            </a:extLst>
          </p:cNvPr>
          <p:cNvSpPr>
            <a:spLocks noGrp="1"/>
          </p:cNvSpPr>
          <p:nvPr>
            <p:ph idx="1"/>
          </p:nvPr>
        </p:nvSpPr>
        <p:spPr/>
        <p:txBody>
          <a:bodyPr/>
          <a:lstStyle/>
          <a:p>
            <a:r>
              <a:rPr lang="en-GB" dirty="0"/>
              <a:t>Heavenly Desserts is s business built on love, creativity and an understanding of the needs of customers. We can say it has been demonstrated that the business has potential to grow and become profitable in the first 2 years.</a:t>
            </a:r>
          </a:p>
          <a:p>
            <a:r>
              <a:rPr lang="en-GB" dirty="0"/>
              <a:t>With the investment of £30,000 the business can invest in quality products, equipment and marketing. Advertising properly will allow us to reach the right audience for our homemade products.</a:t>
            </a:r>
          </a:p>
        </p:txBody>
      </p:sp>
    </p:spTree>
    <p:extLst>
      <p:ext uri="{BB962C8B-B14F-4D97-AF65-F5344CB8AC3E}">
        <p14:creationId xmlns:p14="http://schemas.microsoft.com/office/powerpoint/2010/main" val="77236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04A24-9301-D8D2-BAE7-C7A62F3FFD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0BA0755-827E-4629-07D5-443EA014B7EC}"/>
              </a:ext>
            </a:extLst>
          </p:cNvPr>
          <p:cNvSpPr>
            <a:spLocks noGrp="1"/>
          </p:cNvSpPr>
          <p:nvPr>
            <p:ph idx="1"/>
          </p:nvPr>
        </p:nvSpPr>
        <p:spPr>
          <a:xfrm>
            <a:off x="966744" y="1716505"/>
            <a:ext cx="9076329" cy="4908884"/>
          </a:xfrm>
        </p:spPr>
        <p:txBody>
          <a:bodyPr>
            <a:normAutofit fontScale="32500" lnSpcReduction="20000"/>
          </a:bodyPr>
          <a:lstStyle/>
          <a:p>
            <a:pPr>
              <a:lnSpc>
                <a:spcPct val="150000"/>
              </a:lnSpc>
              <a:spcAft>
                <a:spcPts val="800"/>
              </a:spcAft>
            </a:pPr>
            <a:r>
              <a:rPr lang="en-GB" sz="2800" kern="100" dirty="0">
                <a:effectLst/>
                <a:latin typeface="Arial" panose="020B0604020202020204" pitchFamily="34" charset="0"/>
                <a:ea typeface="Aptos" panose="020B0004020202020204" pitchFamily="34" charset="0"/>
                <a:cs typeface="Arial" panose="020B0604020202020204" pitchFamily="34" charset="0"/>
              </a:rPr>
              <a:t>Chawla, Y. and </a:t>
            </a:r>
            <a:r>
              <a:rPr lang="en-GB" sz="2800" kern="100" dirty="0" err="1">
                <a:effectLst/>
                <a:latin typeface="Arial" panose="020B0604020202020204" pitchFamily="34" charset="0"/>
                <a:ea typeface="Aptos" panose="020B0004020202020204" pitchFamily="34" charset="0"/>
                <a:cs typeface="Arial" panose="020B0604020202020204" pitchFamily="34" charset="0"/>
              </a:rPr>
              <a:t>Chodak</a:t>
            </a:r>
            <a:r>
              <a:rPr lang="en-GB" sz="2800" kern="100" dirty="0">
                <a:effectLst/>
                <a:latin typeface="Arial" panose="020B0604020202020204" pitchFamily="34" charset="0"/>
                <a:ea typeface="Aptos" panose="020B0004020202020204" pitchFamily="34" charset="0"/>
                <a:cs typeface="Arial" panose="020B0604020202020204" pitchFamily="34" charset="0"/>
              </a:rPr>
              <a:t>, G., 2021. Social media marketing for businesses: Organic promotions of web-links on Facebook. </a:t>
            </a:r>
            <a:r>
              <a:rPr lang="en-GB" sz="2800" i="1" kern="100" dirty="0">
                <a:effectLst/>
                <a:latin typeface="Arial" panose="020B0604020202020204" pitchFamily="34" charset="0"/>
                <a:ea typeface="Aptos" panose="020B0004020202020204" pitchFamily="34" charset="0"/>
                <a:cs typeface="Arial" panose="020B0604020202020204" pitchFamily="34" charset="0"/>
              </a:rPr>
              <a:t>Journal of Business Research</a:t>
            </a:r>
            <a:r>
              <a:rPr lang="en-GB" sz="2800" kern="100" dirty="0">
                <a:effectLst/>
                <a:latin typeface="Arial" panose="020B0604020202020204" pitchFamily="34" charset="0"/>
                <a:ea typeface="Aptos" panose="020B0004020202020204" pitchFamily="34" charset="0"/>
                <a:cs typeface="Arial" panose="020B0604020202020204" pitchFamily="34" charset="0"/>
              </a:rPr>
              <a:t>, </a:t>
            </a:r>
            <a:r>
              <a:rPr lang="en-GB" sz="2800" i="1" kern="100" dirty="0">
                <a:effectLst/>
                <a:latin typeface="Arial" panose="020B0604020202020204" pitchFamily="34" charset="0"/>
                <a:ea typeface="Aptos" panose="020B0004020202020204" pitchFamily="34" charset="0"/>
                <a:cs typeface="Arial" panose="020B0604020202020204" pitchFamily="34" charset="0"/>
              </a:rPr>
              <a:t>135</a:t>
            </a:r>
            <a:r>
              <a:rPr lang="en-GB" sz="2800" kern="100" dirty="0">
                <a:effectLst/>
                <a:latin typeface="Arial" panose="020B0604020202020204" pitchFamily="34" charset="0"/>
                <a:ea typeface="Aptos" panose="020B0004020202020204" pitchFamily="34" charset="0"/>
                <a:cs typeface="Arial" panose="020B0604020202020204" pitchFamily="34" charset="0"/>
              </a:rPr>
              <a:t>, pp.49-65.</a:t>
            </a:r>
          </a:p>
          <a:p>
            <a:pPr>
              <a:lnSpc>
                <a:spcPct val="150000"/>
              </a:lnSpc>
              <a:spcAft>
                <a:spcPts val="800"/>
              </a:spcAft>
            </a:pPr>
            <a:r>
              <a:rPr lang="en-GB" sz="2800" kern="100" dirty="0">
                <a:effectLst/>
                <a:latin typeface="Arial" panose="020B0604020202020204" pitchFamily="34" charset="0"/>
                <a:ea typeface="Aptos" panose="020B0004020202020204" pitchFamily="34" charset="0"/>
                <a:cs typeface="Arial" panose="020B0604020202020204" pitchFamily="34" charset="0"/>
              </a:rPr>
              <a:t>Gov.uk, 2022 Government of UK [Online] Set up a business partnership. Available at: https://www.gov.uk/set-up-business-partnership. [Accessed on 8 March 2025].</a:t>
            </a:r>
          </a:p>
          <a:p>
            <a:pPr>
              <a:lnSpc>
                <a:spcPct val="150000"/>
              </a:lnSpc>
              <a:spcAft>
                <a:spcPts val="800"/>
              </a:spcAft>
            </a:pPr>
            <a:r>
              <a:rPr lang="en-GB" sz="2800" kern="100" dirty="0">
                <a:effectLst/>
                <a:latin typeface="Arial" panose="020B0604020202020204" pitchFamily="34" charset="0"/>
                <a:ea typeface="Aptos" panose="020B0004020202020204" pitchFamily="34" charset="0"/>
                <a:cs typeface="Arial" panose="020B0604020202020204" pitchFamily="34" charset="0"/>
              </a:rPr>
              <a:t>Hwchamber.co.uk, 2022 Herefordshire &amp; Worcestershire Chamber of Commerce [Online] Legal Status of your business. Available at: https://hwchamber.co.uk/support/advice/starting-a-business/business-legal-status/. [Accessed on 8 March 2025].</a:t>
            </a:r>
          </a:p>
          <a:p>
            <a:pPr>
              <a:lnSpc>
                <a:spcPct val="150000"/>
              </a:lnSpc>
              <a:spcAft>
                <a:spcPts val="800"/>
              </a:spcAft>
            </a:pPr>
            <a:r>
              <a:rPr lang="en-GB" sz="2800" kern="100" dirty="0">
                <a:effectLst/>
                <a:latin typeface="Arial" panose="020B0604020202020204" pitchFamily="34" charset="0"/>
                <a:ea typeface="Aptos" panose="020B0004020202020204" pitchFamily="34" charset="0"/>
                <a:cs typeface="Arial" panose="020B0604020202020204" pitchFamily="34" charset="0"/>
              </a:rPr>
              <a:t>Mintel Store, 2024. UK Cakes, Cake Bars and Sweet Baked Goods Market Report 2024. [online] Available at: https://store.mintel.com/report/uk-cakes-cake-bars-and-sweet-baked-goods-market-report. [Accessed on 8 March 2025].</a:t>
            </a:r>
          </a:p>
          <a:p>
            <a:pPr>
              <a:lnSpc>
                <a:spcPct val="150000"/>
              </a:lnSpc>
              <a:spcAft>
                <a:spcPts val="800"/>
              </a:spcAft>
            </a:pPr>
            <a:r>
              <a:rPr lang="en-GB" sz="2800" kern="100" dirty="0" err="1">
                <a:effectLst/>
                <a:latin typeface="Arial" panose="020B0604020202020204" pitchFamily="34" charset="0"/>
                <a:ea typeface="Aptos" panose="020B0004020202020204" pitchFamily="34" charset="0"/>
                <a:cs typeface="Arial" panose="020B0604020202020204" pitchFamily="34" charset="0"/>
              </a:rPr>
              <a:t>Mladenović</a:t>
            </a:r>
            <a:r>
              <a:rPr lang="en-GB" sz="2800" kern="100" dirty="0">
                <a:effectLst/>
                <a:latin typeface="Arial" panose="020B0604020202020204" pitchFamily="34" charset="0"/>
                <a:ea typeface="Aptos" panose="020B0004020202020204" pitchFamily="34" charset="0"/>
                <a:cs typeface="Arial" panose="020B0604020202020204" pitchFamily="34" charset="0"/>
              </a:rPr>
              <a:t>, D., Rajapakse, A., </a:t>
            </a:r>
            <a:r>
              <a:rPr lang="en-GB" sz="2800" kern="100" dirty="0" err="1">
                <a:effectLst/>
                <a:latin typeface="Arial" panose="020B0604020202020204" pitchFamily="34" charset="0"/>
                <a:ea typeface="Aptos" panose="020B0004020202020204" pitchFamily="34" charset="0"/>
                <a:cs typeface="Arial" panose="020B0604020202020204" pitchFamily="34" charset="0"/>
              </a:rPr>
              <a:t>Kožuljević</a:t>
            </a:r>
            <a:r>
              <a:rPr lang="en-GB" sz="2800" kern="100" dirty="0">
                <a:effectLst/>
                <a:latin typeface="Arial" panose="020B0604020202020204" pitchFamily="34" charset="0"/>
                <a:ea typeface="Aptos" panose="020B0004020202020204" pitchFamily="34" charset="0"/>
                <a:cs typeface="Arial" panose="020B0604020202020204" pitchFamily="34" charset="0"/>
              </a:rPr>
              <a:t>, N. and Shukla, Y., 2023. Search engine optimization (SEO) for digital marketers: exploring determinants of online search visibility for blood bank service. </a:t>
            </a:r>
            <a:r>
              <a:rPr lang="en-GB" sz="2800" i="1" kern="100" dirty="0">
                <a:effectLst/>
                <a:latin typeface="Arial" panose="020B0604020202020204" pitchFamily="34" charset="0"/>
                <a:ea typeface="Aptos" panose="020B0004020202020204" pitchFamily="34" charset="0"/>
                <a:cs typeface="Arial" panose="020B0604020202020204" pitchFamily="34" charset="0"/>
              </a:rPr>
              <a:t>Online information review</a:t>
            </a:r>
            <a:r>
              <a:rPr lang="en-GB" sz="2800" kern="100" dirty="0">
                <a:effectLst/>
                <a:latin typeface="Arial" panose="020B0604020202020204" pitchFamily="34" charset="0"/>
                <a:ea typeface="Aptos" panose="020B0004020202020204" pitchFamily="34" charset="0"/>
                <a:cs typeface="Arial" panose="020B0604020202020204" pitchFamily="34" charset="0"/>
              </a:rPr>
              <a:t>, </a:t>
            </a:r>
            <a:r>
              <a:rPr lang="en-GB" sz="2800" i="1" kern="100" dirty="0">
                <a:effectLst/>
                <a:latin typeface="Arial" panose="020B0604020202020204" pitchFamily="34" charset="0"/>
                <a:ea typeface="Aptos" panose="020B0004020202020204" pitchFamily="34" charset="0"/>
                <a:cs typeface="Arial" panose="020B0604020202020204" pitchFamily="34" charset="0"/>
              </a:rPr>
              <a:t>47</a:t>
            </a:r>
            <a:r>
              <a:rPr lang="en-GB" sz="2800" kern="100" dirty="0">
                <a:effectLst/>
                <a:latin typeface="Arial" panose="020B0604020202020204" pitchFamily="34" charset="0"/>
                <a:ea typeface="Aptos" panose="020B0004020202020204" pitchFamily="34" charset="0"/>
                <a:cs typeface="Arial" panose="020B0604020202020204" pitchFamily="34" charset="0"/>
              </a:rPr>
              <a:t>(4), pp.661-679</a:t>
            </a:r>
          </a:p>
          <a:p>
            <a:pPr>
              <a:lnSpc>
                <a:spcPct val="150000"/>
              </a:lnSpc>
              <a:spcAft>
                <a:spcPts val="800"/>
              </a:spcAft>
            </a:pPr>
            <a:r>
              <a:rPr lang="en-GB" sz="2800" kern="100" dirty="0" err="1">
                <a:effectLst/>
                <a:latin typeface="Arial" panose="020B0604020202020204" pitchFamily="34" charset="0"/>
                <a:ea typeface="Aptos" panose="020B0004020202020204" pitchFamily="34" charset="0"/>
                <a:cs typeface="Arial" panose="020B0604020202020204" pitchFamily="34" charset="0"/>
              </a:rPr>
              <a:t>Nusratovich</a:t>
            </a:r>
            <a:r>
              <a:rPr lang="en-GB" sz="2800" kern="100" dirty="0">
                <a:effectLst/>
                <a:latin typeface="Arial" panose="020B0604020202020204" pitchFamily="34" charset="0"/>
                <a:ea typeface="Aptos" panose="020B0004020202020204" pitchFamily="34" charset="0"/>
                <a:cs typeface="Arial" panose="020B0604020202020204" pitchFamily="34" charset="0"/>
              </a:rPr>
              <a:t>, S.K. and </a:t>
            </a:r>
            <a:r>
              <a:rPr lang="en-GB" sz="2800" kern="100" dirty="0" err="1">
                <a:effectLst/>
                <a:latin typeface="Arial" panose="020B0604020202020204" pitchFamily="34" charset="0"/>
                <a:ea typeface="Aptos" panose="020B0004020202020204" pitchFamily="34" charset="0"/>
                <a:cs typeface="Arial" panose="020B0604020202020204" pitchFamily="34" charset="0"/>
              </a:rPr>
              <a:t>Usmonkhan</a:t>
            </a:r>
            <a:r>
              <a:rPr lang="en-GB" sz="2800" kern="100" dirty="0">
                <a:effectLst/>
                <a:latin typeface="Arial" panose="020B0604020202020204" pitchFamily="34" charset="0"/>
                <a:ea typeface="Aptos" panose="020B0004020202020204" pitchFamily="34" charset="0"/>
                <a:cs typeface="Arial" panose="020B0604020202020204" pitchFamily="34" charset="0"/>
              </a:rPr>
              <a:t>, V.S., 2022. The role of small business and entrepreneurship in the development of the national economy. </a:t>
            </a:r>
            <a:r>
              <a:rPr lang="en-GB" sz="2800" kern="100" dirty="0" err="1">
                <a:effectLst/>
                <a:latin typeface="Arial" panose="020B0604020202020204" pitchFamily="34" charset="0"/>
                <a:ea typeface="Aptos" panose="020B0004020202020204" pitchFamily="34" charset="0"/>
                <a:cs typeface="Arial" panose="020B0604020202020204" pitchFamily="34" charset="0"/>
              </a:rPr>
              <a:t>Евразийский</a:t>
            </a:r>
            <a:r>
              <a:rPr lang="en-GB" sz="2800" kern="100" dirty="0">
                <a:effectLst/>
                <a:latin typeface="Arial" panose="020B0604020202020204" pitchFamily="34" charset="0"/>
                <a:ea typeface="Aptos" panose="020B0004020202020204" pitchFamily="34" charset="0"/>
                <a:cs typeface="Arial" panose="020B0604020202020204" pitchFamily="34" charset="0"/>
              </a:rPr>
              <a:t> </a:t>
            </a:r>
            <a:r>
              <a:rPr lang="en-GB" sz="2800" kern="100" dirty="0" err="1">
                <a:effectLst/>
                <a:latin typeface="Arial" panose="020B0604020202020204" pitchFamily="34" charset="0"/>
                <a:ea typeface="Aptos" panose="020B0004020202020204" pitchFamily="34" charset="0"/>
                <a:cs typeface="Arial" panose="020B0604020202020204" pitchFamily="34" charset="0"/>
              </a:rPr>
              <a:t>журнал</a:t>
            </a:r>
            <a:r>
              <a:rPr lang="en-GB" sz="2800" kern="100" dirty="0">
                <a:effectLst/>
                <a:latin typeface="Arial" panose="020B0604020202020204" pitchFamily="34" charset="0"/>
                <a:ea typeface="Aptos" panose="020B0004020202020204" pitchFamily="34" charset="0"/>
                <a:cs typeface="Arial" panose="020B0604020202020204" pitchFamily="34" charset="0"/>
              </a:rPr>
              <a:t> </a:t>
            </a:r>
            <a:r>
              <a:rPr lang="en-GB" sz="2800" kern="100" dirty="0" err="1">
                <a:effectLst/>
                <a:latin typeface="Arial" panose="020B0604020202020204" pitchFamily="34" charset="0"/>
                <a:ea typeface="Aptos" panose="020B0004020202020204" pitchFamily="34" charset="0"/>
                <a:cs typeface="Arial" panose="020B0604020202020204" pitchFamily="34" charset="0"/>
              </a:rPr>
              <a:t>академических</a:t>
            </a:r>
            <a:r>
              <a:rPr lang="en-GB" sz="2800" kern="100" dirty="0">
                <a:effectLst/>
                <a:latin typeface="Arial" panose="020B0604020202020204" pitchFamily="34" charset="0"/>
                <a:ea typeface="Aptos" panose="020B0004020202020204" pitchFamily="34" charset="0"/>
                <a:cs typeface="Arial" panose="020B0604020202020204" pitchFamily="34" charset="0"/>
              </a:rPr>
              <a:t> </a:t>
            </a:r>
            <a:r>
              <a:rPr lang="en-GB" sz="2800" kern="100" dirty="0" err="1">
                <a:effectLst/>
                <a:latin typeface="Arial" panose="020B0604020202020204" pitchFamily="34" charset="0"/>
                <a:ea typeface="Aptos" panose="020B0004020202020204" pitchFamily="34" charset="0"/>
                <a:cs typeface="Arial" panose="020B0604020202020204" pitchFamily="34" charset="0"/>
              </a:rPr>
              <a:t>исследований</a:t>
            </a:r>
            <a:r>
              <a:rPr lang="en-GB" sz="2800" kern="100" dirty="0">
                <a:effectLst/>
                <a:latin typeface="Arial" panose="020B0604020202020204" pitchFamily="34" charset="0"/>
                <a:ea typeface="Aptos" panose="020B0004020202020204" pitchFamily="34" charset="0"/>
                <a:cs typeface="Arial" panose="020B0604020202020204" pitchFamily="34" charset="0"/>
              </a:rPr>
              <a:t>, 2(2), pp.731-735.</a:t>
            </a:r>
          </a:p>
          <a:p>
            <a:pPr>
              <a:lnSpc>
                <a:spcPct val="150000"/>
              </a:lnSpc>
              <a:spcAft>
                <a:spcPts val="800"/>
              </a:spcAft>
            </a:pPr>
            <a:r>
              <a:rPr lang="en-GB" sz="2800" kern="100" dirty="0">
                <a:effectLst/>
                <a:latin typeface="Arial" panose="020B0604020202020204" pitchFamily="34" charset="0"/>
                <a:ea typeface="Aptos" panose="020B0004020202020204" pitchFamily="34" charset="0"/>
                <a:cs typeface="Arial" panose="020B0604020202020204" pitchFamily="34" charset="0"/>
              </a:rPr>
              <a:t>Technavio, 2024. Cakes And Pastries Market Analysis Europe, North America, APAC, South America, Middle East and Africa - US, China, Germany, Russia, UK - Size and Forecast 2024-2028. [online]. Available at: https://www.technavio.com/report/cakes-and-pastries-market-analysis. [Accessed on 8 March 2025].</a:t>
            </a:r>
          </a:p>
          <a:p>
            <a:pPr>
              <a:lnSpc>
                <a:spcPct val="150000"/>
              </a:lnSpc>
              <a:spcAft>
                <a:spcPts val="800"/>
              </a:spcAft>
            </a:pPr>
            <a:r>
              <a:rPr lang="en-GB" sz="2800" kern="100" dirty="0" err="1">
                <a:effectLst/>
                <a:latin typeface="Arial" panose="020B0604020202020204" pitchFamily="34" charset="0"/>
                <a:ea typeface="Aptos" panose="020B0004020202020204" pitchFamily="34" charset="0"/>
                <a:cs typeface="Arial" panose="020B0604020202020204" pitchFamily="34" charset="0"/>
              </a:rPr>
              <a:t>Vlados</a:t>
            </a:r>
            <a:r>
              <a:rPr lang="en-GB" sz="2800" kern="100" dirty="0">
                <a:effectLst/>
                <a:latin typeface="Arial" panose="020B0604020202020204" pitchFamily="34" charset="0"/>
                <a:ea typeface="Aptos" panose="020B0004020202020204" pitchFamily="34" charset="0"/>
                <a:cs typeface="Arial" panose="020B0604020202020204" pitchFamily="34" charset="0"/>
              </a:rPr>
              <a:t>, C., 2019. On a correlative and evolutionary SWOT analysis. Journal of Strategy and Management.</a:t>
            </a:r>
          </a:p>
          <a:p>
            <a:endParaRPr lang="en-GB" dirty="0"/>
          </a:p>
        </p:txBody>
      </p:sp>
    </p:spTree>
    <p:extLst>
      <p:ext uri="{BB962C8B-B14F-4D97-AF65-F5344CB8AC3E}">
        <p14:creationId xmlns:p14="http://schemas.microsoft.com/office/powerpoint/2010/main" val="3723553730"/>
      </p:ext>
    </p:extLst>
  </p:cSld>
  <p:clrMapOvr>
    <a:masterClrMapping/>
  </p:clrMapOvr>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