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7EBA-5EE2-CFDA-08BD-AB1087297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14CD1-50F7-C95A-8427-5D5D07069D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772BC1-ECD0-B0ED-CE9A-7691CBFD8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00B74-E00E-0EA8-CE52-4EA15FC0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8E4E7-DE6F-5D3D-2069-E6217775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31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5ACD0-FA88-3110-2072-399020E3C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2B9A-D68F-D31D-83B6-4E61E686B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89958-0199-46CE-AEC8-EAEB1D007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E9B6B-035C-1F26-4847-F2DD7C9C0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F8440-E4E5-37FB-0056-75C39B0EA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00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E86C2-499C-9835-1844-FADB1C100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160CB-D420-9E5F-693B-8086B468EE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88A8E-BB01-8884-069A-249915C1F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E8CDD-04A9-E9F9-D2BB-47796DE73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7EE34-BA3C-E4B0-9AC8-357464808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408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1152-9AD9-5C67-2E95-1D74FCEE5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39AA3-7149-BBAB-86C3-5D5A663820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EA7AE-1D09-D356-BC49-ACF1381F68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7ADE4-6BDF-F47E-C9C2-A9EB06EF1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4C0204-1C08-0876-B1FA-C21947B10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C4DB7A-F6C3-B3D5-18D1-C335FC90C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3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9E8C4-B758-A7D1-95A5-D9D73704B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75F70C-AFD5-FB2C-0EDA-6FF0E9F44D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73305-42D6-6538-DBFE-4921792EBB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3D3BDB-BF0A-C281-893A-AB50B7EC80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0B0C4B-95E4-15CF-A34F-DE55E25C10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45D8D2-2B40-3FF0-C03B-FE10C0D9B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6C7011-6546-8A2C-2BAE-E5747CEFC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2D8E12-751A-E000-CFE3-5FDD60AED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73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14E17-E7C1-EE62-BA1E-08368B8C4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7CA868-0D7F-B727-44F7-EA6F6ACE8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6A203-BC9D-1D93-D911-6B14A5229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E303A8-C263-11F6-F899-B2DF743DF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4470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C6D249-5DC1-BB4A-D0BD-6DF8C1458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A13F43-5233-3BC8-0415-59BC6C590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7D3E6-25A5-E5B5-B0FD-C8A4AF154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938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D038C-EDB6-9CB8-DE38-A72A0DA8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AA84C-1DA7-CE24-0D59-20B93FBB9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DEEA90-7961-7129-4552-39A7C8973C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8F46D-7B02-C95D-4AEB-794E10588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29211C-23E6-54BC-1D30-8AF54EB34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2422B7-877F-56B9-8669-36ECD1CB8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960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984BE-387C-B43F-284C-2409FFC35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27D2B6-14DE-C27A-EF6F-7C29BE635E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D6F825-8363-4354-5EEB-3E2B1C519D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9FA14-2F78-D2E3-2F8C-86A008B69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B930C-412D-2AFB-E74D-D6DC24D705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ADB5ED-5197-4CE4-A2E4-D2B91EA7B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896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43E37-B392-893E-A3E8-DEC5EAC04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E714A4-2E4D-20A4-B107-66DDB832C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C71F9-50A4-4AE3-9392-877C56775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6DBB4-6631-1D8A-5B5E-F31ED0667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3B807-5023-E195-0950-08B0C6656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11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40BE08-6307-E5A6-98DE-5C93DE027E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AD9C65-5CC8-2CDE-5E35-A5C3C9CC5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17B46-51E6-B0FC-57DA-4E788B0BD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E8967-1636-AD98-6530-66A01C87E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856A2-4B5E-0FAF-A2EB-124CBE186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162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CD43D81-540C-A042-A638-7D2291F09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F87FF-3E7E-0CCE-438B-252D33EA3D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C784C-FF17-9081-5C54-5877C4AEF3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7BDD64-0B98-FD44-8B18-2C5085B33072}" type="datetimeFigureOut">
              <a:rPr lang="en-US" smtClean="0"/>
              <a:t>7/24/26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09C837-64D5-79E9-9616-6CC96BA154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55552-1840-1C97-DE54-3DD326FDAC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CDC5AD-33F3-764E-A2EA-7A8153DE46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429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organisations/uk-health-security-agency" TargetMode="External"/><Relationship Id="rId3" Type="http://schemas.openxmlformats.org/officeDocument/2006/relationships/hyperlink" Target="https://www.who.int/health-topics/health-promotion" TargetMode="External"/><Relationship Id="rId7" Type="http://schemas.openxmlformats.org/officeDocument/2006/relationships/hyperlink" Target="https://www.england.nhs.uk/about/equality/equality-hub/core20plus5" TargetMode="External"/><Relationship Id="rId2" Type="http://schemas.openxmlformats.org/officeDocument/2006/relationships/hyperlink" Target="https://www.who.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integratedcare" TargetMode="External"/><Relationship Id="rId5" Type="http://schemas.openxmlformats.org/officeDocument/2006/relationships/hyperlink" Target="https://www.longtermplan.nhs.uk" TargetMode="External"/><Relationship Id="rId10" Type="http://schemas.openxmlformats.org/officeDocument/2006/relationships/hyperlink" Target="https://sdgs.un.org/2030agenda" TargetMode="External"/><Relationship Id="rId4" Type="http://schemas.openxmlformats.org/officeDocument/2006/relationships/hyperlink" Target="https://www.who.int/initiatives/sdg3-good-health-and-well-being" TargetMode="External"/><Relationship Id="rId9" Type="http://schemas.openxmlformats.org/officeDocument/2006/relationships/hyperlink" Target="https://www.futuregenerations.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0E6CA-4388-B077-5B0C-BA9EAD88D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Health, wellbeing and sustainable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development in healthcare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5915E-DBB5-9B07-83E4-B753EAB495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A critical analysis of the integration of the health, wellbeing and sustainable development in health and social care.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Presentation by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Eunice Franco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Student ID:</a:t>
            </a:r>
            <a:r>
              <a:rPr lang="pt-PT" sz="2000" b="1" dirty="0"/>
              <a:t> 2242259</a:t>
            </a:r>
            <a:endParaRPr lang="en-US" sz="2000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Module</a:t>
            </a:r>
            <a:r>
              <a:rPr lang="en-GB" sz="2000" b="1" dirty="0"/>
              <a:t>:</a:t>
            </a:r>
            <a:r>
              <a:rPr lang="en-GB" sz="1700" b="1" i="0" dirty="0">
                <a:solidFill>
                  <a:srgbClr val="1D2125"/>
                </a:solidFill>
                <a:effectLst/>
                <a:latin typeface="-apple-system"/>
              </a:rPr>
              <a:t>BMHP6030</a:t>
            </a:r>
            <a:endParaRPr lang="en-US" sz="1700" b="1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/>
              <a:t>Lecture</a:t>
            </a:r>
            <a:r>
              <a:rPr lang="en-GB" sz="2000" b="1" dirty="0"/>
              <a:t>:</a:t>
            </a:r>
            <a:r>
              <a:rPr lang="en-GB" sz="1600" b="1" i="0" dirty="0">
                <a:solidFill>
                  <a:srgbClr val="1D2125"/>
                </a:solidFill>
                <a:effectLst/>
                <a:latin typeface="-apple-system"/>
              </a:rPr>
              <a:t> </a:t>
            </a:r>
            <a:r>
              <a:rPr lang="en-GB" sz="1800" b="1" i="0" dirty="0" err="1">
                <a:solidFill>
                  <a:srgbClr val="1D2125"/>
                </a:solidFill>
                <a:effectLst/>
                <a:latin typeface="-apple-system"/>
              </a:rPr>
              <a:t>Itse</a:t>
            </a:r>
            <a:r>
              <a:rPr lang="en-GB" sz="1800" b="1" i="0" dirty="0">
                <a:solidFill>
                  <a:srgbClr val="1D2125"/>
                </a:solidFill>
                <a:effectLst/>
                <a:latin typeface="-apple-system"/>
              </a:rPr>
              <a:t> </a:t>
            </a:r>
            <a:r>
              <a:rPr lang="en-GB" sz="1800" b="1" i="0" dirty="0" err="1">
                <a:solidFill>
                  <a:srgbClr val="1D2125"/>
                </a:solidFill>
                <a:effectLst/>
                <a:latin typeface="-apple-system"/>
              </a:rPr>
              <a:t>Olaoye</a:t>
            </a:r>
            <a:endParaRPr lang="en-US" sz="1800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1372036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loating chemistry structure">
            <a:extLst>
              <a:ext uri="{FF2B5EF4-FFF2-40B4-BE49-F238E27FC236}">
                <a16:creationId xmlns:a16="http://schemas.microsoft.com/office/drawing/2014/main" id="{BFEB2CAF-3474-D192-52AC-83B2122031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109" r="22655" b="-366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92F9D-87B8-77A4-EBB9-6535094BF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Introduction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E1A80-ACBD-89D8-40FF-F45035FC9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lvl="0"/>
            <a:r>
              <a:rPr lang="en-GB" sz="1700"/>
              <a:t>Health, wellbeing and sustainable development are closely interconnected concepts.</a:t>
            </a:r>
          </a:p>
          <a:p>
            <a:pPr lvl="0"/>
            <a:r>
              <a:rPr lang="en-GB" sz="1700"/>
              <a:t>Modern healthcare focuses on prevention, health promotion and reducing inequalities.</a:t>
            </a:r>
          </a:p>
          <a:p>
            <a:pPr lvl="0"/>
            <a:r>
              <a:rPr lang="en-GB" sz="1700"/>
              <a:t>The World Health Organization (WHO) and the Sustainable Development Goals (SDGs) encourage integrated approaches to improve population health.</a:t>
            </a:r>
          </a:p>
          <a:p>
            <a:pPr lvl="0"/>
            <a:r>
              <a:rPr lang="en-GB" sz="1700"/>
              <a:t>This presentation critically examines key concepts, theoretical models, policies and their impact on health and social care services</a:t>
            </a:r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179263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75100-591F-3F4B-9912-9230F6862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111" y="-440023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C8D03-A8CE-55F4-964D-00BE75B25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42970"/>
            <a:ext cx="6395231" cy="4803365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sz="1400" b="1" dirty="0"/>
              <a:t>Health</a:t>
            </a:r>
            <a:endParaRPr lang="pt-PT" sz="1400" b="1" dirty="0"/>
          </a:p>
          <a:p>
            <a:pPr marL="0" indent="0">
              <a:buNone/>
            </a:pPr>
            <a:r>
              <a:rPr lang="en-GB" sz="1400" dirty="0"/>
              <a:t>A state of physical, mental and social wellbeing, not merely the absence of disease (WHO, 1948).</a:t>
            </a:r>
            <a:endParaRPr lang="pt-PT" sz="1400" dirty="0"/>
          </a:p>
          <a:p>
            <a:pPr>
              <a:buFont typeface="Wingdings" pitchFamily="2" charset="2"/>
              <a:buChar char="q"/>
            </a:pPr>
            <a:r>
              <a:rPr lang="en-GB" sz="1400" b="1" dirty="0"/>
              <a:t>Wellbeing</a:t>
            </a:r>
            <a:endParaRPr lang="pt-PT" sz="1400" b="1" dirty="0"/>
          </a:p>
          <a:p>
            <a:pPr marL="0" indent="0">
              <a:buNone/>
            </a:pPr>
            <a:r>
              <a:rPr lang="en-GB" sz="1400" dirty="0"/>
              <a:t>A holistic concept that includes physical, mental, emotional and social wellbeing, enabling people to achieve their full potential.</a:t>
            </a:r>
            <a:endParaRPr lang="pt-PT" sz="1400" dirty="0"/>
          </a:p>
          <a:p>
            <a:pPr>
              <a:buFont typeface="Wingdings" pitchFamily="2" charset="2"/>
              <a:buChar char="q"/>
            </a:pPr>
            <a:r>
              <a:rPr lang="en-GB" sz="1400" b="1" dirty="0"/>
              <a:t>Sustainable Development</a:t>
            </a:r>
          </a:p>
          <a:p>
            <a:pPr marL="0" indent="0">
              <a:buNone/>
            </a:pPr>
            <a:r>
              <a:rPr lang="en-GB" sz="1400" dirty="0"/>
              <a:t>Meeting present needs without compromising the ability of future generations to meet their own needs (Brundtland Report, 1987).</a:t>
            </a:r>
            <a:endParaRPr lang="pt-PT" sz="1400" dirty="0"/>
          </a:p>
          <a:p>
            <a:pPr>
              <a:buFont typeface="Wingdings" pitchFamily="2" charset="2"/>
              <a:buChar char="q"/>
            </a:pPr>
            <a:r>
              <a:rPr lang="en-GB" sz="1400" b="1" dirty="0"/>
              <a:t>Critical Perspective</a:t>
            </a:r>
            <a:endParaRPr lang="pt-PT" sz="1400" b="1" dirty="0"/>
          </a:p>
          <a:p>
            <a:pPr marL="0" indent="0">
              <a:buNone/>
            </a:pPr>
            <a:r>
              <a:rPr lang="en-GB" sz="1400" dirty="0"/>
              <a:t>These concepts are interconnected and form the foundation of modern health and social care policies.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Picture 21" descr="A close up image of chess pawns">
            <a:extLst>
              <a:ext uri="{FF2B5EF4-FFF2-40B4-BE49-F238E27FC236}">
                <a16:creationId xmlns:a16="http://schemas.microsoft.com/office/drawing/2014/main" id="{50353132-584B-2501-1A70-C0B532DA90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05" r="14734" b="-2"/>
          <a:stretch>
            <a:fillRect/>
          </a:stretch>
        </p:blipFill>
        <p:spPr>
          <a:xfrm>
            <a:off x="7191936" y="909081"/>
            <a:ext cx="3938592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6927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2A520-3803-266C-9255-70CC0A07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716" y="499397"/>
            <a:ext cx="5929422" cy="1640180"/>
          </a:xfrm>
        </p:spPr>
        <p:txBody>
          <a:bodyPr anchor="b">
            <a:normAutofit/>
          </a:bodyPr>
          <a:lstStyle/>
          <a:p>
            <a:r>
              <a:rPr lang="en-GB" sz="3700" b="1"/>
              <a:t>Relevance of Health, Wellbeing and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F55D9-E333-A3A1-896D-C389E8B86B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9717" y="2423821"/>
            <a:ext cx="5929422" cy="3519780"/>
          </a:xfrm>
        </p:spPr>
        <p:txBody>
          <a:bodyPr>
            <a:normAutofit/>
          </a:bodyPr>
          <a:lstStyle/>
          <a:p>
            <a:r>
              <a:rPr lang="en-GB" sz="1700" b="1"/>
              <a:t>Relevance</a:t>
            </a:r>
          </a:p>
          <a:p>
            <a:pPr lvl="0"/>
            <a:r>
              <a:rPr lang="en-GB" sz="1700"/>
              <a:t>Health, wellbeing and sustainable development are essential for improving population health.</a:t>
            </a:r>
          </a:p>
          <a:p>
            <a:pPr lvl="0"/>
            <a:r>
              <a:rPr lang="en-GB" sz="1700"/>
              <a:t>The WHO Sustainable Development Goals (SDGs), particularly </a:t>
            </a:r>
            <a:r>
              <a:rPr lang="en-GB" sz="1700" b="1"/>
              <a:t>SDG 3 (Good Health and Well-being)</a:t>
            </a:r>
            <a:r>
              <a:rPr lang="en-GB" sz="1700"/>
              <a:t>, promote healthier and more equitable societies.</a:t>
            </a:r>
          </a:p>
          <a:p>
            <a:pPr lvl="0"/>
            <a:r>
              <a:rPr lang="en-GB" sz="1700"/>
              <a:t>Sustainable healthcare aims to improve patient outcomes while protecting environmental and financial resources.</a:t>
            </a:r>
          </a:p>
          <a:p>
            <a:pPr lvl="0"/>
            <a:r>
              <a:rPr lang="en-GB" sz="1700"/>
              <a:t>Integrated approaches support prevention, reduce health inequalities and improve long-term quality of life.</a:t>
            </a:r>
          </a:p>
        </p:txBody>
      </p:sp>
      <p:pic>
        <p:nvPicPr>
          <p:cNvPr id="38" name="Graphic 37" descr="Health">
            <a:extLst>
              <a:ext uri="{FF2B5EF4-FFF2-40B4-BE49-F238E27FC236}">
                <a16:creationId xmlns:a16="http://schemas.microsoft.com/office/drawing/2014/main" id="{B9A50735-430B-5343-BD30-91351A35BC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45506" y="1492624"/>
            <a:ext cx="3765176" cy="3765176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556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1293F-3ECD-A04C-5B20-69555F4B1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376" y="-73981"/>
            <a:ext cx="10515600" cy="1325563"/>
          </a:xfrm>
        </p:spPr>
        <p:txBody>
          <a:bodyPr/>
          <a:lstStyle/>
          <a:p>
            <a:r>
              <a:rPr lang="en-GB" b="1" dirty="0"/>
              <a:t> Theoretical Perspectives: Models of Health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BE60DE-8CCD-9433-BC1A-0A343B515F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590043"/>
              </p:ext>
            </p:extLst>
          </p:nvPr>
        </p:nvGraphicFramePr>
        <p:xfrm>
          <a:off x="517376" y="1077932"/>
          <a:ext cx="10812030" cy="5623441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3604010">
                  <a:extLst>
                    <a:ext uri="{9D8B030D-6E8A-4147-A177-3AD203B41FA5}">
                      <a16:colId xmlns:a16="http://schemas.microsoft.com/office/drawing/2014/main" val="2706727311"/>
                    </a:ext>
                  </a:extLst>
                </a:gridCol>
                <a:gridCol w="3604010">
                  <a:extLst>
                    <a:ext uri="{9D8B030D-6E8A-4147-A177-3AD203B41FA5}">
                      <a16:colId xmlns:a16="http://schemas.microsoft.com/office/drawing/2014/main" val="1785655055"/>
                    </a:ext>
                  </a:extLst>
                </a:gridCol>
                <a:gridCol w="3604010">
                  <a:extLst>
                    <a:ext uri="{9D8B030D-6E8A-4147-A177-3AD203B41FA5}">
                      <a16:colId xmlns:a16="http://schemas.microsoft.com/office/drawing/2014/main" val="146653972"/>
                    </a:ext>
                  </a:extLst>
                </a:gridCol>
              </a:tblGrid>
              <a:tr h="138330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Biomedical Model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 err="1"/>
                        <a:t>Biopsychosocial</a:t>
                      </a:r>
                      <a:r>
                        <a:rPr lang="en-GB" b="1" dirty="0"/>
                        <a:t> Model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Social Model of Health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728924"/>
                  </a:ext>
                </a:extLst>
              </a:tr>
              <a:tr h="10159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Focuses on disease and diagnosis</a:t>
                      </a:r>
                      <a:endParaRPr lang="en-GB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Considers biological, psychological and social factors</a:t>
                      </a:r>
                    </a:p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Focuses on social determinants of health</a:t>
                      </a:r>
                    </a:p>
                    <a:p>
                      <a:pPr marL="0" algn="l" defTabSz="914400" rtl="0" eaLnBrk="1" latinLnBrk="0" hangingPunct="1">
                        <a:buNone/>
                      </a:pP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989997673"/>
                  </a:ext>
                </a:extLst>
              </a:tr>
              <a:tr h="743359">
                <a:tc>
                  <a:txBody>
                    <a:bodyPr/>
                    <a:lstStyle/>
                    <a:p>
                      <a:r>
                        <a:rPr lang="en-GB" dirty="0"/>
                        <a:t>Medical interventions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Multidisciplinary care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Community-based interventions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9811150"/>
                  </a:ext>
                </a:extLst>
              </a:tr>
              <a:tr h="7433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Treatment-centred care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Person-centred care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Prevention and health promotion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634403"/>
                  </a:ext>
                </a:extLst>
              </a:tr>
              <a:tr h="74335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Strength: Effective for acute care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Strength: Holistic approach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Strength: Reduces health inequalities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469050"/>
                  </a:ext>
                </a:extLst>
              </a:tr>
              <a:tr h="743359">
                <a:tc>
                  <a:txBody>
                    <a:bodyPr/>
                    <a:lstStyle/>
                    <a:p>
                      <a:r>
                        <a:rPr lang="en-GB" dirty="0"/>
                        <a:t>Limitation: Ignores psychological and social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Limitation: Requires more resources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Limitation: Complex policy implementation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73253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9454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7703A-6913-27D3-0D3F-23C18922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Integration of Health and Wellbeing Approaches</a:t>
            </a:r>
            <a:endParaRPr lang="en-US" sz="40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DD3F3640-322C-077C-3060-B4F5E294AA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2A63F-50FA-2527-8B9B-DA73F47FD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endParaRPr lang="en-GB" sz="1600" b="1" dirty="0"/>
          </a:p>
          <a:p>
            <a:r>
              <a:rPr lang="en-GB" sz="1600" b="1" dirty="0">
                <a:solidFill>
                  <a:schemeClr val="tx2"/>
                </a:solidFill>
              </a:rPr>
              <a:t>Integrating Health and Wellbeing</a:t>
            </a:r>
            <a:endParaRPr lang="pt-PT" sz="1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 dirty="0"/>
              <a:t>Holistic care addresses physical, mental, emotional and social needs.</a:t>
            </a:r>
            <a:endParaRPr lang="pt-PT" sz="1600" dirty="0"/>
          </a:p>
          <a:p>
            <a:pPr marL="0" indent="0">
              <a:buNone/>
            </a:pPr>
            <a:r>
              <a:rPr lang="en-GB" sz="1600" dirty="0"/>
              <a:t>Integrated Care Systems (ICSs) improve collaboration between health and social care services.</a:t>
            </a:r>
          </a:p>
          <a:p>
            <a:pPr lvl="0"/>
            <a:r>
              <a:rPr lang="en-GB" sz="1600" dirty="0">
                <a:solidFill>
                  <a:schemeClr val="tx2"/>
                </a:solidFill>
              </a:rPr>
              <a:t>The </a:t>
            </a:r>
            <a:r>
              <a:rPr lang="en-GB" sz="1600" b="1" dirty="0">
                <a:solidFill>
                  <a:schemeClr val="tx2"/>
                </a:solidFill>
              </a:rPr>
              <a:t>WHO Health in All Policies (HiAP)</a:t>
            </a:r>
            <a:r>
              <a:rPr lang="en-GB" sz="1600" dirty="0"/>
              <a:t> approach promotes collaboration across sectors to improve population health.</a:t>
            </a:r>
            <a:endParaRPr lang="pt-PT" sz="1600" dirty="0"/>
          </a:p>
          <a:p>
            <a:pPr marL="0" lvl="0" indent="0">
              <a:buNone/>
            </a:pPr>
            <a:r>
              <a:rPr lang="en-GB" sz="1600" dirty="0"/>
              <a:t>Integrated approaches improve patient outcomes, reduce duplication of services and support long-term sustainability.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84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1E98E-4ADE-1EBB-526C-039176EE3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4000" b="1"/>
              <a:t>Critical Analysis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96AA8-84E0-B410-CFC5-AB5048F7D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 lnSpcReduction="10000"/>
          </a:bodyPr>
          <a:lstStyle/>
          <a:p>
            <a:endParaRPr lang="en-GB" sz="1900" b="1" dirty="0"/>
          </a:p>
          <a:p>
            <a:r>
              <a:rPr lang="en-GB" sz="1900" b="1" dirty="0"/>
              <a:t>Benefits</a:t>
            </a:r>
            <a:endParaRPr lang="en-GB" sz="1900" dirty="0"/>
          </a:p>
          <a:p>
            <a:pPr lvl="0"/>
            <a:r>
              <a:rPr lang="en-GB" sz="1900" dirty="0"/>
              <a:t>Improves continuity of care.</a:t>
            </a:r>
          </a:p>
          <a:p>
            <a:pPr lvl="0"/>
            <a:r>
              <a:rPr lang="en-GB" sz="1900" dirty="0"/>
              <a:t>Enhances patient experience.</a:t>
            </a:r>
          </a:p>
          <a:p>
            <a:pPr lvl="0"/>
            <a:r>
              <a:rPr lang="en-GB" sz="1900" dirty="0"/>
              <a:t>Supports prevention and early intervention.</a:t>
            </a:r>
          </a:p>
          <a:p>
            <a:r>
              <a:rPr lang="en-GB" sz="1900" b="1" dirty="0"/>
              <a:t>Challenges</a:t>
            </a:r>
            <a:endParaRPr lang="en-GB" sz="1900" dirty="0"/>
          </a:p>
          <a:p>
            <a:pPr lvl="0"/>
            <a:r>
              <a:rPr lang="en-GB" sz="1900" dirty="0"/>
              <a:t>Workforce shortages.</a:t>
            </a:r>
          </a:p>
          <a:p>
            <a:pPr lvl="0"/>
            <a:r>
              <a:rPr lang="en-GB" sz="1900" dirty="0"/>
              <a:t>Funding constraints.</a:t>
            </a:r>
          </a:p>
          <a:p>
            <a:r>
              <a:rPr lang="en-GB" sz="1900" dirty="0"/>
              <a:t>Communication barriers between organisations</a:t>
            </a:r>
          </a:p>
          <a:p>
            <a:pPr lvl="0"/>
            <a:endParaRPr lang="en-GB" sz="190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8" name="Graphic 37" descr="Medical">
            <a:extLst>
              <a:ext uri="{FF2B5EF4-FFF2-40B4-BE49-F238E27FC236}">
                <a16:creationId xmlns:a16="http://schemas.microsoft.com/office/drawing/2014/main" id="{99FBA741-1519-433A-D73E-1CE7E13782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87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EE956-828E-DFD8-BF19-2045775D9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Policy and Governance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E38BC-954F-1CCE-9AF3-87F5B8DB4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endParaRPr lang="en-GB" sz="2000" b="1" dirty="0"/>
          </a:p>
          <a:p>
            <a:r>
              <a:rPr lang="en-GB" sz="2000" b="1" dirty="0"/>
              <a:t>Key Policies Supporting Health, Wellbeing and Sustainable Development</a:t>
            </a:r>
            <a:endParaRPr lang="pt-PT" sz="2000" b="1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dirty="0"/>
              <a:t>🏥 </a:t>
            </a:r>
            <a:r>
              <a:rPr lang="en-GB" sz="2000" b="1" dirty="0"/>
              <a:t>NHS Long Term Plan</a:t>
            </a:r>
            <a:br>
              <a:rPr lang="en-GB" sz="2000" dirty="0"/>
            </a:br>
            <a:r>
              <a:rPr lang="en-GB" sz="2000" dirty="0"/>
              <a:t>⬇️ Prevention • Personalised Care • Equity</a:t>
            </a:r>
            <a:endParaRPr lang="pt-PT" sz="2000" dirty="0"/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r>
              <a:rPr lang="en-GB" sz="2000" dirty="0"/>
              <a:t>🌍 </a:t>
            </a:r>
            <a:r>
              <a:rPr lang="en-GB" sz="2000" b="1" dirty="0"/>
              <a:t>WHO – Health in All Policies</a:t>
            </a:r>
            <a:br>
              <a:rPr lang="en-GB" sz="2000" dirty="0"/>
            </a:br>
            <a:r>
              <a:rPr lang="en-GB" sz="2000" dirty="0"/>
              <a:t>⬇️ Cross-sector Collaboration</a:t>
            </a:r>
            <a:endParaRPr lang="pt-PT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 🏛️ </a:t>
            </a:r>
            <a:r>
              <a:rPr lang="en-GB" sz="2000" b="1" dirty="0"/>
              <a:t>Well-being of Future Generations Act</a:t>
            </a:r>
            <a:br>
              <a:rPr lang="en-GB" sz="2000" dirty="0"/>
            </a:br>
            <a:r>
              <a:rPr lang="en-GB" sz="2000" dirty="0"/>
              <a:t>⬇️ Sustainable Development • Long-term Planning </a:t>
            </a:r>
          </a:p>
          <a:p>
            <a:pPr lvl="0"/>
            <a:endParaRPr lang="en-GB" sz="2000" dirty="0"/>
          </a:p>
          <a:p>
            <a:pPr lvl="0"/>
            <a:endParaRPr lang="en-GB" sz="2000" b="1" dirty="0"/>
          </a:p>
          <a:p>
            <a:pPr lvl="0"/>
            <a:endParaRPr lang="en-GB" sz="2000" dirty="0"/>
          </a:p>
          <a:p>
            <a:pPr lvl="0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5347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1F371E-C7EB-EFD3-0B2D-AD3E860F4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Critical Analysis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BF83A-8A76-1D5B-F2CA-BC5D024F2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9901" y="2011881"/>
            <a:ext cx="10265729" cy="3989674"/>
          </a:xfrm>
        </p:spPr>
        <p:txBody>
          <a:bodyPr anchor="ctr">
            <a:normAutofit lnSpcReduction="10000"/>
          </a:bodyPr>
          <a:lstStyle/>
          <a:p>
            <a:endParaRPr lang="en-GB" sz="2000" b="1" dirty="0"/>
          </a:p>
          <a:p>
            <a:r>
              <a:rPr lang="en-GB" sz="2100" b="1" dirty="0">
                <a:solidFill>
                  <a:schemeClr val="tx2"/>
                </a:solidFill>
              </a:rPr>
              <a:t>Strengths</a:t>
            </a:r>
            <a:endParaRPr lang="en-GB" sz="21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Encourages prevention rather than treatment.</a:t>
            </a:r>
          </a:p>
          <a:p>
            <a:pPr lvl="0"/>
            <a:r>
              <a:rPr lang="en-GB" sz="2000" dirty="0"/>
              <a:t>Promotes collaboration between health and social care.</a:t>
            </a:r>
          </a:p>
          <a:p>
            <a:pPr lvl="0"/>
            <a:r>
              <a:rPr lang="en-GB" sz="2000" dirty="0"/>
              <a:t>Supports long-term sustainability.</a:t>
            </a:r>
            <a:endParaRPr lang="pt-PT" sz="2000" dirty="0"/>
          </a:p>
          <a:p>
            <a:pPr marL="0" lvl="0" indent="0">
              <a:buNone/>
            </a:pPr>
            <a:endParaRPr lang="en-GB" sz="2000" dirty="0"/>
          </a:p>
          <a:p>
            <a:r>
              <a:rPr lang="en-GB" sz="2000" b="1" dirty="0">
                <a:solidFill>
                  <a:schemeClr val="tx2"/>
                </a:solidFill>
              </a:rPr>
              <a:t>Challen</a:t>
            </a:r>
            <a:r>
              <a:rPr lang="en-GB" sz="2100" b="1" dirty="0">
                <a:solidFill>
                  <a:schemeClr val="tx2"/>
                </a:solidFill>
              </a:rPr>
              <a:t>ges</a:t>
            </a:r>
            <a:endParaRPr lang="en-GB" sz="21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Limited funding and workforce shortages.</a:t>
            </a:r>
          </a:p>
          <a:p>
            <a:pPr lvl="0"/>
            <a:r>
              <a:rPr lang="en-GB" sz="2000" dirty="0"/>
              <a:t>Regional differences in implementation.</a:t>
            </a:r>
          </a:p>
          <a:p>
            <a:pPr lvl="0"/>
            <a:r>
              <a:rPr lang="en-GB" sz="2000" dirty="0"/>
              <a:t>Increasing demand from an ageing population.</a:t>
            </a:r>
          </a:p>
        </p:txBody>
      </p:sp>
    </p:spTree>
    <p:extLst>
      <p:ext uri="{BB962C8B-B14F-4D97-AF65-F5344CB8AC3E}">
        <p14:creationId xmlns:p14="http://schemas.microsoft.com/office/powerpoint/2010/main" val="2473475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2834C-7B40-BCEE-FBC9-D144986D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Service Delivery: Applying Health and Wellbeing in Pract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F6053-E7B0-EFA0-35B1-E7D889EDA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📱 </a:t>
            </a:r>
            <a:r>
              <a:rPr lang="en-GB" b="1" dirty="0"/>
              <a:t>Telehealth</a:t>
            </a:r>
            <a:r>
              <a:rPr lang="en-GB" dirty="0"/>
              <a:t> | 🏘️ </a:t>
            </a:r>
            <a:r>
              <a:rPr lang="en-GB" b="1" dirty="0"/>
              <a:t>Community Health</a:t>
            </a:r>
            <a:r>
              <a:rPr lang="en-GB" dirty="0"/>
              <a:t> | 🏥 </a:t>
            </a:r>
            <a:r>
              <a:rPr lang="en-GB" b="1" dirty="0"/>
              <a:t>Holistic Hospital Care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7D2426E-1225-9C6E-791C-9597995B2C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187217"/>
              </p:ext>
            </p:extLst>
          </p:nvPr>
        </p:nvGraphicFramePr>
        <p:xfrm>
          <a:off x="1003425" y="2753763"/>
          <a:ext cx="10185150" cy="3940300"/>
        </p:xfrm>
        <a:graphic>
          <a:graphicData uri="http://schemas.openxmlformats.org/drawingml/2006/table">
            <a:tbl>
              <a:tblPr>
                <a:tableStyleId>{125E5076-3810-47DD-B79F-674D7AD40C01}</a:tableStyleId>
              </a:tblPr>
              <a:tblGrid>
                <a:gridCol w="5092575">
                  <a:extLst>
                    <a:ext uri="{9D8B030D-6E8A-4147-A177-3AD203B41FA5}">
                      <a16:colId xmlns:a16="http://schemas.microsoft.com/office/drawing/2014/main" val="2333746728"/>
                    </a:ext>
                  </a:extLst>
                </a:gridCol>
                <a:gridCol w="5092575">
                  <a:extLst>
                    <a:ext uri="{9D8B030D-6E8A-4147-A177-3AD203B41FA5}">
                      <a16:colId xmlns:a16="http://schemas.microsoft.com/office/drawing/2014/main" val="3444381306"/>
                    </a:ext>
                  </a:extLst>
                </a:gridCol>
              </a:tblGrid>
              <a:tr h="788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Benefits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Challenges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362069470"/>
                  </a:ext>
                </a:extLst>
              </a:tr>
              <a:tr h="788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Better access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Digital exclusion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768254990"/>
                  </a:ext>
                </a:extLst>
              </a:tr>
              <a:tr h="788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Improved outcomes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Workforce shortages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749041772"/>
                  </a:ext>
                </a:extLst>
              </a:tr>
              <a:tr h="788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Continuity of care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Funding pressures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74341647"/>
                  </a:ext>
                </a:extLst>
              </a:tr>
              <a:tr h="7880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Higher patient satisfaction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Technology limitations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20308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2560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0B72A-0F35-4C2B-30E2-9062AB563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2056"/>
            <a:ext cx="10515600" cy="1325563"/>
          </a:xfrm>
        </p:spPr>
        <p:txBody>
          <a:bodyPr/>
          <a:lstStyle/>
          <a:p>
            <a:r>
              <a:rPr lang="en-GB" b="1"/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E4AC5-480E-9D7E-8766-9BC5FA1F6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-1147763"/>
            <a:ext cx="10515600" cy="4351338"/>
          </a:xfrm>
        </p:spPr>
        <p:txBody>
          <a:bodyPr/>
          <a:lstStyle/>
          <a:p>
            <a:r>
              <a:rPr lang="en-GB" dirty="0"/>
              <a:t>🥗 Healthy Lifestyle | 💉 Vaccination | 🧠 Mental Health | 🌱 Environmental Health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3DB492-2B20-414B-2285-AF790C31B868}"/>
              </a:ext>
            </a:extLst>
          </p:cNvPr>
          <p:cNvSpPr txBox="1"/>
          <p:nvPr/>
        </p:nvSpPr>
        <p:spPr>
          <a:xfrm>
            <a:off x="787902" y="2399887"/>
            <a:ext cx="1021245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en-GB" b="1" dirty="0">
                <a:solidFill>
                  <a:schemeClr val="tx2"/>
                </a:solidFill>
              </a:rPr>
              <a:t>Promoting </a:t>
            </a:r>
            <a:r>
              <a:rPr lang="en-GB" sz="2000" b="1" dirty="0">
                <a:solidFill>
                  <a:schemeClr val="tx2"/>
                </a:solidFill>
              </a:rPr>
              <a:t>Health and Wellbeing</a:t>
            </a:r>
          </a:p>
          <a:p>
            <a:pPr>
              <a:buNone/>
            </a:pPr>
            <a:r>
              <a:rPr lang="en-GB" sz="2000" b="1" dirty="0">
                <a:solidFill>
                  <a:schemeClr val="tx2"/>
                </a:solidFill>
              </a:rPr>
              <a:t>Health Promotion</a:t>
            </a:r>
            <a:endParaRPr lang="en-GB" sz="2000" dirty="0">
              <a:solidFill>
                <a:schemeClr val="tx2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Encourages healthy eating, regular physical activity and smoking cessation.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Supports disease prevention through vaccination and health screening programmes.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2000" b="1" dirty="0">
                <a:solidFill>
                  <a:schemeClr val="tx2"/>
                </a:solidFill>
              </a:rPr>
              <a:t>Mental Health Campaigns</a:t>
            </a:r>
            <a:endParaRPr lang="en-GB" sz="2000" dirty="0">
              <a:solidFill>
                <a:schemeClr val="tx2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Raise awareness and reduce stigma.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Improve access to mental health support services.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2000" b="1" dirty="0">
                <a:solidFill>
                  <a:schemeClr val="tx2"/>
                </a:solidFill>
              </a:rPr>
              <a:t>Environmental Health</a:t>
            </a:r>
            <a:endParaRPr lang="en-GB" sz="2000" dirty="0">
              <a:solidFill>
                <a:schemeClr val="tx2"/>
              </a:solidFill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Reducing pollution and promoting sustainable communities improves population health.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dirty="0"/>
              <a:t>Climate change is increasi</a:t>
            </a:r>
            <a:r>
              <a:rPr lang="en-GB" dirty="0"/>
              <a:t>ngly recognised as a public health challenge.</a:t>
            </a:r>
          </a:p>
        </p:txBody>
      </p:sp>
    </p:spTree>
    <p:extLst>
      <p:ext uri="{BB962C8B-B14F-4D97-AF65-F5344CB8AC3E}">
        <p14:creationId xmlns:p14="http://schemas.microsoft.com/office/powerpoint/2010/main" val="2365003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52A12B-243A-2FEA-EAB9-09572BBAF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anchor="t">
            <a:normAutofit/>
          </a:bodyPr>
          <a:lstStyle/>
          <a:p>
            <a:pPr algn="ctr"/>
            <a:r>
              <a:rPr lang="en-GB" sz="4000" b="1"/>
              <a:t>Critical Analysis</a:t>
            </a:r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23DF390E-94D1-722A-658C-6C25A313757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9B1FA-DAF9-1131-B465-7633424AB5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100" y="643467"/>
            <a:ext cx="5668433" cy="5401733"/>
          </a:xfrm>
        </p:spPr>
        <p:txBody>
          <a:bodyPr anchor="ctr">
            <a:normAutofit/>
          </a:bodyPr>
          <a:lstStyle/>
          <a:p>
            <a:endParaRPr lang="en-GB" sz="1800" b="1" dirty="0"/>
          </a:p>
          <a:p>
            <a:pPr>
              <a:buFont typeface="Wingdings" pitchFamily="2" charset="2"/>
              <a:buChar char="q"/>
            </a:pPr>
            <a:r>
              <a:rPr lang="en-GB" sz="1800" b="1" dirty="0">
                <a:solidFill>
                  <a:schemeClr val="tx2"/>
                </a:solidFill>
              </a:rPr>
              <a:t>Positive Impact</a:t>
            </a:r>
            <a:endParaRPr lang="en-GB" sz="1800" dirty="0">
              <a:solidFill>
                <a:schemeClr val="tx2"/>
              </a:solidFill>
            </a:endParaRPr>
          </a:p>
          <a:p>
            <a:pPr lvl="0"/>
            <a:r>
              <a:rPr lang="en-GB" sz="1800" dirty="0"/>
              <a:t>Reduces preventable diseases.</a:t>
            </a:r>
          </a:p>
          <a:p>
            <a:pPr lvl="0"/>
            <a:r>
              <a:rPr lang="en-GB" sz="1800" dirty="0"/>
              <a:t>Improves life expectancy.</a:t>
            </a:r>
          </a:p>
          <a:p>
            <a:pPr lvl="0"/>
            <a:r>
              <a:rPr lang="en-GB" sz="1800" dirty="0"/>
              <a:t>Promotes healthier lifestyles.</a:t>
            </a:r>
          </a:p>
          <a:p>
            <a:pPr lvl="0"/>
            <a:r>
              <a:rPr lang="en-GB" sz="1800" dirty="0"/>
              <a:t>Reduces long-term healthcare costs.</a:t>
            </a:r>
            <a:endParaRPr lang="pt-PT" sz="1800" dirty="0"/>
          </a:p>
          <a:p>
            <a:pPr lvl="0">
              <a:buFont typeface="Wingdings" pitchFamily="2" charset="2"/>
              <a:buChar char="q"/>
            </a:pPr>
            <a:r>
              <a:rPr lang="en-GB" sz="1800" b="1" dirty="0">
                <a:solidFill>
                  <a:schemeClr val="tx2"/>
                </a:solidFill>
              </a:rPr>
              <a:t>Current Challenges</a:t>
            </a:r>
            <a:endParaRPr lang="en-GB" sz="1800" dirty="0">
              <a:solidFill>
                <a:schemeClr val="tx2"/>
              </a:solidFill>
            </a:endParaRPr>
          </a:p>
          <a:p>
            <a:pPr lvl="0"/>
            <a:r>
              <a:rPr lang="en-GB" sz="1800" dirty="0"/>
              <a:t>Health inequalities remain significant.</a:t>
            </a:r>
          </a:p>
          <a:p>
            <a:pPr lvl="0"/>
            <a:r>
              <a:rPr lang="en-GB" sz="1800" dirty="0"/>
              <a:t>Public engagement varies across communities.</a:t>
            </a:r>
          </a:p>
          <a:p>
            <a:pPr lvl="0"/>
            <a:r>
              <a:rPr lang="en-GB" sz="1800" dirty="0"/>
              <a:t>Financial pressures can limit the scale of prevention programmes.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034527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C550B-50A5-49A6-2AD3-8D7BF45ED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Equity and Acces</a:t>
            </a:r>
            <a:r>
              <a:rPr lang="pt-PT" sz="4000" b="1">
                <a:solidFill>
                  <a:srgbClr val="FFFFFF"/>
                </a:solidFill>
              </a:rPr>
              <a:t>s</a:t>
            </a:r>
            <a:endParaRPr lang="en-GB" sz="40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1D42E-EA34-C5E9-969B-A77E073FAF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sz="2200" b="1" dirty="0"/>
              <a:t>Promoting Equity in Healthcare</a:t>
            </a:r>
          </a:p>
          <a:p>
            <a:pPr>
              <a:buFont typeface="Wingdings" pitchFamily="2" charset="2"/>
              <a:buChar char="Ø"/>
            </a:pPr>
            <a:r>
              <a:rPr lang="en-GB" sz="2000" b="1" dirty="0">
                <a:solidFill>
                  <a:schemeClr val="tx2"/>
                </a:solidFill>
              </a:rPr>
              <a:t>Health Inequalities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Differences in health outcomes are influenced by income, education, ethnicity and geographical location.</a:t>
            </a:r>
          </a:p>
          <a:p>
            <a:pPr lvl="0"/>
            <a:r>
              <a:rPr lang="en-GB" sz="2000" dirty="0"/>
              <a:t>Vulnerable populations often face barriers to accessing quality healthcare.</a:t>
            </a:r>
          </a:p>
          <a:p>
            <a:pPr>
              <a:buFont typeface="Wingdings" pitchFamily="2" charset="2"/>
              <a:buChar char="Ø"/>
            </a:pPr>
            <a:r>
              <a:rPr lang="en-GB" sz="2000" b="1" dirty="0">
                <a:solidFill>
                  <a:schemeClr val="tx2"/>
                </a:solidFill>
              </a:rPr>
              <a:t>Improving Equity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Universal healthcare through the NHS.</a:t>
            </a:r>
          </a:p>
          <a:p>
            <a:pPr lvl="0"/>
            <a:r>
              <a:rPr lang="en-GB" sz="2000" dirty="0"/>
              <a:t>Targeted interventions for disadvantaged communities.</a:t>
            </a:r>
          </a:p>
          <a:p>
            <a:pPr lvl="0"/>
            <a:r>
              <a:rPr lang="en-GB" sz="2000" dirty="0"/>
              <a:t>Early intervention and preventive healthcare.</a:t>
            </a:r>
          </a:p>
          <a:p>
            <a:pPr lvl="0"/>
            <a:r>
              <a:rPr lang="en-GB" sz="2000" dirty="0"/>
              <a:t>Community outreach and health education programme</a:t>
            </a:r>
          </a:p>
        </p:txBody>
      </p:sp>
    </p:spTree>
    <p:extLst>
      <p:ext uri="{BB962C8B-B14F-4D97-AF65-F5344CB8AC3E}">
        <p14:creationId xmlns:p14="http://schemas.microsoft.com/office/powerpoint/2010/main" val="2867375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960FFB-5239-5D4C-A194-2EA76A40E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Critical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EEDAB8-5E0E-1C35-D215-AB03EFC4E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sz="2000" b="1" dirty="0">
                <a:solidFill>
                  <a:schemeClr val="tx2"/>
                </a:solidFill>
              </a:rPr>
              <a:t>Strengths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Improves access to healthcare services.</a:t>
            </a:r>
          </a:p>
          <a:p>
            <a:pPr lvl="0"/>
            <a:r>
              <a:rPr lang="en-GB" sz="2000" dirty="0"/>
              <a:t>Reduces health inequalities.</a:t>
            </a:r>
          </a:p>
          <a:p>
            <a:pPr lvl="0"/>
            <a:r>
              <a:rPr lang="en-GB" sz="2000" dirty="0"/>
              <a:t>Supports better long-term health outcomes.</a:t>
            </a:r>
          </a:p>
          <a:p>
            <a:pPr>
              <a:buFont typeface="Wingdings" pitchFamily="2" charset="2"/>
              <a:buChar char="q"/>
            </a:pPr>
            <a:r>
              <a:rPr lang="en-GB" sz="2000" b="1" dirty="0">
                <a:solidFill>
                  <a:schemeClr val="tx2"/>
                </a:solidFill>
              </a:rPr>
              <a:t>Challenges</a:t>
            </a:r>
            <a:endParaRPr lang="en-GB" sz="2000" dirty="0">
              <a:solidFill>
                <a:schemeClr val="tx2"/>
              </a:solidFill>
            </a:endParaRPr>
          </a:p>
          <a:p>
            <a:pPr lvl="0"/>
            <a:r>
              <a:rPr lang="en-GB" sz="2000" dirty="0"/>
              <a:t>Persistent socioeconomic inequalities.</a:t>
            </a:r>
          </a:p>
          <a:p>
            <a:pPr lvl="0"/>
            <a:r>
              <a:rPr lang="en-GB" sz="2000" dirty="0"/>
              <a:t>Growing demand for healthcare services.</a:t>
            </a:r>
          </a:p>
          <a:p>
            <a:pPr lvl="0"/>
            <a:r>
              <a:rPr lang="en-GB" sz="2000" dirty="0"/>
              <a:t>Workforce and funding pressures.</a:t>
            </a:r>
          </a:p>
        </p:txBody>
      </p:sp>
    </p:spTree>
    <p:extLst>
      <p:ext uri="{BB962C8B-B14F-4D97-AF65-F5344CB8AC3E}">
        <p14:creationId xmlns:p14="http://schemas.microsoft.com/office/powerpoint/2010/main" val="4081691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Colourful carved figures of humans">
            <a:extLst>
              <a:ext uri="{FF2B5EF4-FFF2-40B4-BE49-F238E27FC236}">
                <a16:creationId xmlns:a16="http://schemas.microsoft.com/office/drawing/2014/main" id="{2CC9F256-1843-7476-B598-B7F65F3892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12" r="21779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091D02-307E-FDC9-E202-18A6212A5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8FF5B-65E2-3021-3DDE-5F6281043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900" b="1" dirty="0"/>
              <a:t>Recommendations for Future Practice</a:t>
            </a:r>
          </a:p>
          <a:p>
            <a:pPr lvl="0"/>
            <a:r>
              <a:rPr lang="en-GB" sz="1700" dirty="0"/>
              <a:t>Increase investment in preventive healthcare and public health programmes.</a:t>
            </a:r>
          </a:p>
          <a:p>
            <a:pPr lvl="0"/>
            <a:r>
              <a:rPr lang="en-GB" sz="1700" dirty="0"/>
              <a:t>Strengthen multidisciplinary collaboration across health and social care.</a:t>
            </a:r>
          </a:p>
          <a:p>
            <a:pPr lvl="0"/>
            <a:r>
              <a:rPr lang="en-GB" sz="1700" dirty="0"/>
              <a:t>Expand digital health services while addressing digital exclusion.</a:t>
            </a:r>
          </a:p>
          <a:p>
            <a:pPr lvl="0"/>
            <a:r>
              <a:rPr lang="en-GB" sz="1700" dirty="0"/>
              <a:t>Reduce health inequalities through targeted community interventions.</a:t>
            </a:r>
          </a:p>
          <a:p>
            <a:pPr lvl="0"/>
            <a:r>
              <a:rPr lang="en-GB" sz="1700" dirty="0"/>
              <a:t>Promote environmentally sustainable healthcare practices.</a:t>
            </a:r>
          </a:p>
        </p:txBody>
      </p:sp>
    </p:spTree>
    <p:extLst>
      <p:ext uri="{BB962C8B-B14F-4D97-AF65-F5344CB8AC3E}">
        <p14:creationId xmlns:p14="http://schemas.microsoft.com/office/powerpoint/2010/main" val="41090858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179CC-D387-7CDB-616D-241863E0B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br>
              <a:rPr lang="en-GB" sz="4000" b="1">
                <a:solidFill>
                  <a:srgbClr val="FFFFFF"/>
                </a:solidFill>
              </a:rPr>
            </a:b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10E5F-1E35-F2FC-B07E-EB659D28E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lvl="0"/>
            <a:r>
              <a:rPr lang="en-GB" sz="2000"/>
              <a:t>Health, wellbeing and sustainable development are closely interconnected.</a:t>
            </a:r>
          </a:p>
          <a:p>
            <a:pPr lvl="0"/>
            <a:r>
              <a:rPr lang="en-GB" sz="2000"/>
              <a:t>Modern healthcare requires holistic and person-centred approaches.</a:t>
            </a:r>
          </a:p>
          <a:p>
            <a:pPr lvl="0"/>
            <a:r>
              <a:rPr lang="en-GB" sz="2000"/>
              <a:t>Policies such as the NHS Long Term Plan and WHO frameworks support integrated care.</a:t>
            </a:r>
          </a:p>
          <a:p>
            <a:pPr lvl="0"/>
            <a:r>
              <a:rPr lang="en-GB" sz="2000"/>
              <a:t>Despite progress, challenges including inequalities, workforce shortages and funding remain.</a:t>
            </a:r>
          </a:p>
          <a:p>
            <a:pPr lvl="0"/>
            <a:r>
              <a:rPr lang="en-GB" sz="2000"/>
              <a:t>Future success depends on prevention, collaboration and sustainable policy implementation.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243260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5C782-A71F-A221-BCDD-D8492D8D4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pt-PT" sz="4000">
                <a:solidFill>
                  <a:srgbClr val="FFFFFF"/>
                </a:solidFill>
              </a:rPr>
              <a:t>References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810CA-2A85-DA6C-5B6F-35F718D66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8813" y="1735248"/>
            <a:ext cx="9983959" cy="4665049"/>
          </a:xfrm>
        </p:spPr>
        <p:txBody>
          <a:bodyPr anchor="ctr">
            <a:noAutofit/>
          </a:bodyPr>
          <a:lstStyle/>
          <a:p>
            <a:endParaRPr lang="en-GB" sz="900" b="1" dirty="0"/>
          </a:p>
          <a:p>
            <a:r>
              <a:rPr lang="en-GB" sz="900" dirty="0"/>
              <a:t>Engel, G.L. (1977) ‘The need for a new medical model: A challenge for biomedicine’, </a:t>
            </a:r>
            <a:r>
              <a:rPr lang="en-GB" sz="900" i="1" dirty="0"/>
              <a:t>Science</a:t>
            </a:r>
            <a:r>
              <a:rPr lang="en-GB" sz="900" dirty="0"/>
              <a:t>, 196(4286), pp. 129–136. </a:t>
            </a:r>
          </a:p>
          <a:p>
            <a:r>
              <a:rPr lang="en-GB" sz="900" dirty="0"/>
              <a:t>Marmot, M., Allen, J., Boyce, T., </a:t>
            </a:r>
            <a:r>
              <a:rPr lang="en-GB" sz="900" dirty="0" err="1"/>
              <a:t>Goldblatt</a:t>
            </a:r>
            <a:r>
              <a:rPr lang="en-GB" sz="900" dirty="0"/>
              <a:t>, P. and Morrison, J. (2020) </a:t>
            </a:r>
            <a:r>
              <a:rPr lang="en-GB" sz="900" i="1" dirty="0"/>
              <a:t>Health Equity in England: The Marmot Review 10 Years On</a:t>
            </a:r>
            <a:r>
              <a:rPr lang="en-GB" sz="900" dirty="0"/>
              <a:t>. London: Institute of Health Equity. </a:t>
            </a:r>
          </a:p>
          <a:p>
            <a:r>
              <a:rPr lang="en-GB" sz="900" dirty="0"/>
              <a:t>Dahlgren, G. and Whitehead, M. (1991) </a:t>
            </a:r>
            <a:r>
              <a:rPr lang="en-GB" sz="900" i="1" dirty="0"/>
              <a:t>Policies and Strategies to Promote Social Equity in Health</a:t>
            </a:r>
            <a:r>
              <a:rPr lang="en-GB" sz="900" dirty="0"/>
              <a:t>. Stockholm: Institute for Futures Studies. </a:t>
            </a:r>
          </a:p>
          <a:p>
            <a:r>
              <a:rPr lang="en-GB" sz="900" dirty="0" err="1"/>
              <a:t>Naidoo</a:t>
            </a:r>
            <a:r>
              <a:rPr lang="en-GB" sz="900" dirty="0"/>
              <a:t>, J. and Wills, J. (2022) </a:t>
            </a:r>
            <a:r>
              <a:rPr lang="en-GB" sz="900" i="1" dirty="0"/>
              <a:t>Foundations for Health Promotion</a:t>
            </a:r>
            <a:r>
              <a:rPr lang="en-GB" sz="900" dirty="0"/>
              <a:t>. 5th </a:t>
            </a:r>
            <a:r>
              <a:rPr lang="en-GB" sz="900" dirty="0" err="1"/>
              <a:t>edn</a:t>
            </a:r>
            <a:r>
              <a:rPr lang="en-GB" sz="900" dirty="0"/>
              <a:t>. London: Elsevier. </a:t>
            </a:r>
          </a:p>
          <a:p>
            <a:r>
              <a:rPr lang="en-GB" sz="900" dirty="0" err="1"/>
              <a:t>Seedhouse</a:t>
            </a:r>
            <a:r>
              <a:rPr lang="en-GB" sz="900" dirty="0"/>
              <a:t>, D. (2009) </a:t>
            </a:r>
            <a:r>
              <a:rPr lang="en-GB" sz="900" i="1" dirty="0"/>
              <a:t>Health: The Foundations for Achievement</a:t>
            </a:r>
            <a:r>
              <a:rPr lang="en-GB" sz="900" dirty="0"/>
              <a:t>. 2nd </a:t>
            </a:r>
            <a:r>
              <a:rPr lang="en-GB" sz="900" dirty="0" err="1"/>
              <a:t>edn</a:t>
            </a:r>
            <a:r>
              <a:rPr lang="en-GB" sz="900" dirty="0"/>
              <a:t>. Chichester: Wiley. </a:t>
            </a:r>
            <a:br>
              <a:rPr lang="en-GB" sz="900" dirty="0"/>
            </a:br>
            <a:r>
              <a:rPr lang="en-GB" sz="900" dirty="0"/>
              <a:t>World Health Organization (1948) </a:t>
            </a:r>
            <a:r>
              <a:rPr lang="en-GB" sz="900" i="1" dirty="0"/>
              <a:t>Constitution of the World Health Organization</a:t>
            </a:r>
            <a:r>
              <a:rPr lang="en-GB" sz="900" dirty="0"/>
              <a:t>. Geneva: WHO. </a:t>
            </a:r>
          </a:p>
          <a:p>
            <a:r>
              <a:rPr lang="en-GB" sz="900" dirty="0"/>
              <a:t>World Health Organization (2014) </a:t>
            </a:r>
            <a:r>
              <a:rPr lang="en-GB" sz="900" i="1" dirty="0"/>
              <a:t>Health in All Policies: Framework for Country Action</a:t>
            </a:r>
            <a:r>
              <a:rPr lang="en-GB" sz="900" dirty="0"/>
              <a:t>. Geneva: WHO. Available at: </a:t>
            </a:r>
            <a:r>
              <a:rPr lang="en-GB" sz="900" dirty="0">
                <a:hlinkClick r:id="rId2"/>
              </a:rPr>
              <a:t>https://www.who.int</a:t>
            </a:r>
            <a:r>
              <a:rPr lang="en-GB" sz="900" dirty="0"/>
              <a:t> (Accessed: </a:t>
            </a:r>
            <a:r>
              <a:rPr lang="en-GB" sz="900" b="1" dirty="0"/>
              <a:t>2</a:t>
            </a:r>
            <a:r>
              <a:rPr lang="pt-PT" sz="900" b="1" dirty="0"/>
              <a:t>0 </a:t>
            </a:r>
            <a:r>
              <a:rPr lang="en-GB" sz="900" b="1" dirty="0"/>
              <a:t>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World Health Organization (2023) </a:t>
            </a:r>
            <a:r>
              <a:rPr lang="en-GB" sz="900" i="1" dirty="0"/>
              <a:t>Health Promotion</a:t>
            </a:r>
            <a:r>
              <a:rPr lang="en-GB" sz="900" dirty="0"/>
              <a:t>. Geneva: WHO. Available at: </a:t>
            </a:r>
            <a:r>
              <a:rPr lang="en-GB" sz="900" dirty="0">
                <a:hlinkClick r:id="rId3"/>
              </a:rPr>
              <a:t>https://www.who.int/health-topics/health-promotion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World Health Organization (2024) </a:t>
            </a:r>
            <a:r>
              <a:rPr lang="en-GB" sz="900" i="1" dirty="0"/>
              <a:t>Sustainable Development Goals (SDGs)</a:t>
            </a:r>
            <a:r>
              <a:rPr lang="en-GB" sz="900" dirty="0"/>
              <a:t>. Geneva: WHO. Available at: </a:t>
            </a:r>
            <a:r>
              <a:rPr lang="en-GB" sz="900" dirty="0">
                <a:hlinkClick r:id="rId4"/>
              </a:rPr>
              <a:t>https://www.who.int/initiatives/</a:t>
            </a:r>
            <a:r>
              <a:rPr lang="en-GB" sz="900" dirty="0" err="1">
                <a:hlinkClick r:id="rId4"/>
              </a:rPr>
              <a:t>sdg3-good-health-and</a:t>
            </a:r>
            <a:r>
              <a:rPr lang="en-GB" sz="900" dirty="0">
                <a:hlinkClick r:id="rId4"/>
              </a:rPr>
              <a:t>-well-being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  <a:endParaRPr lang="en-GB" sz="900" b="1" dirty="0"/>
          </a:p>
          <a:p>
            <a:r>
              <a:rPr lang="en-GB" sz="900" dirty="0"/>
              <a:t>NHS England (2019) </a:t>
            </a:r>
            <a:r>
              <a:rPr lang="en-GB" sz="900" i="1" dirty="0"/>
              <a:t>The NHS Long Term Plan</a:t>
            </a:r>
            <a:r>
              <a:rPr lang="en-GB" sz="900" dirty="0"/>
              <a:t>. London: NHS England. Available at: </a:t>
            </a:r>
            <a:r>
              <a:rPr lang="en-GB" sz="900" dirty="0">
                <a:hlinkClick r:id="rId5"/>
              </a:rPr>
              <a:t>https://</a:t>
            </a:r>
            <a:r>
              <a:rPr lang="en-GB" sz="900" dirty="0" err="1">
                <a:hlinkClick r:id="rId5"/>
              </a:rPr>
              <a:t>www.longtermplan.nhs.uk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NHS England (2023) </a:t>
            </a:r>
            <a:r>
              <a:rPr lang="en-GB" sz="900" i="1" dirty="0"/>
              <a:t>Integrated Care Systems</a:t>
            </a:r>
            <a:r>
              <a:rPr lang="en-GB" sz="900" dirty="0"/>
              <a:t>. Available at: </a:t>
            </a:r>
            <a:r>
              <a:rPr lang="en-GB" sz="900" dirty="0">
                <a:hlinkClick r:id="rId6"/>
              </a:rPr>
              <a:t>https://</a:t>
            </a:r>
            <a:r>
              <a:rPr lang="en-GB" sz="900" dirty="0" err="1">
                <a:hlinkClick r:id="rId6"/>
              </a:rPr>
              <a:t>www.england.nhs.uk</a:t>
            </a:r>
            <a:r>
              <a:rPr lang="en-GB" sz="900" dirty="0">
                <a:hlinkClick r:id="rId6"/>
              </a:rPr>
              <a:t>/</a:t>
            </a:r>
            <a:r>
              <a:rPr lang="en-GB" sz="900" dirty="0" err="1">
                <a:hlinkClick r:id="rId6"/>
              </a:rPr>
              <a:t>integratedcare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NHS England (2023) </a:t>
            </a:r>
            <a:r>
              <a:rPr lang="en-GB" sz="900" i="1" dirty="0"/>
              <a:t>Core20PLUS5: An Approach to Reducing Healthcare Inequalities</a:t>
            </a:r>
            <a:r>
              <a:rPr lang="en-GB" sz="900" dirty="0"/>
              <a:t>. Available at: </a:t>
            </a:r>
            <a:r>
              <a:rPr lang="en-GB" sz="900" dirty="0">
                <a:hlinkClick r:id="rId7"/>
              </a:rPr>
              <a:t>https://</a:t>
            </a:r>
            <a:r>
              <a:rPr lang="en-GB" sz="900" dirty="0" err="1">
                <a:hlinkClick r:id="rId7"/>
              </a:rPr>
              <a:t>www.england.nhs.uk</a:t>
            </a:r>
            <a:r>
              <a:rPr lang="en-GB" sz="900" dirty="0">
                <a:hlinkClick r:id="rId7"/>
              </a:rPr>
              <a:t>/about/equality/equality-hub/core20plus5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  <a:endParaRPr lang="en-GB" sz="900" b="1" dirty="0"/>
          </a:p>
          <a:p>
            <a:r>
              <a:rPr lang="en-GB" sz="900" dirty="0"/>
              <a:t>Department of Health and Social Care (2022) </a:t>
            </a:r>
            <a:r>
              <a:rPr lang="en-GB" sz="900" i="1" dirty="0"/>
              <a:t>Health and Social Care Integration: Joining Up Care for People, Places and Populations</a:t>
            </a:r>
            <a:r>
              <a:rPr lang="en-GB" sz="900" dirty="0"/>
              <a:t>. London: DHSC. </a:t>
            </a:r>
          </a:p>
          <a:p>
            <a:r>
              <a:rPr lang="en-GB" sz="900" dirty="0"/>
              <a:t>UK Health Security Agency (2023) </a:t>
            </a:r>
            <a:r>
              <a:rPr lang="en-GB" sz="900" i="1" dirty="0"/>
              <a:t>Health Protection Report</a:t>
            </a:r>
            <a:r>
              <a:rPr lang="en-GB" sz="900" dirty="0"/>
              <a:t>. Available at: </a:t>
            </a:r>
            <a:r>
              <a:rPr lang="en-GB" sz="900" dirty="0">
                <a:hlinkClick r:id="rId8"/>
              </a:rPr>
              <a:t>https://www.gov.uk/government/organisations/uk-health-security-agency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Welsh Government (2015) </a:t>
            </a:r>
            <a:r>
              <a:rPr lang="en-GB" sz="900" i="1" dirty="0"/>
              <a:t>Well-being of Future Generations (Wales) Act 2015</a:t>
            </a:r>
            <a:r>
              <a:rPr lang="en-GB" sz="900" dirty="0"/>
              <a:t>. Cardiff: Welsh Government. Available at: </a:t>
            </a:r>
            <a:r>
              <a:rPr lang="en-GB" sz="900" dirty="0">
                <a:hlinkClick r:id="rId9"/>
              </a:rPr>
              <a:t>https://www.futuregenerations.wales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  <a:endParaRPr lang="en-GB" sz="900" b="1" dirty="0"/>
          </a:p>
          <a:p>
            <a:r>
              <a:rPr lang="en-GB" sz="900" dirty="0"/>
              <a:t>United Nations (2015) </a:t>
            </a:r>
            <a:r>
              <a:rPr lang="en-GB" sz="900" i="1" dirty="0"/>
              <a:t>Transforming Our World: The 2030 Agenda for Sustainable Development</a:t>
            </a:r>
            <a:r>
              <a:rPr lang="en-GB" sz="900" dirty="0"/>
              <a:t>. New York: United Nations. Available at: </a:t>
            </a:r>
            <a:r>
              <a:rPr lang="en-GB" sz="900" dirty="0">
                <a:hlinkClick r:id="rId10"/>
              </a:rPr>
              <a:t>https://</a:t>
            </a:r>
            <a:r>
              <a:rPr lang="en-GB" sz="900" dirty="0" err="1">
                <a:hlinkClick r:id="rId10"/>
              </a:rPr>
              <a:t>sdgs.un.org</a:t>
            </a:r>
            <a:r>
              <a:rPr lang="en-GB" sz="900" dirty="0">
                <a:hlinkClick r:id="rId10"/>
              </a:rPr>
              <a:t>/2030agenda</a:t>
            </a:r>
            <a:r>
              <a:rPr lang="en-GB" sz="900" dirty="0"/>
              <a:t> (Accessed: </a:t>
            </a:r>
            <a:r>
              <a:rPr lang="en-GB" sz="900" b="1" dirty="0"/>
              <a:t>21 July 2026</a:t>
            </a:r>
            <a:r>
              <a:rPr lang="en-GB" sz="900" dirty="0"/>
              <a:t>). </a:t>
            </a:r>
          </a:p>
          <a:p>
            <a:r>
              <a:rPr lang="en-GB" sz="900" dirty="0"/>
              <a:t>World Commission on Environment and Development (1987) </a:t>
            </a:r>
            <a:r>
              <a:rPr lang="en-GB" sz="900" i="1" dirty="0"/>
              <a:t>Our Common Future</a:t>
            </a:r>
            <a:r>
              <a:rPr lang="en-GB" sz="900" dirty="0"/>
              <a:t>. Oxford: Oxford University Press. </a:t>
            </a:r>
          </a:p>
          <a:p>
            <a:pPr lvl="0"/>
            <a:r>
              <a:rPr lang="en-GB" sz="800" dirty="0" err="1"/>
              <a:t>Antonovsky</a:t>
            </a:r>
            <a:r>
              <a:rPr lang="en-GB" sz="800" dirty="0"/>
              <a:t>, A. (1979) </a:t>
            </a:r>
            <a:r>
              <a:rPr lang="en-GB" sz="800" i="1" dirty="0"/>
              <a:t>Health, Stress and Coping</a:t>
            </a:r>
            <a:r>
              <a:rPr lang="en-GB" sz="800" dirty="0"/>
              <a:t>. San Francisco: </a:t>
            </a:r>
            <a:r>
              <a:rPr lang="en-GB" sz="800" dirty="0" err="1"/>
              <a:t>Jossey-Bass</a:t>
            </a:r>
            <a:r>
              <a:rPr lang="en-GB" sz="800" dirty="0"/>
              <a:t>.</a:t>
            </a:r>
          </a:p>
          <a:p>
            <a:pPr lvl="0"/>
            <a:r>
              <a:rPr lang="en-GB" sz="800" dirty="0"/>
              <a:t>Wilkinson, R. and Marmot, M. (2003) </a:t>
            </a:r>
            <a:r>
              <a:rPr lang="en-GB" sz="800" i="1" dirty="0"/>
              <a:t>Social Determinants of Health: The Solid Facts</a:t>
            </a:r>
            <a:r>
              <a:rPr lang="en-GB" sz="800" dirty="0"/>
              <a:t>. 2nd </a:t>
            </a:r>
            <a:r>
              <a:rPr lang="en-GB" sz="800" dirty="0" err="1"/>
              <a:t>edn</a:t>
            </a:r>
            <a:r>
              <a:rPr lang="en-GB" sz="800" dirty="0"/>
              <a:t>. Copenhagen: World Health Organization.</a:t>
            </a: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85685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Health, wellbeing and sustainable  development in healthcare </vt:lpstr>
      <vt:lpstr>Introduction </vt:lpstr>
      <vt:lpstr>Key Concepts</vt:lpstr>
      <vt:lpstr>Relevance of Health, Wellbeing and Sustainable Development</vt:lpstr>
      <vt:lpstr> Theoretical Perspectives: Models of Health</vt:lpstr>
      <vt:lpstr>Integration of Health and Wellbeing Approaches</vt:lpstr>
      <vt:lpstr>Critical Analysis</vt:lpstr>
      <vt:lpstr>Policy and Governance</vt:lpstr>
      <vt:lpstr>Critical Analysis</vt:lpstr>
      <vt:lpstr>Service Delivery: Applying Health and Wellbeing in Pract</vt:lpstr>
      <vt:lpstr>Public Health Initiatives</vt:lpstr>
      <vt:lpstr>Critical Analysis</vt:lpstr>
      <vt:lpstr>Equity and Access</vt:lpstr>
      <vt:lpstr>Critical Analysis</vt:lpstr>
      <vt:lpstr>Recommendations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healthcare </dc:title>
  <dc:creator>eunice franco</dc:creator>
  <cp:lastModifiedBy>eunice franco</cp:lastModifiedBy>
  <cp:revision>7</cp:revision>
  <dcterms:created xsi:type="dcterms:W3CDTF">2026-07-06T21:50:26Z</dcterms:created>
  <dcterms:modified xsi:type="dcterms:W3CDTF">2026-07-24T14:59:51Z</dcterms:modified>
</cp:coreProperties>
</file>