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sldIdLst>
    <p:sldId id="256" r:id="rId2"/>
    <p:sldId id="257" r:id="rId3"/>
    <p:sldId id="259" r:id="rId4"/>
    <p:sldId id="260" r:id="rId5"/>
    <p:sldId id="264" r:id="rId6"/>
    <p:sldId id="265" r:id="rId7"/>
    <p:sldId id="263" r:id="rId8"/>
    <p:sldId id="266" r:id="rId9"/>
    <p:sldId id="267" r:id="rId10"/>
    <p:sldId id="261" r:id="rId11"/>
    <p:sldId id="262" r:id="rId12"/>
    <p:sldId id="268" r:id="rId13"/>
    <p:sldId id="269" r:id="rId14"/>
    <p:sldId id="258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White (1500524)" userId="10033FFF93C5F2CB@LIVE.COM" providerId="AD" clId="Web-{20EA9999-F939-4988-A60F-2D6738937772}"/>
    <pc:docChg chg="addSld modSld modSection">
      <pc:chgData name="Hannah White (1500524)" userId="10033FFF93C5F2CB@LIVE.COM" providerId="AD" clId="Web-{20EA9999-F939-4988-A60F-2D6738937772}" dt="2018-01-15T14:40:28.888" v="9"/>
      <pc:docMkLst>
        <pc:docMk/>
      </pc:docMkLst>
      <pc:sldChg chg="delSp modSp">
        <pc:chgData name="Hannah White (1500524)" userId="10033FFF93C5F2CB@LIVE.COM" providerId="AD" clId="Web-{20EA9999-F939-4988-A60F-2D6738937772}" dt="2018-01-15T14:40:17.590" v="8"/>
        <pc:sldMkLst>
          <pc:docMk/>
          <pc:sldMk cId="109857222" sldId="256"/>
        </pc:sldMkLst>
        <pc:spChg chg="del">
          <ac:chgData name="Hannah White (1500524)" userId="10033FFF93C5F2CB@LIVE.COM" providerId="AD" clId="Web-{20EA9999-F939-4988-A60F-2D6738937772}" dt="2018-01-15T14:25:47.609" v="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nnah White (1500524)" userId="10033FFF93C5F2CB@LIVE.COM" providerId="AD" clId="Web-{20EA9999-F939-4988-A60F-2D6738937772}" dt="2018-01-15T14:40:17.590" v="8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Hannah White (1500524)" userId="10033FFF93C5F2CB@LIVE.COM" providerId="AD" clId="Web-{20EA9999-F939-4988-A60F-2D6738937772}" dt="2018-01-15T14:40:28.888" v="9"/>
        <pc:sldMkLst>
          <pc:docMk/>
          <pc:sldMk cId="983188696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6878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804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9632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164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206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711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00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775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454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082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4153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46CE7D5-CF57-46EF-B807-FDD0502418D4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2127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ags.net/EUUN.htm" TargetMode="External"/><Relationship Id="rId3" Type="http://schemas.openxmlformats.org/officeDocument/2006/relationships/hyperlink" Target="http://www.bbc.co.uk/news/uk-politics-32810887" TargetMode="External"/><Relationship Id="rId7" Type="http://schemas.openxmlformats.org/officeDocument/2006/relationships/hyperlink" Target="http://www.debatingeurope.eu/focus/arguments-britain-leaving-eu/#.WlO_ZChl_rc" TargetMode="External"/><Relationship Id="rId2" Type="http://schemas.openxmlformats.org/officeDocument/2006/relationships/hyperlink" Target="https://www.thebalance.com/brexit-consequences-40629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nservatives.com/manifesto" TargetMode="External"/><Relationship Id="rId5" Type="http://schemas.openxmlformats.org/officeDocument/2006/relationships/hyperlink" Target="https://www.vice.com/en_au/article/9bjd5v/turkey-eu-membership-cameron-brexit" TargetMode="External"/><Relationship Id="rId10" Type="http://schemas.openxmlformats.org/officeDocument/2006/relationships/hyperlink" Target="https://shop.labour.org.uk/products/a4-posters-909/" TargetMode="External"/><Relationship Id="rId4" Type="http://schemas.openxmlformats.org/officeDocument/2006/relationships/hyperlink" Target="http://www.bbc.co.uk/news/uk-42178038" TargetMode="External"/><Relationship Id="rId9" Type="http://schemas.openxmlformats.org/officeDocument/2006/relationships/hyperlink" Target="https://labour.org.uk/manifesto/negotiating-brexit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ionsyndicale.eu/en/brexit-and-the-legal-status-of-officials-and-other-servants-of-british-nationality/" TargetMode="External"/><Relationship Id="rId3" Type="http://schemas.openxmlformats.org/officeDocument/2006/relationships/hyperlink" Target="http://recorderdaily.com/2017/10/31/brexit-the-big-unknown-or-is-it/" TargetMode="External"/><Relationship Id="rId7" Type="http://schemas.openxmlformats.org/officeDocument/2006/relationships/hyperlink" Target="https://www.theguardian.com/politics/2016/jun/27/eu-referendum-reality-check-leave-campaign-promises" TargetMode="External"/><Relationship Id="rId2" Type="http://schemas.openxmlformats.org/officeDocument/2006/relationships/hyperlink" Target="http://myrightsimmigration.com/immigr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week.co.uk/brexit-0" TargetMode="External"/><Relationship Id="rId5" Type="http://schemas.openxmlformats.org/officeDocument/2006/relationships/hyperlink" Target="https://www.theguardian.com/commentisfree/2016/jun/27/wales-referendum-remain-leave-vote-uk-eu-membership" TargetMode="External"/><Relationship Id="rId10" Type="http://schemas.openxmlformats.org/officeDocument/2006/relationships/hyperlink" Target="http://www.walesonline.co.uk/news/politics/wales-risk-being-profoundly-affected-13348425" TargetMode="External"/><Relationship Id="rId4" Type="http://schemas.openxmlformats.org/officeDocument/2006/relationships/hyperlink" Target="http://www.walesonline.co.uk/news/politics/how-much-money-wales-gets-12765100" TargetMode="External"/><Relationship Id="rId9" Type="http://schemas.openxmlformats.org/officeDocument/2006/relationships/hyperlink" Target="https://commons.wikimedia.org/wiki/File:Flag_of_Wale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9550" y="4724400"/>
            <a:ext cx="9551405" cy="19273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i="1">
                <a:cs typeface="Calibri"/>
              </a:rPr>
              <a:t>Demonstrate your engagement with current political events, legislation and manifesto from a Wales, UK and World perspective. Students should draw upon a diverse range of information accessible sources.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8BDF39F-AABA-408A-ABA4-1C33898BD3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771525"/>
            <a:ext cx="9295614" cy="54541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AFB272F-8C5E-4637-A2E6-DA4C01614031}"/>
              </a:ext>
            </a:extLst>
          </p:cNvPr>
          <p:cNvSpPr txBox="1"/>
          <p:nvPr/>
        </p:nvSpPr>
        <p:spPr>
          <a:xfrm rot="-5400000">
            <a:off x="8924925" y="3238500"/>
            <a:ext cx="345616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(Union </a:t>
            </a:r>
            <a:r>
              <a:rPr lang="en-US" dirty="0" err="1"/>
              <a:t>Syndicale</a:t>
            </a:r>
            <a:r>
              <a:rPr lang="en-US" dirty="0"/>
              <a:t> Federale, 2017)</a:t>
            </a:r>
          </a:p>
        </p:txBody>
      </p:sp>
    </p:spTree>
    <p:extLst>
      <p:ext uri="{BB962C8B-B14F-4D97-AF65-F5344CB8AC3E}">
        <p14:creationId xmlns:p14="http://schemas.microsoft.com/office/powerpoint/2010/main" val="983188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2529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4FBDD29-AE46-462C-BE27-96D729E675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078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AB0D18-A6EC-4163-8864-6A0B84EA6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A Referendum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8B63F-9709-49D7-A636-DDB9FA999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8150" y="1009650"/>
            <a:ext cx="3424238" cy="5309139"/>
          </a:xfrm>
        </p:spPr>
        <p:txBody>
          <a:bodyPr vert="horz" lIns="45720" tIns="45720" rIns="4572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Thursday 23rd June 2016.</a:t>
            </a:r>
          </a:p>
          <a:p>
            <a:r>
              <a:rPr lang="en-US" dirty="0">
                <a:solidFill>
                  <a:srgbClr val="FFFFFF"/>
                </a:solidFill>
              </a:rPr>
              <a:t>Britain to leave or remain in the EU.</a:t>
            </a:r>
          </a:p>
          <a:p>
            <a:r>
              <a:rPr lang="en-US" dirty="0">
                <a:solidFill>
                  <a:srgbClr val="FFFFFF"/>
                </a:solidFill>
              </a:rPr>
              <a:t>52% voted Leave</a:t>
            </a:r>
          </a:p>
          <a:p>
            <a:r>
              <a:rPr lang="en-US" dirty="0">
                <a:solidFill>
                  <a:srgbClr val="FFFFFF"/>
                </a:solidFill>
              </a:rPr>
              <a:t>48% voted to Remain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Within Wales:</a:t>
            </a:r>
          </a:p>
          <a:p>
            <a:r>
              <a:rPr lang="en-US" dirty="0">
                <a:solidFill>
                  <a:srgbClr val="FFFFFF"/>
                </a:solidFill>
              </a:rPr>
              <a:t>52.5% voted to Leave </a:t>
            </a:r>
          </a:p>
          <a:p>
            <a:r>
              <a:rPr lang="en-US" dirty="0">
                <a:solidFill>
                  <a:srgbClr val="FFFFFF"/>
                </a:solidFill>
              </a:rPr>
              <a:t>47.5% voted to Remain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(BBC, 2018)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D64F2C-3DCE-4F69-AF22-B4B5A63C5AFA}"/>
              </a:ext>
            </a:extLst>
          </p:cNvPr>
          <p:cNvSpPr txBox="1"/>
          <p:nvPr/>
        </p:nvSpPr>
        <p:spPr>
          <a:xfrm>
            <a:off x="327547" y="465772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(Recorder Daily, 2017)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E1B0559-757A-4A9B-92F6-5D931EFC5434}"/>
              </a:ext>
            </a:extLst>
          </p:cNvPr>
          <p:cNvCxnSpPr/>
          <p:nvPr/>
        </p:nvCxnSpPr>
        <p:spPr>
          <a:xfrm>
            <a:off x="8191500" y="3261235"/>
            <a:ext cx="3022133" cy="209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9425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id="{65214BCE-24E5-491E-A89A-1FD0AED48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2342" y="1122929"/>
            <a:ext cx="6909577" cy="46121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CC16BF-A6F7-4352-981E-7B8B52259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3133581" cy="1499616"/>
          </a:xfrm>
        </p:spPr>
        <p:txBody>
          <a:bodyPr>
            <a:normAutofit/>
          </a:bodyPr>
          <a:lstStyle/>
          <a:p>
            <a:r>
              <a:rPr lang="en-US" sz="4000" dirty="0"/>
              <a:t>Within Wales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024128" y="2038350"/>
            <a:ext cx="3133580" cy="3931920"/>
          </a:xfrm>
        </p:spPr>
        <p:txBody>
          <a:bodyPr vert="horz" lIns="45720" tIns="45720" rIns="45720" bIns="45720" rtlCol="0" anchor="t">
            <a:normAutofit fontScale="85000" lnSpcReduction="10000"/>
          </a:bodyPr>
          <a:lstStyle/>
          <a:p>
            <a:r>
              <a:rPr lang="en-US" sz="2000" dirty="0"/>
              <a:t>Received £680 million from the EU a year:</a:t>
            </a:r>
          </a:p>
          <a:p>
            <a:pPr marL="457200" indent="-457200">
              <a:buAutoNum type="arabicPeriod"/>
            </a:pPr>
            <a:r>
              <a:rPr lang="en-US" sz="2000" dirty="0"/>
              <a:t>European structural funds – Broad. Supports people in work, urban development etc.</a:t>
            </a:r>
          </a:p>
          <a:p>
            <a:pPr marL="457200" indent="-457200">
              <a:buAutoNum type="arabicPeriod"/>
            </a:pPr>
            <a:r>
              <a:rPr lang="en-US" sz="2000" dirty="0"/>
              <a:t>Common agricultural policy - £200 million a year. "To help protect and enhance the countryside. </a:t>
            </a:r>
          </a:p>
          <a:p>
            <a:pPr marL="457200" indent="-457200">
              <a:buAutoNum type="arabicPeriod"/>
            </a:pPr>
            <a:r>
              <a:rPr lang="en-US" sz="2000" dirty="0"/>
              <a:t>Other funds – Broad. Arts to biodiversity.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(Rhys. S </a:t>
            </a:r>
            <a:r>
              <a:rPr lang="en-US" sz="2000" i="1" dirty="0"/>
              <a:t>cited in </a:t>
            </a:r>
            <a:r>
              <a:rPr lang="en-US" sz="2000" dirty="0"/>
              <a:t>Wales Online, 2017)</a:t>
            </a:r>
            <a:endParaRPr lang="en-US"/>
          </a:p>
          <a:p>
            <a:endParaRPr lang="en-US" sz="2000" dirty="0"/>
          </a:p>
          <a:p>
            <a:endParaRPr lang="en-US" sz="2000" dirty="0"/>
          </a:p>
          <a:p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995B83-DEEB-4C2F-A856-46481A2514A9}"/>
              </a:ext>
            </a:extLst>
          </p:cNvPr>
          <p:cNvSpPr txBox="1"/>
          <p:nvPr/>
        </p:nvSpPr>
        <p:spPr>
          <a:xfrm>
            <a:off x="7931369" y="5857875"/>
            <a:ext cx="3624044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(Wikimedia Commons,2017)</a:t>
            </a:r>
          </a:p>
        </p:txBody>
      </p:sp>
    </p:spTree>
    <p:extLst>
      <p:ext uri="{BB962C8B-B14F-4D97-AF65-F5344CB8AC3E}">
        <p14:creationId xmlns:p14="http://schemas.microsoft.com/office/powerpoint/2010/main" val="979945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id="{DD960D1E-56DA-46A3-8451-3B1C8E3582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750" y="1914525"/>
            <a:ext cx="6909577" cy="45948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3D8B5D-8A05-4DB4-9800-9984BB798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3133581" cy="1499616"/>
          </a:xfrm>
        </p:spPr>
        <p:txBody>
          <a:bodyPr>
            <a:normAutofit/>
          </a:bodyPr>
          <a:lstStyle/>
          <a:p>
            <a:r>
              <a:rPr lang="en-US" sz="4000"/>
              <a:t>£350 million to the NHS a week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981950" y="1476375"/>
            <a:ext cx="3541130" cy="5561861"/>
          </a:xfrm>
        </p:spPr>
        <p:txBody>
          <a:bodyPr vert="horz" lIns="45720" tIns="45720" rIns="45720" bIns="45720" rtlCol="0" anchor="t">
            <a:normAutofit/>
          </a:bodyPr>
          <a:lstStyle/>
          <a:p>
            <a:r>
              <a:rPr lang="en-US" sz="1800" dirty="0"/>
              <a:t>Central to the Leave campaign.</a:t>
            </a:r>
          </a:p>
          <a:p>
            <a:r>
              <a:rPr lang="en-US" sz="1800" dirty="0"/>
              <a:t>Was one of the main reasons Brits voted Leave.</a:t>
            </a:r>
          </a:p>
          <a:p>
            <a:r>
              <a:rPr lang="en-US" sz="1800" dirty="0"/>
              <a:t>Leave promised to give £350 to the NHS every week instead of giving this money to Brussels.</a:t>
            </a:r>
          </a:p>
          <a:p>
            <a:endParaRPr lang="en-US" sz="1800" dirty="0"/>
          </a:p>
          <a:p>
            <a:r>
              <a:rPr lang="en-US" sz="1800" dirty="0"/>
              <a:t>Hours after the vote..</a:t>
            </a:r>
          </a:p>
          <a:p>
            <a:r>
              <a:rPr lang="en-US" sz="1800" dirty="0"/>
              <a:t>Nigel Farage said he couldn’t guarantee this.</a:t>
            </a:r>
          </a:p>
          <a:p>
            <a:r>
              <a:rPr lang="en-US" sz="1800" dirty="0"/>
              <a:t>He said this claim was a mistake the Leave campaign made.</a:t>
            </a:r>
          </a:p>
          <a:p>
            <a:endParaRPr lang="en-US" sz="1600" dirty="0"/>
          </a:p>
          <a:p>
            <a:r>
              <a:rPr lang="en-US" sz="1600" dirty="0"/>
              <a:t>(Merrick. R </a:t>
            </a:r>
            <a:r>
              <a:rPr lang="en-US" sz="1600" i="1" dirty="0"/>
              <a:t>cited in </a:t>
            </a:r>
            <a:r>
              <a:rPr lang="en-US" sz="1600" dirty="0"/>
              <a:t>The Independent, 2017)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C2EA13-EAD8-4792-8C40-423CAB68BF25}"/>
              </a:ext>
            </a:extLst>
          </p:cNvPr>
          <p:cNvSpPr txBox="1"/>
          <p:nvPr/>
        </p:nvSpPr>
        <p:spPr>
          <a:xfrm rot="5460000">
            <a:off x="-962025" y="496252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(The Independent, 2017)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FB6CCFA3-3A02-4FFC-8B81-901E31F88CE5}"/>
              </a:ext>
            </a:extLst>
          </p:cNvPr>
          <p:cNvCxnSpPr/>
          <p:nvPr/>
        </p:nvCxnSpPr>
        <p:spPr>
          <a:xfrm>
            <a:off x="8449900" y="3682943"/>
            <a:ext cx="2425197" cy="1471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9414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id="{61FBC17E-B723-4A65-835C-D64943E168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1175" y="1524000"/>
            <a:ext cx="6374109" cy="42528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E2FC5E-EC15-4C5F-8050-312EFA8BF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4431792" cy="1499616"/>
          </a:xfrm>
        </p:spPr>
        <p:txBody>
          <a:bodyPr>
            <a:normAutofit/>
          </a:bodyPr>
          <a:lstStyle/>
          <a:p>
            <a:r>
              <a:rPr lang="en-US" dirty="0"/>
              <a:t>Immigration will be cut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024128" y="2286000"/>
            <a:ext cx="4429615" cy="3931920"/>
          </a:xfrm>
        </p:spPr>
        <p:txBody>
          <a:bodyPr vert="horz" lIns="45720" tIns="45720" rIns="45720" bIns="45720" rtlCol="0" anchor="t">
            <a:normAutofit fontScale="92500" lnSpcReduction="10000"/>
          </a:bodyPr>
          <a:lstStyle/>
          <a:p>
            <a:r>
              <a:rPr lang="en-US" dirty="0"/>
              <a:t>942,000 eastern Europeans, Romanians and Bulgarians working in the UK.</a:t>
            </a:r>
          </a:p>
          <a:p>
            <a:r>
              <a:rPr lang="en-US" dirty="0"/>
              <a:t>791,000 western Europeans and 2.3 million workers from outside the EU.</a:t>
            </a:r>
          </a:p>
          <a:p>
            <a:r>
              <a:rPr lang="en-US" dirty="0"/>
              <a:t>Leave promised to stop unlimited immigration.</a:t>
            </a:r>
          </a:p>
          <a:p>
            <a:r>
              <a:rPr lang="en-US" dirty="0"/>
              <a:t>After Brexit, 123,000 EU citizens left the EU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(Travis. A </a:t>
            </a:r>
            <a:r>
              <a:rPr lang="en-US" i="1" dirty="0"/>
              <a:t>cited in </a:t>
            </a:r>
            <a:r>
              <a:rPr lang="en-US" dirty="0"/>
              <a:t>The Guardian, 2016)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3FC2EF-687B-46E9-8DCE-06C3FEB7DD47}"/>
              </a:ext>
            </a:extLst>
          </p:cNvPr>
          <p:cNvSpPr txBox="1"/>
          <p:nvPr/>
        </p:nvSpPr>
        <p:spPr>
          <a:xfrm>
            <a:off x="9001125" y="585158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(My Rights, no date)</a:t>
            </a:r>
          </a:p>
        </p:txBody>
      </p:sp>
    </p:spTree>
    <p:extLst>
      <p:ext uri="{BB962C8B-B14F-4D97-AF65-F5344CB8AC3E}">
        <p14:creationId xmlns:p14="http://schemas.microsoft.com/office/powerpoint/2010/main" val="864008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038CB10-1F5C-4D54-9DF7-12586DE5B00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CA74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ED6512-6858-4552-B699-9A97FE9A4EA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40E8FEF6-9EF0-4048-988D-AB8A49FAAC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3014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C9FD56-51FE-4E99-A3DB-8CC216FE0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5 million more migrants by 2030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 lnSpcReduction="1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Leave claimed that Turkey was to join the EU.</a:t>
            </a:r>
          </a:p>
          <a:p>
            <a:r>
              <a:rPr lang="en-US" dirty="0">
                <a:solidFill>
                  <a:srgbClr val="FFFFFF"/>
                </a:solidFill>
              </a:rPr>
              <a:t>They leaked information from the Foreign Office.</a:t>
            </a:r>
          </a:p>
          <a:p>
            <a:r>
              <a:rPr lang="en-US" dirty="0">
                <a:solidFill>
                  <a:srgbClr val="FFFFFF"/>
                </a:solidFill>
              </a:rPr>
              <a:t>Leave implied that by different countries joining the EU:</a:t>
            </a:r>
          </a:p>
          <a:p>
            <a:r>
              <a:rPr lang="en-US" dirty="0">
                <a:solidFill>
                  <a:srgbClr val="FFFFFF"/>
                </a:solidFill>
              </a:rPr>
              <a:t>It would open the door for Syrian and Iraqi migrants.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(Travis. A </a:t>
            </a:r>
            <a:r>
              <a:rPr lang="en-US" i="1" dirty="0">
                <a:solidFill>
                  <a:srgbClr val="FFFFFF"/>
                </a:solidFill>
              </a:rPr>
              <a:t>cited in</a:t>
            </a:r>
            <a:r>
              <a:rPr lang="en-US" dirty="0">
                <a:solidFill>
                  <a:srgbClr val="FFFFFF"/>
                </a:solidFill>
              </a:rPr>
              <a:t> The Guardian, 2016)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6F8696-0DBD-456D-A126-7AF316414D7A}"/>
              </a:ext>
            </a:extLst>
          </p:cNvPr>
          <p:cNvSpPr txBox="1"/>
          <p:nvPr/>
        </p:nvSpPr>
        <p:spPr>
          <a:xfrm>
            <a:off x="1111250" y="0"/>
            <a:ext cx="4033318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(Callaghan. L </a:t>
            </a:r>
            <a:r>
              <a:rPr lang="en-US" i="1" dirty="0"/>
              <a:t>cited in </a:t>
            </a:r>
            <a:r>
              <a:rPr lang="en-US" dirty="0"/>
              <a:t>The Vice, 2016)</a:t>
            </a:r>
          </a:p>
        </p:txBody>
      </p:sp>
    </p:spTree>
    <p:extLst>
      <p:ext uri="{BB962C8B-B14F-4D97-AF65-F5344CB8AC3E}">
        <p14:creationId xmlns:p14="http://schemas.microsoft.com/office/powerpoint/2010/main" val="1426859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17184-77D3-4944-A88D-C315F47E4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will Brexit affect Wales?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3CC22DF9-0676-4F10-BF22-D7E060B5F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5850" y="3181350"/>
            <a:ext cx="2572682" cy="172748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34B6F20-069C-4F95-ACFE-478E63B90B47}"/>
              </a:ext>
            </a:extLst>
          </p:cNvPr>
          <p:cNvCxnSpPr/>
          <p:nvPr/>
        </p:nvCxnSpPr>
        <p:spPr>
          <a:xfrm flipV="1">
            <a:off x="7573335" y="2681702"/>
            <a:ext cx="710698" cy="4775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80268B1-3866-42AE-B0DE-65325886229C}"/>
              </a:ext>
            </a:extLst>
          </p:cNvPr>
          <p:cNvCxnSpPr/>
          <p:nvPr/>
        </p:nvCxnSpPr>
        <p:spPr>
          <a:xfrm>
            <a:off x="6096000" y="4924425"/>
            <a:ext cx="65638" cy="7106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43A7707-8E0B-4756-8D04-3967A9CDB164}"/>
              </a:ext>
            </a:extLst>
          </p:cNvPr>
          <p:cNvCxnSpPr/>
          <p:nvPr/>
        </p:nvCxnSpPr>
        <p:spPr>
          <a:xfrm flipV="1">
            <a:off x="5575107" y="2788374"/>
            <a:ext cx="14712" cy="4096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94B167A-2AF3-4028-98B9-80B0E5C05381}"/>
              </a:ext>
            </a:extLst>
          </p:cNvPr>
          <p:cNvCxnSpPr/>
          <p:nvPr/>
        </p:nvCxnSpPr>
        <p:spPr>
          <a:xfrm flipH="1" flipV="1">
            <a:off x="4051300" y="3749255"/>
            <a:ext cx="918926" cy="22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D9FDB21-352C-43EA-84E9-B9C6AF9042D5}"/>
              </a:ext>
            </a:extLst>
          </p:cNvPr>
          <p:cNvCxnSpPr/>
          <p:nvPr/>
        </p:nvCxnSpPr>
        <p:spPr>
          <a:xfrm flipH="1">
            <a:off x="4336929" y="4655214"/>
            <a:ext cx="545470" cy="4221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7D3DEC8-FED0-42CA-98A1-88EE7BEF9783}"/>
              </a:ext>
            </a:extLst>
          </p:cNvPr>
          <p:cNvCxnSpPr/>
          <p:nvPr/>
        </p:nvCxnSpPr>
        <p:spPr>
          <a:xfrm>
            <a:off x="7475677" y="4610746"/>
            <a:ext cx="812548" cy="656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8255AD9-1F04-4C5B-9DDA-4C002C3520F6}"/>
              </a:ext>
            </a:extLst>
          </p:cNvPr>
          <p:cNvSpPr txBox="1"/>
          <p:nvPr/>
        </p:nvSpPr>
        <p:spPr>
          <a:xfrm>
            <a:off x="4051300" y="2094839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Wales is reliant on the single market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3F169B0-DDF8-49C2-9842-8362B71C3507}"/>
              </a:ext>
            </a:extLst>
          </p:cNvPr>
          <p:cNvSpPr txBox="1"/>
          <p:nvPr/>
        </p:nvSpPr>
        <p:spPr>
          <a:xfrm>
            <a:off x="1200150" y="3490462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Rural Wales is under threat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EA70D3A-FC35-47B0-8EB2-3FC542251581}"/>
              </a:ext>
            </a:extLst>
          </p:cNvPr>
          <p:cNvSpPr txBox="1"/>
          <p:nvPr/>
        </p:nvSpPr>
        <p:spPr>
          <a:xfrm>
            <a:off x="1657350" y="4754245"/>
            <a:ext cx="2743200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The Welsh Assembly should expect an increase in powers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C77720C-AAC5-4628-8652-EBD813C12ED9}"/>
              </a:ext>
            </a:extLst>
          </p:cNvPr>
          <p:cNvSpPr txBox="1"/>
          <p:nvPr/>
        </p:nvSpPr>
        <p:spPr>
          <a:xfrm>
            <a:off x="4610100" y="570420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Wales could be overlooked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FA6FFB-F4EB-4F08-8C00-32B8DE6D55B4}"/>
              </a:ext>
            </a:extLst>
          </p:cNvPr>
          <p:cNvSpPr txBox="1"/>
          <p:nvPr/>
        </p:nvSpPr>
        <p:spPr>
          <a:xfrm>
            <a:off x="8515350" y="4540195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The Assembly could get new immigration powers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D795AE7-EBBF-4536-9A3B-70FE73B9A3E7}"/>
              </a:ext>
            </a:extLst>
          </p:cNvPr>
          <p:cNvSpPr txBox="1"/>
          <p:nvPr/>
        </p:nvSpPr>
        <p:spPr>
          <a:xfrm>
            <a:off x="8432409" y="2475829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The different Governments will have to work together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414FF2C-07E5-47C1-950D-6A89DDA07DE6}"/>
              </a:ext>
            </a:extLst>
          </p:cNvPr>
          <p:cNvSpPr txBox="1"/>
          <p:nvPr/>
        </p:nvSpPr>
        <p:spPr>
          <a:xfrm>
            <a:off x="8267700" y="5934075"/>
            <a:ext cx="3608937" cy="64611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(Williamson. D </a:t>
            </a:r>
            <a:r>
              <a:rPr lang="en-US" i="1" dirty="0"/>
              <a:t>cited in </a:t>
            </a:r>
            <a:r>
              <a:rPr lang="en-US" dirty="0"/>
              <a:t>Wales Online, 2017)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955784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1A9B9E1-AE3D-4F69-9670-71C92ED1BCE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61BD8C69-8CC8-4A7A-8F74-E62020FE3B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31" r="15122" b="-1"/>
          <a:stretch/>
        </p:blipFill>
        <p:spPr>
          <a:xfrm>
            <a:off x="6097436" y="569343"/>
            <a:ext cx="5541350" cy="5699125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234ED8A-BEE3-4F34-B45B-731E1E292E3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CCD4B5E-8064-4FF4-9DE7-912F7ACA1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How will Brexit affect the eu?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 anchor="t">
            <a:normAutofit fontScale="92500" lnSpcReduction="2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Strengthening anti-immigration parties?</a:t>
            </a:r>
          </a:p>
          <a:p>
            <a:r>
              <a:rPr lang="en-US" dirty="0">
                <a:solidFill>
                  <a:srgbClr val="FFFFFF"/>
                </a:solidFill>
              </a:rPr>
              <a:t>Leading to the destruction of the EU?</a:t>
            </a:r>
          </a:p>
          <a:p>
            <a:r>
              <a:rPr lang="en-US" dirty="0">
                <a:solidFill>
                  <a:srgbClr val="FFFFFF"/>
                </a:solidFill>
              </a:rPr>
              <a:t>If France and Germany leave the EU, the EU would collapse.</a:t>
            </a:r>
          </a:p>
          <a:p>
            <a:r>
              <a:rPr lang="en-US" dirty="0">
                <a:solidFill>
                  <a:srgbClr val="FFFFFF"/>
                </a:solidFill>
              </a:rPr>
              <a:t>Other countries in the EU now feel a sense of togetherness.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(Amadeo. K</a:t>
            </a:r>
            <a:r>
              <a:rPr lang="en-US" i="1" dirty="0">
                <a:solidFill>
                  <a:srgbClr val="FFFFFF"/>
                </a:solidFill>
              </a:rPr>
              <a:t> cited in </a:t>
            </a:r>
            <a:r>
              <a:rPr lang="en-US" dirty="0">
                <a:solidFill>
                  <a:srgbClr val="FFFFFF"/>
                </a:solidFill>
              </a:rPr>
              <a:t>The Balance, 2017)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253F10-AE2A-45B4-B543-8C1C6756F3EA}"/>
              </a:ext>
            </a:extLst>
          </p:cNvPr>
          <p:cNvSpPr txBox="1"/>
          <p:nvPr/>
        </p:nvSpPr>
        <p:spPr>
          <a:xfrm>
            <a:off x="8886642" y="633412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(Flags, no date)</a:t>
            </a:r>
          </a:p>
        </p:txBody>
      </p:sp>
    </p:spTree>
    <p:extLst>
      <p:ext uri="{BB962C8B-B14F-4D97-AF65-F5344CB8AC3E}">
        <p14:creationId xmlns:p14="http://schemas.microsoft.com/office/powerpoint/2010/main" val="1261024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A4D39DB-AFA4-47BA-A7F2-13A71D210C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6AFB8281-50A6-46CF-ACD9-6358560BA9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52" t="31549" r="15552" b="26969"/>
          <a:stretch/>
        </p:blipFill>
        <p:spPr>
          <a:xfrm>
            <a:off x="142875" y="2552700"/>
            <a:ext cx="7221346" cy="22892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3270D9-F8CA-4D4A-A4C9-55159E841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5867061" cy="1499616"/>
          </a:xfrm>
        </p:spPr>
        <p:txBody>
          <a:bodyPr>
            <a:normAutofit/>
          </a:bodyPr>
          <a:lstStyle/>
          <a:p>
            <a:r>
              <a:rPr lang="en-US" dirty="0"/>
              <a:t>Conservative Manifesto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8021490" y="585216"/>
            <a:ext cx="3527043" cy="5586984"/>
          </a:xfrm>
        </p:spPr>
        <p:txBody>
          <a:bodyPr anchor="ctr">
            <a:normAutofit/>
          </a:bodyPr>
          <a:lstStyle/>
          <a:p>
            <a:pPr marL="457200" indent="-457200">
              <a:buAutoNum type="arabicPeriod"/>
            </a:pPr>
            <a:r>
              <a:rPr lang="en-US" sz="2000" dirty="0">
                <a:solidFill>
                  <a:srgbClr val="FFFFFF"/>
                </a:solidFill>
              </a:rPr>
              <a:t>Economy. </a:t>
            </a:r>
          </a:p>
          <a:p>
            <a:pPr marL="457200" indent="-457200">
              <a:buAutoNum type="arabicPeriod"/>
            </a:pPr>
            <a:r>
              <a:rPr lang="en-US" sz="2000" dirty="0">
                <a:solidFill>
                  <a:srgbClr val="FFFFFF"/>
                </a:solidFill>
              </a:rPr>
              <a:t>Brexit and the changing world.</a:t>
            </a:r>
          </a:p>
          <a:p>
            <a:pPr marL="457200" indent="-457200">
              <a:buAutoNum type="arabicPeriod"/>
            </a:pPr>
            <a:r>
              <a:rPr lang="en-US" sz="2000" dirty="0">
                <a:solidFill>
                  <a:srgbClr val="FFFFFF"/>
                </a:solidFill>
              </a:rPr>
              <a:t>Endure social divisions.</a:t>
            </a:r>
          </a:p>
          <a:p>
            <a:pPr marL="457200" indent="-457200">
              <a:buAutoNum type="arabicPeriod"/>
            </a:pPr>
            <a:r>
              <a:rPr lang="en-US" sz="2000" dirty="0">
                <a:solidFill>
                  <a:srgbClr val="FFFFFF"/>
                </a:solidFill>
              </a:rPr>
              <a:t>An aging society. </a:t>
            </a:r>
          </a:p>
          <a:p>
            <a:pPr marL="457200" indent="-457200">
              <a:buAutoNum type="arabicPeriod"/>
            </a:pP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6A548A-8952-48A2-B2DC-26BB2021DEB6}"/>
              </a:ext>
            </a:extLst>
          </p:cNvPr>
          <p:cNvSpPr txBox="1"/>
          <p:nvPr/>
        </p:nvSpPr>
        <p:spPr>
          <a:xfrm>
            <a:off x="142875" y="5048250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(Conservatives, 2017)</a:t>
            </a:r>
          </a:p>
        </p:txBody>
      </p:sp>
    </p:spTree>
    <p:extLst>
      <p:ext uri="{BB962C8B-B14F-4D97-AF65-F5344CB8AC3E}">
        <p14:creationId xmlns:p14="http://schemas.microsoft.com/office/powerpoint/2010/main" val="1753643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2FA8D7BB-8E18-4909-9E62-556F2D5D3F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904" t="13929" r="19784" b="3214"/>
          <a:stretch/>
        </p:blipFill>
        <p:spPr>
          <a:xfrm>
            <a:off x="847725" y="161925"/>
            <a:ext cx="9122266" cy="65080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80616E-D8C3-4EAD-9CF3-E994C121FE3C}"/>
              </a:ext>
            </a:extLst>
          </p:cNvPr>
          <p:cNvSpPr txBox="1"/>
          <p:nvPr/>
        </p:nvSpPr>
        <p:spPr>
          <a:xfrm rot="-5400000">
            <a:off x="9039225" y="168592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(Conservatives, 2017)</a:t>
            </a:r>
          </a:p>
        </p:txBody>
      </p:sp>
    </p:spTree>
    <p:extLst>
      <p:ext uri="{BB962C8B-B14F-4D97-AF65-F5344CB8AC3E}">
        <p14:creationId xmlns:p14="http://schemas.microsoft.com/office/powerpoint/2010/main" val="2587675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038CB10-1F5C-4D54-9DF7-12586DE5B00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15A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ED6512-6858-4552-B699-9A97FE9A4EA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598AC2D5-03C4-491F-AA61-C1F758F77A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16" t="21467" r="23010" b="14036"/>
          <a:stretch/>
        </p:blipFill>
        <p:spPr>
          <a:xfrm>
            <a:off x="847725" y="371475"/>
            <a:ext cx="6395864" cy="40486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76C51E-4776-43DF-861C-85A22A311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Labour manifesto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8029575" y="917575"/>
            <a:ext cx="3441213" cy="5345270"/>
          </a:xfrm>
        </p:spPr>
        <p:txBody>
          <a:bodyPr anchor="ctr">
            <a:normAutofit fontScale="92500" lnSpcReduction="2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Putting jobs and the economy first.</a:t>
            </a:r>
          </a:p>
          <a:p>
            <a:r>
              <a:rPr lang="en-GB" dirty="0">
                <a:solidFill>
                  <a:srgbClr val="FFFFFF"/>
                </a:solidFill>
              </a:rPr>
              <a:t>Prioritising</a:t>
            </a:r>
            <a:r>
              <a:rPr lang="en-US" dirty="0">
                <a:solidFill>
                  <a:srgbClr val="FFFFFF"/>
                </a:solidFill>
              </a:rPr>
              <a:t> living standards</a:t>
            </a:r>
          </a:p>
          <a:p>
            <a:r>
              <a:rPr lang="en-US" dirty="0">
                <a:solidFill>
                  <a:srgbClr val="FFFFFF"/>
                </a:solidFill>
              </a:rPr>
              <a:t>Provide certainty to EU nationals.</a:t>
            </a:r>
          </a:p>
          <a:p>
            <a:r>
              <a:rPr lang="en-US" dirty="0">
                <a:solidFill>
                  <a:srgbClr val="FFFFFF"/>
                </a:solidFill>
              </a:rPr>
              <a:t>Build a new relationship with the EU.</a:t>
            </a:r>
          </a:p>
          <a:p>
            <a:r>
              <a:rPr lang="en-US" dirty="0">
                <a:solidFill>
                  <a:srgbClr val="FFFFFF"/>
                </a:solidFill>
              </a:rPr>
              <a:t>Fair and reasonable management of migration.</a:t>
            </a:r>
          </a:p>
          <a:p>
            <a:r>
              <a:rPr lang="en-US" dirty="0">
                <a:solidFill>
                  <a:srgbClr val="FFFFFF"/>
                </a:solidFill>
              </a:rPr>
              <a:t>No going back on key protections and rights.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(</a:t>
            </a:r>
            <a:r>
              <a:rPr lang="en-US" dirty="0" err="1">
                <a:solidFill>
                  <a:srgbClr val="FFFFFF"/>
                </a:solidFill>
              </a:rPr>
              <a:t>Labour</a:t>
            </a:r>
            <a:r>
              <a:rPr lang="en-US" dirty="0">
                <a:solidFill>
                  <a:srgbClr val="FFFFFF"/>
                </a:solidFill>
              </a:rPr>
              <a:t>, no date)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694C5A-3359-42A3-B147-E30A211F76F0}"/>
              </a:ext>
            </a:extLst>
          </p:cNvPr>
          <p:cNvSpPr txBox="1"/>
          <p:nvPr/>
        </p:nvSpPr>
        <p:spPr>
          <a:xfrm rot="5400000">
            <a:off x="-837020" y="1500676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</a:t>
            </a:r>
            <a:r>
              <a:rPr lang="en-US" dirty="0" err="1"/>
              <a:t>Labour</a:t>
            </a:r>
            <a:r>
              <a:rPr lang="en-US" dirty="0"/>
              <a:t>, no date)</a:t>
            </a:r>
          </a:p>
        </p:txBody>
      </p:sp>
    </p:spTree>
    <p:extLst>
      <p:ext uri="{BB962C8B-B14F-4D97-AF65-F5344CB8AC3E}">
        <p14:creationId xmlns:p14="http://schemas.microsoft.com/office/powerpoint/2010/main" val="3777996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DB5E431-D8CE-4EA0-9C76-DD2B540645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2150" y="314325"/>
            <a:ext cx="8295128" cy="59640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6E46FD4-1F87-430F-AA0C-44AB69A90500}"/>
              </a:ext>
            </a:extLst>
          </p:cNvPr>
          <p:cNvSpPr txBox="1"/>
          <p:nvPr/>
        </p:nvSpPr>
        <p:spPr>
          <a:xfrm>
            <a:off x="8734425" y="6161956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(</a:t>
            </a:r>
            <a:r>
              <a:rPr lang="en-US" dirty="0" err="1"/>
              <a:t>Labour</a:t>
            </a:r>
            <a:r>
              <a:rPr lang="en-US" dirty="0"/>
              <a:t> Shop, no date)</a:t>
            </a:r>
          </a:p>
        </p:txBody>
      </p:sp>
    </p:spTree>
    <p:extLst>
      <p:ext uri="{BB962C8B-B14F-4D97-AF65-F5344CB8AC3E}">
        <p14:creationId xmlns:p14="http://schemas.microsoft.com/office/powerpoint/2010/main" val="32865216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C9394-9F9A-414C-9F4F-25B5A71AF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625" y="228600"/>
            <a:ext cx="10699358" cy="3927790"/>
          </a:xfrm>
        </p:spPr>
        <p:txBody>
          <a:bodyPr vert="horz" lIns="45720" tIns="45720" rIns="45720" bIns="45720" rtlCol="0" anchor="t">
            <a:noAutofit/>
          </a:bodyPr>
          <a:lstStyle/>
          <a:p>
            <a:pPr>
              <a:buFont typeface="Arial" panose="020B0602020104020603" pitchFamily="34" charset="0"/>
              <a:buChar char="•"/>
            </a:pPr>
            <a:r>
              <a:rPr lang="en-US" sz="1800" dirty="0"/>
              <a:t>Amadeo. K, (2017), </a:t>
            </a:r>
            <a:r>
              <a:rPr lang="en-US" sz="1800" i="1" dirty="0"/>
              <a:t>Brexit consequences for UK, EU and US, </a:t>
            </a:r>
            <a:r>
              <a:rPr lang="en-US" sz="1800" dirty="0">
                <a:hlinkClick r:id="rId2"/>
              </a:rPr>
              <a:t>https://www.thebalance.com/brexit-consequences-4062999</a:t>
            </a:r>
            <a:r>
              <a:rPr lang="en-US" sz="1800" dirty="0"/>
              <a:t> (Accessed : 6th January 2018)</a:t>
            </a:r>
          </a:p>
          <a:p>
            <a:pPr>
              <a:buFont typeface="Arial" panose="020B0602020104020603" pitchFamily="34" charset="0"/>
              <a:buChar char="•"/>
            </a:pPr>
            <a:r>
              <a:rPr lang="en-US" sz="1800" dirty="0"/>
              <a:t>BBC, (2018), </a:t>
            </a:r>
            <a:r>
              <a:rPr lang="en-US" sz="1800" i="1" dirty="0"/>
              <a:t>Brexit: all you need to know about the UK leaving the EU, </a:t>
            </a:r>
            <a:r>
              <a:rPr lang="en-US" sz="1800" dirty="0">
                <a:hlinkClick r:id="rId3"/>
              </a:rPr>
              <a:t>http://www.bbc.co.uk/news/uk-politics-32810887</a:t>
            </a:r>
            <a:r>
              <a:rPr lang="en-US" sz="1800" dirty="0"/>
              <a:t> (Accessed : 6th January 2018)</a:t>
            </a:r>
          </a:p>
          <a:p>
            <a:pPr>
              <a:buFont typeface="Arial" panose="020B0602020104020603" pitchFamily="34" charset="0"/>
              <a:buChar char="•"/>
            </a:pPr>
            <a:r>
              <a:rPr lang="en-GB" sz="1800" dirty="0"/>
              <a:t>BBC, (2017), </a:t>
            </a:r>
            <a:r>
              <a:rPr lang="en-GB" sz="1800" i="1" dirty="0"/>
              <a:t>Net migration falls by more than 100,000 people after Brexit vote, </a:t>
            </a:r>
            <a:r>
              <a:rPr lang="en-GB" sz="1800" u="sng" dirty="0">
                <a:hlinkClick r:id="rId4"/>
              </a:rPr>
              <a:t>http://www.bbc.co.uk/news/uk-42178038</a:t>
            </a:r>
            <a:r>
              <a:rPr lang="en-GB" sz="1800" dirty="0"/>
              <a:t> (Accessed : 3rd January 2018)</a:t>
            </a:r>
            <a:endParaRPr lang="en-US" sz="1800" dirty="0"/>
          </a:p>
          <a:p>
            <a:pPr>
              <a:buFont typeface="Arial" panose="020B0602020104020603" pitchFamily="34" charset="0"/>
              <a:buChar char="•"/>
            </a:pPr>
            <a:r>
              <a:rPr lang="en-GB" sz="1800" dirty="0"/>
              <a:t>Callaghan. L, (2016), </a:t>
            </a:r>
            <a:r>
              <a:rPr lang="en-GB" sz="1800" i="1" dirty="0"/>
              <a:t>The </a:t>
            </a:r>
            <a:r>
              <a:rPr lang="en-GB" sz="1800" i="1" dirty="0" err="1"/>
              <a:t>hyteria</a:t>
            </a:r>
            <a:r>
              <a:rPr lang="en-GB" sz="1800" i="1" dirty="0"/>
              <a:t> around Turkey joining the EU ignores two </a:t>
            </a:r>
            <a:r>
              <a:rPr lang="en-GB" sz="1800" i="1" dirty="0" err="1"/>
              <a:t>fundimental</a:t>
            </a:r>
            <a:r>
              <a:rPr lang="en-GB" sz="1800" i="1" dirty="0"/>
              <a:t> facts : Turkey doesn’t really want to join, and couldn’t even if it wanted to, </a:t>
            </a:r>
            <a:r>
              <a:rPr lang="en-GB" sz="1800" dirty="0">
                <a:hlinkClick r:id="rId5"/>
              </a:rPr>
              <a:t>https://www.vice.com/en_au/article/9bjd5v/turkey-eu-membership-cameron-brexit</a:t>
            </a:r>
            <a:r>
              <a:rPr lang="en-GB" sz="1800" dirty="0"/>
              <a:t> (Accessed : 6th January 2018)</a:t>
            </a:r>
            <a:endParaRPr lang="en-GB" sz="1800" i="1" dirty="0"/>
          </a:p>
          <a:p>
            <a:pPr>
              <a:buFont typeface="Arial" panose="020B0602020104020603" pitchFamily="34" charset="0"/>
              <a:buChar char="•"/>
            </a:pPr>
            <a:r>
              <a:rPr lang="en-US" sz="1800" dirty="0"/>
              <a:t>Conservatives, (2017), </a:t>
            </a:r>
            <a:r>
              <a:rPr lang="en-US" sz="1800" i="1" dirty="0"/>
              <a:t>Together Forward : The Conservative Manifesto, </a:t>
            </a:r>
            <a:r>
              <a:rPr lang="en-US" sz="1800" dirty="0">
                <a:hlinkClick r:id="rId6"/>
              </a:rPr>
              <a:t>https://www.conservatives.com/manifesto</a:t>
            </a:r>
            <a:r>
              <a:rPr lang="en-US" sz="1800" dirty="0"/>
              <a:t> (Accessed : 3rd January 2018)</a:t>
            </a:r>
          </a:p>
          <a:p>
            <a:pPr>
              <a:buFont typeface="Arial" panose="020B0602020104020603" pitchFamily="34" charset="0"/>
              <a:buChar char="•"/>
            </a:pPr>
            <a:r>
              <a:rPr lang="en-GB" sz="1800" dirty="0"/>
              <a:t>Debating Europe, (no date), </a:t>
            </a:r>
            <a:r>
              <a:rPr lang="en-GB" sz="1800" i="1" dirty="0"/>
              <a:t>Arguments for and against Britain leaving the EU, </a:t>
            </a:r>
            <a:r>
              <a:rPr lang="en-GB" sz="1800" u="sng" dirty="0">
                <a:hlinkClick r:id="rId7"/>
              </a:rPr>
              <a:t>http://www.debatingeurope.eu/focus/arguments-britain-leaving-eu/#.WlO_ZChl_rc</a:t>
            </a:r>
            <a:r>
              <a:rPr lang="en-GB" sz="1800" u="sng" dirty="0"/>
              <a:t> (</a:t>
            </a:r>
            <a:r>
              <a:rPr lang="en-GB" sz="1800" dirty="0"/>
              <a:t>Accessed : 3rd January 2018)</a:t>
            </a:r>
            <a:endParaRPr lang="en-US" sz="1800" dirty="0"/>
          </a:p>
          <a:p>
            <a:pPr>
              <a:buFont typeface="Arial" panose="020B0602020104020603" pitchFamily="34" charset="0"/>
              <a:buChar char="•"/>
            </a:pPr>
            <a:r>
              <a:rPr lang="en-GB" sz="1800" dirty="0"/>
              <a:t>Flags, (no date), </a:t>
            </a:r>
            <a:r>
              <a:rPr lang="en-GB" sz="1800" i="1" dirty="0"/>
              <a:t>European Union, </a:t>
            </a:r>
            <a:r>
              <a:rPr lang="en-GB" sz="1800" dirty="0">
                <a:hlinkClick r:id="rId8"/>
              </a:rPr>
              <a:t>http://www.flags.net/EUUN.htm</a:t>
            </a:r>
            <a:r>
              <a:rPr lang="en-GB" sz="1800" dirty="0"/>
              <a:t> (Accessed : 5th January 2018)</a:t>
            </a:r>
          </a:p>
          <a:p>
            <a:pPr>
              <a:buFont typeface="Arial" panose="020B0602020104020603" pitchFamily="34" charset="0"/>
              <a:buChar char="•"/>
            </a:pPr>
            <a:r>
              <a:rPr lang="en-GB" sz="1800" dirty="0"/>
              <a:t>Labour, (no date), </a:t>
            </a:r>
            <a:r>
              <a:rPr lang="en-GB" sz="1800" i="1" dirty="0"/>
              <a:t>Negotiating Brexit – manifesto, </a:t>
            </a:r>
            <a:r>
              <a:rPr lang="en-GB" sz="1800" dirty="0">
                <a:hlinkClick r:id="rId9"/>
              </a:rPr>
              <a:t>https://labour.org.uk/manifesto/negotiating-brexit/</a:t>
            </a:r>
            <a:r>
              <a:rPr lang="en-GB" sz="1800" dirty="0"/>
              <a:t> (Accessed : 6th January 2018)</a:t>
            </a:r>
          </a:p>
          <a:p>
            <a:pPr>
              <a:buFont typeface="Arial" panose="020B0602020104020603" pitchFamily="34" charset="0"/>
              <a:buChar char="•"/>
            </a:pPr>
            <a:r>
              <a:rPr lang="en-GB" sz="1800" dirty="0"/>
              <a:t>Labour Shop, (no date), </a:t>
            </a:r>
            <a:r>
              <a:rPr lang="en-GB" sz="1800" i="1" dirty="0"/>
              <a:t>A4 posters, </a:t>
            </a:r>
            <a:r>
              <a:rPr lang="en-GB" sz="1800" dirty="0">
                <a:hlinkClick r:id="rId10"/>
              </a:rPr>
              <a:t>https://shop.labour.org.uk/products/a4-posters-909/</a:t>
            </a:r>
            <a:r>
              <a:rPr lang="en-GB" sz="1800" dirty="0"/>
              <a:t> (Accessed : 6th January 2018)</a:t>
            </a:r>
          </a:p>
          <a:p>
            <a:pPr>
              <a:buFont typeface="Arial" panose="020B0602020104020603" pitchFamily="34" charset="0"/>
              <a:buChar char="•"/>
            </a:pPr>
            <a:endParaRPr lang="en-US" sz="1200" dirty="0"/>
          </a:p>
          <a:p>
            <a:pPr>
              <a:buFont typeface="Arial" panose="020B0602020104020603" pitchFamily="34" charset="0"/>
              <a:buChar char="•"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483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E9EA7-3B64-4952-A972-D87B4F6F6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675" y="723900"/>
            <a:ext cx="10263831" cy="5839453"/>
          </a:xfrm>
        </p:spPr>
        <p:txBody>
          <a:bodyPr vert="horz" lIns="45720" tIns="45720" rIns="45720" bIns="45720" rtlCol="0" anchor="t">
            <a:normAutofit fontScale="77500" lnSpcReduction="20000"/>
          </a:bodyPr>
          <a:lstStyle/>
          <a:p>
            <a:r>
              <a:rPr lang="en-GB" dirty="0"/>
              <a:t>My Rights, (2017), Immigration, </a:t>
            </a:r>
            <a:r>
              <a:rPr lang="en-GB" dirty="0">
                <a:hlinkClick r:id="rId2"/>
              </a:rPr>
              <a:t>http://myrightsimmigration.com/immigration/</a:t>
            </a:r>
            <a:r>
              <a:rPr lang="en-GB" dirty="0"/>
              <a:t> (Accessed : 4th January 2018)</a:t>
            </a:r>
          </a:p>
          <a:p>
            <a:pPr>
              <a:buFont typeface="Tw Cen MT"/>
            </a:pPr>
            <a:r>
              <a:rPr lang="en-US" dirty="0"/>
              <a:t>Recorder Daily, (2017), </a:t>
            </a:r>
            <a:r>
              <a:rPr lang="en-US" i="1" dirty="0"/>
              <a:t>Brexit the big unknown, or is it?, </a:t>
            </a:r>
            <a:r>
              <a:rPr lang="en-US" dirty="0">
                <a:hlinkClick r:id="rId3"/>
              </a:rPr>
              <a:t>http://recorderdaily.com/2017/10/31/brexit-the-big-unknown-or-is-it/</a:t>
            </a:r>
            <a:r>
              <a:rPr lang="en-US" dirty="0"/>
              <a:t> (Accessed : 3rd January 2018)</a:t>
            </a:r>
          </a:p>
          <a:p>
            <a:pPr>
              <a:buFont typeface="Tw Cen MT"/>
            </a:pPr>
            <a:r>
              <a:rPr lang="en-US" dirty="0"/>
              <a:t>Rhys. S, (2017), </a:t>
            </a:r>
            <a:r>
              <a:rPr lang="en-US" i="1" dirty="0"/>
              <a:t>This is how much money Wales gets from the European Union and how it is spent, </a:t>
            </a:r>
            <a:r>
              <a:rPr lang="en-US" dirty="0">
                <a:hlinkClick r:id="rId4"/>
              </a:rPr>
              <a:t>http://www.walesonline.co.uk/news/politics/how-much-money-wales-gets-12765100</a:t>
            </a:r>
            <a:r>
              <a:rPr lang="en-US" dirty="0"/>
              <a:t> (Accessed : 3rd January 2018)</a:t>
            </a:r>
          </a:p>
          <a:p>
            <a:pPr>
              <a:buFont typeface="Tw Cen MT"/>
            </a:pPr>
            <a:r>
              <a:rPr lang="en-GB" dirty="0"/>
              <a:t>The Guardian, (2016), </a:t>
            </a:r>
            <a:r>
              <a:rPr lang="en-GB" i="1" dirty="0"/>
              <a:t>Why did Wales shoot itself in the foot in this referendum?, </a:t>
            </a:r>
            <a:r>
              <a:rPr lang="en-GB" dirty="0">
                <a:hlinkClick r:id="rId5"/>
              </a:rPr>
              <a:t>https://www.theguardian.com/commentisfree/2016/jun/27/wales-referendum-remain-leave-vote-uk-eu-membership</a:t>
            </a:r>
            <a:r>
              <a:rPr lang="en-GB" dirty="0"/>
              <a:t> (Accessed : 28th December 2017)</a:t>
            </a:r>
            <a:endParaRPr lang="en-US" dirty="0"/>
          </a:p>
          <a:p>
            <a:pPr>
              <a:buFont typeface="Tw Cen MT"/>
            </a:pPr>
            <a:r>
              <a:rPr lang="en-GB" dirty="0"/>
              <a:t>The Week, (2017), </a:t>
            </a:r>
            <a:r>
              <a:rPr lang="en-GB" i="1" dirty="0" err="1"/>
              <a:t>Brext</a:t>
            </a:r>
            <a:r>
              <a:rPr lang="en-GB" i="1" dirty="0"/>
              <a:t> : what are the pros and cons of leaving the EU, </a:t>
            </a:r>
            <a:r>
              <a:rPr lang="en-GB" dirty="0">
                <a:hlinkClick r:id="rId6"/>
              </a:rPr>
              <a:t>http://www.theweek.co.uk/brexit-0</a:t>
            </a:r>
            <a:r>
              <a:rPr lang="en-GB" dirty="0"/>
              <a:t> (Accessed : 6th January 2018)</a:t>
            </a:r>
            <a:endParaRPr lang="en-US" dirty="0"/>
          </a:p>
          <a:p>
            <a:pPr>
              <a:buFont typeface="Tw Cen MT"/>
            </a:pPr>
            <a:r>
              <a:rPr lang="en-GB" dirty="0"/>
              <a:t>Travis. A, (2016), </a:t>
            </a:r>
            <a:r>
              <a:rPr lang="en-GB" i="1" dirty="0"/>
              <a:t>The leave campaign made three key promises – are they keeping them?, </a:t>
            </a:r>
            <a:r>
              <a:rPr lang="en-GB" dirty="0">
                <a:hlinkClick r:id="rId7"/>
              </a:rPr>
              <a:t>https://www.theguardian.com/politics/2016/jun/27/eu-referendum-reality-check-leave-campaign-promises</a:t>
            </a:r>
            <a:r>
              <a:rPr lang="en-GB" dirty="0"/>
              <a:t> (Accessed : 6th January 2018)</a:t>
            </a:r>
            <a:endParaRPr lang="en-US" dirty="0"/>
          </a:p>
          <a:p>
            <a:pPr>
              <a:buFont typeface="Tw Cen MT"/>
            </a:pPr>
            <a:r>
              <a:rPr lang="en-US" dirty="0"/>
              <a:t>Union </a:t>
            </a:r>
            <a:r>
              <a:rPr lang="en-US" dirty="0" err="1"/>
              <a:t>Syndicale</a:t>
            </a:r>
            <a:r>
              <a:rPr lang="en-US" dirty="0"/>
              <a:t> Federale, (2017), </a:t>
            </a:r>
            <a:r>
              <a:rPr lang="en-US" i="1" dirty="0"/>
              <a:t>Brexit and the legal status of EU officials and other servants of British nationality, </a:t>
            </a:r>
            <a:r>
              <a:rPr lang="en-US" dirty="0">
                <a:hlinkClick r:id="rId8"/>
              </a:rPr>
              <a:t>http://www.unionsyndicale.eu/en/brexit-and-the-legal-status-of-officials-and-other-servants-of-british-nationality/</a:t>
            </a:r>
            <a:r>
              <a:rPr lang="en-US" dirty="0"/>
              <a:t> (Accessed : 3rd January 2018)</a:t>
            </a:r>
          </a:p>
          <a:p>
            <a:pPr>
              <a:buFont typeface="Tw Cen MT"/>
            </a:pPr>
            <a:r>
              <a:rPr lang="en-US" dirty="0"/>
              <a:t>Wikimedia Commons, (2017), </a:t>
            </a:r>
            <a:r>
              <a:rPr lang="en-US" i="1" dirty="0"/>
              <a:t>Flag of Wales, </a:t>
            </a:r>
            <a:r>
              <a:rPr lang="en-US" dirty="0">
                <a:hlinkClick r:id="rId9"/>
              </a:rPr>
              <a:t>https://commons.wikimedia.org/wiki/File:Flag_of_Wales.svg</a:t>
            </a:r>
            <a:r>
              <a:rPr lang="en-US" dirty="0"/>
              <a:t> (Accessed : 3rd January 2018#0</a:t>
            </a:r>
          </a:p>
          <a:p>
            <a:pPr>
              <a:buFont typeface="Tw Cen MT"/>
            </a:pPr>
            <a:r>
              <a:rPr lang="en-US" dirty="0"/>
              <a:t>Williamson. D, (2017), </a:t>
            </a:r>
            <a:r>
              <a:rPr lang="en-US" i="1" dirty="0"/>
              <a:t>Why is Wales at risk of being 'profoundly' affected by the impact of Brexit?, </a:t>
            </a:r>
            <a:r>
              <a:rPr lang="en-US" dirty="0">
                <a:hlinkClick r:id="rId10"/>
              </a:rPr>
              <a:t>http://www.walesonline.co.uk/news/politics/wales-risk-being-profoundly-affected-13348425</a:t>
            </a:r>
            <a:r>
              <a:rPr lang="en-US" dirty="0"/>
              <a:t> (Accessed : 5th January 2018)</a:t>
            </a:r>
          </a:p>
          <a:p>
            <a:pPr>
              <a:buFont typeface="Tw Cen MT"/>
            </a:pPr>
            <a:endParaRPr lang="en-GB" dirty="0"/>
          </a:p>
          <a:p>
            <a:pPr>
              <a:buFont typeface="Tw Cen MT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5724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Integral</vt:lpstr>
      <vt:lpstr>PowerPoint Presentation</vt:lpstr>
      <vt:lpstr>PowerPoint Presentation</vt:lpstr>
      <vt:lpstr>A Referendum </vt:lpstr>
      <vt:lpstr>Within Wales</vt:lpstr>
      <vt:lpstr>£350 million to the NHS a week</vt:lpstr>
      <vt:lpstr>Immigration will be cut</vt:lpstr>
      <vt:lpstr>5 million more migrants by 2030</vt:lpstr>
      <vt:lpstr>How will Brexit affect Wales?</vt:lpstr>
      <vt:lpstr>How will Brexit affect the eu?</vt:lpstr>
      <vt:lpstr>Conservative Manifesto</vt:lpstr>
      <vt:lpstr>PowerPoint Presentation</vt:lpstr>
      <vt:lpstr>Labour manifesto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255</cp:revision>
  <dcterms:modified xsi:type="dcterms:W3CDTF">2018-01-16T16:02:28Z</dcterms:modified>
</cp:coreProperties>
</file>