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6" r:id="rId1"/>
  </p:sldMasterIdLst>
  <p:notesMasterIdLst>
    <p:notesMasterId r:id="rId12"/>
  </p:notesMasterIdLst>
  <p:sldIdLst>
    <p:sldId id="256" r:id="rId2"/>
    <p:sldId id="257" r:id="rId3"/>
    <p:sldId id="258" r:id="rId4"/>
    <p:sldId id="259" r:id="rId5"/>
    <p:sldId id="260" r:id="rId6"/>
    <p:sldId id="265" r:id="rId7"/>
    <p:sldId id="263" r:id="rId8"/>
    <p:sldId id="261" r:id="rId9"/>
    <p:sldId id="262"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560"/>
  </p:normalViewPr>
  <p:slideViewPr>
    <p:cSldViewPr snapToGrid="0">
      <p:cViewPr>
        <p:scale>
          <a:sx n="92" d="100"/>
          <a:sy n="92" d="100"/>
        </p:scale>
        <p:origin x="144" y="560"/>
      </p:cViewPr>
      <p:guideLst/>
    </p:cSldViewPr>
  </p:slideViewPr>
  <p:notesTextViewPr>
    <p:cViewPr>
      <p:scale>
        <a:sx n="1" d="1"/>
        <a:sy n="1" d="1"/>
      </p:scale>
      <p:origin x="0" y="-462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146E15-7B28-614E-99CF-37FA99F4146B}" type="datetimeFigureOut">
              <a:rPr lang="en-US" smtClean="0"/>
              <a:t>5/8/26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281801-FA95-614A-A2A2-633DC6460051}" type="slidenum">
              <a:rPr lang="en-US" smtClean="0"/>
              <a:t>‹#›</a:t>
            </a:fld>
            <a:endParaRPr lang="en-US"/>
          </a:p>
        </p:txBody>
      </p:sp>
    </p:spTree>
    <p:extLst>
      <p:ext uri="{BB962C8B-B14F-4D97-AF65-F5344CB8AC3E}">
        <p14:creationId xmlns:p14="http://schemas.microsoft.com/office/powerpoint/2010/main" val="2021325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Despite being an essential component of female physiology, the menstrual cycle's impact on athletic performance is still one of sport science's least studied topics. Women have historically been under-represented in research despite making up a sizable portion of the athletic population; estimates indicate that only 4–13% of sport science studies use female participants as primary subjects (Cowley et al., 2021). Because of this, a large portion of what we currently know about training is based on male physiology, which ignores the hormonal changes that are specific to the menstrual cycle.</a:t>
            </a:r>
          </a:p>
          <a:p>
            <a:r>
              <a:rPr lang="en-GB" sz="1200" kern="1200" dirty="0">
                <a:solidFill>
                  <a:schemeClr val="tx1"/>
                </a:solidFill>
                <a:effectLst/>
                <a:latin typeface="+mn-lt"/>
                <a:ea typeface="+mn-ea"/>
                <a:cs typeface="+mn-cs"/>
              </a:rPr>
              <a:t>The menstrual cycle typically spans 21–35 days and is characterised by cyclical changes in the ovarian hormones oestrogen and progesterone. These hormones influence a wide range of physiological systems relevant to sport performance, including thermoregulation, substrate metabolism, neuromuscular function, ligament laxity, mood, and fatigue (McNulty et al., 2020). For example, oestrogen has been associated with enhanced muscle recovery, increased glycogen storage, and potential improvements in force production, whereas progesterone may elevate core temperature, increase ventilatory drive, and contribute to feelings of fatigue or reduced motivation.</a:t>
            </a:r>
          </a:p>
          <a:p>
            <a:r>
              <a:rPr lang="en-GB" sz="1200" kern="1200" dirty="0">
                <a:solidFill>
                  <a:schemeClr val="tx1"/>
                </a:solidFill>
                <a:effectLst/>
                <a:latin typeface="+mn-lt"/>
                <a:ea typeface="+mn-ea"/>
                <a:cs typeface="+mn-cs"/>
              </a:rPr>
              <a:t>The question of whether these hormonal changes result in quantifiable performance changes has been the focus of recent research. According to some research, symptoms like cramps, low energy, or disturbed sleep are frequently associated with decreases in strength, endurance, or perceived exertion during the early menstrual phase (Findlay et al., 2020). On the other hand, other research points to possible advantages for performance during the late follicular or ovulatory phase, when progesterone is still low and oestrogen peaks. The literature's results, however, continue to be wildly inconsistent, with numerous studies finding no appreciable variations in performance between phases (Elliott-Sale et al., 2021).</a:t>
            </a:r>
          </a:p>
          <a:p>
            <a:r>
              <a:rPr lang="en-GB" sz="1200" kern="1200" dirty="0">
                <a:solidFill>
                  <a:schemeClr val="tx1"/>
                </a:solidFill>
                <a:effectLst/>
                <a:latin typeface="+mn-lt"/>
                <a:ea typeface="+mn-ea"/>
                <a:cs typeface="+mn-cs"/>
              </a:rPr>
              <a:t>This variation draws attention to a crucial problem: the effects of the menstrual cycle seem to be very personal, impacted by lifestyle choices, training history, hormonal patterns, and the intensity of symptoms. Because of this, instead of assuming that all women react in the same way throughout the cycle, researchers and practitioners are increasingly promoting individualised, athlete-</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monitoring.</a:t>
            </a:r>
          </a:p>
          <a:p>
            <a:r>
              <a:rPr lang="en-GB" sz="1200" kern="1200" dirty="0">
                <a:solidFill>
                  <a:schemeClr val="tx1"/>
                </a:solidFill>
                <a:effectLst/>
                <a:latin typeface="+mn-lt"/>
                <a:ea typeface="+mn-ea"/>
                <a:cs typeface="+mn-cs"/>
              </a:rPr>
              <a:t>The current study sought to investigate how the menstrual cycle affects physiology, training adaptations, and performance in active women over a five-week period in light of these gaps and inconsistencies in the literature. In order to gain insight into how the menstrual cycle may impact regular training experiences, this study used a menstrual-cycle training journal filled out three times a week to record real-world fluctuations in symptoms, recovery, and perceived exertion.</a:t>
            </a:r>
          </a:p>
          <a:p>
            <a:endParaRPr lang="en-US" dirty="0"/>
          </a:p>
        </p:txBody>
      </p:sp>
      <p:sp>
        <p:nvSpPr>
          <p:cNvPr id="4" name="Slide Number Placeholder 3"/>
          <p:cNvSpPr>
            <a:spLocks noGrp="1"/>
          </p:cNvSpPr>
          <p:nvPr>
            <p:ph type="sldNum" sz="quarter" idx="5"/>
          </p:nvPr>
        </p:nvSpPr>
        <p:spPr/>
        <p:txBody>
          <a:bodyPr/>
          <a:lstStyle/>
          <a:p>
            <a:fld id="{AC281801-FA95-614A-A2A2-633DC6460051}" type="slidenum">
              <a:rPr lang="en-US" smtClean="0"/>
              <a:t>2</a:t>
            </a:fld>
            <a:endParaRPr lang="en-US"/>
          </a:p>
        </p:txBody>
      </p:sp>
    </p:spTree>
    <p:extLst>
      <p:ext uri="{BB962C8B-B14F-4D97-AF65-F5344CB8AC3E}">
        <p14:creationId xmlns:p14="http://schemas.microsoft.com/office/powerpoint/2010/main" val="1916192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primary objective of this study was to investigate the potential effects of different menstrual cycle phases on physiology, training adaptations, and perceived performance in active women over a five-week period. Because the menstrual cycle affects hormones like progesterone and oestrogen, which are critical for energy, recovery, and neuromuscular function, it was imperative to look into whether these hormonal changes translated into noticeable changes during regular training.</a:t>
            </a:r>
          </a:p>
          <a:p>
            <a:r>
              <a:rPr lang="en-GB" sz="1200" kern="1200" dirty="0">
                <a:solidFill>
                  <a:schemeClr val="tx1"/>
                </a:solidFill>
                <a:effectLst/>
                <a:latin typeface="+mn-lt"/>
                <a:ea typeface="+mn-ea"/>
                <a:cs typeface="+mn-cs"/>
              </a:rPr>
              <a:t>To achieve this goal, the study had a number of objectives. Initially, to track each participant's menstrual cycle phase and symptoms for five weeks. Second, to collect training-session data three times a week, including RPE, recovery, training load, and sleep quality. Third, to identify any patterns or changes in these variables over the course of the cycle's different phases. Finally, since women's reactions to their menstrual cycles can differ greatly, it is important to look into individual variability.</a:t>
            </a:r>
          </a:p>
          <a:p>
            <a:r>
              <a:rPr lang="en-GB" sz="1200" kern="1200" dirty="0">
                <a:solidFill>
                  <a:schemeClr val="tx1"/>
                </a:solidFill>
                <a:effectLst/>
                <a:latin typeface="+mn-lt"/>
                <a:ea typeface="+mn-ea"/>
                <a:cs typeface="+mn-cs"/>
              </a:rPr>
              <a:t>Three theories were proposed by the study based on the corpus of recent literature. The first was that performance and recovery may be compromised during the early menstrual phase, when symptoms like cramps, tiredness, and low motivation are most common. The second theory suggested that strength, energy, or perceived performance might be enhanced during the late follicular or ovulatory phase, when oestrogen levels are at their peak. Finally, it was expected that menstrual cycle effects would show considerable individual variability rather than a single common pattern among participants.</a:t>
            </a:r>
          </a:p>
          <a:p>
            <a:endParaRPr lang="en-US" dirty="0"/>
          </a:p>
        </p:txBody>
      </p:sp>
      <p:sp>
        <p:nvSpPr>
          <p:cNvPr id="4" name="Slide Number Placeholder 3"/>
          <p:cNvSpPr>
            <a:spLocks noGrp="1"/>
          </p:cNvSpPr>
          <p:nvPr>
            <p:ph type="sldNum" sz="quarter" idx="5"/>
          </p:nvPr>
        </p:nvSpPr>
        <p:spPr/>
        <p:txBody>
          <a:bodyPr/>
          <a:lstStyle/>
          <a:p>
            <a:fld id="{AC281801-FA95-614A-A2A2-633DC6460051}" type="slidenum">
              <a:rPr lang="en-US" smtClean="0"/>
              <a:t>3</a:t>
            </a:fld>
            <a:endParaRPr lang="en-US"/>
          </a:p>
        </p:txBody>
      </p:sp>
    </p:spTree>
    <p:extLst>
      <p:ext uri="{BB962C8B-B14F-4D97-AF65-F5344CB8AC3E}">
        <p14:creationId xmlns:p14="http://schemas.microsoft.com/office/powerpoint/2010/main" val="53126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Ten active female participants between the ages of 18 and 40 were first enlisted for this study. Each participant attended a brief introduction session prior to the start of data collection, during which I explained the goal of the study, its justification, and the specifics of their involvement. This made sure that everyone involved knew exactly what, why, and how the study was being carried out.</a:t>
            </a:r>
          </a:p>
          <a:p>
            <a:r>
              <a:rPr lang="en-GB" sz="1200" kern="1200" dirty="0">
                <a:solidFill>
                  <a:schemeClr val="tx1"/>
                </a:solidFill>
                <a:effectLst/>
                <a:latin typeface="+mn-lt"/>
                <a:ea typeface="+mn-ea"/>
                <a:cs typeface="+mn-cs"/>
              </a:rPr>
              <a:t>Following this briefing, participants completed an informed consent form in compliance with ethical research guidelines. After providing their consent, they were asked to complete a Microsoft Forms background health and lifestyle questionnaire. I was able to determine each participant's suitability for the study and understand their baseline characteristics thanks to this important background information about their training regimens, menstrual history, general health, and lifestyle choices.</a:t>
            </a:r>
          </a:p>
          <a:p>
            <a:r>
              <a:rPr lang="en-GB" sz="1200" kern="1200" dirty="0">
                <a:solidFill>
                  <a:schemeClr val="tx1"/>
                </a:solidFill>
                <a:effectLst/>
                <a:latin typeface="+mn-lt"/>
                <a:ea typeface="+mn-ea"/>
                <a:cs typeface="+mn-cs"/>
              </a:rPr>
              <a:t>Five weeks were spent gathering the data. Participants were required to keep a menstrual cycle training journal three times a week, right after their preferred training sessions. By letting participants choose their own sessions, ecological validity was preserved and the data was guaranteed to represent their regular training schedules rather than a lab environment.</a:t>
            </a:r>
          </a:p>
          <a:p>
            <a:r>
              <a:rPr lang="en-GB" sz="1200" kern="1200" dirty="0">
                <a:solidFill>
                  <a:schemeClr val="tx1"/>
                </a:solidFill>
                <a:effectLst/>
                <a:latin typeface="+mn-lt"/>
                <a:ea typeface="+mn-ea"/>
                <a:cs typeface="+mn-cs"/>
              </a:rPr>
              <a:t>Menstrual symptoms, perceived exertion, recovery rating, resting and post-training heart rates, training load, and any cycle-related changes in comfort or motivation were all included in each journal entry. In order to classify each training entry into the proper menstrual cycle phase, participants also used an app or calendar to track their menstrual cycle.</a:t>
            </a:r>
          </a:p>
          <a:p>
            <a:r>
              <a:rPr lang="en-GB" sz="1200" kern="1200" dirty="0">
                <a:solidFill>
                  <a:schemeClr val="tx1"/>
                </a:solidFill>
                <a:effectLst/>
                <a:latin typeface="+mn-lt"/>
                <a:ea typeface="+mn-ea"/>
                <a:cs typeface="+mn-cs"/>
              </a:rPr>
              <a:t>Menstrual symptoms, perceived exertion, recovery rating, sleep quality, training load, and any cycle-related changes in comfort or motivation were all included in each journal entry. In order to classify each training entry into the proper menstrual cycle phase, participants also used an app or calendar to track their menstrual cycle.</a:t>
            </a:r>
          </a:p>
          <a:p>
            <a:r>
              <a:rPr lang="en-GB" sz="1200" kern="1200" dirty="0">
                <a:solidFill>
                  <a:schemeClr val="tx1"/>
                </a:solidFill>
                <a:effectLst/>
                <a:latin typeface="+mn-lt"/>
                <a:ea typeface="+mn-ea"/>
                <a:cs typeface="+mn-cs"/>
              </a:rPr>
              <a:t>Six participants finished the entire protocol and submitted complete datasets over the course of the five weeks. Three participants provided partial data that did not fit the inclusion criteria for analysis, and one participant withdrew from the study. Longitudinal self-report studies, especially those that track menstrual cycles, frequently experience this degree of exclusion.</a:t>
            </a:r>
          </a:p>
          <a:p>
            <a:r>
              <a:rPr lang="en-GB" sz="1200" kern="1200" dirty="0">
                <a:solidFill>
                  <a:schemeClr val="tx1"/>
                </a:solidFill>
                <a:effectLst/>
                <a:latin typeface="+mn-lt"/>
                <a:ea typeface="+mn-ea"/>
                <a:cs typeface="+mn-cs"/>
              </a:rPr>
              <a:t>In general, this approach was created to record actual training experiences while acknowledging the unique characteristics of menstrual cycle symptoms and their possible influence on training.</a:t>
            </a:r>
          </a:p>
          <a:p>
            <a:endParaRPr lang="en-US" dirty="0"/>
          </a:p>
        </p:txBody>
      </p:sp>
      <p:sp>
        <p:nvSpPr>
          <p:cNvPr id="4" name="Slide Number Placeholder 3"/>
          <p:cNvSpPr>
            <a:spLocks noGrp="1"/>
          </p:cNvSpPr>
          <p:nvPr>
            <p:ph type="sldNum" sz="quarter" idx="5"/>
          </p:nvPr>
        </p:nvSpPr>
        <p:spPr/>
        <p:txBody>
          <a:bodyPr/>
          <a:lstStyle/>
          <a:p>
            <a:fld id="{AC281801-FA95-614A-A2A2-633DC6460051}" type="slidenum">
              <a:rPr lang="en-US" smtClean="0"/>
              <a:t>4</a:t>
            </a:fld>
            <a:endParaRPr lang="en-US"/>
          </a:p>
        </p:txBody>
      </p:sp>
    </p:spTree>
    <p:extLst>
      <p:ext uri="{BB962C8B-B14F-4D97-AF65-F5344CB8AC3E}">
        <p14:creationId xmlns:p14="http://schemas.microsoft.com/office/powerpoint/2010/main" val="10101125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perceived exertion graphs in the first section clearly vary throughout the menstrual cycle. The mean RPE graph shows that while exertion was significantly lower during the follicular and ovulatory phases, training felt most challenging during the menstrual and late luteal phases. This pattern is supported by the boxplot, which displays higher variability in RPE during the luteal and menstrual phases, reflecting varying symptoms and decreased training comfort. These results are consistent with previous research showing that premenstrual and menstrual symptoms like fatigue, mood swings, and cramps can increase perceived exertion and decrease exercise tolerance (Janse de Jonge, 2003; McNulty et al., 2020). When taken as a whole, these two graphs show that perceived effort varies throughout the cycle and typically peaks when symptoms are most noticeable.</a:t>
            </a:r>
          </a:p>
          <a:p>
            <a:endParaRPr lang="en-US" dirty="0"/>
          </a:p>
        </p:txBody>
      </p:sp>
      <p:sp>
        <p:nvSpPr>
          <p:cNvPr id="4" name="Slide Number Placeholder 3"/>
          <p:cNvSpPr>
            <a:spLocks noGrp="1"/>
          </p:cNvSpPr>
          <p:nvPr>
            <p:ph type="sldNum" sz="quarter" idx="5"/>
          </p:nvPr>
        </p:nvSpPr>
        <p:spPr/>
        <p:txBody>
          <a:bodyPr/>
          <a:lstStyle/>
          <a:p>
            <a:fld id="{AC281801-FA95-614A-A2A2-633DC6460051}" type="slidenum">
              <a:rPr lang="en-US" smtClean="0"/>
              <a:t>5</a:t>
            </a:fld>
            <a:endParaRPr lang="en-US"/>
          </a:p>
        </p:txBody>
      </p:sp>
    </p:spTree>
    <p:extLst>
      <p:ext uri="{BB962C8B-B14F-4D97-AF65-F5344CB8AC3E}">
        <p14:creationId xmlns:p14="http://schemas.microsoft.com/office/powerpoint/2010/main" val="1299262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Physiological load is the subject of the second section. During the luteal and menstrual phases, the resting heart rate was higher; during the follicular and ovulatory phases, it was lower. The same pattern was seen in post-exercise heart rate, indicating that periods of higher symptoms and perceived exertion were associated with increased cardiovascular strain. This is consistent with studies demonstrating that progesterone during the luteal phase raises cardiovascular demand and basal body temperature, which can raise heart rate during rest and exercise (Hackney, 2020; Tenan et al., 2016). These two graphs support the notion that specific stages of the cycle put more strain on the body by demonstrating how the physiological response to training reflects the perceptual response.</a:t>
            </a:r>
          </a:p>
          <a:p>
            <a:endParaRPr lang="en-US" dirty="0"/>
          </a:p>
        </p:txBody>
      </p:sp>
      <p:sp>
        <p:nvSpPr>
          <p:cNvPr id="4" name="Slide Number Placeholder 3"/>
          <p:cNvSpPr>
            <a:spLocks noGrp="1"/>
          </p:cNvSpPr>
          <p:nvPr>
            <p:ph type="sldNum" sz="quarter" idx="5"/>
          </p:nvPr>
        </p:nvSpPr>
        <p:spPr/>
        <p:txBody>
          <a:bodyPr/>
          <a:lstStyle/>
          <a:p>
            <a:fld id="{AC281801-FA95-614A-A2A2-633DC6460051}" type="slidenum">
              <a:rPr lang="en-US" smtClean="0"/>
              <a:t>6</a:t>
            </a:fld>
            <a:endParaRPr lang="en-US"/>
          </a:p>
        </p:txBody>
      </p:sp>
    </p:spTree>
    <p:extLst>
      <p:ext uri="{BB962C8B-B14F-4D97-AF65-F5344CB8AC3E}">
        <p14:creationId xmlns:p14="http://schemas.microsoft.com/office/powerpoint/2010/main" val="3830825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patterns in heart rate and exertion are explained in the last section. The menstrual phase had the highest mean discomfort scores, followed by a secondary increase in the late luteal phase. According to established symptom profiles, the symptom type chart indicates that mood-related symptoms and fatigue were more common during the luteal phase, while cramps and abdominal discomfort were most common during menstruation (Armour et al., 2019). The training type graph demonstrates how participants naturally adjusted their behaviour: higher intensity and strength-based sessions were more prevalent during the follicular and ovulatory phases, while more low intensity or modified sessions occurred during the menstrual and luteal phases. This is consistent with research showing that a large number of women self-adjust training according to perceived readiness and the severity of their symptoms (Findlay et al., 2020). When taken as a whole, these three graphs show how behaviour and symptoms change throughout the cycle in ways that directly affect physiological load and perceived exertion.</a:t>
            </a:r>
          </a:p>
          <a:p>
            <a:endParaRPr lang="en-US" dirty="0"/>
          </a:p>
        </p:txBody>
      </p:sp>
      <p:sp>
        <p:nvSpPr>
          <p:cNvPr id="4" name="Slide Number Placeholder 3"/>
          <p:cNvSpPr>
            <a:spLocks noGrp="1"/>
          </p:cNvSpPr>
          <p:nvPr>
            <p:ph type="sldNum" sz="quarter" idx="5"/>
          </p:nvPr>
        </p:nvSpPr>
        <p:spPr/>
        <p:txBody>
          <a:bodyPr/>
          <a:lstStyle/>
          <a:p>
            <a:fld id="{AC281801-FA95-614A-A2A2-633DC6460051}" type="slidenum">
              <a:rPr lang="en-US" smtClean="0"/>
              <a:t>7</a:t>
            </a:fld>
            <a:endParaRPr lang="en-US"/>
          </a:p>
        </p:txBody>
      </p:sp>
    </p:spTree>
    <p:extLst>
      <p:ext uri="{BB962C8B-B14F-4D97-AF65-F5344CB8AC3E}">
        <p14:creationId xmlns:p14="http://schemas.microsoft.com/office/powerpoint/2010/main" val="2510280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study's findings demonstrate clear phase-related patterns in symptoms, motivation, energy levels, and perceived exertion throughout the menstrual cycle, with the menstrual and late luteal phases having the highest symptom burden and the most unpleasant training experiences. These results are consistent with the literature reviewed in the introduction, which highlights the impact of hormonal changes, particularly those involving progesterone and oestrogen, on mood, fatigue, neuromuscular function, and perceived exertion (McNulty et al., 2020; Findlay et al., 2020). The study's participants frequently reported experiencing abdominal cramps, fatigue, irritability, and decreased motivation, all of which are indicative of increased inflammation, decreased mood stability, and heightened pain sensitivity during menstruation and the late luteal phase.</a:t>
            </a:r>
          </a:p>
          <a:p>
            <a:r>
              <a:rPr lang="en-GB" sz="1200" kern="1200" dirty="0">
                <a:solidFill>
                  <a:schemeClr val="tx1"/>
                </a:solidFill>
                <a:effectLst/>
                <a:latin typeface="+mn-lt"/>
                <a:ea typeface="+mn-ea"/>
                <a:cs typeface="+mn-cs"/>
              </a:rPr>
              <a:t>However, the follicular and ovulatory phases were associated with higher levels of motivation, energy, and perceived performance. According to research, raising oestrogen levels may enhance psychological health, neuromuscular function, and training preparedness (Elliott-Sale et al., 2021). During these stages, participants often reported feeling stronger, more energised, and more confident. Several participants reported peak performance or high motivation during ovulation, suggesting that oestrogen may support force production and perceived vitality (Sung et al., 2014). These patterns lend credence to the notion that tracking menstrual cycle symptoms should be part of athlete-</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training planning.</a:t>
            </a:r>
          </a:p>
          <a:p>
            <a:r>
              <a:rPr lang="en-GB" sz="1200" kern="1200" dirty="0">
                <a:solidFill>
                  <a:schemeClr val="tx1"/>
                </a:solidFill>
                <a:effectLst/>
                <a:latin typeface="+mn-lt"/>
                <a:ea typeface="+mn-ea"/>
                <a:cs typeface="+mn-cs"/>
              </a:rPr>
              <a:t>One of the main themes that emerges from the data is individual variability, which reflects the differences observed in the literature. Not every participant experienced the same symptoms or changes in performance throughout each phase, despite obvious general trends. Just as not every participant benefited from better performance during ovulation, some experienced severe difficulties during menstruation, while others performed well. Elliott-Sale et al. (2021) state that there is growing consensus that training recommendations should be customised rather than based on fixed phase-based models because menstrual cycle effects are highly individualised. Thus, the current findings show that individual symptom tracking is a helpful tool for athletes and practitioners.</a:t>
            </a:r>
          </a:p>
          <a:p>
            <a:r>
              <a:rPr lang="en-GB" sz="1200" kern="1200" dirty="0">
                <a:solidFill>
                  <a:schemeClr val="tx1"/>
                </a:solidFill>
                <a:effectLst/>
                <a:latin typeface="+mn-lt"/>
                <a:ea typeface="+mn-ea"/>
                <a:cs typeface="+mn-cs"/>
              </a:rPr>
              <a:t>In practical terms, these findings suggest that athletes may benefit from adjusting training loads based on the severity of their symptoms rather than just cycle phase. While low-intensity or restorative sessions may be more appropriate during menstruation or late luteal phases when symptoms are severe, higher-intensity or strength-focused sessions may be better tolerated during the follicular or ovulatory phases. Importantly, the data also show that many participants benefited psychologically from training despite having symptoms, indicating that movement may help with perceived well-being and mood regulation.</a:t>
            </a:r>
          </a:p>
          <a:p>
            <a:r>
              <a:rPr lang="en-GB" sz="1200" kern="1200" dirty="0">
                <a:solidFill>
                  <a:schemeClr val="tx1"/>
                </a:solidFill>
                <a:effectLst/>
                <a:latin typeface="+mn-lt"/>
                <a:ea typeface="+mn-ea"/>
                <a:cs typeface="+mn-cs"/>
              </a:rPr>
              <a:t>However, there are a few limitations to be mindful of. The self-reported data used in the study may have been influenced by subjective interpretation, recall bias, or inconsistent symptom tracking. Errors could occur because cycle phase classification was based on participant perceptions rather than hormonal verification. The wide range of training types made it difficult to distinguish the effects of the menstrual cycle from the effects of session intensity or modality. Additionally, despite the dataset's large number of entries, its generalisability was constrained by the small number of participants.</a:t>
            </a:r>
          </a:p>
          <a:p>
            <a:r>
              <a:rPr lang="en-GB" sz="1200" kern="1200" dirty="0">
                <a:solidFill>
                  <a:schemeClr val="tx1"/>
                </a:solidFill>
                <a:effectLst/>
                <a:latin typeface="+mn-lt"/>
                <a:ea typeface="+mn-ea"/>
                <a:cs typeface="+mn-cs"/>
              </a:rPr>
              <a:t>To increase phase classification accuracy, future research should combine hormonal measurements with subjective symptom tracking. The connection between menstrual cycle phases and performance could be better understood with larger sample sizes and more regulated training regimens. Investigating how psychological elements like stress or sleep interact with hormonal changes to affect training experiences is also worthwhile.</a:t>
            </a:r>
          </a:p>
          <a:p>
            <a:r>
              <a:rPr lang="en-GB" sz="1200" kern="1200" dirty="0">
                <a:solidFill>
                  <a:schemeClr val="tx1"/>
                </a:solidFill>
                <a:effectLst/>
                <a:latin typeface="+mn-lt"/>
                <a:ea typeface="+mn-ea"/>
                <a:cs typeface="+mn-cs"/>
              </a:rPr>
              <a:t>In summary, this study emphasises significant individual variability while supporting the body of evidence that menstrual cycle phases can affect symptoms, motivation, and perceived exertion. The key takeaway is that rather than assuming universal phase-based responses, menstrual cycle-informed training should be tailored to everyone and concentrate on symptom patterns. Practitioners can create more adaptable, customised training regimens that promote both performance and well-being by encouraging athletes to monitor their own experiences.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AC281801-FA95-614A-A2A2-633DC6460051}" type="slidenum">
              <a:rPr lang="en-US" smtClean="0"/>
              <a:t>8</a:t>
            </a:fld>
            <a:endParaRPr lang="en-US"/>
          </a:p>
        </p:txBody>
      </p:sp>
    </p:spTree>
    <p:extLst>
      <p:ext uri="{BB962C8B-B14F-4D97-AF65-F5344CB8AC3E}">
        <p14:creationId xmlns:p14="http://schemas.microsoft.com/office/powerpoint/2010/main" val="3568431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179829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0717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4230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99142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604918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860640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438090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1594669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3726898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dirty="0"/>
          </a:p>
        </p:txBody>
      </p:sp>
    </p:spTree>
    <p:extLst>
      <p:ext uri="{BB962C8B-B14F-4D97-AF65-F5344CB8AC3E}">
        <p14:creationId xmlns:p14="http://schemas.microsoft.com/office/powerpoint/2010/main" val="2180536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5/8/26</a:t>
            </a:fld>
            <a:endParaRPr lang="en-US" dirty="0"/>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dirty="0"/>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61938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5/8/26</a:t>
            </a:fld>
            <a:endParaRPr lang="en-US" dirty="0"/>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dirty="0"/>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23259017"/>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tiff"/><Relationship Id="rId4" Type="http://schemas.openxmlformats.org/officeDocument/2006/relationships/image" Target="../media/image7.tif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2165/00007256-200333110-00004" TargetMode="External"/><Relationship Id="rId3" Type="http://schemas.openxmlformats.org/officeDocument/2006/relationships/hyperlink" Target="https://doi.org/10.1136/bjsports-2019-101486" TargetMode="External"/><Relationship Id="rId7" Type="http://schemas.openxmlformats.org/officeDocument/2006/relationships/hyperlink" Target="https://jyx.jyu.fi/bitstreams/16b276f9-081a-430d-b116-7a185d8828bd/download" TargetMode="External"/><Relationship Id="rId2" Type="http://schemas.openxmlformats.org/officeDocument/2006/relationships/hyperlink" Target="https://www.researchgate.net/profile/Miranda-Farage/publication/5820269_Psychosocial_and_societal_burden_of_incontinence_in_the_aged_population_A_review/links/0912f5112985b13b50000000/Psychosocial-and-societal-burden-of-incontinence-in-the-aged-population-A-review.pdf" TargetMode="External"/><Relationship Id="rId1" Type="http://schemas.openxmlformats.org/officeDocument/2006/relationships/slideLayout" Target="../slideLayouts/slideLayout2.xml"/><Relationship Id="rId6" Type="http://schemas.openxmlformats.org/officeDocument/2006/relationships/hyperlink" Target="https://doi.org/10.3390/ijerph18073662" TargetMode="External"/><Relationship Id="rId5" Type="http://schemas.openxmlformats.org/officeDocument/2006/relationships/hyperlink" Target="https://centrostudilombardia.com/wp-content/uploads/IAAF-Generale/2013-The-menstrual-cycle-and-sport-performance.pdf" TargetMode="External"/><Relationship Id="rId4" Type="http://schemas.openxmlformats.org/officeDocument/2006/relationships/hyperlink" Target="https://d1wqtxts1xzle7.cloudfront.net/11925506/effects_of_menstrual_cycle-libre.pdf?1390860702=&amp;response-content-disposition=inline%3B+filename%3DEFFECTS_OF_MENSTRUAL_CYCLE_ON_SPORTS_PER.pdf&amp;Expires=1778233730&amp;Signature=R~YipmQ3PW-LDWU9xT3ZaXqUwQCOTWuUPbHW-fokMqeyH1T9KuHLW2RBJ6bzB2xsL7AwDYLS4xfoltYiw1pgF-yRXsFQ~oT~OZiPrr-rej90v2UEcGyd4Y0JLk8vAnSmuxqwUqSqQ3zxin6atPBEYnYXT-sFQYjH3yC3yXMBd8zMgkQIc5nLPwO~SH-lPcQyjCL-Cdgvm-VwHivV6~s3dqaD4JL5HE0GVAa4o3me9aXZS7kK3Z7SLLQfJ9mq152an3RkB-Lw8lrZL280CcFL04WInlu6JPH71tOuOSIUOX~FutcgoXZyDpfRLUejwqPM31NEI1wnrfJJAngVhDjCPA__&amp;Key-Pair-Id=APKAJLOHF5GGSLRBV4ZA" TargetMode="External"/><Relationship Id="rId9" Type="http://schemas.openxmlformats.org/officeDocument/2006/relationships/hyperlink" Target="https://doi.org/10.1123/ijspp.2023-0234"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link.springer.com/article/10.1007/s40279-020-01319-3?fbclid=IwAR0_csRshAbudL6agKNJnEcOVyB11dFa9TC2mvMsZNIQfo2TpyFOmlt5X3o" TargetMode="External"/><Relationship Id="rId7" Type="http://schemas.openxmlformats.org/officeDocument/2006/relationships/hyperlink" Target="https://commons.nmu.edu/cgi/viewcontent.cgi?article=1964&amp;&amp;context=theses&amp;&amp;sei-redir=1&amp;referer=https%253A%252F%252Fscholar.google.com%252Fscholar%253Fhl%253Den%2526as_sdt%253D0%25252C5%2526q%253DHackney%25252C%252BA.%252BC.%252B%2525282020%252529.%252BThe%252Bmenstrual%252Bcycle%25253A%252BBiological%252Bregulation%252Band%252Bassociated%252Bhormonal%252Bchanges.%252BIn%252BExercise%25252C%252BSport%25252C%252Band%252BBioanalytical%252BChemistry.%2526btnG%253D#search=%22Hackney%2C%20A.%20C.%20%282020%29.%20menstrual%20cycle%3A%20Biological%20regulation%20associated%20hormonal%20changes.%20Exercise%2C%20Sport%2C%20Bioanalytical%20Chemistry.%22" TargetMode="External"/><Relationship Id="rId2" Type="http://schemas.openxmlformats.org/officeDocument/2006/relationships/hyperlink" Target="https://d1wqtxts1xzle7.cloudfront.net/66622158/a000237-libre.pdf?1619262674=&amp;response-content-disposition=inline%3B+filename%3DThe_Effect_of_the_Menstrual_Cycle_on_Dai.pdf&amp;Expires=1778233692&amp;Signature=DLDZky4DmwA2NUiOlBVgaMvDAZIJLtIiC~CNlPsBxIsFpcmfMYXLJlH36oXEOfBudlC-zqmxQSeu-NB5ukL0FG2blno7cqu0RAoQfl8qb4dG8nOuggcRSn3wJqheY4N9-PEZmtKxl1xmaYvr-T0mWCEFR4NK6fnSB0LXCJUTia3VeryfDuIZZC2DoSpu8GErB3xYA5BY-RRvGEpmqbj9HqvEr6C4Ky8Ex24ruN1gtww7ZtBhXRW55KTUMyljzOsffCvArrowuNK~H~qRe--1pLV6gcsp12WwyZytITp1ZG1QLqoqy5dfO9iq7y0oXCt9NZIM-B-bnqlfMqxS26zAaA__&amp;Key-Pair-Id=APKAJLOHF5GGSLRBV4ZA" TargetMode="External"/><Relationship Id="rId1" Type="http://schemas.openxmlformats.org/officeDocument/2006/relationships/slideLayout" Target="../slideLayouts/slideLayout2.xml"/><Relationship Id="rId6" Type="http://schemas.openxmlformats.org/officeDocument/2006/relationships/hyperlink" Target="https://doi.org/10.1046/j.1468-2982.2000.00034.x" TargetMode="External"/><Relationship Id="rId5" Type="http://schemas.openxmlformats.org/officeDocument/2006/relationships/hyperlink" Target="https://doi.org/10.1016/j.jsams.2024.02.012" TargetMode="External"/><Relationship Id="rId4" Type="http://schemas.openxmlformats.org/officeDocument/2006/relationships/hyperlink" Target="https://doi.org/10.3389/fphys.2021.6545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 name="Rectangle 214">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pic>
        <p:nvPicPr>
          <p:cNvPr id="5" name="Picture 4">
            <a:extLst>
              <a:ext uri="{FF2B5EF4-FFF2-40B4-BE49-F238E27FC236}">
                <a16:creationId xmlns:a16="http://schemas.microsoft.com/office/drawing/2014/main" id="{4C401168-CB3D-AF43-AEA6-CDE4A6256F36}"/>
              </a:ext>
            </a:extLst>
          </p:cNvPr>
          <p:cNvPicPr>
            <a:picLocks noChangeAspect="1"/>
          </p:cNvPicPr>
          <p:nvPr/>
        </p:nvPicPr>
        <p:blipFill>
          <a:blip r:embed="rId2"/>
          <a:srcRect l="5017" r="12558" b="9090"/>
          <a:stretch>
            <a:fillRect/>
          </a:stretch>
        </p:blipFill>
        <p:spPr>
          <a:xfrm>
            <a:off x="20" y="10"/>
            <a:ext cx="12191980" cy="6857990"/>
          </a:xfrm>
          <a:prstGeom prst="rect">
            <a:avLst/>
          </a:prstGeom>
        </p:spPr>
      </p:pic>
      <p:sp>
        <p:nvSpPr>
          <p:cNvPr id="216" name="Rectangle 215">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FCCD5E75-45BC-334B-68FD-5B3DD0B8FDE7}"/>
              </a:ext>
            </a:extLst>
          </p:cNvPr>
          <p:cNvSpPr>
            <a:spLocks noGrp="1"/>
          </p:cNvSpPr>
          <p:nvPr>
            <p:ph type="ctrTitle"/>
          </p:nvPr>
        </p:nvSpPr>
        <p:spPr>
          <a:xfrm>
            <a:off x="320039" y="5739969"/>
            <a:ext cx="11468687" cy="960120"/>
          </a:xfrm>
          <a:ln>
            <a:noFill/>
          </a:ln>
        </p:spPr>
        <p:txBody>
          <a:bodyPr anchor="ctr">
            <a:normAutofit/>
          </a:bodyPr>
          <a:lstStyle/>
          <a:p>
            <a:pPr algn="ctr">
              <a:lnSpc>
                <a:spcPct val="90000"/>
              </a:lnSpc>
            </a:pPr>
            <a:r>
              <a:rPr lang="en-GB" sz="1400" dirty="0"/>
              <a:t> </a:t>
            </a:r>
            <a:br>
              <a:rPr lang="en-GB" sz="1400" dirty="0"/>
            </a:br>
            <a:r>
              <a:rPr lang="en-GB" sz="1400" dirty="0"/>
              <a:t>The Influence of The Menstrual Cycle on Physiology, Training Adaptations, And Performance in Female Athletes</a:t>
            </a:r>
            <a:br>
              <a:rPr lang="en-GB" sz="1400" dirty="0"/>
            </a:br>
            <a:endParaRPr lang="en-US" sz="1400" dirty="0"/>
          </a:p>
        </p:txBody>
      </p:sp>
    </p:spTree>
    <p:extLst>
      <p:ext uri="{BB962C8B-B14F-4D97-AF65-F5344CB8AC3E}">
        <p14:creationId xmlns:p14="http://schemas.microsoft.com/office/powerpoint/2010/main" val="222729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44ACD-7256-7CF8-37CF-FFC8AB698D51}"/>
              </a:ext>
            </a:extLst>
          </p:cNvPr>
          <p:cNvSpPr>
            <a:spLocks noGrp="1"/>
          </p:cNvSpPr>
          <p:nvPr>
            <p:ph type="title"/>
          </p:nvPr>
        </p:nvSpPr>
        <p:spPr>
          <a:xfrm>
            <a:off x="521208" y="680697"/>
            <a:ext cx="3731815" cy="659006"/>
          </a:xfrm>
        </p:spPr>
        <p:txBody>
          <a:bodyPr>
            <a:normAutofit fontScale="90000"/>
          </a:bodyPr>
          <a:lstStyle/>
          <a:p>
            <a:r>
              <a:rPr lang="en-US" dirty="0"/>
              <a:t>Introduction:</a:t>
            </a:r>
          </a:p>
        </p:txBody>
      </p:sp>
      <p:sp>
        <p:nvSpPr>
          <p:cNvPr id="3" name="Content Placeholder 2">
            <a:extLst>
              <a:ext uri="{FF2B5EF4-FFF2-40B4-BE49-F238E27FC236}">
                <a16:creationId xmlns:a16="http://schemas.microsoft.com/office/drawing/2014/main" id="{50A0FC3A-941C-8871-FA27-481EF62DD837}"/>
              </a:ext>
            </a:extLst>
          </p:cNvPr>
          <p:cNvSpPr>
            <a:spLocks noGrp="1"/>
          </p:cNvSpPr>
          <p:nvPr>
            <p:ph idx="1"/>
          </p:nvPr>
        </p:nvSpPr>
        <p:spPr>
          <a:xfrm>
            <a:off x="521208" y="1339703"/>
            <a:ext cx="11155680" cy="5006233"/>
          </a:xfrm>
        </p:spPr>
        <p:txBody>
          <a:bodyPr>
            <a:normAutofit/>
          </a:bodyPr>
          <a:lstStyle/>
          <a:p>
            <a:pPr>
              <a:buFontTx/>
              <a:buChar char="-"/>
            </a:pPr>
            <a:r>
              <a:rPr lang="en-US" dirty="0">
                <a:latin typeface="Aptos" panose="020B0004020202020204" pitchFamily="34" charset="0"/>
              </a:rPr>
              <a:t>In sport science research, female athletes have historically been under-represented (between 4 and 13% of studies include women).</a:t>
            </a:r>
          </a:p>
          <a:p>
            <a:pPr>
              <a:buFontTx/>
              <a:buChar char="-"/>
            </a:pPr>
            <a:r>
              <a:rPr lang="en-US" dirty="0">
                <a:latin typeface="Aptos" panose="020B0004020202020204" pitchFamily="34" charset="0"/>
              </a:rPr>
              <a:t>Oestrogen and progesterone fluctuate cyclically during the menstrual cycle, which has an impact on physiology.</a:t>
            </a:r>
          </a:p>
          <a:p>
            <a:pPr>
              <a:buFontTx/>
              <a:buChar char="-"/>
            </a:pPr>
            <a:r>
              <a:rPr lang="en-US" dirty="0">
                <a:latin typeface="Aptos" panose="020B0004020202020204" pitchFamily="34" charset="0"/>
              </a:rPr>
              <a:t>Thermoregulation, metabolism, neuromuscular function, ligament laxity, mood, and fatigue are all impacted by hormonal changes.</a:t>
            </a:r>
          </a:p>
          <a:p>
            <a:pPr>
              <a:buFontTx/>
              <a:buChar char="-"/>
            </a:pPr>
            <a:r>
              <a:rPr lang="en-US" dirty="0">
                <a:latin typeface="Aptos" panose="020B0004020202020204" pitchFamily="34" charset="0"/>
              </a:rPr>
              <a:t>Research reveals conflicting results: many show no change, some show strength/energy peaks in the late follicular phase, and some show performance declines during menstruation.</a:t>
            </a:r>
          </a:p>
          <a:p>
            <a:pPr>
              <a:buFontTx/>
              <a:buChar char="-"/>
            </a:pPr>
            <a:r>
              <a:rPr lang="en-US" dirty="0">
                <a:latin typeface="Aptos" panose="020B0004020202020204" pitchFamily="34" charset="0"/>
              </a:rPr>
              <a:t>One-size-fits-all models are ineffective, according to high individual variability.</a:t>
            </a:r>
          </a:p>
          <a:p>
            <a:pPr>
              <a:buFontTx/>
              <a:buChar char="-"/>
            </a:pPr>
            <a:r>
              <a:rPr lang="en-US" dirty="0">
                <a:latin typeface="Aptos" panose="020B0004020202020204" pitchFamily="34" charset="0"/>
              </a:rPr>
              <a:t>Instead of assuming universal patterns, athlete-centered, symptom-based monitoring is required.</a:t>
            </a:r>
          </a:p>
          <a:p>
            <a:pPr>
              <a:buFontTx/>
              <a:buChar char="-"/>
            </a:pPr>
            <a:r>
              <a:rPr lang="en-US" dirty="0">
                <a:latin typeface="Aptos" panose="020B0004020202020204" pitchFamily="34" charset="0"/>
              </a:rPr>
              <a:t>Over the course of five weeks, this study investigates how menstrual cycle phases affect training experiences, symptoms, recuperation, and perceived performance.</a:t>
            </a:r>
          </a:p>
          <a:p>
            <a:pPr>
              <a:buFontTx/>
              <a:buChar char="-"/>
            </a:pPr>
            <a:endParaRPr lang="en-US" dirty="0"/>
          </a:p>
          <a:p>
            <a:pPr>
              <a:buFontTx/>
              <a:buChar char="-"/>
            </a:pPr>
            <a:endParaRPr lang="en-US" dirty="0"/>
          </a:p>
          <a:p>
            <a:endParaRPr lang="en-US" dirty="0"/>
          </a:p>
        </p:txBody>
      </p:sp>
    </p:spTree>
    <p:extLst>
      <p:ext uri="{BB962C8B-B14F-4D97-AF65-F5344CB8AC3E}">
        <p14:creationId xmlns:p14="http://schemas.microsoft.com/office/powerpoint/2010/main" val="1398154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28DF-C048-537E-C203-4B8E663596D0}"/>
              </a:ext>
            </a:extLst>
          </p:cNvPr>
          <p:cNvSpPr>
            <a:spLocks noGrp="1"/>
          </p:cNvSpPr>
          <p:nvPr>
            <p:ph type="title"/>
          </p:nvPr>
        </p:nvSpPr>
        <p:spPr>
          <a:xfrm>
            <a:off x="521208" y="680697"/>
            <a:ext cx="5284169" cy="786597"/>
          </a:xfrm>
        </p:spPr>
        <p:txBody>
          <a:bodyPr/>
          <a:lstStyle/>
          <a:p>
            <a:r>
              <a:rPr lang="en-US" dirty="0"/>
              <a:t>Aims &amp; Hypothesis:</a:t>
            </a:r>
          </a:p>
        </p:txBody>
      </p:sp>
      <p:sp>
        <p:nvSpPr>
          <p:cNvPr id="3" name="Content Placeholder 2">
            <a:extLst>
              <a:ext uri="{FF2B5EF4-FFF2-40B4-BE49-F238E27FC236}">
                <a16:creationId xmlns:a16="http://schemas.microsoft.com/office/drawing/2014/main" id="{FD381D15-C93A-491B-D03E-4F1192F0181F}"/>
              </a:ext>
            </a:extLst>
          </p:cNvPr>
          <p:cNvSpPr>
            <a:spLocks noGrp="1"/>
          </p:cNvSpPr>
          <p:nvPr>
            <p:ph idx="1"/>
          </p:nvPr>
        </p:nvSpPr>
        <p:spPr>
          <a:xfrm>
            <a:off x="378069" y="1318846"/>
            <a:ext cx="11295771" cy="5539154"/>
          </a:xfrm>
        </p:spPr>
        <p:txBody>
          <a:bodyPr>
            <a:noAutofit/>
          </a:bodyPr>
          <a:lstStyle/>
          <a:p>
            <a:pPr marL="0" indent="0">
              <a:buNone/>
            </a:pPr>
            <a:r>
              <a:rPr lang="en-US" dirty="0">
                <a:latin typeface="Aptos" panose="020B0004020202020204" pitchFamily="34" charset="0"/>
              </a:rPr>
              <a:t>Aim:</a:t>
            </a:r>
          </a:p>
          <a:p>
            <a:pPr>
              <a:buFontTx/>
              <a:buChar char="-"/>
            </a:pPr>
            <a:r>
              <a:rPr lang="en-US" dirty="0">
                <a:latin typeface="Aptos" panose="020B0004020202020204" pitchFamily="34" charset="0"/>
              </a:rPr>
              <a:t>To investigate, over the course of five weeks, how menstrual cycle phases affect physiology, training adaptations, and perceived performance in active women.</a:t>
            </a:r>
          </a:p>
          <a:p>
            <a:pPr marL="0" indent="0">
              <a:buNone/>
            </a:pPr>
            <a:r>
              <a:rPr lang="en-US" dirty="0">
                <a:latin typeface="Aptos" panose="020B0004020202020204" pitchFamily="34" charset="0"/>
              </a:rPr>
              <a:t>Objectives:</a:t>
            </a:r>
          </a:p>
          <a:p>
            <a:pPr marL="0" indent="0">
              <a:buNone/>
            </a:pPr>
            <a:r>
              <a:rPr lang="en-US" dirty="0">
                <a:latin typeface="Aptos" panose="020B0004020202020204" pitchFamily="34" charset="0"/>
              </a:rPr>
              <a:t>- Throughout the course of the study, monitor the menstrual cycle phase and symptoms.</a:t>
            </a:r>
          </a:p>
          <a:p>
            <a:pPr>
              <a:buFontTx/>
              <a:buChar char="-"/>
            </a:pPr>
            <a:r>
              <a:rPr lang="en-US" dirty="0">
                <a:latin typeface="Aptos" panose="020B0004020202020204" pitchFamily="34" charset="0"/>
              </a:rPr>
              <a:t>Gather training-session data (RPE, recovery, sleep, training load) three times a week.</a:t>
            </a:r>
          </a:p>
          <a:p>
            <a:pPr>
              <a:buFontTx/>
              <a:buChar char="-"/>
            </a:pPr>
            <a:r>
              <a:rPr lang="en-US" dirty="0">
                <a:latin typeface="Aptos" panose="020B0004020202020204" pitchFamily="34" charset="0"/>
              </a:rPr>
              <a:t>Determine trends or variations in performance-related factors throughout cycle stages.</a:t>
            </a:r>
          </a:p>
          <a:p>
            <a:pPr>
              <a:buFontTx/>
              <a:buChar char="-"/>
            </a:pPr>
            <a:r>
              <a:rPr lang="en-US" dirty="0">
                <a:latin typeface="Aptos" panose="020B0004020202020204" pitchFamily="34" charset="0"/>
              </a:rPr>
              <a:t>Examine individual differences in menstrual-cycle reactions.</a:t>
            </a:r>
          </a:p>
          <a:p>
            <a:pPr marL="0" indent="0">
              <a:buNone/>
            </a:pPr>
            <a:r>
              <a:rPr lang="en-US" dirty="0">
                <a:latin typeface="Aptos" panose="020B0004020202020204" pitchFamily="34" charset="0"/>
              </a:rPr>
              <a:t>Hypothesis:</a:t>
            </a:r>
          </a:p>
          <a:p>
            <a:pPr>
              <a:buFontTx/>
              <a:buChar char="-"/>
            </a:pPr>
            <a:r>
              <a:rPr lang="en-US" dirty="0">
                <a:latin typeface="Aptos" panose="020B0004020202020204" pitchFamily="34" charset="0"/>
              </a:rPr>
              <a:t>Early menstrual symptoms like cramps, exhaustion, and low motivation can impair performance and recuperation.</a:t>
            </a:r>
          </a:p>
          <a:p>
            <a:pPr>
              <a:buFontTx/>
              <a:buChar char="-"/>
            </a:pPr>
            <a:r>
              <a:rPr lang="en-US" dirty="0">
                <a:latin typeface="Aptos" panose="020B0004020202020204" pitchFamily="34" charset="0"/>
              </a:rPr>
              <a:t>Oestrogen peaks during the late follicular/ovulatory phase, which may improve strength, energy, or perceived performance.</a:t>
            </a:r>
          </a:p>
          <a:p>
            <a:pPr>
              <a:buFontTx/>
              <a:buChar char="-"/>
            </a:pPr>
            <a:r>
              <a:rPr lang="en-US" dirty="0">
                <a:latin typeface="Aptos" panose="020B0004020202020204" pitchFamily="34" charset="0"/>
              </a:rPr>
              <a:t>The effects of the menstrual cycle will exhibit significant individual variation rather than a common pattern.</a:t>
            </a:r>
          </a:p>
        </p:txBody>
      </p:sp>
    </p:spTree>
    <p:extLst>
      <p:ext uri="{BB962C8B-B14F-4D97-AF65-F5344CB8AC3E}">
        <p14:creationId xmlns:p14="http://schemas.microsoft.com/office/powerpoint/2010/main" val="1854739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881FE-04EC-0411-B5C5-72E6E6EE1401}"/>
              </a:ext>
            </a:extLst>
          </p:cNvPr>
          <p:cNvSpPr>
            <a:spLocks noGrp="1"/>
          </p:cNvSpPr>
          <p:nvPr>
            <p:ph type="title"/>
          </p:nvPr>
        </p:nvSpPr>
        <p:spPr>
          <a:xfrm>
            <a:off x="542473" y="701961"/>
            <a:ext cx="3838141" cy="616476"/>
          </a:xfrm>
        </p:spPr>
        <p:txBody>
          <a:bodyPr>
            <a:normAutofit fontScale="90000"/>
          </a:bodyPr>
          <a:lstStyle/>
          <a:p>
            <a:r>
              <a:rPr lang="en-US" dirty="0"/>
              <a:t>Methodology:</a:t>
            </a:r>
          </a:p>
        </p:txBody>
      </p:sp>
      <p:sp>
        <p:nvSpPr>
          <p:cNvPr id="3" name="Content Placeholder 2">
            <a:extLst>
              <a:ext uri="{FF2B5EF4-FFF2-40B4-BE49-F238E27FC236}">
                <a16:creationId xmlns:a16="http://schemas.microsoft.com/office/drawing/2014/main" id="{C7118B64-F99C-58C4-5EFB-2694B9209472}"/>
              </a:ext>
            </a:extLst>
          </p:cNvPr>
          <p:cNvSpPr>
            <a:spLocks noGrp="1"/>
          </p:cNvSpPr>
          <p:nvPr>
            <p:ph idx="1"/>
          </p:nvPr>
        </p:nvSpPr>
        <p:spPr>
          <a:xfrm>
            <a:off x="361507" y="1169581"/>
            <a:ext cx="11525693" cy="5443869"/>
          </a:xfrm>
        </p:spPr>
        <p:txBody>
          <a:bodyPr>
            <a:normAutofit fontScale="92500" lnSpcReduction="10000"/>
          </a:bodyPr>
          <a:lstStyle/>
          <a:p>
            <a:pPr marL="0" indent="0">
              <a:buNone/>
            </a:pPr>
            <a:r>
              <a:rPr lang="en-US" b="1" dirty="0"/>
              <a:t>Participants:  </a:t>
            </a:r>
            <a:r>
              <a:rPr lang="en-US" dirty="0"/>
              <a:t>10 recruited, 6 completed; 1 dropout; 3 incomplete.</a:t>
            </a:r>
          </a:p>
          <a:p>
            <a:pPr marL="0" indent="0">
              <a:buNone/>
            </a:pPr>
            <a:r>
              <a:rPr lang="en-US" b="1" dirty="0"/>
              <a:t>Pre-study procedures:</a:t>
            </a:r>
          </a:p>
          <a:p>
            <a:pPr>
              <a:buFontTx/>
              <a:buChar char="-"/>
            </a:pPr>
            <a:r>
              <a:rPr lang="en-US" dirty="0"/>
              <a:t>Introduction briefing explaining what, why and how.</a:t>
            </a:r>
          </a:p>
          <a:p>
            <a:pPr>
              <a:buFontTx/>
              <a:buChar char="-"/>
            </a:pPr>
            <a:r>
              <a:rPr lang="en-US" dirty="0"/>
              <a:t>Informed consent obtained.</a:t>
            </a:r>
          </a:p>
          <a:p>
            <a:pPr>
              <a:buFontTx/>
              <a:buChar char="-"/>
            </a:pPr>
            <a:r>
              <a:rPr lang="en-US" dirty="0"/>
              <a:t>Background health and lifestyle questionnaire (Microsoft forms)</a:t>
            </a:r>
          </a:p>
          <a:p>
            <a:pPr marL="0" indent="0">
              <a:buNone/>
            </a:pPr>
            <a:r>
              <a:rPr lang="en-US" b="1" dirty="0"/>
              <a:t>Protocol:</a:t>
            </a:r>
          </a:p>
          <a:p>
            <a:pPr>
              <a:buFontTx/>
              <a:buChar char="-"/>
            </a:pPr>
            <a:r>
              <a:rPr lang="en-US" dirty="0"/>
              <a:t>5-week monitoring period</a:t>
            </a:r>
          </a:p>
          <a:p>
            <a:pPr>
              <a:buFontTx/>
              <a:buChar char="-"/>
            </a:pPr>
            <a:r>
              <a:rPr lang="en-US" dirty="0"/>
              <a:t>Menstrual-cycle journal 3x per week</a:t>
            </a:r>
          </a:p>
          <a:p>
            <a:pPr>
              <a:buFontTx/>
              <a:buChar char="-"/>
            </a:pPr>
            <a:r>
              <a:rPr lang="en-US" dirty="0"/>
              <a:t>Completed after training sessions of participants choice.</a:t>
            </a:r>
          </a:p>
          <a:p>
            <a:pPr marL="0" indent="0">
              <a:buNone/>
            </a:pPr>
            <a:r>
              <a:rPr lang="en-US" b="1" dirty="0"/>
              <a:t>Measures recorded:</a:t>
            </a:r>
          </a:p>
          <a:p>
            <a:pPr>
              <a:buFontTx/>
              <a:buChar char="-"/>
            </a:pPr>
            <a:r>
              <a:rPr lang="en-US" dirty="0"/>
              <a:t>Menstrual symptoms</a:t>
            </a:r>
          </a:p>
          <a:p>
            <a:pPr>
              <a:buFontTx/>
              <a:buChar char="-"/>
            </a:pPr>
            <a:r>
              <a:rPr lang="en-US" dirty="0"/>
              <a:t>RPE/ recovery rating</a:t>
            </a:r>
          </a:p>
          <a:p>
            <a:pPr>
              <a:buFontTx/>
              <a:buChar char="-"/>
            </a:pPr>
            <a:r>
              <a:rPr lang="en-US" dirty="0"/>
              <a:t>Training load</a:t>
            </a:r>
          </a:p>
          <a:p>
            <a:pPr>
              <a:buFontTx/>
              <a:buChar char="-"/>
            </a:pPr>
            <a:r>
              <a:rPr lang="en-US" dirty="0"/>
              <a:t>Motivation/comfort changes</a:t>
            </a:r>
          </a:p>
          <a:p>
            <a:pPr>
              <a:buFontTx/>
              <a:buChar char="-"/>
            </a:pPr>
            <a:endParaRPr lang="en-US" dirty="0"/>
          </a:p>
        </p:txBody>
      </p:sp>
    </p:spTree>
    <p:extLst>
      <p:ext uri="{BB962C8B-B14F-4D97-AF65-F5344CB8AC3E}">
        <p14:creationId xmlns:p14="http://schemas.microsoft.com/office/powerpoint/2010/main" val="4096285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Freeform: Shape 41">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4" name="Freeform: Shape 43">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46" name="Rectangle 45">
            <a:extLst>
              <a:ext uri="{FF2B5EF4-FFF2-40B4-BE49-F238E27FC236}">
                <a16:creationId xmlns:a16="http://schemas.microsoft.com/office/drawing/2014/main" id="{CD7F9EC8-0E2C-4023-9DD1-73BEF6B80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AF7685-598C-51F1-48B5-B1A322CF2DC0}"/>
              </a:ext>
            </a:extLst>
          </p:cNvPr>
          <p:cNvSpPr>
            <a:spLocks noGrp="1"/>
          </p:cNvSpPr>
          <p:nvPr>
            <p:ph type="title"/>
          </p:nvPr>
        </p:nvSpPr>
        <p:spPr>
          <a:xfrm>
            <a:off x="521208" y="978408"/>
            <a:ext cx="7565779" cy="1386996"/>
          </a:xfrm>
        </p:spPr>
        <p:txBody>
          <a:bodyPr vert="horz" lIns="91440" tIns="45720" rIns="91440" bIns="45720" rtlCol="0" anchor="t">
            <a:normAutofit/>
          </a:bodyPr>
          <a:lstStyle/>
          <a:p>
            <a:pPr>
              <a:lnSpc>
                <a:spcPct val="90000"/>
              </a:lnSpc>
            </a:pPr>
            <a:r>
              <a:rPr lang="en-US" sz="4600" dirty="0"/>
              <a:t>Results: Perceived Exertion(RPE)</a:t>
            </a:r>
          </a:p>
        </p:txBody>
      </p:sp>
      <p:sp>
        <p:nvSpPr>
          <p:cNvPr id="48" name="Freeform: Shape 47">
            <a:extLst>
              <a:ext uri="{FF2B5EF4-FFF2-40B4-BE49-F238E27FC236}">
                <a16:creationId xmlns:a16="http://schemas.microsoft.com/office/drawing/2014/main" id="{DD646702-1788-B97D-918B-46834CD1E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3" name="Content Placeholder 3">
            <a:extLst>
              <a:ext uri="{FF2B5EF4-FFF2-40B4-BE49-F238E27FC236}">
                <a16:creationId xmlns:a16="http://schemas.microsoft.com/office/drawing/2014/main" id="{60DE0523-0AB7-EB2B-399A-D8837C3169DD}"/>
              </a:ext>
            </a:extLst>
          </p:cNvPr>
          <p:cNvPicPr>
            <a:picLocks noChangeAspect="1"/>
          </p:cNvPicPr>
          <p:nvPr/>
        </p:nvPicPr>
        <p:blipFill>
          <a:blip r:embed="rId3"/>
          <a:srcRect r="3" b="9921"/>
          <a:stretch>
            <a:fillRect/>
          </a:stretch>
        </p:blipFill>
        <p:spPr>
          <a:xfrm>
            <a:off x="517869" y="2728214"/>
            <a:ext cx="5515396" cy="3192173"/>
          </a:xfrm>
          <a:prstGeom prst="rect">
            <a:avLst/>
          </a:prstGeom>
        </p:spPr>
      </p:pic>
      <p:pic>
        <p:nvPicPr>
          <p:cNvPr id="15" name="Picture 14">
            <a:extLst>
              <a:ext uri="{FF2B5EF4-FFF2-40B4-BE49-F238E27FC236}">
                <a16:creationId xmlns:a16="http://schemas.microsoft.com/office/drawing/2014/main" id="{8C20A42E-E88F-793C-A0BE-6168730233CB}"/>
              </a:ext>
            </a:extLst>
          </p:cNvPr>
          <p:cNvPicPr>
            <a:picLocks noChangeAspect="1"/>
          </p:cNvPicPr>
          <p:nvPr/>
        </p:nvPicPr>
        <p:blipFill>
          <a:blip r:embed="rId4"/>
          <a:srcRect r="3" b="9921"/>
          <a:stretch>
            <a:fillRect/>
          </a:stretch>
        </p:blipFill>
        <p:spPr>
          <a:xfrm>
            <a:off x="6176831" y="2728307"/>
            <a:ext cx="5515396" cy="3192173"/>
          </a:xfrm>
          <a:prstGeom prst="rect">
            <a:avLst/>
          </a:prstGeom>
        </p:spPr>
      </p:pic>
      <p:sp>
        <p:nvSpPr>
          <p:cNvPr id="50" name="Freeform: Shape 49">
            <a:extLst>
              <a:ext uri="{FF2B5EF4-FFF2-40B4-BE49-F238E27FC236}">
                <a16:creationId xmlns:a16="http://schemas.microsoft.com/office/drawing/2014/main" id="{F6B4FCA5-23FA-C759-8E23-68410B350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TextBox 13">
            <a:extLst>
              <a:ext uri="{FF2B5EF4-FFF2-40B4-BE49-F238E27FC236}">
                <a16:creationId xmlns:a16="http://schemas.microsoft.com/office/drawing/2014/main" id="{A2E71455-68CF-BAFB-18F4-E73A165C9B71}"/>
              </a:ext>
            </a:extLst>
          </p:cNvPr>
          <p:cNvSpPr txBox="1"/>
          <p:nvPr/>
        </p:nvSpPr>
        <p:spPr>
          <a:xfrm>
            <a:off x="3477718" y="3402767"/>
            <a:ext cx="235962" cy="369332"/>
          </a:xfrm>
          <a:prstGeom prst="rect">
            <a:avLst/>
          </a:prstGeom>
          <a:noFill/>
        </p:spPr>
        <p:txBody>
          <a:bodyPr wrap="none" rtlCol="0">
            <a:spAutoFit/>
          </a:bodyPr>
          <a:lstStyle/>
          <a:p>
            <a:pPr>
              <a:spcAft>
                <a:spcPts val="600"/>
              </a:spcAft>
            </a:pPr>
            <a:r>
              <a:rPr lang="en-US" dirty="0"/>
              <a:t> </a:t>
            </a:r>
          </a:p>
        </p:txBody>
      </p:sp>
    </p:spTree>
    <p:extLst>
      <p:ext uri="{BB962C8B-B14F-4D97-AF65-F5344CB8AC3E}">
        <p14:creationId xmlns:p14="http://schemas.microsoft.com/office/powerpoint/2010/main" val="36634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Freeform: Shape 43">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Freeform: Shape 45">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48" name="Rectangle 47">
            <a:extLst>
              <a:ext uri="{FF2B5EF4-FFF2-40B4-BE49-F238E27FC236}">
                <a16:creationId xmlns:a16="http://schemas.microsoft.com/office/drawing/2014/main" id="{CD7F9EC8-0E2C-4023-9DD1-73BEF6B80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786B86-0764-5388-D2EC-081426ADEF44}"/>
              </a:ext>
            </a:extLst>
          </p:cNvPr>
          <p:cNvSpPr>
            <a:spLocks noGrp="1"/>
          </p:cNvSpPr>
          <p:nvPr>
            <p:ph type="title"/>
          </p:nvPr>
        </p:nvSpPr>
        <p:spPr>
          <a:xfrm>
            <a:off x="521208" y="978408"/>
            <a:ext cx="7565779" cy="1386996"/>
          </a:xfrm>
        </p:spPr>
        <p:txBody>
          <a:bodyPr vert="horz" lIns="91440" tIns="45720" rIns="91440" bIns="45720" rtlCol="0" anchor="t">
            <a:normAutofit/>
          </a:bodyPr>
          <a:lstStyle/>
          <a:p>
            <a:pPr>
              <a:lnSpc>
                <a:spcPct val="90000"/>
              </a:lnSpc>
            </a:pPr>
            <a:r>
              <a:rPr lang="en-US" sz="4600" dirty="0"/>
              <a:t>Results: Physiological Load (HR)</a:t>
            </a:r>
          </a:p>
        </p:txBody>
      </p:sp>
      <p:sp>
        <p:nvSpPr>
          <p:cNvPr id="50" name="Freeform: Shape 49">
            <a:extLst>
              <a:ext uri="{FF2B5EF4-FFF2-40B4-BE49-F238E27FC236}">
                <a16:creationId xmlns:a16="http://schemas.microsoft.com/office/drawing/2014/main" id="{DD646702-1788-B97D-918B-46834CD1E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Picture 5">
            <a:extLst>
              <a:ext uri="{FF2B5EF4-FFF2-40B4-BE49-F238E27FC236}">
                <a16:creationId xmlns:a16="http://schemas.microsoft.com/office/drawing/2014/main" id="{9BF1C7AD-A159-04A4-4DB5-611183DBF0A9}"/>
              </a:ext>
            </a:extLst>
          </p:cNvPr>
          <p:cNvPicPr>
            <a:picLocks noChangeAspect="1"/>
          </p:cNvPicPr>
          <p:nvPr/>
        </p:nvPicPr>
        <p:blipFill>
          <a:blip r:embed="rId3"/>
          <a:srcRect l="8999" r="5509" b="1"/>
          <a:stretch>
            <a:fillRect/>
          </a:stretch>
        </p:blipFill>
        <p:spPr>
          <a:xfrm>
            <a:off x="870195" y="2516605"/>
            <a:ext cx="4810744" cy="3615392"/>
          </a:xfrm>
          <a:prstGeom prst="rect">
            <a:avLst/>
          </a:prstGeom>
        </p:spPr>
      </p:pic>
      <p:pic>
        <p:nvPicPr>
          <p:cNvPr id="7" name="Content Placeholder 3">
            <a:extLst>
              <a:ext uri="{FF2B5EF4-FFF2-40B4-BE49-F238E27FC236}">
                <a16:creationId xmlns:a16="http://schemas.microsoft.com/office/drawing/2014/main" id="{8A6B4AA4-E6E5-3E9F-BB38-AD67D1557E2B}"/>
              </a:ext>
            </a:extLst>
          </p:cNvPr>
          <p:cNvPicPr>
            <a:picLocks noChangeAspect="1"/>
          </p:cNvPicPr>
          <p:nvPr/>
        </p:nvPicPr>
        <p:blipFill>
          <a:blip r:embed="rId4"/>
          <a:srcRect l="7252" r="7256" b="1"/>
          <a:stretch>
            <a:fillRect/>
          </a:stretch>
        </p:blipFill>
        <p:spPr>
          <a:xfrm>
            <a:off x="6529157" y="2516698"/>
            <a:ext cx="4810744" cy="3615392"/>
          </a:xfrm>
          <a:prstGeom prst="rect">
            <a:avLst/>
          </a:prstGeom>
        </p:spPr>
      </p:pic>
      <p:sp>
        <p:nvSpPr>
          <p:cNvPr id="52" name="Freeform: Shape 51">
            <a:extLst>
              <a:ext uri="{FF2B5EF4-FFF2-40B4-BE49-F238E27FC236}">
                <a16:creationId xmlns:a16="http://schemas.microsoft.com/office/drawing/2014/main" id="{F6B4FCA5-23FA-C759-8E23-68410B3505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2644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Freeform: Shape 65">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8" name="Freeform: Shape 67">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70" name="Rectangle 69">
            <a:extLst>
              <a:ext uri="{FF2B5EF4-FFF2-40B4-BE49-F238E27FC236}">
                <a16:creationId xmlns:a16="http://schemas.microsoft.com/office/drawing/2014/main" id="{D5F93601-103D-C565-87FA-9D02A85FB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1"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6E89AA-36AF-9FE4-B87D-3DE55A7C3D3D}"/>
              </a:ext>
            </a:extLst>
          </p:cNvPr>
          <p:cNvSpPr>
            <a:spLocks noGrp="1"/>
          </p:cNvSpPr>
          <p:nvPr>
            <p:ph type="title"/>
          </p:nvPr>
        </p:nvSpPr>
        <p:spPr>
          <a:xfrm>
            <a:off x="6549539" y="978408"/>
            <a:ext cx="5211602" cy="3210134"/>
          </a:xfrm>
        </p:spPr>
        <p:txBody>
          <a:bodyPr vert="horz" lIns="91440" tIns="45720" rIns="91440" bIns="45720" rtlCol="0" anchor="t">
            <a:normAutofit/>
          </a:bodyPr>
          <a:lstStyle/>
          <a:p>
            <a:r>
              <a:rPr lang="en-US" sz="4200" dirty="0"/>
              <a:t>Results: Symptoms and Behaviors</a:t>
            </a:r>
          </a:p>
        </p:txBody>
      </p:sp>
      <p:pic>
        <p:nvPicPr>
          <p:cNvPr id="4" name="Content Placeholder 3" descr="A diagram of a person's progress&#10;&#10;AI-generated content may be incorrect.">
            <a:extLst>
              <a:ext uri="{FF2B5EF4-FFF2-40B4-BE49-F238E27FC236}">
                <a16:creationId xmlns:a16="http://schemas.microsoft.com/office/drawing/2014/main" id="{4058B809-D4EF-B3E7-F504-F3FB89D0716A}"/>
              </a:ext>
            </a:extLst>
          </p:cNvPr>
          <p:cNvPicPr>
            <a:picLocks noChangeAspect="1"/>
          </p:cNvPicPr>
          <p:nvPr/>
        </p:nvPicPr>
        <p:blipFill>
          <a:blip r:embed="rId3"/>
          <a:srcRect l="2316" r="2312" b="-3"/>
          <a:stretch>
            <a:fillRect/>
          </a:stretch>
        </p:blipFill>
        <p:spPr>
          <a:xfrm>
            <a:off x="543813" y="508087"/>
            <a:ext cx="5289719" cy="3563676"/>
          </a:xfrm>
          <a:prstGeom prst="rect">
            <a:avLst/>
          </a:prstGeom>
        </p:spPr>
      </p:pic>
      <p:sp>
        <p:nvSpPr>
          <p:cNvPr id="72" name="Rectangle 71">
            <a:extLst>
              <a:ext uri="{FF2B5EF4-FFF2-40B4-BE49-F238E27FC236}">
                <a16:creationId xmlns:a16="http://schemas.microsoft.com/office/drawing/2014/main" id="{22328542-3F57-842A-47ED-7DF333E92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3701" y="508090"/>
            <a:ext cx="51531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graph of a diagram&#10;&#10;AI-generated content may be incorrect.">
            <a:extLst>
              <a:ext uri="{FF2B5EF4-FFF2-40B4-BE49-F238E27FC236}">
                <a16:creationId xmlns:a16="http://schemas.microsoft.com/office/drawing/2014/main" id="{6D24B2CD-E1B1-6051-B2F4-E8F979DE27A1}"/>
              </a:ext>
            </a:extLst>
          </p:cNvPr>
          <p:cNvPicPr>
            <a:picLocks noChangeAspect="1"/>
          </p:cNvPicPr>
          <p:nvPr/>
        </p:nvPicPr>
        <p:blipFill>
          <a:blip r:embed="rId4"/>
          <a:srcRect l="6599" r="13976" b="2"/>
          <a:stretch>
            <a:fillRect/>
          </a:stretch>
        </p:blipFill>
        <p:spPr>
          <a:xfrm>
            <a:off x="869430" y="4127129"/>
            <a:ext cx="3853233" cy="2287914"/>
          </a:xfrm>
          <a:prstGeom prst="rect">
            <a:avLst/>
          </a:prstGeom>
        </p:spPr>
      </p:pic>
      <p:pic>
        <p:nvPicPr>
          <p:cNvPr id="9" name="Picture 8" descr="A graph of different colored bars&#10;&#10;AI-generated content may be incorrect.">
            <a:extLst>
              <a:ext uri="{FF2B5EF4-FFF2-40B4-BE49-F238E27FC236}">
                <a16:creationId xmlns:a16="http://schemas.microsoft.com/office/drawing/2014/main" id="{B2C14A78-49E9-1329-4FB2-0F4ADA23A8BD}"/>
              </a:ext>
            </a:extLst>
          </p:cNvPr>
          <p:cNvPicPr>
            <a:picLocks noChangeAspect="1"/>
          </p:cNvPicPr>
          <p:nvPr/>
        </p:nvPicPr>
        <p:blipFill>
          <a:blip r:embed="rId5"/>
          <a:srcRect l="5948" r="14478" b="2"/>
          <a:stretch>
            <a:fillRect/>
          </a:stretch>
        </p:blipFill>
        <p:spPr>
          <a:xfrm>
            <a:off x="7182806" y="2678752"/>
            <a:ext cx="3627461" cy="2928822"/>
          </a:xfrm>
          <a:prstGeom prst="rect">
            <a:avLst/>
          </a:prstGeom>
        </p:spPr>
      </p:pic>
      <p:sp>
        <p:nvSpPr>
          <p:cNvPr id="79" name="Freeform: Shape 73">
            <a:extLst>
              <a:ext uri="{FF2B5EF4-FFF2-40B4-BE49-F238E27FC236}">
                <a16:creationId xmlns:a16="http://schemas.microsoft.com/office/drawing/2014/main" id="{40F17714-6E73-FF9E-DFD2-8EA846C518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3702" y="6300216"/>
            <a:ext cx="5100142" cy="45719"/>
          </a:xfrm>
          <a:custGeom>
            <a:avLst/>
            <a:gdLst>
              <a:gd name="connsiteX0" fmla="*/ 0 w 7072457"/>
              <a:gd name="connsiteY0" fmla="*/ 0 h 45719"/>
              <a:gd name="connsiteX1" fmla="*/ 7072457 w 7072457"/>
              <a:gd name="connsiteY1" fmla="*/ 0 h 45719"/>
              <a:gd name="connsiteX2" fmla="*/ 7072457 w 7072457"/>
              <a:gd name="connsiteY2" fmla="*/ 45719 h 45719"/>
              <a:gd name="connsiteX3" fmla="*/ 0 w 7072457"/>
              <a:gd name="connsiteY3" fmla="*/ 45719 h 45719"/>
            </a:gdLst>
            <a:ahLst/>
            <a:cxnLst>
              <a:cxn ang="0">
                <a:pos x="connsiteX0" y="connsiteY0"/>
              </a:cxn>
              <a:cxn ang="0">
                <a:pos x="connsiteX1" y="connsiteY1"/>
              </a:cxn>
              <a:cxn ang="0">
                <a:pos x="connsiteX2" y="connsiteY2"/>
              </a:cxn>
              <a:cxn ang="0">
                <a:pos x="connsiteX3" y="connsiteY3"/>
              </a:cxn>
            </a:cxnLst>
            <a:rect l="l" t="t" r="r" b="b"/>
            <a:pathLst>
              <a:path w="7072457" h="45719">
                <a:moveTo>
                  <a:pt x="0" y="0"/>
                </a:moveTo>
                <a:lnTo>
                  <a:pt x="7072457" y="0"/>
                </a:lnTo>
                <a:lnTo>
                  <a:pt x="7072457"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9895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00BBA-0793-30D9-F2C3-5556B059804B}"/>
              </a:ext>
            </a:extLst>
          </p:cNvPr>
          <p:cNvSpPr>
            <a:spLocks noGrp="1"/>
          </p:cNvSpPr>
          <p:nvPr>
            <p:ph type="title"/>
          </p:nvPr>
        </p:nvSpPr>
        <p:spPr>
          <a:xfrm>
            <a:off x="521208" y="687462"/>
            <a:ext cx="7065819" cy="767265"/>
          </a:xfrm>
        </p:spPr>
        <p:txBody>
          <a:bodyPr/>
          <a:lstStyle/>
          <a:p>
            <a:r>
              <a:rPr lang="en-US" dirty="0"/>
              <a:t>Discussion &amp; Conclusion:</a:t>
            </a:r>
          </a:p>
        </p:txBody>
      </p:sp>
      <p:sp>
        <p:nvSpPr>
          <p:cNvPr id="3" name="Content Placeholder 2">
            <a:extLst>
              <a:ext uri="{FF2B5EF4-FFF2-40B4-BE49-F238E27FC236}">
                <a16:creationId xmlns:a16="http://schemas.microsoft.com/office/drawing/2014/main" id="{9D45EB0A-62D6-A69F-42F7-C5AC55833AFE}"/>
              </a:ext>
            </a:extLst>
          </p:cNvPr>
          <p:cNvSpPr>
            <a:spLocks noGrp="1"/>
          </p:cNvSpPr>
          <p:nvPr>
            <p:ph idx="1"/>
          </p:nvPr>
        </p:nvSpPr>
        <p:spPr>
          <a:xfrm>
            <a:off x="521208" y="1454727"/>
            <a:ext cx="11155680" cy="4891209"/>
          </a:xfrm>
        </p:spPr>
        <p:txBody>
          <a:bodyPr/>
          <a:lstStyle/>
          <a:p>
            <a:pPr>
              <a:buFontTx/>
              <a:buChar char="-"/>
            </a:pPr>
            <a:r>
              <a:rPr lang="en-US" dirty="0">
                <a:latin typeface="Aptos" panose="020B0004020202020204" pitchFamily="34" charset="0"/>
              </a:rPr>
              <a:t>Highest symptoms, exhaustion, and low motivation are associated with menstruation and late luteal phases; this is consistent with research on hormonal withdrawal and mood disruption.</a:t>
            </a:r>
          </a:p>
          <a:p>
            <a:pPr>
              <a:buFontTx/>
              <a:buChar char="-"/>
            </a:pPr>
            <a:r>
              <a:rPr lang="en-US" dirty="0">
                <a:latin typeface="Aptos" panose="020B0004020202020204" pitchFamily="34" charset="0"/>
              </a:rPr>
              <a:t>Higher energy, motivation, and performance are the results of both follicular and ovulatory phases; this is consistent with evidence that rising oestrogen supports preparedness.</a:t>
            </a:r>
          </a:p>
          <a:p>
            <a:pPr>
              <a:buFontTx/>
              <a:buChar char="-"/>
            </a:pPr>
            <a:r>
              <a:rPr lang="en-US" dirty="0">
                <a:latin typeface="Aptos" panose="020B0004020202020204" pitchFamily="34" charset="0"/>
              </a:rPr>
              <a:t>Personalized, symptom-based training is preferred over fixed phase-based models due to strong individual variability.</a:t>
            </a:r>
          </a:p>
          <a:p>
            <a:pPr marL="0" indent="0">
              <a:buNone/>
            </a:pPr>
            <a:r>
              <a:rPr lang="en-US" b="1" dirty="0">
                <a:latin typeface="Aptos" panose="020B0004020202020204" pitchFamily="34" charset="0"/>
              </a:rPr>
              <a:t>Take Home Message:</a:t>
            </a:r>
          </a:p>
          <a:p>
            <a:pPr>
              <a:buFontTx/>
              <a:buChar char="-"/>
            </a:pPr>
            <a:r>
              <a:rPr lang="en-US" dirty="0">
                <a:latin typeface="Aptos" panose="020B0004020202020204" pitchFamily="34" charset="0"/>
              </a:rPr>
              <a:t>Menstrual-cycle reactions are very personal; monitoring aids in the efficient customization of training.</a:t>
            </a:r>
          </a:p>
          <a:p>
            <a:pPr marL="0" indent="0">
              <a:buNone/>
            </a:pPr>
            <a:r>
              <a:rPr lang="en-US" b="1" dirty="0">
                <a:latin typeface="Aptos" panose="020B0004020202020204" pitchFamily="34" charset="0"/>
              </a:rPr>
              <a:t>Limitations:</a:t>
            </a:r>
          </a:p>
          <a:p>
            <a:pPr>
              <a:buFontTx/>
              <a:buChar char="-"/>
            </a:pPr>
            <a:r>
              <a:rPr lang="en-US" dirty="0">
                <a:latin typeface="Aptos" panose="020B0004020202020204" pitchFamily="34" charset="0"/>
              </a:rPr>
              <a:t>Self-reported symptoms and phases; small sample size; different types of training.</a:t>
            </a:r>
          </a:p>
          <a:p>
            <a:pPr marL="0" indent="0">
              <a:buNone/>
            </a:pPr>
            <a:r>
              <a:rPr lang="en-US" b="1" dirty="0">
                <a:latin typeface="Aptos" panose="020B0004020202020204" pitchFamily="34" charset="0"/>
              </a:rPr>
              <a:t>Future Research:</a:t>
            </a:r>
          </a:p>
          <a:p>
            <a:pPr marL="0" indent="0">
              <a:buNone/>
            </a:pPr>
            <a:r>
              <a:rPr lang="en-US" dirty="0">
                <a:latin typeface="Aptos" panose="020B0004020202020204" pitchFamily="34" charset="0"/>
              </a:rPr>
              <a:t>- Use larger samples, controlled training loads, and tracking in conjunction with hormonal measurements.</a:t>
            </a:r>
          </a:p>
        </p:txBody>
      </p:sp>
    </p:spTree>
    <p:extLst>
      <p:ext uri="{BB962C8B-B14F-4D97-AF65-F5344CB8AC3E}">
        <p14:creationId xmlns:p14="http://schemas.microsoft.com/office/powerpoint/2010/main" val="265654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B3AD3-E08C-460D-FD1B-A4E69B05E3D8}"/>
              </a:ext>
            </a:extLst>
          </p:cNvPr>
          <p:cNvSpPr>
            <a:spLocks noGrp="1"/>
          </p:cNvSpPr>
          <p:nvPr>
            <p:ph type="title"/>
          </p:nvPr>
        </p:nvSpPr>
        <p:spPr>
          <a:xfrm>
            <a:off x="521208" y="663615"/>
            <a:ext cx="2851579" cy="685500"/>
          </a:xfrm>
        </p:spPr>
        <p:txBody>
          <a:bodyPr>
            <a:normAutofit fontScale="90000"/>
          </a:bodyPr>
          <a:lstStyle/>
          <a:p>
            <a:r>
              <a:rPr lang="en-US" sz="4000" dirty="0">
                <a:latin typeface="Aptos" panose="020B0004020202020204" pitchFamily="34" charset="0"/>
              </a:rPr>
              <a:t>References:</a:t>
            </a:r>
          </a:p>
        </p:txBody>
      </p:sp>
      <p:sp>
        <p:nvSpPr>
          <p:cNvPr id="5" name="TextBox 4">
            <a:extLst>
              <a:ext uri="{FF2B5EF4-FFF2-40B4-BE49-F238E27FC236}">
                <a16:creationId xmlns:a16="http://schemas.microsoft.com/office/drawing/2014/main" id="{6F91A75B-1CCA-925B-B8D6-BAA15A24252C}"/>
              </a:ext>
            </a:extLst>
          </p:cNvPr>
          <p:cNvSpPr txBox="1"/>
          <p:nvPr/>
        </p:nvSpPr>
        <p:spPr>
          <a:xfrm>
            <a:off x="0" y="1679579"/>
            <a:ext cx="12192000" cy="4616648"/>
          </a:xfrm>
          <a:prstGeom prst="rect">
            <a:avLst/>
          </a:prstGeom>
          <a:noFill/>
        </p:spPr>
        <p:txBody>
          <a:bodyPr wrap="square" rtlCol="0">
            <a:spAutoFit/>
          </a:bodyPr>
          <a:lstStyle/>
          <a:p>
            <a:pPr marL="285750" indent="-285750">
              <a:buFontTx/>
              <a:buChar char="-"/>
            </a:pPr>
            <a:r>
              <a:rPr lang="en-GB" sz="1200" dirty="0"/>
              <a:t>A. Farage, M. (2009). </a:t>
            </a:r>
            <a:r>
              <a:rPr lang="en-GB" sz="1200" i="1" dirty="0"/>
              <a:t>Physiological Changes Associated with the Menstrual Cycle, </a:t>
            </a:r>
            <a:r>
              <a:rPr lang="en-GB" sz="1200" dirty="0"/>
              <a:t>Available at: </a:t>
            </a:r>
            <a:r>
              <a:rPr lang="en-GB" sz="1200" dirty="0">
                <a:hlinkClick r:id="rId2"/>
              </a:rPr>
              <a:t>https://www.researchgate.net/profile/Miranda-Farage/publication/5820269_Psychosocial_and_societal_burden_of_incontinence_in_the_aged_population_A_review/links/0912f5112985b13b50000000/Psychosocial-and-societal-burden-of-incontinence-in-the-aged-population-A-review.pdf</a:t>
            </a:r>
            <a:r>
              <a:rPr lang="en-GB" sz="1200" dirty="0"/>
              <a:t>. [Accessed:6</a:t>
            </a:r>
            <a:r>
              <a:rPr lang="en-GB" sz="1200" baseline="30000" dirty="0"/>
              <a:t>th</a:t>
            </a:r>
            <a:r>
              <a:rPr lang="en-GB" sz="1200" dirty="0"/>
              <a:t> May]</a:t>
            </a:r>
          </a:p>
          <a:p>
            <a:pPr marL="285750" indent="-285750">
              <a:buFontTx/>
              <a:buChar char="-"/>
            </a:pPr>
            <a:r>
              <a:rPr lang="en-GB" sz="1200" dirty="0"/>
              <a:t>Findlay, R.J., Macrae, E.H.R., Whyte, I.Y., Easton, C. and Forrest, L.J. (2020). How the menstrual cycle and menstruation affect sporting performance: experiences and perceptions of elite female rugby players. </a:t>
            </a:r>
            <a:r>
              <a:rPr lang="en-GB" sz="1200" i="1" dirty="0"/>
              <a:t>British Journal of Sports Medicine</a:t>
            </a:r>
            <a:r>
              <a:rPr lang="en-GB" sz="1200" dirty="0"/>
              <a:t>, Available </a:t>
            </a:r>
            <a:r>
              <a:rPr lang="en-GB" sz="1200" dirty="0" err="1"/>
              <a:t>at:</a:t>
            </a:r>
            <a:r>
              <a:rPr lang="en-GB" sz="1200" dirty="0" err="1">
                <a:hlinkClick r:id="rId3"/>
              </a:rPr>
              <a:t>https</a:t>
            </a:r>
            <a:r>
              <a:rPr lang="en-GB" sz="1200" dirty="0">
                <a:hlinkClick r:id="rId3"/>
              </a:rPr>
              <a:t>://doi.org/10.1136/bjsports-2019-101486</a:t>
            </a:r>
            <a:r>
              <a:rPr lang="en-GB" sz="1200" dirty="0"/>
              <a:t> [ Accessed: 4</a:t>
            </a:r>
            <a:r>
              <a:rPr lang="en-GB" sz="1200" baseline="30000" dirty="0"/>
              <a:t>th</a:t>
            </a:r>
            <a:r>
              <a:rPr lang="en-GB" sz="1200" dirty="0"/>
              <a:t> May].</a:t>
            </a:r>
          </a:p>
          <a:p>
            <a:pPr marL="171450" indent="-171450">
              <a:buFontTx/>
              <a:buChar char="-"/>
            </a:pPr>
            <a:r>
              <a:rPr lang="en-GB" sz="1200" dirty="0"/>
              <a:t>AZIL KISHALI, N. and IMAMOGLU, O. (2006). </a:t>
            </a:r>
            <a:r>
              <a:rPr lang="en-GB" sz="1200" i="1" dirty="0"/>
              <a:t>EFFECTS OF MENSTRUAL CYCLE ON SPORTS PERFORMANCE, </a:t>
            </a:r>
            <a:r>
              <a:rPr lang="en-GB" sz="1200" dirty="0"/>
              <a:t>Available at: </a:t>
            </a:r>
            <a:r>
              <a:rPr lang="en-GB" sz="1200" dirty="0">
                <a:hlinkClick r:id="rId4"/>
              </a:rPr>
              <a:t>https://d1wqtxts1xzle7.cloudfront.net/11925506/effects_of_menstrual_cycle-libre.pdf?1390860702=&amp;response-content-disposition=inline%3B+filename%3DEFFECTS_OF_MENSTRUAL_CYCLE_ON_SPORTS_PER.pdf&amp;Expires=1778233730&amp;Signature=R~YipmQ3PW-LDWU9xT3ZaXqUwQCOTWuUPbHW-fokMqeyH1T9KuHLW2RBJ6bzB2xsL7AwDYLS4xfoltYiw1pgF-yRXsFQ~oT~OZiPrr-rej90v2UEcGyd4Y0JLk8vAnSmuxqwUqSqQ3zxin6atPBEYnYXT-sFQYjH3yC3yXMBd8zMgkQIc5nLPwO~SH-lPcQyjCL-Cdgvm-VwHivV6~s3dqaD4JL5HE0GVAa4o3me9aXZS7kK3Z7SLLQfJ9mq152an3RkB-Lw8lrZL280CcFL04WInlu6JPH71tOuOSIUOX~FutcgoXZyDpfRLUejwqPM31NEI1wnrfJJAngVhDjCPA__&amp;Key-Pair-Id=APKAJLOHF5GGSLRBV4ZA</a:t>
            </a:r>
            <a:r>
              <a:rPr lang="en-GB" sz="1200" dirty="0"/>
              <a:t>. [ Accessed:6</a:t>
            </a:r>
            <a:r>
              <a:rPr lang="en-GB" sz="1200" baseline="30000" dirty="0"/>
              <a:t>th</a:t>
            </a:r>
            <a:r>
              <a:rPr lang="en-GB" sz="1200" dirty="0"/>
              <a:t> May]</a:t>
            </a:r>
          </a:p>
          <a:p>
            <a:r>
              <a:rPr lang="en-GB" sz="1200" dirty="0"/>
              <a:t>- Fischetto, G. and Sax, A. (2012). </a:t>
            </a:r>
            <a:r>
              <a:rPr lang="en-GB" sz="1200" i="1" dirty="0"/>
              <a:t>The Menstrual Cycle and Sport Performance, </a:t>
            </a:r>
            <a:r>
              <a:rPr lang="en-GB" sz="1200" dirty="0"/>
              <a:t>Available at: </a:t>
            </a:r>
            <a:r>
              <a:rPr lang="en-GB" sz="1200" dirty="0">
                <a:hlinkClick r:id="rId5"/>
              </a:rPr>
              <a:t>https://centrostudilombardia.com/wp-content/uploads/IAAF-Generale/2013-The-menstrual-cycle-and-sport-performance.pdf</a:t>
            </a:r>
            <a:r>
              <a:rPr lang="en-GB" sz="1200" dirty="0"/>
              <a:t>. [Accessed:6</a:t>
            </a:r>
            <a:r>
              <a:rPr lang="en-GB" sz="1200" baseline="30000" dirty="0"/>
              <a:t>th</a:t>
            </a:r>
            <a:r>
              <a:rPr lang="en-GB" sz="1200" dirty="0"/>
              <a:t> May]</a:t>
            </a:r>
          </a:p>
          <a:p>
            <a:pPr marL="171450" indent="-171450">
              <a:buFontTx/>
              <a:buChar char="-"/>
            </a:pPr>
            <a:r>
              <a:rPr lang="en-GB" sz="1200" dirty="0"/>
              <a:t>García-Pinillos, F., </a:t>
            </a:r>
            <a:r>
              <a:rPr lang="en-GB" sz="1200" dirty="0" err="1"/>
              <a:t>Bujalance</a:t>
            </a:r>
            <a:r>
              <a:rPr lang="en-GB" sz="1200" dirty="0"/>
              <a:t>-Moreno, P., </a:t>
            </a:r>
            <a:r>
              <a:rPr lang="en-GB" sz="1200" dirty="0" err="1"/>
              <a:t>Jérez</a:t>
            </a:r>
            <a:r>
              <a:rPr lang="en-GB" sz="1200" dirty="0"/>
              <a:t>-Mayorga, D., Velarde-</a:t>
            </a:r>
            <a:r>
              <a:rPr lang="en-GB" sz="1200" dirty="0" err="1"/>
              <a:t>Sotres</a:t>
            </a:r>
            <a:r>
              <a:rPr lang="en-GB" sz="1200" dirty="0"/>
              <a:t>, </a:t>
            </a:r>
            <a:r>
              <a:rPr lang="en-GB" sz="1200" dirty="0" err="1"/>
              <a:t>Á</a:t>
            </a:r>
            <a:r>
              <a:rPr lang="en-GB" sz="1200" dirty="0"/>
              <a:t>., Anaya-Moix, V., Pueyo-Villa, S. and Lago-Fuentes, C. (2021). Training Habits of Eumenorrheic Active Women during the Different Phases of Their Menstrual Cycle: A Descriptive Study. </a:t>
            </a:r>
            <a:r>
              <a:rPr lang="en-GB" sz="1200" i="1" dirty="0"/>
              <a:t>International Journal of Environmental Research and Public Health</a:t>
            </a:r>
            <a:r>
              <a:rPr lang="en-GB" sz="1200" dirty="0"/>
              <a:t>, Available </a:t>
            </a:r>
            <a:r>
              <a:rPr lang="en-GB" sz="1200" dirty="0" err="1"/>
              <a:t>at:</a:t>
            </a:r>
            <a:r>
              <a:rPr lang="en-GB" sz="1200" dirty="0" err="1">
                <a:hlinkClick r:id="rId6"/>
              </a:rPr>
              <a:t>https</a:t>
            </a:r>
            <a:r>
              <a:rPr lang="en-GB" sz="1200" dirty="0">
                <a:hlinkClick r:id="rId6"/>
              </a:rPr>
              <a:t>://doi.org/10.3390/ijerph18073662</a:t>
            </a:r>
            <a:r>
              <a:rPr lang="en-GB" sz="1200" dirty="0"/>
              <a:t>. [Accessed:4</a:t>
            </a:r>
            <a:r>
              <a:rPr lang="en-GB" sz="1200" baseline="30000" dirty="0"/>
              <a:t>th</a:t>
            </a:r>
            <a:r>
              <a:rPr lang="en-GB" sz="1200" dirty="0"/>
              <a:t> May]</a:t>
            </a:r>
          </a:p>
          <a:p>
            <a:r>
              <a:rPr lang="en-GB" sz="1200" dirty="0"/>
              <a:t>- Harju, T. (2025). </a:t>
            </a:r>
            <a:r>
              <a:rPr lang="en-GB" sz="1200" i="1" dirty="0"/>
              <a:t>THE EFFECTS OF MENSTRUAL CYCLE-BASED AEROBIC TRAINING ON RESTING METABOLISM AND MAXIMAL OXYGEN UPTAKE AND THE ASSOCIATIONS OF ENERGY AVAILABILITY TO THE ADAPTATIONS</a:t>
            </a:r>
            <a:r>
              <a:rPr lang="en-GB" sz="1200" dirty="0"/>
              <a:t>. Available at: </a:t>
            </a:r>
            <a:r>
              <a:rPr lang="en-GB" sz="1200" dirty="0">
                <a:hlinkClick r:id="rId7"/>
              </a:rPr>
              <a:t>https://jyx.jyu.fi/bitstreams/16b276f9-081a-430d-b116-7a185d8828bd/download</a:t>
            </a:r>
            <a:r>
              <a:rPr lang="en-GB" sz="1200" dirty="0"/>
              <a:t>. [Accessed:5</a:t>
            </a:r>
            <a:r>
              <a:rPr lang="en-GB" sz="1200" baseline="30000" dirty="0"/>
              <a:t>th</a:t>
            </a:r>
            <a:r>
              <a:rPr lang="en-GB" sz="1200" dirty="0"/>
              <a:t> May]</a:t>
            </a:r>
          </a:p>
          <a:p>
            <a:pPr marL="171450" indent="-171450">
              <a:buFontTx/>
              <a:buChar char="-"/>
            </a:pPr>
            <a:r>
              <a:rPr lang="en-GB" sz="1200" dirty="0"/>
              <a:t>Janse de Jonge, X.A.K. (2003). Effects of the Menstrual Cycle on Exercise Performance. </a:t>
            </a:r>
            <a:r>
              <a:rPr lang="en-GB" sz="1200" i="1" dirty="0"/>
              <a:t>Sports Medicine (Auckland, N.Z.)</a:t>
            </a:r>
            <a:r>
              <a:rPr lang="en-GB" sz="1200" dirty="0"/>
              <a:t>, Available at :</a:t>
            </a:r>
            <a:r>
              <a:rPr lang="en-GB" sz="1200" dirty="0">
                <a:hlinkClick r:id="rId8"/>
              </a:rPr>
              <a:t>https://doi.org/10.2165/00007256-200333110-00004</a:t>
            </a:r>
            <a:r>
              <a:rPr lang="en-GB" sz="1200" dirty="0"/>
              <a:t>. [Accessed:4</a:t>
            </a:r>
            <a:r>
              <a:rPr lang="en-GB" sz="1200" baseline="30000" dirty="0"/>
              <a:t>th</a:t>
            </a:r>
            <a:r>
              <a:rPr lang="en-GB" sz="1200" dirty="0"/>
              <a:t> May] </a:t>
            </a:r>
          </a:p>
          <a:p>
            <a:pPr marL="171450" indent="-171450">
              <a:buFontTx/>
              <a:buChar char="-"/>
            </a:pPr>
            <a:r>
              <a:rPr lang="en-GB" sz="1200" dirty="0"/>
              <a:t>Jonge, X.A.K.J. de and Thompson, B.M. (2023). Adapting Training to the Menstrual Cycle. </a:t>
            </a:r>
            <a:r>
              <a:rPr lang="en-GB" sz="1200" i="1" dirty="0"/>
              <a:t>International Journal of Sports Physiology and Performance</a:t>
            </a:r>
            <a:r>
              <a:rPr lang="en-GB" sz="1200" dirty="0"/>
              <a:t>, Available </a:t>
            </a:r>
            <a:r>
              <a:rPr lang="en-GB" sz="1200" dirty="0" err="1"/>
              <a:t>at:</a:t>
            </a:r>
            <a:r>
              <a:rPr lang="en-GB" sz="1200" dirty="0" err="1">
                <a:hlinkClick r:id="rId9"/>
              </a:rPr>
              <a:t>https</a:t>
            </a:r>
            <a:r>
              <a:rPr lang="en-GB" sz="1200" dirty="0">
                <a:hlinkClick r:id="rId9"/>
              </a:rPr>
              <a:t>://doi.org/10.1123/ijspp.2023-0234</a:t>
            </a:r>
            <a:r>
              <a:rPr lang="en-GB" sz="1200" dirty="0"/>
              <a:t>. [Accessed: 5</a:t>
            </a:r>
            <a:r>
              <a:rPr lang="en-GB" sz="1200" baseline="30000" dirty="0"/>
              <a:t>th</a:t>
            </a:r>
            <a:r>
              <a:rPr lang="en-GB" sz="1200" dirty="0"/>
              <a:t> May]</a:t>
            </a:r>
          </a:p>
          <a:p>
            <a:pPr marL="171450" indent="-171450">
              <a:buFontTx/>
              <a:buChar char="-"/>
            </a:pPr>
            <a:endParaRPr lang="en-GB" sz="1200" dirty="0"/>
          </a:p>
          <a:p>
            <a:endParaRPr lang="en-US" dirty="0"/>
          </a:p>
        </p:txBody>
      </p:sp>
    </p:spTree>
    <p:extLst>
      <p:ext uri="{BB962C8B-B14F-4D97-AF65-F5344CB8AC3E}">
        <p14:creationId xmlns:p14="http://schemas.microsoft.com/office/powerpoint/2010/main" val="206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214E5-88D6-8A41-FFEB-3EAC5D639C4F}"/>
              </a:ext>
            </a:extLst>
          </p:cNvPr>
          <p:cNvSpPr>
            <a:spLocks noGrp="1"/>
          </p:cNvSpPr>
          <p:nvPr>
            <p:ph type="title"/>
          </p:nvPr>
        </p:nvSpPr>
        <p:spPr>
          <a:xfrm>
            <a:off x="521208" y="648625"/>
            <a:ext cx="3061441" cy="745461"/>
          </a:xfrm>
        </p:spPr>
        <p:txBody>
          <a:bodyPr>
            <a:normAutofit fontScale="90000"/>
          </a:bodyPr>
          <a:lstStyle/>
          <a:p>
            <a:r>
              <a:rPr lang="en-US" dirty="0"/>
              <a:t>References:</a:t>
            </a:r>
          </a:p>
        </p:txBody>
      </p:sp>
      <p:sp>
        <p:nvSpPr>
          <p:cNvPr id="3" name="Content Placeholder 2">
            <a:extLst>
              <a:ext uri="{FF2B5EF4-FFF2-40B4-BE49-F238E27FC236}">
                <a16:creationId xmlns:a16="http://schemas.microsoft.com/office/drawing/2014/main" id="{6086FCC2-ADDA-7383-4F5A-5EF171DA6C86}"/>
              </a:ext>
            </a:extLst>
          </p:cNvPr>
          <p:cNvSpPr>
            <a:spLocks noGrp="1"/>
          </p:cNvSpPr>
          <p:nvPr>
            <p:ph idx="1"/>
          </p:nvPr>
        </p:nvSpPr>
        <p:spPr>
          <a:xfrm>
            <a:off x="149902" y="1274164"/>
            <a:ext cx="11526986" cy="5071772"/>
          </a:xfrm>
        </p:spPr>
        <p:txBody>
          <a:bodyPr>
            <a:normAutofit fontScale="70000" lnSpcReduction="20000"/>
          </a:bodyPr>
          <a:lstStyle/>
          <a:p>
            <a:pPr>
              <a:buFontTx/>
              <a:buChar char="-"/>
            </a:pPr>
            <a:r>
              <a:rPr lang="en-GB" sz="1700" dirty="0" err="1"/>
              <a:t>Kokts</a:t>
            </a:r>
            <a:r>
              <a:rPr lang="en-GB" sz="1700" dirty="0"/>
              <a:t>-Porietis, R.L. (2021). </a:t>
            </a:r>
            <a:r>
              <a:rPr lang="en-GB" sz="1700" i="1" dirty="0"/>
              <a:t>The Effect of the Menstrual Cycle on Daily Measures of Heart Rate Variability in Athletic Women</a:t>
            </a:r>
            <a:r>
              <a:rPr lang="en-GB" sz="1700" dirty="0"/>
              <a:t>.. Available at: </a:t>
            </a:r>
            <a:r>
              <a:rPr lang="en-GB" sz="1700" dirty="0">
                <a:hlinkClick r:id="rId2"/>
              </a:rPr>
              <a:t>https://d1wqtxts1xzle7.cloudfront.net/66622158/a000237-libre.pdf?1619262674=&amp;response-content-disposition=inline%3B+filename%3DThe_Effect_of_the_Menstrual_Cycle_on_Dai.pdf&amp;Expires=1778233692&amp;Signature=DLDZky4DmwA2NUiOlBVgaMvDAZIJLtIiC~CNlPsBxIsFpcmfMYXLJlH36oXEOfBudlC-zqmxQSeu-NB5ukL0FG2blno7cqu0RAoQfl8qb4dG8nOuggcRSn3wJqheY4N9-PEZmtKxl1xmaYvr-T0mWCEFR4NK6fnSB0LXCJUTia3VeryfDuIZZC2DoSpu8GErB3xYA5BY-RRvGEpmqbj9HqvEr6C4Ky8Ex24ruN1gtww7ZtBhXRW55KTUMyljzOsffCvArrowuNK~H~qRe--1pLV6gcsp12WwyZytITp1ZG1QLqoqy5dfO9iq7y0oXCt9NZIM-B-bnqlfMqxS26zAaA__&amp;Key-Pair-Id=APKAJLOHF5GGSLRBV4ZA</a:t>
            </a:r>
            <a:r>
              <a:rPr lang="en-GB" sz="1700" dirty="0"/>
              <a:t>. [Accessed:5</a:t>
            </a:r>
            <a:r>
              <a:rPr lang="en-GB" sz="1700" baseline="30000" dirty="0"/>
              <a:t>th</a:t>
            </a:r>
            <a:r>
              <a:rPr lang="en-GB" sz="1700" dirty="0"/>
              <a:t> May]</a:t>
            </a:r>
          </a:p>
          <a:p>
            <a:pPr>
              <a:buFontTx/>
              <a:buChar char="-"/>
            </a:pPr>
            <a:r>
              <a:rPr lang="en-GB" sz="1700" dirty="0"/>
              <a:t>McNulty, K.L., Elliott-Sale, K.J., Dolan, E., Swinton, P.A., Ansdell, P., Goodall, S., Thomas, K. and Hicks, K.M. (2020). The Effects of Menstrual Cycle Phase on Exercise Performance in Eumenorrheic women: a Systematic Review and meta-analysis. </a:t>
            </a:r>
            <a:r>
              <a:rPr lang="en-GB" sz="1700" i="1" dirty="0"/>
              <a:t>Sports Medicine</a:t>
            </a:r>
            <a:r>
              <a:rPr lang="en-GB" sz="1700" dirty="0"/>
              <a:t>,  Available at: </a:t>
            </a:r>
            <a:r>
              <a:rPr lang="en-GB" sz="1700" dirty="0">
                <a:hlinkClick r:id="rId3"/>
              </a:rPr>
              <a:t>https://link.springer.com/article/10.1007/s40279-020-01319-3?fbclid=IwAR0_csRshAbudL6agKNJnEcOVyB11dFa9TC2mvMsZNIQfo2TpyFOmlt5X3o</a:t>
            </a:r>
            <a:r>
              <a:rPr lang="en-GB" sz="1700" dirty="0"/>
              <a:t> [Accessed:5</a:t>
            </a:r>
            <a:r>
              <a:rPr lang="en-GB" sz="1700" baseline="30000" dirty="0"/>
              <a:t>th</a:t>
            </a:r>
            <a:r>
              <a:rPr lang="en-GB" sz="1700" dirty="0"/>
              <a:t> May</a:t>
            </a:r>
          </a:p>
          <a:p>
            <a:pPr marL="285750" indent="-285750">
              <a:buFontTx/>
              <a:buChar char="-"/>
            </a:pPr>
            <a:r>
              <a:rPr lang="en-GB" sz="1700" dirty="0" err="1"/>
              <a:t>Meignié</a:t>
            </a:r>
            <a:r>
              <a:rPr lang="en-GB" sz="1700" dirty="0"/>
              <a:t>, A., Duclos, M., Carling, C., </a:t>
            </a:r>
            <a:r>
              <a:rPr lang="en-GB" sz="1700" dirty="0" err="1"/>
              <a:t>Orhant</a:t>
            </a:r>
            <a:r>
              <a:rPr lang="en-GB" sz="1700" dirty="0"/>
              <a:t>, E., Provost, P., Toussaint, J.-F. and Antero, J. (2021). The Effects of Menstrual Cycle Phase on Elite Athlete Performance: A Critical and Systematic Review. </a:t>
            </a:r>
            <a:r>
              <a:rPr lang="en-GB" sz="1700" i="1" dirty="0"/>
              <a:t>Frontiers in Physiology</a:t>
            </a:r>
            <a:r>
              <a:rPr lang="en-GB" sz="1700" dirty="0"/>
              <a:t>, Available </a:t>
            </a:r>
            <a:r>
              <a:rPr lang="en-GB" sz="1700" dirty="0" err="1"/>
              <a:t>at:</a:t>
            </a:r>
            <a:r>
              <a:rPr lang="en-GB" sz="1700" dirty="0" err="1">
                <a:hlinkClick r:id="rId4"/>
              </a:rPr>
              <a:t>https</a:t>
            </a:r>
            <a:r>
              <a:rPr lang="en-GB" sz="1700" dirty="0">
                <a:hlinkClick r:id="rId4"/>
              </a:rPr>
              <a:t>://doi.org/10.3389/fphys.2021.654585</a:t>
            </a:r>
            <a:r>
              <a:rPr lang="en-GB" sz="1700" dirty="0"/>
              <a:t>. [Accessed 5</a:t>
            </a:r>
            <a:r>
              <a:rPr lang="en-GB" sz="1700" baseline="30000" dirty="0"/>
              <a:t>th</a:t>
            </a:r>
            <a:r>
              <a:rPr lang="en-GB" sz="1700" dirty="0"/>
              <a:t> May]</a:t>
            </a:r>
          </a:p>
          <a:p>
            <a:pPr>
              <a:buFontTx/>
              <a:buChar char="-"/>
            </a:pPr>
            <a:r>
              <a:rPr lang="en-GB" sz="1700" dirty="0"/>
              <a:t>Oester, C., Norris, D., Scott, D., Pedlar, C., </a:t>
            </a:r>
            <a:r>
              <a:rPr lang="en-GB" sz="1700" dirty="0" err="1"/>
              <a:t>Bruinvels</a:t>
            </a:r>
            <a:r>
              <a:rPr lang="en-GB" sz="1700" dirty="0"/>
              <a:t>, G. and Lovell, R. (2024). Inconsistencies in the perceived impact of the menstrual cycle on sports performance and in the prevalence of menstrual cycle symptoms: a scoping review of the literature. </a:t>
            </a:r>
            <a:r>
              <a:rPr lang="en-GB" sz="1700" i="1" dirty="0"/>
              <a:t>Journal of Science and Medicine in Sport</a:t>
            </a:r>
            <a:r>
              <a:rPr lang="en-GB" sz="1700" dirty="0"/>
              <a:t>, Available </a:t>
            </a:r>
            <a:r>
              <a:rPr lang="en-GB" sz="1700" dirty="0" err="1"/>
              <a:t>at:</a:t>
            </a:r>
            <a:r>
              <a:rPr lang="en-GB" sz="1700" dirty="0" err="1">
                <a:hlinkClick r:id="rId5"/>
              </a:rPr>
              <a:t>https</a:t>
            </a:r>
            <a:r>
              <a:rPr lang="en-GB" sz="1700" dirty="0">
                <a:hlinkClick r:id="rId5"/>
              </a:rPr>
              <a:t>://doi.org/10.1016/j.jsams.2024.02.012</a:t>
            </a:r>
            <a:r>
              <a:rPr lang="en-GB" sz="1700" dirty="0"/>
              <a:t>. [Accessed:5</a:t>
            </a:r>
            <a:r>
              <a:rPr lang="en-GB" sz="1700" baseline="30000" dirty="0"/>
              <a:t>th</a:t>
            </a:r>
            <a:r>
              <a:rPr lang="en-GB" sz="1700" dirty="0"/>
              <a:t> May]</a:t>
            </a:r>
          </a:p>
          <a:p>
            <a:pPr>
              <a:buFontTx/>
              <a:buChar char="-"/>
            </a:pPr>
            <a:r>
              <a:rPr lang="en-GB" sz="1700" dirty="0"/>
              <a:t>Silberstein, S.D. and Merriam, G.R. (2000). Physiology of the Menstrual Cycle. </a:t>
            </a:r>
            <a:r>
              <a:rPr lang="en-GB" sz="1700" i="1" dirty="0"/>
              <a:t>Cephalalgia</a:t>
            </a:r>
            <a:r>
              <a:rPr lang="en-GB" sz="1700" dirty="0"/>
              <a:t>, Available </a:t>
            </a:r>
            <a:r>
              <a:rPr lang="en-GB" sz="1700" dirty="0" err="1"/>
              <a:t>at:</a:t>
            </a:r>
            <a:r>
              <a:rPr lang="en-GB" sz="1700" dirty="0" err="1">
                <a:hlinkClick r:id="rId6"/>
              </a:rPr>
              <a:t>https</a:t>
            </a:r>
            <a:r>
              <a:rPr lang="en-GB" sz="1700" dirty="0">
                <a:hlinkClick r:id="rId6"/>
              </a:rPr>
              <a:t>://doi.org/10.1046/j.1468-2982.2000.00034.x</a:t>
            </a:r>
            <a:r>
              <a:rPr lang="en-GB" sz="1700" dirty="0"/>
              <a:t>. [Accessed:5</a:t>
            </a:r>
            <a:r>
              <a:rPr lang="en-GB" sz="1700" baseline="30000" dirty="0"/>
              <a:t>th</a:t>
            </a:r>
            <a:r>
              <a:rPr lang="en-GB" sz="1700" dirty="0"/>
              <a:t> May]</a:t>
            </a:r>
          </a:p>
          <a:p>
            <a:pPr marL="0" indent="0">
              <a:buNone/>
            </a:pPr>
            <a:r>
              <a:rPr lang="en-GB" sz="1700" dirty="0"/>
              <a:t>- Wisler, C. (2025). </a:t>
            </a:r>
            <a:r>
              <a:rPr lang="en-GB" sz="1700" i="1" dirty="0"/>
              <a:t>MEASURES OF MUSCLE STRENGTH, RATE OF FORCE MEASURES OF MUSCLE STRENGTH, RATE OF FORCE DEVELOPMENT, AND FATIGUABILITY ACROSS THE MENSTRUAL DEVELOPMENT, AND FATIGUABILITY ACROSS THE MENSTRUAL CYCLE </a:t>
            </a:r>
            <a:r>
              <a:rPr lang="en-GB" sz="1700" dirty="0"/>
              <a:t>. Available at: </a:t>
            </a:r>
            <a:r>
              <a:rPr lang="en-GB" sz="1700" dirty="0">
                <a:hlinkClick r:id="rId7"/>
              </a:rPr>
              <a:t>https://commons.nmu.edu/cgi/viewcontent.cgi?article=1964&amp;&amp;context=theses&amp;&amp;sei-redir=1&amp;referer=https%253A%252F%252Fscholar.google.com%252Fscholar%253Fhl%253Den%2526as_sdt%253D0%25252C5%2526q%253DHackney%25252C%252BA.%252BC.%252B%2525282020%252529.%252BThe%252Bmenstrual%252Bcycle%25253A%252BBiological%252Bregulation%252Band%252Bassociated%252Bhormonal%252Bchanges.%252BIn%252BExercise%25252C%252BSport%25252C%252Band%252BBioanalytical%252BChemistry.%2526btnG%253D#search=%22Hackney%2C%20A.%20C.%20%282020%29.%20menstrual%20cycle%3A%20Biological%20regulation%20associated%20hormonal%20changes.%20Exercise%2C%20Sport%2C%20Bioanalytical%20Chemistry.%22</a:t>
            </a:r>
            <a:r>
              <a:rPr lang="en-GB" sz="1700" dirty="0"/>
              <a:t>. [Accessed: 4</a:t>
            </a:r>
            <a:r>
              <a:rPr lang="en-GB" sz="1700" baseline="30000" dirty="0"/>
              <a:t>th</a:t>
            </a:r>
            <a:r>
              <a:rPr lang="en-GB" sz="1700" dirty="0"/>
              <a:t> May]</a:t>
            </a:r>
          </a:p>
          <a:p>
            <a:pPr marL="0" indent="0">
              <a:buNone/>
            </a:pPr>
            <a:endParaRPr lang="en-GB" sz="1700" dirty="0"/>
          </a:p>
          <a:p>
            <a:pPr marL="285750" indent="-285750">
              <a:buFontTx/>
              <a:buChar char="-"/>
            </a:pPr>
            <a:endParaRPr lang="en-GB" sz="1200" dirty="0"/>
          </a:p>
          <a:p>
            <a:endParaRPr lang="en-US" dirty="0"/>
          </a:p>
        </p:txBody>
      </p:sp>
    </p:spTree>
    <p:extLst>
      <p:ext uri="{BB962C8B-B14F-4D97-AF65-F5344CB8AC3E}">
        <p14:creationId xmlns:p14="http://schemas.microsoft.com/office/powerpoint/2010/main" val="4153585356"/>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409</TotalTime>
  <Words>3969</Words>
  <Application>Microsoft Macintosh PowerPoint</Application>
  <PresentationFormat>Widescreen</PresentationFormat>
  <Paragraphs>103</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Bierstadt</vt:lpstr>
      <vt:lpstr>GestaltVTI</vt:lpstr>
      <vt:lpstr>  The Influence of The Menstrual Cycle on Physiology, Training Adaptations, And Performance in Female Athletes </vt:lpstr>
      <vt:lpstr>Introduction:</vt:lpstr>
      <vt:lpstr>Aims &amp; Hypothesis:</vt:lpstr>
      <vt:lpstr>Methodology:</vt:lpstr>
      <vt:lpstr>Results: Perceived Exertion(RPE)</vt:lpstr>
      <vt:lpstr>Results: Physiological Load (HR)</vt:lpstr>
      <vt:lpstr>Results: Symptoms and Behaviors</vt:lpstr>
      <vt:lpstr>Discussion &amp; 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Olivia Gray (2517477)</dc:creator>
  <cp:lastModifiedBy>Olivia Gray (2517477)</cp:lastModifiedBy>
  <cp:revision>5</cp:revision>
  <dcterms:created xsi:type="dcterms:W3CDTF">2026-05-05T10:05:31Z</dcterms:created>
  <dcterms:modified xsi:type="dcterms:W3CDTF">2026-05-08T09:36:25Z</dcterms:modified>
</cp:coreProperties>
</file>