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2"/>
  </p:notesMasterIdLst>
  <p:handoutMasterIdLst>
    <p:handoutMasterId r:id="rId23"/>
  </p:handoutMasterIdLst>
  <p:sldIdLst>
    <p:sldId id="305" r:id="rId5"/>
    <p:sldId id="318" r:id="rId6"/>
    <p:sldId id="312" r:id="rId7"/>
    <p:sldId id="317" r:id="rId8"/>
    <p:sldId id="319" r:id="rId9"/>
    <p:sldId id="320" r:id="rId10"/>
    <p:sldId id="321" r:id="rId11"/>
    <p:sldId id="322" r:id="rId12"/>
    <p:sldId id="323" r:id="rId13"/>
    <p:sldId id="328" r:id="rId14"/>
    <p:sldId id="324" r:id="rId15"/>
    <p:sldId id="325" r:id="rId16"/>
    <p:sldId id="326" r:id="rId17"/>
    <p:sldId id="329" r:id="rId18"/>
    <p:sldId id="313" r:id="rId19"/>
    <p:sldId id="327" r:id="rId20"/>
    <p:sldId id="330"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55" autoAdjust="0"/>
    <p:restoredTop sz="88398" autoAdjust="0"/>
  </p:normalViewPr>
  <p:slideViewPr>
    <p:cSldViewPr snapToGrid="0">
      <p:cViewPr varScale="1">
        <p:scale>
          <a:sx n="111" d="100"/>
          <a:sy n="111" d="100"/>
        </p:scale>
        <p:origin x="576" y="192"/>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8050B3-D1A1-46D7-81C7-186BCE93C82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3C2DA6E-4A9D-421D-9EC4-3835CBDF66CB}">
      <dgm:prSet phldrT="[Text]"/>
      <dgm:spPr/>
      <dgm:t>
        <a:bodyPr/>
        <a:lstStyle/>
        <a:p>
          <a:r>
            <a:rPr lang="en-US" dirty="0"/>
            <a:t>CEO</a:t>
          </a:r>
          <a:endParaRPr lang="en-GB" dirty="0"/>
        </a:p>
      </dgm:t>
    </dgm:pt>
    <dgm:pt modelId="{6AA89C20-DE03-4CB1-BDA8-B34BA2402D64}" type="parTrans" cxnId="{5CB4B1AF-63C9-4FCB-A441-797C1490DBC8}">
      <dgm:prSet/>
      <dgm:spPr/>
      <dgm:t>
        <a:bodyPr/>
        <a:lstStyle/>
        <a:p>
          <a:endParaRPr lang="en-GB"/>
        </a:p>
      </dgm:t>
    </dgm:pt>
    <dgm:pt modelId="{784C5BAE-411D-4315-B22B-54F58E4F9B7A}" type="sibTrans" cxnId="{5CB4B1AF-63C9-4FCB-A441-797C1490DBC8}">
      <dgm:prSet/>
      <dgm:spPr/>
      <dgm:t>
        <a:bodyPr/>
        <a:lstStyle/>
        <a:p>
          <a:endParaRPr lang="en-GB"/>
        </a:p>
      </dgm:t>
    </dgm:pt>
    <dgm:pt modelId="{2BD0A4BF-57A8-48BA-9A4B-07120A72A5A4}" type="asst">
      <dgm:prSet phldrT="[Text]"/>
      <dgm:spPr/>
      <dgm:t>
        <a:bodyPr/>
        <a:lstStyle/>
        <a:p>
          <a:r>
            <a:rPr lang="en-US" dirty="0"/>
            <a:t>General Manager</a:t>
          </a:r>
          <a:endParaRPr lang="en-GB" dirty="0"/>
        </a:p>
      </dgm:t>
    </dgm:pt>
    <dgm:pt modelId="{D4F6CC50-D588-4889-A70A-C3143FE7D3C1}" type="parTrans" cxnId="{85945C11-0D41-4EB8-BB64-1A313E1DD1C1}">
      <dgm:prSet/>
      <dgm:spPr/>
      <dgm:t>
        <a:bodyPr/>
        <a:lstStyle/>
        <a:p>
          <a:endParaRPr lang="en-GB"/>
        </a:p>
      </dgm:t>
    </dgm:pt>
    <dgm:pt modelId="{2962BC62-0A94-4C15-9446-F7C1184442CC}" type="sibTrans" cxnId="{85945C11-0D41-4EB8-BB64-1A313E1DD1C1}">
      <dgm:prSet/>
      <dgm:spPr/>
      <dgm:t>
        <a:bodyPr/>
        <a:lstStyle/>
        <a:p>
          <a:endParaRPr lang="en-GB"/>
        </a:p>
      </dgm:t>
    </dgm:pt>
    <dgm:pt modelId="{C124DB54-846C-4304-A428-35FF9C9C59D8}">
      <dgm:prSet phldrT="[Text]"/>
      <dgm:spPr/>
      <dgm:t>
        <a:bodyPr/>
        <a:lstStyle/>
        <a:p>
          <a:r>
            <a:rPr lang="en-US" dirty="0"/>
            <a:t>Bike Maintenance</a:t>
          </a:r>
          <a:endParaRPr lang="en-GB" dirty="0"/>
        </a:p>
      </dgm:t>
    </dgm:pt>
    <dgm:pt modelId="{F0AA737F-3A81-4DFA-9263-B27B34B56AE4}" type="parTrans" cxnId="{A19D5CCA-987B-4140-9406-D3234260E891}">
      <dgm:prSet/>
      <dgm:spPr/>
      <dgm:t>
        <a:bodyPr/>
        <a:lstStyle/>
        <a:p>
          <a:endParaRPr lang="en-GB"/>
        </a:p>
      </dgm:t>
    </dgm:pt>
    <dgm:pt modelId="{FB3CAD88-3B27-48ED-A5F5-28C7ACAB6E10}" type="sibTrans" cxnId="{A19D5CCA-987B-4140-9406-D3234260E891}">
      <dgm:prSet/>
      <dgm:spPr/>
      <dgm:t>
        <a:bodyPr/>
        <a:lstStyle/>
        <a:p>
          <a:endParaRPr lang="en-GB"/>
        </a:p>
      </dgm:t>
    </dgm:pt>
    <dgm:pt modelId="{39744249-FE04-4D77-BACA-185F4CFDA6FC}">
      <dgm:prSet phldrT="[Text]"/>
      <dgm:spPr/>
      <dgm:t>
        <a:bodyPr/>
        <a:lstStyle/>
        <a:p>
          <a:r>
            <a:rPr lang="en-US" dirty="0"/>
            <a:t>Customer Service</a:t>
          </a:r>
          <a:endParaRPr lang="en-GB" dirty="0"/>
        </a:p>
      </dgm:t>
    </dgm:pt>
    <dgm:pt modelId="{09E5D280-E0AA-4029-93C2-F23582125048}" type="parTrans" cxnId="{F2429145-9144-4332-B188-A8B02F6575A2}">
      <dgm:prSet/>
      <dgm:spPr/>
      <dgm:t>
        <a:bodyPr/>
        <a:lstStyle/>
        <a:p>
          <a:endParaRPr lang="en-GB"/>
        </a:p>
      </dgm:t>
    </dgm:pt>
    <dgm:pt modelId="{EB826F26-5032-4204-8DC6-4E7FF48C1EE0}" type="sibTrans" cxnId="{F2429145-9144-4332-B188-A8B02F6575A2}">
      <dgm:prSet/>
      <dgm:spPr/>
      <dgm:t>
        <a:bodyPr/>
        <a:lstStyle/>
        <a:p>
          <a:endParaRPr lang="en-GB"/>
        </a:p>
      </dgm:t>
    </dgm:pt>
    <dgm:pt modelId="{C498A5E9-7867-483A-91A0-1FEDAC885156}">
      <dgm:prSet phldrT="[Text]"/>
      <dgm:spPr/>
      <dgm:t>
        <a:bodyPr/>
        <a:lstStyle/>
        <a:p>
          <a:r>
            <a:rPr lang="en-US" dirty="0"/>
            <a:t>Marketing</a:t>
          </a:r>
          <a:endParaRPr lang="en-GB" dirty="0"/>
        </a:p>
      </dgm:t>
    </dgm:pt>
    <dgm:pt modelId="{01E52218-E7C2-4DC3-BADF-7D9944DD8D55}" type="parTrans" cxnId="{141BF4F9-AA15-42E6-9B17-087F2A490EF6}">
      <dgm:prSet/>
      <dgm:spPr/>
      <dgm:t>
        <a:bodyPr/>
        <a:lstStyle/>
        <a:p>
          <a:endParaRPr lang="en-GB"/>
        </a:p>
      </dgm:t>
    </dgm:pt>
    <dgm:pt modelId="{F55A311C-869D-4ED8-91A3-4C29FE2577D0}" type="sibTrans" cxnId="{141BF4F9-AA15-42E6-9B17-087F2A490EF6}">
      <dgm:prSet/>
      <dgm:spPr/>
      <dgm:t>
        <a:bodyPr/>
        <a:lstStyle/>
        <a:p>
          <a:endParaRPr lang="en-GB"/>
        </a:p>
      </dgm:t>
    </dgm:pt>
    <dgm:pt modelId="{ADFFECC8-5DB2-48A2-A203-312CA83E81F7}">
      <dgm:prSet phldrT="[Text]"/>
      <dgm:spPr/>
      <dgm:t>
        <a:bodyPr/>
        <a:lstStyle/>
        <a:p>
          <a:r>
            <a:rPr lang="en-US" dirty="0"/>
            <a:t>Volunteers</a:t>
          </a:r>
          <a:endParaRPr lang="en-GB" dirty="0"/>
        </a:p>
      </dgm:t>
    </dgm:pt>
    <dgm:pt modelId="{AA0E3A92-7240-4834-A3B8-371266FBC22C}" type="parTrans" cxnId="{F0698723-D04A-4C76-815B-E39E185D7A3F}">
      <dgm:prSet/>
      <dgm:spPr/>
      <dgm:t>
        <a:bodyPr/>
        <a:lstStyle/>
        <a:p>
          <a:endParaRPr lang="en-GB"/>
        </a:p>
      </dgm:t>
    </dgm:pt>
    <dgm:pt modelId="{3F82BBC2-97D6-4585-BE76-2ECBA2B12284}" type="sibTrans" cxnId="{F0698723-D04A-4C76-815B-E39E185D7A3F}">
      <dgm:prSet/>
      <dgm:spPr/>
      <dgm:t>
        <a:bodyPr/>
        <a:lstStyle/>
        <a:p>
          <a:endParaRPr lang="en-GB"/>
        </a:p>
      </dgm:t>
    </dgm:pt>
    <dgm:pt modelId="{08A5B7D1-76EB-4E41-BB6D-4AF25D18F22A}" type="pres">
      <dgm:prSet presAssocID="{D28050B3-D1A1-46D7-81C7-186BCE93C823}" presName="hierChild1" presStyleCnt="0">
        <dgm:presLayoutVars>
          <dgm:orgChart val="1"/>
          <dgm:chPref val="1"/>
          <dgm:dir/>
          <dgm:animOne val="branch"/>
          <dgm:animLvl val="lvl"/>
          <dgm:resizeHandles/>
        </dgm:presLayoutVars>
      </dgm:prSet>
      <dgm:spPr/>
    </dgm:pt>
    <dgm:pt modelId="{CFF9BC54-86D7-4F33-B501-83103884BE04}" type="pres">
      <dgm:prSet presAssocID="{C3C2DA6E-4A9D-421D-9EC4-3835CBDF66CB}" presName="hierRoot1" presStyleCnt="0">
        <dgm:presLayoutVars>
          <dgm:hierBranch val="init"/>
        </dgm:presLayoutVars>
      </dgm:prSet>
      <dgm:spPr/>
    </dgm:pt>
    <dgm:pt modelId="{8643419F-07B2-4A38-B2AA-50724586863A}" type="pres">
      <dgm:prSet presAssocID="{C3C2DA6E-4A9D-421D-9EC4-3835CBDF66CB}" presName="rootComposite1" presStyleCnt="0"/>
      <dgm:spPr/>
    </dgm:pt>
    <dgm:pt modelId="{30AC0A2D-C11F-4B77-8559-B3526F12B1B8}" type="pres">
      <dgm:prSet presAssocID="{C3C2DA6E-4A9D-421D-9EC4-3835CBDF66CB}" presName="rootText1" presStyleLbl="node0" presStyleIdx="0" presStyleCnt="1">
        <dgm:presLayoutVars>
          <dgm:chPref val="3"/>
        </dgm:presLayoutVars>
      </dgm:prSet>
      <dgm:spPr/>
    </dgm:pt>
    <dgm:pt modelId="{077D0E51-69A4-4284-B8EE-80F4F586E9BB}" type="pres">
      <dgm:prSet presAssocID="{C3C2DA6E-4A9D-421D-9EC4-3835CBDF66CB}" presName="rootConnector1" presStyleLbl="node1" presStyleIdx="0" presStyleCnt="0"/>
      <dgm:spPr/>
    </dgm:pt>
    <dgm:pt modelId="{CFE12CC9-0BAA-4882-AD10-9F0CD34BBB3A}" type="pres">
      <dgm:prSet presAssocID="{C3C2DA6E-4A9D-421D-9EC4-3835CBDF66CB}" presName="hierChild2" presStyleCnt="0"/>
      <dgm:spPr/>
    </dgm:pt>
    <dgm:pt modelId="{800A6AE9-77DD-4442-A59D-AC71043489F6}" type="pres">
      <dgm:prSet presAssocID="{F0AA737F-3A81-4DFA-9263-B27B34B56AE4}" presName="Name37" presStyleLbl="parChTrans1D2" presStyleIdx="0" presStyleCnt="5"/>
      <dgm:spPr/>
    </dgm:pt>
    <dgm:pt modelId="{4684C0F3-9DD6-4BB0-8112-247ECAAD583A}" type="pres">
      <dgm:prSet presAssocID="{C124DB54-846C-4304-A428-35FF9C9C59D8}" presName="hierRoot2" presStyleCnt="0">
        <dgm:presLayoutVars>
          <dgm:hierBranch val="init"/>
        </dgm:presLayoutVars>
      </dgm:prSet>
      <dgm:spPr/>
    </dgm:pt>
    <dgm:pt modelId="{2F9D61A0-A9F6-4E11-B571-31E4812E6EBF}" type="pres">
      <dgm:prSet presAssocID="{C124DB54-846C-4304-A428-35FF9C9C59D8}" presName="rootComposite" presStyleCnt="0"/>
      <dgm:spPr/>
    </dgm:pt>
    <dgm:pt modelId="{37DDFEB8-9DBC-4E78-BDA7-AE88D7E46F5A}" type="pres">
      <dgm:prSet presAssocID="{C124DB54-846C-4304-A428-35FF9C9C59D8}" presName="rootText" presStyleLbl="node2" presStyleIdx="0" presStyleCnt="4">
        <dgm:presLayoutVars>
          <dgm:chPref val="3"/>
        </dgm:presLayoutVars>
      </dgm:prSet>
      <dgm:spPr/>
    </dgm:pt>
    <dgm:pt modelId="{B32FE20A-7BE7-4057-9478-F17638C570F2}" type="pres">
      <dgm:prSet presAssocID="{C124DB54-846C-4304-A428-35FF9C9C59D8}" presName="rootConnector" presStyleLbl="node2" presStyleIdx="0" presStyleCnt="4"/>
      <dgm:spPr/>
    </dgm:pt>
    <dgm:pt modelId="{90D4EC6C-BDF5-475C-A7A9-F07F03BF7321}" type="pres">
      <dgm:prSet presAssocID="{C124DB54-846C-4304-A428-35FF9C9C59D8}" presName="hierChild4" presStyleCnt="0"/>
      <dgm:spPr/>
    </dgm:pt>
    <dgm:pt modelId="{8A055201-F533-471E-ABDA-6D9BEBFA432F}" type="pres">
      <dgm:prSet presAssocID="{C124DB54-846C-4304-A428-35FF9C9C59D8}" presName="hierChild5" presStyleCnt="0"/>
      <dgm:spPr/>
    </dgm:pt>
    <dgm:pt modelId="{7F9BEDB0-E18A-4C85-98EC-CAAC276D6976}" type="pres">
      <dgm:prSet presAssocID="{09E5D280-E0AA-4029-93C2-F23582125048}" presName="Name37" presStyleLbl="parChTrans1D2" presStyleIdx="1" presStyleCnt="5"/>
      <dgm:spPr/>
    </dgm:pt>
    <dgm:pt modelId="{E7FDC109-2206-44C6-AA30-AAF4DCFFDCEB}" type="pres">
      <dgm:prSet presAssocID="{39744249-FE04-4D77-BACA-185F4CFDA6FC}" presName="hierRoot2" presStyleCnt="0">
        <dgm:presLayoutVars>
          <dgm:hierBranch val="init"/>
        </dgm:presLayoutVars>
      </dgm:prSet>
      <dgm:spPr/>
    </dgm:pt>
    <dgm:pt modelId="{D10E139B-C0EF-48FC-A314-B7A9FD566A89}" type="pres">
      <dgm:prSet presAssocID="{39744249-FE04-4D77-BACA-185F4CFDA6FC}" presName="rootComposite" presStyleCnt="0"/>
      <dgm:spPr/>
    </dgm:pt>
    <dgm:pt modelId="{D08D33C4-CD70-4F12-8A36-FF122021D214}" type="pres">
      <dgm:prSet presAssocID="{39744249-FE04-4D77-BACA-185F4CFDA6FC}" presName="rootText" presStyleLbl="node2" presStyleIdx="1" presStyleCnt="4">
        <dgm:presLayoutVars>
          <dgm:chPref val="3"/>
        </dgm:presLayoutVars>
      </dgm:prSet>
      <dgm:spPr/>
    </dgm:pt>
    <dgm:pt modelId="{F2E14FC9-6B0C-469D-B98A-661DF744B146}" type="pres">
      <dgm:prSet presAssocID="{39744249-FE04-4D77-BACA-185F4CFDA6FC}" presName="rootConnector" presStyleLbl="node2" presStyleIdx="1" presStyleCnt="4"/>
      <dgm:spPr/>
    </dgm:pt>
    <dgm:pt modelId="{0F7A4705-E4A3-4E5C-BE1A-B12069D81849}" type="pres">
      <dgm:prSet presAssocID="{39744249-FE04-4D77-BACA-185F4CFDA6FC}" presName="hierChild4" presStyleCnt="0"/>
      <dgm:spPr/>
    </dgm:pt>
    <dgm:pt modelId="{C5204C55-0629-44AE-B10D-5BB76FB9CBDE}" type="pres">
      <dgm:prSet presAssocID="{39744249-FE04-4D77-BACA-185F4CFDA6FC}" presName="hierChild5" presStyleCnt="0"/>
      <dgm:spPr/>
    </dgm:pt>
    <dgm:pt modelId="{759EBA9C-4634-41D2-81AF-15B542A48331}" type="pres">
      <dgm:prSet presAssocID="{01E52218-E7C2-4DC3-BADF-7D9944DD8D55}" presName="Name37" presStyleLbl="parChTrans1D2" presStyleIdx="2" presStyleCnt="5"/>
      <dgm:spPr/>
    </dgm:pt>
    <dgm:pt modelId="{D06275EF-219C-40C5-AEBA-262126F21F4C}" type="pres">
      <dgm:prSet presAssocID="{C498A5E9-7867-483A-91A0-1FEDAC885156}" presName="hierRoot2" presStyleCnt="0">
        <dgm:presLayoutVars>
          <dgm:hierBranch val="init"/>
        </dgm:presLayoutVars>
      </dgm:prSet>
      <dgm:spPr/>
    </dgm:pt>
    <dgm:pt modelId="{8BFF4CAD-D1F5-4D1D-A11C-CD8706558838}" type="pres">
      <dgm:prSet presAssocID="{C498A5E9-7867-483A-91A0-1FEDAC885156}" presName="rootComposite" presStyleCnt="0"/>
      <dgm:spPr/>
    </dgm:pt>
    <dgm:pt modelId="{A31F9DA5-5C9A-41A1-A3F3-11645F499A7D}" type="pres">
      <dgm:prSet presAssocID="{C498A5E9-7867-483A-91A0-1FEDAC885156}" presName="rootText" presStyleLbl="node2" presStyleIdx="2" presStyleCnt="4">
        <dgm:presLayoutVars>
          <dgm:chPref val="3"/>
        </dgm:presLayoutVars>
      </dgm:prSet>
      <dgm:spPr/>
    </dgm:pt>
    <dgm:pt modelId="{47B6C5CA-92D7-46D6-817B-E0AC1E0A5B43}" type="pres">
      <dgm:prSet presAssocID="{C498A5E9-7867-483A-91A0-1FEDAC885156}" presName="rootConnector" presStyleLbl="node2" presStyleIdx="2" presStyleCnt="4"/>
      <dgm:spPr/>
    </dgm:pt>
    <dgm:pt modelId="{1D181471-BB78-4B77-A0EA-04CB27F3BF26}" type="pres">
      <dgm:prSet presAssocID="{C498A5E9-7867-483A-91A0-1FEDAC885156}" presName="hierChild4" presStyleCnt="0"/>
      <dgm:spPr/>
    </dgm:pt>
    <dgm:pt modelId="{177584A1-077C-421F-B907-15F332B9A017}" type="pres">
      <dgm:prSet presAssocID="{C498A5E9-7867-483A-91A0-1FEDAC885156}" presName="hierChild5" presStyleCnt="0"/>
      <dgm:spPr/>
    </dgm:pt>
    <dgm:pt modelId="{CB60051F-00F6-4D26-8FAA-025F1E68921C}" type="pres">
      <dgm:prSet presAssocID="{AA0E3A92-7240-4834-A3B8-371266FBC22C}" presName="Name37" presStyleLbl="parChTrans1D2" presStyleIdx="3" presStyleCnt="5"/>
      <dgm:spPr/>
    </dgm:pt>
    <dgm:pt modelId="{CA5C1626-8FC5-46C2-AFB5-2C3D5B3C0B79}" type="pres">
      <dgm:prSet presAssocID="{ADFFECC8-5DB2-48A2-A203-312CA83E81F7}" presName="hierRoot2" presStyleCnt="0">
        <dgm:presLayoutVars>
          <dgm:hierBranch val="init"/>
        </dgm:presLayoutVars>
      </dgm:prSet>
      <dgm:spPr/>
    </dgm:pt>
    <dgm:pt modelId="{05EE2FB7-75CB-4F2F-AA37-1B8A1D8B5159}" type="pres">
      <dgm:prSet presAssocID="{ADFFECC8-5DB2-48A2-A203-312CA83E81F7}" presName="rootComposite" presStyleCnt="0"/>
      <dgm:spPr/>
    </dgm:pt>
    <dgm:pt modelId="{6A7CBA00-7668-42DA-9E0E-1F3421D71D39}" type="pres">
      <dgm:prSet presAssocID="{ADFFECC8-5DB2-48A2-A203-312CA83E81F7}" presName="rootText" presStyleLbl="node2" presStyleIdx="3" presStyleCnt="4">
        <dgm:presLayoutVars>
          <dgm:chPref val="3"/>
        </dgm:presLayoutVars>
      </dgm:prSet>
      <dgm:spPr/>
    </dgm:pt>
    <dgm:pt modelId="{67ADD0A0-9257-4BA9-B0B0-3C37A1596838}" type="pres">
      <dgm:prSet presAssocID="{ADFFECC8-5DB2-48A2-A203-312CA83E81F7}" presName="rootConnector" presStyleLbl="node2" presStyleIdx="3" presStyleCnt="4"/>
      <dgm:spPr/>
    </dgm:pt>
    <dgm:pt modelId="{816B79E3-CCF9-45DA-A41E-F6BFFAE1E730}" type="pres">
      <dgm:prSet presAssocID="{ADFFECC8-5DB2-48A2-A203-312CA83E81F7}" presName="hierChild4" presStyleCnt="0"/>
      <dgm:spPr/>
    </dgm:pt>
    <dgm:pt modelId="{63F7886D-7929-47FF-B9EE-A18A7621D14F}" type="pres">
      <dgm:prSet presAssocID="{ADFFECC8-5DB2-48A2-A203-312CA83E81F7}" presName="hierChild5" presStyleCnt="0"/>
      <dgm:spPr/>
    </dgm:pt>
    <dgm:pt modelId="{32688B70-A9B6-49AB-8B35-A81302886720}" type="pres">
      <dgm:prSet presAssocID="{C3C2DA6E-4A9D-421D-9EC4-3835CBDF66CB}" presName="hierChild3" presStyleCnt="0"/>
      <dgm:spPr/>
    </dgm:pt>
    <dgm:pt modelId="{4A3574E3-4C39-41E4-9C47-E8EC60A0E7E6}" type="pres">
      <dgm:prSet presAssocID="{D4F6CC50-D588-4889-A70A-C3143FE7D3C1}" presName="Name111" presStyleLbl="parChTrans1D2" presStyleIdx="4" presStyleCnt="5"/>
      <dgm:spPr/>
    </dgm:pt>
    <dgm:pt modelId="{B7062C74-C124-4343-9DA0-E494A222A4CE}" type="pres">
      <dgm:prSet presAssocID="{2BD0A4BF-57A8-48BA-9A4B-07120A72A5A4}" presName="hierRoot3" presStyleCnt="0">
        <dgm:presLayoutVars>
          <dgm:hierBranch val="init"/>
        </dgm:presLayoutVars>
      </dgm:prSet>
      <dgm:spPr/>
    </dgm:pt>
    <dgm:pt modelId="{BF4D5E55-F000-4A82-B513-FF74D22EAF66}" type="pres">
      <dgm:prSet presAssocID="{2BD0A4BF-57A8-48BA-9A4B-07120A72A5A4}" presName="rootComposite3" presStyleCnt="0"/>
      <dgm:spPr/>
    </dgm:pt>
    <dgm:pt modelId="{F269CEED-98F9-41F0-8F3D-9662A01C0F7D}" type="pres">
      <dgm:prSet presAssocID="{2BD0A4BF-57A8-48BA-9A4B-07120A72A5A4}" presName="rootText3" presStyleLbl="asst1" presStyleIdx="0" presStyleCnt="1">
        <dgm:presLayoutVars>
          <dgm:chPref val="3"/>
        </dgm:presLayoutVars>
      </dgm:prSet>
      <dgm:spPr/>
    </dgm:pt>
    <dgm:pt modelId="{1D2EBC98-A771-4868-9B3C-94E5203D8694}" type="pres">
      <dgm:prSet presAssocID="{2BD0A4BF-57A8-48BA-9A4B-07120A72A5A4}" presName="rootConnector3" presStyleLbl="asst1" presStyleIdx="0" presStyleCnt="1"/>
      <dgm:spPr/>
    </dgm:pt>
    <dgm:pt modelId="{248BA454-BFDC-4660-9BE2-0460F5B7FF8B}" type="pres">
      <dgm:prSet presAssocID="{2BD0A4BF-57A8-48BA-9A4B-07120A72A5A4}" presName="hierChild6" presStyleCnt="0"/>
      <dgm:spPr/>
    </dgm:pt>
    <dgm:pt modelId="{C8DDDDEF-B52A-4E2E-98D4-02A08997D830}" type="pres">
      <dgm:prSet presAssocID="{2BD0A4BF-57A8-48BA-9A4B-07120A72A5A4}" presName="hierChild7" presStyleCnt="0"/>
      <dgm:spPr/>
    </dgm:pt>
  </dgm:ptLst>
  <dgm:cxnLst>
    <dgm:cxn modelId="{9BD3F708-E2B1-4DBF-8227-AB8F16297BFF}" type="presOf" srcId="{01E52218-E7C2-4DC3-BADF-7D9944DD8D55}" destId="{759EBA9C-4634-41D2-81AF-15B542A48331}" srcOrd="0" destOrd="0" presId="urn:microsoft.com/office/officeart/2005/8/layout/orgChart1"/>
    <dgm:cxn modelId="{D59BCE0B-AC07-457C-99F8-5F13613CD985}" type="presOf" srcId="{D4F6CC50-D588-4889-A70A-C3143FE7D3C1}" destId="{4A3574E3-4C39-41E4-9C47-E8EC60A0E7E6}" srcOrd="0" destOrd="0" presId="urn:microsoft.com/office/officeart/2005/8/layout/orgChart1"/>
    <dgm:cxn modelId="{3FD3E60B-CA8F-430B-85EE-0798DDA0BDEA}" type="presOf" srcId="{2BD0A4BF-57A8-48BA-9A4B-07120A72A5A4}" destId="{F269CEED-98F9-41F0-8F3D-9662A01C0F7D}" srcOrd="0" destOrd="0" presId="urn:microsoft.com/office/officeart/2005/8/layout/orgChart1"/>
    <dgm:cxn modelId="{85945C11-0D41-4EB8-BB64-1A313E1DD1C1}" srcId="{C3C2DA6E-4A9D-421D-9EC4-3835CBDF66CB}" destId="{2BD0A4BF-57A8-48BA-9A4B-07120A72A5A4}" srcOrd="0" destOrd="0" parTransId="{D4F6CC50-D588-4889-A70A-C3143FE7D3C1}" sibTransId="{2962BC62-0A94-4C15-9446-F7C1184442CC}"/>
    <dgm:cxn modelId="{F0698723-D04A-4C76-815B-E39E185D7A3F}" srcId="{C3C2DA6E-4A9D-421D-9EC4-3835CBDF66CB}" destId="{ADFFECC8-5DB2-48A2-A203-312CA83E81F7}" srcOrd="4" destOrd="0" parTransId="{AA0E3A92-7240-4834-A3B8-371266FBC22C}" sibTransId="{3F82BBC2-97D6-4585-BE76-2ECBA2B12284}"/>
    <dgm:cxn modelId="{A78AD729-49A6-406A-ADF0-4A31C1DBAB1E}" type="presOf" srcId="{AA0E3A92-7240-4834-A3B8-371266FBC22C}" destId="{CB60051F-00F6-4D26-8FAA-025F1E68921C}" srcOrd="0" destOrd="0" presId="urn:microsoft.com/office/officeart/2005/8/layout/orgChart1"/>
    <dgm:cxn modelId="{89F45B2A-5A19-462B-A716-0F207E31D571}" type="presOf" srcId="{39744249-FE04-4D77-BACA-185F4CFDA6FC}" destId="{D08D33C4-CD70-4F12-8A36-FF122021D214}" srcOrd="0" destOrd="0" presId="urn:microsoft.com/office/officeart/2005/8/layout/orgChart1"/>
    <dgm:cxn modelId="{E74CFB39-3797-45F7-B655-117E31CC5572}" type="presOf" srcId="{ADFFECC8-5DB2-48A2-A203-312CA83E81F7}" destId="{67ADD0A0-9257-4BA9-B0B0-3C37A1596838}" srcOrd="1" destOrd="0" presId="urn:microsoft.com/office/officeart/2005/8/layout/orgChart1"/>
    <dgm:cxn modelId="{7724A043-262B-4DCD-A88F-CD9A5AA28907}" type="presOf" srcId="{C498A5E9-7867-483A-91A0-1FEDAC885156}" destId="{47B6C5CA-92D7-46D6-817B-E0AC1E0A5B43}" srcOrd="1" destOrd="0" presId="urn:microsoft.com/office/officeart/2005/8/layout/orgChart1"/>
    <dgm:cxn modelId="{F2429145-9144-4332-B188-A8B02F6575A2}" srcId="{C3C2DA6E-4A9D-421D-9EC4-3835CBDF66CB}" destId="{39744249-FE04-4D77-BACA-185F4CFDA6FC}" srcOrd="2" destOrd="0" parTransId="{09E5D280-E0AA-4029-93C2-F23582125048}" sibTransId="{EB826F26-5032-4204-8DC6-4E7FF48C1EE0}"/>
    <dgm:cxn modelId="{F2B9CE49-FB96-4407-88C2-1FCF3B432AE0}" type="presOf" srcId="{C3C2DA6E-4A9D-421D-9EC4-3835CBDF66CB}" destId="{077D0E51-69A4-4284-B8EE-80F4F586E9BB}" srcOrd="1" destOrd="0" presId="urn:microsoft.com/office/officeart/2005/8/layout/orgChart1"/>
    <dgm:cxn modelId="{C2D0D559-32A7-4948-B139-3BAD83CBB2D7}" type="presOf" srcId="{C498A5E9-7867-483A-91A0-1FEDAC885156}" destId="{A31F9DA5-5C9A-41A1-A3F3-11645F499A7D}" srcOrd="0" destOrd="0" presId="urn:microsoft.com/office/officeart/2005/8/layout/orgChart1"/>
    <dgm:cxn modelId="{EADA4477-DDB8-480B-B396-C31164BCC46B}" type="presOf" srcId="{2BD0A4BF-57A8-48BA-9A4B-07120A72A5A4}" destId="{1D2EBC98-A771-4868-9B3C-94E5203D8694}" srcOrd="1" destOrd="0" presId="urn:microsoft.com/office/officeart/2005/8/layout/orgChart1"/>
    <dgm:cxn modelId="{DECEB581-C5C4-4902-A522-0527AA0B13D2}" type="presOf" srcId="{C3C2DA6E-4A9D-421D-9EC4-3835CBDF66CB}" destId="{30AC0A2D-C11F-4B77-8559-B3526F12B1B8}" srcOrd="0" destOrd="0" presId="urn:microsoft.com/office/officeart/2005/8/layout/orgChart1"/>
    <dgm:cxn modelId="{5CB4B1AF-63C9-4FCB-A441-797C1490DBC8}" srcId="{D28050B3-D1A1-46D7-81C7-186BCE93C823}" destId="{C3C2DA6E-4A9D-421D-9EC4-3835CBDF66CB}" srcOrd="0" destOrd="0" parTransId="{6AA89C20-DE03-4CB1-BDA8-B34BA2402D64}" sibTransId="{784C5BAE-411D-4315-B22B-54F58E4F9B7A}"/>
    <dgm:cxn modelId="{06ED6FB7-3162-40AD-90CD-A387BFE33D59}" type="presOf" srcId="{39744249-FE04-4D77-BACA-185F4CFDA6FC}" destId="{F2E14FC9-6B0C-469D-B98A-661DF744B146}" srcOrd="1" destOrd="0" presId="urn:microsoft.com/office/officeart/2005/8/layout/orgChart1"/>
    <dgm:cxn modelId="{A7BF85B7-EC0C-475A-8D6B-D24BCAFFCE90}" type="presOf" srcId="{C124DB54-846C-4304-A428-35FF9C9C59D8}" destId="{B32FE20A-7BE7-4057-9478-F17638C570F2}" srcOrd="1" destOrd="0" presId="urn:microsoft.com/office/officeart/2005/8/layout/orgChart1"/>
    <dgm:cxn modelId="{F3A3F5C6-F6F9-4E6F-886F-77C340AAB8F4}" type="presOf" srcId="{F0AA737F-3A81-4DFA-9263-B27B34B56AE4}" destId="{800A6AE9-77DD-4442-A59D-AC71043489F6}" srcOrd="0" destOrd="0" presId="urn:microsoft.com/office/officeart/2005/8/layout/orgChart1"/>
    <dgm:cxn modelId="{8A1C6FC7-951B-4571-A1BC-085C5F512099}" type="presOf" srcId="{D28050B3-D1A1-46D7-81C7-186BCE93C823}" destId="{08A5B7D1-76EB-4E41-BB6D-4AF25D18F22A}" srcOrd="0" destOrd="0" presId="urn:microsoft.com/office/officeart/2005/8/layout/orgChart1"/>
    <dgm:cxn modelId="{A19D5CCA-987B-4140-9406-D3234260E891}" srcId="{C3C2DA6E-4A9D-421D-9EC4-3835CBDF66CB}" destId="{C124DB54-846C-4304-A428-35FF9C9C59D8}" srcOrd="1" destOrd="0" parTransId="{F0AA737F-3A81-4DFA-9263-B27B34B56AE4}" sibTransId="{FB3CAD88-3B27-48ED-A5F5-28C7ACAB6E10}"/>
    <dgm:cxn modelId="{3151D4D3-ADDF-472F-960C-F194E27407FA}" type="presOf" srcId="{ADFFECC8-5DB2-48A2-A203-312CA83E81F7}" destId="{6A7CBA00-7668-42DA-9E0E-1F3421D71D39}" srcOrd="0" destOrd="0" presId="urn:microsoft.com/office/officeart/2005/8/layout/orgChart1"/>
    <dgm:cxn modelId="{5881B0E4-452D-4D63-A5A5-3A52340B938A}" type="presOf" srcId="{09E5D280-E0AA-4029-93C2-F23582125048}" destId="{7F9BEDB0-E18A-4C85-98EC-CAAC276D6976}" srcOrd="0" destOrd="0" presId="urn:microsoft.com/office/officeart/2005/8/layout/orgChart1"/>
    <dgm:cxn modelId="{141BF4F9-AA15-42E6-9B17-087F2A490EF6}" srcId="{C3C2DA6E-4A9D-421D-9EC4-3835CBDF66CB}" destId="{C498A5E9-7867-483A-91A0-1FEDAC885156}" srcOrd="3" destOrd="0" parTransId="{01E52218-E7C2-4DC3-BADF-7D9944DD8D55}" sibTransId="{F55A311C-869D-4ED8-91A3-4C29FE2577D0}"/>
    <dgm:cxn modelId="{C0E38FFE-31FD-44A0-B8FD-75B4BE854CB3}" type="presOf" srcId="{C124DB54-846C-4304-A428-35FF9C9C59D8}" destId="{37DDFEB8-9DBC-4E78-BDA7-AE88D7E46F5A}" srcOrd="0" destOrd="0" presId="urn:microsoft.com/office/officeart/2005/8/layout/orgChart1"/>
    <dgm:cxn modelId="{536EF320-DB2A-4CB9-9F06-A58F2DD2AB04}" type="presParOf" srcId="{08A5B7D1-76EB-4E41-BB6D-4AF25D18F22A}" destId="{CFF9BC54-86D7-4F33-B501-83103884BE04}" srcOrd="0" destOrd="0" presId="urn:microsoft.com/office/officeart/2005/8/layout/orgChart1"/>
    <dgm:cxn modelId="{8AFC21D1-A092-4BE4-B16B-D07A019F9FB7}" type="presParOf" srcId="{CFF9BC54-86D7-4F33-B501-83103884BE04}" destId="{8643419F-07B2-4A38-B2AA-50724586863A}" srcOrd="0" destOrd="0" presId="urn:microsoft.com/office/officeart/2005/8/layout/orgChart1"/>
    <dgm:cxn modelId="{22D54138-0FBB-4D9A-8B0B-E046D0E3D07F}" type="presParOf" srcId="{8643419F-07B2-4A38-B2AA-50724586863A}" destId="{30AC0A2D-C11F-4B77-8559-B3526F12B1B8}" srcOrd="0" destOrd="0" presId="urn:microsoft.com/office/officeart/2005/8/layout/orgChart1"/>
    <dgm:cxn modelId="{C0A0DB1E-FEF4-4465-86BC-F76BC3538379}" type="presParOf" srcId="{8643419F-07B2-4A38-B2AA-50724586863A}" destId="{077D0E51-69A4-4284-B8EE-80F4F586E9BB}" srcOrd="1" destOrd="0" presId="urn:microsoft.com/office/officeart/2005/8/layout/orgChart1"/>
    <dgm:cxn modelId="{6064894E-8268-4744-8F4C-F7C663849A7D}" type="presParOf" srcId="{CFF9BC54-86D7-4F33-B501-83103884BE04}" destId="{CFE12CC9-0BAA-4882-AD10-9F0CD34BBB3A}" srcOrd="1" destOrd="0" presId="urn:microsoft.com/office/officeart/2005/8/layout/orgChart1"/>
    <dgm:cxn modelId="{D05E1DC3-6921-4D7D-AB1B-81D6A14DBB9F}" type="presParOf" srcId="{CFE12CC9-0BAA-4882-AD10-9F0CD34BBB3A}" destId="{800A6AE9-77DD-4442-A59D-AC71043489F6}" srcOrd="0" destOrd="0" presId="urn:microsoft.com/office/officeart/2005/8/layout/orgChart1"/>
    <dgm:cxn modelId="{6179B86E-47F0-473E-B8A8-23C0BB03B2D0}" type="presParOf" srcId="{CFE12CC9-0BAA-4882-AD10-9F0CD34BBB3A}" destId="{4684C0F3-9DD6-4BB0-8112-247ECAAD583A}" srcOrd="1" destOrd="0" presId="urn:microsoft.com/office/officeart/2005/8/layout/orgChart1"/>
    <dgm:cxn modelId="{66BB2688-3F9F-4AD3-B385-4256036E19A6}" type="presParOf" srcId="{4684C0F3-9DD6-4BB0-8112-247ECAAD583A}" destId="{2F9D61A0-A9F6-4E11-B571-31E4812E6EBF}" srcOrd="0" destOrd="0" presId="urn:microsoft.com/office/officeart/2005/8/layout/orgChart1"/>
    <dgm:cxn modelId="{58B4F5AC-B9EC-4E84-BE4F-0E6A34833087}" type="presParOf" srcId="{2F9D61A0-A9F6-4E11-B571-31E4812E6EBF}" destId="{37DDFEB8-9DBC-4E78-BDA7-AE88D7E46F5A}" srcOrd="0" destOrd="0" presId="urn:microsoft.com/office/officeart/2005/8/layout/orgChart1"/>
    <dgm:cxn modelId="{C7BCD484-60ED-409C-9D36-7D3BDA74AF18}" type="presParOf" srcId="{2F9D61A0-A9F6-4E11-B571-31E4812E6EBF}" destId="{B32FE20A-7BE7-4057-9478-F17638C570F2}" srcOrd="1" destOrd="0" presId="urn:microsoft.com/office/officeart/2005/8/layout/orgChart1"/>
    <dgm:cxn modelId="{7A3EF680-377A-4A72-892E-9CEE10F4B6E4}" type="presParOf" srcId="{4684C0F3-9DD6-4BB0-8112-247ECAAD583A}" destId="{90D4EC6C-BDF5-475C-A7A9-F07F03BF7321}" srcOrd="1" destOrd="0" presId="urn:microsoft.com/office/officeart/2005/8/layout/orgChart1"/>
    <dgm:cxn modelId="{697B529D-F8F9-4247-94F8-1543AF126665}" type="presParOf" srcId="{4684C0F3-9DD6-4BB0-8112-247ECAAD583A}" destId="{8A055201-F533-471E-ABDA-6D9BEBFA432F}" srcOrd="2" destOrd="0" presId="urn:microsoft.com/office/officeart/2005/8/layout/orgChart1"/>
    <dgm:cxn modelId="{7D94B409-5970-48EF-A874-D530517ACE2C}" type="presParOf" srcId="{CFE12CC9-0BAA-4882-AD10-9F0CD34BBB3A}" destId="{7F9BEDB0-E18A-4C85-98EC-CAAC276D6976}" srcOrd="2" destOrd="0" presId="urn:microsoft.com/office/officeart/2005/8/layout/orgChart1"/>
    <dgm:cxn modelId="{453EA7AD-6883-4162-AD84-ED318DF120DE}" type="presParOf" srcId="{CFE12CC9-0BAA-4882-AD10-9F0CD34BBB3A}" destId="{E7FDC109-2206-44C6-AA30-AAF4DCFFDCEB}" srcOrd="3" destOrd="0" presId="urn:microsoft.com/office/officeart/2005/8/layout/orgChart1"/>
    <dgm:cxn modelId="{736B8076-DBAA-4644-9870-C29367E46810}" type="presParOf" srcId="{E7FDC109-2206-44C6-AA30-AAF4DCFFDCEB}" destId="{D10E139B-C0EF-48FC-A314-B7A9FD566A89}" srcOrd="0" destOrd="0" presId="urn:microsoft.com/office/officeart/2005/8/layout/orgChart1"/>
    <dgm:cxn modelId="{8F212868-FE53-4DE2-B93A-F8479AB0B3A6}" type="presParOf" srcId="{D10E139B-C0EF-48FC-A314-B7A9FD566A89}" destId="{D08D33C4-CD70-4F12-8A36-FF122021D214}" srcOrd="0" destOrd="0" presId="urn:microsoft.com/office/officeart/2005/8/layout/orgChart1"/>
    <dgm:cxn modelId="{F21B4BEB-20F9-4F94-8052-791B8824AAC7}" type="presParOf" srcId="{D10E139B-C0EF-48FC-A314-B7A9FD566A89}" destId="{F2E14FC9-6B0C-469D-B98A-661DF744B146}" srcOrd="1" destOrd="0" presId="urn:microsoft.com/office/officeart/2005/8/layout/orgChart1"/>
    <dgm:cxn modelId="{02DB7D4B-2D62-4310-A113-095A6A69AB82}" type="presParOf" srcId="{E7FDC109-2206-44C6-AA30-AAF4DCFFDCEB}" destId="{0F7A4705-E4A3-4E5C-BE1A-B12069D81849}" srcOrd="1" destOrd="0" presId="urn:microsoft.com/office/officeart/2005/8/layout/orgChart1"/>
    <dgm:cxn modelId="{30BA763B-0ABB-42A1-B0E8-B1E3ECB0737B}" type="presParOf" srcId="{E7FDC109-2206-44C6-AA30-AAF4DCFFDCEB}" destId="{C5204C55-0629-44AE-B10D-5BB76FB9CBDE}" srcOrd="2" destOrd="0" presId="urn:microsoft.com/office/officeart/2005/8/layout/orgChart1"/>
    <dgm:cxn modelId="{0F628E0C-E8B7-43E2-922D-1035A225C311}" type="presParOf" srcId="{CFE12CC9-0BAA-4882-AD10-9F0CD34BBB3A}" destId="{759EBA9C-4634-41D2-81AF-15B542A48331}" srcOrd="4" destOrd="0" presId="urn:microsoft.com/office/officeart/2005/8/layout/orgChart1"/>
    <dgm:cxn modelId="{0DCD317B-625C-43E9-9598-5DEA476D658F}" type="presParOf" srcId="{CFE12CC9-0BAA-4882-AD10-9F0CD34BBB3A}" destId="{D06275EF-219C-40C5-AEBA-262126F21F4C}" srcOrd="5" destOrd="0" presId="urn:microsoft.com/office/officeart/2005/8/layout/orgChart1"/>
    <dgm:cxn modelId="{F8D736E7-F5A4-4959-A01D-4A720047DEC1}" type="presParOf" srcId="{D06275EF-219C-40C5-AEBA-262126F21F4C}" destId="{8BFF4CAD-D1F5-4D1D-A11C-CD8706558838}" srcOrd="0" destOrd="0" presId="urn:microsoft.com/office/officeart/2005/8/layout/orgChart1"/>
    <dgm:cxn modelId="{D77EF0AB-DEAB-4DAC-84DF-820CB4E77B82}" type="presParOf" srcId="{8BFF4CAD-D1F5-4D1D-A11C-CD8706558838}" destId="{A31F9DA5-5C9A-41A1-A3F3-11645F499A7D}" srcOrd="0" destOrd="0" presId="urn:microsoft.com/office/officeart/2005/8/layout/orgChart1"/>
    <dgm:cxn modelId="{4CE650DC-2526-41FB-8F3D-27383897467B}" type="presParOf" srcId="{8BFF4CAD-D1F5-4D1D-A11C-CD8706558838}" destId="{47B6C5CA-92D7-46D6-817B-E0AC1E0A5B43}" srcOrd="1" destOrd="0" presId="urn:microsoft.com/office/officeart/2005/8/layout/orgChart1"/>
    <dgm:cxn modelId="{4E3433AE-AB51-4167-8F41-8EBE38772BAF}" type="presParOf" srcId="{D06275EF-219C-40C5-AEBA-262126F21F4C}" destId="{1D181471-BB78-4B77-A0EA-04CB27F3BF26}" srcOrd="1" destOrd="0" presId="urn:microsoft.com/office/officeart/2005/8/layout/orgChart1"/>
    <dgm:cxn modelId="{EA012563-9049-4AF6-A8DD-BDDF298FEC2B}" type="presParOf" srcId="{D06275EF-219C-40C5-AEBA-262126F21F4C}" destId="{177584A1-077C-421F-B907-15F332B9A017}" srcOrd="2" destOrd="0" presId="urn:microsoft.com/office/officeart/2005/8/layout/orgChart1"/>
    <dgm:cxn modelId="{E8A7225A-50C2-42E3-86C2-75730320BC7E}" type="presParOf" srcId="{CFE12CC9-0BAA-4882-AD10-9F0CD34BBB3A}" destId="{CB60051F-00F6-4D26-8FAA-025F1E68921C}" srcOrd="6" destOrd="0" presId="urn:microsoft.com/office/officeart/2005/8/layout/orgChart1"/>
    <dgm:cxn modelId="{E16A9EFE-3A4B-4F0F-A129-E6E98EBB0F43}" type="presParOf" srcId="{CFE12CC9-0BAA-4882-AD10-9F0CD34BBB3A}" destId="{CA5C1626-8FC5-46C2-AFB5-2C3D5B3C0B79}" srcOrd="7" destOrd="0" presId="urn:microsoft.com/office/officeart/2005/8/layout/orgChart1"/>
    <dgm:cxn modelId="{CA9DDB72-B446-4F46-9D1C-8B8146891A1F}" type="presParOf" srcId="{CA5C1626-8FC5-46C2-AFB5-2C3D5B3C0B79}" destId="{05EE2FB7-75CB-4F2F-AA37-1B8A1D8B5159}" srcOrd="0" destOrd="0" presId="urn:microsoft.com/office/officeart/2005/8/layout/orgChart1"/>
    <dgm:cxn modelId="{58EAC1DF-4353-4C94-8F67-75C7BFC5586D}" type="presParOf" srcId="{05EE2FB7-75CB-4F2F-AA37-1B8A1D8B5159}" destId="{6A7CBA00-7668-42DA-9E0E-1F3421D71D39}" srcOrd="0" destOrd="0" presId="urn:microsoft.com/office/officeart/2005/8/layout/orgChart1"/>
    <dgm:cxn modelId="{E1F1CB29-E6D2-4959-81D6-38FA2D01A6D3}" type="presParOf" srcId="{05EE2FB7-75CB-4F2F-AA37-1B8A1D8B5159}" destId="{67ADD0A0-9257-4BA9-B0B0-3C37A1596838}" srcOrd="1" destOrd="0" presId="urn:microsoft.com/office/officeart/2005/8/layout/orgChart1"/>
    <dgm:cxn modelId="{9496C91D-AEC7-41C7-BE8C-01D2672D8ED6}" type="presParOf" srcId="{CA5C1626-8FC5-46C2-AFB5-2C3D5B3C0B79}" destId="{816B79E3-CCF9-45DA-A41E-F6BFFAE1E730}" srcOrd="1" destOrd="0" presId="urn:microsoft.com/office/officeart/2005/8/layout/orgChart1"/>
    <dgm:cxn modelId="{10A93AF1-1473-4768-B06F-0BE3F7999FF5}" type="presParOf" srcId="{CA5C1626-8FC5-46C2-AFB5-2C3D5B3C0B79}" destId="{63F7886D-7929-47FF-B9EE-A18A7621D14F}" srcOrd="2" destOrd="0" presId="urn:microsoft.com/office/officeart/2005/8/layout/orgChart1"/>
    <dgm:cxn modelId="{8A2E2EAD-DE51-47AC-9777-DE5823233D78}" type="presParOf" srcId="{CFF9BC54-86D7-4F33-B501-83103884BE04}" destId="{32688B70-A9B6-49AB-8B35-A81302886720}" srcOrd="2" destOrd="0" presId="urn:microsoft.com/office/officeart/2005/8/layout/orgChart1"/>
    <dgm:cxn modelId="{8C41AF67-2254-4FC6-9C30-467E0330FBF4}" type="presParOf" srcId="{32688B70-A9B6-49AB-8B35-A81302886720}" destId="{4A3574E3-4C39-41E4-9C47-E8EC60A0E7E6}" srcOrd="0" destOrd="0" presId="urn:microsoft.com/office/officeart/2005/8/layout/orgChart1"/>
    <dgm:cxn modelId="{0F09467A-06D9-4C0A-B0D4-CC5C6C495194}" type="presParOf" srcId="{32688B70-A9B6-49AB-8B35-A81302886720}" destId="{B7062C74-C124-4343-9DA0-E494A222A4CE}" srcOrd="1" destOrd="0" presId="urn:microsoft.com/office/officeart/2005/8/layout/orgChart1"/>
    <dgm:cxn modelId="{264B4448-6491-49AE-B7EE-D5BC1071E155}" type="presParOf" srcId="{B7062C74-C124-4343-9DA0-E494A222A4CE}" destId="{BF4D5E55-F000-4A82-B513-FF74D22EAF66}" srcOrd="0" destOrd="0" presId="urn:microsoft.com/office/officeart/2005/8/layout/orgChart1"/>
    <dgm:cxn modelId="{A3A6BEC0-9ADA-40C1-86D5-009545EFBC88}" type="presParOf" srcId="{BF4D5E55-F000-4A82-B513-FF74D22EAF66}" destId="{F269CEED-98F9-41F0-8F3D-9662A01C0F7D}" srcOrd="0" destOrd="0" presId="urn:microsoft.com/office/officeart/2005/8/layout/orgChart1"/>
    <dgm:cxn modelId="{FCDE34AB-F677-4C47-BF37-39270E9DADEF}" type="presParOf" srcId="{BF4D5E55-F000-4A82-B513-FF74D22EAF66}" destId="{1D2EBC98-A771-4868-9B3C-94E5203D8694}" srcOrd="1" destOrd="0" presId="urn:microsoft.com/office/officeart/2005/8/layout/orgChart1"/>
    <dgm:cxn modelId="{09550C6C-35EB-47B5-82F0-43D4A4AB17EC}" type="presParOf" srcId="{B7062C74-C124-4343-9DA0-E494A222A4CE}" destId="{248BA454-BFDC-4660-9BE2-0460F5B7FF8B}" srcOrd="1" destOrd="0" presId="urn:microsoft.com/office/officeart/2005/8/layout/orgChart1"/>
    <dgm:cxn modelId="{FAF359C7-A748-4786-AC78-D5A0DF6E877C}" type="presParOf" srcId="{B7062C74-C124-4343-9DA0-E494A222A4CE}" destId="{C8DDDDEF-B52A-4E2E-98D4-02A08997D830}"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574E3-4C39-41E4-9C47-E8EC60A0E7E6}">
      <dsp:nvSpPr>
        <dsp:cNvPr id="0" name=""/>
        <dsp:cNvSpPr/>
      </dsp:nvSpPr>
      <dsp:spPr>
        <a:xfrm>
          <a:off x="5266621" y="1786754"/>
          <a:ext cx="249952" cy="1095031"/>
        </a:xfrm>
        <a:custGeom>
          <a:avLst/>
          <a:gdLst/>
          <a:ahLst/>
          <a:cxnLst/>
          <a:rect l="0" t="0" r="0" b="0"/>
          <a:pathLst>
            <a:path>
              <a:moveTo>
                <a:pt x="249952" y="0"/>
              </a:moveTo>
              <a:lnTo>
                <a:pt x="249952" y="1095031"/>
              </a:lnTo>
              <a:lnTo>
                <a:pt x="0" y="109503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60051F-00F6-4D26-8FAA-025F1E68921C}">
      <dsp:nvSpPr>
        <dsp:cNvPr id="0" name=""/>
        <dsp:cNvSpPr/>
      </dsp:nvSpPr>
      <dsp:spPr>
        <a:xfrm>
          <a:off x="5516574" y="1786754"/>
          <a:ext cx="4320615" cy="2190063"/>
        </a:xfrm>
        <a:custGeom>
          <a:avLst/>
          <a:gdLst/>
          <a:ahLst/>
          <a:cxnLst/>
          <a:rect l="0" t="0" r="0" b="0"/>
          <a:pathLst>
            <a:path>
              <a:moveTo>
                <a:pt x="0" y="0"/>
              </a:moveTo>
              <a:lnTo>
                <a:pt x="0" y="1940110"/>
              </a:lnTo>
              <a:lnTo>
                <a:pt x="4320615" y="1940110"/>
              </a:lnTo>
              <a:lnTo>
                <a:pt x="4320615" y="219006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9EBA9C-4634-41D2-81AF-15B542A48331}">
      <dsp:nvSpPr>
        <dsp:cNvPr id="0" name=""/>
        <dsp:cNvSpPr/>
      </dsp:nvSpPr>
      <dsp:spPr>
        <a:xfrm>
          <a:off x="5516574" y="1786754"/>
          <a:ext cx="1440205" cy="2190063"/>
        </a:xfrm>
        <a:custGeom>
          <a:avLst/>
          <a:gdLst/>
          <a:ahLst/>
          <a:cxnLst/>
          <a:rect l="0" t="0" r="0" b="0"/>
          <a:pathLst>
            <a:path>
              <a:moveTo>
                <a:pt x="0" y="0"/>
              </a:moveTo>
              <a:lnTo>
                <a:pt x="0" y="1940110"/>
              </a:lnTo>
              <a:lnTo>
                <a:pt x="1440205" y="1940110"/>
              </a:lnTo>
              <a:lnTo>
                <a:pt x="1440205" y="219006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9BEDB0-E18A-4C85-98EC-CAAC276D6976}">
      <dsp:nvSpPr>
        <dsp:cNvPr id="0" name=""/>
        <dsp:cNvSpPr/>
      </dsp:nvSpPr>
      <dsp:spPr>
        <a:xfrm>
          <a:off x="4076369" y="1786754"/>
          <a:ext cx="1440205" cy="2190063"/>
        </a:xfrm>
        <a:custGeom>
          <a:avLst/>
          <a:gdLst/>
          <a:ahLst/>
          <a:cxnLst/>
          <a:rect l="0" t="0" r="0" b="0"/>
          <a:pathLst>
            <a:path>
              <a:moveTo>
                <a:pt x="1440205" y="0"/>
              </a:moveTo>
              <a:lnTo>
                <a:pt x="1440205" y="1940110"/>
              </a:lnTo>
              <a:lnTo>
                <a:pt x="0" y="1940110"/>
              </a:lnTo>
              <a:lnTo>
                <a:pt x="0" y="219006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00A6AE9-77DD-4442-A59D-AC71043489F6}">
      <dsp:nvSpPr>
        <dsp:cNvPr id="0" name=""/>
        <dsp:cNvSpPr/>
      </dsp:nvSpPr>
      <dsp:spPr>
        <a:xfrm>
          <a:off x="1195959" y="1786754"/>
          <a:ext cx="4320615" cy="2190063"/>
        </a:xfrm>
        <a:custGeom>
          <a:avLst/>
          <a:gdLst/>
          <a:ahLst/>
          <a:cxnLst/>
          <a:rect l="0" t="0" r="0" b="0"/>
          <a:pathLst>
            <a:path>
              <a:moveTo>
                <a:pt x="4320615" y="0"/>
              </a:moveTo>
              <a:lnTo>
                <a:pt x="4320615" y="1940110"/>
              </a:lnTo>
              <a:lnTo>
                <a:pt x="0" y="1940110"/>
              </a:lnTo>
              <a:lnTo>
                <a:pt x="0" y="219006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AC0A2D-C11F-4B77-8559-B3526F12B1B8}">
      <dsp:nvSpPr>
        <dsp:cNvPr id="0" name=""/>
        <dsp:cNvSpPr/>
      </dsp:nvSpPr>
      <dsp:spPr>
        <a:xfrm>
          <a:off x="4326322" y="596502"/>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CEO</a:t>
          </a:r>
          <a:endParaRPr lang="en-GB" sz="3500" kern="1200" dirty="0"/>
        </a:p>
      </dsp:txBody>
      <dsp:txXfrm>
        <a:off x="4326322" y="596502"/>
        <a:ext cx="2380504" cy="1190252"/>
      </dsp:txXfrm>
    </dsp:sp>
    <dsp:sp modelId="{37DDFEB8-9DBC-4E78-BDA7-AE88D7E46F5A}">
      <dsp:nvSpPr>
        <dsp:cNvPr id="0" name=""/>
        <dsp:cNvSpPr/>
      </dsp:nvSpPr>
      <dsp:spPr>
        <a:xfrm>
          <a:off x="5707" y="3976818"/>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Bike Maintenance</a:t>
          </a:r>
          <a:endParaRPr lang="en-GB" sz="3500" kern="1200" dirty="0"/>
        </a:p>
      </dsp:txBody>
      <dsp:txXfrm>
        <a:off x="5707" y="3976818"/>
        <a:ext cx="2380504" cy="1190252"/>
      </dsp:txXfrm>
    </dsp:sp>
    <dsp:sp modelId="{D08D33C4-CD70-4F12-8A36-FF122021D214}">
      <dsp:nvSpPr>
        <dsp:cNvPr id="0" name=""/>
        <dsp:cNvSpPr/>
      </dsp:nvSpPr>
      <dsp:spPr>
        <a:xfrm>
          <a:off x="2886117" y="3976818"/>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Customer Service</a:t>
          </a:r>
          <a:endParaRPr lang="en-GB" sz="3500" kern="1200" dirty="0"/>
        </a:p>
      </dsp:txBody>
      <dsp:txXfrm>
        <a:off x="2886117" y="3976818"/>
        <a:ext cx="2380504" cy="1190252"/>
      </dsp:txXfrm>
    </dsp:sp>
    <dsp:sp modelId="{A31F9DA5-5C9A-41A1-A3F3-11645F499A7D}">
      <dsp:nvSpPr>
        <dsp:cNvPr id="0" name=""/>
        <dsp:cNvSpPr/>
      </dsp:nvSpPr>
      <dsp:spPr>
        <a:xfrm>
          <a:off x="5766527" y="3976818"/>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Marketing</a:t>
          </a:r>
          <a:endParaRPr lang="en-GB" sz="3500" kern="1200" dirty="0"/>
        </a:p>
      </dsp:txBody>
      <dsp:txXfrm>
        <a:off x="5766527" y="3976818"/>
        <a:ext cx="2380504" cy="1190252"/>
      </dsp:txXfrm>
    </dsp:sp>
    <dsp:sp modelId="{6A7CBA00-7668-42DA-9E0E-1F3421D71D39}">
      <dsp:nvSpPr>
        <dsp:cNvPr id="0" name=""/>
        <dsp:cNvSpPr/>
      </dsp:nvSpPr>
      <dsp:spPr>
        <a:xfrm>
          <a:off x="8646937" y="3976818"/>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Volunteers</a:t>
          </a:r>
          <a:endParaRPr lang="en-GB" sz="3500" kern="1200" dirty="0"/>
        </a:p>
      </dsp:txBody>
      <dsp:txXfrm>
        <a:off x="8646937" y="3976818"/>
        <a:ext cx="2380504" cy="1190252"/>
      </dsp:txXfrm>
    </dsp:sp>
    <dsp:sp modelId="{F269CEED-98F9-41F0-8F3D-9662A01C0F7D}">
      <dsp:nvSpPr>
        <dsp:cNvPr id="0" name=""/>
        <dsp:cNvSpPr/>
      </dsp:nvSpPr>
      <dsp:spPr>
        <a:xfrm>
          <a:off x="2886117" y="2286660"/>
          <a:ext cx="2380504" cy="11902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General Manager</a:t>
          </a:r>
          <a:endParaRPr lang="en-GB" sz="3500" kern="1200" dirty="0"/>
        </a:p>
      </dsp:txBody>
      <dsp:txXfrm>
        <a:off x="2886117" y="2286660"/>
        <a:ext cx="2380504" cy="119025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3A1B343-168D-407D-91E7-89FC19E039B1}" type="datetime1">
              <a:rPr lang="en-GB" smtClean="0"/>
              <a:t>28/03/2025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D742A8-E78B-4C74-92E4-3D00029A2F64}" type="slidenum">
              <a:rPr lang="en-GB" smtClean="0"/>
              <a:t>‹#›</a:t>
            </a:fld>
            <a:endParaRPr lang="en-GB" dirty="0"/>
          </a:p>
        </p:txBody>
      </p:sp>
    </p:spTree>
    <p:extLst>
      <p:ext uri="{BB962C8B-B14F-4D97-AF65-F5344CB8AC3E}">
        <p14:creationId xmlns:p14="http://schemas.microsoft.com/office/powerpoint/2010/main" val="212760377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3226F6-F5C7-45F7-826F-EF2404800434}" type="datetime1">
              <a:rPr lang="en-GB" noProof="0" smtClean="0"/>
              <a:t>28/03/2025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6B1457-5C4A-4E06-8800-79E56ED6D06A}" type="slidenum">
              <a:rPr lang="en-GB" noProof="0" smtClean="0"/>
              <a:t>‹#›</a:t>
            </a:fld>
            <a:endParaRPr lang="en-GB" noProof="0" dirty="0"/>
          </a:p>
        </p:txBody>
      </p:sp>
    </p:spTree>
    <p:extLst>
      <p:ext uri="{BB962C8B-B14F-4D97-AF65-F5344CB8AC3E}">
        <p14:creationId xmlns:p14="http://schemas.microsoft.com/office/powerpoint/2010/main" val="12628411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6B1457-5C4A-4E06-8800-79E56ED6D06A}" type="slidenum">
              <a:rPr lang="en-GB" smtClean="0"/>
              <a:t>1</a:t>
            </a:fld>
            <a:endParaRPr lang="en-GB" dirty="0"/>
          </a:p>
        </p:txBody>
      </p:sp>
    </p:spTree>
    <p:extLst>
      <p:ext uri="{BB962C8B-B14F-4D97-AF65-F5344CB8AC3E}">
        <p14:creationId xmlns:p14="http://schemas.microsoft.com/office/powerpoint/2010/main" val="1733787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I am excited to introduce you to </a:t>
            </a:r>
            <a:r>
              <a:rPr lang="en-US" dirty="0" err="1"/>
              <a:t>RideAware</a:t>
            </a:r>
            <a:r>
              <a:rPr lang="en-US" dirty="0"/>
              <a:t> Cardiff. This is a non-profit electric pedal bike rental service designed to provide sustainable transport while raising awareness about the dangers of NOS gas abuse among young adults. Nitrous oxide, or NOS gas, is commonly misused as a recreational drug, often without awareness of its severe consequences, including nerve damage. </a:t>
            </a:r>
            <a:r>
              <a:rPr lang="en-US" dirty="0" err="1"/>
              <a:t>RideAware</a:t>
            </a:r>
            <a:r>
              <a:rPr lang="en-US" dirty="0"/>
              <a:t> Cardiff is not just about mobility; it’s about education, awareness, and giving back to the community. Through this initiative, we aim to create a positive impact while encouraging eco-friendly transport in the heart of Cardiff. Let’s dive into the details of how this business will work.</a:t>
            </a:r>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2</a:t>
            </a:fld>
            <a:endParaRPr lang="en-GB" noProof="0" dirty="0"/>
          </a:p>
        </p:txBody>
      </p:sp>
    </p:spTree>
    <p:extLst>
      <p:ext uri="{BB962C8B-B14F-4D97-AF65-F5344CB8AC3E}">
        <p14:creationId xmlns:p14="http://schemas.microsoft.com/office/powerpoint/2010/main" val="3654967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err="1"/>
              <a:t>RideAware</a:t>
            </a:r>
            <a:r>
              <a:rPr lang="en-US" dirty="0"/>
              <a:t> Cardiff will operate in Cardiff city </a:t>
            </a:r>
            <a:r>
              <a:rPr lang="en-US" dirty="0" err="1"/>
              <a:t>centre</a:t>
            </a:r>
            <a:r>
              <a:rPr lang="en-US" dirty="0"/>
              <a:t> with a core purpose of promoting sustainable transport and to educate young adults who fall in the age bracket of 18-25 years about the harmful effects of NOS gas abuse which will allow creating a social change. </a:t>
            </a:r>
            <a:r>
              <a:rPr lang="en-GB" sz="1800" dirty="0">
                <a:effectLst/>
                <a:latin typeface="Calibri" panose="020F0502020204030204" pitchFamily="34" charset="0"/>
                <a:ea typeface="Calibri" panose="020F0502020204030204" pitchFamily="34" charset="0"/>
                <a:cs typeface="Arial" panose="020B0604020202020204" pitchFamily="34" charset="0"/>
              </a:rPr>
              <a:t>Frank et al. (2020) </a:t>
            </a:r>
            <a:r>
              <a:rPr lang="en-US" dirty="0"/>
              <a:t>highlights that many young people are unaware of the long-term nerve damage that NOS gas can cause, and this is where our project steps in. Our bikes will be available for rent at designated stations throughout the city which will allow people to travel in an eco-friendly way while also being exposed to educational materials and campaigns. To fund this initiative, we are applying for the Prince of Wales Grant, which will provide financial support to set up the project. Additionally, a percentage of our rental revenue will go directly to spinal cord charities which will help individuals suffering from nerve damage. </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3</a:t>
            </a:fld>
            <a:endParaRPr lang="en-GB" noProof="0" dirty="0"/>
          </a:p>
        </p:txBody>
      </p:sp>
    </p:spTree>
    <p:extLst>
      <p:ext uri="{BB962C8B-B14F-4D97-AF65-F5344CB8AC3E}">
        <p14:creationId xmlns:p14="http://schemas.microsoft.com/office/powerpoint/2010/main" val="4116762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We have clear business aims and objectives that will guide our efforts in the first year of operation. Our primary goal is to establish a sustainable and affordable transport alternative while educating young people about the dangers of NOS gas.</a:t>
            </a:r>
          </a:p>
          <a:p>
            <a:r>
              <a:rPr lang="en-US" dirty="0"/>
              <a:t>To achieve this, we have set four measurable objectives. First, we aim to secure £100,000 in funding to launch the project successfully. Second, we plan to establish five rental stations in high-traffic areas of Cardiff to ensure accessibility. Third we want to educate at least 5,000 young adults on the effects of NOS gas abuse through our campaigns. Finally, we aim to raise £10,000 for spinal cord charities, further reinforcing our commitment to social impact. These objectives ensure that our business remains focused and is able to measure its success not only by financial growth but also by the positive change we bring to the community.</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4</a:t>
            </a:fld>
            <a:endParaRPr lang="en-GB" noProof="0" dirty="0"/>
          </a:p>
        </p:txBody>
      </p:sp>
    </p:spTree>
    <p:extLst>
      <p:ext uri="{BB962C8B-B14F-4D97-AF65-F5344CB8AC3E}">
        <p14:creationId xmlns:p14="http://schemas.microsoft.com/office/powerpoint/2010/main" val="485243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Our mission is simple yet impactful. This mission highlights that </a:t>
            </a:r>
            <a:r>
              <a:rPr lang="en-US" dirty="0" err="1"/>
              <a:t>RideAware</a:t>
            </a:r>
            <a:r>
              <a:rPr lang="en-US" dirty="0"/>
              <a:t> Cardiff will show environmental responsibility and educate the young adults.</a:t>
            </a:r>
          </a:p>
          <a:p>
            <a:r>
              <a:rPr lang="en-US" dirty="0"/>
              <a:t>What sets us apart from traditional bike rental services is our Unique Selling Proposition (USP). Unlike competitors, we are the first non-profit bike rental service in Cardiff that integrates social awareness into its business model as confirmed through </a:t>
            </a:r>
            <a:r>
              <a:rPr lang="en-GB" sz="1800" dirty="0">
                <a:effectLst/>
                <a:latin typeface="Calibri" panose="020F0502020204030204" pitchFamily="34" charset="0"/>
                <a:ea typeface="Calibri" panose="020F0502020204030204" pitchFamily="34" charset="0"/>
                <a:cs typeface="Arial" panose="020B0604020202020204" pitchFamily="34" charset="0"/>
              </a:rPr>
              <a:t>Danielis and </a:t>
            </a:r>
            <a:r>
              <a:rPr lang="en-GB" sz="1800" dirty="0" err="1">
                <a:effectLst/>
                <a:latin typeface="Calibri" panose="020F0502020204030204" pitchFamily="34" charset="0"/>
                <a:ea typeface="Calibri" panose="020F0502020204030204" pitchFamily="34" charset="0"/>
                <a:cs typeface="Arial" panose="020B0604020202020204" pitchFamily="34" charset="0"/>
              </a:rPr>
              <a:t>Scorrano</a:t>
            </a:r>
            <a:r>
              <a:rPr lang="en-GB" sz="1800" dirty="0">
                <a:effectLst/>
                <a:latin typeface="Calibri" panose="020F0502020204030204" pitchFamily="34" charset="0"/>
                <a:ea typeface="Calibri" panose="020F0502020204030204" pitchFamily="34" charset="0"/>
                <a:cs typeface="Arial" panose="020B0604020202020204" pitchFamily="34" charset="0"/>
              </a:rPr>
              <a:t> (2022)</a:t>
            </a:r>
            <a:r>
              <a:rPr lang="en-US" dirty="0"/>
              <a:t>. Our focus is not just on transportation but on the impact over the community. Additionally, we are committed to ensuring cybersecurity protection for our users, safeguarding their payment details against scams. With a strong social cause at its core, </a:t>
            </a:r>
            <a:r>
              <a:rPr lang="en-US" dirty="0" err="1"/>
              <a:t>RideAware</a:t>
            </a:r>
            <a:r>
              <a:rPr lang="en-US" dirty="0"/>
              <a:t> Cardiff is a service people will want to support not just for convenience but for the greater good.</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5</a:t>
            </a:fld>
            <a:endParaRPr lang="en-GB" noProof="0" dirty="0"/>
          </a:p>
        </p:txBody>
      </p:sp>
    </p:spTree>
    <p:extLst>
      <p:ext uri="{BB962C8B-B14F-4D97-AF65-F5344CB8AC3E}">
        <p14:creationId xmlns:p14="http://schemas.microsoft.com/office/powerpoint/2010/main" val="2845547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A strong business requires a strong team. Our Human Resource Management (HRM) strategy ensures that we have the right people to drive this initiative forward. Initially, we will employ four full-time staff members which will cover the bike maintenance department responsible for every aspect of cycles, customer service department responsible for assisting the customers and marketing department responsible for running campaigns and promoting the business.</a:t>
            </a:r>
          </a:p>
          <a:p>
            <a:r>
              <a:rPr lang="en-US" dirty="0"/>
              <a:t>To enhance community engagement and reduce operational costs, we will also introduce a volunteer program which will target university students who are passionate about social change and sustainability. By blending employees with dedicated volunteers, we will create a dynamic, motivated team that keeps </a:t>
            </a:r>
            <a:r>
              <a:rPr lang="en-US" dirty="0" err="1"/>
              <a:t>RideAware</a:t>
            </a:r>
            <a:r>
              <a:rPr lang="en-US" dirty="0"/>
              <a:t> Cardiff running smoothly. Our hiring approach will focus on individuals who share our vision of making a difference, ensuring that our operations remain mission-driven.</a:t>
            </a:r>
          </a:p>
        </p:txBody>
      </p:sp>
      <p:sp>
        <p:nvSpPr>
          <p:cNvPr id="4" name="Slide Number Placeholder 3"/>
          <p:cNvSpPr>
            <a:spLocks noGrp="1"/>
          </p:cNvSpPr>
          <p:nvPr>
            <p:ph type="sldNum" sz="quarter" idx="5"/>
          </p:nvPr>
        </p:nvSpPr>
        <p:spPr/>
        <p:txBody>
          <a:bodyPr/>
          <a:lstStyle/>
          <a:p>
            <a:fld id="{816B1457-5C4A-4E06-8800-79E56ED6D06A}" type="slidenum">
              <a:rPr lang="en-GB" noProof="0" smtClean="0"/>
              <a:t>6</a:t>
            </a:fld>
            <a:endParaRPr lang="en-GB" noProof="0" dirty="0"/>
          </a:p>
        </p:txBody>
      </p:sp>
    </p:spTree>
    <p:extLst>
      <p:ext uri="{BB962C8B-B14F-4D97-AF65-F5344CB8AC3E}">
        <p14:creationId xmlns:p14="http://schemas.microsoft.com/office/powerpoint/2010/main" val="993673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Now, let’s talk about the financial structure of </a:t>
            </a:r>
            <a:r>
              <a:rPr lang="en-US" dirty="0" err="1"/>
              <a:t>RideAware</a:t>
            </a:r>
            <a:r>
              <a:rPr lang="en-US" dirty="0"/>
              <a:t> Cardiff. Our primary source of funding will be the £100,000 Prince of Wales Grant, which we aim to secure to cover our startup costs. We will also seek additional sponsorships from businesses that align with our cause, including companies in the health and sustainability sectors.</a:t>
            </a:r>
          </a:p>
          <a:p>
            <a:r>
              <a:rPr lang="en-US" dirty="0"/>
              <a:t>For our first year, we project an estimated revenue of £75,000, which will come from bike rentals, donations, and sponsorships. Our expected expenses, including maintenance, salaries, marketing, and cybersecurity, amount to around £60,000. The remaining £15,000 will be the profit of which 10% will go directly to spinal cord charities, ensuring that a portion of every rental contributes to our cause. This financial plan ensures that </a:t>
            </a:r>
            <a:r>
              <a:rPr lang="en-US" dirty="0" err="1"/>
              <a:t>RideAware</a:t>
            </a:r>
            <a:r>
              <a:rPr lang="en-US" dirty="0"/>
              <a:t> Cardiff remains sustainable while fulfilling its social mission.</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7</a:t>
            </a:fld>
            <a:endParaRPr lang="en-GB" noProof="0" dirty="0"/>
          </a:p>
        </p:txBody>
      </p:sp>
    </p:spTree>
    <p:extLst>
      <p:ext uri="{BB962C8B-B14F-4D97-AF65-F5344CB8AC3E}">
        <p14:creationId xmlns:p14="http://schemas.microsoft.com/office/powerpoint/2010/main" val="2123030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strong marketing strategy is essential to reach our target audience and spread awareness. </a:t>
            </a:r>
            <a:r>
              <a:rPr lang="en-US" dirty="0" err="1"/>
              <a:t>RideAware</a:t>
            </a:r>
            <a:r>
              <a:rPr lang="en-US" dirty="0"/>
              <a:t> Cardiff’s approach will focus on digital engagement and grassroots outreach. We will leverage social media platforms to connect with young adults, while also partnering with universities and community organizations to increase visibility. In addition, we will use traditional branding materials, such as flyers and posters, placed strategically around Cardiff to attract attention.</a:t>
            </a:r>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8</a:t>
            </a:fld>
            <a:endParaRPr lang="en-GB" noProof="0" dirty="0"/>
          </a:p>
        </p:txBody>
      </p:sp>
    </p:spTree>
    <p:extLst>
      <p:ext uri="{BB962C8B-B14F-4D97-AF65-F5344CB8AC3E}">
        <p14:creationId xmlns:p14="http://schemas.microsoft.com/office/powerpoint/2010/main" val="1898934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Brand identity is a crucial aspect of our marketing strategy. Our branding will be centered around Ride Green, Stay Aware, Save Lives. This message will reinforce both our environmental and social missions. I have also attached a few promotional materials in the next slides to attract young adults and to spread awareness among them. </a:t>
            </a:r>
          </a:p>
          <a:p>
            <a:r>
              <a:rPr lang="en-US" dirty="0"/>
              <a:t>To establish a strong presence, we will launch engaging social media campaigns while collaborating with influencers, and run awareness programs at universities. We will also distribute flyers and place posters near our bike stations to ensure high visibility. With a strong brand message and multiple marketing channels, we will ensure that </a:t>
            </a:r>
            <a:r>
              <a:rPr lang="en-US" dirty="0" err="1"/>
              <a:t>RideAware</a:t>
            </a:r>
            <a:r>
              <a:rPr lang="en-US" dirty="0"/>
              <a:t> Cardiff resonates with our target audience and drives engagement</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9</a:t>
            </a:fld>
            <a:endParaRPr lang="en-GB" noProof="0" dirty="0"/>
          </a:p>
        </p:txBody>
      </p:sp>
    </p:spTree>
    <p:extLst>
      <p:ext uri="{BB962C8B-B14F-4D97-AF65-F5344CB8AC3E}">
        <p14:creationId xmlns:p14="http://schemas.microsoft.com/office/powerpoint/2010/main" val="423398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some of the promotional materials that we will be using </a:t>
            </a:r>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10</a:t>
            </a:fld>
            <a:endParaRPr lang="en-GB" noProof="0" dirty="0"/>
          </a:p>
        </p:txBody>
      </p:sp>
    </p:spTree>
    <p:extLst>
      <p:ext uri="{BB962C8B-B14F-4D97-AF65-F5344CB8AC3E}">
        <p14:creationId xmlns:p14="http://schemas.microsoft.com/office/powerpoint/2010/main" val="1800810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Here are some specific marketing strategies that we will implement. First, we will create TikTok videos featuring short, engaging clips that educate young people about the dangers of NOS gas abuse. These videos will highlight real-life stories and statistics in a visually appealing way.</a:t>
            </a:r>
          </a:p>
          <a:p>
            <a:r>
              <a:rPr lang="en-US" dirty="0"/>
              <a:t>Second, we will run an Instagram giveaway where participants can win free bike rentals and branded awareness merchandise by engaging with our content. This will increase our online reach and encourage community participation. Lastly, we will use Facebook ads to target students and young professionals in Cardiff, ensuring that our message reaches the right audience effectively. These efforts will help us build brand awareness while promoting our core mission.</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11</a:t>
            </a:fld>
            <a:endParaRPr lang="en-GB" noProof="0" dirty="0"/>
          </a:p>
        </p:txBody>
      </p:sp>
    </p:spTree>
    <p:extLst>
      <p:ext uri="{BB962C8B-B14F-4D97-AF65-F5344CB8AC3E}">
        <p14:creationId xmlns:p14="http://schemas.microsoft.com/office/powerpoint/2010/main" val="202428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launching </a:t>
            </a:r>
            <a:r>
              <a:rPr lang="en-US" dirty="0" err="1"/>
              <a:t>RideAware</a:t>
            </a:r>
            <a:r>
              <a:rPr lang="en-US" dirty="0"/>
              <a:t> Cardiff, we conducted extensive market research to ensure the viability of our idea. This involved online surveys, online research and competitor analysis to understand consumer preferences and gaps in the market. Our research was essential in shaping our business model and marketing strategies. </a:t>
            </a:r>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12</a:t>
            </a:fld>
            <a:endParaRPr lang="en-GB" noProof="0" dirty="0"/>
          </a:p>
        </p:txBody>
      </p:sp>
    </p:spTree>
    <p:extLst>
      <p:ext uri="{BB962C8B-B14F-4D97-AF65-F5344CB8AC3E}">
        <p14:creationId xmlns:p14="http://schemas.microsoft.com/office/powerpoint/2010/main" val="3137703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We surveyed 100 young adults in Cardiff to assess their interest in a sustainable bike rental service and their awareness of NOS gas abuse. Additionally, we explored previous research studies to gain qualitative insights. We also analyzed competitors </a:t>
            </a:r>
            <a:r>
              <a:rPr lang="en-US" dirty="0" err="1"/>
              <a:t>NextBike</a:t>
            </a:r>
            <a:r>
              <a:rPr lang="en-US" dirty="0"/>
              <a:t> and OVO e-bikes to identify gaps in the market.</a:t>
            </a:r>
          </a:p>
          <a:p>
            <a:r>
              <a:rPr lang="en-US" dirty="0"/>
              <a:t>Our findings revealed that 70% of respondents preferred an eco-friendly transport option, while 65% were unaware of the nerve damage risks associated with NOS gas. Importantly, we discovered that there is no other bike rental service in Cardiff with a strong social cause, confirming that </a:t>
            </a:r>
            <a:r>
              <a:rPr lang="en-US" dirty="0" err="1"/>
              <a:t>RideAware</a:t>
            </a:r>
            <a:r>
              <a:rPr lang="en-US" dirty="0"/>
              <a:t> Cardiff fills a unique gap in the market.</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13</a:t>
            </a:fld>
            <a:endParaRPr lang="en-GB" noProof="0" dirty="0"/>
          </a:p>
        </p:txBody>
      </p:sp>
    </p:spTree>
    <p:extLst>
      <p:ext uri="{BB962C8B-B14F-4D97-AF65-F5344CB8AC3E}">
        <p14:creationId xmlns:p14="http://schemas.microsoft.com/office/powerpoint/2010/main" val="1570897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develop a well-informed business plan for </a:t>
            </a:r>
            <a:r>
              <a:rPr lang="en-US" dirty="0" err="1"/>
              <a:t>RideAware</a:t>
            </a:r>
            <a:r>
              <a:rPr lang="en-US" dirty="0"/>
              <a:t> Cardiff, we conducted extensive online research, analyzing various academic studies on cycling infrastructure, spinal cord injury rehabilitation, and the societal impacts of NOS gas abuse. Frank et al. (2020) highlight the rising trend of nitrous oxide misuse among young people, reinforcing the need for awareness campaigns like ours. Danielis and </a:t>
            </a:r>
            <a:r>
              <a:rPr lang="en-US" dirty="0" err="1"/>
              <a:t>Scorrano</a:t>
            </a:r>
            <a:r>
              <a:rPr lang="en-US" dirty="0"/>
              <a:t> (2022) discuss urban active travel initiatives, supporting our decision to introduce a sustainable electric pedal bike rental system. Additionally, Angell and </a:t>
            </a:r>
            <a:r>
              <a:rPr lang="en-US" dirty="0" err="1"/>
              <a:t>Potoglou</a:t>
            </a:r>
            <a:r>
              <a:rPr lang="en-US" dirty="0"/>
              <a:t> (2022) provide insights into post-pandemic travel behaviors in Cardiff, helping us assess the demand for alternative transport solutions. Research by Thomas (2019) and Casabona et al. (2020) emphasizes the importance of spinal cord injury rehabilitation, aligning with our commitment to donating a portion of our proceeds to spinal charities. Furthermore, studies on cycling infrastructure (Chan &amp; Cooper, 2019; Hearne &amp; Yerushalmi, 2023) validate the feasibility of our initiative by demonstrating the economic and health benefits of cycling networks. This research collectively informed our business strategy, ensuring its relevance, sustainability, and social impact.</a:t>
            </a:r>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14</a:t>
            </a:fld>
            <a:endParaRPr lang="en-GB" noProof="0" dirty="0"/>
          </a:p>
        </p:txBody>
      </p:sp>
    </p:spTree>
    <p:extLst>
      <p:ext uri="{BB962C8B-B14F-4D97-AF65-F5344CB8AC3E}">
        <p14:creationId xmlns:p14="http://schemas.microsoft.com/office/powerpoint/2010/main" val="2526028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It can be concluded that </a:t>
            </a:r>
            <a:r>
              <a:rPr lang="en-US" dirty="0" err="1"/>
              <a:t>RideAware</a:t>
            </a:r>
            <a:r>
              <a:rPr lang="en-US" dirty="0"/>
              <a:t> Cardiff is more than just a bike rental service and more of movement for social change. Our initiative addresses sustainable transport, NOS gas awareness, and community impact in an innovative way. We are confident in its success as it is backed with a solid business model and a strong marketing strategy and extensive market research backing us. Our next steps include securing funding, launching our rental stations, and rolling out our marketing campaign. Thank you for your time, and I would love to answer any questions you may have.</a:t>
            </a:r>
          </a:p>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15</a:t>
            </a:fld>
            <a:endParaRPr lang="en-GB" noProof="0" dirty="0"/>
          </a:p>
        </p:txBody>
      </p:sp>
    </p:spTree>
    <p:extLst>
      <p:ext uri="{BB962C8B-B14F-4D97-AF65-F5344CB8AC3E}">
        <p14:creationId xmlns:p14="http://schemas.microsoft.com/office/powerpoint/2010/main" val="1798771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1457-5C4A-4E06-8800-79E56ED6D06A}" type="slidenum">
              <a:rPr lang="en-GB" noProof="0" smtClean="0"/>
              <a:t>16</a:t>
            </a:fld>
            <a:endParaRPr lang="en-GB" noProof="0" dirty="0"/>
          </a:p>
        </p:txBody>
      </p:sp>
    </p:spTree>
    <p:extLst>
      <p:ext uri="{BB962C8B-B14F-4D97-AF65-F5344CB8AC3E}">
        <p14:creationId xmlns:p14="http://schemas.microsoft.com/office/powerpoint/2010/main" val="420057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rtlCol="0" anchor="b">
            <a:normAutofit/>
          </a:bodyPr>
          <a:lstStyle>
            <a:lvl1pPr algn="ctr">
              <a:defRPr sz="54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370693" y="3773489"/>
            <a:ext cx="9440034" cy="1049867"/>
          </a:xfrm>
        </p:spPr>
        <p:txBody>
          <a:bodyPr rtlCol="0"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41E61059-D866-46FB-BEFD-453FEA847B74}" type="datetime1">
              <a:rPr lang="en-GB" noProof="0" smtClean="0"/>
              <a:t>28/03/2025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1508280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C1A9C9B1-8281-405D-85A6-1C5654562BBE}" type="datetime1">
              <a:rPr lang="en-GB" noProof="0" smtClean="0"/>
              <a:t>28/03/2025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1655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rtlCol="0" anchor="b"/>
          <a:lstStyle>
            <a:lvl1pPr algn="ctr">
              <a:defRPr sz="4000" b="0" cap="none"/>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5401" y="3763439"/>
            <a:ext cx="9590550" cy="1333494"/>
          </a:xfrm>
        </p:spPr>
        <p:txBody>
          <a:bodyPr rtlCol="0"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FB634E7E-9259-4E96-A500-01011742C154}" type="datetime1">
              <a:rPr lang="en-GB" noProof="0" smtClean="0"/>
              <a:t>28/03/2025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12661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913795" y="2076450"/>
            <a:ext cx="4856841" cy="3622671"/>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410716" y="2076451"/>
            <a:ext cx="4856841" cy="3622672"/>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F4CA8A58-EA7C-4A25-A8DA-08CA30998769}"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60360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46013" y="1855153"/>
            <a:ext cx="4764764" cy="692494"/>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46013" y="2702103"/>
            <a:ext cx="4764764"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63166" y="1855152"/>
            <a:ext cx="4779582" cy="692495"/>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363167" y="2702103"/>
            <a:ext cx="4779581"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69A63AF1-2E55-4F22-B456-BB5AFF621846}" type="datetime1">
              <a:rPr lang="en-GB" noProof="0" smtClean="0"/>
              <a:t>28/03/2025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74929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6CDC123B-694F-4ACE-8936-BC4F130E69CB}" type="datetime1">
              <a:rPr lang="en-GB" noProof="0" smtClean="0"/>
              <a:t>28/03/2025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129729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69D812D-FDD3-488D-9699-B69EF57DBE1F}" type="datetime1">
              <a:rPr lang="en-GB" noProof="0" smtClean="0"/>
              <a:t>28/03/2025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01489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rtlCol="0" anchor="b">
            <a:normAutofit/>
          </a:bodyPr>
          <a:lstStyle>
            <a:lvl1pPr algn="ctr">
              <a:defRPr sz="28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855633" y="609600"/>
            <a:ext cx="6411924" cy="5080001"/>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913795" y="2673351"/>
            <a:ext cx="3706889" cy="3016250"/>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A7B12C11-81B1-40D5-BEC9-33EE6FD0E55E}"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1769114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rtlCol="0" anchor="b">
            <a:noAutofit/>
          </a:bodyPr>
          <a:lstStyle>
            <a:lvl1pPr algn="ctr">
              <a:defRPr sz="32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473698" y="2679699"/>
            <a:ext cx="4588094" cy="3135695"/>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6356B73-AA97-4B14-A4DB-047A4C8BAD20}"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54230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rtlCol="0" anchor="b">
            <a:normAutofit/>
          </a:bodyPr>
          <a:lstStyle>
            <a:lvl1pPr algn="ctr">
              <a:defRPr sz="280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rtlCol="0"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913795" y="5247728"/>
            <a:ext cx="10353762" cy="543472"/>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F5D8270-CFEA-4D8C-AC16-0B978C5679BC}"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4739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rtlCol="0" anchor="ctr">
            <a:normAutofit/>
          </a:bodyPr>
          <a:lstStyle>
            <a:lvl1pPr>
              <a:defRPr sz="40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94" y="4295180"/>
            <a:ext cx="10353763" cy="1501826"/>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6866EA22-3632-4E12-AB77-5A5442CC926A}"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77243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rtlCol="0" anchor="ctr">
            <a:normAutofit/>
          </a:bodyPr>
          <a:lstStyle>
            <a:lvl1pPr>
              <a:defRPr sz="3600"/>
            </a:lvl1pPr>
          </a:lstStyle>
          <a:p>
            <a:pPr rtl="0"/>
            <a:r>
              <a:rPr lang="en-US" noProof="0"/>
              <a:t>Click to edit Master title style</a:t>
            </a:r>
            <a:endParaRPr lang="en-GB" noProof="0" dirty="0"/>
          </a:p>
        </p:txBody>
      </p:sp>
      <p:sp>
        <p:nvSpPr>
          <p:cNvPr id="12" name="Text Placeholder 3"/>
          <p:cNvSpPr>
            <a:spLocks noGrp="1"/>
          </p:cNvSpPr>
          <p:nvPr>
            <p:ph type="body" sz="half" idx="13"/>
          </p:nvPr>
        </p:nvSpPr>
        <p:spPr>
          <a:xfrm>
            <a:off x="1720644" y="3610032"/>
            <a:ext cx="8752299" cy="532749"/>
          </a:xfrm>
        </p:spPr>
        <p:txBody>
          <a:bodyPr rtlCol="0"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913794" y="4304353"/>
            <a:ext cx="10353763" cy="1489496"/>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C7F9C05-2D5C-417F-A499-F44524A62300}"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extLst>
      <p:ext uri="{BB962C8B-B14F-4D97-AF65-F5344CB8AC3E}">
        <p14:creationId xmlns:p14="http://schemas.microsoft.com/office/powerpoint/2010/main" val="23828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rtlCol="0" anchor="b"/>
          <a:lstStyle>
            <a:lvl1pPr>
              <a:defRPr sz="32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84" y="4650556"/>
            <a:ext cx="10352199"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59F743A6-48E6-4B4B-9C14-3F253493244C}" type="datetime1">
              <a:rPr lang="en-GB" noProof="0" smtClean="0"/>
              <a:t>28/03/2025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49725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rtlCol="0"/>
          <a:lstStyle/>
          <a:p>
            <a:pPr rtl="0"/>
            <a:r>
              <a:rPr lang="en-US" noProof="0"/>
              <a:t>Click to edit Master title style</a:t>
            </a:r>
            <a:endParaRPr lang="en-GB" noProof="0" dirty="0"/>
          </a:p>
        </p:txBody>
      </p:sp>
      <p:sp>
        <p:nvSpPr>
          <p:cNvPr id="7" name="Text Placeholder 2"/>
          <p:cNvSpPr>
            <a:spLocks noGrp="1"/>
          </p:cNvSpPr>
          <p:nvPr>
            <p:ph type="body" idx="1"/>
          </p:nvPr>
        </p:nvSpPr>
        <p:spPr>
          <a:xfrm>
            <a:off x="913795"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91379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446711" y="1885949"/>
            <a:ext cx="3300984" cy="764783"/>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444143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966572"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7966572" y="2768110"/>
            <a:ext cx="3300984" cy="302308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E250F295-A287-4686-959A-CB2AD00C86FE}" type="datetime1">
              <a:rPr lang="en-GB" noProof="0" smtClean="0"/>
              <a:t>28/03/2025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592141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rtlCol="0"/>
          <a:lstStyle/>
          <a:p>
            <a:pPr rtl="0"/>
            <a:r>
              <a:rPr lang="en-US" noProof="0"/>
              <a:t>Click to edit Master title style</a:t>
            </a:r>
            <a:endParaRPr lang="en-GB" noProof="0" dirty="0"/>
          </a:p>
        </p:txBody>
      </p:sp>
      <p:sp>
        <p:nvSpPr>
          <p:cNvPr id="19" name="Text Placeholder 2"/>
          <p:cNvSpPr>
            <a:spLocks noGrp="1"/>
          </p:cNvSpPr>
          <p:nvPr>
            <p:ph type="body" idx="1"/>
          </p:nvPr>
        </p:nvSpPr>
        <p:spPr>
          <a:xfrm>
            <a:off x="913795"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1" name="Text Placeholder 3"/>
          <p:cNvSpPr>
            <a:spLocks noGrp="1"/>
          </p:cNvSpPr>
          <p:nvPr>
            <p:ph type="body" sz="half" idx="18"/>
          </p:nvPr>
        </p:nvSpPr>
        <p:spPr>
          <a:xfrm>
            <a:off x="913795" y="4572443"/>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442788"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4" name="Text Placeholder 3"/>
          <p:cNvSpPr>
            <a:spLocks noGrp="1"/>
          </p:cNvSpPr>
          <p:nvPr>
            <p:ph type="body" sz="half" idx="19"/>
          </p:nvPr>
        </p:nvSpPr>
        <p:spPr>
          <a:xfrm>
            <a:off x="4441435"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966697"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7" name="Text Placeholder 3"/>
          <p:cNvSpPr>
            <a:spLocks noGrp="1"/>
          </p:cNvSpPr>
          <p:nvPr>
            <p:ph type="body" sz="half" idx="20"/>
          </p:nvPr>
        </p:nvSpPr>
        <p:spPr>
          <a:xfrm>
            <a:off x="7966572"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1202E538-7C06-4CED-AFC8-378D63D1BB83}" type="datetime1">
              <a:rPr lang="en-GB" noProof="0" smtClean="0"/>
              <a:t>28/03/2025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0393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7E618AEC-88B3-4AA4-A692-F9630E6EF97B}" type="datetime1">
              <a:rPr lang="en-GB" noProof="0" smtClean="0"/>
              <a:t>28/03/2025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94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rtlCol="0"/>
          <a:lstStyle>
            <a:lvl1pPr algn="l">
              <a:defRPr/>
            </a:lvl1pPr>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913796" y="609599"/>
            <a:ext cx="7916872" cy="5181601"/>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7299AE5A-0966-4C7C-96B9-E221D3F0EAF7}" type="datetime1">
              <a:rPr lang="en-GB" noProof="0" smtClean="0"/>
              <a:t>28/03/2025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94737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5FCD36E2-8B5C-4157-A78D-AE7F0D5A3A7B}" type="datetime1">
              <a:rPr lang="en-GB" noProof="0" smtClean="0"/>
              <a:t>28/03/2025</a:t>
            </a:fld>
            <a:endParaRPr lang="en-GB" noProof="0"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pPr rtl="0"/>
            <a:endParaRPr lang="en-GB" noProof="0"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3620715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6.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A05AC74-6838-4CD9-B157-B3BB3E2F5415}"/>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83"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04336" y="1623412"/>
            <a:ext cx="3503122" cy="2287229"/>
          </a:xfrm>
        </p:spPr>
        <p:txBody>
          <a:bodyPr rtlCol="0">
            <a:normAutofit fontScale="90000"/>
          </a:bodyPr>
          <a:lstStyle/>
          <a:p>
            <a:pPr algn="l" rtl="0"/>
            <a:r>
              <a:rPr lang="en-US" sz="4400" dirty="0"/>
              <a:t>Business Plan Presentation – </a:t>
            </a:r>
            <a:r>
              <a:rPr lang="en-US" sz="4400" dirty="0" err="1"/>
              <a:t>RideAware</a:t>
            </a:r>
            <a:r>
              <a:rPr lang="en-US" sz="4400" dirty="0"/>
              <a:t> Cardiff</a:t>
            </a:r>
            <a:endParaRPr lang="en-GB" sz="44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804335" y="4009771"/>
            <a:ext cx="3503122" cy="1244361"/>
          </a:xfrm>
        </p:spPr>
        <p:txBody>
          <a:bodyPr rtlCol="0">
            <a:normAutofit/>
          </a:bodyPr>
          <a:lstStyle/>
          <a:p>
            <a:pPr algn="l" rtl="0"/>
            <a:r>
              <a:rPr lang="en-US" sz="2000" dirty="0">
                <a:solidFill>
                  <a:schemeClr val="accent3">
                    <a:lumMod val="20000"/>
                    <a:lumOff val="80000"/>
                  </a:schemeClr>
                </a:solidFill>
              </a:rPr>
              <a:t>A Non-Profit Bike Rental Initiative for Awareness &amp; Sustainability</a:t>
            </a:r>
            <a:endParaRPr lang="en-GB" sz="2000" dirty="0">
              <a:solidFill>
                <a:schemeClr val="accent3">
                  <a:lumMod val="20000"/>
                  <a:lumOff val="80000"/>
                </a:schemeClr>
              </a:solidFill>
            </a:endParaRPr>
          </a:p>
        </p:txBody>
      </p:sp>
      <p:sp>
        <p:nvSpPr>
          <p:cNvPr id="4" name="Rectangle: Rounded Corners 3">
            <a:extLst>
              <a:ext uri="{FF2B5EF4-FFF2-40B4-BE49-F238E27FC236}">
                <a16:creationId xmlns:a16="http://schemas.microsoft.com/office/drawing/2014/main" id="{52345FF2-B346-BAE4-105D-2CF579CBC6B6}"/>
              </a:ext>
            </a:extLst>
          </p:cNvPr>
          <p:cNvSpPr/>
          <p:nvPr/>
        </p:nvSpPr>
        <p:spPr>
          <a:xfrm>
            <a:off x="8173329" y="5556320"/>
            <a:ext cx="3756074" cy="105549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Presented by: Salsabeel Islam (2330870) </a:t>
            </a:r>
            <a:br>
              <a:rPr lang="en-US" dirty="0"/>
            </a:br>
            <a:r>
              <a:rPr lang="en-US" dirty="0"/>
              <a:t>Date: 28/03/25</a:t>
            </a:r>
            <a:endParaRPr lang="en-GB" dirty="0"/>
          </a:p>
        </p:txBody>
      </p:sp>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9F3C-2B31-6002-F873-85087E4A1A09}"/>
              </a:ext>
            </a:extLst>
          </p:cNvPr>
          <p:cNvSpPr>
            <a:spLocks noGrp="1"/>
          </p:cNvSpPr>
          <p:nvPr>
            <p:ph type="title"/>
          </p:nvPr>
        </p:nvSpPr>
        <p:spPr>
          <a:xfrm>
            <a:off x="1026336" y="2800350"/>
            <a:ext cx="10353762" cy="1257300"/>
          </a:xfrm>
        </p:spPr>
        <p:txBody>
          <a:bodyPr/>
          <a:lstStyle/>
          <a:p>
            <a:r>
              <a:rPr lang="en-US" dirty="0"/>
              <a:t>Introduction</a:t>
            </a:r>
            <a:endParaRPr lang="en-GB" dirty="0"/>
          </a:p>
        </p:txBody>
      </p:sp>
    </p:spTree>
    <p:extLst>
      <p:ext uri="{BB962C8B-B14F-4D97-AF65-F5344CB8AC3E}">
        <p14:creationId xmlns:p14="http://schemas.microsoft.com/office/powerpoint/2010/main" val="778485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12EB5-289F-B43C-610B-EBB60C541147}"/>
              </a:ext>
            </a:extLst>
          </p:cNvPr>
          <p:cNvSpPr>
            <a:spLocks noGrp="1"/>
          </p:cNvSpPr>
          <p:nvPr>
            <p:ph type="title"/>
          </p:nvPr>
        </p:nvSpPr>
        <p:spPr/>
        <p:txBody>
          <a:bodyPr/>
          <a:lstStyle/>
          <a:p>
            <a:r>
              <a:rPr lang="en-GB" dirty="0"/>
              <a:t>Business Proposition</a:t>
            </a:r>
          </a:p>
        </p:txBody>
      </p:sp>
      <p:sp>
        <p:nvSpPr>
          <p:cNvPr id="3" name="Content Placeholder 2">
            <a:extLst>
              <a:ext uri="{FF2B5EF4-FFF2-40B4-BE49-F238E27FC236}">
                <a16:creationId xmlns:a16="http://schemas.microsoft.com/office/drawing/2014/main" id="{1B04A50D-E2CE-F1F3-DCCE-BB27FC7FBA62}"/>
              </a:ext>
            </a:extLst>
          </p:cNvPr>
          <p:cNvSpPr>
            <a:spLocks noGrp="1"/>
          </p:cNvSpPr>
          <p:nvPr>
            <p:ph idx="1"/>
          </p:nvPr>
        </p:nvSpPr>
        <p:spPr>
          <a:xfrm>
            <a:off x="267286" y="2076450"/>
            <a:ext cx="11591779" cy="4296215"/>
          </a:xfrm>
        </p:spPr>
        <p:txBody>
          <a:bodyPr>
            <a:normAutofit/>
          </a:bodyPr>
          <a:lstStyle/>
          <a:p>
            <a:r>
              <a:rPr lang="en-GB" dirty="0">
                <a:latin typeface="Arial" panose="020B0604020202020204" pitchFamily="34" charset="0"/>
                <a:cs typeface="Arial" panose="020B0604020202020204" pitchFamily="34" charset="0"/>
              </a:rPr>
              <a:t>The Idea:</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RideAware</a:t>
            </a:r>
            <a:r>
              <a:rPr lang="en-GB" dirty="0">
                <a:latin typeface="Arial" panose="020B0604020202020204" pitchFamily="34" charset="0"/>
                <a:cs typeface="Arial" panose="020B0604020202020204" pitchFamily="34" charset="0"/>
              </a:rPr>
              <a:t> Cardiff is a non-profit electric pedal bike rental initiative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Focused on Cardiff city centre, targeting 18-25-year-olds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Aims to promote sustainable transport &amp; raise awareness on NOS (Nitrous Oxide) abuse and nerve damage which is serious problem according to Frank et al. (2020)</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Part of the rental profits go to spinal cord charities 💙</a:t>
            </a:r>
            <a:endParaRPr lang="en-GB" dirty="0">
              <a:solidFill>
                <a:schemeClr val="accent3">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595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0F03E-6B67-F40E-6265-56AC2058A4E9}"/>
              </a:ext>
            </a:extLst>
          </p:cNvPr>
          <p:cNvSpPr>
            <a:spLocks noGrp="1"/>
          </p:cNvSpPr>
          <p:nvPr>
            <p:ph type="title"/>
          </p:nvPr>
        </p:nvSpPr>
        <p:spPr>
          <a:xfrm>
            <a:off x="913795" y="144379"/>
            <a:ext cx="10353762" cy="1257300"/>
          </a:xfrm>
        </p:spPr>
        <p:txBody>
          <a:bodyPr/>
          <a:lstStyle/>
          <a:p>
            <a:r>
              <a:rPr lang="en-GB" dirty="0"/>
              <a:t>Aims &amp; Objectives</a:t>
            </a:r>
          </a:p>
        </p:txBody>
      </p:sp>
      <p:sp>
        <p:nvSpPr>
          <p:cNvPr id="3" name="Content Placeholder 2">
            <a:extLst>
              <a:ext uri="{FF2B5EF4-FFF2-40B4-BE49-F238E27FC236}">
                <a16:creationId xmlns:a16="http://schemas.microsoft.com/office/drawing/2014/main" id="{95B6CBDF-FC38-F9A4-9701-EF497866691D}"/>
              </a:ext>
            </a:extLst>
          </p:cNvPr>
          <p:cNvSpPr>
            <a:spLocks noGrp="1"/>
          </p:cNvSpPr>
          <p:nvPr>
            <p:ph idx="1"/>
          </p:nvPr>
        </p:nvSpPr>
        <p:spPr>
          <a:xfrm>
            <a:off x="913795" y="1595187"/>
            <a:ext cx="10353762" cy="4493162"/>
          </a:xfrm>
        </p:spPr>
        <p:txBody>
          <a:bodyPr>
            <a:noAutofit/>
          </a:bodyPr>
          <a:lstStyle/>
          <a:p>
            <a:r>
              <a:rPr lang="en-US" dirty="0">
                <a:latin typeface="Arial" panose="020B0604020202020204" pitchFamily="34" charset="0"/>
                <a:cs typeface="Arial" panose="020B0604020202020204" pitchFamily="34" charset="0"/>
              </a:rPr>
              <a:t>Aims:</a:t>
            </a:r>
          </a:p>
          <a:p>
            <a:pPr marL="450000" lvl="1" indent="0">
              <a:buNone/>
            </a:pPr>
            <a:r>
              <a:rPr lang="en-US" sz="2300" dirty="0">
                <a:latin typeface="Arial" panose="020B0604020202020204" pitchFamily="34" charset="0"/>
                <a:cs typeface="Arial" panose="020B0604020202020204" pitchFamily="34" charset="0"/>
              </a:rPr>
              <a:t>To provide a sustainable and affordable electric pedal bike rental service while raising awareness among young adults about the dangers of NOS gas abuse and contributing to spinal cord charities 🚲</a:t>
            </a:r>
          </a:p>
          <a:p>
            <a:pPr lvl="1"/>
            <a:endParaRPr lang="en-US" sz="23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Objectives:</a:t>
            </a:r>
          </a:p>
          <a:p>
            <a:pPr lvl="1"/>
            <a:r>
              <a:rPr lang="en-US" sz="2300" dirty="0">
                <a:latin typeface="Arial" panose="020B0604020202020204" pitchFamily="34" charset="0"/>
                <a:cs typeface="Arial" panose="020B0604020202020204" pitchFamily="34" charset="0"/>
              </a:rPr>
              <a:t>Secure funding from the Prince of Wales Grant (£100,000)</a:t>
            </a:r>
          </a:p>
          <a:p>
            <a:pPr lvl="1"/>
            <a:r>
              <a:rPr lang="en-US" sz="2300" dirty="0">
                <a:latin typeface="Arial" panose="020B0604020202020204" pitchFamily="34" charset="0"/>
                <a:cs typeface="Arial" panose="020B0604020202020204" pitchFamily="34" charset="0"/>
              </a:rPr>
              <a:t>Establish 5 rental stations in high-footfall Cardiff locations</a:t>
            </a:r>
          </a:p>
          <a:p>
            <a:pPr lvl="1"/>
            <a:r>
              <a:rPr lang="en-US" sz="2300" dirty="0">
                <a:latin typeface="Arial" panose="020B0604020202020204" pitchFamily="34" charset="0"/>
                <a:cs typeface="Arial" panose="020B0604020202020204" pitchFamily="34" charset="0"/>
              </a:rPr>
              <a:t>Educate at least 5,000 young people on NOS gas dangers</a:t>
            </a:r>
          </a:p>
          <a:p>
            <a:pPr lvl="1"/>
            <a:r>
              <a:rPr lang="en-US" sz="2300" dirty="0">
                <a:latin typeface="Arial" panose="020B0604020202020204" pitchFamily="34" charset="0"/>
                <a:cs typeface="Arial" panose="020B0604020202020204" pitchFamily="34" charset="0"/>
              </a:rPr>
              <a:t>Raise £10,000 for charity in Year 1</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219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984C8-306B-285F-E856-6D1629D602C0}"/>
              </a:ext>
            </a:extLst>
          </p:cNvPr>
          <p:cNvSpPr>
            <a:spLocks noGrp="1"/>
          </p:cNvSpPr>
          <p:nvPr>
            <p:ph type="title"/>
          </p:nvPr>
        </p:nvSpPr>
        <p:spPr/>
        <p:txBody>
          <a:bodyPr/>
          <a:lstStyle/>
          <a:p>
            <a:r>
              <a:rPr lang="en-GB" dirty="0"/>
              <a:t>Mission Statement &amp; USP</a:t>
            </a:r>
          </a:p>
        </p:txBody>
      </p:sp>
      <p:sp>
        <p:nvSpPr>
          <p:cNvPr id="3" name="Content Placeholder 2">
            <a:extLst>
              <a:ext uri="{FF2B5EF4-FFF2-40B4-BE49-F238E27FC236}">
                <a16:creationId xmlns:a16="http://schemas.microsoft.com/office/drawing/2014/main" id="{65510B17-3A8F-76A3-DD05-03B7A604FC1C}"/>
              </a:ext>
            </a:extLst>
          </p:cNvPr>
          <p:cNvSpPr>
            <a:spLocks noGrp="1"/>
          </p:cNvSpPr>
          <p:nvPr>
            <p:ph idx="1"/>
          </p:nvPr>
        </p:nvSpPr>
        <p:spPr>
          <a:xfrm>
            <a:off x="913795" y="2076450"/>
            <a:ext cx="10353762" cy="4425950"/>
          </a:xfrm>
        </p:spPr>
        <p:txBody>
          <a:bodyPr>
            <a:normAutofit fontScale="92500" lnSpcReduction="20000"/>
          </a:bodyPr>
          <a:lstStyle/>
          <a:p>
            <a:r>
              <a:rPr lang="en-GB" dirty="0">
                <a:latin typeface="Arial" panose="020B0604020202020204" pitchFamily="34" charset="0"/>
                <a:cs typeface="Arial" panose="020B0604020202020204" pitchFamily="34" charset="0"/>
              </a:rPr>
              <a:t>Mission</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"Empowering young adults with sustainable transport while raising awareness on the hidden dangers of NOS gas abuse.“</a:t>
            </a:r>
          </a:p>
          <a:p>
            <a:pP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Unique Selling Proposition (USP)</a:t>
            </a:r>
          </a:p>
          <a:p>
            <a:pPr lvl="1"/>
            <a:r>
              <a:rPr lang="en-GB" sz="2300" dirty="0">
                <a:latin typeface="Arial" panose="020B0604020202020204" pitchFamily="34" charset="0"/>
                <a:cs typeface="Arial" panose="020B0604020202020204" pitchFamily="34" charset="0"/>
              </a:rPr>
              <a:t>First non-profit electric bike rental in Cardiff as there are no non-profit bike rental services in Cardiff (</a:t>
            </a:r>
            <a:r>
              <a:rPr lang="en-GB" sz="2400" dirty="0">
                <a:effectLst/>
                <a:latin typeface="Calibri" panose="020F0502020204030204" pitchFamily="34" charset="0"/>
                <a:ea typeface="Calibri" panose="020F0502020204030204" pitchFamily="34" charset="0"/>
                <a:cs typeface="Arial" panose="020B0604020202020204" pitchFamily="34" charset="0"/>
              </a:rPr>
              <a:t>Danielis and </a:t>
            </a:r>
            <a:r>
              <a:rPr lang="en-GB" sz="2400" dirty="0" err="1">
                <a:effectLst/>
                <a:latin typeface="Calibri" panose="020F0502020204030204" pitchFamily="34" charset="0"/>
                <a:ea typeface="Calibri" panose="020F0502020204030204" pitchFamily="34" charset="0"/>
                <a:cs typeface="Arial" panose="020B0604020202020204" pitchFamily="34" charset="0"/>
              </a:rPr>
              <a:t>Scorrano</a:t>
            </a:r>
            <a:r>
              <a:rPr lang="en-GB" sz="2400" dirty="0">
                <a:effectLst/>
                <a:latin typeface="Calibri" panose="020F0502020204030204" pitchFamily="34" charset="0"/>
                <a:ea typeface="Calibri" panose="020F0502020204030204" pitchFamily="34" charset="0"/>
                <a:cs typeface="Arial" panose="020B0604020202020204" pitchFamily="34" charset="0"/>
              </a:rPr>
              <a:t>, 2022)</a:t>
            </a:r>
            <a:endParaRPr lang="en-GB" sz="2300" dirty="0">
              <a:latin typeface="Arial" panose="020B0604020202020204" pitchFamily="34" charset="0"/>
              <a:cs typeface="Arial" panose="020B0604020202020204" pitchFamily="34" charset="0"/>
            </a:endParaRPr>
          </a:p>
          <a:p>
            <a:pPr lvl="1"/>
            <a:r>
              <a:rPr lang="en-GB" sz="2300" dirty="0">
                <a:latin typeface="Arial" panose="020B0604020202020204" pitchFamily="34" charset="0"/>
                <a:cs typeface="Arial" panose="020B0604020202020204" pitchFamily="34" charset="0"/>
              </a:rPr>
              <a:t> A socially responsible transport initiative considered important by (Hearne and Yerushalmi, 2023)</a:t>
            </a:r>
          </a:p>
          <a:p>
            <a:pPr lvl="1"/>
            <a:r>
              <a:rPr lang="en-GB" sz="2300" dirty="0">
                <a:latin typeface="Arial" panose="020B0604020202020204" pitchFamily="34" charset="0"/>
                <a:cs typeface="Arial" panose="020B0604020202020204" pitchFamily="34" charset="0"/>
              </a:rPr>
              <a:t>Uses eco-friendly electric pedal bikes </a:t>
            </a:r>
          </a:p>
          <a:p>
            <a:pPr lvl="1"/>
            <a:r>
              <a:rPr lang="en-GB" sz="2300" dirty="0">
                <a:latin typeface="Arial" panose="020B0604020202020204" pitchFamily="34" charset="0"/>
                <a:cs typeface="Arial" panose="020B0604020202020204" pitchFamily="34" charset="0"/>
              </a:rPr>
              <a:t>Cybersecurity protects users from fraud &amp; data theft prevalent in UK as highlighted by (Perera et al., 2022)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1333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B429-97E9-2DD8-113F-04E4916DEAFB}"/>
              </a:ext>
            </a:extLst>
          </p:cNvPr>
          <p:cNvSpPr>
            <a:spLocks noGrp="1"/>
          </p:cNvSpPr>
          <p:nvPr>
            <p:ph type="title"/>
          </p:nvPr>
        </p:nvSpPr>
        <p:spPr>
          <a:xfrm>
            <a:off x="188684" y="195036"/>
            <a:ext cx="4968357" cy="1257300"/>
          </a:xfrm>
        </p:spPr>
        <p:txBody>
          <a:bodyPr/>
          <a:lstStyle/>
          <a:p>
            <a:r>
              <a:rPr lang="en-GB" dirty="0"/>
              <a:t>HRM Strategy</a:t>
            </a:r>
          </a:p>
        </p:txBody>
      </p:sp>
      <p:graphicFrame>
        <p:nvGraphicFramePr>
          <p:cNvPr id="4" name="Diagram 3">
            <a:extLst>
              <a:ext uri="{FF2B5EF4-FFF2-40B4-BE49-F238E27FC236}">
                <a16:creationId xmlns:a16="http://schemas.microsoft.com/office/drawing/2014/main" id="{8CCE7992-A7D3-0B32-60BD-21B7AC39418F}"/>
              </a:ext>
            </a:extLst>
          </p:cNvPr>
          <p:cNvGraphicFramePr/>
          <p:nvPr>
            <p:extLst>
              <p:ext uri="{D42A27DB-BD31-4B8C-83A1-F6EECF244321}">
                <p14:modId xmlns:p14="http://schemas.microsoft.com/office/powerpoint/2010/main" val="3574687416"/>
              </p:ext>
            </p:extLst>
          </p:nvPr>
        </p:nvGraphicFramePr>
        <p:xfrm>
          <a:off x="420914" y="721895"/>
          <a:ext cx="11033149" cy="5763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9490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0BCD9-E7A8-C8CE-F7F7-082DC87CC302}"/>
              </a:ext>
            </a:extLst>
          </p:cNvPr>
          <p:cNvSpPr>
            <a:spLocks noGrp="1"/>
          </p:cNvSpPr>
          <p:nvPr>
            <p:ph type="title"/>
          </p:nvPr>
        </p:nvSpPr>
        <p:spPr/>
        <p:txBody>
          <a:bodyPr/>
          <a:lstStyle/>
          <a:p>
            <a:r>
              <a:rPr lang="en-GB" dirty="0"/>
              <a:t>Financial Overview</a:t>
            </a:r>
          </a:p>
        </p:txBody>
      </p:sp>
      <p:graphicFrame>
        <p:nvGraphicFramePr>
          <p:cNvPr id="6" name="Table 5">
            <a:extLst>
              <a:ext uri="{FF2B5EF4-FFF2-40B4-BE49-F238E27FC236}">
                <a16:creationId xmlns:a16="http://schemas.microsoft.com/office/drawing/2014/main" id="{1F6EFDC8-587E-ACB5-3630-A23CC0AE6EDA}"/>
              </a:ext>
            </a:extLst>
          </p:cNvPr>
          <p:cNvGraphicFramePr>
            <a:graphicFrameLocks noGrp="1"/>
          </p:cNvGraphicFramePr>
          <p:nvPr>
            <p:extLst>
              <p:ext uri="{D42A27DB-BD31-4B8C-83A1-F6EECF244321}">
                <p14:modId xmlns:p14="http://schemas.microsoft.com/office/powerpoint/2010/main" val="2488986314"/>
              </p:ext>
            </p:extLst>
          </p:nvPr>
        </p:nvGraphicFramePr>
        <p:xfrm>
          <a:off x="2679032" y="1687513"/>
          <a:ext cx="6529135" cy="4375168"/>
        </p:xfrm>
        <a:graphic>
          <a:graphicData uri="http://schemas.openxmlformats.org/drawingml/2006/table">
            <a:tbl>
              <a:tblPr>
                <a:tableStyleId>{5C22544A-7EE6-4342-B048-85BDC9FD1C3A}</a:tableStyleId>
              </a:tblPr>
              <a:tblGrid>
                <a:gridCol w="3878371">
                  <a:extLst>
                    <a:ext uri="{9D8B030D-6E8A-4147-A177-3AD203B41FA5}">
                      <a16:colId xmlns:a16="http://schemas.microsoft.com/office/drawing/2014/main" val="929217592"/>
                    </a:ext>
                  </a:extLst>
                </a:gridCol>
                <a:gridCol w="2650764">
                  <a:extLst>
                    <a:ext uri="{9D8B030D-6E8A-4147-A177-3AD203B41FA5}">
                      <a16:colId xmlns:a16="http://schemas.microsoft.com/office/drawing/2014/main" val="3032985382"/>
                    </a:ext>
                  </a:extLst>
                </a:gridCol>
              </a:tblGrid>
              <a:tr h="223491">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ctr" fontAlgn="b"/>
                      <a:r>
                        <a:rPr lang="en-GB" sz="2000" b="1" u="none" strike="noStrike" dirty="0">
                          <a:effectLst/>
                          <a:latin typeface="Arial" panose="020B0604020202020204" pitchFamily="34" charset="0"/>
                          <a:cs typeface="Arial" panose="020B0604020202020204" pitchFamily="34" charset="0"/>
                        </a:rPr>
                        <a:t>Amount</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extLst>
                  <a:ext uri="{0D108BD9-81ED-4DB2-BD59-A6C34878D82A}">
                    <a16:rowId xmlns:a16="http://schemas.microsoft.com/office/drawing/2014/main" val="1703098522"/>
                  </a:ext>
                </a:extLst>
              </a:tr>
              <a:tr h="404518">
                <a:tc>
                  <a:txBody>
                    <a:bodyPr/>
                    <a:lstStyle/>
                    <a:p>
                      <a:pPr algn="l" fontAlgn="b"/>
                      <a:r>
                        <a:rPr lang="en-GB" sz="2000" b="1" u="none" strike="noStrike" dirty="0">
                          <a:effectLst/>
                          <a:latin typeface="Arial" panose="020B0604020202020204" pitchFamily="34" charset="0"/>
                          <a:cs typeface="Arial" panose="020B0604020202020204" pitchFamily="34" charset="0"/>
                        </a:rPr>
                        <a:t>Revenue</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b="1" u="none" strike="noStrike" dirty="0">
                          <a:effectLst/>
                          <a:latin typeface="Arial" panose="020B0604020202020204" pitchFamily="34" charset="0"/>
                          <a:cs typeface="Arial" panose="020B0604020202020204" pitchFamily="34" charset="0"/>
                        </a:rPr>
                        <a:t> £        75,000 </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3584927097"/>
                  </a:ext>
                </a:extLst>
              </a:tr>
              <a:tr h="420181">
                <a:tc>
                  <a:txBody>
                    <a:bodyPr/>
                    <a:lstStyle/>
                    <a:p>
                      <a:pPr algn="l" fontAlgn="b"/>
                      <a:r>
                        <a:rPr lang="en-GB" sz="2000" b="1" u="none" strike="noStrike" dirty="0">
                          <a:effectLst/>
                          <a:latin typeface="Arial" panose="020B0604020202020204" pitchFamily="34" charset="0"/>
                          <a:cs typeface="Arial" panose="020B0604020202020204" pitchFamily="34" charset="0"/>
                        </a:rPr>
                        <a:t>Expenses</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u="none" strike="noStrike">
                          <a:effectLst/>
                          <a:latin typeface="Arial" panose="020B0604020202020204" pitchFamily="34" charset="0"/>
                          <a:cs typeface="Arial" panose="020B0604020202020204" pitchFamily="34" charset="0"/>
                        </a:rPr>
                        <a:t> </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1301812257"/>
                  </a:ext>
                </a:extLst>
              </a:tr>
              <a:tr h="404518">
                <a:tc>
                  <a:txBody>
                    <a:bodyPr/>
                    <a:lstStyle/>
                    <a:p>
                      <a:pPr algn="l" fontAlgn="b"/>
                      <a:r>
                        <a:rPr lang="en-GB" sz="2000" u="none" strike="noStrike" dirty="0">
                          <a:effectLst/>
                          <a:latin typeface="Arial" panose="020B0604020202020204" pitchFamily="34" charset="0"/>
                          <a:cs typeface="Arial" panose="020B0604020202020204" pitchFamily="34" charset="0"/>
                        </a:rPr>
                        <a:t>Bike Maintenance</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85725" marR="9525" marT="9525" marB="0" anchor="b">
                    <a:solidFill>
                      <a:schemeClr val="tx1">
                        <a:lumMod val="85000"/>
                      </a:schemeClr>
                    </a:solidFill>
                  </a:tcPr>
                </a:tc>
                <a:tc>
                  <a:txBody>
                    <a:bodyPr/>
                    <a:lstStyle/>
                    <a:p>
                      <a:pPr algn="l" fontAlgn="b"/>
                      <a:r>
                        <a:rPr lang="en-GB" sz="2000" u="none" strike="noStrike">
                          <a:effectLst/>
                          <a:latin typeface="Arial" panose="020B0604020202020204" pitchFamily="34" charset="0"/>
                          <a:cs typeface="Arial" panose="020B0604020202020204" pitchFamily="34" charset="0"/>
                        </a:rPr>
                        <a:t> £        25,000 </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3860415009"/>
                  </a:ext>
                </a:extLst>
              </a:tr>
              <a:tr h="404518">
                <a:tc>
                  <a:txBody>
                    <a:bodyPr/>
                    <a:lstStyle/>
                    <a:p>
                      <a:pPr algn="l" fontAlgn="b"/>
                      <a:r>
                        <a:rPr lang="en-GB" sz="2000" u="none" strike="noStrike" dirty="0">
                          <a:effectLst/>
                          <a:latin typeface="Arial" panose="020B0604020202020204" pitchFamily="34" charset="0"/>
                          <a:cs typeface="Arial" panose="020B0604020202020204" pitchFamily="34" charset="0"/>
                        </a:rPr>
                        <a:t>Salaries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85725" marR="9525" marT="9525" marB="0" anchor="b">
                    <a:solidFill>
                      <a:schemeClr val="tx1">
                        <a:lumMod val="85000"/>
                      </a:schemeClr>
                    </a:solidFill>
                  </a:tcPr>
                </a:tc>
                <a:tc>
                  <a:txBody>
                    <a:bodyPr/>
                    <a:lstStyle/>
                    <a:p>
                      <a:pPr algn="l" fontAlgn="b"/>
                      <a:r>
                        <a:rPr lang="en-GB" sz="2000" u="none" strike="noStrike" dirty="0">
                          <a:effectLst/>
                          <a:latin typeface="Arial" panose="020B0604020202020204" pitchFamily="34" charset="0"/>
                          <a:cs typeface="Arial" panose="020B0604020202020204" pitchFamily="34" charset="0"/>
                        </a:rPr>
                        <a:t> £        15,000 </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2657754377"/>
                  </a:ext>
                </a:extLst>
              </a:tr>
              <a:tr h="404518">
                <a:tc>
                  <a:txBody>
                    <a:bodyPr/>
                    <a:lstStyle/>
                    <a:p>
                      <a:pPr algn="l" fontAlgn="b"/>
                      <a:r>
                        <a:rPr lang="en-GB" sz="2000" u="none" strike="noStrike" dirty="0">
                          <a:effectLst/>
                          <a:latin typeface="Arial" panose="020B0604020202020204" pitchFamily="34" charset="0"/>
                          <a:cs typeface="Arial" panose="020B0604020202020204" pitchFamily="34" charset="0"/>
                        </a:rPr>
                        <a:t>Marketing</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85725" marR="9525" marT="9525" marB="0" anchor="b">
                    <a:solidFill>
                      <a:schemeClr val="tx1">
                        <a:lumMod val="85000"/>
                      </a:schemeClr>
                    </a:solidFill>
                  </a:tcPr>
                </a:tc>
                <a:tc>
                  <a:txBody>
                    <a:bodyPr/>
                    <a:lstStyle/>
                    <a:p>
                      <a:pPr algn="l" fontAlgn="b"/>
                      <a:r>
                        <a:rPr lang="en-GB" sz="2000" u="none" strike="noStrike">
                          <a:effectLst/>
                          <a:latin typeface="Arial" panose="020B0604020202020204" pitchFamily="34" charset="0"/>
                          <a:cs typeface="Arial" panose="020B0604020202020204" pitchFamily="34" charset="0"/>
                        </a:rPr>
                        <a:t> £        15,000 </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2157226327"/>
                  </a:ext>
                </a:extLst>
              </a:tr>
              <a:tr h="404518">
                <a:tc>
                  <a:txBody>
                    <a:bodyPr/>
                    <a:lstStyle/>
                    <a:p>
                      <a:pPr algn="l" fontAlgn="b"/>
                      <a:r>
                        <a:rPr lang="en-GB" sz="2000" u="none" strike="noStrike" dirty="0">
                          <a:effectLst/>
                          <a:latin typeface="Arial" panose="020B0604020202020204" pitchFamily="34" charset="0"/>
                          <a:cs typeface="Arial" panose="020B0604020202020204" pitchFamily="34" charset="0"/>
                        </a:rPr>
                        <a:t>Miscellaneous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85725" marR="9525" marT="9525" marB="0" anchor="b">
                    <a:solidFill>
                      <a:schemeClr val="tx1">
                        <a:lumMod val="85000"/>
                      </a:schemeClr>
                    </a:solidFill>
                  </a:tcPr>
                </a:tc>
                <a:tc>
                  <a:txBody>
                    <a:bodyPr/>
                    <a:lstStyle/>
                    <a:p>
                      <a:pPr algn="l" fontAlgn="b"/>
                      <a:r>
                        <a:rPr lang="en-GB" sz="2000" u="none" strike="noStrike">
                          <a:effectLst/>
                          <a:latin typeface="Arial" panose="020B0604020202020204" pitchFamily="34" charset="0"/>
                          <a:cs typeface="Arial" panose="020B0604020202020204" pitchFamily="34" charset="0"/>
                        </a:rPr>
                        <a:t> £          5,000 </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3058389863"/>
                  </a:ext>
                </a:extLst>
              </a:tr>
              <a:tr h="404518">
                <a:tc>
                  <a:txBody>
                    <a:bodyPr/>
                    <a:lstStyle/>
                    <a:p>
                      <a:pPr algn="l" fontAlgn="b"/>
                      <a:r>
                        <a:rPr lang="en-GB" sz="2000" b="1" u="none" strike="noStrike" dirty="0">
                          <a:effectLst/>
                          <a:latin typeface="Arial" panose="020B0604020202020204" pitchFamily="34" charset="0"/>
                          <a:cs typeface="Arial" panose="020B0604020202020204" pitchFamily="34" charset="0"/>
                        </a:rPr>
                        <a:t>Total expenses</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b="1" u="none" strike="noStrike" dirty="0">
                          <a:effectLst/>
                          <a:latin typeface="Arial" panose="020B0604020202020204" pitchFamily="34" charset="0"/>
                          <a:cs typeface="Arial" panose="020B0604020202020204" pitchFamily="34" charset="0"/>
                        </a:rPr>
                        <a:t> £        60,000 </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1007128753"/>
                  </a:ext>
                </a:extLst>
              </a:tr>
              <a:tr h="404518">
                <a:tc>
                  <a:txBody>
                    <a:bodyPr/>
                    <a:lstStyle/>
                    <a:p>
                      <a:pPr algn="l" fontAlgn="b"/>
                      <a:r>
                        <a:rPr lang="en-GB" sz="2000" b="1" u="none" strike="noStrike" dirty="0">
                          <a:effectLst/>
                          <a:latin typeface="Arial" panose="020B0604020202020204" pitchFamily="34" charset="0"/>
                          <a:cs typeface="Arial" panose="020B0604020202020204" pitchFamily="34" charset="0"/>
                        </a:rPr>
                        <a:t>Profit</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b="1" u="none" strike="noStrike" dirty="0">
                          <a:effectLst/>
                          <a:latin typeface="Arial" panose="020B0604020202020204" pitchFamily="34" charset="0"/>
                          <a:cs typeface="Arial" panose="020B0604020202020204" pitchFamily="34" charset="0"/>
                        </a:rPr>
                        <a:t> £        15,000 </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609816805"/>
                  </a:ext>
                </a:extLst>
              </a:tr>
              <a:tr h="404518">
                <a:tc>
                  <a:txBody>
                    <a:bodyPr/>
                    <a:lstStyle/>
                    <a:p>
                      <a:pPr algn="l" fontAlgn="b"/>
                      <a:r>
                        <a:rPr lang="en-GB" sz="2000" u="none" strike="noStrike" dirty="0">
                          <a:effectLst/>
                          <a:latin typeface="Arial" panose="020B0604020202020204" pitchFamily="34" charset="0"/>
                          <a:cs typeface="Arial" panose="020B0604020202020204" pitchFamily="34" charset="0"/>
                        </a:rPr>
                        <a:t>Donation (10%)</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u="none" strike="noStrike" dirty="0">
                          <a:effectLst/>
                          <a:latin typeface="Arial" panose="020B0604020202020204" pitchFamily="34" charset="0"/>
                          <a:cs typeface="Arial" panose="020B0604020202020204" pitchFamily="34" charset="0"/>
                        </a:rPr>
                        <a:t> £          1,500 </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843390734"/>
                  </a:ext>
                </a:extLst>
              </a:tr>
              <a:tr h="404518">
                <a:tc>
                  <a:txBody>
                    <a:bodyPr/>
                    <a:lstStyle/>
                    <a:p>
                      <a:pPr algn="l" fontAlgn="b"/>
                      <a:r>
                        <a:rPr lang="en-GB" sz="2000" b="1" u="none" strike="noStrike" dirty="0">
                          <a:effectLst/>
                          <a:latin typeface="Arial" panose="020B0604020202020204" pitchFamily="34" charset="0"/>
                          <a:cs typeface="Arial" panose="020B0604020202020204" pitchFamily="34" charset="0"/>
                        </a:rPr>
                        <a:t>Reinvestment</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chemeClr val="tx1">
                        <a:lumMod val="85000"/>
                      </a:schemeClr>
                    </a:solidFill>
                  </a:tcPr>
                </a:tc>
                <a:tc>
                  <a:txBody>
                    <a:bodyPr/>
                    <a:lstStyle/>
                    <a:p>
                      <a:pPr algn="l" fontAlgn="b"/>
                      <a:r>
                        <a:rPr lang="en-GB" sz="2000" b="1" u="none" strike="noStrike" dirty="0">
                          <a:effectLst/>
                          <a:latin typeface="Arial" panose="020B0604020202020204" pitchFamily="34" charset="0"/>
                          <a:cs typeface="Arial" panose="020B0604020202020204" pitchFamily="34" charset="0"/>
                        </a:rPr>
                        <a:t> £        13,500 </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solidFill>
                      <a:srgbClr val="FFFF00"/>
                    </a:solidFill>
                  </a:tcPr>
                </a:tc>
                <a:extLst>
                  <a:ext uri="{0D108BD9-81ED-4DB2-BD59-A6C34878D82A}">
                    <a16:rowId xmlns:a16="http://schemas.microsoft.com/office/drawing/2014/main" val="2595409381"/>
                  </a:ext>
                </a:extLst>
              </a:tr>
            </a:tbl>
          </a:graphicData>
        </a:graphic>
      </p:graphicFrame>
    </p:spTree>
    <p:extLst>
      <p:ext uri="{BB962C8B-B14F-4D97-AF65-F5344CB8AC3E}">
        <p14:creationId xmlns:p14="http://schemas.microsoft.com/office/powerpoint/2010/main" val="313567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A2AA-E173-0F55-3BC3-EE01EEEA7AF1}"/>
              </a:ext>
            </a:extLst>
          </p:cNvPr>
          <p:cNvSpPr>
            <a:spLocks noGrp="1"/>
          </p:cNvSpPr>
          <p:nvPr>
            <p:ph type="title"/>
          </p:nvPr>
        </p:nvSpPr>
        <p:spPr>
          <a:xfrm>
            <a:off x="919119" y="2800350"/>
            <a:ext cx="10353762" cy="1257300"/>
          </a:xfrm>
        </p:spPr>
        <p:txBody>
          <a:bodyPr/>
          <a:lstStyle/>
          <a:p>
            <a:r>
              <a:rPr lang="en-GB" dirty="0"/>
              <a:t>Marketing Strategy</a:t>
            </a:r>
          </a:p>
        </p:txBody>
      </p:sp>
    </p:spTree>
    <p:extLst>
      <p:ext uri="{BB962C8B-B14F-4D97-AF65-F5344CB8AC3E}">
        <p14:creationId xmlns:p14="http://schemas.microsoft.com/office/powerpoint/2010/main" val="2427693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EFE1-FBAF-6D0F-1194-AD8DE2251685}"/>
              </a:ext>
            </a:extLst>
          </p:cNvPr>
          <p:cNvSpPr>
            <a:spLocks noGrp="1"/>
          </p:cNvSpPr>
          <p:nvPr>
            <p:ph type="title"/>
          </p:nvPr>
        </p:nvSpPr>
        <p:spPr>
          <a:xfrm>
            <a:off x="135349" y="126750"/>
            <a:ext cx="6441914" cy="1257300"/>
          </a:xfrm>
        </p:spPr>
        <p:txBody>
          <a:bodyPr>
            <a:normAutofit fontScale="90000"/>
          </a:bodyPr>
          <a:lstStyle/>
          <a:p>
            <a:r>
              <a:rPr lang="en-GB" b="1" dirty="0"/>
              <a:t>Branding &amp; Promotional Materials</a:t>
            </a:r>
            <a:endParaRPr lang="en-GB" dirty="0"/>
          </a:p>
        </p:txBody>
      </p:sp>
      <p:sp>
        <p:nvSpPr>
          <p:cNvPr id="3" name="Content Placeholder 2">
            <a:extLst>
              <a:ext uri="{FF2B5EF4-FFF2-40B4-BE49-F238E27FC236}">
                <a16:creationId xmlns:a16="http://schemas.microsoft.com/office/drawing/2014/main" id="{FC1DE1F5-AAD4-1A35-AA8A-F6A0E88AC73A}"/>
              </a:ext>
            </a:extLst>
          </p:cNvPr>
          <p:cNvSpPr>
            <a:spLocks noGrp="1"/>
          </p:cNvSpPr>
          <p:nvPr>
            <p:ph idx="1"/>
          </p:nvPr>
        </p:nvSpPr>
        <p:spPr>
          <a:xfrm>
            <a:off x="50924" y="1812758"/>
            <a:ext cx="7344487" cy="4692784"/>
          </a:xfrm>
        </p:spPr>
        <p:txBody>
          <a:bodyPr>
            <a:normAutofit/>
          </a:bodyPr>
          <a:lstStyle/>
          <a:p>
            <a:r>
              <a:rPr lang="en-GB" dirty="0">
                <a:latin typeface="Arial" panose="020B0604020202020204" pitchFamily="34" charset="0"/>
                <a:cs typeface="Arial" panose="020B0604020202020204" pitchFamily="34" charset="0"/>
              </a:rPr>
              <a:t>📢 Key Marketing Channels:</a:t>
            </a:r>
          </a:p>
          <a:p>
            <a:pPr lvl="1"/>
            <a:r>
              <a:rPr lang="en-GB" sz="2300" dirty="0">
                <a:latin typeface="Arial" panose="020B0604020202020204" pitchFamily="34" charset="0"/>
                <a:cs typeface="Arial" panose="020B0604020202020204" pitchFamily="34" charset="0"/>
              </a:rPr>
              <a:t>Social Media: Instagram, TikTok, Facebook, LinkedIn</a:t>
            </a:r>
          </a:p>
          <a:p>
            <a:pPr lvl="1"/>
            <a:r>
              <a:rPr lang="en-GB" sz="2300" dirty="0">
                <a:latin typeface="Arial" panose="020B0604020202020204" pitchFamily="34" charset="0"/>
                <a:cs typeface="Arial" panose="020B0604020202020204" pitchFamily="34" charset="0"/>
              </a:rPr>
              <a:t>Influencer Partnerships: Fitness &amp; social cause influencers</a:t>
            </a:r>
          </a:p>
          <a:p>
            <a:pPr lvl="1"/>
            <a:r>
              <a:rPr lang="en-GB" sz="2300" dirty="0">
                <a:latin typeface="Arial" panose="020B0604020202020204" pitchFamily="34" charset="0"/>
                <a:cs typeface="Arial" panose="020B0604020202020204" pitchFamily="34" charset="0"/>
              </a:rPr>
              <a:t>University Collaborations: Student unions &amp; awareness events</a:t>
            </a:r>
          </a:p>
          <a:p>
            <a:pPr lvl="1"/>
            <a:r>
              <a:rPr lang="en-GB" sz="2300" dirty="0">
                <a:latin typeface="Arial" panose="020B0604020202020204" pitchFamily="34" charset="0"/>
                <a:cs typeface="Arial" panose="020B0604020202020204" pitchFamily="34" charset="0"/>
              </a:rPr>
              <a:t>Branded Materials: Flyers, posters, business cards, merchandise</a:t>
            </a: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B4E707E-A90D-975B-300E-26DDF92065A0}"/>
              </a:ext>
            </a:extLst>
          </p:cNvPr>
          <p:cNvPicPr>
            <a:picLocks noChangeAspect="1"/>
          </p:cNvPicPr>
          <p:nvPr/>
        </p:nvPicPr>
        <p:blipFill>
          <a:blip r:embed="rId3"/>
          <a:stretch>
            <a:fillRect/>
          </a:stretch>
        </p:blipFill>
        <p:spPr>
          <a:xfrm rot="20766364">
            <a:off x="7493447" y="519626"/>
            <a:ext cx="3953743" cy="5593039"/>
          </a:xfrm>
          <a:prstGeom prst="rect">
            <a:avLst/>
          </a:prstGeom>
        </p:spPr>
      </p:pic>
    </p:spTree>
    <p:extLst>
      <p:ext uri="{BB962C8B-B14F-4D97-AF65-F5344CB8AC3E}">
        <p14:creationId xmlns:p14="http://schemas.microsoft.com/office/powerpoint/2010/main" val="3416954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ealth &amp; Wellness / BICYCLE SAFETY: CARDIFF SCHOOL DISTRICT ...">
            <a:extLst>
              <a:ext uri="{FF2B5EF4-FFF2-40B4-BE49-F238E27FC236}">
                <a16:creationId xmlns:a16="http://schemas.microsoft.com/office/drawing/2014/main" id="{7E98C593-2111-2DE8-5BE5-3282A892D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86" y="3957099"/>
            <a:ext cx="5715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id you know May is National Bicycle Safety Month?">
            <a:extLst>
              <a:ext uri="{FF2B5EF4-FFF2-40B4-BE49-F238E27FC236}">
                <a16:creationId xmlns:a16="http://schemas.microsoft.com/office/drawing/2014/main" id="{6892FEB8-72EF-F6CD-9910-A5B796557E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8458" y="2085211"/>
            <a:ext cx="2950160" cy="16313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ycling benefits hi-res stock photography and images - Alamy">
            <a:extLst>
              <a:ext uri="{FF2B5EF4-FFF2-40B4-BE49-F238E27FC236}">
                <a16:creationId xmlns:a16="http://schemas.microsoft.com/office/drawing/2014/main" id="{0E01DE85-6812-D7FF-D38E-7182DF35C16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2793"/>
          <a:stretch/>
        </p:blipFill>
        <p:spPr bwMode="auto">
          <a:xfrm rot="20795310">
            <a:off x="6653945" y="496702"/>
            <a:ext cx="4916588" cy="53891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now the Risks">
            <a:extLst>
              <a:ext uri="{FF2B5EF4-FFF2-40B4-BE49-F238E27FC236}">
                <a16:creationId xmlns:a16="http://schemas.microsoft.com/office/drawing/2014/main" id="{63376CD0-6D63-B445-C178-A54F966EB74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25444"/>
          <a:stretch/>
        </p:blipFill>
        <p:spPr bwMode="auto">
          <a:xfrm>
            <a:off x="41486" y="43401"/>
            <a:ext cx="3521648" cy="3661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227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C8020-C558-F708-C533-98C2E950EF37}"/>
              </a:ext>
            </a:extLst>
          </p:cNvPr>
          <p:cNvSpPr>
            <a:spLocks noGrp="1"/>
          </p:cNvSpPr>
          <p:nvPr>
            <p:ph type="title"/>
          </p:nvPr>
        </p:nvSpPr>
        <p:spPr>
          <a:xfrm>
            <a:off x="913795" y="216568"/>
            <a:ext cx="10353762" cy="1257300"/>
          </a:xfrm>
        </p:spPr>
        <p:txBody>
          <a:bodyPr/>
          <a:lstStyle/>
          <a:p>
            <a:r>
              <a:rPr lang="en-GB" dirty="0"/>
              <a:t>Marketing Content</a:t>
            </a:r>
          </a:p>
        </p:txBody>
      </p:sp>
      <p:sp>
        <p:nvSpPr>
          <p:cNvPr id="3" name="Content Placeholder 2">
            <a:extLst>
              <a:ext uri="{FF2B5EF4-FFF2-40B4-BE49-F238E27FC236}">
                <a16:creationId xmlns:a16="http://schemas.microsoft.com/office/drawing/2014/main" id="{EFD62722-0915-CECD-BC6A-1F444A433D55}"/>
              </a:ext>
            </a:extLst>
          </p:cNvPr>
          <p:cNvSpPr>
            <a:spLocks noGrp="1"/>
          </p:cNvSpPr>
          <p:nvPr>
            <p:ph idx="1"/>
          </p:nvPr>
        </p:nvSpPr>
        <p:spPr>
          <a:xfrm>
            <a:off x="913795" y="1473868"/>
            <a:ext cx="10353762" cy="4774532"/>
          </a:xfrm>
        </p:spPr>
        <p:txBody>
          <a:bodyPr>
            <a:noAutofit/>
          </a:bodyPr>
          <a:lstStyle/>
          <a:p>
            <a:r>
              <a:rPr lang="en-GB" dirty="0">
                <a:latin typeface="Arial" panose="020B0604020202020204" pitchFamily="34" charset="0"/>
                <a:cs typeface="Arial" panose="020B0604020202020204" pitchFamily="34" charset="0"/>
              </a:rPr>
              <a:t>TikTok Awareness Campaign</a:t>
            </a:r>
          </a:p>
          <a:p>
            <a:pPr lvl="1"/>
            <a:r>
              <a:rPr lang="en-GB" sz="2300" dirty="0">
                <a:latin typeface="Arial" panose="020B0604020202020204" pitchFamily="34" charset="0"/>
                <a:cs typeface="Arial" panose="020B0604020202020204" pitchFamily="34" charset="0"/>
              </a:rPr>
              <a:t> Video Reels regarding "What NOS gas is REALLY doing to your nerves!"</a:t>
            </a:r>
            <a:br>
              <a:rPr lang="en-GB" sz="2300"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Instagram Giveaway</a:t>
            </a:r>
          </a:p>
          <a:p>
            <a:pPr lvl="1"/>
            <a:r>
              <a:rPr lang="en-GB" sz="2300" dirty="0">
                <a:latin typeface="Arial" panose="020B0604020202020204" pitchFamily="34" charset="0"/>
                <a:cs typeface="Arial" panose="020B0604020202020204" pitchFamily="34" charset="0"/>
              </a:rPr>
              <a:t>Follow, like, &amp; share for free bike rental &amp; awareness merch</a:t>
            </a:r>
            <a:br>
              <a:rPr lang="en-GB" sz="2300"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Facebook Ads &amp; Community Events</a:t>
            </a:r>
          </a:p>
          <a:p>
            <a:pPr lvl="1"/>
            <a:r>
              <a:rPr lang="en-GB" sz="2300" dirty="0">
                <a:latin typeface="Arial" panose="020B0604020202020204" pitchFamily="34" charset="0"/>
                <a:cs typeface="Arial" panose="020B0604020202020204" pitchFamily="34" charset="0"/>
              </a:rPr>
              <a:t>Target Cardiff-based students &amp; young professionals</a:t>
            </a:r>
          </a:p>
          <a:p>
            <a:pPr lvl="1"/>
            <a:r>
              <a:rPr lang="en-GB" sz="2300" dirty="0">
                <a:latin typeface="Arial" panose="020B0604020202020204" pitchFamily="34" charset="0"/>
                <a:cs typeface="Arial" panose="020B0604020202020204" pitchFamily="34" charset="0"/>
              </a:rPr>
              <a:t>Call to action: “Ride Green, Stay Aware, Save Lives”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3652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BA9F-0E07-AC02-54F3-BFAC3DDD0080}"/>
              </a:ext>
            </a:extLst>
          </p:cNvPr>
          <p:cNvSpPr>
            <a:spLocks noGrp="1"/>
          </p:cNvSpPr>
          <p:nvPr>
            <p:ph type="title"/>
          </p:nvPr>
        </p:nvSpPr>
        <p:spPr>
          <a:xfrm>
            <a:off x="919119" y="2800350"/>
            <a:ext cx="10353762" cy="1257300"/>
          </a:xfrm>
        </p:spPr>
        <p:txBody>
          <a:bodyPr/>
          <a:lstStyle/>
          <a:p>
            <a:r>
              <a:rPr lang="en-GB" dirty="0"/>
              <a:t>Market Research </a:t>
            </a:r>
          </a:p>
        </p:txBody>
      </p:sp>
    </p:spTree>
    <p:extLst>
      <p:ext uri="{BB962C8B-B14F-4D97-AF65-F5344CB8AC3E}">
        <p14:creationId xmlns:p14="http://schemas.microsoft.com/office/powerpoint/2010/main" val="370180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F20-C8B5-01B9-71AC-95EADCD64C47}"/>
              </a:ext>
            </a:extLst>
          </p:cNvPr>
          <p:cNvSpPr>
            <a:spLocks noGrp="1"/>
          </p:cNvSpPr>
          <p:nvPr>
            <p:ph type="title"/>
          </p:nvPr>
        </p:nvSpPr>
        <p:spPr/>
        <p:txBody>
          <a:bodyPr/>
          <a:lstStyle/>
          <a:p>
            <a:r>
              <a:rPr lang="en-GB" dirty="0"/>
              <a:t>Research Process &amp; Findings</a:t>
            </a:r>
          </a:p>
        </p:txBody>
      </p:sp>
      <p:sp>
        <p:nvSpPr>
          <p:cNvPr id="3" name="Content Placeholder 2">
            <a:extLst>
              <a:ext uri="{FF2B5EF4-FFF2-40B4-BE49-F238E27FC236}">
                <a16:creationId xmlns:a16="http://schemas.microsoft.com/office/drawing/2014/main" id="{B47C8853-58F7-0547-72EF-4FBFABF426A8}"/>
              </a:ext>
            </a:extLst>
          </p:cNvPr>
          <p:cNvSpPr>
            <a:spLocks noGrp="1"/>
          </p:cNvSpPr>
          <p:nvPr>
            <p:ph idx="1"/>
          </p:nvPr>
        </p:nvSpPr>
        <p:spPr/>
        <p:txBody>
          <a:bodyPr/>
          <a:lstStyle/>
          <a:p>
            <a:pPr>
              <a:buNone/>
            </a:pPr>
            <a:r>
              <a:rPr lang="en-GB" dirty="0">
                <a:latin typeface="Arial" panose="020B0604020202020204" pitchFamily="34" charset="0"/>
                <a:cs typeface="Arial" panose="020B0604020202020204" pitchFamily="34" charset="0"/>
              </a:rPr>
              <a:t>How We Researched the Market: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Online Surveys: 100 young adults (18-25) in Cardiff</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Online Research: Explored previous research studies.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Competitor Analysis: Compared with </a:t>
            </a:r>
            <a:r>
              <a:rPr lang="en-GB" dirty="0" err="1">
                <a:latin typeface="Arial" panose="020B0604020202020204" pitchFamily="34" charset="0"/>
                <a:cs typeface="Arial" panose="020B0604020202020204" pitchFamily="34" charset="0"/>
              </a:rPr>
              <a:t>NextBike</a:t>
            </a:r>
            <a:r>
              <a:rPr lang="en-GB" dirty="0">
                <a:latin typeface="Arial" panose="020B0604020202020204" pitchFamily="34" charset="0"/>
                <a:cs typeface="Arial" panose="020B0604020202020204" pitchFamily="34" charset="0"/>
              </a:rPr>
              <a:t> &amp; OVO e-bikes</a:t>
            </a:r>
          </a:p>
          <a:p>
            <a:r>
              <a:rPr lang="en-GB" dirty="0">
                <a:latin typeface="Arial" panose="020B0604020202020204" pitchFamily="34" charset="0"/>
                <a:cs typeface="Arial" panose="020B0604020202020204" pitchFamily="34" charset="0"/>
              </a:rPr>
              <a:t>📌 Key Findings: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70% of respondents wanted an eco-friendly bike rental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65% didn’t know NOS gas abuse could cause nerve damage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Cardiff lacks non-profit bike rentals with social impact focus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3593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1E15B-2A10-04B1-0420-AC348131230C}"/>
              </a:ext>
            </a:extLst>
          </p:cNvPr>
          <p:cNvSpPr>
            <a:spLocks noGrp="1"/>
          </p:cNvSpPr>
          <p:nvPr>
            <p:ph type="title"/>
          </p:nvPr>
        </p:nvSpPr>
        <p:spPr>
          <a:xfrm>
            <a:off x="919119" y="0"/>
            <a:ext cx="10353762" cy="930442"/>
          </a:xfrm>
        </p:spPr>
        <p:txBody>
          <a:bodyPr/>
          <a:lstStyle/>
          <a:p>
            <a:r>
              <a:rPr lang="en-US" dirty="0"/>
              <a:t>Online Research Results</a:t>
            </a:r>
            <a:endParaRPr lang="en-GB" dirty="0"/>
          </a:p>
        </p:txBody>
      </p:sp>
      <p:sp>
        <p:nvSpPr>
          <p:cNvPr id="4" name="Rectangle 1">
            <a:extLst>
              <a:ext uri="{FF2B5EF4-FFF2-40B4-BE49-F238E27FC236}">
                <a16:creationId xmlns:a16="http://schemas.microsoft.com/office/drawing/2014/main" id="{D2FAB60F-8F5F-7E25-594A-D89F82AD409B}"/>
              </a:ext>
            </a:extLst>
          </p:cNvPr>
          <p:cNvSpPr>
            <a:spLocks noGrp="1" noChangeArrowheads="1"/>
          </p:cNvSpPr>
          <p:nvPr>
            <p:ph idx="1"/>
          </p:nvPr>
        </p:nvSpPr>
        <p:spPr bwMode="auto">
          <a:xfrm>
            <a:off x="152400" y="963032"/>
            <a:ext cx="11887200" cy="6109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indent="-342900" defTabSz="914400" eaLnBrk="0" fontAlgn="base" hangingPunct="0">
              <a:lnSpc>
                <a:spcPct val="100000"/>
              </a:lnSpc>
              <a:spcBef>
                <a:spcPct val="0"/>
              </a:spcBef>
              <a:spcAft>
                <a:spcPct val="0"/>
              </a:spcAft>
              <a:buClrTx/>
              <a:buSzTx/>
            </a:pP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Frank et al. (2020) highlighted increasing nitrous oxide misuse among young people which justifies the need for awareness campaigns targeting the 18–25 age group.</a:t>
            </a:r>
            <a:b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br>
            <a:endPar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endParaRPr>
          </a:p>
          <a:p>
            <a:pPr indent="-342900" defTabSz="914400" eaLnBrk="0" fontAlgn="base" hangingPunct="0">
              <a:lnSpc>
                <a:spcPct val="100000"/>
              </a:lnSpc>
              <a:spcBef>
                <a:spcPct val="0"/>
              </a:spcBef>
              <a:spcAft>
                <a:spcPct val="0"/>
              </a:spcAft>
              <a:buClrTx/>
              <a:buSzTx/>
            </a:pP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Danielis &amp; </a:t>
            </a:r>
            <a:r>
              <a:rPr kumimoji="0" lang="en-US" altLang="en-US" i="0" u="none" strike="noStrike" cap="none" normalizeH="0" baseline="0" dirty="0" err="1">
                <a:ln>
                  <a:noFill/>
                </a:ln>
                <a:solidFill>
                  <a:schemeClr val="accent3">
                    <a:lumMod val="20000"/>
                    <a:lumOff val="80000"/>
                  </a:schemeClr>
                </a:solidFill>
                <a:effectLst/>
                <a:latin typeface="Arial" panose="020B0604020202020204" pitchFamily="34" charset="0"/>
              </a:rPr>
              <a:t>Scorrano</a:t>
            </a: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 (2022) emphasize the benefits of urban cycling programs which supports the feasibility of a bike rental scheme in Cardiff town center.</a:t>
            </a:r>
            <a:b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br>
            <a:endPar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endParaRPr>
          </a:p>
          <a:p>
            <a:pPr indent="-342900" defTabSz="914400" eaLnBrk="0" fontAlgn="base" hangingPunct="0">
              <a:lnSpc>
                <a:spcPct val="100000"/>
              </a:lnSpc>
              <a:spcBef>
                <a:spcPct val="0"/>
              </a:spcBef>
              <a:spcAft>
                <a:spcPct val="0"/>
              </a:spcAft>
              <a:buClrTx/>
              <a:buSzTx/>
            </a:pP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Angell &amp; </a:t>
            </a:r>
            <a:r>
              <a:rPr kumimoji="0" lang="en-US" altLang="en-US" i="0" u="none" strike="noStrike" cap="none" normalizeH="0" baseline="0" dirty="0" err="1">
                <a:ln>
                  <a:noFill/>
                </a:ln>
                <a:solidFill>
                  <a:schemeClr val="accent3">
                    <a:lumMod val="20000"/>
                    <a:lumOff val="80000"/>
                  </a:schemeClr>
                </a:solidFill>
                <a:effectLst/>
                <a:latin typeface="Arial" panose="020B0604020202020204" pitchFamily="34" charset="0"/>
              </a:rPr>
              <a:t>Potoglou</a:t>
            </a: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 (2022) explored shifts in transport preferences post-COVID-19 indicating growing interest in alternative, eco-friendly mobility options.</a:t>
            </a:r>
            <a:b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br>
            <a:endPar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endParaRPr>
          </a:p>
          <a:p>
            <a:pPr indent="-342900" defTabSz="914400" eaLnBrk="0" fontAlgn="base" hangingPunct="0">
              <a:lnSpc>
                <a:spcPct val="100000"/>
              </a:lnSpc>
              <a:spcBef>
                <a:spcPct val="0"/>
              </a:spcBef>
              <a:spcAft>
                <a:spcPct val="0"/>
              </a:spcAft>
              <a:buClrTx/>
              <a:buSzTx/>
            </a:pP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Thomas (2019) and Casabona et al. (2020) discuss therapies aiding spinal cord injury recovery which aligns with our mission to donate a percentage of revenue to spinal charities.</a:t>
            </a:r>
            <a:b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br>
            <a:endPar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endParaRPr>
          </a:p>
          <a:p>
            <a:pPr indent="-342900" defTabSz="914400" eaLnBrk="0" fontAlgn="base" hangingPunct="0">
              <a:lnSpc>
                <a:spcPct val="100000"/>
              </a:lnSpc>
              <a:spcBef>
                <a:spcPct val="0"/>
              </a:spcBef>
              <a:spcAft>
                <a:spcPct val="0"/>
              </a:spcAft>
              <a:buClrTx/>
              <a:buSzTx/>
            </a:pPr>
            <a:r>
              <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rPr>
              <a:t>Chan &amp; Cooper (2019) and Hearne &amp; Yerushalmi (2023) show how bike-friendly cities boost economies which reinforces Cardiff’s suitability for an electric pedal bike rental business.</a:t>
            </a:r>
          </a:p>
          <a:p>
            <a:pPr indent="-342900" defTabSz="914400" eaLnBrk="0" fontAlgn="base" hangingPunct="0">
              <a:lnSpc>
                <a:spcPct val="100000"/>
              </a:lnSpc>
              <a:spcBef>
                <a:spcPct val="0"/>
              </a:spcBef>
              <a:spcAft>
                <a:spcPct val="0"/>
              </a:spcAft>
              <a:buClrTx/>
              <a:buSzTx/>
            </a:pPr>
            <a:endParaRPr kumimoji="0" lang="en-US" altLang="en-US" i="0" u="none" strike="noStrike" cap="none" normalizeH="0" baseline="0" dirty="0">
              <a:ln>
                <a:noFill/>
              </a:ln>
              <a:solidFill>
                <a:schemeClr val="accent3">
                  <a:lumMod val="20000"/>
                  <a:lumOff val="80000"/>
                </a:schemeClr>
              </a:solidFill>
              <a:effectLst/>
              <a:latin typeface="Arial" panose="020B0604020202020204" pitchFamily="34" charset="0"/>
            </a:endParaRPr>
          </a:p>
        </p:txBody>
      </p:sp>
    </p:spTree>
    <p:extLst>
      <p:ext uri="{BB962C8B-B14F-4D97-AF65-F5344CB8AC3E}">
        <p14:creationId xmlns:p14="http://schemas.microsoft.com/office/powerpoint/2010/main" val="3759840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6942-0034-1D9B-8A8A-40604B00503C}"/>
              </a:ext>
            </a:extLst>
          </p:cNvPr>
          <p:cNvSpPr>
            <a:spLocks noGrp="1"/>
          </p:cNvSpPr>
          <p:nvPr>
            <p:ph type="title"/>
          </p:nvPr>
        </p:nvSpPr>
        <p:spPr>
          <a:xfrm>
            <a:off x="913795" y="0"/>
            <a:ext cx="10353762" cy="1257300"/>
          </a:xfrm>
        </p:spPr>
        <p:txBody>
          <a:bodyPr/>
          <a:lstStyle/>
          <a:p>
            <a:r>
              <a:rPr lang="en-GB" dirty="0"/>
              <a:t>Conclusion</a:t>
            </a:r>
          </a:p>
        </p:txBody>
      </p:sp>
      <p:sp>
        <p:nvSpPr>
          <p:cNvPr id="3" name="Content Placeholder 2">
            <a:extLst>
              <a:ext uri="{FF2B5EF4-FFF2-40B4-BE49-F238E27FC236}">
                <a16:creationId xmlns:a16="http://schemas.microsoft.com/office/drawing/2014/main" id="{520496D6-A420-FB73-9CD3-80126B88DB28}"/>
              </a:ext>
            </a:extLst>
          </p:cNvPr>
          <p:cNvSpPr>
            <a:spLocks noGrp="1"/>
          </p:cNvSpPr>
          <p:nvPr>
            <p:ph idx="1"/>
          </p:nvPr>
        </p:nvSpPr>
        <p:spPr>
          <a:xfrm>
            <a:off x="913795" y="1370600"/>
            <a:ext cx="10353762" cy="3714749"/>
          </a:xfrm>
        </p:spPr>
        <p:txBody>
          <a:bodyPr>
            <a:noAutofit/>
          </a:bodyPr>
          <a:lstStyle/>
          <a:p>
            <a:pPr>
              <a:buNone/>
            </a:pPr>
            <a:r>
              <a:rPr lang="en-GB" dirty="0">
                <a:latin typeface="Arial" panose="020B0604020202020204" pitchFamily="34" charset="0"/>
                <a:cs typeface="Arial" panose="020B0604020202020204" pitchFamily="34" charset="0"/>
              </a:rPr>
              <a:t>💡 Key Takeaways: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RideAware</a:t>
            </a:r>
            <a:r>
              <a:rPr lang="en-GB" dirty="0">
                <a:latin typeface="Arial" panose="020B0604020202020204" pitchFamily="34" charset="0"/>
                <a:cs typeface="Arial" panose="020B0604020202020204" pitchFamily="34" charset="0"/>
              </a:rPr>
              <a:t> Cardiff is a sustainable, socially responsible bike rental initiative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Targets 18-25-year-olds while educating on NOS gas abuse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Funded by grants &amp; sponsorships, donating profits to spinal charities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Uses cybersecurity to protect customer transactions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Marketing: Social media campaigns, influencer partnerships, community engagement</a:t>
            </a:r>
          </a:p>
          <a:p>
            <a:r>
              <a:rPr lang="en-GB" dirty="0">
                <a:latin typeface="Arial" panose="020B0604020202020204" pitchFamily="34" charset="0"/>
                <a:cs typeface="Arial" panose="020B0604020202020204" pitchFamily="34" charset="0"/>
              </a:rPr>
              <a:t>📌 Next Steps: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Secure funding approvals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Launch bike stations &amp; rental app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Begin awareness &amp; marketing campaigns 📢</a:t>
            </a:r>
          </a:p>
        </p:txBody>
      </p:sp>
    </p:spTree>
    <p:extLst>
      <p:ext uri="{BB962C8B-B14F-4D97-AF65-F5344CB8AC3E}">
        <p14:creationId xmlns:p14="http://schemas.microsoft.com/office/powerpoint/2010/main" val="412452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B8611-1394-954A-0990-B736606A0D30}"/>
              </a:ext>
            </a:extLst>
          </p:cNvPr>
          <p:cNvSpPr>
            <a:spLocks noGrp="1"/>
          </p:cNvSpPr>
          <p:nvPr>
            <p:ph type="title"/>
          </p:nvPr>
        </p:nvSpPr>
        <p:spPr>
          <a:xfrm>
            <a:off x="919119" y="24064"/>
            <a:ext cx="10353762" cy="545432"/>
          </a:xfrm>
        </p:spPr>
        <p:txBody>
          <a:bodyPr>
            <a:normAutofit fontScale="90000"/>
          </a:bodyPr>
          <a:lstStyle/>
          <a:p>
            <a:r>
              <a:rPr lang="en-US" dirty="0"/>
              <a:t>References</a:t>
            </a:r>
            <a:endParaRPr lang="en-GB" dirty="0"/>
          </a:p>
        </p:txBody>
      </p:sp>
      <p:sp>
        <p:nvSpPr>
          <p:cNvPr id="3" name="Content Placeholder 2">
            <a:extLst>
              <a:ext uri="{FF2B5EF4-FFF2-40B4-BE49-F238E27FC236}">
                <a16:creationId xmlns:a16="http://schemas.microsoft.com/office/drawing/2014/main" id="{ACC42049-AF78-D5E3-E236-06ACB594D18C}"/>
              </a:ext>
            </a:extLst>
          </p:cNvPr>
          <p:cNvSpPr>
            <a:spLocks noGrp="1"/>
          </p:cNvSpPr>
          <p:nvPr>
            <p:ph idx="1"/>
          </p:nvPr>
        </p:nvSpPr>
        <p:spPr>
          <a:xfrm>
            <a:off x="0" y="665750"/>
            <a:ext cx="12031579" cy="5751093"/>
          </a:xfrm>
        </p:spPr>
        <p:txBody>
          <a:bodyPr>
            <a:noAutofit/>
          </a:bodyPr>
          <a:lstStyle/>
          <a:p>
            <a:pPr marL="36900" indent="-342900">
              <a:lnSpc>
                <a:spcPct val="115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Angell, C.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Potoglou</a:t>
            </a:r>
            <a:r>
              <a:rPr lang="en-GB" sz="2200" kern="100" dirty="0">
                <a:effectLst/>
                <a:latin typeface="Arial" panose="020B0604020202020204" pitchFamily="34" charset="0"/>
                <a:ea typeface="Calibri" panose="020F0502020204030204" pitchFamily="34" charset="0"/>
                <a:cs typeface="Arial" panose="020B0604020202020204" pitchFamily="34" charset="0"/>
              </a:rPr>
              <a:t>, D., 2022. An insight into the impacts of COVID-19 on work-related travel behaviours in the Cardiff Capital Region and following the UK's first national lockdown. </a:t>
            </a:r>
            <a:r>
              <a:rPr lang="en-GB" sz="2200" i="1" kern="100" dirty="0">
                <a:effectLst/>
                <a:latin typeface="Arial" panose="020B0604020202020204" pitchFamily="34" charset="0"/>
                <a:ea typeface="Calibri" panose="020F0502020204030204" pitchFamily="34" charset="0"/>
                <a:cs typeface="Arial" panose="020B0604020202020204" pitchFamily="34" charset="0"/>
              </a:rPr>
              <a:t>Cities</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a:effectLst/>
                <a:latin typeface="Arial" panose="020B0604020202020204" pitchFamily="34" charset="0"/>
                <a:ea typeface="Calibri" panose="020F0502020204030204" pitchFamily="34" charset="0"/>
                <a:cs typeface="Arial" panose="020B0604020202020204" pitchFamily="34" charset="0"/>
              </a:rPr>
              <a:t>124</a:t>
            </a:r>
            <a:r>
              <a:rPr lang="en-GB" sz="2200" kern="100" dirty="0">
                <a:effectLst/>
                <a:latin typeface="Arial" panose="020B0604020202020204" pitchFamily="34" charset="0"/>
                <a:ea typeface="Calibri" panose="020F0502020204030204" pitchFamily="34" charset="0"/>
                <a:cs typeface="Arial" panose="020B0604020202020204" pitchFamily="34" charset="0"/>
              </a:rPr>
              <a:t>, p.103602.</a:t>
            </a:r>
          </a:p>
          <a:p>
            <a:pPr marL="36900" indent="-342900">
              <a:lnSpc>
                <a:spcPct val="115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Casabona, A., Valle, M.S., </a:t>
            </a:r>
            <a:r>
              <a:rPr lang="en-GB" sz="2200" kern="100" dirty="0" err="1">
                <a:effectLst/>
                <a:latin typeface="Arial" panose="020B0604020202020204" pitchFamily="34" charset="0"/>
                <a:ea typeface="Calibri" panose="020F0502020204030204" pitchFamily="34" charset="0"/>
                <a:cs typeface="Arial" panose="020B0604020202020204" pitchFamily="34" charset="0"/>
              </a:rPr>
              <a:t>Dominante</a:t>
            </a:r>
            <a:r>
              <a:rPr lang="en-GB" sz="2200" kern="100" dirty="0">
                <a:effectLst/>
                <a:latin typeface="Arial" panose="020B0604020202020204" pitchFamily="34" charset="0"/>
                <a:ea typeface="Calibri" panose="020F0502020204030204" pitchFamily="34" charset="0"/>
                <a:cs typeface="Arial" panose="020B0604020202020204" pitchFamily="34" charset="0"/>
              </a:rPr>
              <a:t>, C., Laudani, L., </a:t>
            </a:r>
            <a:r>
              <a:rPr lang="en-GB" sz="2200" kern="100" dirty="0" err="1">
                <a:effectLst/>
                <a:latin typeface="Arial" panose="020B0604020202020204" pitchFamily="34" charset="0"/>
                <a:ea typeface="Calibri" panose="020F0502020204030204" pitchFamily="34" charset="0"/>
                <a:cs typeface="Arial" panose="020B0604020202020204" pitchFamily="34" charset="0"/>
              </a:rPr>
              <a:t>Onesta</a:t>
            </a:r>
            <a:r>
              <a:rPr lang="en-GB" sz="2200" kern="100" dirty="0">
                <a:effectLst/>
                <a:latin typeface="Arial" panose="020B0604020202020204" pitchFamily="34" charset="0"/>
                <a:ea typeface="Calibri" panose="020F0502020204030204" pitchFamily="34" charset="0"/>
                <a:cs typeface="Arial" panose="020B0604020202020204" pitchFamily="34" charset="0"/>
              </a:rPr>
              <a:t>, M.P. and Cioni, M., 2020. Effects of functional electrical stimulation cycling of different duration on viscoelastic and electromyographic properties of the knee in patients with spinal cord injury. </a:t>
            </a:r>
            <a:r>
              <a:rPr lang="en-GB" sz="2200" i="1" kern="100" dirty="0">
                <a:effectLst/>
                <a:latin typeface="Arial" panose="020B0604020202020204" pitchFamily="34" charset="0"/>
                <a:ea typeface="Calibri" panose="020F0502020204030204" pitchFamily="34" charset="0"/>
                <a:cs typeface="Arial" panose="020B0604020202020204" pitchFamily="34" charset="0"/>
              </a:rPr>
              <a:t>Brain sciences</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a:effectLst/>
                <a:latin typeface="Arial" panose="020B0604020202020204" pitchFamily="34" charset="0"/>
                <a:ea typeface="Calibri" panose="020F0502020204030204" pitchFamily="34" charset="0"/>
                <a:cs typeface="Arial" panose="020B0604020202020204" pitchFamily="34" charset="0"/>
              </a:rPr>
              <a:t>11</a:t>
            </a:r>
            <a:r>
              <a:rPr lang="en-GB" sz="2200" kern="100" dirty="0">
                <a:effectLst/>
                <a:latin typeface="Arial" panose="020B0604020202020204" pitchFamily="34" charset="0"/>
                <a:ea typeface="Calibri" panose="020F0502020204030204" pitchFamily="34" charset="0"/>
                <a:cs typeface="Arial" panose="020B0604020202020204" pitchFamily="34" charset="0"/>
              </a:rPr>
              <a:t>(1), p.7.</a:t>
            </a:r>
          </a:p>
          <a:p>
            <a:pPr marL="36900" indent="-342900">
              <a:lnSpc>
                <a:spcPct val="115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Chan, E.Y.C. and Cooper, C.H., 2019. Using road class as a replacement for predicted motorized traffic flow in spatial network models of cycling. </a:t>
            </a:r>
            <a:r>
              <a:rPr lang="en-GB" sz="2200" i="1" kern="100" dirty="0">
                <a:effectLst/>
                <a:latin typeface="Arial" panose="020B0604020202020204" pitchFamily="34" charset="0"/>
                <a:ea typeface="Calibri" panose="020F0502020204030204" pitchFamily="34" charset="0"/>
                <a:cs typeface="Arial" panose="020B0604020202020204" pitchFamily="34" charset="0"/>
              </a:rPr>
              <a:t>Scientific reports</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a:effectLst/>
                <a:latin typeface="Arial" panose="020B0604020202020204" pitchFamily="34" charset="0"/>
                <a:ea typeface="Calibri" panose="020F0502020204030204" pitchFamily="34" charset="0"/>
                <a:cs typeface="Arial" panose="020B0604020202020204" pitchFamily="34" charset="0"/>
              </a:rPr>
              <a:t>9</a:t>
            </a:r>
            <a:r>
              <a:rPr lang="en-GB" sz="2200" kern="100" dirty="0">
                <a:effectLst/>
                <a:latin typeface="Arial" panose="020B0604020202020204" pitchFamily="34" charset="0"/>
                <a:ea typeface="Calibri" panose="020F0502020204030204" pitchFamily="34" charset="0"/>
                <a:cs typeface="Arial" panose="020B0604020202020204" pitchFamily="34" charset="0"/>
              </a:rPr>
              <a:t>(1), p.19724.</a:t>
            </a:r>
          </a:p>
          <a:p>
            <a:pPr marL="36900" indent="-342900">
              <a:lnSpc>
                <a:spcPct val="115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Danielis, R.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Scorrano</a:t>
            </a:r>
            <a:r>
              <a:rPr lang="en-GB" sz="2200" kern="100" dirty="0">
                <a:effectLst/>
                <a:latin typeface="Arial" panose="020B0604020202020204" pitchFamily="34" charset="0"/>
                <a:ea typeface="Calibri" panose="020F0502020204030204" pitchFamily="34" charset="0"/>
                <a:cs typeface="Arial" panose="020B0604020202020204" pitchFamily="34" charset="0"/>
              </a:rPr>
              <a:t>, M., 2022. Development of active travel initiatives in cities. In </a:t>
            </a:r>
            <a:r>
              <a:rPr lang="en-GB" sz="2200" i="1" kern="100" dirty="0">
                <a:effectLst/>
                <a:latin typeface="Arial" panose="020B0604020202020204" pitchFamily="34" charset="0"/>
                <a:ea typeface="Calibri" panose="020F0502020204030204" pitchFamily="34" charset="0"/>
                <a:cs typeface="Arial" panose="020B0604020202020204" pitchFamily="34" charset="0"/>
              </a:rPr>
              <a:t>Transport and Pandemic Experiences</a:t>
            </a:r>
            <a:r>
              <a:rPr lang="en-GB" sz="2200" kern="100" dirty="0">
                <a:effectLst/>
                <a:latin typeface="Arial" panose="020B0604020202020204" pitchFamily="34" charset="0"/>
                <a:ea typeface="Calibri" panose="020F0502020204030204" pitchFamily="34" charset="0"/>
                <a:cs typeface="Arial" panose="020B0604020202020204" pitchFamily="34" charset="0"/>
              </a:rPr>
              <a:t> (pp. 165-183). Emerald Publishing Limited.</a:t>
            </a:r>
          </a:p>
          <a:p>
            <a:pPr marL="36900" indent="-342900">
              <a:lnSpc>
                <a:spcPct val="115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Frank, V. A., MacLean, S. and Herold, M.D., 2020. Nitrous oxide use among young people–new trends, policy challenges, and knowledge gaps. </a:t>
            </a:r>
            <a:r>
              <a:rPr lang="en-GB" sz="2200" i="1" kern="100" dirty="0">
                <a:effectLst/>
                <a:latin typeface="Arial" panose="020B0604020202020204" pitchFamily="34" charset="0"/>
                <a:ea typeface="Calibri" panose="020F0502020204030204" pitchFamily="34" charset="0"/>
                <a:cs typeface="Arial" panose="020B0604020202020204" pitchFamily="34" charset="0"/>
              </a:rPr>
              <a:t>Drugs and Alcohol Today</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a:effectLst/>
                <a:latin typeface="Arial" panose="020B0604020202020204" pitchFamily="34" charset="0"/>
                <a:ea typeface="Calibri" panose="020F0502020204030204" pitchFamily="34" charset="0"/>
                <a:cs typeface="Arial" panose="020B0604020202020204" pitchFamily="34" charset="0"/>
              </a:rPr>
              <a:t>20</a:t>
            </a:r>
            <a:r>
              <a:rPr lang="en-GB" sz="2200" kern="100" dirty="0">
                <a:effectLst/>
                <a:latin typeface="Arial" panose="020B0604020202020204" pitchFamily="34" charset="0"/>
                <a:ea typeface="Calibri" panose="020F0502020204030204" pitchFamily="34" charset="0"/>
                <a:cs typeface="Arial" panose="020B0604020202020204" pitchFamily="34" charset="0"/>
              </a:rPr>
              <a:t>(4), pp.383-392.</a:t>
            </a:r>
          </a:p>
        </p:txBody>
      </p:sp>
    </p:spTree>
    <p:extLst>
      <p:ext uri="{BB962C8B-B14F-4D97-AF65-F5344CB8AC3E}">
        <p14:creationId xmlns:p14="http://schemas.microsoft.com/office/powerpoint/2010/main" val="4214847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D739FD-FE29-C7A9-3D81-3EC31987A403}"/>
              </a:ext>
            </a:extLst>
          </p:cNvPr>
          <p:cNvSpPr>
            <a:spLocks noGrp="1"/>
          </p:cNvSpPr>
          <p:nvPr>
            <p:ph idx="1"/>
          </p:nvPr>
        </p:nvSpPr>
        <p:spPr>
          <a:xfrm>
            <a:off x="0" y="128338"/>
            <a:ext cx="11267557" cy="6513094"/>
          </a:xfrm>
        </p:spPr>
        <p:txBody>
          <a:bodyPr>
            <a:normAutofit fontScale="85000" lnSpcReduction="20000"/>
          </a:bodyPr>
          <a:lstStyle/>
          <a:p>
            <a:pPr marL="36900" indent="-342900">
              <a:lnSpc>
                <a:spcPct val="115000"/>
              </a:lnSpc>
              <a:spcAft>
                <a:spcPts val="800"/>
              </a:spcAft>
            </a:pP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pPr marL="36900" indent="-34290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Ghahremani, F., 2024. </a:t>
            </a:r>
            <a:r>
              <a:rPr lang="en-GB" sz="2400" i="1" kern="100" dirty="0">
                <a:effectLst/>
                <a:latin typeface="Arial" panose="020B0604020202020204" pitchFamily="34" charset="0"/>
                <a:ea typeface="Calibri" panose="020F0502020204030204" pitchFamily="34" charset="0"/>
                <a:cs typeface="Arial" panose="020B0604020202020204" pitchFamily="34" charset="0"/>
              </a:rPr>
              <a:t>Exploring the Effect of Combining Repetitive Transcranial Magnetic Stimulation with Functional Electrical Stimulation Cycling on Lower Extremity Function Following Incomplete Spinal Cord Injury</a:t>
            </a:r>
            <a:r>
              <a:rPr lang="en-GB" sz="2400" kern="100" dirty="0">
                <a:effectLst/>
                <a:latin typeface="Arial" panose="020B0604020202020204" pitchFamily="34" charset="0"/>
                <a:ea typeface="Calibri" panose="020F0502020204030204" pitchFamily="34" charset="0"/>
                <a:cs typeface="Arial" panose="020B0604020202020204" pitchFamily="34" charset="0"/>
              </a:rPr>
              <a:t> (Master's thesis, The University of Western Ontario (Canada)).</a:t>
            </a:r>
            <a:endParaRPr lang="en-GB" sz="2400" dirty="0">
              <a:latin typeface="Arial" panose="020B0604020202020204" pitchFamily="34" charset="0"/>
              <a:cs typeface="Arial" panose="020B0604020202020204" pitchFamily="34" charset="0"/>
            </a:endParaRPr>
          </a:p>
          <a:p>
            <a:pPr marL="36900" indent="-34290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Hearne, D. and Yerushalmi, E., 2023. Do Bicycle Networks Have Economic Value? A Hedonic Application to Greater Manchester.</a:t>
            </a:r>
          </a:p>
          <a:p>
            <a:pPr marL="36900" indent="-34290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Perera, S., Jin, X., </a:t>
            </a:r>
            <a:r>
              <a:rPr lang="en-GB" sz="2400" kern="100" dirty="0" err="1">
                <a:effectLst/>
                <a:latin typeface="Arial" panose="020B0604020202020204" pitchFamily="34" charset="0"/>
                <a:ea typeface="Calibri" panose="020F0502020204030204" pitchFamily="34" charset="0"/>
                <a:cs typeface="Arial" panose="020B0604020202020204" pitchFamily="34" charset="0"/>
              </a:rPr>
              <a:t>Maurushat</a:t>
            </a:r>
            <a:r>
              <a:rPr lang="en-GB" sz="2400" kern="100" dirty="0">
                <a:effectLst/>
                <a:latin typeface="Arial" panose="020B0604020202020204" pitchFamily="34" charset="0"/>
                <a:ea typeface="Calibri" panose="020F0502020204030204" pitchFamily="34" charset="0"/>
                <a:cs typeface="Arial" panose="020B0604020202020204" pitchFamily="34" charset="0"/>
              </a:rPr>
              <a:t>, A. and Opoku, D.G.J., 2022, March. Factors affecting reputational damage to organisations due to cyberattacks. In Informatics (Vol. 9, No. 1, p. 28). Multidisciplinary Digital Publishing Institute.</a:t>
            </a:r>
          </a:p>
          <a:p>
            <a:pPr marL="36900" indent="-34290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Rabelo, M., de Moura </a:t>
            </a:r>
            <a:r>
              <a:rPr lang="en-GB" sz="2400" kern="100" dirty="0" err="1">
                <a:effectLst/>
                <a:latin typeface="Arial" panose="020B0604020202020204" pitchFamily="34" charset="0"/>
                <a:ea typeface="Calibri" panose="020F0502020204030204" pitchFamily="34" charset="0"/>
                <a:cs typeface="Arial" panose="020B0604020202020204" pitchFamily="34" charset="0"/>
              </a:rPr>
              <a:t>Jucá</a:t>
            </a:r>
            <a:r>
              <a:rPr lang="en-GB" sz="2400" kern="100" dirty="0">
                <a:effectLst/>
                <a:latin typeface="Arial" panose="020B0604020202020204" pitchFamily="34" charset="0"/>
                <a:ea typeface="Calibri" panose="020F0502020204030204" pitchFamily="34" charset="0"/>
                <a:cs typeface="Arial" panose="020B0604020202020204" pitchFamily="34" charset="0"/>
              </a:rPr>
              <a:t>, R.V.B., Lima, L.A.O., Resende-Martins, H., Bó, A.P.L., Fattal, C., Azevedo-Coste, C. and </a:t>
            </a:r>
            <a:r>
              <a:rPr lang="en-GB" sz="2400" kern="100" dirty="0" err="1">
                <a:effectLst/>
                <a:latin typeface="Arial" panose="020B0604020202020204" pitchFamily="34" charset="0"/>
                <a:ea typeface="Calibri" panose="020F0502020204030204" pitchFamily="34" charset="0"/>
                <a:cs typeface="Arial" panose="020B0604020202020204" pitchFamily="34" charset="0"/>
              </a:rPr>
              <a:t>Fachin</a:t>
            </a:r>
            <a:r>
              <a:rPr lang="en-GB" sz="2400" kern="100" dirty="0">
                <a:effectLst/>
                <a:latin typeface="Arial" panose="020B0604020202020204" pitchFamily="34" charset="0"/>
                <a:ea typeface="Calibri" panose="020F0502020204030204" pitchFamily="34" charset="0"/>
                <a:cs typeface="Arial" panose="020B0604020202020204" pitchFamily="34" charset="0"/>
              </a:rPr>
              <a:t>-Martins, E., 2018. Overview of FES-assisted cycling approaches and their benefits on functional rehabilitation and muscle atrophy. </a:t>
            </a:r>
            <a:r>
              <a:rPr lang="en-GB" sz="2400" i="1" kern="100" dirty="0">
                <a:effectLst/>
                <a:latin typeface="Arial" panose="020B0604020202020204" pitchFamily="34" charset="0"/>
                <a:ea typeface="Calibri" panose="020F0502020204030204" pitchFamily="34" charset="0"/>
                <a:cs typeface="Arial" panose="020B0604020202020204" pitchFamily="34" charset="0"/>
              </a:rPr>
              <a:t>Muscle Atrophy</a:t>
            </a:r>
            <a:r>
              <a:rPr lang="en-GB" sz="2400" kern="100" dirty="0">
                <a:effectLst/>
                <a:latin typeface="Arial" panose="020B0604020202020204" pitchFamily="34" charset="0"/>
                <a:ea typeface="Calibri" panose="020F0502020204030204" pitchFamily="34" charset="0"/>
                <a:cs typeface="Arial" panose="020B0604020202020204" pitchFamily="34" charset="0"/>
              </a:rPr>
              <a:t>, pp.561-583.</a:t>
            </a:r>
          </a:p>
          <a:p>
            <a:pPr marL="36900" indent="-34290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Spinney, J., 2018. Fixing mobility in the neoliberal city: Cycling policy and practice in London as a mode of political–economic and biopolitical governance. In </a:t>
            </a:r>
            <a:r>
              <a:rPr lang="en-GB" sz="2400" i="1" kern="100" dirty="0">
                <a:effectLst/>
                <a:latin typeface="Arial" panose="020B0604020202020204" pitchFamily="34" charset="0"/>
                <a:ea typeface="Calibri" panose="020F0502020204030204" pitchFamily="34" charset="0"/>
                <a:cs typeface="Arial" panose="020B0604020202020204" pitchFamily="34" charset="0"/>
              </a:rPr>
              <a:t>Geographies of Mobility</a:t>
            </a:r>
            <a:r>
              <a:rPr lang="en-GB" sz="2400" kern="100" dirty="0">
                <a:effectLst/>
                <a:latin typeface="Arial" panose="020B0604020202020204" pitchFamily="34" charset="0"/>
                <a:ea typeface="Calibri" panose="020F0502020204030204" pitchFamily="34" charset="0"/>
                <a:cs typeface="Arial" panose="020B0604020202020204" pitchFamily="34" charset="0"/>
              </a:rPr>
              <a:t> (pp. 208-216). Routledge.</a:t>
            </a:r>
          </a:p>
          <a:p>
            <a:pPr marL="0" marR="0">
              <a:lnSpc>
                <a:spcPct val="115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Thomas, G., 2019. </a:t>
            </a:r>
            <a:r>
              <a:rPr lang="en-GB" sz="2400" i="1" kern="100" dirty="0">
                <a:effectLst/>
                <a:latin typeface="Arial" panose="020B0604020202020204" pitchFamily="34" charset="0"/>
                <a:ea typeface="Calibri" panose="020F0502020204030204" pitchFamily="34" charset="0"/>
                <a:cs typeface="Arial" panose="020B0604020202020204" pitchFamily="34" charset="0"/>
              </a:rPr>
              <a:t>Improving Quality of Life after Spinal Cord Injury: development of an intervention and feasibility study</a:t>
            </a:r>
            <a:r>
              <a:rPr lang="en-GB" sz="2400" kern="100" dirty="0">
                <a:effectLst/>
                <a:latin typeface="Arial" panose="020B0604020202020204" pitchFamily="34" charset="0"/>
                <a:ea typeface="Calibri" panose="020F0502020204030204" pitchFamily="34" charset="0"/>
                <a:cs typeface="Arial" panose="020B0604020202020204" pitchFamily="34" charset="0"/>
              </a:rPr>
              <a:t> (Doctoral dissertation, Cardiff Metropolitan University).</a:t>
            </a: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2269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Office_44286092_TF00934815.potx" id="{99D68BEE-E7BF-4669-A4D0-2BE8E5B5C712}" vid="{03005B71-3D4D-4D8C-BEC5-D327E62B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2.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{5072E759-9F0C-43DA-8D39-9F69EBC506E2}tf00934815_win32</Template>
  <TotalTime>713</TotalTime>
  <Words>2979</Words>
  <Application>Microsoft Macintosh PowerPoint</Application>
  <PresentationFormat>Widescreen</PresentationFormat>
  <Paragraphs>130</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Goudy Old Style</vt:lpstr>
      <vt:lpstr>Wingdings 2</vt:lpstr>
      <vt:lpstr>SlateVTI</vt:lpstr>
      <vt:lpstr>Business Plan Presentation – RideAware Cardiff</vt:lpstr>
      <vt:lpstr>Introduction</vt:lpstr>
      <vt:lpstr>Business Proposition</vt:lpstr>
      <vt:lpstr>Aims &amp; Objectives</vt:lpstr>
      <vt:lpstr>Mission Statement &amp; USP</vt:lpstr>
      <vt:lpstr>HRM Strategy</vt:lpstr>
      <vt:lpstr>Financial Overview</vt:lpstr>
      <vt:lpstr>Marketing Strategy</vt:lpstr>
      <vt:lpstr>Branding &amp; Promotional Materials</vt:lpstr>
      <vt:lpstr>PowerPoint Presentation</vt:lpstr>
      <vt:lpstr>Marketing Content</vt:lpstr>
      <vt:lpstr>Market Research </vt:lpstr>
      <vt:lpstr>Research Process &amp; Findings</vt:lpstr>
      <vt:lpstr>Online Research Results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tasneem ali</cp:lastModifiedBy>
  <cp:revision>2</cp:revision>
  <dcterms:created xsi:type="dcterms:W3CDTF">2025-03-26T23:04:12Z</dcterms:created>
  <dcterms:modified xsi:type="dcterms:W3CDTF">2025-03-28T11:37:56Z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