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2" r:id="rId6"/>
    <p:sldId id="260" r:id="rId7"/>
    <p:sldId id="261" r:id="rId8"/>
    <p:sldId id="276" r:id="rId9"/>
    <p:sldId id="263" r:id="rId10"/>
    <p:sldId id="264" r:id="rId11"/>
    <p:sldId id="266" r:id="rId12"/>
    <p:sldId id="267" r:id="rId13"/>
    <p:sldId id="268" r:id="rId14"/>
    <p:sldId id="269" r:id="rId15"/>
    <p:sldId id="270" r:id="rId16"/>
    <p:sldId id="277" r:id="rId17"/>
    <p:sldId id="272" r:id="rId18"/>
    <p:sldId id="271" r:id="rId19"/>
    <p:sldId id="273" r:id="rId20"/>
    <p:sldId id="274" r:id="rId21"/>
    <p:sldId id="275" r:id="rId22"/>
    <p:sldId id="278" r:id="rId23"/>
    <p:sldId id="279" r:id="rId24"/>
    <p:sldId id="280" r:id="rId25"/>
    <p:sldId id="281" r:id="rId26"/>
    <p:sldId id="282" r:id="rId27"/>
    <p:sldId id="283" r:id="rId28"/>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E75AA09-5796-20D9-28D1-7DB5CF91BD68}" v="122" dt="2025-11-23T23:13:48.615"/>
    <p1510:client id="{A61019EE-3588-A2C4-1F42-F6736FED515C}" v="420" dt="2025-11-23T22:56:08.130"/>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6" d="100"/>
          <a:sy n="86" d="100"/>
        </p:scale>
        <p:origin x="96" y="8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 Id="rId8" Type="http://schemas.openxmlformats.org/officeDocument/2006/relationships/slide" Target="slides/slide7.xml"/></Relationships>
</file>

<file path=ppt/diagrams/_rels/data2.xml.rels><?xml version="1.0" encoding="UTF-8" standalone="yes"?>
<Relationships xmlns="http://schemas.openxmlformats.org/package/2006/relationships"><Relationship Id="rId8" Type="http://schemas.openxmlformats.org/officeDocument/2006/relationships/image" Target="../media/image18.svg"/><Relationship Id="rId3" Type="http://schemas.openxmlformats.org/officeDocument/2006/relationships/image" Target="../media/image13.png"/><Relationship Id="rId7" Type="http://schemas.openxmlformats.org/officeDocument/2006/relationships/image" Target="../media/image17.png"/><Relationship Id="rId2" Type="http://schemas.openxmlformats.org/officeDocument/2006/relationships/image" Target="../media/image12.svg"/><Relationship Id="rId1" Type="http://schemas.openxmlformats.org/officeDocument/2006/relationships/image" Target="../media/image11.png"/><Relationship Id="rId6" Type="http://schemas.openxmlformats.org/officeDocument/2006/relationships/image" Target="../media/image16.svg"/><Relationship Id="rId5" Type="http://schemas.openxmlformats.org/officeDocument/2006/relationships/image" Target="../media/image15.png"/><Relationship Id="rId4" Type="http://schemas.openxmlformats.org/officeDocument/2006/relationships/image" Target="../media/image14.svg"/></Relationships>
</file>

<file path=ppt/diagrams/_rels/data3.xml.rels><?xml version="1.0" encoding="UTF-8" standalone="yes"?>
<Relationships xmlns="http://schemas.openxmlformats.org/package/2006/relationships"><Relationship Id="rId8" Type="http://schemas.openxmlformats.org/officeDocument/2006/relationships/image" Target="../media/image26.svg"/><Relationship Id="rId3" Type="http://schemas.openxmlformats.org/officeDocument/2006/relationships/image" Target="../media/image21.png"/><Relationship Id="rId7" Type="http://schemas.openxmlformats.org/officeDocument/2006/relationships/image" Target="../media/image25.png"/><Relationship Id="rId12" Type="http://schemas.openxmlformats.org/officeDocument/2006/relationships/image" Target="../media/image30.svg"/><Relationship Id="rId2" Type="http://schemas.openxmlformats.org/officeDocument/2006/relationships/image" Target="../media/image20.svg"/><Relationship Id="rId1" Type="http://schemas.openxmlformats.org/officeDocument/2006/relationships/image" Target="../media/image19.png"/><Relationship Id="rId6" Type="http://schemas.openxmlformats.org/officeDocument/2006/relationships/image" Target="../media/image24.svg"/><Relationship Id="rId11" Type="http://schemas.openxmlformats.org/officeDocument/2006/relationships/image" Target="../media/image29.png"/><Relationship Id="rId5" Type="http://schemas.openxmlformats.org/officeDocument/2006/relationships/image" Target="../media/image23.png"/><Relationship Id="rId10" Type="http://schemas.openxmlformats.org/officeDocument/2006/relationships/image" Target="../media/image28.svg"/><Relationship Id="rId4" Type="http://schemas.openxmlformats.org/officeDocument/2006/relationships/image" Target="../media/image22.svg"/><Relationship Id="rId9" Type="http://schemas.openxmlformats.org/officeDocument/2006/relationships/image" Target="../media/image27.png"/></Relationships>
</file>

<file path=ppt/diagrams/_rels/data4.xml.rels><?xml version="1.0" encoding="UTF-8" standalone="yes"?>
<Relationships xmlns="http://schemas.openxmlformats.org/package/2006/relationships"><Relationship Id="rId8" Type="http://schemas.openxmlformats.org/officeDocument/2006/relationships/image" Target="../media/image39.svg"/><Relationship Id="rId3" Type="http://schemas.openxmlformats.org/officeDocument/2006/relationships/image" Target="../media/image34.png"/><Relationship Id="rId7" Type="http://schemas.openxmlformats.org/officeDocument/2006/relationships/image" Target="../media/image38.png"/><Relationship Id="rId2" Type="http://schemas.openxmlformats.org/officeDocument/2006/relationships/image" Target="../media/image33.svg"/><Relationship Id="rId1" Type="http://schemas.openxmlformats.org/officeDocument/2006/relationships/image" Target="../media/image32.png"/><Relationship Id="rId6" Type="http://schemas.openxmlformats.org/officeDocument/2006/relationships/image" Target="../media/image37.svg"/><Relationship Id="rId5" Type="http://schemas.openxmlformats.org/officeDocument/2006/relationships/image" Target="../media/image36.png"/><Relationship Id="rId4" Type="http://schemas.openxmlformats.org/officeDocument/2006/relationships/image" Target="../media/image35.svg"/></Relationships>
</file>

<file path=ppt/diagrams/_rels/drawing2.xml.rels><?xml version="1.0" encoding="UTF-8" standalone="yes"?>
<Relationships xmlns="http://schemas.openxmlformats.org/package/2006/relationships"><Relationship Id="rId8" Type="http://schemas.openxmlformats.org/officeDocument/2006/relationships/image" Target="../media/image18.svg"/><Relationship Id="rId3" Type="http://schemas.openxmlformats.org/officeDocument/2006/relationships/image" Target="../media/image13.png"/><Relationship Id="rId7" Type="http://schemas.openxmlformats.org/officeDocument/2006/relationships/image" Target="../media/image17.png"/><Relationship Id="rId2" Type="http://schemas.openxmlformats.org/officeDocument/2006/relationships/image" Target="../media/image12.svg"/><Relationship Id="rId1" Type="http://schemas.openxmlformats.org/officeDocument/2006/relationships/image" Target="../media/image11.png"/><Relationship Id="rId6" Type="http://schemas.openxmlformats.org/officeDocument/2006/relationships/image" Target="../media/image16.svg"/><Relationship Id="rId5" Type="http://schemas.openxmlformats.org/officeDocument/2006/relationships/image" Target="../media/image15.png"/><Relationship Id="rId4" Type="http://schemas.openxmlformats.org/officeDocument/2006/relationships/image" Target="../media/image14.svg"/></Relationships>
</file>

<file path=ppt/diagrams/_rels/drawing3.xml.rels><?xml version="1.0" encoding="UTF-8" standalone="yes"?>
<Relationships xmlns="http://schemas.openxmlformats.org/package/2006/relationships"><Relationship Id="rId8" Type="http://schemas.openxmlformats.org/officeDocument/2006/relationships/image" Target="../media/image26.svg"/><Relationship Id="rId3" Type="http://schemas.openxmlformats.org/officeDocument/2006/relationships/image" Target="../media/image21.png"/><Relationship Id="rId7" Type="http://schemas.openxmlformats.org/officeDocument/2006/relationships/image" Target="../media/image25.png"/><Relationship Id="rId12" Type="http://schemas.openxmlformats.org/officeDocument/2006/relationships/image" Target="../media/image30.svg"/><Relationship Id="rId2" Type="http://schemas.openxmlformats.org/officeDocument/2006/relationships/image" Target="../media/image20.svg"/><Relationship Id="rId1" Type="http://schemas.openxmlformats.org/officeDocument/2006/relationships/image" Target="../media/image19.png"/><Relationship Id="rId6" Type="http://schemas.openxmlformats.org/officeDocument/2006/relationships/image" Target="../media/image24.svg"/><Relationship Id="rId11" Type="http://schemas.openxmlformats.org/officeDocument/2006/relationships/image" Target="../media/image29.png"/><Relationship Id="rId5" Type="http://schemas.openxmlformats.org/officeDocument/2006/relationships/image" Target="../media/image23.png"/><Relationship Id="rId10" Type="http://schemas.openxmlformats.org/officeDocument/2006/relationships/image" Target="../media/image28.svg"/><Relationship Id="rId4" Type="http://schemas.openxmlformats.org/officeDocument/2006/relationships/image" Target="../media/image22.svg"/><Relationship Id="rId9" Type="http://schemas.openxmlformats.org/officeDocument/2006/relationships/image" Target="../media/image27.png"/></Relationships>
</file>

<file path=ppt/diagrams/_rels/drawing4.xml.rels><?xml version="1.0" encoding="UTF-8" standalone="yes"?>
<Relationships xmlns="http://schemas.openxmlformats.org/package/2006/relationships"><Relationship Id="rId8" Type="http://schemas.openxmlformats.org/officeDocument/2006/relationships/image" Target="../media/image39.svg"/><Relationship Id="rId3" Type="http://schemas.openxmlformats.org/officeDocument/2006/relationships/image" Target="../media/image34.png"/><Relationship Id="rId7" Type="http://schemas.openxmlformats.org/officeDocument/2006/relationships/image" Target="../media/image38.png"/><Relationship Id="rId2" Type="http://schemas.openxmlformats.org/officeDocument/2006/relationships/image" Target="../media/image33.svg"/><Relationship Id="rId1" Type="http://schemas.openxmlformats.org/officeDocument/2006/relationships/image" Target="../media/image32.png"/><Relationship Id="rId6" Type="http://schemas.openxmlformats.org/officeDocument/2006/relationships/image" Target="../media/image37.svg"/><Relationship Id="rId5" Type="http://schemas.openxmlformats.org/officeDocument/2006/relationships/image" Target="../media/image36.png"/><Relationship Id="rId4" Type="http://schemas.openxmlformats.org/officeDocument/2006/relationships/image" Target="../media/image35.sv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18/5/colors/Iconchunking_colored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accent2">
        <a:alpha val="0"/>
      </a:schemeClr>
    </dgm:fillClrLst>
    <dgm:linClrLst meth="repeat">
      <a:schemeClr val="accent2">
        <a:alpha val="0"/>
      </a:schemeClr>
    </dgm:linClrLst>
    <dgm:effectClrLst/>
    <dgm:txLinClrLst/>
    <dgm:txFillClrLst meth="repeat">
      <a:schemeClr val="accent2"/>
      <a:schemeClr val="accent3"/>
      <a:schemeClr val="accent4"/>
      <a:schemeClr val="accent5"/>
      <a:schemeClr val="accent6"/>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58846C9-A4B4-47C3-A24A-280B0C149737}" type="doc">
      <dgm:prSet loTypeId="urn:microsoft.com/office/officeart/2005/8/layout/vProcess5" loCatId="process" qsTypeId="urn:microsoft.com/office/officeart/2005/8/quickstyle/simple1" qsCatId="simple" csTypeId="urn:microsoft.com/office/officeart/2005/8/colors/accent1_2" csCatId="accent1"/>
      <dgm:spPr/>
      <dgm:t>
        <a:bodyPr/>
        <a:lstStyle/>
        <a:p>
          <a:endParaRPr lang="en-US"/>
        </a:p>
      </dgm:t>
    </dgm:pt>
    <dgm:pt modelId="{1D1F9CEB-5163-447D-BA04-8B8BD860F513}">
      <dgm:prSet/>
      <dgm:spPr/>
      <dgm:t>
        <a:bodyPr/>
        <a:lstStyle/>
        <a:p>
          <a:r>
            <a:rPr lang="en-GB"/>
            <a:t>Pros:</a:t>
          </a:r>
          <a:endParaRPr lang="en-US"/>
        </a:p>
      </dgm:t>
    </dgm:pt>
    <dgm:pt modelId="{67F94E6C-43D4-42CD-969D-66558DBC7ACB}" type="parTrans" cxnId="{F9A72CD7-0E58-4DBA-B446-4000878F63F4}">
      <dgm:prSet/>
      <dgm:spPr/>
      <dgm:t>
        <a:bodyPr/>
        <a:lstStyle/>
        <a:p>
          <a:endParaRPr lang="en-US"/>
        </a:p>
      </dgm:t>
    </dgm:pt>
    <dgm:pt modelId="{9A4A5BB5-0DEE-4A64-9C6C-D8643B63A83C}" type="sibTrans" cxnId="{F9A72CD7-0E58-4DBA-B446-4000878F63F4}">
      <dgm:prSet/>
      <dgm:spPr/>
      <dgm:t>
        <a:bodyPr/>
        <a:lstStyle/>
        <a:p>
          <a:endParaRPr lang="en-US"/>
        </a:p>
      </dgm:t>
    </dgm:pt>
    <dgm:pt modelId="{D03B1B01-A6A8-4210-97F4-9716D2209391}">
      <dgm:prSet/>
      <dgm:spPr/>
      <dgm:t>
        <a:bodyPr/>
        <a:lstStyle/>
        <a:p>
          <a:r>
            <a:rPr lang="en-GB"/>
            <a:t>• Growing demand for unique café experiences</a:t>
          </a:r>
          <a:endParaRPr lang="en-US"/>
        </a:p>
      </dgm:t>
    </dgm:pt>
    <dgm:pt modelId="{88BD75AF-9D32-4E4C-B70A-A2DAAAA4A37B}" type="parTrans" cxnId="{B1E9383E-0BA3-447A-A1BD-FB328966FE66}">
      <dgm:prSet/>
      <dgm:spPr/>
      <dgm:t>
        <a:bodyPr/>
        <a:lstStyle/>
        <a:p>
          <a:endParaRPr lang="en-US"/>
        </a:p>
      </dgm:t>
    </dgm:pt>
    <dgm:pt modelId="{23FD18C9-E833-4B97-87EF-CEDFB1E2B91A}" type="sibTrans" cxnId="{B1E9383E-0BA3-447A-A1BD-FB328966FE66}">
      <dgm:prSet/>
      <dgm:spPr/>
      <dgm:t>
        <a:bodyPr/>
        <a:lstStyle/>
        <a:p>
          <a:endParaRPr lang="en-US"/>
        </a:p>
      </dgm:t>
    </dgm:pt>
    <dgm:pt modelId="{F3688427-A5DD-427F-B747-EB9D33BEE2B5}">
      <dgm:prSet/>
      <dgm:spPr/>
      <dgm:t>
        <a:bodyPr/>
        <a:lstStyle/>
        <a:p>
          <a:r>
            <a:rPr lang="en-GB"/>
            <a:t>• Social media appeal – people love taking photos with cats and sharing their experiences</a:t>
          </a:r>
          <a:endParaRPr lang="en-US"/>
        </a:p>
      </dgm:t>
    </dgm:pt>
    <dgm:pt modelId="{882E944A-5B60-46CB-B79C-193ABE92A64E}" type="parTrans" cxnId="{2FAD6371-DAF8-463B-8BAF-F4966463DA9D}">
      <dgm:prSet/>
      <dgm:spPr/>
      <dgm:t>
        <a:bodyPr/>
        <a:lstStyle/>
        <a:p>
          <a:endParaRPr lang="en-US"/>
        </a:p>
      </dgm:t>
    </dgm:pt>
    <dgm:pt modelId="{9D6F6637-6298-4D57-8EBA-8C905FC3C339}" type="sibTrans" cxnId="{2FAD6371-DAF8-463B-8BAF-F4966463DA9D}">
      <dgm:prSet/>
      <dgm:spPr/>
      <dgm:t>
        <a:bodyPr/>
        <a:lstStyle/>
        <a:p>
          <a:endParaRPr lang="en-US"/>
        </a:p>
      </dgm:t>
    </dgm:pt>
    <dgm:pt modelId="{6708FE2B-65B0-4C8D-BAF1-8111787D4FE3}">
      <dgm:prSet/>
      <dgm:spPr/>
      <dgm:t>
        <a:bodyPr/>
        <a:lstStyle/>
        <a:p>
          <a:r>
            <a:rPr lang="en-GB"/>
            <a:t>• Attracts a wide range of customers (students, young adults, cat lovers, couples, etc.)</a:t>
          </a:r>
          <a:endParaRPr lang="en-US"/>
        </a:p>
      </dgm:t>
    </dgm:pt>
    <dgm:pt modelId="{802F0189-ED55-4ACB-9C8F-BE1F8C16108B}" type="parTrans" cxnId="{976435D5-664D-4EDD-8D4B-61010269C8D1}">
      <dgm:prSet/>
      <dgm:spPr/>
      <dgm:t>
        <a:bodyPr/>
        <a:lstStyle/>
        <a:p>
          <a:endParaRPr lang="en-US"/>
        </a:p>
      </dgm:t>
    </dgm:pt>
    <dgm:pt modelId="{4A479235-8923-4F07-860C-B14115A7C1D3}" type="sibTrans" cxnId="{976435D5-664D-4EDD-8D4B-61010269C8D1}">
      <dgm:prSet/>
      <dgm:spPr/>
      <dgm:t>
        <a:bodyPr/>
        <a:lstStyle/>
        <a:p>
          <a:endParaRPr lang="en-US"/>
        </a:p>
      </dgm:t>
    </dgm:pt>
    <dgm:pt modelId="{0767D48E-F67C-4375-8B12-D01CDBD28EE0}">
      <dgm:prSet/>
      <dgm:spPr/>
      <dgm:t>
        <a:bodyPr/>
        <a:lstStyle/>
        <a:p>
          <a:r>
            <a:rPr lang="en-GB"/>
            <a:t>• Repeat business potential through loyal customers and regular Shisha users</a:t>
          </a:r>
          <a:endParaRPr lang="en-US"/>
        </a:p>
      </dgm:t>
    </dgm:pt>
    <dgm:pt modelId="{CF80F13E-3B0E-40CC-A602-E8B6DA32CA7E}" type="parTrans" cxnId="{37FC91DE-5B3C-4C75-8478-DCB5EB26065E}">
      <dgm:prSet/>
      <dgm:spPr/>
      <dgm:t>
        <a:bodyPr/>
        <a:lstStyle/>
        <a:p>
          <a:endParaRPr lang="en-US"/>
        </a:p>
      </dgm:t>
    </dgm:pt>
    <dgm:pt modelId="{D0C605E5-BCB4-4E9A-B744-FC4A9796A9DF}" type="sibTrans" cxnId="{37FC91DE-5B3C-4C75-8478-DCB5EB26065E}">
      <dgm:prSet/>
      <dgm:spPr/>
      <dgm:t>
        <a:bodyPr/>
        <a:lstStyle/>
        <a:p>
          <a:endParaRPr lang="en-US"/>
        </a:p>
      </dgm:t>
    </dgm:pt>
    <dgm:pt modelId="{0E3F5BC7-49F4-4140-9915-50E55EB148D0}" type="pres">
      <dgm:prSet presAssocID="{158846C9-A4B4-47C3-A24A-280B0C149737}" presName="outerComposite" presStyleCnt="0">
        <dgm:presLayoutVars>
          <dgm:chMax val="5"/>
          <dgm:dir/>
          <dgm:resizeHandles val="exact"/>
        </dgm:presLayoutVars>
      </dgm:prSet>
      <dgm:spPr/>
    </dgm:pt>
    <dgm:pt modelId="{C6A9B36A-52C3-45D2-AB0E-AD4C097CEC45}" type="pres">
      <dgm:prSet presAssocID="{158846C9-A4B4-47C3-A24A-280B0C149737}" presName="dummyMaxCanvas" presStyleCnt="0">
        <dgm:presLayoutVars/>
      </dgm:prSet>
      <dgm:spPr/>
    </dgm:pt>
    <dgm:pt modelId="{904AF764-71FA-4DA8-AE43-EBB93B49A2C3}" type="pres">
      <dgm:prSet presAssocID="{158846C9-A4B4-47C3-A24A-280B0C149737}" presName="FiveNodes_1" presStyleLbl="node1" presStyleIdx="0" presStyleCnt="5">
        <dgm:presLayoutVars>
          <dgm:bulletEnabled val="1"/>
        </dgm:presLayoutVars>
      </dgm:prSet>
      <dgm:spPr/>
    </dgm:pt>
    <dgm:pt modelId="{F9B6412C-A280-4DEC-A893-8D5589DD4C49}" type="pres">
      <dgm:prSet presAssocID="{158846C9-A4B4-47C3-A24A-280B0C149737}" presName="FiveNodes_2" presStyleLbl="node1" presStyleIdx="1" presStyleCnt="5">
        <dgm:presLayoutVars>
          <dgm:bulletEnabled val="1"/>
        </dgm:presLayoutVars>
      </dgm:prSet>
      <dgm:spPr/>
    </dgm:pt>
    <dgm:pt modelId="{67C4ABD1-8DDC-4FC2-B59F-348DD918C0FC}" type="pres">
      <dgm:prSet presAssocID="{158846C9-A4B4-47C3-A24A-280B0C149737}" presName="FiveNodes_3" presStyleLbl="node1" presStyleIdx="2" presStyleCnt="5">
        <dgm:presLayoutVars>
          <dgm:bulletEnabled val="1"/>
        </dgm:presLayoutVars>
      </dgm:prSet>
      <dgm:spPr/>
    </dgm:pt>
    <dgm:pt modelId="{F2E5AE1C-4ADA-4A3E-9896-EBE9E410630F}" type="pres">
      <dgm:prSet presAssocID="{158846C9-A4B4-47C3-A24A-280B0C149737}" presName="FiveNodes_4" presStyleLbl="node1" presStyleIdx="3" presStyleCnt="5">
        <dgm:presLayoutVars>
          <dgm:bulletEnabled val="1"/>
        </dgm:presLayoutVars>
      </dgm:prSet>
      <dgm:spPr/>
    </dgm:pt>
    <dgm:pt modelId="{A40FA1F7-3F4D-46FE-AFC0-7CEC539314F0}" type="pres">
      <dgm:prSet presAssocID="{158846C9-A4B4-47C3-A24A-280B0C149737}" presName="FiveNodes_5" presStyleLbl="node1" presStyleIdx="4" presStyleCnt="5">
        <dgm:presLayoutVars>
          <dgm:bulletEnabled val="1"/>
        </dgm:presLayoutVars>
      </dgm:prSet>
      <dgm:spPr/>
    </dgm:pt>
    <dgm:pt modelId="{1FC27A66-7B1D-4EC1-A690-11CBEAAAC2D2}" type="pres">
      <dgm:prSet presAssocID="{158846C9-A4B4-47C3-A24A-280B0C149737}" presName="FiveConn_1-2" presStyleLbl="fgAccFollowNode1" presStyleIdx="0" presStyleCnt="4">
        <dgm:presLayoutVars>
          <dgm:bulletEnabled val="1"/>
        </dgm:presLayoutVars>
      </dgm:prSet>
      <dgm:spPr/>
    </dgm:pt>
    <dgm:pt modelId="{62C6D7F1-4075-486A-B131-A88B6ADCEDC2}" type="pres">
      <dgm:prSet presAssocID="{158846C9-A4B4-47C3-A24A-280B0C149737}" presName="FiveConn_2-3" presStyleLbl="fgAccFollowNode1" presStyleIdx="1" presStyleCnt="4">
        <dgm:presLayoutVars>
          <dgm:bulletEnabled val="1"/>
        </dgm:presLayoutVars>
      </dgm:prSet>
      <dgm:spPr/>
    </dgm:pt>
    <dgm:pt modelId="{4A5F24BB-D258-4FF0-978B-C1135FDED489}" type="pres">
      <dgm:prSet presAssocID="{158846C9-A4B4-47C3-A24A-280B0C149737}" presName="FiveConn_3-4" presStyleLbl="fgAccFollowNode1" presStyleIdx="2" presStyleCnt="4">
        <dgm:presLayoutVars>
          <dgm:bulletEnabled val="1"/>
        </dgm:presLayoutVars>
      </dgm:prSet>
      <dgm:spPr/>
    </dgm:pt>
    <dgm:pt modelId="{47ED9E1F-4151-4981-87C2-BAEA9BEBFACE}" type="pres">
      <dgm:prSet presAssocID="{158846C9-A4B4-47C3-A24A-280B0C149737}" presName="FiveConn_4-5" presStyleLbl="fgAccFollowNode1" presStyleIdx="3" presStyleCnt="4">
        <dgm:presLayoutVars>
          <dgm:bulletEnabled val="1"/>
        </dgm:presLayoutVars>
      </dgm:prSet>
      <dgm:spPr/>
    </dgm:pt>
    <dgm:pt modelId="{B7E407BF-B6F3-4320-880F-3562C34213A2}" type="pres">
      <dgm:prSet presAssocID="{158846C9-A4B4-47C3-A24A-280B0C149737}" presName="FiveNodes_1_text" presStyleLbl="node1" presStyleIdx="4" presStyleCnt="5">
        <dgm:presLayoutVars>
          <dgm:bulletEnabled val="1"/>
        </dgm:presLayoutVars>
      </dgm:prSet>
      <dgm:spPr/>
    </dgm:pt>
    <dgm:pt modelId="{7068B8AD-A498-4F10-AE71-A835FCC83A68}" type="pres">
      <dgm:prSet presAssocID="{158846C9-A4B4-47C3-A24A-280B0C149737}" presName="FiveNodes_2_text" presStyleLbl="node1" presStyleIdx="4" presStyleCnt="5">
        <dgm:presLayoutVars>
          <dgm:bulletEnabled val="1"/>
        </dgm:presLayoutVars>
      </dgm:prSet>
      <dgm:spPr/>
    </dgm:pt>
    <dgm:pt modelId="{3931A3A7-0265-40CD-BFDF-97285CEC3A8F}" type="pres">
      <dgm:prSet presAssocID="{158846C9-A4B4-47C3-A24A-280B0C149737}" presName="FiveNodes_3_text" presStyleLbl="node1" presStyleIdx="4" presStyleCnt="5">
        <dgm:presLayoutVars>
          <dgm:bulletEnabled val="1"/>
        </dgm:presLayoutVars>
      </dgm:prSet>
      <dgm:spPr/>
    </dgm:pt>
    <dgm:pt modelId="{A6B1753C-F507-4CB1-8013-C5E06EE263F0}" type="pres">
      <dgm:prSet presAssocID="{158846C9-A4B4-47C3-A24A-280B0C149737}" presName="FiveNodes_4_text" presStyleLbl="node1" presStyleIdx="4" presStyleCnt="5">
        <dgm:presLayoutVars>
          <dgm:bulletEnabled val="1"/>
        </dgm:presLayoutVars>
      </dgm:prSet>
      <dgm:spPr/>
    </dgm:pt>
    <dgm:pt modelId="{7E868F5C-3CBD-4950-9C0C-E8A767FB5E7B}" type="pres">
      <dgm:prSet presAssocID="{158846C9-A4B4-47C3-A24A-280B0C149737}" presName="FiveNodes_5_text" presStyleLbl="node1" presStyleIdx="4" presStyleCnt="5">
        <dgm:presLayoutVars>
          <dgm:bulletEnabled val="1"/>
        </dgm:presLayoutVars>
      </dgm:prSet>
      <dgm:spPr/>
    </dgm:pt>
  </dgm:ptLst>
  <dgm:cxnLst>
    <dgm:cxn modelId="{985B2D09-0EF7-401B-AE4D-5BF591F76C31}" type="presOf" srcId="{6708FE2B-65B0-4C8D-BAF1-8111787D4FE3}" destId="{A6B1753C-F507-4CB1-8013-C5E06EE263F0}" srcOrd="1" destOrd="0" presId="urn:microsoft.com/office/officeart/2005/8/layout/vProcess5"/>
    <dgm:cxn modelId="{B118661D-EADF-4EC8-9152-F82DC608F41B}" type="presOf" srcId="{23FD18C9-E833-4B97-87EF-CEDFB1E2B91A}" destId="{62C6D7F1-4075-486A-B131-A88B6ADCEDC2}" srcOrd="0" destOrd="0" presId="urn:microsoft.com/office/officeart/2005/8/layout/vProcess5"/>
    <dgm:cxn modelId="{2EA8F434-4A6D-41EE-8061-BA958903BC9B}" type="presOf" srcId="{4A479235-8923-4F07-860C-B14115A7C1D3}" destId="{47ED9E1F-4151-4981-87C2-BAEA9BEBFACE}" srcOrd="0" destOrd="0" presId="urn:microsoft.com/office/officeart/2005/8/layout/vProcess5"/>
    <dgm:cxn modelId="{B1E9383E-0BA3-447A-A1BD-FB328966FE66}" srcId="{158846C9-A4B4-47C3-A24A-280B0C149737}" destId="{D03B1B01-A6A8-4210-97F4-9716D2209391}" srcOrd="1" destOrd="0" parTransId="{88BD75AF-9D32-4E4C-B70A-A2DAAAA4A37B}" sibTransId="{23FD18C9-E833-4B97-87EF-CEDFB1E2B91A}"/>
    <dgm:cxn modelId="{AA22F75B-2CC6-4356-BD8E-A450E743DDC8}" type="presOf" srcId="{D03B1B01-A6A8-4210-97F4-9716D2209391}" destId="{7068B8AD-A498-4F10-AE71-A835FCC83A68}" srcOrd="1" destOrd="0" presId="urn:microsoft.com/office/officeart/2005/8/layout/vProcess5"/>
    <dgm:cxn modelId="{D5E0B147-A045-449A-A2F0-C101B94E9F9F}" type="presOf" srcId="{D03B1B01-A6A8-4210-97F4-9716D2209391}" destId="{F9B6412C-A280-4DEC-A893-8D5589DD4C49}" srcOrd="0" destOrd="0" presId="urn:microsoft.com/office/officeart/2005/8/layout/vProcess5"/>
    <dgm:cxn modelId="{2FAEBB4A-3070-4F23-8DDC-82D0A2D90FCA}" type="presOf" srcId="{F3688427-A5DD-427F-B747-EB9D33BEE2B5}" destId="{3931A3A7-0265-40CD-BFDF-97285CEC3A8F}" srcOrd="1" destOrd="0" presId="urn:microsoft.com/office/officeart/2005/8/layout/vProcess5"/>
    <dgm:cxn modelId="{DC9EA16D-DFC8-4291-BEEA-2971DA33BBCE}" type="presOf" srcId="{F3688427-A5DD-427F-B747-EB9D33BEE2B5}" destId="{67C4ABD1-8DDC-4FC2-B59F-348DD918C0FC}" srcOrd="0" destOrd="0" presId="urn:microsoft.com/office/officeart/2005/8/layout/vProcess5"/>
    <dgm:cxn modelId="{9B27656E-AC35-48F0-A607-5DBFE5AC7658}" type="presOf" srcId="{158846C9-A4B4-47C3-A24A-280B0C149737}" destId="{0E3F5BC7-49F4-4140-9915-50E55EB148D0}" srcOrd="0" destOrd="0" presId="urn:microsoft.com/office/officeart/2005/8/layout/vProcess5"/>
    <dgm:cxn modelId="{2FAD6371-DAF8-463B-8BAF-F4966463DA9D}" srcId="{158846C9-A4B4-47C3-A24A-280B0C149737}" destId="{F3688427-A5DD-427F-B747-EB9D33BEE2B5}" srcOrd="2" destOrd="0" parTransId="{882E944A-5B60-46CB-B79C-193ABE92A64E}" sibTransId="{9D6F6637-6298-4D57-8EBA-8C905FC3C339}"/>
    <dgm:cxn modelId="{A4412289-723A-42A8-9CBD-78DDBA0992B5}" type="presOf" srcId="{1D1F9CEB-5163-447D-BA04-8B8BD860F513}" destId="{904AF764-71FA-4DA8-AE43-EBB93B49A2C3}" srcOrd="0" destOrd="0" presId="urn:microsoft.com/office/officeart/2005/8/layout/vProcess5"/>
    <dgm:cxn modelId="{C4463D9F-443C-413D-A01F-B6675FABC926}" type="presOf" srcId="{6708FE2B-65B0-4C8D-BAF1-8111787D4FE3}" destId="{F2E5AE1C-4ADA-4A3E-9896-EBE9E410630F}" srcOrd="0" destOrd="0" presId="urn:microsoft.com/office/officeart/2005/8/layout/vProcess5"/>
    <dgm:cxn modelId="{6197C8A3-ABDA-431B-A270-14389238AC74}" type="presOf" srcId="{9A4A5BB5-0DEE-4A64-9C6C-D8643B63A83C}" destId="{1FC27A66-7B1D-4EC1-A690-11CBEAAAC2D2}" srcOrd="0" destOrd="0" presId="urn:microsoft.com/office/officeart/2005/8/layout/vProcess5"/>
    <dgm:cxn modelId="{2C2D43A5-7315-44D1-BB60-2842CCC82D0B}" type="presOf" srcId="{9D6F6637-6298-4D57-8EBA-8C905FC3C339}" destId="{4A5F24BB-D258-4FF0-978B-C1135FDED489}" srcOrd="0" destOrd="0" presId="urn:microsoft.com/office/officeart/2005/8/layout/vProcess5"/>
    <dgm:cxn modelId="{23F540B0-961B-42C7-8EB9-62A2B0B568DB}" type="presOf" srcId="{1D1F9CEB-5163-447D-BA04-8B8BD860F513}" destId="{B7E407BF-B6F3-4320-880F-3562C34213A2}" srcOrd="1" destOrd="0" presId="urn:microsoft.com/office/officeart/2005/8/layout/vProcess5"/>
    <dgm:cxn modelId="{6FF486B7-28FF-4BA9-AAE5-DD6998B23C28}" type="presOf" srcId="{0767D48E-F67C-4375-8B12-D01CDBD28EE0}" destId="{A40FA1F7-3F4D-46FE-AFC0-7CEC539314F0}" srcOrd="0" destOrd="0" presId="urn:microsoft.com/office/officeart/2005/8/layout/vProcess5"/>
    <dgm:cxn modelId="{976435D5-664D-4EDD-8D4B-61010269C8D1}" srcId="{158846C9-A4B4-47C3-A24A-280B0C149737}" destId="{6708FE2B-65B0-4C8D-BAF1-8111787D4FE3}" srcOrd="3" destOrd="0" parTransId="{802F0189-ED55-4ACB-9C8F-BE1F8C16108B}" sibTransId="{4A479235-8923-4F07-860C-B14115A7C1D3}"/>
    <dgm:cxn modelId="{F9A72CD7-0E58-4DBA-B446-4000878F63F4}" srcId="{158846C9-A4B4-47C3-A24A-280B0C149737}" destId="{1D1F9CEB-5163-447D-BA04-8B8BD860F513}" srcOrd="0" destOrd="0" parTransId="{67F94E6C-43D4-42CD-969D-66558DBC7ACB}" sibTransId="{9A4A5BB5-0DEE-4A64-9C6C-D8643B63A83C}"/>
    <dgm:cxn modelId="{37FC91DE-5B3C-4C75-8478-DCB5EB26065E}" srcId="{158846C9-A4B4-47C3-A24A-280B0C149737}" destId="{0767D48E-F67C-4375-8B12-D01CDBD28EE0}" srcOrd="4" destOrd="0" parTransId="{CF80F13E-3B0E-40CC-A602-E8B6DA32CA7E}" sibTransId="{D0C605E5-BCB4-4E9A-B744-FC4A9796A9DF}"/>
    <dgm:cxn modelId="{886EEEF2-7043-4418-8DC2-11015277BEE5}" type="presOf" srcId="{0767D48E-F67C-4375-8B12-D01CDBD28EE0}" destId="{7E868F5C-3CBD-4950-9C0C-E8A767FB5E7B}" srcOrd="1" destOrd="0" presId="urn:microsoft.com/office/officeart/2005/8/layout/vProcess5"/>
    <dgm:cxn modelId="{573CABC5-5DA0-416E-9DD9-5785C364EB6F}" type="presParOf" srcId="{0E3F5BC7-49F4-4140-9915-50E55EB148D0}" destId="{C6A9B36A-52C3-45D2-AB0E-AD4C097CEC45}" srcOrd="0" destOrd="0" presId="urn:microsoft.com/office/officeart/2005/8/layout/vProcess5"/>
    <dgm:cxn modelId="{AB63AF48-587A-4EED-ABEC-AE4B0027198F}" type="presParOf" srcId="{0E3F5BC7-49F4-4140-9915-50E55EB148D0}" destId="{904AF764-71FA-4DA8-AE43-EBB93B49A2C3}" srcOrd="1" destOrd="0" presId="urn:microsoft.com/office/officeart/2005/8/layout/vProcess5"/>
    <dgm:cxn modelId="{E732A285-E73A-4221-BA91-6F89ACEDC77B}" type="presParOf" srcId="{0E3F5BC7-49F4-4140-9915-50E55EB148D0}" destId="{F9B6412C-A280-4DEC-A893-8D5589DD4C49}" srcOrd="2" destOrd="0" presId="urn:microsoft.com/office/officeart/2005/8/layout/vProcess5"/>
    <dgm:cxn modelId="{5A08DFB1-F26C-4E2D-9D23-652F1269437C}" type="presParOf" srcId="{0E3F5BC7-49F4-4140-9915-50E55EB148D0}" destId="{67C4ABD1-8DDC-4FC2-B59F-348DD918C0FC}" srcOrd="3" destOrd="0" presId="urn:microsoft.com/office/officeart/2005/8/layout/vProcess5"/>
    <dgm:cxn modelId="{5707C295-F2F6-4C4B-A848-569FA86A79A9}" type="presParOf" srcId="{0E3F5BC7-49F4-4140-9915-50E55EB148D0}" destId="{F2E5AE1C-4ADA-4A3E-9896-EBE9E410630F}" srcOrd="4" destOrd="0" presId="urn:microsoft.com/office/officeart/2005/8/layout/vProcess5"/>
    <dgm:cxn modelId="{F741BAD4-1E2A-4F77-9F82-E4C4E04F21F8}" type="presParOf" srcId="{0E3F5BC7-49F4-4140-9915-50E55EB148D0}" destId="{A40FA1F7-3F4D-46FE-AFC0-7CEC539314F0}" srcOrd="5" destOrd="0" presId="urn:microsoft.com/office/officeart/2005/8/layout/vProcess5"/>
    <dgm:cxn modelId="{BCD61010-7DD8-42BB-9CAE-580006F1D46E}" type="presParOf" srcId="{0E3F5BC7-49F4-4140-9915-50E55EB148D0}" destId="{1FC27A66-7B1D-4EC1-A690-11CBEAAAC2D2}" srcOrd="6" destOrd="0" presId="urn:microsoft.com/office/officeart/2005/8/layout/vProcess5"/>
    <dgm:cxn modelId="{70CDADBB-399C-4427-AEDA-CDEE41104E47}" type="presParOf" srcId="{0E3F5BC7-49F4-4140-9915-50E55EB148D0}" destId="{62C6D7F1-4075-486A-B131-A88B6ADCEDC2}" srcOrd="7" destOrd="0" presId="urn:microsoft.com/office/officeart/2005/8/layout/vProcess5"/>
    <dgm:cxn modelId="{4576C20E-AD5B-42A0-BEF2-0DDF49205CE5}" type="presParOf" srcId="{0E3F5BC7-49F4-4140-9915-50E55EB148D0}" destId="{4A5F24BB-D258-4FF0-978B-C1135FDED489}" srcOrd="8" destOrd="0" presId="urn:microsoft.com/office/officeart/2005/8/layout/vProcess5"/>
    <dgm:cxn modelId="{49200567-BBA3-4CD9-A41B-6F6E90665989}" type="presParOf" srcId="{0E3F5BC7-49F4-4140-9915-50E55EB148D0}" destId="{47ED9E1F-4151-4981-87C2-BAEA9BEBFACE}" srcOrd="9" destOrd="0" presId="urn:microsoft.com/office/officeart/2005/8/layout/vProcess5"/>
    <dgm:cxn modelId="{A0FBA185-080A-4550-82EE-B500A13A0A42}" type="presParOf" srcId="{0E3F5BC7-49F4-4140-9915-50E55EB148D0}" destId="{B7E407BF-B6F3-4320-880F-3562C34213A2}" srcOrd="10" destOrd="0" presId="urn:microsoft.com/office/officeart/2005/8/layout/vProcess5"/>
    <dgm:cxn modelId="{690B52D8-A1FB-4F7F-B702-C4AD7CE8D5D9}" type="presParOf" srcId="{0E3F5BC7-49F4-4140-9915-50E55EB148D0}" destId="{7068B8AD-A498-4F10-AE71-A835FCC83A68}" srcOrd="11" destOrd="0" presId="urn:microsoft.com/office/officeart/2005/8/layout/vProcess5"/>
    <dgm:cxn modelId="{EECDE7FF-373E-4CF7-8154-218DE7253422}" type="presParOf" srcId="{0E3F5BC7-49F4-4140-9915-50E55EB148D0}" destId="{3931A3A7-0265-40CD-BFDF-97285CEC3A8F}" srcOrd="12" destOrd="0" presId="urn:microsoft.com/office/officeart/2005/8/layout/vProcess5"/>
    <dgm:cxn modelId="{F93FB324-8B1A-4C06-A329-040DA2852D7D}" type="presParOf" srcId="{0E3F5BC7-49F4-4140-9915-50E55EB148D0}" destId="{A6B1753C-F507-4CB1-8013-C5E06EE263F0}" srcOrd="13" destOrd="0" presId="urn:microsoft.com/office/officeart/2005/8/layout/vProcess5"/>
    <dgm:cxn modelId="{284EDC67-1690-4F62-AF85-C228AF3323F7}" type="presParOf" srcId="{0E3F5BC7-49F4-4140-9915-50E55EB148D0}" destId="{7E868F5C-3CBD-4950-9C0C-E8A767FB5E7B}" srcOrd="14" destOrd="0" presId="urn:microsoft.com/office/officeart/2005/8/layout/v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B17FD380-5847-4261-91D9-058EBDC50A4D}" type="doc">
      <dgm:prSet loTypeId="urn:microsoft.com/office/officeart/2018/2/layout/IconCircleList" loCatId="icon" qsTypeId="urn:microsoft.com/office/officeart/2005/8/quickstyle/simple1" qsCatId="simple" csTypeId="urn:microsoft.com/office/officeart/2018/5/colors/Iconchunking_coloredtext_colorful1" csCatId="colorful" phldr="1"/>
      <dgm:spPr/>
      <dgm:t>
        <a:bodyPr/>
        <a:lstStyle/>
        <a:p>
          <a:endParaRPr lang="en-US"/>
        </a:p>
      </dgm:t>
    </dgm:pt>
    <dgm:pt modelId="{E34FC6DB-EC95-4E77-A000-53941E71E23F}">
      <dgm:prSet/>
      <dgm:spPr/>
      <dgm:t>
        <a:bodyPr/>
        <a:lstStyle/>
        <a:p>
          <a:r>
            <a:rPr lang="en-GB"/>
            <a:t>TikTok video: “A day in the life of a stressed uni student… ending at GMGN Lab Café” showing coffee, cat lounge, and shisha.</a:t>
          </a:r>
          <a:endParaRPr lang="en-US"/>
        </a:p>
      </dgm:t>
    </dgm:pt>
    <dgm:pt modelId="{BCC327EB-E291-4B0F-81BB-5C0986BF0949}" type="parTrans" cxnId="{6845C97B-F586-49FB-B5AA-B589BE3EF5FB}">
      <dgm:prSet/>
      <dgm:spPr/>
      <dgm:t>
        <a:bodyPr/>
        <a:lstStyle/>
        <a:p>
          <a:endParaRPr lang="en-US"/>
        </a:p>
      </dgm:t>
    </dgm:pt>
    <dgm:pt modelId="{094EA4D8-C6F5-4C53-9EBF-2DC2F8348FE5}" type="sibTrans" cxnId="{6845C97B-F586-49FB-B5AA-B589BE3EF5FB}">
      <dgm:prSet/>
      <dgm:spPr/>
      <dgm:t>
        <a:bodyPr/>
        <a:lstStyle/>
        <a:p>
          <a:endParaRPr lang="en-US"/>
        </a:p>
      </dgm:t>
    </dgm:pt>
    <dgm:pt modelId="{4DF6E681-E967-4198-881E-ECEA8C25337C}">
      <dgm:prSet/>
      <dgm:spPr/>
      <dgm:t>
        <a:bodyPr/>
        <a:lstStyle/>
        <a:p>
          <a:r>
            <a:rPr lang="en-GB"/>
            <a:t>Instagram Reel: Slow-motion pour of our signature “Morning Boost Latte” with a cat sitting on the counter in the background.</a:t>
          </a:r>
          <a:endParaRPr lang="en-US"/>
        </a:p>
      </dgm:t>
    </dgm:pt>
    <dgm:pt modelId="{8E3738A7-58CD-47B5-A340-7A00E4CCF2A6}" type="parTrans" cxnId="{8432264B-4E3B-4D2A-8CFF-C5C9DC94A402}">
      <dgm:prSet/>
      <dgm:spPr/>
      <dgm:t>
        <a:bodyPr/>
        <a:lstStyle/>
        <a:p>
          <a:endParaRPr lang="en-US"/>
        </a:p>
      </dgm:t>
    </dgm:pt>
    <dgm:pt modelId="{9E7121CD-B53B-4E8E-AEB3-A4D0852A1563}" type="sibTrans" cxnId="{8432264B-4E3B-4D2A-8CFF-C5C9DC94A402}">
      <dgm:prSet/>
      <dgm:spPr/>
      <dgm:t>
        <a:bodyPr/>
        <a:lstStyle/>
        <a:p>
          <a:endParaRPr lang="en-US"/>
        </a:p>
      </dgm:t>
    </dgm:pt>
    <dgm:pt modelId="{91339165-5186-4FFD-864C-1B8A4C1469BC}">
      <dgm:prSet/>
      <dgm:spPr/>
      <dgm:t>
        <a:bodyPr/>
        <a:lstStyle/>
        <a:p>
          <a:r>
            <a:rPr lang="en-GB"/>
            <a:t>Photo Carousel: Featuring the best spots inside the café for studying, socialising, and relaxing with shisha.</a:t>
          </a:r>
          <a:endParaRPr lang="en-US"/>
        </a:p>
      </dgm:t>
    </dgm:pt>
    <dgm:pt modelId="{DD6FB17B-B6FA-4D67-8C67-0754FEB507BD}" type="parTrans" cxnId="{CED87764-5FC2-4F3A-BFAC-2018E41061B0}">
      <dgm:prSet/>
      <dgm:spPr/>
      <dgm:t>
        <a:bodyPr/>
        <a:lstStyle/>
        <a:p>
          <a:endParaRPr lang="en-US"/>
        </a:p>
      </dgm:t>
    </dgm:pt>
    <dgm:pt modelId="{51DBFE93-BF17-4596-9CC7-5E595AE63EA9}" type="sibTrans" cxnId="{CED87764-5FC2-4F3A-BFAC-2018E41061B0}">
      <dgm:prSet/>
      <dgm:spPr/>
      <dgm:t>
        <a:bodyPr/>
        <a:lstStyle/>
        <a:p>
          <a:endParaRPr lang="en-US"/>
        </a:p>
      </dgm:t>
    </dgm:pt>
    <dgm:pt modelId="{2F4A7333-A974-4189-9E03-5D8D5B0C703A}">
      <dgm:prSet/>
      <dgm:spPr/>
      <dgm:t>
        <a:bodyPr/>
        <a:lstStyle/>
        <a:p>
          <a:r>
            <a:rPr lang="en-GB"/>
            <a:t>X/Twitter Posts: Daily motivational quotes paired with morning coffee photos — “Good Morning, Good Night energy.”</a:t>
          </a:r>
          <a:endParaRPr lang="en-US"/>
        </a:p>
      </dgm:t>
    </dgm:pt>
    <dgm:pt modelId="{B7A50978-3DCC-4D3F-A305-897C0518A10C}" type="parTrans" cxnId="{D544C5A7-7B97-47DC-9291-D65FF13227AF}">
      <dgm:prSet/>
      <dgm:spPr/>
      <dgm:t>
        <a:bodyPr/>
        <a:lstStyle/>
        <a:p>
          <a:endParaRPr lang="en-US"/>
        </a:p>
      </dgm:t>
    </dgm:pt>
    <dgm:pt modelId="{7363FF75-920B-4A34-B1F7-E691907C7FFC}" type="sibTrans" cxnId="{D544C5A7-7B97-47DC-9291-D65FF13227AF}">
      <dgm:prSet/>
      <dgm:spPr/>
      <dgm:t>
        <a:bodyPr/>
        <a:lstStyle/>
        <a:p>
          <a:endParaRPr lang="en-US"/>
        </a:p>
      </dgm:t>
    </dgm:pt>
    <dgm:pt modelId="{D19EA459-2CDA-4BEF-A702-BB1FCCE1036A}" type="pres">
      <dgm:prSet presAssocID="{B17FD380-5847-4261-91D9-058EBDC50A4D}" presName="root" presStyleCnt="0">
        <dgm:presLayoutVars>
          <dgm:dir/>
          <dgm:resizeHandles val="exact"/>
        </dgm:presLayoutVars>
      </dgm:prSet>
      <dgm:spPr/>
    </dgm:pt>
    <dgm:pt modelId="{5D1AD924-9C87-464E-897F-5D132878E6D4}" type="pres">
      <dgm:prSet presAssocID="{B17FD380-5847-4261-91D9-058EBDC50A4D}" presName="container" presStyleCnt="0">
        <dgm:presLayoutVars>
          <dgm:dir/>
          <dgm:resizeHandles val="exact"/>
        </dgm:presLayoutVars>
      </dgm:prSet>
      <dgm:spPr/>
    </dgm:pt>
    <dgm:pt modelId="{4C28AB3F-63A0-4F69-9AD4-86142DD5C6E7}" type="pres">
      <dgm:prSet presAssocID="{E34FC6DB-EC95-4E77-A000-53941E71E23F}" presName="compNode" presStyleCnt="0"/>
      <dgm:spPr/>
    </dgm:pt>
    <dgm:pt modelId="{E01C1501-E2C6-41B8-BEB5-18474269C98C}" type="pres">
      <dgm:prSet presAssocID="{E34FC6DB-EC95-4E77-A000-53941E71E23F}" presName="iconBgRect" presStyleLbl="bgShp" presStyleIdx="0" presStyleCnt="4"/>
      <dgm:spPr/>
    </dgm:pt>
    <dgm:pt modelId="{1C7CB71C-FA2E-4045-8DC2-EEC4DCC8966D}" type="pres">
      <dgm:prSet presAssocID="{E34FC6DB-EC95-4E77-A000-53941E71E23F}"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Coffee"/>
        </a:ext>
      </dgm:extLst>
    </dgm:pt>
    <dgm:pt modelId="{A3B24B33-218A-48E2-A208-06FE6F2FD47D}" type="pres">
      <dgm:prSet presAssocID="{E34FC6DB-EC95-4E77-A000-53941E71E23F}" presName="spaceRect" presStyleCnt="0"/>
      <dgm:spPr/>
    </dgm:pt>
    <dgm:pt modelId="{5A4A60E7-7206-4480-A410-7A48C2E0763F}" type="pres">
      <dgm:prSet presAssocID="{E34FC6DB-EC95-4E77-A000-53941E71E23F}" presName="textRect" presStyleLbl="revTx" presStyleIdx="0" presStyleCnt="4">
        <dgm:presLayoutVars>
          <dgm:chMax val="1"/>
          <dgm:chPref val="1"/>
        </dgm:presLayoutVars>
      </dgm:prSet>
      <dgm:spPr/>
    </dgm:pt>
    <dgm:pt modelId="{5ABA8056-545B-4A04-8C4A-4CD3EE5F30C9}" type="pres">
      <dgm:prSet presAssocID="{094EA4D8-C6F5-4C53-9EBF-2DC2F8348FE5}" presName="sibTrans" presStyleLbl="sibTrans2D1" presStyleIdx="0" presStyleCnt="0"/>
      <dgm:spPr/>
    </dgm:pt>
    <dgm:pt modelId="{E8B73E7F-402E-48D7-8A73-9D4F98D831A6}" type="pres">
      <dgm:prSet presAssocID="{4DF6E681-E967-4198-881E-ECEA8C25337C}" presName="compNode" presStyleCnt="0"/>
      <dgm:spPr/>
    </dgm:pt>
    <dgm:pt modelId="{D4F36707-D6B9-4971-8239-8AD80E71755B}" type="pres">
      <dgm:prSet presAssocID="{4DF6E681-E967-4198-881E-ECEA8C25337C}" presName="iconBgRect" presStyleLbl="bgShp" presStyleIdx="1" presStyleCnt="4"/>
      <dgm:spPr/>
    </dgm:pt>
    <dgm:pt modelId="{3D7E014E-8696-4D22-8654-888308BC2EED}" type="pres">
      <dgm:prSet presAssocID="{4DF6E681-E967-4198-881E-ECEA8C25337C}"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Party Mask"/>
        </a:ext>
      </dgm:extLst>
    </dgm:pt>
    <dgm:pt modelId="{C71FC416-9BFE-4CF3-B7CD-3EF64824AFCF}" type="pres">
      <dgm:prSet presAssocID="{4DF6E681-E967-4198-881E-ECEA8C25337C}" presName="spaceRect" presStyleCnt="0"/>
      <dgm:spPr/>
    </dgm:pt>
    <dgm:pt modelId="{05766C3E-45EE-4A25-9EB9-EDA72FCC8171}" type="pres">
      <dgm:prSet presAssocID="{4DF6E681-E967-4198-881E-ECEA8C25337C}" presName="textRect" presStyleLbl="revTx" presStyleIdx="1" presStyleCnt="4">
        <dgm:presLayoutVars>
          <dgm:chMax val="1"/>
          <dgm:chPref val="1"/>
        </dgm:presLayoutVars>
      </dgm:prSet>
      <dgm:spPr/>
    </dgm:pt>
    <dgm:pt modelId="{E5CC1F0C-C856-4E4E-8620-1386F5A732AA}" type="pres">
      <dgm:prSet presAssocID="{9E7121CD-B53B-4E8E-AEB3-A4D0852A1563}" presName="sibTrans" presStyleLbl="sibTrans2D1" presStyleIdx="0" presStyleCnt="0"/>
      <dgm:spPr/>
    </dgm:pt>
    <dgm:pt modelId="{0AE30041-D4D5-4D5A-B5DA-383F63F3E4AD}" type="pres">
      <dgm:prSet presAssocID="{91339165-5186-4FFD-864C-1B8A4C1469BC}" presName="compNode" presStyleCnt="0"/>
      <dgm:spPr/>
    </dgm:pt>
    <dgm:pt modelId="{0A6FC109-F029-4CF4-A355-DFF1A2C72AB2}" type="pres">
      <dgm:prSet presAssocID="{91339165-5186-4FFD-864C-1B8A4C1469BC}" presName="iconBgRect" presStyleLbl="bgShp" presStyleIdx="2" presStyleCnt="4"/>
      <dgm:spPr/>
    </dgm:pt>
    <dgm:pt modelId="{473F3A4C-B674-420A-B72C-695066DA16F6}" type="pres">
      <dgm:prSet presAssocID="{91339165-5186-4FFD-864C-1B8A4C1469BC}"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Picnic Table"/>
        </a:ext>
      </dgm:extLst>
    </dgm:pt>
    <dgm:pt modelId="{C0FC4E01-E32A-488A-BE67-29721AD7D5DC}" type="pres">
      <dgm:prSet presAssocID="{91339165-5186-4FFD-864C-1B8A4C1469BC}" presName="spaceRect" presStyleCnt="0"/>
      <dgm:spPr/>
    </dgm:pt>
    <dgm:pt modelId="{7C10B1EE-E2C2-4326-B63A-FB776071D81F}" type="pres">
      <dgm:prSet presAssocID="{91339165-5186-4FFD-864C-1B8A4C1469BC}" presName="textRect" presStyleLbl="revTx" presStyleIdx="2" presStyleCnt="4">
        <dgm:presLayoutVars>
          <dgm:chMax val="1"/>
          <dgm:chPref val="1"/>
        </dgm:presLayoutVars>
      </dgm:prSet>
      <dgm:spPr/>
    </dgm:pt>
    <dgm:pt modelId="{93447B65-2A4F-4EED-AF12-CAC193AB2048}" type="pres">
      <dgm:prSet presAssocID="{51DBFE93-BF17-4596-9CC7-5E595AE63EA9}" presName="sibTrans" presStyleLbl="sibTrans2D1" presStyleIdx="0" presStyleCnt="0"/>
      <dgm:spPr/>
    </dgm:pt>
    <dgm:pt modelId="{701E5F8C-E6AF-4D0F-83B9-A48D6EDFFE7F}" type="pres">
      <dgm:prSet presAssocID="{2F4A7333-A974-4189-9E03-5D8D5B0C703A}" presName="compNode" presStyleCnt="0"/>
      <dgm:spPr/>
    </dgm:pt>
    <dgm:pt modelId="{84E84B92-B33A-4B9B-AE9D-07D6F9FCE00A}" type="pres">
      <dgm:prSet presAssocID="{2F4A7333-A974-4189-9E03-5D8D5B0C703A}" presName="iconBgRect" presStyleLbl="bgShp" presStyleIdx="3" presStyleCnt="4"/>
      <dgm:spPr/>
    </dgm:pt>
    <dgm:pt modelId="{7007A868-45E7-4D23-B361-27CF551CADF0}" type="pres">
      <dgm:prSet presAssocID="{2F4A7333-A974-4189-9E03-5D8D5B0C703A}"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Image"/>
        </a:ext>
      </dgm:extLst>
    </dgm:pt>
    <dgm:pt modelId="{D07B216A-2C1A-41CD-9837-E8E393362189}" type="pres">
      <dgm:prSet presAssocID="{2F4A7333-A974-4189-9E03-5D8D5B0C703A}" presName="spaceRect" presStyleCnt="0"/>
      <dgm:spPr/>
    </dgm:pt>
    <dgm:pt modelId="{F67310D9-7E1D-4AB3-B149-1C86B5E37554}" type="pres">
      <dgm:prSet presAssocID="{2F4A7333-A974-4189-9E03-5D8D5B0C703A}" presName="textRect" presStyleLbl="revTx" presStyleIdx="3" presStyleCnt="4">
        <dgm:presLayoutVars>
          <dgm:chMax val="1"/>
          <dgm:chPref val="1"/>
        </dgm:presLayoutVars>
      </dgm:prSet>
      <dgm:spPr/>
    </dgm:pt>
  </dgm:ptLst>
  <dgm:cxnLst>
    <dgm:cxn modelId="{770F540E-4D7D-42BD-86B6-519B8DFAB4F6}" type="presOf" srcId="{4DF6E681-E967-4198-881E-ECEA8C25337C}" destId="{05766C3E-45EE-4A25-9EB9-EDA72FCC8171}" srcOrd="0" destOrd="0" presId="urn:microsoft.com/office/officeart/2018/2/layout/IconCircleList"/>
    <dgm:cxn modelId="{89149C30-3AAD-426F-9727-B29E6528A748}" type="presOf" srcId="{094EA4D8-C6F5-4C53-9EBF-2DC2F8348FE5}" destId="{5ABA8056-545B-4A04-8C4A-4CD3EE5F30C9}" srcOrd="0" destOrd="0" presId="urn:microsoft.com/office/officeart/2018/2/layout/IconCircleList"/>
    <dgm:cxn modelId="{43CEDE33-4118-4DFC-AC13-10A334E4683C}" type="presOf" srcId="{9E7121CD-B53B-4E8E-AEB3-A4D0852A1563}" destId="{E5CC1F0C-C856-4E4E-8620-1386F5A732AA}" srcOrd="0" destOrd="0" presId="urn:microsoft.com/office/officeart/2018/2/layout/IconCircleList"/>
    <dgm:cxn modelId="{CED87764-5FC2-4F3A-BFAC-2018E41061B0}" srcId="{B17FD380-5847-4261-91D9-058EBDC50A4D}" destId="{91339165-5186-4FFD-864C-1B8A4C1469BC}" srcOrd="2" destOrd="0" parTransId="{DD6FB17B-B6FA-4D67-8C67-0754FEB507BD}" sibTransId="{51DBFE93-BF17-4596-9CC7-5E595AE63EA9}"/>
    <dgm:cxn modelId="{8432264B-4E3B-4D2A-8CFF-C5C9DC94A402}" srcId="{B17FD380-5847-4261-91D9-058EBDC50A4D}" destId="{4DF6E681-E967-4198-881E-ECEA8C25337C}" srcOrd="1" destOrd="0" parTransId="{8E3738A7-58CD-47B5-A340-7A00E4CCF2A6}" sibTransId="{9E7121CD-B53B-4E8E-AEB3-A4D0852A1563}"/>
    <dgm:cxn modelId="{6E09A151-FDA8-4204-B184-9B8CA1737752}" type="presOf" srcId="{91339165-5186-4FFD-864C-1B8A4C1469BC}" destId="{7C10B1EE-E2C2-4326-B63A-FB776071D81F}" srcOrd="0" destOrd="0" presId="urn:microsoft.com/office/officeart/2018/2/layout/IconCircleList"/>
    <dgm:cxn modelId="{6845C97B-F586-49FB-B5AA-B589BE3EF5FB}" srcId="{B17FD380-5847-4261-91D9-058EBDC50A4D}" destId="{E34FC6DB-EC95-4E77-A000-53941E71E23F}" srcOrd="0" destOrd="0" parTransId="{BCC327EB-E291-4B0F-81BB-5C0986BF0949}" sibTransId="{094EA4D8-C6F5-4C53-9EBF-2DC2F8348FE5}"/>
    <dgm:cxn modelId="{BED3D38D-6664-46D5-BD24-F053E549B0CF}" type="presOf" srcId="{E34FC6DB-EC95-4E77-A000-53941E71E23F}" destId="{5A4A60E7-7206-4480-A410-7A48C2E0763F}" srcOrd="0" destOrd="0" presId="urn:microsoft.com/office/officeart/2018/2/layout/IconCircleList"/>
    <dgm:cxn modelId="{D544C5A7-7B97-47DC-9291-D65FF13227AF}" srcId="{B17FD380-5847-4261-91D9-058EBDC50A4D}" destId="{2F4A7333-A974-4189-9E03-5D8D5B0C703A}" srcOrd="3" destOrd="0" parTransId="{B7A50978-3DCC-4D3F-A305-897C0518A10C}" sibTransId="{7363FF75-920B-4A34-B1F7-E691907C7FFC}"/>
    <dgm:cxn modelId="{5BDD60C3-B51D-4ED0-B999-377367BEC7C4}" type="presOf" srcId="{51DBFE93-BF17-4596-9CC7-5E595AE63EA9}" destId="{93447B65-2A4F-4EED-AF12-CAC193AB2048}" srcOrd="0" destOrd="0" presId="urn:microsoft.com/office/officeart/2018/2/layout/IconCircleList"/>
    <dgm:cxn modelId="{AB6203CC-E6AF-4082-BCE9-BA62039B0E0F}" type="presOf" srcId="{2F4A7333-A974-4189-9E03-5D8D5B0C703A}" destId="{F67310D9-7E1D-4AB3-B149-1C86B5E37554}" srcOrd="0" destOrd="0" presId="urn:microsoft.com/office/officeart/2018/2/layout/IconCircleList"/>
    <dgm:cxn modelId="{709CE6FE-B734-4161-A00B-4A30B5DB2D88}" type="presOf" srcId="{B17FD380-5847-4261-91D9-058EBDC50A4D}" destId="{D19EA459-2CDA-4BEF-A702-BB1FCCE1036A}" srcOrd="0" destOrd="0" presId="urn:microsoft.com/office/officeart/2018/2/layout/IconCircleList"/>
    <dgm:cxn modelId="{4C505509-E2C3-4B22-978B-2500C90F7EC2}" type="presParOf" srcId="{D19EA459-2CDA-4BEF-A702-BB1FCCE1036A}" destId="{5D1AD924-9C87-464E-897F-5D132878E6D4}" srcOrd="0" destOrd="0" presId="urn:microsoft.com/office/officeart/2018/2/layout/IconCircleList"/>
    <dgm:cxn modelId="{2409B2FA-25F1-4DA8-9424-25349067BDD0}" type="presParOf" srcId="{5D1AD924-9C87-464E-897F-5D132878E6D4}" destId="{4C28AB3F-63A0-4F69-9AD4-86142DD5C6E7}" srcOrd="0" destOrd="0" presId="urn:microsoft.com/office/officeart/2018/2/layout/IconCircleList"/>
    <dgm:cxn modelId="{59F61FC5-97B9-4E32-9D9D-35C927579463}" type="presParOf" srcId="{4C28AB3F-63A0-4F69-9AD4-86142DD5C6E7}" destId="{E01C1501-E2C6-41B8-BEB5-18474269C98C}" srcOrd="0" destOrd="0" presId="urn:microsoft.com/office/officeart/2018/2/layout/IconCircleList"/>
    <dgm:cxn modelId="{DA085885-77A4-4560-A23E-0FC1468465DC}" type="presParOf" srcId="{4C28AB3F-63A0-4F69-9AD4-86142DD5C6E7}" destId="{1C7CB71C-FA2E-4045-8DC2-EEC4DCC8966D}" srcOrd="1" destOrd="0" presId="urn:microsoft.com/office/officeart/2018/2/layout/IconCircleList"/>
    <dgm:cxn modelId="{477CC94E-B1F7-4C54-92F6-D7E40067178A}" type="presParOf" srcId="{4C28AB3F-63A0-4F69-9AD4-86142DD5C6E7}" destId="{A3B24B33-218A-48E2-A208-06FE6F2FD47D}" srcOrd="2" destOrd="0" presId="urn:microsoft.com/office/officeart/2018/2/layout/IconCircleList"/>
    <dgm:cxn modelId="{EE1675E3-AFBA-43CD-871C-2E8595E75933}" type="presParOf" srcId="{4C28AB3F-63A0-4F69-9AD4-86142DD5C6E7}" destId="{5A4A60E7-7206-4480-A410-7A48C2E0763F}" srcOrd="3" destOrd="0" presId="urn:microsoft.com/office/officeart/2018/2/layout/IconCircleList"/>
    <dgm:cxn modelId="{B2D3C039-92A4-4841-8894-21B558709B9B}" type="presParOf" srcId="{5D1AD924-9C87-464E-897F-5D132878E6D4}" destId="{5ABA8056-545B-4A04-8C4A-4CD3EE5F30C9}" srcOrd="1" destOrd="0" presId="urn:microsoft.com/office/officeart/2018/2/layout/IconCircleList"/>
    <dgm:cxn modelId="{F78D5AD5-C297-4C12-9736-558D8477ABC2}" type="presParOf" srcId="{5D1AD924-9C87-464E-897F-5D132878E6D4}" destId="{E8B73E7F-402E-48D7-8A73-9D4F98D831A6}" srcOrd="2" destOrd="0" presId="urn:microsoft.com/office/officeart/2018/2/layout/IconCircleList"/>
    <dgm:cxn modelId="{9A969597-4143-45A2-A3D9-24CCB892A4B0}" type="presParOf" srcId="{E8B73E7F-402E-48D7-8A73-9D4F98D831A6}" destId="{D4F36707-D6B9-4971-8239-8AD80E71755B}" srcOrd="0" destOrd="0" presId="urn:microsoft.com/office/officeart/2018/2/layout/IconCircleList"/>
    <dgm:cxn modelId="{D60B505B-5B98-4A89-8B21-F15D10E2B698}" type="presParOf" srcId="{E8B73E7F-402E-48D7-8A73-9D4F98D831A6}" destId="{3D7E014E-8696-4D22-8654-888308BC2EED}" srcOrd="1" destOrd="0" presId="urn:microsoft.com/office/officeart/2018/2/layout/IconCircleList"/>
    <dgm:cxn modelId="{4C5D4366-8CC1-4D7C-B3A3-95A544CD5402}" type="presParOf" srcId="{E8B73E7F-402E-48D7-8A73-9D4F98D831A6}" destId="{C71FC416-9BFE-4CF3-B7CD-3EF64824AFCF}" srcOrd="2" destOrd="0" presId="urn:microsoft.com/office/officeart/2018/2/layout/IconCircleList"/>
    <dgm:cxn modelId="{CE8E4A48-9E3E-4C72-A223-5B8D5B2F2FFE}" type="presParOf" srcId="{E8B73E7F-402E-48D7-8A73-9D4F98D831A6}" destId="{05766C3E-45EE-4A25-9EB9-EDA72FCC8171}" srcOrd="3" destOrd="0" presId="urn:microsoft.com/office/officeart/2018/2/layout/IconCircleList"/>
    <dgm:cxn modelId="{512B8612-F5D6-4593-92BD-78CDD021F70E}" type="presParOf" srcId="{5D1AD924-9C87-464E-897F-5D132878E6D4}" destId="{E5CC1F0C-C856-4E4E-8620-1386F5A732AA}" srcOrd="3" destOrd="0" presId="urn:microsoft.com/office/officeart/2018/2/layout/IconCircleList"/>
    <dgm:cxn modelId="{6EE1246E-BEA8-473E-A603-BE7D08169CBF}" type="presParOf" srcId="{5D1AD924-9C87-464E-897F-5D132878E6D4}" destId="{0AE30041-D4D5-4D5A-B5DA-383F63F3E4AD}" srcOrd="4" destOrd="0" presId="urn:microsoft.com/office/officeart/2018/2/layout/IconCircleList"/>
    <dgm:cxn modelId="{369F5C8A-705A-43DB-8501-5FDB54DA18EB}" type="presParOf" srcId="{0AE30041-D4D5-4D5A-B5DA-383F63F3E4AD}" destId="{0A6FC109-F029-4CF4-A355-DFF1A2C72AB2}" srcOrd="0" destOrd="0" presId="urn:microsoft.com/office/officeart/2018/2/layout/IconCircleList"/>
    <dgm:cxn modelId="{CB90AEF0-3B7B-4826-B8A9-0AEFF52DDC74}" type="presParOf" srcId="{0AE30041-D4D5-4D5A-B5DA-383F63F3E4AD}" destId="{473F3A4C-B674-420A-B72C-695066DA16F6}" srcOrd="1" destOrd="0" presId="urn:microsoft.com/office/officeart/2018/2/layout/IconCircleList"/>
    <dgm:cxn modelId="{E98DF223-906E-445B-B158-AD5035FD5F87}" type="presParOf" srcId="{0AE30041-D4D5-4D5A-B5DA-383F63F3E4AD}" destId="{C0FC4E01-E32A-488A-BE67-29721AD7D5DC}" srcOrd="2" destOrd="0" presId="urn:microsoft.com/office/officeart/2018/2/layout/IconCircleList"/>
    <dgm:cxn modelId="{1E3238D3-95D0-4533-82B3-F476A3E911BE}" type="presParOf" srcId="{0AE30041-D4D5-4D5A-B5DA-383F63F3E4AD}" destId="{7C10B1EE-E2C2-4326-B63A-FB776071D81F}" srcOrd="3" destOrd="0" presId="urn:microsoft.com/office/officeart/2018/2/layout/IconCircleList"/>
    <dgm:cxn modelId="{91105144-6D46-4FB5-BC66-CBF2E9B2093E}" type="presParOf" srcId="{5D1AD924-9C87-464E-897F-5D132878E6D4}" destId="{93447B65-2A4F-4EED-AF12-CAC193AB2048}" srcOrd="5" destOrd="0" presId="urn:microsoft.com/office/officeart/2018/2/layout/IconCircleList"/>
    <dgm:cxn modelId="{9059B378-DBC4-4F24-998E-76CDD25BD4A6}" type="presParOf" srcId="{5D1AD924-9C87-464E-897F-5D132878E6D4}" destId="{701E5F8C-E6AF-4D0F-83B9-A48D6EDFFE7F}" srcOrd="6" destOrd="0" presId="urn:microsoft.com/office/officeart/2018/2/layout/IconCircleList"/>
    <dgm:cxn modelId="{96295DAA-52DB-46E6-AF1C-718D4A76A74C}" type="presParOf" srcId="{701E5F8C-E6AF-4D0F-83B9-A48D6EDFFE7F}" destId="{84E84B92-B33A-4B9B-AE9D-07D6F9FCE00A}" srcOrd="0" destOrd="0" presId="urn:microsoft.com/office/officeart/2018/2/layout/IconCircleList"/>
    <dgm:cxn modelId="{1F4B6E14-A1EC-4402-B8C3-FE19FB1BACBC}" type="presParOf" srcId="{701E5F8C-E6AF-4D0F-83B9-A48D6EDFFE7F}" destId="{7007A868-45E7-4D23-B361-27CF551CADF0}" srcOrd="1" destOrd="0" presId="urn:microsoft.com/office/officeart/2018/2/layout/IconCircleList"/>
    <dgm:cxn modelId="{5F04E515-CC31-4A5E-839D-A0960165A074}" type="presParOf" srcId="{701E5F8C-E6AF-4D0F-83B9-A48D6EDFFE7F}" destId="{D07B216A-2C1A-41CD-9837-E8E393362189}" srcOrd="2" destOrd="0" presId="urn:microsoft.com/office/officeart/2018/2/layout/IconCircleList"/>
    <dgm:cxn modelId="{53C985AE-8290-4589-8DFF-275AE690670B}" type="presParOf" srcId="{701E5F8C-E6AF-4D0F-83B9-A48D6EDFFE7F}" destId="{F67310D9-7E1D-4AB3-B149-1C86B5E37554}" srcOrd="3" destOrd="0" presId="urn:microsoft.com/office/officeart/2018/2/layout/IconCircle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86A64E1C-6EE5-4517-BDE9-84C6BD47C228}" type="doc">
      <dgm:prSet loTypeId="urn:microsoft.com/office/officeart/2018/2/layout/IconLabelList" loCatId="icon" qsTypeId="urn:microsoft.com/office/officeart/2005/8/quickstyle/simple1" qsCatId="simple" csTypeId="urn:microsoft.com/office/officeart/2018/5/colors/Iconchunking_neutralbg_colorful1" csCatId="colorful" phldr="1"/>
      <dgm:spPr/>
      <dgm:t>
        <a:bodyPr/>
        <a:lstStyle/>
        <a:p>
          <a:endParaRPr lang="en-US"/>
        </a:p>
      </dgm:t>
    </dgm:pt>
    <dgm:pt modelId="{95D59F45-7CAC-42A5-8E79-244DAA4A5D1D}">
      <dgm:prSet/>
      <dgm:spPr/>
      <dgm:t>
        <a:bodyPr/>
        <a:lstStyle/>
        <a:p>
          <a:r>
            <a:rPr lang="en-GB"/>
            <a:t>We will attract attention through themed events and regular deals designed for students.</a:t>
          </a:r>
          <a:endParaRPr lang="en-US"/>
        </a:p>
      </dgm:t>
    </dgm:pt>
    <dgm:pt modelId="{0B7F27AE-A1FE-47AD-AE5C-516AA7A5B54A}" type="parTrans" cxnId="{AC1E44B9-0734-4352-AF29-AC7508B0A1F2}">
      <dgm:prSet/>
      <dgm:spPr/>
      <dgm:t>
        <a:bodyPr/>
        <a:lstStyle/>
        <a:p>
          <a:endParaRPr lang="en-US"/>
        </a:p>
      </dgm:t>
    </dgm:pt>
    <dgm:pt modelId="{D54D7D14-B4EE-4671-B5D5-B210FC5DFC67}" type="sibTrans" cxnId="{AC1E44B9-0734-4352-AF29-AC7508B0A1F2}">
      <dgm:prSet/>
      <dgm:spPr/>
      <dgm:t>
        <a:bodyPr/>
        <a:lstStyle/>
        <a:p>
          <a:endParaRPr lang="en-US"/>
        </a:p>
      </dgm:t>
    </dgm:pt>
    <dgm:pt modelId="{88A04BDD-1EFE-48B2-9608-00AFF89CE69F}">
      <dgm:prSet/>
      <dgm:spPr/>
      <dgm:t>
        <a:bodyPr/>
        <a:lstStyle/>
        <a:p>
          <a:r>
            <a:rPr lang="en-GB"/>
            <a:t>Examples:Grand Opening: Free mini pastries + 20% off all coffee for the first 50 customers.</a:t>
          </a:r>
          <a:endParaRPr lang="en-US"/>
        </a:p>
      </dgm:t>
    </dgm:pt>
    <dgm:pt modelId="{4D8E93CD-3A4B-4C7C-81DB-B5C9AC6B4BC0}" type="parTrans" cxnId="{8AAD332A-3851-47C4-B95E-ED4C38A2BE10}">
      <dgm:prSet/>
      <dgm:spPr/>
      <dgm:t>
        <a:bodyPr/>
        <a:lstStyle/>
        <a:p>
          <a:endParaRPr lang="en-US"/>
        </a:p>
      </dgm:t>
    </dgm:pt>
    <dgm:pt modelId="{AAA98B3A-4CAE-4063-A13C-57241F3D8ACA}" type="sibTrans" cxnId="{8AAD332A-3851-47C4-B95E-ED4C38A2BE10}">
      <dgm:prSet/>
      <dgm:spPr/>
      <dgm:t>
        <a:bodyPr/>
        <a:lstStyle/>
        <a:p>
          <a:endParaRPr lang="en-US"/>
        </a:p>
      </dgm:t>
    </dgm:pt>
    <dgm:pt modelId="{4FA5A6B3-04AA-4DC9-8E04-BA62FD969ACC}">
      <dgm:prSet/>
      <dgm:spPr/>
      <dgm:t>
        <a:bodyPr/>
        <a:lstStyle/>
        <a:p>
          <a:r>
            <a:rPr lang="en-GB"/>
            <a:t>Weekly Events:</a:t>
          </a:r>
          <a:endParaRPr lang="en-US"/>
        </a:p>
      </dgm:t>
    </dgm:pt>
    <dgm:pt modelId="{DD2038DB-CAB5-43CF-AC27-3E4F189C85F2}" type="parTrans" cxnId="{93336A97-6724-432D-B2B4-539BB6FF35FC}">
      <dgm:prSet/>
      <dgm:spPr/>
      <dgm:t>
        <a:bodyPr/>
        <a:lstStyle/>
        <a:p>
          <a:endParaRPr lang="en-US"/>
        </a:p>
      </dgm:t>
    </dgm:pt>
    <dgm:pt modelId="{8F6B68B8-0928-4333-BD70-51C70DD01100}" type="sibTrans" cxnId="{93336A97-6724-432D-B2B4-539BB6FF35FC}">
      <dgm:prSet/>
      <dgm:spPr/>
      <dgm:t>
        <a:bodyPr/>
        <a:lstStyle/>
        <a:p>
          <a:endParaRPr lang="en-US"/>
        </a:p>
      </dgm:t>
    </dgm:pt>
    <dgm:pt modelId="{92CF69F8-A4BD-4583-AD14-CBB5CA40C11E}">
      <dgm:prSet/>
      <dgm:spPr/>
      <dgm:t>
        <a:bodyPr/>
        <a:lstStyle/>
        <a:p>
          <a:r>
            <a:rPr lang="en-GB" i="1"/>
            <a:t>Monday</a:t>
          </a:r>
          <a:r>
            <a:rPr lang="en-GB"/>
            <a:t>: “Good Morning Mondays” – £2 filter coffee before 12pm.</a:t>
          </a:r>
          <a:endParaRPr lang="en-US"/>
        </a:p>
      </dgm:t>
    </dgm:pt>
    <dgm:pt modelId="{260FC085-ABB6-45AA-A47B-AB593F1ECC6D}" type="parTrans" cxnId="{76C26E6A-626A-44B7-9048-37332FDA0DC6}">
      <dgm:prSet/>
      <dgm:spPr/>
      <dgm:t>
        <a:bodyPr/>
        <a:lstStyle/>
        <a:p>
          <a:endParaRPr lang="en-US"/>
        </a:p>
      </dgm:t>
    </dgm:pt>
    <dgm:pt modelId="{2B7B6051-FE11-4325-87F3-1B462E0B284F}" type="sibTrans" cxnId="{76C26E6A-626A-44B7-9048-37332FDA0DC6}">
      <dgm:prSet/>
      <dgm:spPr/>
      <dgm:t>
        <a:bodyPr/>
        <a:lstStyle/>
        <a:p>
          <a:endParaRPr lang="en-US"/>
        </a:p>
      </dgm:t>
    </dgm:pt>
    <dgm:pt modelId="{D3911118-922C-4B1D-91D9-8918E30EA338}">
      <dgm:prSet/>
      <dgm:spPr/>
      <dgm:t>
        <a:bodyPr/>
        <a:lstStyle/>
        <a:p>
          <a:r>
            <a:rPr lang="en-GB" i="1"/>
            <a:t>Wednesday</a:t>
          </a:r>
          <a:r>
            <a:rPr lang="en-GB"/>
            <a:t>: “Cat Lounge Happy Hour” – buy 1, get 1 half-price entry.</a:t>
          </a:r>
          <a:endParaRPr lang="en-US"/>
        </a:p>
      </dgm:t>
    </dgm:pt>
    <dgm:pt modelId="{18FA8002-A1ED-4EB6-BA40-3A84B2C723A9}" type="parTrans" cxnId="{E505D20C-8DFD-446E-AA3F-A85C46E2C9A1}">
      <dgm:prSet/>
      <dgm:spPr/>
      <dgm:t>
        <a:bodyPr/>
        <a:lstStyle/>
        <a:p>
          <a:endParaRPr lang="en-US"/>
        </a:p>
      </dgm:t>
    </dgm:pt>
    <dgm:pt modelId="{3134E70B-42AD-4F54-9CBA-99C7D2862E05}" type="sibTrans" cxnId="{E505D20C-8DFD-446E-AA3F-A85C46E2C9A1}">
      <dgm:prSet/>
      <dgm:spPr/>
      <dgm:t>
        <a:bodyPr/>
        <a:lstStyle/>
        <a:p>
          <a:endParaRPr lang="en-US"/>
        </a:p>
      </dgm:t>
    </dgm:pt>
    <dgm:pt modelId="{1C3FC507-B6B6-4F2F-B6D5-AFDCA01679E2}">
      <dgm:prSet/>
      <dgm:spPr/>
      <dgm:t>
        <a:bodyPr/>
        <a:lstStyle/>
        <a:p>
          <a:r>
            <a:rPr lang="en-GB" i="1"/>
            <a:t>Friday Night</a:t>
          </a:r>
          <a:r>
            <a:rPr lang="en-GB"/>
            <a:t>: “Shisha Social Night” with a DJ and student discount.</a:t>
          </a:r>
          <a:endParaRPr lang="en-US"/>
        </a:p>
      </dgm:t>
    </dgm:pt>
    <dgm:pt modelId="{CD63DE8E-09E2-4115-AADE-DFEF265B508A}" type="parTrans" cxnId="{95B36679-097F-4298-9ADA-B9E2C44D48A4}">
      <dgm:prSet/>
      <dgm:spPr/>
      <dgm:t>
        <a:bodyPr/>
        <a:lstStyle/>
        <a:p>
          <a:endParaRPr lang="en-US"/>
        </a:p>
      </dgm:t>
    </dgm:pt>
    <dgm:pt modelId="{6E3B0BC4-0626-4CCC-AAB5-9AABEC4C193A}" type="sibTrans" cxnId="{95B36679-097F-4298-9ADA-B9E2C44D48A4}">
      <dgm:prSet/>
      <dgm:spPr/>
      <dgm:t>
        <a:bodyPr/>
        <a:lstStyle/>
        <a:p>
          <a:endParaRPr lang="en-US"/>
        </a:p>
      </dgm:t>
    </dgm:pt>
    <dgm:pt modelId="{EC67CC3B-F9D0-47EF-95F5-6C9CC913B947}" type="pres">
      <dgm:prSet presAssocID="{86A64E1C-6EE5-4517-BDE9-84C6BD47C228}" presName="root" presStyleCnt="0">
        <dgm:presLayoutVars>
          <dgm:dir/>
          <dgm:resizeHandles val="exact"/>
        </dgm:presLayoutVars>
      </dgm:prSet>
      <dgm:spPr/>
    </dgm:pt>
    <dgm:pt modelId="{6D3559E1-13FB-4E7B-BFCF-6F4D4FBD7900}" type="pres">
      <dgm:prSet presAssocID="{95D59F45-7CAC-42A5-8E79-244DAA4A5D1D}" presName="compNode" presStyleCnt="0"/>
      <dgm:spPr/>
    </dgm:pt>
    <dgm:pt modelId="{F8BEF101-2CD4-472E-A8A7-87E0912D0FFD}" type="pres">
      <dgm:prSet presAssocID="{95D59F45-7CAC-42A5-8E79-244DAA4A5D1D}" presName="iconRect" presStyleLbl="node1" presStyleIdx="0" presStyleCnt="6"/>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Kiosk"/>
        </a:ext>
      </dgm:extLst>
    </dgm:pt>
    <dgm:pt modelId="{BA8EC998-AABF-4444-9B05-384FCF86F37F}" type="pres">
      <dgm:prSet presAssocID="{95D59F45-7CAC-42A5-8E79-244DAA4A5D1D}" presName="spaceRect" presStyleCnt="0"/>
      <dgm:spPr/>
    </dgm:pt>
    <dgm:pt modelId="{00EF5361-6F87-42CC-97CC-4C062565D3C3}" type="pres">
      <dgm:prSet presAssocID="{95D59F45-7CAC-42A5-8E79-244DAA4A5D1D}" presName="textRect" presStyleLbl="revTx" presStyleIdx="0" presStyleCnt="6">
        <dgm:presLayoutVars>
          <dgm:chMax val="1"/>
          <dgm:chPref val="1"/>
        </dgm:presLayoutVars>
      </dgm:prSet>
      <dgm:spPr/>
    </dgm:pt>
    <dgm:pt modelId="{A82A6ABF-12E0-4C09-BE5B-092AD1CE3F2D}" type="pres">
      <dgm:prSet presAssocID="{D54D7D14-B4EE-4671-B5D5-B210FC5DFC67}" presName="sibTrans" presStyleCnt="0"/>
      <dgm:spPr/>
    </dgm:pt>
    <dgm:pt modelId="{80AEE275-E16A-4A13-B8AD-3DECAB0987AD}" type="pres">
      <dgm:prSet presAssocID="{88A04BDD-1EFE-48B2-9608-00AFF89CE69F}" presName="compNode" presStyleCnt="0"/>
      <dgm:spPr/>
    </dgm:pt>
    <dgm:pt modelId="{09BD0EEE-27BA-4005-A6F6-3DCA55AEE96C}" type="pres">
      <dgm:prSet presAssocID="{88A04BDD-1EFE-48B2-9608-00AFF89CE69F}" presName="iconRect" presStyleLbl="node1" presStyleIdx="1" presStyleCnt="6"/>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Prayer Candle"/>
        </a:ext>
      </dgm:extLst>
    </dgm:pt>
    <dgm:pt modelId="{79AA3DCA-0A6F-4794-AA18-371FC87FF082}" type="pres">
      <dgm:prSet presAssocID="{88A04BDD-1EFE-48B2-9608-00AFF89CE69F}" presName="spaceRect" presStyleCnt="0"/>
      <dgm:spPr/>
    </dgm:pt>
    <dgm:pt modelId="{2CF82958-4CD2-4039-AFEF-E9C6CB4CAD1C}" type="pres">
      <dgm:prSet presAssocID="{88A04BDD-1EFE-48B2-9608-00AFF89CE69F}" presName="textRect" presStyleLbl="revTx" presStyleIdx="1" presStyleCnt="6">
        <dgm:presLayoutVars>
          <dgm:chMax val="1"/>
          <dgm:chPref val="1"/>
        </dgm:presLayoutVars>
      </dgm:prSet>
      <dgm:spPr/>
    </dgm:pt>
    <dgm:pt modelId="{39476ABD-0239-4910-AA64-DE57AE3452DC}" type="pres">
      <dgm:prSet presAssocID="{AAA98B3A-4CAE-4063-A13C-57241F3D8ACA}" presName="sibTrans" presStyleCnt="0"/>
      <dgm:spPr/>
    </dgm:pt>
    <dgm:pt modelId="{0FF6EB3F-99EB-46EA-9D74-30548109237A}" type="pres">
      <dgm:prSet presAssocID="{4FA5A6B3-04AA-4DC9-8E04-BA62FD969ACC}" presName="compNode" presStyleCnt="0"/>
      <dgm:spPr/>
    </dgm:pt>
    <dgm:pt modelId="{1E235E71-72F1-43FA-BF3D-F922F4311F89}" type="pres">
      <dgm:prSet presAssocID="{4FA5A6B3-04AA-4DC9-8E04-BA62FD969ACC}" presName="iconRect" presStyleLbl="node1" presStyleIdx="2" presStyleCnt="6"/>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Dragon Dance"/>
        </a:ext>
      </dgm:extLst>
    </dgm:pt>
    <dgm:pt modelId="{B20FF95B-8CC0-48EF-96F4-15D32EF3AF99}" type="pres">
      <dgm:prSet presAssocID="{4FA5A6B3-04AA-4DC9-8E04-BA62FD969ACC}" presName="spaceRect" presStyleCnt="0"/>
      <dgm:spPr/>
    </dgm:pt>
    <dgm:pt modelId="{E31F7E16-ED6A-4136-9C58-5AFB3402F2E8}" type="pres">
      <dgm:prSet presAssocID="{4FA5A6B3-04AA-4DC9-8E04-BA62FD969ACC}" presName="textRect" presStyleLbl="revTx" presStyleIdx="2" presStyleCnt="6">
        <dgm:presLayoutVars>
          <dgm:chMax val="1"/>
          <dgm:chPref val="1"/>
        </dgm:presLayoutVars>
      </dgm:prSet>
      <dgm:spPr/>
    </dgm:pt>
    <dgm:pt modelId="{D8824C5C-ED6D-4197-97FD-26A0DBA237BF}" type="pres">
      <dgm:prSet presAssocID="{8F6B68B8-0928-4333-BD70-51C70DD01100}" presName="sibTrans" presStyleCnt="0"/>
      <dgm:spPr/>
    </dgm:pt>
    <dgm:pt modelId="{1B6E8E75-180D-40D2-96F3-BF2BEE2F822B}" type="pres">
      <dgm:prSet presAssocID="{92CF69F8-A4BD-4583-AD14-CBB5CA40C11E}" presName="compNode" presStyleCnt="0"/>
      <dgm:spPr/>
    </dgm:pt>
    <dgm:pt modelId="{3E749545-3BFF-4D8D-BB8E-6338D828A204}" type="pres">
      <dgm:prSet presAssocID="{92CF69F8-A4BD-4583-AD14-CBB5CA40C11E}" presName="iconRect" presStyleLbl="node1" presStyleIdx="3" presStyleCnt="6"/>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Coffee"/>
        </a:ext>
      </dgm:extLst>
    </dgm:pt>
    <dgm:pt modelId="{E3C629F8-FBA1-4E55-9CF8-7B01C7B9DBDE}" type="pres">
      <dgm:prSet presAssocID="{92CF69F8-A4BD-4583-AD14-CBB5CA40C11E}" presName="spaceRect" presStyleCnt="0"/>
      <dgm:spPr/>
    </dgm:pt>
    <dgm:pt modelId="{D4EE8AD9-50D0-4D43-8520-332C735BECD1}" type="pres">
      <dgm:prSet presAssocID="{92CF69F8-A4BD-4583-AD14-CBB5CA40C11E}" presName="textRect" presStyleLbl="revTx" presStyleIdx="3" presStyleCnt="6">
        <dgm:presLayoutVars>
          <dgm:chMax val="1"/>
          <dgm:chPref val="1"/>
        </dgm:presLayoutVars>
      </dgm:prSet>
      <dgm:spPr/>
    </dgm:pt>
    <dgm:pt modelId="{DA69B8B9-22B5-49B8-89D4-539F2C55719D}" type="pres">
      <dgm:prSet presAssocID="{2B7B6051-FE11-4325-87F3-1B462E0B284F}" presName="sibTrans" presStyleCnt="0"/>
      <dgm:spPr/>
    </dgm:pt>
    <dgm:pt modelId="{5CA39B02-2845-4E37-AAB4-56F55E96437C}" type="pres">
      <dgm:prSet presAssocID="{D3911118-922C-4B1D-91D9-8918E30EA338}" presName="compNode" presStyleCnt="0"/>
      <dgm:spPr/>
    </dgm:pt>
    <dgm:pt modelId="{0D6DCD5D-A245-4F79-93A9-593B3AB3CBB7}" type="pres">
      <dgm:prSet presAssocID="{D3911118-922C-4B1D-91D9-8918E30EA338}" presName="iconRect" presStyleLbl="node1" presStyleIdx="4" presStyleCnt="6"/>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Cat"/>
        </a:ext>
      </dgm:extLst>
    </dgm:pt>
    <dgm:pt modelId="{7CE25E6E-52D2-4103-85C0-818EA0546C88}" type="pres">
      <dgm:prSet presAssocID="{D3911118-922C-4B1D-91D9-8918E30EA338}" presName="spaceRect" presStyleCnt="0"/>
      <dgm:spPr/>
    </dgm:pt>
    <dgm:pt modelId="{2E692E17-2674-4561-AC15-3799E7B65944}" type="pres">
      <dgm:prSet presAssocID="{D3911118-922C-4B1D-91D9-8918E30EA338}" presName="textRect" presStyleLbl="revTx" presStyleIdx="4" presStyleCnt="6">
        <dgm:presLayoutVars>
          <dgm:chMax val="1"/>
          <dgm:chPref val="1"/>
        </dgm:presLayoutVars>
      </dgm:prSet>
      <dgm:spPr/>
    </dgm:pt>
    <dgm:pt modelId="{D6565629-C008-4F16-B8DE-AF8837355D34}" type="pres">
      <dgm:prSet presAssocID="{3134E70B-42AD-4F54-9CBA-99C7D2862E05}" presName="sibTrans" presStyleCnt="0"/>
      <dgm:spPr/>
    </dgm:pt>
    <dgm:pt modelId="{302DB08E-841E-486E-A953-03191AB5C96C}" type="pres">
      <dgm:prSet presAssocID="{1C3FC507-B6B6-4F2F-B6D5-AFDCA01679E2}" presName="compNode" presStyleCnt="0"/>
      <dgm:spPr/>
    </dgm:pt>
    <dgm:pt modelId="{323D89F4-4F5F-4255-BE7A-E68FB21081EE}" type="pres">
      <dgm:prSet presAssocID="{1C3FC507-B6B6-4F2F-B6D5-AFDCA01679E2}" presName="iconRect" presStyleLbl="node1" presStyleIdx="5" presStyleCnt="6"/>
      <dgm:spPr>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a:noFill/>
        </a:ln>
      </dgm:spPr>
      <dgm:extLst>
        <a:ext uri="{E40237B7-FDA0-4F09-8148-C483321AD2D9}">
          <dgm14:cNvPr xmlns:dgm14="http://schemas.microsoft.com/office/drawing/2010/diagram" id="0" name="" descr="DJ"/>
        </a:ext>
      </dgm:extLst>
    </dgm:pt>
    <dgm:pt modelId="{1A40A1A6-E191-4934-AE56-7025AD7B332B}" type="pres">
      <dgm:prSet presAssocID="{1C3FC507-B6B6-4F2F-B6D5-AFDCA01679E2}" presName="spaceRect" presStyleCnt="0"/>
      <dgm:spPr/>
    </dgm:pt>
    <dgm:pt modelId="{06021291-1B4C-4C3D-B611-33952EE06B70}" type="pres">
      <dgm:prSet presAssocID="{1C3FC507-B6B6-4F2F-B6D5-AFDCA01679E2}" presName="textRect" presStyleLbl="revTx" presStyleIdx="5" presStyleCnt="6">
        <dgm:presLayoutVars>
          <dgm:chMax val="1"/>
          <dgm:chPref val="1"/>
        </dgm:presLayoutVars>
      </dgm:prSet>
      <dgm:spPr/>
    </dgm:pt>
  </dgm:ptLst>
  <dgm:cxnLst>
    <dgm:cxn modelId="{562FEB01-07D5-4D07-97D5-E13436943E40}" type="presOf" srcId="{95D59F45-7CAC-42A5-8E79-244DAA4A5D1D}" destId="{00EF5361-6F87-42CC-97CC-4C062565D3C3}" srcOrd="0" destOrd="0" presId="urn:microsoft.com/office/officeart/2018/2/layout/IconLabelList"/>
    <dgm:cxn modelId="{E505D20C-8DFD-446E-AA3F-A85C46E2C9A1}" srcId="{86A64E1C-6EE5-4517-BDE9-84C6BD47C228}" destId="{D3911118-922C-4B1D-91D9-8918E30EA338}" srcOrd="4" destOrd="0" parTransId="{18FA8002-A1ED-4EB6-BA40-3A84B2C723A9}" sibTransId="{3134E70B-42AD-4F54-9CBA-99C7D2862E05}"/>
    <dgm:cxn modelId="{BB3DB60E-3F72-4AAC-977E-9ED703EB66F0}" type="presOf" srcId="{88A04BDD-1EFE-48B2-9608-00AFF89CE69F}" destId="{2CF82958-4CD2-4039-AFEF-E9C6CB4CAD1C}" srcOrd="0" destOrd="0" presId="urn:microsoft.com/office/officeart/2018/2/layout/IconLabelList"/>
    <dgm:cxn modelId="{8AAD332A-3851-47C4-B95E-ED4C38A2BE10}" srcId="{86A64E1C-6EE5-4517-BDE9-84C6BD47C228}" destId="{88A04BDD-1EFE-48B2-9608-00AFF89CE69F}" srcOrd="1" destOrd="0" parTransId="{4D8E93CD-3A4B-4C7C-81DB-B5C9AC6B4BC0}" sibTransId="{AAA98B3A-4CAE-4063-A13C-57241F3D8ACA}"/>
    <dgm:cxn modelId="{CD586641-B08A-49DD-B966-7F0CB03A1F7C}" type="presOf" srcId="{D3911118-922C-4B1D-91D9-8918E30EA338}" destId="{2E692E17-2674-4561-AC15-3799E7B65944}" srcOrd="0" destOrd="0" presId="urn:microsoft.com/office/officeart/2018/2/layout/IconLabelList"/>
    <dgm:cxn modelId="{DDE27464-B862-4D79-B9AB-177B55691406}" type="presOf" srcId="{4FA5A6B3-04AA-4DC9-8E04-BA62FD969ACC}" destId="{E31F7E16-ED6A-4136-9C58-5AFB3402F2E8}" srcOrd="0" destOrd="0" presId="urn:microsoft.com/office/officeart/2018/2/layout/IconLabelList"/>
    <dgm:cxn modelId="{76C26E6A-626A-44B7-9048-37332FDA0DC6}" srcId="{86A64E1C-6EE5-4517-BDE9-84C6BD47C228}" destId="{92CF69F8-A4BD-4583-AD14-CBB5CA40C11E}" srcOrd="3" destOrd="0" parTransId="{260FC085-ABB6-45AA-A47B-AB593F1ECC6D}" sibTransId="{2B7B6051-FE11-4325-87F3-1B462E0B284F}"/>
    <dgm:cxn modelId="{6A44C058-A6BA-4D54-A0E4-63E5BDDCA33B}" type="presOf" srcId="{1C3FC507-B6B6-4F2F-B6D5-AFDCA01679E2}" destId="{06021291-1B4C-4C3D-B611-33952EE06B70}" srcOrd="0" destOrd="0" presId="urn:microsoft.com/office/officeart/2018/2/layout/IconLabelList"/>
    <dgm:cxn modelId="{2B85DB78-1DA9-475E-93BB-B73CD7B1EB04}" type="presOf" srcId="{86A64E1C-6EE5-4517-BDE9-84C6BD47C228}" destId="{EC67CC3B-F9D0-47EF-95F5-6C9CC913B947}" srcOrd="0" destOrd="0" presId="urn:microsoft.com/office/officeart/2018/2/layout/IconLabelList"/>
    <dgm:cxn modelId="{95B36679-097F-4298-9ADA-B9E2C44D48A4}" srcId="{86A64E1C-6EE5-4517-BDE9-84C6BD47C228}" destId="{1C3FC507-B6B6-4F2F-B6D5-AFDCA01679E2}" srcOrd="5" destOrd="0" parTransId="{CD63DE8E-09E2-4115-AADE-DFEF265B508A}" sibTransId="{6E3B0BC4-0626-4CCC-AAB5-9AABEC4C193A}"/>
    <dgm:cxn modelId="{93336A97-6724-432D-B2B4-539BB6FF35FC}" srcId="{86A64E1C-6EE5-4517-BDE9-84C6BD47C228}" destId="{4FA5A6B3-04AA-4DC9-8E04-BA62FD969ACC}" srcOrd="2" destOrd="0" parTransId="{DD2038DB-CAB5-43CF-AC27-3E4F189C85F2}" sibTransId="{8F6B68B8-0928-4333-BD70-51C70DD01100}"/>
    <dgm:cxn modelId="{F2802BAA-CDDB-40F8-8EDF-695104B3A3DA}" type="presOf" srcId="{92CF69F8-A4BD-4583-AD14-CBB5CA40C11E}" destId="{D4EE8AD9-50D0-4D43-8520-332C735BECD1}" srcOrd="0" destOrd="0" presId="urn:microsoft.com/office/officeart/2018/2/layout/IconLabelList"/>
    <dgm:cxn modelId="{AC1E44B9-0734-4352-AF29-AC7508B0A1F2}" srcId="{86A64E1C-6EE5-4517-BDE9-84C6BD47C228}" destId="{95D59F45-7CAC-42A5-8E79-244DAA4A5D1D}" srcOrd="0" destOrd="0" parTransId="{0B7F27AE-A1FE-47AD-AE5C-516AA7A5B54A}" sibTransId="{D54D7D14-B4EE-4671-B5D5-B210FC5DFC67}"/>
    <dgm:cxn modelId="{394BAE16-85F3-4B5D-B807-8C85D2282B0D}" type="presParOf" srcId="{EC67CC3B-F9D0-47EF-95F5-6C9CC913B947}" destId="{6D3559E1-13FB-4E7B-BFCF-6F4D4FBD7900}" srcOrd="0" destOrd="0" presId="urn:microsoft.com/office/officeart/2018/2/layout/IconLabelList"/>
    <dgm:cxn modelId="{DDD3D74B-BC17-4C19-9645-C8A1BE8B637F}" type="presParOf" srcId="{6D3559E1-13FB-4E7B-BFCF-6F4D4FBD7900}" destId="{F8BEF101-2CD4-472E-A8A7-87E0912D0FFD}" srcOrd="0" destOrd="0" presId="urn:microsoft.com/office/officeart/2018/2/layout/IconLabelList"/>
    <dgm:cxn modelId="{FBE78FEA-0109-4474-BA24-238F450DC0FA}" type="presParOf" srcId="{6D3559E1-13FB-4E7B-BFCF-6F4D4FBD7900}" destId="{BA8EC998-AABF-4444-9B05-384FCF86F37F}" srcOrd="1" destOrd="0" presId="urn:microsoft.com/office/officeart/2018/2/layout/IconLabelList"/>
    <dgm:cxn modelId="{8E520FF2-C8C0-4781-AE03-6CCEBD77D920}" type="presParOf" srcId="{6D3559E1-13FB-4E7B-BFCF-6F4D4FBD7900}" destId="{00EF5361-6F87-42CC-97CC-4C062565D3C3}" srcOrd="2" destOrd="0" presId="urn:microsoft.com/office/officeart/2018/2/layout/IconLabelList"/>
    <dgm:cxn modelId="{D2CBA02A-B5D7-4A75-B0F6-397C227C92EA}" type="presParOf" srcId="{EC67CC3B-F9D0-47EF-95F5-6C9CC913B947}" destId="{A82A6ABF-12E0-4C09-BE5B-092AD1CE3F2D}" srcOrd="1" destOrd="0" presId="urn:microsoft.com/office/officeart/2018/2/layout/IconLabelList"/>
    <dgm:cxn modelId="{943011C2-0CEF-41BC-B729-83664DA4851B}" type="presParOf" srcId="{EC67CC3B-F9D0-47EF-95F5-6C9CC913B947}" destId="{80AEE275-E16A-4A13-B8AD-3DECAB0987AD}" srcOrd="2" destOrd="0" presId="urn:microsoft.com/office/officeart/2018/2/layout/IconLabelList"/>
    <dgm:cxn modelId="{4CB6EC8A-0A19-4A90-97B6-E4092B1E925D}" type="presParOf" srcId="{80AEE275-E16A-4A13-B8AD-3DECAB0987AD}" destId="{09BD0EEE-27BA-4005-A6F6-3DCA55AEE96C}" srcOrd="0" destOrd="0" presId="urn:microsoft.com/office/officeart/2018/2/layout/IconLabelList"/>
    <dgm:cxn modelId="{7C75F2A2-FB60-4D97-8E1D-3A46F30CF1C4}" type="presParOf" srcId="{80AEE275-E16A-4A13-B8AD-3DECAB0987AD}" destId="{79AA3DCA-0A6F-4794-AA18-371FC87FF082}" srcOrd="1" destOrd="0" presId="urn:microsoft.com/office/officeart/2018/2/layout/IconLabelList"/>
    <dgm:cxn modelId="{7A7EF8B0-7178-47D0-86AD-533E35D21B34}" type="presParOf" srcId="{80AEE275-E16A-4A13-B8AD-3DECAB0987AD}" destId="{2CF82958-4CD2-4039-AFEF-E9C6CB4CAD1C}" srcOrd="2" destOrd="0" presId="urn:microsoft.com/office/officeart/2018/2/layout/IconLabelList"/>
    <dgm:cxn modelId="{1403E872-B7AB-48C2-8055-5377CCC0E0FB}" type="presParOf" srcId="{EC67CC3B-F9D0-47EF-95F5-6C9CC913B947}" destId="{39476ABD-0239-4910-AA64-DE57AE3452DC}" srcOrd="3" destOrd="0" presId="urn:microsoft.com/office/officeart/2018/2/layout/IconLabelList"/>
    <dgm:cxn modelId="{45357656-503C-4A16-947C-345ACBD00EA1}" type="presParOf" srcId="{EC67CC3B-F9D0-47EF-95F5-6C9CC913B947}" destId="{0FF6EB3F-99EB-46EA-9D74-30548109237A}" srcOrd="4" destOrd="0" presId="urn:microsoft.com/office/officeart/2018/2/layout/IconLabelList"/>
    <dgm:cxn modelId="{65119C45-6562-4452-A9AC-A93EDE10ED40}" type="presParOf" srcId="{0FF6EB3F-99EB-46EA-9D74-30548109237A}" destId="{1E235E71-72F1-43FA-BF3D-F922F4311F89}" srcOrd="0" destOrd="0" presId="urn:microsoft.com/office/officeart/2018/2/layout/IconLabelList"/>
    <dgm:cxn modelId="{2290557F-53A7-4A97-AECE-FD86E84DACB4}" type="presParOf" srcId="{0FF6EB3F-99EB-46EA-9D74-30548109237A}" destId="{B20FF95B-8CC0-48EF-96F4-15D32EF3AF99}" srcOrd="1" destOrd="0" presId="urn:microsoft.com/office/officeart/2018/2/layout/IconLabelList"/>
    <dgm:cxn modelId="{635980E7-978B-4A24-B9C5-05A41170BAEE}" type="presParOf" srcId="{0FF6EB3F-99EB-46EA-9D74-30548109237A}" destId="{E31F7E16-ED6A-4136-9C58-5AFB3402F2E8}" srcOrd="2" destOrd="0" presId="urn:microsoft.com/office/officeart/2018/2/layout/IconLabelList"/>
    <dgm:cxn modelId="{153AD9A6-77C7-4746-A66C-62C75AC3D442}" type="presParOf" srcId="{EC67CC3B-F9D0-47EF-95F5-6C9CC913B947}" destId="{D8824C5C-ED6D-4197-97FD-26A0DBA237BF}" srcOrd="5" destOrd="0" presId="urn:microsoft.com/office/officeart/2018/2/layout/IconLabelList"/>
    <dgm:cxn modelId="{B8400256-BF9A-4DE5-952C-9F967999F419}" type="presParOf" srcId="{EC67CC3B-F9D0-47EF-95F5-6C9CC913B947}" destId="{1B6E8E75-180D-40D2-96F3-BF2BEE2F822B}" srcOrd="6" destOrd="0" presId="urn:microsoft.com/office/officeart/2018/2/layout/IconLabelList"/>
    <dgm:cxn modelId="{CFF20812-B920-4616-8C9F-2C12B28D8628}" type="presParOf" srcId="{1B6E8E75-180D-40D2-96F3-BF2BEE2F822B}" destId="{3E749545-3BFF-4D8D-BB8E-6338D828A204}" srcOrd="0" destOrd="0" presId="urn:microsoft.com/office/officeart/2018/2/layout/IconLabelList"/>
    <dgm:cxn modelId="{F06E796A-8049-4E8D-9EFA-754B0221AD38}" type="presParOf" srcId="{1B6E8E75-180D-40D2-96F3-BF2BEE2F822B}" destId="{E3C629F8-FBA1-4E55-9CF8-7B01C7B9DBDE}" srcOrd="1" destOrd="0" presId="urn:microsoft.com/office/officeart/2018/2/layout/IconLabelList"/>
    <dgm:cxn modelId="{E02A1471-ED24-43BE-91F7-18539315BDCC}" type="presParOf" srcId="{1B6E8E75-180D-40D2-96F3-BF2BEE2F822B}" destId="{D4EE8AD9-50D0-4D43-8520-332C735BECD1}" srcOrd="2" destOrd="0" presId="urn:microsoft.com/office/officeart/2018/2/layout/IconLabelList"/>
    <dgm:cxn modelId="{60E84323-38C9-4C42-B21E-42490A3105DB}" type="presParOf" srcId="{EC67CC3B-F9D0-47EF-95F5-6C9CC913B947}" destId="{DA69B8B9-22B5-49B8-89D4-539F2C55719D}" srcOrd="7" destOrd="0" presId="urn:microsoft.com/office/officeart/2018/2/layout/IconLabelList"/>
    <dgm:cxn modelId="{28015F4F-255C-4333-9B5E-455AEB4618C2}" type="presParOf" srcId="{EC67CC3B-F9D0-47EF-95F5-6C9CC913B947}" destId="{5CA39B02-2845-4E37-AAB4-56F55E96437C}" srcOrd="8" destOrd="0" presId="urn:microsoft.com/office/officeart/2018/2/layout/IconLabelList"/>
    <dgm:cxn modelId="{DE6A27DC-1A32-4021-B88E-E2F1A3A497EE}" type="presParOf" srcId="{5CA39B02-2845-4E37-AAB4-56F55E96437C}" destId="{0D6DCD5D-A245-4F79-93A9-593B3AB3CBB7}" srcOrd="0" destOrd="0" presId="urn:microsoft.com/office/officeart/2018/2/layout/IconLabelList"/>
    <dgm:cxn modelId="{103626A4-7F48-4044-BE77-237DD9298FB8}" type="presParOf" srcId="{5CA39B02-2845-4E37-AAB4-56F55E96437C}" destId="{7CE25E6E-52D2-4103-85C0-818EA0546C88}" srcOrd="1" destOrd="0" presId="urn:microsoft.com/office/officeart/2018/2/layout/IconLabelList"/>
    <dgm:cxn modelId="{B7198E69-CE20-40EF-8B2B-64BED79E401B}" type="presParOf" srcId="{5CA39B02-2845-4E37-AAB4-56F55E96437C}" destId="{2E692E17-2674-4561-AC15-3799E7B65944}" srcOrd="2" destOrd="0" presId="urn:microsoft.com/office/officeart/2018/2/layout/IconLabelList"/>
    <dgm:cxn modelId="{0B92EF62-AD10-4C2E-8569-7F5EF6F8AB9C}" type="presParOf" srcId="{EC67CC3B-F9D0-47EF-95F5-6C9CC913B947}" destId="{D6565629-C008-4F16-B8DE-AF8837355D34}" srcOrd="9" destOrd="0" presId="urn:microsoft.com/office/officeart/2018/2/layout/IconLabelList"/>
    <dgm:cxn modelId="{52B630A3-1A9F-4E33-87A4-4124561985A4}" type="presParOf" srcId="{EC67CC3B-F9D0-47EF-95F5-6C9CC913B947}" destId="{302DB08E-841E-486E-A953-03191AB5C96C}" srcOrd="10" destOrd="0" presId="urn:microsoft.com/office/officeart/2018/2/layout/IconLabelList"/>
    <dgm:cxn modelId="{DED96E1E-770E-453A-9F02-5F396206B575}" type="presParOf" srcId="{302DB08E-841E-486E-A953-03191AB5C96C}" destId="{323D89F4-4F5F-4255-BE7A-E68FB21081EE}" srcOrd="0" destOrd="0" presId="urn:microsoft.com/office/officeart/2018/2/layout/IconLabelList"/>
    <dgm:cxn modelId="{9640A896-729B-4EFE-B93E-FFEBFC1C1A2A}" type="presParOf" srcId="{302DB08E-841E-486E-A953-03191AB5C96C}" destId="{1A40A1A6-E191-4934-AE56-7025AD7B332B}" srcOrd="1" destOrd="0" presId="urn:microsoft.com/office/officeart/2018/2/layout/IconLabelList"/>
    <dgm:cxn modelId="{395E819D-648E-4EE0-9154-22D676EBE2D4}" type="presParOf" srcId="{302DB08E-841E-486E-A953-03191AB5C96C}" destId="{06021291-1B4C-4C3D-B611-33952EE06B70}" srcOrd="2" destOrd="0" presId="urn:microsoft.com/office/officeart/2018/2/layout/Icon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3245ACBE-A756-4063-A68B-AC50C88008AB}" type="doc">
      <dgm:prSet loTypeId="urn:microsoft.com/office/officeart/2018/2/layout/IconLabelList" loCatId="icon" qsTypeId="urn:microsoft.com/office/officeart/2005/8/quickstyle/simple1" qsCatId="simple" csTypeId="urn:microsoft.com/office/officeart/2005/8/colors/accent1_2" csCatId="accent1" phldr="1"/>
      <dgm:spPr/>
      <dgm:t>
        <a:bodyPr/>
        <a:lstStyle/>
        <a:p>
          <a:endParaRPr lang="en-US"/>
        </a:p>
      </dgm:t>
    </dgm:pt>
    <dgm:pt modelId="{DCE5EA7B-003A-4E99-8CA5-C407C725DDC3}">
      <dgm:prSet/>
      <dgm:spPr/>
      <dgm:t>
        <a:bodyPr/>
        <a:lstStyle/>
        <a:p>
          <a:pPr>
            <a:lnSpc>
              <a:spcPct val="100000"/>
            </a:lnSpc>
          </a:pPr>
          <a:r>
            <a:rPr lang="en-GB"/>
            <a:t>Targeting students directly where they are.</a:t>
          </a:r>
          <a:endParaRPr lang="en-US"/>
        </a:p>
      </dgm:t>
    </dgm:pt>
    <dgm:pt modelId="{E62880B8-3EF5-4AF0-92FC-C6DD151C1A37}" type="parTrans" cxnId="{06E163CC-9F7B-4D5D-831B-BCF88D93E105}">
      <dgm:prSet/>
      <dgm:spPr/>
      <dgm:t>
        <a:bodyPr/>
        <a:lstStyle/>
        <a:p>
          <a:endParaRPr lang="en-US"/>
        </a:p>
      </dgm:t>
    </dgm:pt>
    <dgm:pt modelId="{631599EC-F1C8-4261-BF0E-12B963530AEF}" type="sibTrans" cxnId="{06E163CC-9F7B-4D5D-831B-BCF88D93E105}">
      <dgm:prSet/>
      <dgm:spPr/>
      <dgm:t>
        <a:bodyPr/>
        <a:lstStyle/>
        <a:p>
          <a:endParaRPr lang="en-US"/>
        </a:p>
      </dgm:t>
    </dgm:pt>
    <dgm:pt modelId="{65A59532-AF43-4767-A1B7-AC2F7CCA16AA}">
      <dgm:prSet/>
      <dgm:spPr/>
      <dgm:t>
        <a:bodyPr/>
        <a:lstStyle/>
        <a:p>
          <a:pPr>
            <a:lnSpc>
              <a:spcPct val="100000"/>
            </a:lnSpc>
          </a:pPr>
          <a:r>
            <a:rPr lang="en-GB"/>
            <a:t>Examples:Posters and QR codes in student accommodations and gym notice boards.</a:t>
          </a:r>
          <a:endParaRPr lang="en-US"/>
        </a:p>
      </dgm:t>
    </dgm:pt>
    <dgm:pt modelId="{32D33DE6-74DD-4FDE-9FD5-FB332F444811}" type="parTrans" cxnId="{99B6BD81-8FA7-41D1-8A4E-BCD269B67AA1}">
      <dgm:prSet/>
      <dgm:spPr/>
      <dgm:t>
        <a:bodyPr/>
        <a:lstStyle/>
        <a:p>
          <a:endParaRPr lang="en-US"/>
        </a:p>
      </dgm:t>
    </dgm:pt>
    <dgm:pt modelId="{F16CE99F-636B-4732-A1EB-58E6001F1A52}" type="sibTrans" cxnId="{99B6BD81-8FA7-41D1-8A4E-BCD269B67AA1}">
      <dgm:prSet/>
      <dgm:spPr/>
      <dgm:t>
        <a:bodyPr/>
        <a:lstStyle/>
        <a:p>
          <a:endParaRPr lang="en-US"/>
        </a:p>
      </dgm:t>
    </dgm:pt>
    <dgm:pt modelId="{404A8C81-9D29-4ED3-BB60-6E1C0F94143E}">
      <dgm:prSet/>
      <dgm:spPr/>
      <dgm:t>
        <a:bodyPr/>
        <a:lstStyle/>
        <a:p>
          <a:pPr>
            <a:lnSpc>
              <a:spcPct val="100000"/>
            </a:lnSpc>
          </a:pPr>
          <a:r>
            <a:rPr lang="en-GB"/>
            <a:t>Partner with the Student Union to give out free drink vouchers during Freshers Week.</a:t>
          </a:r>
          <a:endParaRPr lang="en-US"/>
        </a:p>
      </dgm:t>
    </dgm:pt>
    <dgm:pt modelId="{BFF9D0FC-35CF-45AE-AC13-29A28B4BE9C7}" type="parTrans" cxnId="{6B0B61FE-AEF8-4B5E-8C38-6827D6E8E1E9}">
      <dgm:prSet/>
      <dgm:spPr/>
      <dgm:t>
        <a:bodyPr/>
        <a:lstStyle/>
        <a:p>
          <a:endParaRPr lang="en-US"/>
        </a:p>
      </dgm:t>
    </dgm:pt>
    <dgm:pt modelId="{22367014-47A8-4126-9EC1-FC6C839E9D62}" type="sibTrans" cxnId="{6B0B61FE-AEF8-4B5E-8C38-6827D6E8E1E9}">
      <dgm:prSet/>
      <dgm:spPr/>
      <dgm:t>
        <a:bodyPr/>
        <a:lstStyle/>
        <a:p>
          <a:endParaRPr lang="en-US"/>
        </a:p>
      </dgm:t>
    </dgm:pt>
    <dgm:pt modelId="{CCDAEFB1-1858-4093-8284-F0C32B6FE43F}">
      <dgm:prSet/>
      <dgm:spPr/>
      <dgm:t>
        <a:bodyPr/>
        <a:lstStyle/>
        <a:p>
          <a:pPr>
            <a:lnSpc>
              <a:spcPct val="100000"/>
            </a:lnSpc>
          </a:pPr>
          <a:r>
            <a:rPr lang="en-GB"/>
            <a:t>Set up a pop-up booth during university events offering samples of iced lattes.</a:t>
          </a:r>
          <a:endParaRPr lang="en-US"/>
        </a:p>
      </dgm:t>
    </dgm:pt>
    <dgm:pt modelId="{2173254A-FD98-47FF-B0D6-390F38075D91}" type="parTrans" cxnId="{6385E672-366E-406C-AC9B-E30568F6CEDD}">
      <dgm:prSet/>
      <dgm:spPr/>
      <dgm:t>
        <a:bodyPr/>
        <a:lstStyle/>
        <a:p>
          <a:endParaRPr lang="en-US"/>
        </a:p>
      </dgm:t>
    </dgm:pt>
    <dgm:pt modelId="{8AE8B6CF-C385-4337-AF62-FA6F5C55EF38}" type="sibTrans" cxnId="{6385E672-366E-406C-AC9B-E30568F6CEDD}">
      <dgm:prSet/>
      <dgm:spPr/>
      <dgm:t>
        <a:bodyPr/>
        <a:lstStyle/>
        <a:p>
          <a:endParaRPr lang="en-US"/>
        </a:p>
      </dgm:t>
    </dgm:pt>
    <dgm:pt modelId="{239C1C7E-1110-4443-83D1-1A8A4A87063F}" type="pres">
      <dgm:prSet presAssocID="{3245ACBE-A756-4063-A68B-AC50C88008AB}" presName="root" presStyleCnt="0">
        <dgm:presLayoutVars>
          <dgm:dir/>
          <dgm:resizeHandles val="exact"/>
        </dgm:presLayoutVars>
      </dgm:prSet>
      <dgm:spPr/>
    </dgm:pt>
    <dgm:pt modelId="{1EB2F4DA-CB38-4597-9694-52673883AB8E}" type="pres">
      <dgm:prSet presAssocID="{DCE5EA7B-003A-4E99-8CA5-C407C725DDC3}" presName="compNode" presStyleCnt="0"/>
      <dgm:spPr/>
    </dgm:pt>
    <dgm:pt modelId="{E761B444-056C-4C99-9E09-70A9228A8878}" type="pres">
      <dgm:prSet presAssocID="{DCE5EA7B-003A-4E99-8CA5-C407C725DDC3}"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Target Audience"/>
        </a:ext>
      </dgm:extLst>
    </dgm:pt>
    <dgm:pt modelId="{16EFA9DE-A044-482B-8D3E-10AD2C4B673F}" type="pres">
      <dgm:prSet presAssocID="{DCE5EA7B-003A-4E99-8CA5-C407C725DDC3}" presName="spaceRect" presStyleCnt="0"/>
      <dgm:spPr/>
    </dgm:pt>
    <dgm:pt modelId="{9AD926DA-2599-4C08-87E0-1D54C79D2AEC}" type="pres">
      <dgm:prSet presAssocID="{DCE5EA7B-003A-4E99-8CA5-C407C725DDC3}" presName="textRect" presStyleLbl="revTx" presStyleIdx="0" presStyleCnt="4">
        <dgm:presLayoutVars>
          <dgm:chMax val="1"/>
          <dgm:chPref val="1"/>
        </dgm:presLayoutVars>
      </dgm:prSet>
      <dgm:spPr/>
    </dgm:pt>
    <dgm:pt modelId="{290ED264-6416-43DF-B623-C717FCEEBA90}" type="pres">
      <dgm:prSet presAssocID="{631599EC-F1C8-4261-BF0E-12B963530AEF}" presName="sibTrans" presStyleCnt="0"/>
      <dgm:spPr/>
    </dgm:pt>
    <dgm:pt modelId="{0F29CB41-3537-49EF-A051-39A1029DF15E}" type="pres">
      <dgm:prSet presAssocID="{65A59532-AF43-4767-A1B7-AC2F7CCA16AA}" presName="compNode" presStyleCnt="0"/>
      <dgm:spPr/>
    </dgm:pt>
    <dgm:pt modelId="{84FFF08E-308F-4A6B-86CC-C095CC25420E}" type="pres">
      <dgm:prSet presAssocID="{65A59532-AF43-4767-A1B7-AC2F7CCA16AA}"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Classroom"/>
        </a:ext>
      </dgm:extLst>
    </dgm:pt>
    <dgm:pt modelId="{627347F7-AF27-4BAF-B428-11DEBB102145}" type="pres">
      <dgm:prSet presAssocID="{65A59532-AF43-4767-A1B7-AC2F7CCA16AA}" presName="spaceRect" presStyleCnt="0"/>
      <dgm:spPr/>
    </dgm:pt>
    <dgm:pt modelId="{9D82AADE-8D72-4357-8DA9-19BF4F4445B7}" type="pres">
      <dgm:prSet presAssocID="{65A59532-AF43-4767-A1B7-AC2F7CCA16AA}" presName="textRect" presStyleLbl="revTx" presStyleIdx="1" presStyleCnt="4">
        <dgm:presLayoutVars>
          <dgm:chMax val="1"/>
          <dgm:chPref val="1"/>
        </dgm:presLayoutVars>
      </dgm:prSet>
      <dgm:spPr/>
    </dgm:pt>
    <dgm:pt modelId="{4EC50F6C-77C4-4E51-BDD4-FB03F58590CE}" type="pres">
      <dgm:prSet presAssocID="{F16CE99F-636B-4732-A1EB-58E6001F1A52}" presName="sibTrans" presStyleCnt="0"/>
      <dgm:spPr/>
    </dgm:pt>
    <dgm:pt modelId="{8DEC3959-F5CE-4E67-824F-E9145DF92EC5}" type="pres">
      <dgm:prSet presAssocID="{404A8C81-9D29-4ED3-BB60-6E1C0F94143E}" presName="compNode" presStyleCnt="0"/>
      <dgm:spPr/>
    </dgm:pt>
    <dgm:pt modelId="{B941FD71-D62D-4D3F-91AF-0B3312894BDE}" type="pres">
      <dgm:prSet presAssocID="{404A8C81-9D29-4ED3-BB60-6E1C0F94143E}"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Champagne Glasses"/>
        </a:ext>
      </dgm:extLst>
    </dgm:pt>
    <dgm:pt modelId="{56340500-8B29-489E-AEF3-F93B51277818}" type="pres">
      <dgm:prSet presAssocID="{404A8C81-9D29-4ED3-BB60-6E1C0F94143E}" presName="spaceRect" presStyleCnt="0"/>
      <dgm:spPr/>
    </dgm:pt>
    <dgm:pt modelId="{C50B401F-7555-42A2-8524-0AF917C88DBE}" type="pres">
      <dgm:prSet presAssocID="{404A8C81-9D29-4ED3-BB60-6E1C0F94143E}" presName="textRect" presStyleLbl="revTx" presStyleIdx="2" presStyleCnt="4">
        <dgm:presLayoutVars>
          <dgm:chMax val="1"/>
          <dgm:chPref val="1"/>
        </dgm:presLayoutVars>
      </dgm:prSet>
      <dgm:spPr/>
    </dgm:pt>
    <dgm:pt modelId="{C8F67184-204C-4783-8469-EFB1DEA978E0}" type="pres">
      <dgm:prSet presAssocID="{22367014-47A8-4126-9EC1-FC6C839E9D62}" presName="sibTrans" presStyleCnt="0"/>
      <dgm:spPr/>
    </dgm:pt>
    <dgm:pt modelId="{B7782D66-2BCF-4CF7-A4B6-B624773D8F12}" type="pres">
      <dgm:prSet presAssocID="{CCDAEFB1-1858-4093-8284-F0C32B6FE43F}" presName="compNode" presStyleCnt="0"/>
      <dgm:spPr/>
    </dgm:pt>
    <dgm:pt modelId="{B6D8D428-1EBB-416E-9A75-7F428D97A714}" type="pres">
      <dgm:prSet presAssocID="{CCDAEFB1-1858-4093-8284-F0C32B6FE43F}"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dgm:spPr>
      <dgm:extLst>
        <a:ext uri="{E40237B7-FDA0-4F09-8148-C483321AD2D9}">
          <dgm14:cNvPr xmlns:dgm14="http://schemas.microsoft.com/office/drawing/2010/diagram" id="0" name="" descr="Cake slice"/>
        </a:ext>
      </dgm:extLst>
    </dgm:pt>
    <dgm:pt modelId="{C9E44F6C-58C0-4AD7-976F-93E1A068481E}" type="pres">
      <dgm:prSet presAssocID="{CCDAEFB1-1858-4093-8284-F0C32B6FE43F}" presName="spaceRect" presStyleCnt="0"/>
      <dgm:spPr/>
    </dgm:pt>
    <dgm:pt modelId="{26AEC2AB-6D75-48C1-B75F-78F50B2E34D2}" type="pres">
      <dgm:prSet presAssocID="{CCDAEFB1-1858-4093-8284-F0C32B6FE43F}" presName="textRect" presStyleLbl="revTx" presStyleIdx="3" presStyleCnt="4">
        <dgm:presLayoutVars>
          <dgm:chMax val="1"/>
          <dgm:chPref val="1"/>
        </dgm:presLayoutVars>
      </dgm:prSet>
      <dgm:spPr/>
    </dgm:pt>
  </dgm:ptLst>
  <dgm:cxnLst>
    <dgm:cxn modelId="{AD9C8123-0B6E-4238-95E8-3C33FDF8262A}" type="presOf" srcId="{65A59532-AF43-4767-A1B7-AC2F7CCA16AA}" destId="{9D82AADE-8D72-4357-8DA9-19BF4F4445B7}" srcOrd="0" destOrd="0" presId="urn:microsoft.com/office/officeart/2018/2/layout/IconLabelList"/>
    <dgm:cxn modelId="{6385E672-366E-406C-AC9B-E30568F6CEDD}" srcId="{3245ACBE-A756-4063-A68B-AC50C88008AB}" destId="{CCDAEFB1-1858-4093-8284-F0C32B6FE43F}" srcOrd="3" destOrd="0" parTransId="{2173254A-FD98-47FF-B0D6-390F38075D91}" sibTransId="{8AE8B6CF-C385-4337-AF62-FA6F5C55EF38}"/>
    <dgm:cxn modelId="{99B6BD81-8FA7-41D1-8A4E-BCD269B67AA1}" srcId="{3245ACBE-A756-4063-A68B-AC50C88008AB}" destId="{65A59532-AF43-4767-A1B7-AC2F7CCA16AA}" srcOrd="1" destOrd="0" parTransId="{32D33DE6-74DD-4FDE-9FD5-FB332F444811}" sibTransId="{F16CE99F-636B-4732-A1EB-58E6001F1A52}"/>
    <dgm:cxn modelId="{E9E310A2-88CA-44D8-9A9C-06AF469FDA18}" type="presOf" srcId="{CCDAEFB1-1858-4093-8284-F0C32B6FE43F}" destId="{26AEC2AB-6D75-48C1-B75F-78F50B2E34D2}" srcOrd="0" destOrd="0" presId="urn:microsoft.com/office/officeart/2018/2/layout/IconLabelList"/>
    <dgm:cxn modelId="{06E163CC-9F7B-4D5D-831B-BCF88D93E105}" srcId="{3245ACBE-A756-4063-A68B-AC50C88008AB}" destId="{DCE5EA7B-003A-4E99-8CA5-C407C725DDC3}" srcOrd="0" destOrd="0" parTransId="{E62880B8-3EF5-4AF0-92FC-C6DD151C1A37}" sibTransId="{631599EC-F1C8-4261-BF0E-12B963530AEF}"/>
    <dgm:cxn modelId="{47506DD0-31D4-403C-88CF-EC8D6B2D3209}" type="presOf" srcId="{3245ACBE-A756-4063-A68B-AC50C88008AB}" destId="{239C1C7E-1110-4443-83D1-1A8A4A87063F}" srcOrd="0" destOrd="0" presId="urn:microsoft.com/office/officeart/2018/2/layout/IconLabelList"/>
    <dgm:cxn modelId="{24A48FD6-D6EB-443C-B8DC-8136B4BBC20C}" type="presOf" srcId="{404A8C81-9D29-4ED3-BB60-6E1C0F94143E}" destId="{C50B401F-7555-42A2-8524-0AF917C88DBE}" srcOrd="0" destOrd="0" presId="urn:microsoft.com/office/officeart/2018/2/layout/IconLabelList"/>
    <dgm:cxn modelId="{DA5465F8-2F25-4EAD-95D5-ADE6C63D877D}" type="presOf" srcId="{DCE5EA7B-003A-4E99-8CA5-C407C725DDC3}" destId="{9AD926DA-2599-4C08-87E0-1D54C79D2AEC}" srcOrd="0" destOrd="0" presId="urn:microsoft.com/office/officeart/2018/2/layout/IconLabelList"/>
    <dgm:cxn modelId="{6B0B61FE-AEF8-4B5E-8C38-6827D6E8E1E9}" srcId="{3245ACBE-A756-4063-A68B-AC50C88008AB}" destId="{404A8C81-9D29-4ED3-BB60-6E1C0F94143E}" srcOrd="2" destOrd="0" parTransId="{BFF9D0FC-35CF-45AE-AC13-29A28B4BE9C7}" sibTransId="{22367014-47A8-4126-9EC1-FC6C839E9D62}"/>
    <dgm:cxn modelId="{5CA4C5C4-6367-452C-B9BA-EF5DE113620E}" type="presParOf" srcId="{239C1C7E-1110-4443-83D1-1A8A4A87063F}" destId="{1EB2F4DA-CB38-4597-9694-52673883AB8E}" srcOrd="0" destOrd="0" presId="urn:microsoft.com/office/officeart/2018/2/layout/IconLabelList"/>
    <dgm:cxn modelId="{4F86C7CB-F338-4FC8-811C-91E8D9B6BE09}" type="presParOf" srcId="{1EB2F4DA-CB38-4597-9694-52673883AB8E}" destId="{E761B444-056C-4C99-9E09-70A9228A8878}" srcOrd="0" destOrd="0" presId="urn:microsoft.com/office/officeart/2018/2/layout/IconLabelList"/>
    <dgm:cxn modelId="{D14CE025-4011-437F-A0AC-8AE95CCB547B}" type="presParOf" srcId="{1EB2F4DA-CB38-4597-9694-52673883AB8E}" destId="{16EFA9DE-A044-482B-8D3E-10AD2C4B673F}" srcOrd="1" destOrd="0" presId="urn:microsoft.com/office/officeart/2018/2/layout/IconLabelList"/>
    <dgm:cxn modelId="{5E26F500-DAF4-41AC-9664-0E4A1E1B8091}" type="presParOf" srcId="{1EB2F4DA-CB38-4597-9694-52673883AB8E}" destId="{9AD926DA-2599-4C08-87E0-1D54C79D2AEC}" srcOrd="2" destOrd="0" presId="urn:microsoft.com/office/officeart/2018/2/layout/IconLabelList"/>
    <dgm:cxn modelId="{D7C179B1-74D6-4762-9A53-9EC1766BEF15}" type="presParOf" srcId="{239C1C7E-1110-4443-83D1-1A8A4A87063F}" destId="{290ED264-6416-43DF-B623-C717FCEEBA90}" srcOrd="1" destOrd="0" presId="urn:microsoft.com/office/officeart/2018/2/layout/IconLabelList"/>
    <dgm:cxn modelId="{0C8187BF-7E4E-46A2-AD90-F41727B2E8EB}" type="presParOf" srcId="{239C1C7E-1110-4443-83D1-1A8A4A87063F}" destId="{0F29CB41-3537-49EF-A051-39A1029DF15E}" srcOrd="2" destOrd="0" presId="urn:microsoft.com/office/officeart/2018/2/layout/IconLabelList"/>
    <dgm:cxn modelId="{F20223B2-8D68-4AB1-9CB0-930915D99565}" type="presParOf" srcId="{0F29CB41-3537-49EF-A051-39A1029DF15E}" destId="{84FFF08E-308F-4A6B-86CC-C095CC25420E}" srcOrd="0" destOrd="0" presId="urn:microsoft.com/office/officeart/2018/2/layout/IconLabelList"/>
    <dgm:cxn modelId="{628023E1-D467-4DBF-8199-D34163DD2A21}" type="presParOf" srcId="{0F29CB41-3537-49EF-A051-39A1029DF15E}" destId="{627347F7-AF27-4BAF-B428-11DEBB102145}" srcOrd="1" destOrd="0" presId="urn:microsoft.com/office/officeart/2018/2/layout/IconLabelList"/>
    <dgm:cxn modelId="{14C7F8C4-AC89-4AAB-B1EF-57812EF0E07F}" type="presParOf" srcId="{0F29CB41-3537-49EF-A051-39A1029DF15E}" destId="{9D82AADE-8D72-4357-8DA9-19BF4F4445B7}" srcOrd="2" destOrd="0" presId="urn:microsoft.com/office/officeart/2018/2/layout/IconLabelList"/>
    <dgm:cxn modelId="{631186D7-1AEA-43A9-B918-7C5CDD063285}" type="presParOf" srcId="{239C1C7E-1110-4443-83D1-1A8A4A87063F}" destId="{4EC50F6C-77C4-4E51-BDD4-FB03F58590CE}" srcOrd="3" destOrd="0" presId="urn:microsoft.com/office/officeart/2018/2/layout/IconLabelList"/>
    <dgm:cxn modelId="{F0249D16-2D07-4D76-B2CE-88CC8F25E9A9}" type="presParOf" srcId="{239C1C7E-1110-4443-83D1-1A8A4A87063F}" destId="{8DEC3959-F5CE-4E67-824F-E9145DF92EC5}" srcOrd="4" destOrd="0" presId="urn:microsoft.com/office/officeart/2018/2/layout/IconLabelList"/>
    <dgm:cxn modelId="{09CC17C2-7A3F-42D0-8352-DC2E51F3C139}" type="presParOf" srcId="{8DEC3959-F5CE-4E67-824F-E9145DF92EC5}" destId="{B941FD71-D62D-4D3F-91AF-0B3312894BDE}" srcOrd="0" destOrd="0" presId="urn:microsoft.com/office/officeart/2018/2/layout/IconLabelList"/>
    <dgm:cxn modelId="{431D2AA1-B2F3-4A70-83E4-8690385EE279}" type="presParOf" srcId="{8DEC3959-F5CE-4E67-824F-E9145DF92EC5}" destId="{56340500-8B29-489E-AEF3-F93B51277818}" srcOrd="1" destOrd="0" presId="urn:microsoft.com/office/officeart/2018/2/layout/IconLabelList"/>
    <dgm:cxn modelId="{600CDB4A-7903-4745-924B-68D09566372B}" type="presParOf" srcId="{8DEC3959-F5CE-4E67-824F-E9145DF92EC5}" destId="{C50B401F-7555-42A2-8524-0AF917C88DBE}" srcOrd="2" destOrd="0" presId="urn:microsoft.com/office/officeart/2018/2/layout/IconLabelList"/>
    <dgm:cxn modelId="{EE17CB1F-7AA3-43D6-B2F4-072D4B9DD3A3}" type="presParOf" srcId="{239C1C7E-1110-4443-83D1-1A8A4A87063F}" destId="{C8F67184-204C-4783-8469-EFB1DEA978E0}" srcOrd="5" destOrd="0" presId="urn:microsoft.com/office/officeart/2018/2/layout/IconLabelList"/>
    <dgm:cxn modelId="{74800569-CD9B-45BC-A157-0899B031009A}" type="presParOf" srcId="{239C1C7E-1110-4443-83D1-1A8A4A87063F}" destId="{B7782D66-2BCF-4CF7-A4B6-B624773D8F12}" srcOrd="6" destOrd="0" presId="urn:microsoft.com/office/officeart/2018/2/layout/IconLabelList"/>
    <dgm:cxn modelId="{87F3A201-FB0A-40E3-8B14-52F78E122B21}" type="presParOf" srcId="{B7782D66-2BCF-4CF7-A4B6-B624773D8F12}" destId="{B6D8D428-1EBB-416E-9A75-7F428D97A714}" srcOrd="0" destOrd="0" presId="urn:microsoft.com/office/officeart/2018/2/layout/IconLabelList"/>
    <dgm:cxn modelId="{67C8669B-4769-4F0E-B1B6-E1DC041313EB}" type="presParOf" srcId="{B7782D66-2BCF-4CF7-A4B6-B624773D8F12}" destId="{C9E44F6C-58C0-4AD7-976F-93E1A068481E}" srcOrd="1" destOrd="0" presId="urn:microsoft.com/office/officeart/2018/2/layout/IconLabelList"/>
    <dgm:cxn modelId="{5541DD0C-1887-424A-AF26-99CEEC9748B4}" type="presParOf" srcId="{B7782D66-2BCF-4CF7-A4B6-B624773D8F12}" destId="{26AEC2AB-6D75-48C1-B75F-78F50B2E34D2}" srcOrd="2" destOrd="0" presId="urn:microsoft.com/office/officeart/2018/2/layout/Icon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04AF764-71FA-4DA8-AE43-EBB93B49A2C3}">
      <dsp:nvSpPr>
        <dsp:cNvPr id="0" name=""/>
        <dsp:cNvSpPr/>
      </dsp:nvSpPr>
      <dsp:spPr>
        <a:xfrm>
          <a:off x="0" y="0"/>
          <a:ext cx="4207315" cy="565077"/>
        </a:xfrm>
        <a:prstGeom prst="roundRect">
          <a:avLst>
            <a:gd name="adj" fmla="val 1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l" defTabSz="577850">
            <a:lnSpc>
              <a:spcPct val="90000"/>
            </a:lnSpc>
            <a:spcBef>
              <a:spcPct val="0"/>
            </a:spcBef>
            <a:spcAft>
              <a:spcPct val="35000"/>
            </a:spcAft>
            <a:buNone/>
          </a:pPr>
          <a:r>
            <a:rPr lang="en-GB" sz="1300" kern="1200"/>
            <a:t>Pros:</a:t>
          </a:r>
          <a:endParaRPr lang="en-US" sz="1300" kern="1200"/>
        </a:p>
      </dsp:txBody>
      <dsp:txXfrm>
        <a:off x="16551" y="16551"/>
        <a:ext cx="3531437" cy="531975"/>
      </dsp:txXfrm>
    </dsp:sp>
    <dsp:sp modelId="{F9B6412C-A280-4DEC-A893-8D5589DD4C49}">
      <dsp:nvSpPr>
        <dsp:cNvPr id="0" name=""/>
        <dsp:cNvSpPr/>
      </dsp:nvSpPr>
      <dsp:spPr>
        <a:xfrm>
          <a:off x="314182" y="643560"/>
          <a:ext cx="4207315" cy="565077"/>
        </a:xfrm>
        <a:prstGeom prst="roundRect">
          <a:avLst>
            <a:gd name="adj" fmla="val 1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l" defTabSz="577850">
            <a:lnSpc>
              <a:spcPct val="90000"/>
            </a:lnSpc>
            <a:spcBef>
              <a:spcPct val="0"/>
            </a:spcBef>
            <a:spcAft>
              <a:spcPct val="35000"/>
            </a:spcAft>
            <a:buNone/>
          </a:pPr>
          <a:r>
            <a:rPr lang="en-GB" sz="1300" kern="1200"/>
            <a:t>• Growing demand for unique café experiences</a:t>
          </a:r>
          <a:endParaRPr lang="en-US" sz="1300" kern="1200"/>
        </a:p>
      </dsp:txBody>
      <dsp:txXfrm>
        <a:off x="330733" y="660111"/>
        <a:ext cx="3492730" cy="531975"/>
      </dsp:txXfrm>
    </dsp:sp>
    <dsp:sp modelId="{67C4ABD1-8DDC-4FC2-B59F-348DD918C0FC}">
      <dsp:nvSpPr>
        <dsp:cNvPr id="0" name=""/>
        <dsp:cNvSpPr/>
      </dsp:nvSpPr>
      <dsp:spPr>
        <a:xfrm>
          <a:off x="628365" y="1287121"/>
          <a:ext cx="4207315" cy="565077"/>
        </a:xfrm>
        <a:prstGeom prst="roundRect">
          <a:avLst>
            <a:gd name="adj" fmla="val 1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l" defTabSz="577850">
            <a:lnSpc>
              <a:spcPct val="90000"/>
            </a:lnSpc>
            <a:spcBef>
              <a:spcPct val="0"/>
            </a:spcBef>
            <a:spcAft>
              <a:spcPct val="35000"/>
            </a:spcAft>
            <a:buNone/>
          </a:pPr>
          <a:r>
            <a:rPr lang="en-GB" sz="1300" kern="1200"/>
            <a:t>• Social media appeal – people love taking photos with cats and sharing their experiences</a:t>
          </a:r>
          <a:endParaRPr lang="en-US" sz="1300" kern="1200"/>
        </a:p>
      </dsp:txBody>
      <dsp:txXfrm>
        <a:off x="644916" y="1303672"/>
        <a:ext cx="3492730" cy="531975"/>
      </dsp:txXfrm>
    </dsp:sp>
    <dsp:sp modelId="{F2E5AE1C-4ADA-4A3E-9896-EBE9E410630F}">
      <dsp:nvSpPr>
        <dsp:cNvPr id="0" name=""/>
        <dsp:cNvSpPr/>
      </dsp:nvSpPr>
      <dsp:spPr>
        <a:xfrm>
          <a:off x="942547" y="1930682"/>
          <a:ext cx="4207315" cy="565077"/>
        </a:xfrm>
        <a:prstGeom prst="roundRect">
          <a:avLst>
            <a:gd name="adj" fmla="val 1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l" defTabSz="577850">
            <a:lnSpc>
              <a:spcPct val="90000"/>
            </a:lnSpc>
            <a:spcBef>
              <a:spcPct val="0"/>
            </a:spcBef>
            <a:spcAft>
              <a:spcPct val="35000"/>
            </a:spcAft>
            <a:buNone/>
          </a:pPr>
          <a:r>
            <a:rPr lang="en-GB" sz="1300" kern="1200"/>
            <a:t>• Attracts a wide range of customers (students, young adults, cat lovers, couples, etc.)</a:t>
          </a:r>
          <a:endParaRPr lang="en-US" sz="1300" kern="1200"/>
        </a:p>
      </dsp:txBody>
      <dsp:txXfrm>
        <a:off x="959098" y="1947233"/>
        <a:ext cx="3492730" cy="531975"/>
      </dsp:txXfrm>
    </dsp:sp>
    <dsp:sp modelId="{A40FA1F7-3F4D-46FE-AFC0-7CEC539314F0}">
      <dsp:nvSpPr>
        <dsp:cNvPr id="0" name=""/>
        <dsp:cNvSpPr/>
      </dsp:nvSpPr>
      <dsp:spPr>
        <a:xfrm>
          <a:off x="1256730" y="2574243"/>
          <a:ext cx="4207315" cy="565077"/>
        </a:xfrm>
        <a:prstGeom prst="roundRect">
          <a:avLst>
            <a:gd name="adj" fmla="val 1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l" defTabSz="577850">
            <a:lnSpc>
              <a:spcPct val="90000"/>
            </a:lnSpc>
            <a:spcBef>
              <a:spcPct val="0"/>
            </a:spcBef>
            <a:spcAft>
              <a:spcPct val="35000"/>
            </a:spcAft>
            <a:buNone/>
          </a:pPr>
          <a:r>
            <a:rPr lang="en-GB" sz="1300" kern="1200"/>
            <a:t>• Repeat business potential through loyal customers and regular Shisha users</a:t>
          </a:r>
          <a:endParaRPr lang="en-US" sz="1300" kern="1200"/>
        </a:p>
      </dsp:txBody>
      <dsp:txXfrm>
        <a:off x="1273281" y="2590794"/>
        <a:ext cx="3492730" cy="531975"/>
      </dsp:txXfrm>
    </dsp:sp>
    <dsp:sp modelId="{1FC27A66-7B1D-4EC1-A690-11CBEAAAC2D2}">
      <dsp:nvSpPr>
        <dsp:cNvPr id="0" name=""/>
        <dsp:cNvSpPr/>
      </dsp:nvSpPr>
      <dsp:spPr>
        <a:xfrm>
          <a:off x="3840014" y="412820"/>
          <a:ext cx="367300" cy="367300"/>
        </a:xfrm>
        <a:prstGeom prst="downArrow">
          <a:avLst>
            <a:gd name="adj1" fmla="val 55000"/>
            <a:gd name="adj2" fmla="val 45000"/>
          </a:avLst>
        </a:prstGeom>
        <a:solidFill>
          <a:schemeClr val="accent1">
            <a:alpha val="90000"/>
            <a:tint val="40000"/>
            <a:hueOff val="0"/>
            <a:satOff val="0"/>
            <a:lumOff val="0"/>
            <a:alphaOff val="0"/>
          </a:schemeClr>
        </a:solidFill>
        <a:ln w="1905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0320" tIns="20320" rIns="20320" bIns="20320" numCol="1" spcCol="1270" anchor="ctr" anchorCtr="0">
          <a:noAutofit/>
        </a:bodyPr>
        <a:lstStyle/>
        <a:p>
          <a:pPr marL="0" lvl="0" indent="0" algn="ctr" defTabSz="711200">
            <a:lnSpc>
              <a:spcPct val="90000"/>
            </a:lnSpc>
            <a:spcBef>
              <a:spcPct val="0"/>
            </a:spcBef>
            <a:spcAft>
              <a:spcPct val="35000"/>
            </a:spcAft>
            <a:buNone/>
          </a:pPr>
          <a:endParaRPr lang="en-US" sz="1600" kern="1200"/>
        </a:p>
      </dsp:txBody>
      <dsp:txXfrm>
        <a:off x="3922656" y="412820"/>
        <a:ext cx="202016" cy="276393"/>
      </dsp:txXfrm>
    </dsp:sp>
    <dsp:sp modelId="{62C6D7F1-4075-486A-B131-A88B6ADCEDC2}">
      <dsp:nvSpPr>
        <dsp:cNvPr id="0" name=""/>
        <dsp:cNvSpPr/>
      </dsp:nvSpPr>
      <dsp:spPr>
        <a:xfrm>
          <a:off x="4154197" y="1056381"/>
          <a:ext cx="367300" cy="367300"/>
        </a:xfrm>
        <a:prstGeom prst="downArrow">
          <a:avLst>
            <a:gd name="adj1" fmla="val 55000"/>
            <a:gd name="adj2" fmla="val 45000"/>
          </a:avLst>
        </a:prstGeom>
        <a:solidFill>
          <a:schemeClr val="accent1">
            <a:alpha val="90000"/>
            <a:tint val="40000"/>
            <a:hueOff val="0"/>
            <a:satOff val="0"/>
            <a:lumOff val="0"/>
            <a:alphaOff val="0"/>
          </a:schemeClr>
        </a:solidFill>
        <a:ln w="1905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0320" tIns="20320" rIns="20320" bIns="20320" numCol="1" spcCol="1270" anchor="ctr" anchorCtr="0">
          <a:noAutofit/>
        </a:bodyPr>
        <a:lstStyle/>
        <a:p>
          <a:pPr marL="0" lvl="0" indent="0" algn="ctr" defTabSz="711200">
            <a:lnSpc>
              <a:spcPct val="90000"/>
            </a:lnSpc>
            <a:spcBef>
              <a:spcPct val="0"/>
            </a:spcBef>
            <a:spcAft>
              <a:spcPct val="35000"/>
            </a:spcAft>
            <a:buNone/>
          </a:pPr>
          <a:endParaRPr lang="en-US" sz="1600" kern="1200"/>
        </a:p>
      </dsp:txBody>
      <dsp:txXfrm>
        <a:off x="4236839" y="1056381"/>
        <a:ext cx="202016" cy="276393"/>
      </dsp:txXfrm>
    </dsp:sp>
    <dsp:sp modelId="{4A5F24BB-D258-4FF0-978B-C1135FDED489}">
      <dsp:nvSpPr>
        <dsp:cNvPr id="0" name=""/>
        <dsp:cNvSpPr/>
      </dsp:nvSpPr>
      <dsp:spPr>
        <a:xfrm>
          <a:off x="4468380" y="1690524"/>
          <a:ext cx="367300" cy="367300"/>
        </a:xfrm>
        <a:prstGeom prst="downArrow">
          <a:avLst>
            <a:gd name="adj1" fmla="val 55000"/>
            <a:gd name="adj2" fmla="val 45000"/>
          </a:avLst>
        </a:prstGeom>
        <a:solidFill>
          <a:schemeClr val="accent1">
            <a:alpha val="90000"/>
            <a:tint val="40000"/>
            <a:hueOff val="0"/>
            <a:satOff val="0"/>
            <a:lumOff val="0"/>
            <a:alphaOff val="0"/>
          </a:schemeClr>
        </a:solidFill>
        <a:ln w="1905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0320" tIns="20320" rIns="20320" bIns="20320" numCol="1" spcCol="1270" anchor="ctr" anchorCtr="0">
          <a:noAutofit/>
        </a:bodyPr>
        <a:lstStyle/>
        <a:p>
          <a:pPr marL="0" lvl="0" indent="0" algn="ctr" defTabSz="711200">
            <a:lnSpc>
              <a:spcPct val="90000"/>
            </a:lnSpc>
            <a:spcBef>
              <a:spcPct val="0"/>
            </a:spcBef>
            <a:spcAft>
              <a:spcPct val="35000"/>
            </a:spcAft>
            <a:buNone/>
          </a:pPr>
          <a:endParaRPr lang="en-US" sz="1600" kern="1200"/>
        </a:p>
      </dsp:txBody>
      <dsp:txXfrm>
        <a:off x="4551022" y="1690524"/>
        <a:ext cx="202016" cy="276393"/>
      </dsp:txXfrm>
    </dsp:sp>
    <dsp:sp modelId="{47ED9E1F-4151-4981-87C2-BAEA9BEBFACE}">
      <dsp:nvSpPr>
        <dsp:cNvPr id="0" name=""/>
        <dsp:cNvSpPr/>
      </dsp:nvSpPr>
      <dsp:spPr>
        <a:xfrm>
          <a:off x="4782562" y="2340363"/>
          <a:ext cx="367300" cy="367300"/>
        </a:xfrm>
        <a:prstGeom prst="downArrow">
          <a:avLst>
            <a:gd name="adj1" fmla="val 55000"/>
            <a:gd name="adj2" fmla="val 45000"/>
          </a:avLst>
        </a:prstGeom>
        <a:solidFill>
          <a:schemeClr val="accent1">
            <a:alpha val="90000"/>
            <a:tint val="40000"/>
            <a:hueOff val="0"/>
            <a:satOff val="0"/>
            <a:lumOff val="0"/>
            <a:alphaOff val="0"/>
          </a:schemeClr>
        </a:solidFill>
        <a:ln w="1905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0320" tIns="20320" rIns="20320" bIns="20320" numCol="1" spcCol="1270" anchor="ctr" anchorCtr="0">
          <a:noAutofit/>
        </a:bodyPr>
        <a:lstStyle/>
        <a:p>
          <a:pPr marL="0" lvl="0" indent="0" algn="ctr" defTabSz="711200">
            <a:lnSpc>
              <a:spcPct val="90000"/>
            </a:lnSpc>
            <a:spcBef>
              <a:spcPct val="0"/>
            </a:spcBef>
            <a:spcAft>
              <a:spcPct val="35000"/>
            </a:spcAft>
            <a:buNone/>
          </a:pPr>
          <a:endParaRPr lang="en-US" sz="1600" kern="1200"/>
        </a:p>
      </dsp:txBody>
      <dsp:txXfrm>
        <a:off x="4865204" y="2340363"/>
        <a:ext cx="202016" cy="276393"/>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01C1501-E2C6-41B8-BEB5-18474269C98C}">
      <dsp:nvSpPr>
        <dsp:cNvPr id="0" name=""/>
        <dsp:cNvSpPr/>
      </dsp:nvSpPr>
      <dsp:spPr>
        <a:xfrm>
          <a:off x="282221" y="368029"/>
          <a:ext cx="1371985" cy="1371985"/>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C7CB71C-FA2E-4045-8DC2-EEC4DCC8966D}">
      <dsp:nvSpPr>
        <dsp:cNvPr id="0" name=""/>
        <dsp:cNvSpPr/>
      </dsp:nvSpPr>
      <dsp:spPr>
        <a:xfrm>
          <a:off x="570337" y="656145"/>
          <a:ext cx="795751" cy="795751"/>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5A4A60E7-7206-4480-A410-7A48C2E0763F}">
      <dsp:nvSpPr>
        <dsp:cNvPr id="0" name=""/>
        <dsp:cNvSpPr/>
      </dsp:nvSpPr>
      <dsp:spPr>
        <a:xfrm>
          <a:off x="1948202" y="368029"/>
          <a:ext cx="3233964" cy="137198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844550">
            <a:lnSpc>
              <a:spcPct val="90000"/>
            </a:lnSpc>
            <a:spcBef>
              <a:spcPct val="0"/>
            </a:spcBef>
            <a:spcAft>
              <a:spcPct val="35000"/>
            </a:spcAft>
            <a:buNone/>
          </a:pPr>
          <a:r>
            <a:rPr lang="en-GB" sz="1900" kern="1200"/>
            <a:t>TikTok video: “A day in the life of a stressed uni student… ending at GMGN Lab Café” showing coffee, cat lounge, and shisha.</a:t>
          </a:r>
          <a:endParaRPr lang="en-US" sz="1900" kern="1200"/>
        </a:p>
      </dsp:txBody>
      <dsp:txXfrm>
        <a:off x="1948202" y="368029"/>
        <a:ext cx="3233964" cy="1371985"/>
      </dsp:txXfrm>
    </dsp:sp>
    <dsp:sp modelId="{D4F36707-D6B9-4971-8239-8AD80E71755B}">
      <dsp:nvSpPr>
        <dsp:cNvPr id="0" name=""/>
        <dsp:cNvSpPr/>
      </dsp:nvSpPr>
      <dsp:spPr>
        <a:xfrm>
          <a:off x="5745661" y="368029"/>
          <a:ext cx="1371985" cy="1371985"/>
        </a:xfrm>
        <a:prstGeom prst="ellipse">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D7E014E-8696-4D22-8654-888308BC2EED}">
      <dsp:nvSpPr>
        <dsp:cNvPr id="0" name=""/>
        <dsp:cNvSpPr/>
      </dsp:nvSpPr>
      <dsp:spPr>
        <a:xfrm>
          <a:off x="6033778" y="656145"/>
          <a:ext cx="795751" cy="795751"/>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5766C3E-45EE-4A25-9EB9-EDA72FCC8171}">
      <dsp:nvSpPr>
        <dsp:cNvPr id="0" name=""/>
        <dsp:cNvSpPr/>
      </dsp:nvSpPr>
      <dsp:spPr>
        <a:xfrm>
          <a:off x="7411643" y="368029"/>
          <a:ext cx="3233964" cy="137198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844550">
            <a:lnSpc>
              <a:spcPct val="90000"/>
            </a:lnSpc>
            <a:spcBef>
              <a:spcPct val="0"/>
            </a:spcBef>
            <a:spcAft>
              <a:spcPct val="35000"/>
            </a:spcAft>
            <a:buNone/>
          </a:pPr>
          <a:r>
            <a:rPr lang="en-GB" sz="1900" kern="1200"/>
            <a:t>Instagram Reel: Slow-motion pour of our signature “Morning Boost Latte” with a cat sitting on the counter in the background.</a:t>
          </a:r>
          <a:endParaRPr lang="en-US" sz="1900" kern="1200"/>
        </a:p>
      </dsp:txBody>
      <dsp:txXfrm>
        <a:off x="7411643" y="368029"/>
        <a:ext cx="3233964" cy="1371985"/>
      </dsp:txXfrm>
    </dsp:sp>
    <dsp:sp modelId="{0A6FC109-F029-4CF4-A355-DFF1A2C72AB2}">
      <dsp:nvSpPr>
        <dsp:cNvPr id="0" name=""/>
        <dsp:cNvSpPr/>
      </dsp:nvSpPr>
      <dsp:spPr>
        <a:xfrm>
          <a:off x="282221" y="2452790"/>
          <a:ext cx="1371985" cy="1371985"/>
        </a:xfrm>
        <a:prstGeom prst="ellipse">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73F3A4C-B674-420A-B72C-695066DA16F6}">
      <dsp:nvSpPr>
        <dsp:cNvPr id="0" name=""/>
        <dsp:cNvSpPr/>
      </dsp:nvSpPr>
      <dsp:spPr>
        <a:xfrm>
          <a:off x="570337" y="2740907"/>
          <a:ext cx="795751" cy="795751"/>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C10B1EE-E2C2-4326-B63A-FB776071D81F}">
      <dsp:nvSpPr>
        <dsp:cNvPr id="0" name=""/>
        <dsp:cNvSpPr/>
      </dsp:nvSpPr>
      <dsp:spPr>
        <a:xfrm>
          <a:off x="1948202" y="2452790"/>
          <a:ext cx="3233964" cy="137198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844550">
            <a:lnSpc>
              <a:spcPct val="90000"/>
            </a:lnSpc>
            <a:spcBef>
              <a:spcPct val="0"/>
            </a:spcBef>
            <a:spcAft>
              <a:spcPct val="35000"/>
            </a:spcAft>
            <a:buNone/>
          </a:pPr>
          <a:r>
            <a:rPr lang="en-GB" sz="1900" kern="1200"/>
            <a:t>Photo Carousel: Featuring the best spots inside the café for studying, socialising, and relaxing with shisha.</a:t>
          </a:r>
          <a:endParaRPr lang="en-US" sz="1900" kern="1200"/>
        </a:p>
      </dsp:txBody>
      <dsp:txXfrm>
        <a:off x="1948202" y="2452790"/>
        <a:ext cx="3233964" cy="1371985"/>
      </dsp:txXfrm>
    </dsp:sp>
    <dsp:sp modelId="{84E84B92-B33A-4B9B-AE9D-07D6F9FCE00A}">
      <dsp:nvSpPr>
        <dsp:cNvPr id="0" name=""/>
        <dsp:cNvSpPr/>
      </dsp:nvSpPr>
      <dsp:spPr>
        <a:xfrm>
          <a:off x="5745661" y="2452790"/>
          <a:ext cx="1371985" cy="1371985"/>
        </a:xfrm>
        <a:prstGeom prst="ellipse">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007A868-45E7-4D23-B361-27CF551CADF0}">
      <dsp:nvSpPr>
        <dsp:cNvPr id="0" name=""/>
        <dsp:cNvSpPr/>
      </dsp:nvSpPr>
      <dsp:spPr>
        <a:xfrm>
          <a:off x="6033778" y="2740907"/>
          <a:ext cx="795751" cy="795751"/>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F67310D9-7E1D-4AB3-B149-1C86B5E37554}">
      <dsp:nvSpPr>
        <dsp:cNvPr id="0" name=""/>
        <dsp:cNvSpPr/>
      </dsp:nvSpPr>
      <dsp:spPr>
        <a:xfrm>
          <a:off x="7411643" y="2452790"/>
          <a:ext cx="3233964" cy="137198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844550">
            <a:lnSpc>
              <a:spcPct val="90000"/>
            </a:lnSpc>
            <a:spcBef>
              <a:spcPct val="0"/>
            </a:spcBef>
            <a:spcAft>
              <a:spcPct val="35000"/>
            </a:spcAft>
            <a:buNone/>
          </a:pPr>
          <a:r>
            <a:rPr lang="en-GB" sz="1900" kern="1200"/>
            <a:t>X/Twitter Posts: Daily motivational quotes paired with morning coffee photos — “Good Morning, Good Night energy.”</a:t>
          </a:r>
          <a:endParaRPr lang="en-US" sz="1900" kern="1200"/>
        </a:p>
      </dsp:txBody>
      <dsp:txXfrm>
        <a:off x="7411643" y="2452790"/>
        <a:ext cx="3233964" cy="1371985"/>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8BEF101-2CD4-472E-A8A7-87E0912D0FFD}">
      <dsp:nvSpPr>
        <dsp:cNvPr id="0" name=""/>
        <dsp:cNvSpPr/>
      </dsp:nvSpPr>
      <dsp:spPr>
        <a:xfrm>
          <a:off x="438504" y="1295266"/>
          <a:ext cx="715078" cy="715078"/>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0EF5361-6F87-42CC-97CC-4C062565D3C3}">
      <dsp:nvSpPr>
        <dsp:cNvPr id="0" name=""/>
        <dsp:cNvSpPr/>
      </dsp:nvSpPr>
      <dsp:spPr>
        <a:xfrm>
          <a:off x="1512" y="2261913"/>
          <a:ext cx="1589062" cy="63562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90000"/>
            </a:lnSpc>
            <a:spcBef>
              <a:spcPct val="0"/>
            </a:spcBef>
            <a:spcAft>
              <a:spcPct val="35000"/>
            </a:spcAft>
            <a:buNone/>
          </a:pPr>
          <a:r>
            <a:rPr lang="en-GB" sz="1100" kern="1200"/>
            <a:t>We will attract attention through themed events and regular deals designed for students.</a:t>
          </a:r>
          <a:endParaRPr lang="en-US" sz="1100" kern="1200"/>
        </a:p>
      </dsp:txBody>
      <dsp:txXfrm>
        <a:off x="1512" y="2261913"/>
        <a:ext cx="1589062" cy="635625"/>
      </dsp:txXfrm>
    </dsp:sp>
    <dsp:sp modelId="{09BD0EEE-27BA-4005-A6F6-3DCA55AEE96C}">
      <dsp:nvSpPr>
        <dsp:cNvPr id="0" name=""/>
        <dsp:cNvSpPr/>
      </dsp:nvSpPr>
      <dsp:spPr>
        <a:xfrm>
          <a:off x="2305652" y="1295266"/>
          <a:ext cx="715078" cy="715078"/>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2CF82958-4CD2-4039-AFEF-E9C6CB4CAD1C}">
      <dsp:nvSpPr>
        <dsp:cNvPr id="0" name=""/>
        <dsp:cNvSpPr/>
      </dsp:nvSpPr>
      <dsp:spPr>
        <a:xfrm>
          <a:off x="1868660" y="2261913"/>
          <a:ext cx="1589062" cy="63562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90000"/>
            </a:lnSpc>
            <a:spcBef>
              <a:spcPct val="0"/>
            </a:spcBef>
            <a:spcAft>
              <a:spcPct val="35000"/>
            </a:spcAft>
            <a:buNone/>
          </a:pPr>
          <a:r>
            <a:rPr lang="en-GB" sz="1100" kern="1200"/>
            <a:t>Examples:Grand Opening: Free mini pastries + 20% off all coffee for the first 50 customers.</a:t>
          </a:r>
          <a:endParaRPr lang="en-US" sz="1100" kern="1200"/>
        </a:p>
      </dsp:txBody>
      <dsp:txXfrm>
        <a:off x="1868660" y="2261913"/>
        <a:ext cx="1589062" cy="635625"/>
      </dsp:txXfrm>
    </dsp:sp>
    <dsp:sp modelId="{1E235E71-72F1-43FA-BF3D-F922F4311F89}">
      <dsp:nvSpPr>
        <dsp:cNvPr id="0" name=""/>
        <dsp:cNvSpPr/>
      </dsp:nvSpPr>
      <dsp:spPr>
        <a:xfrm>
          <a:off x="4172801" y="1295266"/>
          <a:ext cx="715078" cy="715078"/>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E31F7E16-ED6A-4136-9C58-5AFB3402F2E8}">
      <dsp:nvSpPr>
        <dsp:cNvPr id="0" name=""/>
        <dsp:cNvSpPr/>
      </dsp:nvSpPr>
      <dsp:spPr>
        <a:xfrm>
          <a:off x="3735809" y="2261913"/>
          <a:ext cx="1589062" cy="63562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90000"/>
            </a:lnSpc>
            <a:spcBef>
              <a:spcPct val="0"/>
            </a:spcBef>
            <a:spcAft>
              <a:spcPct val="35000"/>
            </a:spcAft>
            <a:buNone/>
          </a:pPr>
          <a:r>
            <a:rPr lang="en-GB" sz="1100" kern="1200"/>
            <a:t>Weekly Events:</a:t>
          </a:r>
          <a:endParaRPr lang="en-US" sz="1100" kern="1200"/>
        </a:p>
      </dsp:txBody>
      <dsp:txXfrm>
        <a:off x="3735809" y="2261913"/>
        <a:ext cx="1589062" cy="635625"/>
      </dsp:txXfrm>
    </dsp:sp>
    <dsp:sp modelId="{3E749545-3BFF-4D8D-BB8E-6338D828A204}">
      <dsp:nvSpPr>
        <dsp:cNvPr id="0" name=""/>
        <dsp:cNvSpPr/>
      </dsp:nvSpPr>
      <dsp:spPr>
        <a:xfrm>
          <a:off x="6039949" y="1295266"/>
          <a:ext cx="715078" cy="715078"/>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D4EE8AD9-50D0-4D43-8520-332C735BECD1}">
      <dsp:nvSpPr>
        <dsp:cNvPr id="0" name=""/>
        <dsp:cNvSpPr/>
      </dsp:nvSpPr>
      <dsp:spPr>
        <a:xfrm>
          <a:off x="5602957" y="2261913"/>
          <a:ext cx="1589062" cy="63562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90000"/>
            </a:lnSpc>
            <a:spcBef>
              <a:spcPct val="0"/>
            </a:spcBef>
            <a:spcAft>
              <a:spcPct val="35000"/>
            </a:spcAft>
            <a:buNone/>
          </a:pPr>
          <a:r>
            <a:rPr lang="en-GB" sz="1100" i="1" kern="1200"/>
            <a:t>Monday</a:t>
          </a:r>
          <a:r>
            <a:rPr lang="en-GB" sz="1100" kern="1200"/>
            <a:t>: “Good Morning Mondays” – £2 filter coffee before 12pm.</a:t>
          </a:r>
          <a:endParaRPr lang="en-US" sz="1100" kern="1200"/>
        </a:p>
      </dsp:txBody>
      <dsp:txXfrm>
        <a:off x="5602957" y="2261913"/>
        <a:ext cx="1589062" cy="635625"/>
      </dsp:txXfrm>
    </dsp:sp>
    <dsp:sp modelId="{0D6DCD5D-A245-4F79-93A9-593B3AB3CBB7}">
      <dsp:nvSpPr>
        <dsp:cNvPr id="0" name=""/>
        <dsp:cNvSpPr/>
      </dsp:nvSpPr>
      <dsp:spPr>
        <a:xfrm>
          <a:off x="7907098" y="1295266"/>
          <a:ext cx="715078" cy="715078"/>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2E692E17-2674-4561-AC15-3799E7B65944}">
      <dsp:nvSpPr>
        <dsp:cNvPr id="0" name=""/>
        <dsp:cNvSpPr/>
      </dsp:nvSpPr>
      <dsp:spPr>
        <a:xfrm>
          <a:off x="7470105" y="2261913"/>
          <a:ext cx="1589062" cy="63562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90000"/>
            </a:lnSpc>
            <a:spcBef>
              <a:spcPct val="0"/>
            </a:spcBef>
            <a:spcAft>
              <a:spcPct val="35000"/>
            </a:spcAft>
            <a:buNone/>
          </a:pPr>
          <a:r>
            <a:rPr lang="en-GB" sz="1100" i="1" kern="1200"/>
            <a:t>Wednesday</a:t>
          </a:r>
          <a:r>
            <a:rPr lang="en-GB" sz="1100" kern="1200"/>
            <a:t>: “Cat Lounge Happy Hour” – buy 1, get 1 half-price entry.</a:t>
          </a:r>
          <a:endParaRPr lang="en-US" sz="1100" kern="1200"/>
        </a:p>
      </dsp:txBody>
      <dsp:txXfrm>
        <a:off x="7470105" y="2261913"/>
        <a:ext cx="1589062" cy="635625"/>
      </dsp:txXfrm>
    </dsp:sp>
    <dsp:sp modelId="{323D89F4-4F5F-4255-BE7A-E68FB21081EE}">
      <dsp:nvSpPr>
        <dsp:cNvPr id="0" name=""/>
        <dsp:cNvSpPr/>
      </dsp:nvSpPr>
      <dsp:spPr>
        <a:xfrm>
          <a:off x="9774246" y="1295266"/>
          <a:ext cx="715078" cy="715078"/>
        </a:xfrm>
        <a:prstGeom prst="rect">
          <a:avLst/>
        </a:prstGeom>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6021291-1B4C-4C3D-B611-33952EE06B70}">
      <dsp:nvSpPr>
        <dsp:cNvPr id="0" name=""/>
        <dsp:cNvSpPr/>
      </dsp:nvSpPr>
      <dsp:spPr>
        <a:xfrm>
          <a:off x="9337254" y="2261913"/>
          <a:ext cx="1589062" cy="63562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90000"/>
            </a:lnSpc>
            <a:spcBef>
              <a:spcPct val="0"/>
            </a:spcBef>
            <a:spcAft>
              <a:spcPct val="35000"/>
            </a:spcAft>
            <a:buNone/>
          </a:pPr>
          <a:r>
            <a:rPr lang="en-GB" sz="1100" i="1" kern="1200"/>
            <a:t>Friday Night</a:t>
          </a:r>
          <a:r>
            <a:rPr lang="en-GB" sz="1100" kern="1200"/>
            <a:t>: “Shisha Social Night” with a DJ and student discount.</a:t>
          </a:r>
          <a:endParaRPr lang="en-US" sz="1100" kern="1200"/>
        </a:p>
      </dsp:txBody>
      <dsp:txXfrm>
        <a:off x="9337254" y="2261913"/>
        <a:ext cx="1589062" cy="635625"/>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761B444-056C-4C99-9E09-70A9228A8878}">
      <dsp:nvSpPr>
        <dsp:cNvPr id="0" name=""/>
        <dsp:cNvSpPr/>
      </dsp:nvSpPr>
      <dsp:spPr>
        <a:xfrm>
          <a:off x="1138979" y="1203549"/>
          <a:ext cx="932563" cy="932563"/>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AD926DA-2599-4C08-87E0-1D54C79D2AEC}">
      <dsp:nvSpPr>
        <dsp:cNvPr id="0" name=""/>
        <dsp:cNvSpPr/>
      </dsp:nvSpPr>
      <dsp:spPr>
        <a:xfrm>
          <a:off x="569079" y="2427788"/>
          <a:ext cx="2072362"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pPr>
          <a:r>
            <a:rPr lang="en-GB" sz="1100" kern="1200"/>
            <a:t>Targeting students directly where they are.</a:t>
          </a:r>
          <a:endParaRPr lang="en-US" sz="1100" kern="1200"/>
        </a:p>
      </dsp:txBody>
      <dsp:txXfrm>
        <a:off x="569079" y="2427788"/>
        <a:ext cx="2072362" cy="720000"/>
      </dsp:txXfrm>
    </dsp:sp>
    <dsp:sp modelId="{84FFF08E-308F-4A6B-86CC-C095CC25420E}">
      <dsp:nvSpPr>
        <dsp:cNvPr id="0" name=""/>
        <dsp:cNvSpPr/>
      </dsp:nvSpPr>
      <dsp:spPr>
        <a:xfrm>
          <a:off x="3574005" y="1203549"/>
          <a:ext cx="932563" cy="932563"/>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D82AADE-8D72-4357-8DA9-19BF4F4445B7}">
      <dsp:nvSpPr>
        <dsp:cNvPr id="0" name=""/>
        <dsp:cNvSpPr/>
      </dsp:nvSpPr>
      <dsp:spPr>
        <a:xfrm>
          <a:off x="3004105" y="2427788"/>
          <a:ext cx="2072362"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pPr>
          <a:r>
            <a:rPr lang="en-GB" sz="1100" kern="1200"/>
            <a:t>Examples:Posters and QR codes in student accommodations and gym notice boards.</a:t>
          </a:r>
          <a:endParaRPr lang="en-US" sz="1100" kern="1200"/>
        </a:p>
      </dsp:txBody>
      <dsp:txXfrm>
        <a:off x="3004105" y="2427788"/>
        <a:ext cx="2072362" cy="720000"/>
      </dsp:txXfrm>
    </dsp:sp>
    <dsp:sp modelId="{B941FD71-D62D-4D3F-91AF-0B3312894BDE}">
      <dsp:nvSpPr>
        <dsp:cNvPr id="0" name=""/>
        <dsp:cNvSpPr/>
      </dsp:nvSpPr>
      <dsp:spPr>
        <a:xfrm>
          <a:off x="6009031" y="1203549"/>
          <a:ext cx="932563" cy="932563"/>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50B401F-7555-42A2-8524-0AF917C88DBE}">
      <dsp:nvSpPr>
        <dsp:cNvPr id="0" name=""/>
        <dsp:cNvSpPr/>
      </dsp:nvSpPr>
      <dsp:spPr>
        <a:xfrm>
          <a:off x="5439131" y="2427788"/>
          <a:ext cx="2072362"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pPr>
          <a:r>
            <a:rPr lang="en-GB" sz="1100" kern="1200"/>
            <a:t>Partner with the Student Union to give out free drink vouchers during Freshers Week.</a:t>
          </a:r>
          <a:endParaRPr lang="en-US" sz="1100" kern="1200"/>
        </a:p>
      </dsp:txBody>
      <dsp:txXfrm>
        <a:off x="5439131" y="2427788"/>
        <a:ext cx="2072362" cy="720000"/>
      </dsp:txXfrm>
    </dsp:sp>
    <dsp:sp modelId="{B6D8D428-1EBB-416E-9A75-7F428D97A714}">
      <dsp:nvSpPr>
        <dsp:cNvPr id="0" name=""/>
        <dsp:cNvSpPr/>
      </dsp:nvSpPr>
      <dsp:spPr>
        <a:xfrm>
          <a:off x="8444057" y="1203549"/>
          <a:ext cx="932563" cy="932563"/>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6AEC2AB-6D75-48C1-B75F-78F50B2E34D2}">
      <dsp:nvSpPr>
        <dsp:cNvPr id="0" name=""/>
        <dsp:cNvSpPr/>
      </dsp:nvSpPr>
      <dsp:spPr>
        <a:xfrm>
          <a:off x="7874157" y="2427788"/>
          <a:ext cx="2072362"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pPr>
          <a:r>
            <a:rPr lang="en-GB" sz="1100" kern="1200"/>
            <a:t>Set up a pop-up booth during university events offering samples of iced lattes.</a:t>
          </a:r>
          <a:endParaRPr lang="en-US" sz="1100" kern="1200"/>
        </a:p>
      </dsp:txBody>
      <dsp:txXfrm>
        <a:off x="7874157" y="2427788"/>
        <a:ext cx="2072362" cy="720000"/>
      </dsp:txXfrm>
    </dsp:sp>
  </dsp:spTree>
</dsp:drawing>
</file>

<file path=ppt/diagrams/layout1.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2.xml><?xml version="1.0" encoding="utf-8"?>
<dgm:layoutDef xmlns:dgm="http://schemas.openxmlformats.org/drawingml/2006/diagram" xmlns:a="http://schemas.openxmlformats.org/drawingml/2006/main" uniqueId="urn:microsoft.com/office/officeart/2018/2/layout/IconCircleList">
  <dgm:title val="Icon Circle List"/>
  <dgm:desc val="Use to show non-sequential or grouped chunks of information accompanied by related visuals. Circular shapes can hold an icon or small picture and corresponding text box shows Level 1 text. Works best for icons or small pictures with medium-length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alg type="sp"/>
    <dgm:shape xmlns:r="http://schemas.openxmlformats.org/officeDocument/2006/relationships" r:blip="">
      <dgm:adjLst/>
    </dgm:shape>
    <dgm:presOf/>
    <dgm:choose name="Name0">
      <dgm:if name="Name1" axis="ch" ptType="node" func="cnt" op="lte" val="3">
        <dgm:constrLst>
          <dgm:constr type="w" for="ch" forName="container" refType="w"/>
          <dgm:constr type="h" for="ch" forName="container" refType="h" fact="0.4"/>
        </dgm:constrLst>
      </dgm:if>
      <dgm:else name="Name2">
        <dgm:constrLst>
          <dgm:constr type="w" for="ch" forName="container" refType="w"/>
          <dgm:constr type="h" for="ch" forName="container" refType="h"/>
        </dgm:constrLst>
      </dgm:else>
    </dgm:choose>
    <dgm:ruleLst>
      <dgm:rule type="h" for="ch" forName="container" val="INF" fact="NaN" max="NaN"/>
    </dgm:ruleLst>
    <dgm:layoutNode name="container">
      <dgm:varLst>
        <dgm:dir/>
        <dgm:resizeHandles val="exact"/>
      </dgm:varLst>
      <dgm:choose name="Name3">
        <dgm:if name="Name4" axis="self" func="var" arg="dir" op="equ" val="norm">
          <dgm:alg type="snake">
            <dgm:param type="grDir" val="tL"/>
            <dgm:param type="flowDir" val="row"/>
            <dgm:param type="contDir" val="sameDir"/>
          </dgm:alg>
        </dgm:if>
        <dgm:else name="Name5">
          <dgm:alg type="snake">
            <dgm:param type="grDir" val="tR"/>
            <dgm:param type="flowDir" val="row"/>
            <dgm:param type="contDir" val="sameDir"/>
          </dgm:alg>
        </dgm:else>
      </dgm:choose>
      <dgm:shape xmlns:r="http://schemas.openxmlformats.org/officeDocument/2006/relationships" r:blip="">
        <dgm:adjLst/>
      </dgm:shape>
      <dgm:presOf/>
      <dgm:constrLst>
        <dgm:constr type="w" for="ch" forName="compNode" refType="w"/>
        <dgm:constr type="h" for="ch" forName="compNode" refType="w" fact="0.28"/>
        <dgm:constr type="w" for="ch" forName="sibTrans" refType="w" refFor="ch" refForName="compNode" fact="0.115"/>
        <dgm:constr type="sp" refType="h" op="equ" fact="0.17"/>
        <dgm:constr type="primFontSz" for="des" ptType="node" op="equ" val="24"/>
        <dgm:constr type="h" for="des" forName="compNode" op="equ"/>
        <dgm:constr type="h" for="des" forName="iconBgRect" op="equ"/>
      </dgm:constrLst>
      <dgm:ruleLst>
        <dgm:rule type="w" for="ch" forName="compNode" val="60" fact="NaN" max="NaN"/>
      </dgm:ruleLst>
      <dgm:forEach name="Name6" axis="ch" ptType="node">
        <dgm:layoutNode name="compNode">
          <dgm:alg type="composite"/>
          <dgm:shape xmlns:r="http://schemas.openxmlformats.org/officeDocument/2006/relationships" r:blip="">
            <dgm:adjLst/>
          </dgm:shape>
          <dgm:presOf axis="self"/>
          <dgm:constrLst>
            <dgm:constr type="w" for="ch" forName="iconBgRect" refType="w" fact="0.28"/>
            <dgm:constr type="h" for="ch" forName="iconBgRect" refType="w" refFor="ch" refForName="iconBgRect"/>
            <dgm:constr type="t" for="ch" forName="iconBgRect"/>
            <dgm:constr type="l" for="ch" forName="iconBgRect"/>
            <dgm:constr type="w" for="ch" forName="iconRect" refType="w" refFor="ch" refForName="iconBgRect" fact="0.58"/>
            <dgm:constr type="h" for="ch" forName="iconRect" refType="w" refFor="ch" refForName="iconRect"/>
            <dgm:constr type="ctrX" for="ch" forName="iconRect" refType="ctrX" refFor="ch" refForName="iconBgRect"/>
            <dgm:constr type="ctrY" for="ch" forName="iconRect" refType="ctrY" refFor="ch" refForName="iconBgRect"/>
            <dgm:constr type="w" for="ch" forName="spaceRect" refType="w" fact="0.06"/>
            <dgm:constr type="h" for="ch" forName="spaceRect" refType="h" refFor="ch" refForName="iconBgRect"/>
            <dgm:constr type="t" for="ch" forName="spaceRect" refType="t" refFor="ch" refForName="iconBgRect"/>
            <dgm:constr type="l" for="ch" forName="spaceRect" refType="r" refFor="ch" refForName="iconBgRect"/>
            <dgm:constr type="h" for="ch" forName="textRect" refType="h" refFor="ch" refForName="iconBgRect"/>
            <dgm:constr type="t" for="ch" forName="textRect" refType="t" refFor="ch" refForName="iconBgRect"/>
            <dgm:constr type="l" for="ch" forName="textRect" refType="r" refFor="ch" refForName="spaceRect"/>
          </dgm:constrLst>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choose name="Name7">
              <dgm:if name="Name8" func="var" arg="dir" op="equ" val="norm">
                <dgm:alg type="tx">
                  <dgm:param type="txAnchorVert" val="mid"/>
                  <dgm:param type="parTxLTRAlign" val="l"/>
                  <dgm:param type="shpTxLTRAlignCh" val="l"/>
                  <dgm:param type="parTxRTLAlign" val="l"/>
                  <dgm:param type="shpTxRTLAlignCh" val="l"/>
                </dgm:alg>
              </dgm:if>
              <dgm:else name="Name9">
                <dgm:alg type="tx">
                  <dgm:param type="txAnchorVert" val="mid"/>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Lst>
          </dgm:layoutNode>
        </dgm:layoutNode>
        <dgm:forEach name="Name10"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extLst>
    <a:ext uri="{68A01E43-0DF5-4B5B-8FA6-DAF915123BFB}">
      <dgm1612:lstStyle xmlns:dgm1612="http://schemas.microsoft.com/office/drawing/2016/12/diagram">
        <a:lvl1pPr>
          <a:lnSpc>
            <a:spcPct val="100000"/>
          </a:lnSpc>
        </a:lvl1pPr>
      </dgm1612:lstStyle>
    </a:ext>
  </dgm:extLst>
</dgm:layoutDef>
</file>

<file path=ppt/diagrams/layout3.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layout4.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GB"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23/11/2025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23/11/2025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GB"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23/11/2025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Content Placeholder 2"/>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Content Placeholder 3"/>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Date Placeholder 4"/>
          <p:cNvSpPr>
            <a:spLocks noGrp="1"/>
          </p:cNvSpPr>
          <p:nvPr>
            <p:ph type="dt" sz="half" idx="10"/>
          </p:nvPr>
        </p:nvSpPr>
        <p:spPr/>
        <p:txBody>
          <a:bodyPr/>
          <a:lstStyle/>
          <a:p>
            <a:fld id="{846CE7D5-CF57-46EF-B807-FDD0502418D4}" type="datetimeFigureOut">
              <a:rPr lang="en-GB" smtClean="0"/>
              <a:t>23/11/2025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GB"/>
              <a:t>Click to edit Master title style</a:t>
            </a:r>
            <a:endParaRPr lang="en-GB"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7" name="Date Placeholder 6"/>
          <p:cNvSpPr>
            <a:spLocks noGrp="1"/>
          </p:cNvSpPr>
          <p:nvPr>
            <p:ph type="dt" sz="half" idx="10"/>
          </p:nvPr>
        </p:nvSpPr>
        <p:spPr/>
        <p:txBody>
          <a:bodyPr/>
          <a:lstStyle/>
          <a:p>
            <a:fld id="{846CE7D5-CF57-46EF-B807-FDD0502418D4}" type="datetimeFigureOut">
              <a:rPr lang="en-GB" smtClean="0"/>
              <a:t>23/11/2025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Date Placeholder 2"/>
          <p:cNvSpPr>
            <a:spLocks noGrp="1"/>
          </p:cNvSpPr>
          <p:nvPr>
            <p:ph type="dt" sz="half" idx="10"/>
          </p:nvPr>
        </p:nvSpPr>
        <p:spPr/>
        <p:txBody>
          <a:bodyPr/>
          <a:lstStyle/>
          <a:p>
            <a:fld id="{846CE7D5-CF57-46EF-B807-FDD0502418D4}" type="datetimeFigureOut">
              <a:rPr lang="en-GB" smtClean="0"/>
              <a:t>23/11/2025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GB" smtClean="0"/>
              <a:t>23/11/2025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GB"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23/11/2025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GB"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23/11/2025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23/11/2025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GB"/>
              <a:t>Click to edit Master title style</a:t>
            </a:r>
            <a:endParaRPr lang="en-GB"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23/11/2025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GB"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46CE7D5-CF57-46EF-B807-FDD0502418D4}" type="datetimeFigureOut">
              <a:rPr lang="en-GB" smtClean="0"/>
              <a:t>23/11/2025</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30EA680-D336-4FF7-8B7A-9848BB0A1C32}" type="slidenum">
              <a:rPr lang="en-GB" smtClean="0"/>
              <a:t>‹#›</a:t>
            </a:fld>
            <a:endParaRPr lang="en-GB"/>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6.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8.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1.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47.svg"/><Relationship Id="rId2" Type="http://schemas.openxmlformats.org/officeDocument/2006/relationships/image" Target="../media/image46.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49.svg"/><Relationship Id="rId2" Type="http://schemas.openxmlformats.org/officeDocument/2006/relationships/image" Target="../media/image48.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52.svg"/><Relationship Id="rId2" Type="http://schemas.openxmlformats.org/officeDocument/2006/relationships/image" Target="../media/image51.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hyperlink" Target="https://businesswales.gov.wales/" TargetMode="External"/><Relationship Id="rId2" Type="http://schemas.openxmlformats.org/officeDocument/2006/relationships/hyperlink" Target="https://www.acas.org.uk/" TargetMode="External"/><Relationship Id="rId1" Type="http://schemas.openxmlformats.org/officeDocument/2006/relationships/slideLayout" Target="../slideLayouts/slideLayout2.xml"/><Relationship Id="rId6" Type="http://schemas.openxmlformats.org/officeDocument/2006/relationships/image" Target="../media/image54.svg"/><Relationship Id="rId5" Type="http://schemas.openxmlformats.org/officeDocument/2006/relationships/image" Target="../media/image53.png"/><Relationship Id="rId4" Type="http://schemas.openxmlformats.org/officeDocument/2006/relationships/hyperlink" Target="https://www.rspca.org.uk/" TargetMode="Externa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6" name="Rectangle 55">
            <a:extLst>
              <a:ext uri="{FF2B5EF4-FFF2-40B4-BE49-F238E27FC236}">
                <a16:creationId xmlns:a16="http://schemas.microsoft.com/office/drawing/2014/main" id="{6F5A5072-7B47-4D32-B52A-4EBBF590B8A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8" name="Rectangle 57">
            <a:extLst>
              <a:ext uri="{FF2B5EF4-FFF2-40B4-BE49-F238E27FC236}">
                <a16:creationId xmlns:a16="http://schemas.microsoft.com/office/drawing/2014/main" id="{9715DAF0-AE1B-46C9-8A6B-DB2AA05AB91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2" y="-22693"/>
            <a:ext cx="12191999" cy="4374129"/>
          </a:xfrm>
          <a:prstGeom prst="rect">
            <a:avLst/>
          </a:prstGeom>
          <a:gradFill>
            <a:gsLst>
              <a:gs pos="0">
                <a:schemeClr val="accent1">
                  <a:lumMod val="75000"/>
                </a:schemeClr>
              </a:gs>
              <a:gs pos="100000">
                <a:srgbClr val="000000"/>
              </a:gs>
            </a:gsLst>
            <a:lin ang="15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Rectangle 59">
            <a:extLst>
              <a:ext uri="{FF2B5EF4-FFF2-40B4-BE49-F238E27FC236}">
                <a16:creationId xmlns:a16="http://schemas.microsoft.com/office/drawing/2014/main" id="{6016219D-510E-4184-9090-6D5578A87B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3908719" y="-3931841"/>
            <a:ext cx="4374557" cy="12192000"/>
          </a:xfrm>
          <a:prstGeom prst="rect">
            <a:avLst/>
          </a:prstGeom>
          <a:gradFill>
            <a:gsLst>
              <a:gs pos="40000">
                <a:schemeClr val="accent1">
                  <a:alpha val="0"/>
                </a:schemeClr>
              </a:gs>
              <a:gs pos="100000">
                <a:schemeClr val="accent1">
                  <a:lumMod val="75000"/>
                  <a:alpha val="52000"/>
                </a:schemeClr>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2" name="Rectangle 61">
            <a:extLst>
              <a:ext uri="{FF2B5EF4-FFF2-40B4-BE49-F238E27FC236}">
                <a16:creationId xmlns:a16="http://schemas.microsoft.com/office/drawing/2014/main" id="{AFF4A713-7B75-4B21-90D7-5AB19547C7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4136696" y="-3703868"/>
            <a:ext cx="4374128" cy="11736479"/>
          </a:xfrm>
          <a:prstGeom prst="rect">
            <a:avLst/>
          </a:prstGeom>
          <a:gradFill>
            <a:gsLst>
              <a:gs pos="17000">
                <a:schemeClr val="accent1">
                  <a:alpha val="0"/>
                </a:schemeClr>
              </a:gs>
              <a:gs pos="100000">
                <a:srgbClr val="000000">
                  <a:alpha val="37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4" name="Rectangle 63">
            <a:extLst>
              <a:ext uri="{FF2B5EF4-FFF2-40B4-BE49-F238E27FC236}">
                <a16:creationId xmlns:a16="http://schemas.microsoft.com/office/drawing/2014/main" id="{DC631C0B-6DA6-4E57-8231-CE32B3434A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 y="-22690"/>
            <a:ext cx="8542485" cy="4374126"/>
          </a:xfrm>
          <a:prstGeom prst="rect">
            <a:avLst/>
          </a:prstGeom>
          <a:gradFill>
            <a:gsLst>
              <a:gs pos="0">
                <a:schemeClr val="accent1">
                  <a:lumMod val="50000"/>
                  <a:alpha val="0"/>
                </a:schemeClr>
              </a:gs>
              <a:gs pos="100000">
                <a:srgbClr val="000000">
                  <a:alpha val="25000"/>
                </a:srgb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6" name="Freeform: Shape 65">
            <a:extLst>
              <a:ext uri="{FF2B5EF4-FFF2-40B4-BE49-F238E27FC236}">
                <a16:creationId xmlns:a16="http://schemas.microsoft.com/office/drawing/2014/main" id="{C29501E6-A978-4A61-9689-9085AF97A53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2508972">
            <a:off x="5945431" y="-1032053"/>
            <a:ext cx="4990147" cy="4439131"/>
          </a:xfrm>
          <a:custGeom>
            <a:avLst/>
            <a:gdLst>
              <a:gd name="connsiteX0" fmla="*/ 4990147 w 4990147"/>
              <a:gd name="connsiteY0" fmla="*/ 2229378 h 4439131"/>
              <a:gd name="connsiteX1" fmla="*/ 917384 w 4990147"/>
              <a:gd name="connsiteY1" fmla="*/ 4439131 h 4439131"/>
              <a:gd name="connsiteX2" fmla="*/ 910814 w 4990147"/>
              <a:gd name="connsiteY2" fmla="*/ 4434219 h 4439131"/>
              <a:gd name="connsiteX3" fmla="*/ 0 w 4990147"/>
              <a:gd name="connsiteY3" fmla="*/ 2502877 h 4439131"/>
              <a:gd name="connsiteX4" fmla="*/ 2502877 w 4990147"/>
              <a:gd name="connsiteY4" fmla="*/ 0 h 4439131"/>
              <a:gd name="connsiteX5" fmla="*/ 4954904 w 4990147"/>
              <a:gd name="connsiteY5" fmla="*/ 1998460 h 44391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0147" h="4439131">
                <a:moveTo>
                  <a:pt x="4990147" y="2229378"/>
                </a:moveTo>
                <a:lnTo>
                  <a:pt x="917384" y="4439131"/>
                </a:lnTo>
                <a:lnTo>
                  <a:pt x="910814" y="4434219"/>
                </a:lnTo>
                <a:cubicBezTo>
                  <a:pt x="354557" y="3975154"/>
                  <a:pt x="0" y="3280421"/>
                  <a:pt x="0" y="2502877"/>
                </a:cubicBezTo>
                <a:cubicBezTo>
                  <a:pt x="0" y="1120576"/>
                  <a:pt x="1120576" y="0"/>
                  <a:pt x="2502877" y="0"/>
                </a:cubicBezTo>
                <a:cubicBezTo>
                  <a:pt x="3712390" y="0"/>
                  <a:pt x="4721520" y="857941"/>
                  <a:pt x="4954904" y="1998460"/>
                </a:cubicBezTo>
                <a:close/>
              </a:path>
            </a:pathLst>
          </a:custGeom>
          <a:gradFill>
            <a:gsLst>
              <a:gs pos="0">
                <a:schemeClr val="accent1">
                  <a:alpha val="22000"/>
                </a:schemeClr>
              </a:gs>
              <a:gs pos="87000">
                <a:schemeClr val="accent1">
                  <a:lumMod val="60000"/>
                  <a:lumOff val="40000"/>
                  <a:alpha val="2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p:cNvSpPr>
            <a:spLocks noGrp="1"/>
          </p:cNvSpPr>
          <p:nvPr>
            <p:ph type="ctrTitle"/>
          </p:nvPr>
        </p:nvSpPr>
        <p:spPr>
          <a:xfrm>
            <a:off x="1314824" y="735106"/>
            <a:ext cx="10053763" cy="2928470"/>
          </a:xfrm>
        </p:spPr>
        <p:txBody>
          <a:bodyPr vert="horz" lIns="91440" tIns="45720" rIns="91440" bIns="45720" rtlCol="0" anchor="b">
            <a:normAutofit/>
          </a:bodyPr>
          <a:lstStyle/>
          <a:p>
            <a:pPr algn="l"/>
            <a:r>
              <a:rPr lang="en-US" sz="4800" kern="1200">
                <a:solidFill>
                  <a:srgbClr val="FFFFFF"/>
                </a:solidFill>
                <a:latin typeface="+mj-lt"/>
                <a:ea typeface="+mj-ea"/>
                <a:cs typeface="+mj-cs"/>
              </a:rPr>
              <a:t>Business Name, Concept &amp; Story</a:t>
            </a:r>
          </a:p>
        </p:txBody>
      </p:sp>
      <p:sp>
        <p:nvSpPr>
          <p:cNvPr id="4" name="TextBox 3">
            <a:extLst>
              <a:ext uri="{FF2B5EF4-FFF2-40B4-BE49-F238E27FC236}">
                <a16:creationId xmlns:a16="http://schemas.microsoft.com/office/drawing/2014/main" id="{2A07E021-0E41-F8C8-4405-8DCD60E62C35}"/>
              </a:ext>
            </a:extLst>
          </p:cNvPr>
          <p:cNvSpPr txBox="1"/>
          <p:nvPr/>
        </p:nvSpPr>
        <p:spPr>
          <a:xfrm>
            <a:off x="1350682" y="4870824"/>
            <a:ext cx="10005951" cy="1458258"/>
          </a:xfrm>
          <a:prstGeom prst="rect">
            <a:avLst/>
          </a:prstGeom>
        </p:spPr>
        <p:txBody>
          <a:bodyPr rot="0" spcFirstLastPara="0" vertOverflow="overflow" horzOverflow="overflow" vert="horz" lIns="91440" tIns="45720" rIns="91440" bIns="45720" numCol="1" spcCol="0" rtlCol="0" fromWordArt="0" anchor="ctr" anchorCtr="0" forceAA="0" compatLnSpc="1">
            <a:prstTxWarp prst="textNoShape">
              <a:avLst/>
            </a:prstTxWarp>
            <a:normAutofit/>
          </a:bodyPr>
          <a:lstStyle/>
          <a:p>
            <a:pPr>
              <a:lnSpc>
                <a:spcPct val="90000"/>
              </a:lnSpc>
              <a:spcBef>
                <a:spcPts val="1000"/>
              </a:spcBef>
            </a:pPr>
            <a:r>
              <a:rPr lang="en-US" sz="2400" kern="1200" dirty="0">
                <a:latin typeface="+mn-lt"/>
                <a:ea typeface="+mn-ea"/>
                <a:cs typeface="+mn-cs"/>
              </a:rPr>
              <a:t>Business Name: </a:t>
            </a:r>
            <a:r>
              <a:rPr lang="en-US" sz="2400" dirty="0">
                <a:ea typeface="+mn-lt"/>
                <a:cs typeface="+mn-lt"/>
              </a:rPr>
              <a:t>SmokeyCats</a:t>
            </a:r>
            <a:r>
              <a:rPr lang="en-US" sz="2400" kern="1200" dirty="0">
                <a:ea typeface="+mn-lt"/>
                <a:cs typeface="+mn-lt"/>
              </a:rPr>
              <a:t> Café</a:t>
            </a:r>
          </a:p>
        </p:txBody>
      </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87BF42CA-AD55-48B4-8949-C4DCA60A6A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66AE1D3D-3106-4CB2-AA7C-0C1642AC0F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grpSp>
        <p:nvGrpSpPr>
          <p:cNvPr id="20" name="Group 19">
            <a:extLst>
              <a:ext uri="{FF2B5EF4-FFF2-40B4-BE49-F238E27FC236}">
                <a16:creationId xmlns:a16="http://schemas.microsoft.com/office/drawing/2014/main" id="{0A31B6AF-B711-4CDB-8C2B-16E963DDC4C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137" y="0"/>
            <a:ext cx="5646974" cy="6483075"/>
            <a:chOff x="-19221" y="0"/>
            <a:chExt cx="5646974" cy="6483075"/>
          </a:xfrm>
        </p:grpSpPr>
        <p:sp>
          <p:nvSpPr>
            <p:cNvPr id="13" name="Freeform: Shape 12">
              <a:extLst>
                <a:ext uri="{FF2B5EF4-FFF2-40B4-BE49-F238E27FC236}">
                  <a16:creationId xmlns:a16="http://schemas.microsoft.com/office/drawing/2014/main" id="{CA818331-E13C-49C6-B98D-A60AD0E85AE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0" y="116610"/>
              <a:ext cx="5535001" cy="6250127"/>
            </a:xfrm>
            <a:custGeom>
              <a:avLst/>
              <a:gdLst>
                <a:gd name="connsiteX0" fmla="*/ 2510242 w 5535001"/>
                <a:gd name="connsiteY0" fmla="*/ 174 h 6250127"/>
                <a:gd name="connsiteX1" fmla="*/ 2550551 w 5535001"/>
                <a:gd name="connsiteY1" fmla="*/ 510 h 6250127"/>
                <a:gd name="connsiteX2" fmla="*/ 2629490 w 5535001"/>
                <a:gd name="connsiteY2" fmla="*/ 3757 h 6250127"/>
                <a:gd name="connsiteX3" fmla="*/ 2708317 w 5535001"/>
                <a:gd name="connsiteY3" fmla="*/ 7229 h 6250127"/>
                <a:gd name="connsiteX4" fmla="*/ 2787256 w 5535001"/>
                <a:gd name="connsiteY4" fmla="*/ 14619 h 6250127"/>
                <a:gd name="connsiteX5" fmla="*/ 3408467 w 5535001"/>
                <a:gd name="connsiteY5" fmla="*/ 145064 h 6250127"/>
                <a:gd name="connsiteX6" fmla="*/ 3557723 w 5535001"/>
                <a:gd name="connsiteY6" fmla="*/ 199593 h 6250127"/>
                <a:gd name="connsiteX7" fmla="*/ 3594337 w 5535001"/>
                <a:gd name="connsiteY7" fmla="*/ 214597 h 6250127"/>
                <a:gd name="connsiteX8" fmla="*/ 3630616 w 5535001"/>
                <a:gd name="connsiteY8" fmla="*/ 230385 h 6250127"/>
                <a:gd name="connsiteX9" fmla="*/ 3703172 w 5535001"/>
                <a:gd name="connsiteY9" fmla="*/ 262073 h 6250127"/>
                <a:gd name="connsiteX10" fmla="*/ 3739003 w 5535001"/>
                <a:gd name="connsiteY10" fmla="*/ 278756 h 6250127"/>
                <a:gd name="connsiteX11" fmla="*/ 3756806 w 5535001"/>
                <a:gd name="connsiteY11" fmla="*/ 287266 h 6250127"/>
                <a:gd name="connsiteX12" fmla="*/ 3773714 w 5535001"/>
                <a:gd name="connsiteY12" fmla="*/ 297567 h 6250127"/>
                <a:gd name="connsiteX13" fmla="*/ 3840784 w 5535001"/>
                <a:gd name="connsiteY13" fmla="*/ 339332 h 6250127"/>
                <a:gd name="connsiteX14" fmla="*/ 3873927 w 5535001"/>
                <a:gd name="connsiteY14" fmla="*/ 360495 h 6250127"/>
                <a:gd name="connsiteX15" fmla="*/ 3906062 w 5535001"/>
                <a:gd name="connsiteY15" fmla="*/ 383001 h 6250127"/>
                <a:gd name="connsiteX16" fmla="*/ 3969662 w 5535001"/>
                <a:gd name="connsiteY16" fmla="*/ 428572 h 6250127"/>
                <a:gd name="connsiteX17" fmla="*/ 4423029 w 5535001"/>
                <a:gd name="connsiteY17" fmla="*/ 837600 h 6250127"/>
                <a:gd name="connsiteX18" fmla="*/ 4474647 w 5535001"/>
                <a:gd name="connsiteY18" fmla="*/ 891569 h 6250127"/>
                <a:gd name="connsiteX19" fmla="*/ 4524250 w 5535001"/>
                <a:gd name="connsiteY19" fmla="*/ 946883 h 6250127"/>
                <a:gd name="connsiteX20" fmla="*/ 4573965 w 5535001"/>
                <a:gd name="connsiteY20" fmla="*/ 1001748 h 6250127"/>
                <a:gd name="connsiteX21" fmla="*/ 4622224 w 5535001"/>
                <a:gd name="connsiteY21" fmla="*/ 1057509 h 6250127"/>
                <a:gd name="connsiteX22" fmla="*/ 4717510 w 5535001"/>
                <a:gd name="connsiteY22" fmla="*/ 1169143 h 6250127"/>
                <a:gd name="connsiteX23" fmla="*/ 4764986 w 5535001"/>
                <a:gd name="connsiteY23" fmla="*/ 1224681 h 6250127"/>
                <a:gd name="connsiteX24" fmla="*/ 4813021 w 5535001"/>
                <a:gd name="connsiteY24" fmla="*/ 1279994 h 6250127"/>
                <a:gd name="connsiteX25" fmla="*/ 5001915 w 5535001"/>
                <a:gd name="connsiteY25" fmla="*/ 1506846 h 6250127"/>
                <a:gd name="connsiteX26" fmla="*/ 5170542 w 5535001"/>
                <a:gd name="connsiteY26" fmla="*/ 1751165 h 6250127"/>
                <a:gd name="connsiteX27" fmla="*/ 5428969 w 5535001"/>
                <a:gd name="connsiteY27" fmla="*/ 2293660 h 6250127"/>
                <a:gd name="connsiteX28" fmla="*/ 5534893 w 5535001"/>
                <a:gd name="connsiteY28" fmla="*/ 2899307 h 6250127"/>
                <a:gd name="connsiteX29" fmla="*/ 5508804 w 5535001"/>
                <a:gd name="connsiteY29" fmla="*/ 3211144 h 6250127"/>
                <a:gd name="connsiteX30" fmla="*/ 5426282 w 5535001"/>
                <a:gd name="connsiteY30" fmla="*/ 3513352 h 6250127"/>
                <a:gd name="connsiteX31" fmla="*/ 5248250 w 5535001"/>
                <a:gd name="connsiteY31" fmla="*/ 4030542 h 6250127"/>
                <a:gd name="connsiteX32" fmla="*/ 5208612 w 5535001"/>
                <a:gd name="connsiteY32" fmla="*/ 4161771 h 6250127"/>
                <a:gd name="connsiteX33" fmla="*/ 5170318 w 5535001"/>
                <a:gd name="connsiteY33" fmla="*/ 4294680 h 6250127"/>
                <a:gd name="connsiteX34" fmla="*/ 5132248 w 5535001"/>
                <a:gd name="connsiteY34" fmla="*/ 4430164 h 6250127"/>
                <a:gd name="connsiteX35" fmla="*/ 5112765 w 5535001"/>
                <a:gd name="connsiteY35" fmla="*/ 4498914 h 6250127"/>
                <a:gd name="connsiteX36" fmla="*/ 5091715 w 5535001"/>
                <a:gd name="connsiteY36" fmla="*/ 4569119 h 6250127"/>
                <a:gd name="connsiteX37" fmla="*/ 5068985 w 5535001"/>
                <a:gd name="connsiteY37" fmla="*/ 4640220 h 6250127"/>
                <a:gd name="connsiteX38" fmla="*/ 5043904 w 5535001"/>
                <a:gd name="connsiteY38" fmla="*/ 4712105 h 6250127"/>
                <a:gd name="connsiteX39" fmla="*/ 5015799 w 5535001"/>
                <a:gd name="connsiteY39" fmla="*/ 4784438 h 6250127"/>
                <a:gd name="connsiteX40" fmla="*/ 4982880 w 5535001"/>
                <a:gd name="connsiteY40" fmla="*/ 4856435 h 6250127"/>
                <a:gd name="connsiteX41" fmla="*/ 4817276 w 5535001"/>
                <a:gd name="connsiteY41" fmla="*/ 5125275 h 6250127"/>
                <a:gd name="connsiteX42" fmla="*/ 4618753 w 5535001"/>
                <a:gd name="connsiteY42" fmla="*/ 5355374 h 6250127"/>
                <a:gd name="connsiteX43" fmla="*/ 4566575 w 5535001"/>
                <a:gd name="connsiteY43" fmla="*/ 5408560 h 6250127"/>
                <a:gd name="connsiteX44" fmla="*/ 4513837 w 5535001"/>
                <a:gd name="connsiteY44" fmla="*/ 5461186 h 6250127"/>
                <a:gd name="connsiteX45" fmla="*/ 4459531 w 5535001"/>
                <a:gd name="connsiteY45" fmla="*/ 5512580 h 6250127"/>
                <a:gd name="connsiteX46" fmla="*/ 4404554 w 5535001"/>
                <a:gd name="connsiteY46" fmla="*/ 5563526 h 6250127"/>
                <a:gd name="connsiteX47" fmla="*/ 4348009 w 5535001"/>
                <a:gd name="connsiteY47" fmla="*/ 5613017 h 6250127"/>
                <a:gd name="connsiteX48" fmla="*/ 4290568 w 5535001"/>
                <a:gd name="connsiteY48" fmla="*/ 5661948 h 6250127"/>
                <a:gd name="connsiteX49" fmla="*/ 4276124 w 5535001"/>
                <a:gd name="connsiteY49" fmla="*/ 5674153 h 6250127"/>
                <a:gd name="connsiteX50" fmla="*/ 4261120 w 5535001"/>
                <a:gd name="connsiteY50" fmla="*/ 5685798 h 6250127"/>
                <a:gd name="connsiteX51" fmla="*/ 4231112 w 5535001"/>
                <a:gd name="connsiteY51" fmla="*/ 5708976 h 6250127"/>
                <a:gd name="connsiteX52" fmla="*/ 4170984 w 5535001"/>
                <a:gd name="connsiteY52" fmla="*/ 5755443 h 6250127"/>
                <a:gd name="connsiteX53" fmla="*/ 4046025 w 5535001"/>
                <a:gd name="connsiteY53" fmla="*/ 5843228 h 6250127"/>
                <a:gd name="connsiteX54" fmla="*/ 3915356 w 5535001"/>
                <a:gd name="connsiteY54" fmla="*/ 5923735 h 6250127"/>
                <a:gd name="connsiteX55" fmla="*/ 3346323 w 5535001"/>
                <a:gd name="connsiteY55" fmla="*/ 6158872 h 6250127"/>
                <a:gd name="connsiteX56" fmla="*/ 2743476 w 5535001"/>
                <a:gd name="connsiteY56" fmla="*/ 6247328 h 6250127"/>
                <a:gd name="connsiteX57" fmla="*/ 2668120 w 5535001"/>
                <a:gd name="connsiteY57" fmla="*/ 6249344 h 6250127"/>
                <a:gd name="connsiteX58" fmla="*/ 2630498 w 5535001"/>
                <a:gd name="connsiteY58" fmla="*/ 6250127 h 6250127"/>
                <a:gd name="connsiteX59" fmla="*/ 2592988 w 5535001"/>
                <a:gd name="connsiteY59" fmla="*/ 6249568 h 6250127"/>
                <a:gd name="connsiteX60" fmla="*/ 2518080 w 5535001"/>
                <a:gd name="connsiteY60" fmla="*/ 6247777 h 6250127"/>
                <a:gd name="connsiteX61" fmla="*/ 2442948 w 5535001"/>
                <a:gd name="connsiteY61" fmla="*/ 6244529 h 6250127"/>
                <a:gd name="connsiteX62" fmla="*/ 2291676 w 5535001"/>
                <a:gd name="connsiteY62" fmla="*/ 6232213 h 6250127"/>
                <a:gd name="connsiteX63" fmla="*/ 2141412 w 5535001"/>
                <a:gd name="connsiteY63" fmla="*/ 6212394 h 6250127"/>
                <a:gd name="connsiteX64" fmla="*/ 1992715 w 5535001"/>
                <a:gd name="connsiteY64" fmla="*/ 6184961 h 6250127"/>
                <a:gd name="connsiteX65" fmla="*/ 1845811 w 5535001"/>
                <a:gd name="connsiteY65" fmla="*/ 6151034 h 6250127"/>
                <a:gd name="connsiteX66" fmla="*/ 1701033 w 5535001"/>
                <a:gd name="connsiteY66" fmla="*/ 6110724 h 6250127"/>
                <a:gd name="connsiteX67" fmla="*/ 1629484 w 5535001"/>
                <a:gd name="connsiteY67" fmla="*/ 6088219 h 6250127"/>
                <a:gd name="connsiteX68" fmla="*/ 1558383 w 5535001"/>
                <a:gd name="connsiteY68" fmla="*/ 6064929 h 6250127"/>
                <a:gd name="connsiteX69" fmla="*/ 1011968 w 5535001"/>
                <a:gd name="connsiteY69" fmla="*/ 5828896 h 6250127"/>
                <a:gd name="connsiteX70" fmla="*/ 511237 w 5535001"/>
                <a:gd name="connsiteY70" fmla="*/ 5512356 h 6250127"/>
                <a:gd name="connsiteX71" fmla="*/ 395572 w 5535001"/>
                <a:gd name="connsiteY71" fmla="*/ 5419757 h 6250127"/>
                <a:gd name="connsiteX72" fmla="*/ 284722 w 5535001"/>
                <a:gd name="connsiteY72" fmla="*/ 5321559 h 6250127"/>
                <a:gd name="connsiteX73" fmla="*/ 257513 w 5535001"/>
                <a:gd name="connsiteY73" fmla="*/ 5296477 h 6250127"/>
                <a:gd name="connsiteX74" fmla="*/ 243853 w 5535001"/>
                <a:gd name="connsiteY74" fmla="*/ 5283937 h 6250127"/>
                <a:gd name="connsiteX75" fmla="*/ 230752 w 5535001"/>
                <a:gd name="connsiteY75" fmla="*/ 5270836 h 6250127"/>
                <a:gd name="connsiteX76" fmla="*/ 178574 w 5535001"/>
                <a:gd name="connsiteY76" fmla="*/ 5218322 h 6250127"/>
                <a:gd name="connsiteX77" fmla="*/ 126508 w 5535001"/>
                <a:gd name="connsiteY77" fmla="*/ 5165584 h 6250127"/>
                <a:gd name="connsiteX78" fmla="*/ 76345 w 5535001"/>
                <a:gd name="connsiteY78" fmla="*/ 5111167 h 6250127"/>
                <a:gd name="connsiteX79" fmla="*/ 26407 w 5535001"/>
                <a:gd name="connsiteY79" fmla="*/ 5056413 h 6250127"/>
                <a:gd name="connsiteX80" fmla="*/ 0 w 5535001"/>
                <a:gd name="connsiteY80" fmla="*/ 5024776 h 6250127"/>
                <a:gd name="connsiteX81" fmla="*/ 0 w 5535001"/>
                <a:gd name="connsiteY81" fmla="*/ 4492798 h 6250127"/>
                <a:gd name="connsiteX82" fmla="*/ 28534 w 5535001"/>
                <a:gd name="connsiteY82" fmla="*/ 4537879 h 6250127"/>
                <a:gd name="connsiteX83" fmla="*/ 66604 w 5535001"/>
                <a:gd name="connsiteY83" fmla="*/ 4592745 h 6250127"/>
                <a:gd name="connsiteX84" fmla="*/ 104114 w 5535001"/>
                <a:gd name="connsiteY84" fmla="*/ 4647834 h 6250127"/>
                <a:gd name="connsiteX85" fmla="*/ 143751 w 5535001"/>
                <a:gd name="connsiteY85" fmla="*/ 4701580 h 6250127"/>
                <a:gd name="connsiteX86" fmla="*/ 182717 w 5535001"/>
                <a:gd name="connsiteY86" fmla="*/ 4755773 h 6250127"/>
                <a:gd name="connsiteX87" fmla="*/ 223810 w 5535001"/>
                <a:gd name="connsiteY87" fmla="*/ 4808399 h 6250127"/>
                <a:gd name="connsiteX88" fmla="*/ 264679 w 5535001"/>
                <a:gd name="connsiteY88" fmla="*/ 4861249 h 6250127"/>
                <a:gd name="connsiteX89" fmla="*/ 307788 w 5535001"/>
                <a:gd name="connsiteY89" fmla="*/ 4912420 h 6250127"/>
                <a:gd name="connsiteX90" fmla="*/ 351232 w 5535001"/>
                <a:gd name="connsiteY90" fmla="*/ 4963254 h 6250127"/>
                <a:gd name="connsiteX91" fmla="*/ 397028 w 5535001"/>
                <a:gd name="connsiteY91" fmla="*/ 5012185 h 6250127"/>
                <a:gd name="connsiteX92" fmla="*/ 443496 w 5535001"/>
                <a:gd name="connsiteY92" fmla="*/ 5060444 h 6250127"/>
                <a:gd name="connsiteX93" fmla="*/ 455140 w 5535001"/>
                <a:gd name="connsiteY93" fmla="*/ 5072537 h 6250127"/>
                <a:gd name="connsiteX94" fmla="*/ 467345 w 5535001"/>
                <a:gd name="connsiteY94" fmla="*/ 5083958 h 6250127"/>
                <a:gd name="connsiteX95" fmla="*/ 491755 w 5535001"/>
                <a:gd name="connsiteY95" fmla="*/ 5106912 h 6250127"/>
                <a:gd name="connsiteX96" fmla="*/ 540686 w 5535001"/>
                <a:gd name="connsiteY96" fmla="*/ 5152819 h 6250127"/>
                <a:gd name="connsiteX97" fmla="*/ 552890 w 5535001"/>
                <a:gd name="connsiteY97" fmla="*/ 5164353 h 6250127"/>
                <a:gd name="connsiteX98" fmla="*/ 565655 w 5535001"/>
                <a:gd name="connsiteY98" fmla="*/ 5175214 h 6250127"/>
                <a:gd name="connsiteX99" fmla="*/ 591072 w 5535001"/>
                <a:gd name="connsiteY99" fmla="*/ 5197048 h 6250127"/>
                <a:gd name="connsiteX100" fmla="*/ 694197 w 5535001"/>
                <a:gd name="connsiteY100" fmla="*/ 5283041 h 6250127"/>
                <a:gd name="connsiteX101" fmla="*/ 1146221 w 5535001"/>
                <a:gd name="connsiteY101" fmla="*/ 5573716 h 6250127"/>
                <a:gd name="connsiteX102" fmla="*/ 1650982 w 5535001"/>
                <a:gd name="connsiteY102" fmla="*/ 5758130 h 6250127"/>
                <a:gd name="connsiteX103" fmla="*/ 1716485 w 5535001"/>
                <a:gd name="connsiteY103" fmla="*/ 5772798 h 6250127"/>
                <a:gd name="connsiteX104" fmla="*/ 1782211 w 5535001"/>
                <a:gd name="connsiteY104" fmla="*/ 5786235 h 6250127"/>
                <a:gd name="connsiteX105" fmla="*/ 1848386 w 5535001"/>
                <a:gd name="connsiteY105" fmla="*/ 5796984 h 6250127"/>
                <a:gd name="connsiteX106" fmla="*/ 1881417 w 5535001"/>
                <a:gd name="connsiteY106" fmla="*/ 5802359 h 6250127"/>
                <a:gd name="connsiteX107" fmla="*/ 1914560 w 5535001"/>
                <a:gd name="connsiteY107" fmla="*/ 5807061 h 6250127"/>
                <a:gd name="connsiteX108" fmla="*/ 2047469 w 5535001"/>
                <a:gd name="connsiteY108" fmla="*/ 5821282 h 6250127"/>
                <a:gd name="connsiteX109" fmla="*/ 2180601 w 5535001"/>
                <a:gd name="connsiteY109" fmla="*/ 5828896 h 6250127"/>
                <a:gd name="connsiteX110" fmla="*/ 2313622 w 5535001"/>
                <a:gd name="connsiteY110" fmla="*/ 5830463 h 6250127"/>
                <a:gd name="connsiteX111" fmla="*/ 2380021 w 5535001"/>
                <a:gd name="connsiteY111" fmla="*/ 5828448 h 6250127"/>
                <a:gd name="connsiteX112" fmla="*/ 2446195 w 5535001"/>
                <a:gd name="connsiteY112" fmla="*/ 5826433 h 6250127"/>
                <a:gd name="connsiteX113" fmla="*/ 2513041 w 5535001"/>
                <a:gd name="connsiteY113" fmla="*/ 5822737 h 6250127"/>
                <a:gd name="connsiteX114" fmla="*/ 2580111 w 5535001"/>
                <a:gd name="connsiteY114" fmla="*/ 5818258 h 6250127"/>
                <a:gd name="connsiteX115" fmla="*/ 2613590 w 5535001"/>
                <a:gd name="connsiteY115" fmla="*/ 5816355 h 6250127"/>
                <a:gd name="connsiteX116" fmla="*/ 2646845 w 5535001"/>
                <a:gd name="connsiteY116" fmla="*/ 5813108 h 6250127"/>
                <a:gd name="connsiteX117" fmla="*/ 2713244 w 5535001"/>
                <a:gd name="connsiteY117" fmla="*/ 5806838 h 6250127"/>
                <a:gd name="connsiteX118" fmla="*/ 3230882 w 5535001"/>
                <a:gd name="connsiteY118" fmla="*/ 5721292 h 6250127"/>
                <a:gd name="connsiteX119" fmla="*/ 3720416 w 5535001"/>
                <a:gd name="connsiteY119" fmla="*/ 5556472 h 6250127"/>
                <a:gd name="connsiteX120" fmla="*/ 3837425 w 5535001"/>
                <a:gd name="connsiteY120" fmla="*/ 5499927 h 6250127"/>
                <a:gd name="connsiteX121" fmla="*/ 3951634 w 5535001"/>
                <a:gd name="connsiteY121" fmla="*/ 5436552 h 6250127"/>
                <a:gd name="connsiteX122" fmla="*/ 4007284 w 5535001"/>
                <a:gd name="connsiteY122" fmla="*/ 5401841 h 6250127"/>
                <a:gd name="connsiteX123" fmla="*/ 4035164 w 5535001"/>
                <a:gd name="connsiteY123" fmla="*/ 5384374 h 6250127"/>
                <a:gd name="connsiteX124" fmla="*/ 4049049 w 5535001"/>
                <a:gd name="connsiteY124" fmla="*/ 5375640 h 6250127"/>
                <a:gd name="connsiteX125" fmla="*/ 4062485 w 5535001"/>
                <a:gd name="connsiteY125" fmla="*/ 5366123 h 6250127"/>
                <a:gd name="connsiteX126" fmla="*/ 4116567 w 5535001"/>
                <a:gd name="connsiteY126" fmla="*/ 5328277 h 6250127"/>
                <a:gd name="connsiteX127" fmla="*/ 4169976 w 5535001"/>
                <a:gd name="connsiteY127" fmla="*/ 5289199 h 6250127"/>
                <a:gd name="connsiteX128" fmla="*/ 4222042 w 5535001"/>
                <a:gd name="connsiteY128" fmla="*/ 5247994 h 6250127"/>
                <a:gd name="connsiteX129" fmla="*/ 4273213 w 5535001"/>
                <a:gd name="connsiteY129" fmla="*/ 5205558 h 6250127"/>
                <a:gd name="connsiteX130" fmla="*/ 4323151 w 5535001"/>
                <a:gd name="connsiteY130" fmla="*/ 5161329 h 6250127"/>
                <a:gd name="connsiteX131" fmla="*/ 4371971 w 5535001"/>
                <a:gd name="connsiteY131" fmla="*/ 5116093 h 6250127"/>
                <a:gd name="connsiteX132" fmla="*/ 4546868 w 5535001"/>
                <a:gd name="connsiteY132" fmla="*/ 4924400 h 6250127"/>
                <a:gd name="connsiteX133" fmla="*/ 4675634 w 5535001"/>
                <a:gd name="connsiteY133" fmla="*/ 4715352 h 6250127"/>
                <a:gd name="connsiteX134" fmla="*/ 4700155 w 5535001"/>
                <a:gd name="connsiteY134" fmla="*/ 4659255 h 6250127"/>
                <a:gd name="connsiteX135" fmla="*/ 4721206 w 5535001"/>
                <a:gd name="connsiteY135" fmla="*/ 4600135 h 6250127"/>
                <a:gd name="connsiteX136" fmla="*/ 4740465 w 5535001"/>
                <a:gd name="connsiteY136" fmla="*/ 4538887 h 6250127"/>
                <a:gd name="connsiteX137" fmla="*/ 4758492 w 5535001"/>
                <a:gd name="connsiteY137" fmla="*/ 4475848 h 6250127"/>
                <a:gd name="connsiteX138" fmla="*/ 4891288 w 5535001"/>
                <a:gd name="connsiteY138" fmla="*/ 3930329 h 6250127"/>
                <a:gd name="connsiteX139" fmla="*/ 5066298 w 5535001"/>
                <a:gd name="connsiteY139" fmla="*/ 3382235 h 6250127"/>
                <a:gd name="connsiteX140" fmla="*/ 5156994 w 5535001"/>
                <a:gd name="connsiteY140" fmla="*/ 2898635 h 6250127"/>
                <a:gd name="connsiteX141" fmla="*/ 5083317 w 5535001"/>
                <a:gd name="connsiteY141" fmla="*/ 2402047 h 6250127"/>
                <a:gd name="connsiteX142" fmla="*/ 4871022 w 5535001"/>
                <a:gd name="connsiteY142" fmla="*/ 1926958 h 6250127"/>
                <a:gd name="connsiteX143" fmla="*/ 4727028 w 5535001"/>
                <a:gd name="connsiteY143" fmla="*/ 1703577 h 6250127"/>
                <a:gd name="connsiteX144" fmla="*/ 4563776 w 5535001"/>
                <a:gd name="connsiteY144" fmla="*/ 1490834 h 6250127"/>
                <a:gd name="connsiteX145" fmla="*/ 4370291 w 5535001"/>
                <a:gd name="connsiteY145" fmla="*/ 1300596 h 6250127"/>
                <a:gd name="connsiteX146" fmla="*/ 4266046 w 5535001"/>
                <a:gd name="connsiteY146" fmla="*/ 1214491 h 6250127"/>
                <a:gd name="connsiteX147" fmla="*/ 4212973 w 5535001"/>
                <a:gd name="connsiteY147" fmla="*/ 1173062 h 6250127"/>
                <a:gd name="connsiteX148" fmla="*/ 4157995 w 5535001"/>
                <a:gd name="connsiteY148" fmla="*/ 1134545 h 6250127"/>
                <a:gd name="connsiteX149" fmla="*/ 3697126 w 5535001"/>
                <a:gd name="connsiteY149" fmla="*/ 881044 h 6250127"/>
                <a:gd name="connsiteX150" fmla="*/ 3637670 w 5535001"/>
                <a:gd name="connsiteY150" fmla="*/ 856747 h 6250127"/>
                <a:gd name="connsiteX151" fmla="*/ 3608222 w 5535001"/>
                <a:gd name="connsiteY151" fmla="*/ 844318 h 6250127"/>
                <a:gd name="connsiteX152" fmla="*/ 3578214 w 5535001"/>
                <a:gd name="connsiteY152" fmla="*/ 833457 h 6250127"/>
                <a:gd name="connsiteX153" fmla="*/ 3518309 w 5535001"/>
                <a:gd name="connsiteY153" fmla="*/ 812294 h 6250127"/>
                <a:gd name="connsiteX154" fmla="*/ 3503417 w 5535001"/>
                <a:gd name="connsiteY154" fmla="*/ 806920 h 6250127"/>
                <a:gd name="connsiteX155" fmla="*/ 3489533 w 5535001"/>
                <a:gd name="connsiteY155" fmla="*/ 799642 h 6250127"/>
                <a:gd name="connsiteX156" fmla="*/ 3460869 w 5535001"/>
                <a:gd name="connsiteY156" fmla="*/ 787101 h 6250127"/>
                <a:gd name="connsiteX157" fmla="*/ 3402980 w 5535001"/>
                <a:gd name="connsiteY157" fmla="*/ 763475 h 6250127"/>
                <a:gd name="connsiteX158" fmla="*/ 3374092 w 5535001"/>
                <a:gd name="connsiteY158" fmla="*/ 751606 h 6250127"/>
                <a:gd name="connsiteX159" fmla="*/ 3344980 w 5535001"/>
                <a:gd name="connsiteY159" fmla="*/ 740409 h 6250127"/>
                <a:gd name="connsiteX160" fmla="*/ 3226627 w 5535001"/>
                <a:gd name="connsiteY160" fmla="*/ 700772 h 6250127"/>
                <a:gd name="connsiteX161" fmla="*/ 2735750 w 5535001"/>
                <a:gd name="connsiteY161" fmla="*/ 614667 h 6250127"/>
                <a:gd name="connsiteX162" fmla="*/ 2673158 w 5535001"/>
                <a:gd name="connsiteY162" fmla="*/ 610412 h 6250127"/>
                <a:gd name="connsiteX163" fmla="*/ 2610119 w 5535001"/>
                <a:gd name="connsiteY163" fmla="*/ 609628 h 6250127"/>
                <a:gd name="connsiteX164" fmla="*/ 2547080 w 5535001"/>
                <a:gd name="connsiteY164" fmla="*/ 608620 h 6250127"/>
                <a:gd name="connsiteX165" fmla="*/ 2516400 w 5535001"/>
                <a:gd name="connsiteY165" fmla="*/ 608844 h 6250127"/>
                <a:gd name="connsiteX166" fmla="*/ 2486280 w 5535001"/>
                <a:gd name="connsiteY166" fmla="*/ 609740 h 6250127"/>
                <a:gd name="connsiteX167" fmla="*/ 2426376 w 5535001"/>
                <a:gd name="connsiteY167" fmla="*/ 613099 h 6250127"/>
                <a:gd name="connsiteX168" fmla="*/ 2366920 w 5535001"/>
                <a:gd name="connsiteY168" fmla="*/ 618474 h 6250127"/>
                <a:gd name="connsiteX169" fmla="*/ 2337248 w 5535001"/>
                <a:gd name="connsiteY169" fmla="*/ 621497 h 6250127"/>
                <a:gd name="connsiteX170" fmla="*/ 2307800 w 5535001"/>
                <a:gd name="connsiteY170" fmla="*/ 625528 h 6250127"/>
                <a:gd name="connsiteX171" fmla="*/ 2278351 w 5535001"/>
                <a:gd name="connsiteY171" fmla="*/ 629559 h 6250127"/>
                <a:gd name="connsiteX172" fmla="*/ 2249127 w 5535001"/>
                <a:gd name="connsiteY172" fmla="*/ 634710 h 6250127"/>
                <a:gd name="connsiteX173" fmla="*/ 1796096 w 5535001"/>
                <a:gd name="connsiteY173" fmla="*/ 781726 h 6250127"/>
                <a:gd name="connsiteX174" fmla="*/ 1370833 w 5535001"/>
                <a:gd name="connsiteY174" fmla="*/ 1048663 h 6250127"/>
                <a:gd name="connsiteX175" fmla="*/ 959790 w 5535001"/>
                <a:gd name="connsiteY175" fmla="*/ 1390844 h 6250127"/>
                <a:gd name="connsiteX176" fmla="*/ 749062 w 5535001"/>
                <a:gd name="connsiteY176" fmla="*/ 1577611 h 6250127"/>
                <a:gd name="connsiteX177" fmla="*/ 524786 w 5535001"/>
                <a:gd name="connsiteY177" fmla="*/ 1763145 h 6250127"/>
                <a:gd name="connsiteX178" fmla="*/ 84071 w 5535001"/>
                <a:gd name="connsiteY178" fmla="*/ 2098496 h 6250127"/>
                <a:gd name="connsiteX179" fmla="*/ 0 w 5535001"/>
                <a:gd name="connsiteY179" fmla="*/ 2168094 h 6250127"/>
                <a:gd name="connsiteX180" fmla="*/ 0 w 5535001"/>
                <a:gd name="connsiteY180" fmla="*/ 1576676 h 6250127"/>
                <a:gd name="connsiteX181" fmla="*/ 174655 w 5535001"/>
                <a:gd name="connsiteY181" fmla="*/ 1387597 h 6250127"/>
                <a:gd name="connsiteX182" fmla="*/ 363661 w 5535001"/>
                <a:gd name="connsiteY182" fmla="*/ 1188626 h 6250127"/>
                <a:gd name="connsiteX183" fmla="*/ 458052 w 5535001"/>
                <a:gd name="connsiteY183" fmla="*/ 1086397 h 6250127"/>
                <a:gd name="connsiteX184" fmla="*/ 557257 w 5535001"/>
                <a:gd name="connsiteY184" fmla="*/ 981593 h 6250127"/>
                <a:gd name="connsiteX185" fmla="*/ 994165 w 5535001"/>
                <a:gd name="connsiteY185" fmla="*/ 578389 h 6250127"/>
                <a:gd name="connsiteX186" fmla="*/ 1520873 w 5535001"/>
                <a:gd name="connsiteY186" fmla="*/ 237215 h 6250127"/>
                <a:gd name="connsiteX187" fmla="*/ 2141748 w 5535001"/>
                <a:gd name="connsiteY187" fmla="*/ 31190 h 6250127"/>
                <a:gd name="connsiteX188" fmla="*/ 2182505 w 5535001"/>
                <a:gd name="connsiteY188" fmla="*/ 24360 h 6250127"/>
                <a:gd name="connsiteX189" fmla="*/ 2223374 w 5535001"/>
                <a:gd name="connsiteY189" fmla="*/ 18873 h 6250127"/>
                <a:gd name="connsiteX190" fmla="*/ 2264355 w 5535001"/>
                <a:gd name="connsiteY190" fmla="*/ 13611 h 6250127"/>
                <a:gd name="connsiteX191" fmla="*/ 2305336 w 5535001"/>
                <a:gd name="connsiteY191" fmla="*/ 9580 h 6250127"/>
                <a:gd name="connsiteX192" fmla="*/ 2387410 w 5535001"/>
                <a:gd name="connsiteY192" fmla="*/ 3645 h 6250127"/>
                <a:gd name="connsiteX193" fmla="*/ 2469373 w 5535001"/>
                <a:gd name="connsiteY193" fmla="*/ 622 h 62501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Lst>
              <a:rect l="l" t="t" r="r" b="b"/>
              <a:pathLst>
                <a:path w="5535001" h="6250127">
                  <a:moveTo>
                    <a:pt x="2510242" y="174"/>
                  </a:moveTo>
                  <a:cubicBezTo>
                    <a:pt x="2523902" y="-50"/>
                    <a:pt x="2537562" y="-162"/>
                    <a:pt x="2550551" y="510"/>
                  </a:cubicBezTo>
                  <a:lnTo>
                    <a:pt x="2629490" y="3757"/>
                  </a:lnTo>
                  <a:lnTo>
                    <a:pt x="2708317" y="7229"/>
                  </a:lnTo>
                  <a:cubicBezTo>
                    <a:pt x="2734630" y="8572"/>
                    <a:pt x="2760943" y="12155"/>
                    <a:pt x="2787256" y="14619"/>
                  </a:cubicBezTo>
                  <a:cubicBezTo>
                    <a:pt x="2997536" y="34885"/>
                    <a:pt x="3207144" y="77994"/>
                    <a:pt x="3408467" y="145064"/>
                  </a:cubicBezTo>
                  <a:lnTo>
                    <a:pt x="3557723" y="199593"/>
                  </a:lnTo>
                  <a:cubicBezTo>
                    <a:pt x="3570264" y="203848"/>
                    <a:pt x="3582245" y="209447"/>
                    <a:pt x="3594337" y="214597"/>
                  </a:cubicBezTo>
                  <a:lnTo>
                    <a:pt x="3630616" y="230385"/>
                  </a:lnTo>
                  <a:lnTo>
                    <a:pt x="3703172" y="262073"/>
                  </a:lnTo>
                  <a:cubicBezTo>
                    <a:pt x="3715265" y="267335"/>
                    <a:pt x="3727358" y="272598"/>
                    <a:pt x="3739003" y="278756"/>
                  </a:cubicBezTo>
                  <a:cubicBezTo>
                    <a:pt x="3744937" y="281667"/>
                    <a:pt x="3750984" y="284131"/>
                    <a:pt x="3756806" y="287266"/>
                  </a:cubicBezTo>
                  <a:cubicBezTo>
                    <a:pt x="3762517" y="290513"/>
                    <a:pt x="3768115" y="294208"/>
                    <a:pt x="3773714" y="297567"/>
                  </a:cubicBezTo>
                  <a:lnTo>
                    <a:pt x="3840784" y="339332"/>
                  </a:lnTo>
                  <a:cubicBezTo>
                    <a:pt x="3851869" y="346386"/>
                    <a:pt x="3863290" y="352881"/>
                    <a:pt x="3873927" y="360495"/>
                  </a:cubicBezTo>
                  <a:lnTo>
                    <a:pt x="3906062" y="383001"/>
                  </a:lnTo>
                  <a:lnTo>
                    <a:pt x="3969662" y="428572"/>
                  </a:lnTo>
                  <a:cubicBezTo>
                    <a:pt x="4137281" y="552188"/>
                    <a:pt x="4285417" y="693270"/>
                    <a:pt x="4423029" y="837600"/>
                  </a:cubicBezTo>
                  <a:cubicBezTo>
                    <a:pt x="4440160" y="855739"/>
                    <a:pt x="4457404" y="873766"/>
                    <a:pt x="4474647" y="891569"/>
                  </a:cubicBezTo>
                  <a:lnTo>
                    <a:pt x="4524250" y="946883"/>
                  </a:lnTo>
                  <a:lnTo>
                    <a:pt x="4573965" y="1001748"/>
                  </a:lnTo>
                  <a:cubicBezTo>
                    <a:pt x="4590760" y="1019887"/>
                    <a:pt x="4605988" y="1039146"/>
                    <a:pt x="4622224" y="1057509"/>
                  </a:cubicBezTo>
                  <a:cubicBezTo>
                    <a:pt x="4653911" y="1094907"/>
                    <a:pt x="4686831" y="1131409"/>
                    <a:pt x="4717510" y="1169143"/>
                  </a:cubicBezTo>
                  <a:cubicBezTo>
                    <a:pt x="4733186" y="1187730"/>
                    <a:pt x="4748862" y="1206430"/>
                    <a:pt x="4764986" y="1224681"/>
                  </a:cubicBezTo>
                  <a:cubicBezTo>
                    <a:pt x="4780886" y="1243044"/>
                    <a:pt x="4797233" y="1261071"/>
                    <a:pt x="4813021" y="1279994"/>
                  </a:cubicBezTo>
                  <a:cubicBezTo>
                    <a:pt x="4877292" y="1354230"/>
                    <a:pt x="4941339" y="1428914"/>
                    <a:pt x="5001915" y="1506846"/>
                  </a:cubicBezTo>
                  <a:cubicBezTo>
                    <a:pt x="5062603" y="1584665"/>
                    <a:pt x="5118252" y="1666739"/>
                    <a:pt x="5170542" y="1751165"/>
                  </a:cubicBezTo>
                  <a:cubicBezTo>
                    <a:pt x="5274898" y="1920240"/>
                    <a:pt x="5363579" y="2101295"/>
                    <a:pt x="5428969" y="2293660"/>
                  </a:cubicBezTo>
                  <a:cubicBezTo>
                    <a:pt x="5494136" y="2485801"/>
                    <a:pt x="5533102" y="2690819"/>
                    <a:pt x="5534893" y="2899307"/>
                  </a:cubicBezTo>
                  <a:cubicBezTo>
                    <a:pt x="5536124" y="3003439"/>
                    <a:pt x="5526831" y="3108132"/>
                    <a:pt x="5508804" y="3211144"/>
                  </a:cubicBezTo>
                  <a:cubicBezTo>
                    <a:pt x="5490441" y="3314157"/>
                    <a:pt x="5462336" y="3415490"/>
                    <a:pt x="5426282" y="3513352"/>
                  </a:cubicBezTo>
                  <a:cubicBezTo>
                    <a:pt x="5363355" y="3684890"/>
                    <a:pt x="5302219" y="3856428"/>
                    <a:pt x="5248250" y="4030542"/>
                  </a:cubicBezTo>
                  <a:lnTo>
                    <a:pt x="5208612" y="4161771"/>
                  </a:lnTo>
                  <a:lnTo>
                    <a:pt x="5170318" y="4294680"/>
                  </a:lnTo>
                  <a:lnTo>
                    <a:pt x="5132248" y="4430164"/>
                  </a:lnTo>
                  <a:lnTo>
                    <a:pt x="5112765" y="4498914"/>
                  </a:lnTo>
                  <a:lnTo>
                    <a:pt x="5091715" y="4569119"/>
                  </a:lnTo>
                  <a:cubicBezTo>
                    <a:pt x="5085221" y="4592297"/>
                    <a:pt x="5076823" y="4616482"/>
                    <a:pt x="5068985" y="4640220"/>
                  </a:cubicBezTo>
                  <a:cubicBezTo>
                    <a:pt x="5060699" y="4664182"/>
                    <a:pt x="5053981" y="4687807"/>
                    <a:pt x="5043904" y="4712105"/>
                  </a:cubicBezTo>
                  <a:lnTo>
                    <a:pt x="5015799" y="4784438"/>
                  </a:lnTo>
                  <a:cubicBezTo>
                    <a:pt x="5005274" y="4808511"/>
                    <a:pt x="4993965" y="4832473"/>
                    <a:pt x="4982880" y="4856435"/>
                  </a:cubicBezTo>
                  <a:cubicBezTo>
                    <a:pt x="4936524" y="4951273"/>
                    <a:pt x="4881099" y="5044096"/>
                    <a:pt x="4817276" y="5125275"/>
                  </a:cubicBezTo>
                  <a:cubicBezTo>
                    <a:pt x="4755244" y="5208805"/>
                    <a:pt x="4686943" y="5282817"/>
                    <a:pt x="4618753" y="5355374"/>
                  </a:cubicBezTo>
                  <a:cubicBezTo>
                    <a:pt x="4602069" y="5374073"/>
                    <a:pt x="4584154" y="5391092"/>
                    <a:pt x="4566575" y="5408560"/>
                  </a:cubicBezTo>
                  <a:lnTo>
                    <a:pt x="4513837" y="5461186"/>
                  </a:lnTo>
                  <a:cubicBezTo>
                    <a:pt x="4496593" y="5479101"/>
                    <a:pt x="4477894" y="5495560"/>
                    <a:pt x="4459531" y="5512580"/>
                  </a:cubicBezTo>
                  <a:lnTo>
                    <a:pt x="4404554" y="5563526"/>
                  </a:lnTo>
                  <a:cubicBezTo>
                    <a:pt x="4386527" y="5580770"/>
                    <a:pt x="4366932" y="5596670"/>
                    <a:pt x="4348009" y="5613017"/>
                  </a:cubicBezTo>
                  <a:lnTo>
                    <a:pt x="4290568" y="5661948"/>
                  </a:lnTo>
                  <a:lnTo>
                    <a:pt x="4276124" y="5674153"/>
                  </a:lnTo>
                  <a:lnTo>
                    <a:pt x="4261120" y="5685798"/>
                  </a:lnTo>
                  <a:lnTo>
                    <a:pt x="4231112" y="5708976"/>
                  </a:lnTo>
                  <a:lnTo>
                    <a:pt x="4170984" y="5755443"/>
                  </a:lnTo>
                  <a:cubicBezTo>
                    <a:pt x="4130227" y="5785563"/>
                    <a:pt x="4087790" y="5813892"/>
                    <a:pt x="4046025" y="5843228"/>
                  </a:cubicBezTo>
                  <a:cubicBezTo>
                    <a:pt x="4002917" y="5870437"/>
                    <a:pt x="3959248" y="5897309"/>
                    <a:pt x="3915356" y="5923735"/>
                  </a:cubicBezTo>
                  <a:cubicBezTo>
                    <a:pt x="3737659" y="6026299"/>
                    <a:pt x="3544847" y="6106022"/>
                    <a:pt x="3346323" y="6158872"/>
                  </a:cubicBezTo>
                  <a:cubicBezTo>
                    <a:pt x="3147800" y="6211946"/>
                    <a:pt x="2944462" y="6239714"/>
                    <a:pt x="2743476" y="6247328"/>
                  </a:cubicBezTo>
                  <a:lnTo>
                    <a:pt x="2668120" y="6249344"/>
                  </a:lnTo>
                  <a:lnTo>
                    <a:pt x="2630498" y="6250127"/>
                  </a:lnTo>
                  <a:lnTo>
                    <a:pt x="2592988" y="6249568"/>
                  </a:lnTo>
                  <a:lnTo>
                    <a:pt x="2518080" y="6247777"/>
                  </a:lnTo>
                  <a:cubicBezTo>
                    <a:pt x="2493110" y="6247105"/>
                    <a:pt x="2468365" y="6246881"/>
                    <a:pt x="2442948" y="6244529"/>
                  </a:cubicBezTo>
                  <a:cubicBezTo>
                    <a:pt x="2392337" y="6240722"/>
                    <a:pt x="2341950" y="6237699"/>
                    <a:pt x="2291676" y="6232213"/>
                  </a:cubicBezTo>
                  <a:lnTo>
                    <a:pt x="2141412" y="6212394"/>
                  </a:lnTo>
                  <a:lnTo>
                    <a:pt x="1992715" y="6184961"/>
                  </a:lnTo>
                  <a:cubicBezTo>
                    <a:pt x="1943561" y="6173988"/>
                    <a:pt x="1894630" y="6162231"/>
                    <a:pt x="1845811" y="6151034"/>
                  </a:cubicBezTo>
                  <a:cubicBezTo>
                    <a:pt x="1797215" y="6138829"/>
                    <a:pt x="1749180" y="6123938"/>
                    <a:pt x="1701033" y="6110724"/>
                  </a:cubicBezTo>
                  <a:cubicBezTo>
                    <a:pt x="1676847" y="6104566"/>
                    <a:pt x="1653334" y="6095833"/>
                    <a:pt x="1629484" y="6088219"/>
                  </a:cubicBezTo>
                  <a:lnTo>
                    <a:pt x="1558383" y="6064929"/>
                  </a:lnTo>
                  <a:cubicBezTo>
                    <a:pt x="1369713" y="6000210"/>
                    <a:pt x="1186978" y="5921271"/>
                    <a:pt x="1011968" y="5828896"/>
                  </a:cubicBezTo>
                  <a:cubicBezTo>
                    <a:pt x="837071" y="5736408"/>
                    <a:pt x="668556" y="5631940"/>
                    <a:pt x="511237" y="5512356"/>
                  </a:cubicBezTo>
                  <a:cubicBezTo>
                    <a:pt x="471152" y="5483468"/>
                    <a:pt x="433642" y="5451220"/>
                    <a:pt x="395572" y="5419757"/>
                  </a:cubicBezTo>
                  <a:cubicBezTo>
                    <a:pt x="356831" y="5388965"/>
                    <a:pt x="321112" y="5354926"/>
                    <a:pt x="284722" y="5321559"/>
                  </a:cubicBezTo>
                  <a:lnTo>
                    <a:pt x="257513" y="5296477"/>
                  </a:lnTo>
                  <a:lnTo>
                    <a:pt x="243853" y="5283937"/>
                  </a:lnTo>
                  <a:lnTo>
                    <a:pt x="230752" y="5270836"/>
                  </a:lnTo>
                  <a:lnTo>
                    <a:pt x="178574" y="5218322"/>
                  </a:lnTo>
                  <a:cubicBezTo>
                    <a:pt x="161331" y="5200631"/>
                    <a:pt x="143191" y="5183948"/>
                    <a:pt x="126508" y="5165584"/>
                  </a:cubicBezTo>
                  <a:lnTo>
                    <a:pt x="76345" y="5111167"/>
                  </a:lnTo>
                  <a:cubicBezTo>
                    <a:pt x="59774" y="5092916"/>
                    <a:pt x="42530" y="5075112"/>
                    <a:pt x="26407" y="5056413"/>
                  </a:cubicBezTo>
                  <a:lnTo>
                    <a:pt x="0" y="5024776"/>
                  </a:lnTo>
                  <a:lnTo>
                    <a:pt x="0" y="4492798"/>
                  </a:lnTo>
                  <a:lnTo>
                    <a:pt x="28534" y="4537879"/>
                  </a:lnTo>
                  <a:cubicBezTo>
                    <a:pt x="41299" y="4556130"/>
                    <a:pt x="54175" y="4574382"/>
                    <a:pt x="66604" y="4592745"/>
                  </a:cubicBezTo>
                  <a:lnTo>
                    <a:pt x="104114" y="4647834"/>
                  </a:lnTo>
                  <a:lnTo>
                    <a:pt x="143751" y="4701580"/>
                  </a:lnTo>
                  <a:cubicBezTo>
                    <a:pt x="156964" y="4719495"/>
                    <a:pt x="169728" y="4737746"/>
                    <a:pt x="182717" y="4755773"/>
                  </a:cubicBezTo>
                  <a:lnTo>
                    <a:pt x="223810" y="4808399"/>
                  </a:lnTo>
                  <a:lnTo>
                    <a:pt x="264679" y="4861249"/>
                  </a:lnTo>
                  <a:cubicBezTo>
                    <a:pt x="278563" y="4878717"/>
                    <a:pt x="293455" y="4895288"/>
                    <a:pt x="307788" y="4912420"/>
                  </a:cubicBezTo>
                  <a:lnTo>
                    <a:pt x="351232" y="4963254"/>
                  </a:lnTo>
                  <a:cubicBezTo>
                    <a:pt x="365788" y="4980162"/>
                    <a:pt x="381688" y="4995837"/>
                    <a:pt x="397028" y="5012185"/>
                  </a:cubicBezTo>
                  <a:lnTo>
                    <a:pt x="443496" y="5060444"/>
                  </a:lnTo>
                  <a:lnTo>
                    <a:pt x="455140" y="5072537"/>
                  </a:lnTo>
                  <a:lnTo>
                    <a:pt x="467345" y="5083958"/>
                  </a:lnTo>
                  <a:lnTo>
                    <a:pt x="491755" y="5106912"/>
                  </a:lnTo>
                  <a:lnTo>
                    <a:pt x="540686" y="5152819"/>
                  </a:lnTo>
                  <a:lnTo>
                    <a:pt x="552890" y="5164353"/>
                  </a:lnTo>
                  <a:lnTo>
                    <a:pt x="565655" y="5175214"/>
                  </a:lnTo>
                  <a:lnTo>
                    <a:pt x="591072" y="5197048"/>
                  </a:lnTo>
                  <a:cubicBezTo>
                    <a:pt x="624999" y="5226160"/>
                    <a:pt x="658366" y="5256056"/>
                    <a:pt x="694197" y="5283041"/>
                  </a:cubicBezTo>
                  <a:cubicBezTo>
                    <a:pt x="834272" y="5394675"/>
                    <a:pt x="985207" y="5493881"/>
                    <a:pt x="1146221" y="5573716"/>
                  </a:cubicBezTo>
                  <a:cubicBezTo>
                    <a:pt x="1307122" y="5653774"/>
                    <a:pt x="1476869" y="5715918"/>
                    <a:pt x="1650982" y="5758130"/>
                  </a:cubicBezTo>
                  <a:lnTo>
                    <a:pt x="1716485" y="5772798"/>
                  </a:lnTo>
                  <a:cubicBezTo>
                    <a:pt x="1738431" y="5777390"/>
                    <a:pt x="1759929" y="5783100"/>
                    <a:pt x="1782211" y="5786235"/>
                  </a:cubicBezTo>
                  <a:lnTo>
                    <a:pt x="1848386" y="5796984"/>
                  </a:lnTo>
                  <a:lnTo>
                    <a:pt x="1881417" y="5802359"/>
                  </a:lnTo>
                  <a:cubicBezTo>
                    <a:pt x="1892390" y="5804151"/>
                    <a:pt x="1903363" y="5806054"/>
                    <a:pt x="1914560" y="5807061"/>
                  </a:cubicBezTo>
                  <a:cubicBezTo>
                    <a:pt x="1959012" y="5811765"/>
                    <a:pt x="2003241" y="5817251"/>
                    <a:pt x="2047469" y="5821282"/>
                  </a:cubicBezTo>
                  <a:lnTo>
                    <a:pt x="2180601" y="5828896"/>
                  </a:lnTo>
                  <a:lnTo>
                    <a:pt x="2313622" y="5830463"/>
                  </a:lnTo>
                  <a:cubicBezTo>
                    <a:pt x="2335680" y="5830799"/>
                    <a:pt x="2357962" y="5829008"/>
                    <a:pt x="2380021" y="5828448"/>
                  </a:cubicBezTo>
                  <a:lnTo>
                    <a:pt x="2446195" y="5826433"/>
                  </a:lnTo>
                  <a:cubicBezTo>
                    <a:pt x="2468029" y="5826208"/>
                    <a:pt x="2490647" y="5824193"/>
                    <a:pt x="2513041" y="5822737"/>
                  </a:cubicBezTo>
                  <a:lnTo>
                    <a:pt x="2580111" y="5818258"/>
                  </a:lnTo>
                  <a:lnTo>
                    <a:pt x="2613590" y="5816355"/>
                  </a:lnTo>
                  <a:lnTo>
                    <a:pt x="2646845" y="5813108"/>
                  </a:lnTo>
                  <a:cubicBezTo>
                    <a:pt x="2669016" y="5810869"/>
                    <a:pt x="2691074" y="5808741"/>
                    <a:pt x="2713244" y="5806838"/>
                  </a:cubicBezTo>
                  <a:cubicBezTo>
                    <a:pt x="2889933" y="5789371"/>
                    <a:pt x="3062815" y="5762050"/>
                    <a:pt x="3230882" y="5721292"/>
                  </a:cubicBezTo>
                  <a:cubicBezTo>
                    <a:pt x="3398837" y="5680423"/>
                    <a:pt x="3562426" y="5626902"/>
                    <a:pt x="3720416" y="5556472"/>
                  </a:cubicBezTo>
                  <a:cubicBezTo>
                    <a:pt x="3759381" y="5537997"/>
                    <a:pt x="3798347" y="5518962"/>
                    <a:pt x="3837425" y="5499927"/>
                  </a:cubicBezTo>
                  <a:cubicBezTo>
                    <a:pt x="3875271" y="5478765"/>
                    <a:pt x="3913900" y="5458610"/>
                    <a:pt x="3951634" y="5436552"/>
                  </a:cubicBezTo>
                  <a:lnTo>
                    <a:pt x="4007284" y="5401841"/>
                  </a:lnTo>
                  <a:lnTo>
                    <a:pt x="4035164" y="5384374"/>
                  </a:lnTo>
                  <a:lnTo>
                    <a:pt x="4049049" y="5375640"/>
                  </a:lnTo>
                  <a:lnTo>
                    <a:pt x="4062485" y="5366123"/>
                  </a:lnTo>
                  <a:lnTo>
                    <a:pt x="4116567" y="5328277"/>
                  </a:lnTo>
                  <a:cubicBezTo>
                    <a:pt x="4134594" y="5315624"/>
                    <a:pt x="4152957" y="5303420"/>
                    <a:pt x="4169976" y="5289199"/>
                  </a:cubicBezTo>
                  <a:lnTo>
                    <a:pt x="4222042" y="5247994"/>
                  </a:lnTo>
                  <a:cubicBezTo>
                    <a:pt x="4239398" y="5234222"/>
                    <a:pt x="4256865" y="5220562"/>
                    <a:pt x="4273213" y="5205558"/>
                  </a:cubicBezTo>
                  <a:lnTo>
                    <a:pt x="4323151" y="5161329"/>
                  </a:lnTo>
                  <a:cubicBezTo>
                    <a:pt x="4339611" y="5146437"/>
                    <a:pt x="4356631" y="5131881"/>
                    <a:pt x="4371971" y="5116093"/>
                  </a:cubicBezTo>
                  <a:cubicBezTo>
                    <a:pt x="4435457" y="5054398"/>
                    <a:pt x="4496258" y="4991135"/>
                    <a:pt x="4546868" y="4924400"/>
                  </a:cubicBezTo>
                  <a:cubicBezTo>
                    <a:pt x="4600054" y="4858450"/>
                    <a:pt x="4640699" y="4788916"/>
                    <a:pt x="4675634" y="4715352"/>
                  </a:cubicBezTo>
                  <a:lnTo>
                    <a:pt x="4700155" y="4659255"/>
                  </a:lnTo>
                  <a:lnTo>
                    <a:pt x="4721206" y="4600135"/>
                  </a:lnTo>
                  <a:cubicBezTo>
                    <a:pt x="4728707" y="4580988"/>
                    <a:pt x="4733970" y="4559266"/>
                    <a:pt x="4740465" y="4538887"/>
                  </a:cubicBezTo>
                  <a:cubicBezTo>
                    <a:pt x="4746623" y="4518061"/>
                    <a:pt x="4753005" y="4497906"/>
                    <a:pt x="4758492" y="4475848"/>
                  </a:cubicBezTo>
                  <a:cubicBezTo>
                    <a:pt x="4803168" y="4303637"/>
                    <a:pt x="4840902" y="4115080"/>
                    <a:pt x="4891288" y="3930329"/>
                  </a:cubicBezTo>
                  <a:cubicBezTo>
                    <a:pt x="4940891" y="3744906"/>
                    <a:pt x="5000235" y="3562059"/>
                    <a:pt x="5066298" y="3382235"/>
                  </a:cubicBezTo>
                  <a:cubicBezTo>
                    <a:pt x="5124186" y="3226932"/>
                    <a:pt x="5154530" y="3064015"/>
                    <a:pt x="5156994" y="2898635"/>
                  </a:cubicBezTo>
                  <a:cubicBezTo>
                    <a:pt x="5159681" y="2733255"/>
                    <a:pt x="5132920" y="2565636"/>
                    <a:pt x="5083317" y="2402047"/>
                  </a:cubicBezTo>
                  <a:cubicBezTo>
                    <a:pt x="5033938" y="2238123"/>
                    <a:pt x="4960150" y="2079013"/>
                    <a:pt x="4871022" y="1926958"/>
                  </a:cubicBezTo>
                  <a:cubicBezTo>
                    <a:pt x="4826570" y="1850818"/>
                    <a:pt x="4777415" y="1776918"/>
                    <a:pt x="4727028" y="1703577"/>
                  </a:cubicBezTo>
                  <a:cubicBezTo>
                    <a:pt x="4676418" y="1630349"/>
                    <a:pt x="4622784" y="1558464"/>
                    <a:pt x="4563776" y="1490834"/>
                  </a:cubicBezTo>
                  <a:cubicBezTo>
                    <a:pt x="4503647" y="1423764"/>
                    <a:pt x="4439041" y="1359157"/>
                    <a:pt x="4370291" y="1300596"/>
                  </a:cubicBezTo>
                  <a:cubicBezTo>
                    <a:pt x="4336812" y="1270141"/>
                    <a:pt x="4301541" y="1242148"/>
                    <a:pt x="4266046" y="1214491"/>
                  </a:cubicBezTo>
                  <a:cubicBezTo>
                    <a:pt x="4248355" y="1200607"/>
                    <a:pt x="4230776" y="1186611"/>
                    <a:pt x="4212973" y="1173062"/>
                  </a:cubicBezTo>
                  <a:cubicBezTo>
                    <a:pt x="4194722" y="1160074"/>
                    <a:pt x="4176359" y="1147197"/>
                    <a:pt x="4157995" y="1134545"/>
                  </a:cubicBezTo>
                  <a:cubicBezTo>
                    <a:pt x="4011426" y="1031980"/>
                    <a:pt x="3855004" y="948562"/>
                    <a:pt x="3697126" y="881044"/>
                  </a:cubicBezTo>
                  <a:lnTo>
                    <a:pt x="3637670" y="856747"/>
                  </a:lnTo>
                  <a:lnTo>
                    <a:pt x="3608222" y="844318"/>
                  </a:lnTo>
                  <a:cubicBezTo>
                    <a:pt x="3598480" y="840063"/>
                    <a:pt x="3588179" y="837040"/>
                    <a:pt x="3578214" y="833457"/>
                  </a:cubicBezTo>
                  <a:lnTo>
                    <a:pt x="3518309" y="812294"/>
                  </a:lnTo>
                  <a:cubicBezTo>
                    <a:pt x="3513383" y="810503"/>
                    <a:pt x="3508344" y="808823"/>
                    <a:pt x="3503417" y="806920"/>
                  </a:cubicBezTo>
                  <a:cubicBezTo>
                    <a:pt x="3498603" y="804792"/>
                    <a:pt x="3494236" y="801993"/>
                    <a:pt x="3489533" y="799642"/>
                  </a:cubicBezTo>
                  <a:cubicBezTo>
                    <a:pt x="3480240" y="794827"/>
                    <a:pt x="3470498" y="791020"/>
                    <a:pt x="3460869" y="787101"/>
                  </a:cubicBezTo>
                  <a:lnTo>
                    <a:pt x="3402980" y="763475"/>
                  </a:lnTo>
                  <a:lnTo>
                    <a:pt x="3374092" y="751606"/>
                  </a:lnTo>
                  <a:cubicBezTo>
                    <a:pt x="3364462" y="747688"/>
                    <a:pt x="3354945" y="743433"/>
                    <a:pt x="3344980" y="740409"/>
                  </a:cubicBezTo>
                  <a:lnTo>
                    <a:pt x="3226627" y="700772"/>
                  </a:lnTo>
                  <a:cubicBezTo>
                    <a:pt x="3067405" y="652849"/>
                    <a:pt x="2902697" y="625192"/>
                    <a:pt x="2735750" y="614667"/>
                  </a:cubicBezTo>
                  <a:cubicBezTo>
                    <a:pt x="2714811" y="613435"/>
                    <a:pt x="2694209" y="610860"/>
                    <a:pt x="2673158" y="610412"/>
                  </a:cubicBezTo>
                  <a:lnTo>
                    <a:pt x="2610119" y="609628"/>
                  </a:lnTo>
                  <a:lnTo>
                    <a:pt x="2547080" y="608620"/>
                  </a:lnTo>
                  <a:cubicBezTo>
                    <a:pt x="2536443" y="608173"/>
                    <a:pt x="2526365" y="608397"/>
                    <a:pt x="2516400" y="608844"/>
                  </a:cubicBezTo>
                  <a:lnTo>
                    <a:pt x="2486280" y="609740"/>
                  </a:lnTo>
                  <a:cubicBezTo>
                    <a:pt x="2466125" y="609852"/>
                    <a:pt x="2446307" y="611868"/>
                    <a:pt x="2426376" y="613099"/>
                  </a:cubicBezTo>
                  <a:cubicBezTo>
                    <a:pt x="2406333" y="613995"/>
                    <a:pt x="2386627" y="616458"/>
                    <a:pt x="2366920" y="618474"/>
                  </a:cubicBezTo>
                  <a:cubicBezTo>
                    <a:pt x="2357066" y="619482"/>
                    <a:pt x="2347101" y="620153"/>
                    <a:pt x="2337248" y="621497"/>
                  </a:cubicBezTo>
                  <a:lnTo>
                    <a:pt x="2307800" y="625528"/>
                  </a:lnTo>
                  <a:lnTo>
                    <a:pt x="2278351" y="629559"/>
                  </a:lnTo>
                  <a:lnTo>
                    <a:pt x="2249127" y="634710"/>
                  </a:lnTo>
                  <a:cubicBezTo>
                    <a:pt x="2093377" y="661918"/>
                    <a:pt x="1942329" y="710849"/>
                    <a:pt x="1796096" y="781726"/>
                  </a:cubicBezTo>
                  <a:cubicBezTo>
                    <a:pt x="1649751" y="852268"/>
                    <a:pt x="1508892" y="944307"/>
                    <a:pt x="1370833" y="1048663"/>
                  </a:cubicBezTo>
                  <a:cubicBezTo>
                    <a:pt x="1232774" y="1153244"/>
                    <a:pt x="1097290" y="1269917"/>
                    <a:pt x="959790" y="1390844"/>
                  </a:cubicBezTo>
                  <a:lnTo>
                    <a:pt x="749062" y="1577611"/>
                  </a:lnTo>
                  <a:cubicBezTo>
                    <a:pt x="674602" y="1642329"/>
                    <a:pt x="599806" y="1704137"/>
                    <a:pt x="524786" y="1763145"/>
                  </a:cubicBezTo>
                  <a:cubicBezTo>
                    <a:pt x="374858" y="1881498"/>
                    <a:pt x="223810" y="1987422"/>
                    <a:pt x="84071" y="2098496"/>
                  </a:cubicBezTo>
                  <a:lnTo>
                    <a:pt x="0" y="2168094"/>
                  </a:lnTo>
                  <a:lnTo>
                    <a:pt x="0" y="1576676"/>
                  </a:lnTo>
                  <a:lnTo>
                    <a:pt x="174655" y="1387597"/>
                  </a:lnTo>
                  <a:cubicBezTo>
                    <a:pt x="238926" y="1320079"/>
                    <a:pt x="302749" y="1254577"/>
                    <a:pt x="363661" y="1188626"/>
                  </a:cubicBezTo>
                  <a:lnTo>
                    <a:pt x="458052" y="1086397"/>
                  </a:lnTo>
                  <a:cubicBezTo>
                    <a:pt x="490635" y="1051351"/>
                    <a:pt x="523666" y="1016416"/>
                    <a:pt x="557257" y="981593"/>
                  </a:cubicBezTo>
                  <a:cubicBezTo>
                    <a:pt x="691510" y="842414"/>
                    <a:pt x="835055" y="705699"/>
                    <a:pt x="994165" y="578389"/>
                  </a:cubicBezTo>
                  <a:cubicBezTo>
                    <a:pt x="1152939" y="451190"/>
                    <a:pt x="1328060" y="333398"/>
                    <a:pt x="1520873" y="237215"/>
                  </a:cubicBezTo>
                  <a:cubicBezTo>
                    <a:pt x="1713238" y="141033"/>
                    <a:pt x="1924302" y="68028"/>
                    <a:pt x="2141748" y="31190"/>
                  </a:cubicBezTo>
                  <a:lnTo>
                    <a:pt x="2182505" y="24360"/>
                  </a:lnTo>
                  <a:cubicBezTo>
                    <a:pt x="2196165" y="22344"/>
                    <a:pt x="2209826" y="20665"/>
                    <a:pt x="2223374" y="18873"/>
                  </a:cubicBezTo>
                  <a:lnTo>
                    <a:pt x="2264355" y="13611"/>
                  </a:lnTo>
                  <a:cubicBezTo>
                    <a:pt x="2278015" y="11931"/>
                    <a:pt x="2291676" y="10924"/>
                    <a:pt x="2305336" y="9580"/>
                  </a:cubicBezTo>
                  <a:cubicBezTo>
                    <a:pt x="2332657" y="7229"/>
                    <a:pt x="2360090" y="4653"/>
                    <a:pt x="2387410" y="3645"/>
                  </a:cubicBezTo>
                  <a:cubicBezTo>
                    <a:pt x="2414731" y="2414"/>
                    <a:pt x="2442164" y="510"/>
                    <a:pt x="2469373" y="622"/>
                  </a:cubicBezTo>
                  <a:close/>
                </a:path>
              </a:pathLst>
            </a:custGeom>
            <a:gradFill>
              <a:gsLst>
                <a:gs pos="37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1" name="Freeform: Shape 13">
              <a:extLst>
                <a:ext uri="{FF2B5EF4-FFF2-40B4-BE49-F238E27FC236}">
                  <a16:creationId xmlns:a16="http://schemas.microsoft.com/office/drawing/2014/main" id="{67C4629D-4AB7-48D4-A61B-1AE1837A78E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1" y="176241"/>
              <a:ext cx="5646908" cy="6130481"/>
            </a:xfrm>
            <a:custGeom>
              <a:avLst/>
              <a:gdLst>
                <a:gd name="connsiteX0" fmla="*/ 2616837 w 5646908"/>
                <a:gd name="connsiteY0" fmla="*/ 0 h 6130481"/>
                <a:gd name="connsiteX1" fmla="*/ 4918721 w 5646908"/>
                <a:gd name="connsiteY1" fmla="*/ 1134258 h 6130481"/>
                <a:gd name="connsiteX2" fmla="*/ 5539036 w 5646908"/>
                <a:gd name="connsiteY2" fmla="*/ 3362353 h 6130481"/>
                <a:gd name="connsiteX3" fmla="*/ 4712024 w 5646908"/>
                <a:gd name="connsiteY3" fmla="*/ 5293280 h 6130481"/>
                <a:gd name="connsiteX4" fmla="*/ 2547864 w 5646908"/>
                <a:gd name="connsiteY4" fmla="*/ 6130481 h 6130481"/>
                <a:gd name="connsiteX5" fmla="*/ 263223 w 5646908"/>
                <a:gd name="connsiteY5" fmla="*/ 5212325 h 6130481"/>
                <a:gd name="connsiteX6" fmla="*/ 49974 w 5646908"/>
                <a:gd name="connsiteY6" fmla="*/ 4985345 h 6130481"/>
                <a:gd name="connsiteX7" fmla="*/ 0 w 5646908"/>
                <a:gd name="connsiteY7" fmla="*/ 4920618 h 6130481"/>
                <a:gd name="connsiteX8" fmla="*/ 0 w 5646908"/>
                <a:gd name="connsiteY8" fmla="*/ 3760303 h 6130481"/>
                <a:gd name="connsiteX9" fmla="*/ 80488 w 5646908"/>
                <a:gd name="connsiteY9" fmla="*/ 3974159 h 6130481"/>
                <a:gd name="connsiteX10" fmla="*/ 664748 w 5646908"/>
                <a:gd name="connsiteY10" fmla="*/ 4813600 h 6130481"/>
                <a:gd name="connsiteX11" fmla="*/ 2548087 w 5646908"/>
                <a:gd name="connsiteY11" fmla="*/ 5570406 h 6130481"/>
                <a:gd name="connsiteX12" fmla="*/ 3536561 w 5646908"/>
                <a:gd name="connsiteY12" fmla="*/ 5407153 h 6130481"/>
                <a:gd name="connsiteX13" fmla="*/ 4308035 w 5646908"/>
                <a:gd name="connsiteY13" fmla="*/ 4897241 h 6130481"/>
                <a:gd name="connsiteX14" fmla="*/ 4569038 w 5646908"/>
                <a:gd name="connsiteY14" fmla="*/ 4564802 h 6130481"/>
                <a:gd name="connsiteX15" fmla="*/ 4699147 w 5646908"/>
                <a:gd name="connsiteY15" fmla="*/ 4149952 h 6130481"/>
                <a:gd name="connsiteX16" fmla="*/ 5003034 w 5646908"/>
                <a:gd name="connsiteY16" fmla="*/ 3168421 h 6130481"/>
                <a:gd name="connsiteX17" fmla="*/ 4994189 w 5646908"/>
                <a:gd name="connsiteY17" fmla="*/ 2321590 h 6130481"/>
                <a:gd name="connsiteX18" fmla="*/ 4487860 w 5646908"/>
                <a:gd name="connsiteY18" fmla="*/ 1501856 h 6130481"/>
                <a:gd name="connsiteX19" fmla="*/ 3640469 w 5646908"/>
                <a:gd name="connsiteY19" fmla="*/ 808425 h 6130481"/>
                <a:gd name="connsiteX20" fmla="*/ 2616837 w 5646908"/>
                <a:gd name="connsiteY20" fmla="*/ 559851 h 6130481"/>
                <a:gd name="connsiteX21" fmla="*/ 1762952 w 5646908"/>
                <a:gd name="connsiteY21" fmla="*/ 812008 h 6130481"/>
                <a:gd name="connsiteX22" fmla="*/ 939635 w 5646908"/>
                <a:gd name="connsiteY22" fmla="*/ 1502976 h 6130481"/>
                <a:gd name="connsiteX23" fmla="*/ 585250 w 5646908"/>
                <a:gd name="connsiteY23" fmla="*/ 1831049 h 6130481"/>
                <a:gd name="connsiteX24" fmla="*/ 40403 w 5646908"/>
                <a:gd name="connsiteY24" fmla="*/ 2389556 h 6130481"/>
                <a:gd name="connsiteX25" fmla="*/ 0 w 5646908"/>
                <a:gd name="connsiteY25" fmla="*/ 2456747 h 6130481"/>
                <a:gd name="connsiteX26" fmla="*/ 0 w 5646908"/>
                <a:gd name="connsiteY26" fmla="*/ 1601114 h 6130481"/>
                <a:gd name="connsiteX27" fmla="*/ 93200 w 5646908"/>
                <a:gd name="connsiteY27" fmla="*/ 1513741 h 6130481"/>
                <a:gd name="connsiteX28" fmla="*/ 535423 w 5646908"/>
                <a:gd name="connsiteY28" fmla="*/ 1107273 h 6130481"/>
                <a:gd name="connsiteX29" fmla="*/ 2616837 w 5646908"/>
                <a:gd name="connsiteY29" fmla="*/ 0 h 61304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5646908" h="6130481">
                  <a:moveTo>
                    <a:pt x="2616837" y="0"/>
                  </a:moveTo>
                  <a:cubicBezTo>
                    <a:pt x="3596241" y="0"/>
                    <a:pt x="4322479" y="463445"/>
                    <a:pt x="4918721" y="1134258"/>
                  </a:cubicBezTo>
                  <a:cubicBezTo>
                    <a:pt x="5416317" y="1694109"/>
                    <a:pt x="5857703" y="2516643"/>
                    <a:pt x="5539036" y="3362353"/>
                  </a:cubicBezTo>
                  <a:cubicBezTo>
                    <a:pt x="5111758" y="4496612"/>
                    <a:pt x="5300763" y="4716633"/>
                    <a:pt x="4712024" y="5293280"/>
                  </a:cubicBezTo>
                  <a:cubicBezTo>
                    <a:pt x="4123284" y="5869926"/>
                    <a:pt x="3446201" y="6130481"/>
                    <a:pt x="2547864" y="6130481"/>
                  </a:cubicBezTo>
                  <a:cubicBezTo>
                    <a:pt x="1657476" y="6130481"/>
                    <a:pt x="850619" y="5780127"/>
                    <a:pt x="263223" y="5212325"/>
                  </a:cubicBezTo>
                  <a:cubicBezTo>
                    <a:pt x="188497" y="5140091"/>
                    <a:pt x="117321" y="5064339"/>
                    <a:pt x="49974" y="4985345"/>
                  </a:cubicBezTo>
                  <a:lnTo>
                    <a:pt x="0" y="4920618"/>
                  </a:lnTo>
                  <a:lnTo>
                    <a:pt x="0" y="3760303"/>
                  </a:lnTo>
                  <a:lnTo>
                    <a:pt x="80488" y="3974159"/>
                  </a:lnTo>
                  <a:cubicBezTo>
                    <a:pt x="217875" y="4289243"/>
                    <a:pt x="414383" y="4571632"/>
                    <a:pt x="664748" y="4813600"/>
                  </a:cubicBezTo>
                  <a:cubicBezTo>
                    <a:pt x="1169734" y="5301566"/>
                    <a:pt x="1838644" y="5570406"/>
                    <a:pt x="2548087" y="5570406"/>
                  </a:cubicBezTo>
                  <a:cubicBezTo>
                    <a:pt x="2928786" y="5570406"/>
                    <a:pt x="3252156" y="5516996"/>
                    <a:pt x="3536561" y="5407153"/>
                  </a:cubicBezTo>
                  <a:cubicBezTo>
                    <a:pt x="3815366" y="5299438"/>
                    <a:pt x="4067747" y="5132603"/>
                    <a:pt x="4308035" y="4897241"/>
                  </a:cubicBezTo>
                  <a:cubicBezTo>
                    <a:pt x="4475095" y="4733653"/>
                    <a:pt x="4533767" y="4637358"/>
                    <a:pt x="4569038" y="4564802"/>
                  </a:cubicBezTo>
                  <a:cubicBezTo>
                    <a:pt x="4619313" y="4461453"/>
                    <a:pt x="4652792" y="4330784"/>
                    <a:pt x="4699147" y="4149952"/>
                  </a:cubicBezTo>
                  <a:cubicBezTo>
                    <a:pt x="4758491" y="3918846"/>
                    <a:pt x="4839558" y="3602194"/>
                    <a:pt x="5003034" y="3168421"/>
                  </a:cubicBezTo>
                  <a:cubicBezTo>
                    <a:pt x="5103024" y="2902940"/>
                    <a:pt x="5100112" y="2626037"/>
                    <a:pt x="4994189" y="2321590"/>
                  </a:cubicBezTo>
                  <a:cubicBezTo>
                    <a:pt x="4900470" y="2052526"/>
                    <a:pt x="4725460" y="1769129"/>
                    <a:pt x="4487860" y="1501856"/>
                  </a:cubicBezTo>
                  <a:cubicBezTo>
                    <a:pt x="4210285" y="1189683"/>
                    <a:pt x="3933047" y="962832"/>
                    <a:pt x="3640469" y="808425"/>
                  </a:cubicBezTo>
                  <a:cubicBezTo>
                    <a:pt x="3323369" y="641141"/>
                    <a:pt x="2988578" y="559851"/>
                    <a:pt x="2616837" y="559851"/>
                  </a:cubicBezTo>
                  <a:cubicBezTo>
                    <a:pt x="2315413" y="559851"/>
                    <a:pt x="2044110" y="640134"/>
                    <a:pt x="1762952" y="812008"/>
                  </a:cubicBezTo>
                  <a:cubicBezTo>
                    <a:pt x="1472838" y="989593"/>
                    <a:pt x="1197167" y="1250707"/>
                    <a:pt x="939635" y="1502976"/>
                  </a:cubicBezTo>
                  <a:cubicBezTo>
                    <a:pt x="819379" y="1620769"/>
                    <a:pt x="700355" y="1727700"/>
                    <a:pt x="585250" y="1831049"/>
                  </a:cubicBezTo>
                  <a:cubicBezTo>
                    <a:pt x="362317" y="2031140"/>
                    <a:pt x="169840" y="2204022"/>
                    <a:pt x="40403" y="2389556"/>
                  </a:cubicBezTo>
                  <a:lnTo>
                    <a:pt x="0" y="2456747"/>
                  </a:lnTo>
                  <a:lnTo>
                    <a:pt x="0" y="1601114"/>
                  </a:lnTo>
                  <a:lnTo>
                    <a:pt x="93200" y="1513741"/>
                  </a:lnTo>
                  <a:cubicBezTo>
                    <a:pt x="237107" y="1383294"/>
                    <a:pt x="388238" y="1251435"/>
                    <a:pt x="535423" y="1107273"/>
                  </a:cubicBezTo>
                  <a:cubicBezTo>
                    <a:pt x="1124050" y="530627"/>
                    <a:pt x="1718500" y="0"/>
                    <a:pt x="2616837" y="0"/>
                  </a:cubicBezTo>
                  <a:close/>
                </a:path>
              </a:pathLst>
            </a:custGeom>
            <a:gradFill>
              <a:gsLst>
                <a:gs pos="2000">
                  <a:schemeClr val="bg1">
                    <a:alpha val="10000"/>
                  </a:schemeClr>
                </a:gs>
                <a:gs pos="54000">
                  <a:schemeClr val="accent6">
                    <a:alpha val="10000"/>
                  </a:schemeClr>
                </a:gs>
                <a:gs pos="100000">
                  <a:schemeClr val="bg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5" name="Freeform: Shape 14">
              <a:extLst>
                <a:ext uri="{FF2B5EF4-FFF2-40B4-BE49-F238E27FC236}">
                  <a16:creationId xmlns:a16="http://schemas.microsoft.com/office/drawing/2014/main" id="{D1E30050-9FC4-4CC7-8C0B-BF5EFD1064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1" y="176241"/>
              <a:ext cx="5517522" cy="6130481"/>
            </a:xfrm>
            <a:custGeom>
              <a:avLst/>
              <a:gdLst>
                <a:gd name="connsiteX0" fmla="*/ 2549095 w 5517522"/>
                <a:gd name="connsiteY0" fmla="*/ 0 h 6130481"/>
                <a:gd name="connsiteX1" fmla="*/ 4804175 w 5517522"/>
                <a:gd name="connsiteY1" fmla="*/ 1134258 h 6130481"/>
                <a:gd name="connsiteX2" fmla="*/ 5411838 w 5517522"/>
                <a:gd name="connsiteY2" fmla="*/ 3362353 h 6130481"/>
                <a:gd name="connsiteX3" fmla="*/ 4601621 w 5517522"/>
                <a:gd name="connsiteY3" fmla="*/ 5293280 h 6130481"/>
                <a:gd name="connsiteX4" fmla="*/ 2481577 w 5517522"/>
                <a:gd name="connsiteY4" fmla="*/ 6130481 h 6130481"/>
                <a:gd name="connsiteX5" fmla="*/ 243517 w 5517522"/>
                <a:gd name="connsiteY5" fmla="*/ 5212325 h 6130481"/>
                <a:gd name="connsiteX6" fmla="*/ 34587 w 5517522"/>
                <a:gd name="connsiteY6" fmla="*/ 4985345 h 6130481"/>
                <a:gd name="connsiteX7" fmla="*/ 0 w 5517522"/>
                <a:gd name="connsiteY7" fmla="*/ 4939620 h 6130481"/>
                <a:gd name="connsiteX8" fmla="*/ 0 w 5517522"/>
                <a:gd name="connsiteY8" fmla="*/ 3335329 h 6130481"/>
                <a:gd name="connsiteX9" fmla="*/ 17141 w 5517522"/>
                <a:gd name="connsiteY9" fmla="*/ 3448738 h 6130481"/>
                <a:gd name="connsiteX10" fmla="*/ 167489 w 5517522"/>
                <a:gd name="connsiteY10" fmla="*/ 3930490 h 6130481"/>
                <a:gd name="connsiteX11" fmla="*/ 715471 w 5517522"/>
                <a:gd name="connsiteY11" fmla="*/ 4734212 h 6130481"/>
                <a:gd name="connsiteX12" fmla="*/ 2481689 w 5517522"/>
                <a:gd name="connsiteY12" fmla="*/ 5458772 h 6130481"/>
                <a:gd name="connsiteX13" fmla="*/ 4126644 w 5517522"/>
                <a:gd name="connsiteY13" fmla="*/ 4818302 h 6130481"/>
                <a:gd name="connsiteX14" fmla="*/ 4360437 w 5517522"/>
                <a:gd name="connsiteY14" fmla="*/ 4516766 h 6130481"/>
                <a:gd name="connsiteX15" fmla="*/ 4480357 w 5517522"/>
                <a:gd name="connsiteY15" fmla="*/ 4122855 h 6130481"/>
                <a:gd name="connsiteX16" fmla="*/ 4781557 w 5517522"/>
                <a:gd name="connsiteY16" fmla="*/ 3129791 h 6130481"/>
                <a:gd name="connsiteX17" fmla="*/ 4771928 w 5517522"/>
                <a:gd name="connsiteY17" fmla="*/ 2357869 h 6130481"/>
                <a:gd name="connsiteX18" fmla="*/ 4297510 w 5517522"/>
                <a:gd name="connsiteY18" fmla="*/ 1575533 h 6130481"/>
                <a:gd name="connsiteX19" fmla="*/ 3498715 w 5517522"/>
                <a:gd name="connsiteY19" fmla="*/ 907071 h 6130481"/>
                <a:gd name="connsiteX20" fmla="*/ 2549095 w 5517522"/>
                <a:gd name="connsiteY20" fmla="*/ 671821 h 6130481"/>
                <a:gd name="connsiteX21" fmla="*/ 985319 w 5517522"/>
                <a:gd name="connsiteY21" fmla="*/ 1582475 h 6130481"/>
                <a:gd name="connsiteX22" fmla="*/ 634628 w 5517522"/>
                <a:gd name="connsiteY22" fmla="*/ 1913907 h 6130481"/>
                <a:gd name="connsiteX23" fmla="*/ 117662 w 5517522"/>
                <a:gd name="connsiteY23" fmla="*/ 2453044 h 6130481"/>
                <a:gd name="connsiteX24" fmla="*/ 2515 w 5517522"/>
                <a:gd name="connsiteY24" fmla="*/ 2685494 h 6130481"/>
                <a:gd name="connsiteX25" fmla="*/ 0 w 5517522"/>
                <a:gd name="connsiteY25" fmla="*/ 2696965 h 6130481"/>
                <a:gd name="connsiteX26" fmla="*/ 0 w 5517522"/>
                <a:gd name="connsiteY26" fmla="*/ 1587383 h 6130481"/>
                <a:gd name="connsiteX27" fmla="*/ 76951 w 5517522"/>
                <a:gd name="connsiteY27" fmla="*/ 1513741 h 6130481"/>
                <a:gd name="connsiteX28" fmla="*/ 510118 w 5517522"/>
                <a:gd name="connsiteY28" fmla="*/ 1107273 h 6130481"/>
                <a:gd name="connsiteX29" fmla="*/ 2549095 w 5517522"/>
                <a:gd name="connsiteY29" fmla="*/ 0 h 61304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5517522" h="6130481">
                  <a:moveTo>
                    <a:pt x="2549095" y="0"/>
                  </a:moveTo>
                  <a:cubicBezTo>
                    <a:pt x="3508568" y="0"/>
                    <a:pt x="4219915" y="463445"/>
                    <a:pt x="4804175" y="1134258"/>
                  </a:cubicBezTo>
                  <a:cubicBezTo>
                    <a:pt x="5291694" y="1694109"/>
                    <a:pt x="5724011" y="2516643"/>
                    <a:pt x="5411838" y="3362353"/>
                  </a:cubicBezTo>
                  <a:cubicBezTo>
                    <a:pt x="4993181" y="4496612"/>
                    <a:pt x="5178268" y="4716633"/>
                    <a:pt x="4601621" y="5293280"/>
                  </a:cubicBezTo>
                  <a:cubicBezTo>
                    <a:pt x="4024863" y="5869926"/>
                    <a:pt x="3361551" y="6130481"/>
                    <a:pt x="2481577" y="6130481"/>
                  </a:cubicBezTo>
                  <a:cubicBezTo>
                    <a:pt x="1609329" y="6130481"/>
                    <a:pt x="818932" y="5780127"/>
                    <a:pt x="243517" y="5212325"/>
                  </a:cubicBezTo>
                  <a:cubicBezTo>
                    <a:pt x="170302" y="5140091"/>
                    <a:pt x="100568" y="5064339"/>
                    <a:pt x="34587" y="4985345"/>
                  </a:cubicBezTo>
                  <a:lnTo>
                    <a:pt x="0" y="4939620"/>
                  </a:lnTo>
                  <a:lnTo>
                    <a:pt x="0" y="3335329"/>
                  </a:lnTo>
                  <a:lnTo>
                    <a:pt x="17141" y="3448738"/>
                  </a:lnTo>
                  <a:cubicBezTo>
                    <a:pt x="50676" y="3613558"/>
                    <a:pt x="100867" y="3774516"/>
                    <a:pt x="167489" y="3930490"/>
                  </a:cubicBezTo>
                  <a:cubicBezTo>
                    <a:pt x="296255" y="4232138"/>
                    <a:pt x="480670" y="4502546"/>
                    <a:pt x="715471" y="4734212"/>
                  </a:cubicBezTo>
                  <a:cubicBezTo>
                    <a:pt x="1188993" y="5201464"/>
                    <a:pt x="1816250" y="5458772"/>
                    <a:pt x="2481689" y="5458772"/>
                  </a:cubicBezTo>
                  <a:cubicBezTo>
                    <a:pt x="3185758" y="5458772"/>
                    <a:pt x="3677755" y="5267191"/>
                    <a:pt x="4126644" y="4818302"/>
                  </a:cubicBezTo>
                  <a:cubicBezTo>
                    <a:pt x="4278363" y="4666583"/>
                    <a:pt x="4329982" y="4580701"/>
                    <a:pt x="4360437" y="4516766"/>
                  </a:cubicBezTo>
                  <a:cubicBezTo>
                    <a:pt x="4404890" y="4423495"/>
                    <a:pt x="4436577" y="4297417"/>
                    <a:pt x="4480357" y="4122855"/>
                  </a:cubicBezTo>
                  <a:cubicBezTo>
                    <a:pt x="4539030" y="3889285"/>
                    <a:pt x="4619425" y="3569275"/>
                    <a:pt x="4781557" y="3129791"/>
                  </a:cubicBezTo>
                  <a:cubicBezTo>
                    <a:pt x="4870238" y="2889503"/>
                    <a:pt x="4867103" y="2637010"/>
                    <a:pt x="4771928" y="2357869"/>
                  </a:cubicBezTo>
                  <a:cubicBezTo>
                    <a:pt x="4684815" y="2102465"/>
                    <a:pt x="4520779" y="1831945"/>
                    <a:pt x="4297510" y="1575533"/>
                  </a:cubicBezTo>
                  <a:cubicBezTo>
                    <a:pt x="4034492" y="1273549"/>
                    <a:pt x="3773266" y="1054983"/>
                    <a:pt x="3498715" y="907071"/>
                  </a:cubicBezTo>
                  <a:cubicBezTo>
                    <a:pt x="3204905" y="748745"/>
                    <a:pt x="2894187" y="671821"/>
                    <a:pt x="2549095" y="671821"/>
                  </a:cubicBezTo>
                  <a:cubicBezTo>
                    <a:pt x="1942553" y="671821"/>
                    <a:pt x="1518298" y="1049273"/>
                    <a:pt x="985319" y="1582475"/>
                  </a:cubicBezTo>
                  <a:cubicBezTo>
                    <a:pt x="865735" y="1702059"/>
                    <a:pt x="748278" y="1809774"/>
                    <a:pt x="634628" y="1913907"/>
                  </a:cubicBezTo>
                  <a:cubicBezTo>
                    <a:pt x="421325" y="2109407"/>
                    <a:pt x="237134" y="2278146"/>
                    <a:pt x="117662" y="2453044"/>
                  </a:cubicBezTo>
                  <a:cubicBezTo>
                    <a:pt x="64756" y="2530415"/>
                    <a:pt x="27022" y="2605799"/>
                    <a:pt x="2515" y="2685494"/>
                  </a:cubicBezTo>
                  <a:lnTo>
                    <a:pt x="0" y="2696965"/>
                  </a:lnTo>
                  <a:lnTo>
                    <a:pt x="0" y="1587383"/>
                  </a:lnTo>
                  <a:lnTo>
                    <a:pt x="76951" y="1513741"/>
                  </a:lnTo>
                  <a:cubicBezTo>
                    <a:pt x="217918" y="1383294"/>
                    <a:pt x="365956" y="1251435"/>
                    <a:pt x="510118" y="1107273"/>
                  </a:cubicBezTo>
                  <a:cubicBezTo>
                    <a:pt x="1086764" y="530627"/>
                    <a:pt x="1669121" y="0"/>
                    <a:pt x="2549095" y="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6" name="Freeform: Shape 15">
              <a:extLst>
                <a:ext uri="{FF2B5EF4-FFF2-40B4-BE49-F238E27FC236}">
                  <a16:creationId xmlns:a16="http://schemas.microsoft.com/office/drawing/2014/main" id="{E7E03733-50FD-49A6-B226-40F6A0AD454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0" y="176241"/>
              <a:ext cx="5517475" cy="6130481"/>
            </a:xfrm>
            <a:custGeom>
              <a:avLst/>
              <a:gdLst>
                <a:gd name="connsiteX0" fmla="*/ 2549095 w 5517475"/>
                <a:gd name="connsiteY0" fmla="*/ 0 h 6130481"/>
                <a:gd name="connsiteX1" fmla="*/ 4804175 w 5517475"/>
                <a:gd name="connsiteY1" fmla="*/ 1134258 h 6130481"/>
                <a:gd name="connsiteX2" fmla="*/ 5411838 w 5517475"/>
                <a:gd name="connsiteY2" fmla="*/ 3362353 h 6130481"/>
                <a:gd name="connsiteX3" fmla="*/ 4601621 w 5517475"/>
                <a:gd name="connsiteY3" fmla="*/ 5293280 h 6130481"/>
                <a:gd name="connsiteX4" fmla="*/ 2481577 w 5517475"/>
                <a:gd name="connsiteY4" fmla="*/ 6130481 h 6130481"/>
                <a:gd name="connsiteX5" fmla="*/ 243517 w 5517475"/>
                <a:gd name="connsiteY5" fmla="*/ 5212325 h 6130481"/>
                <a:gd name="connsiteX6" fmla="*/ 34587 w 5517475"/>
                <a:gd name="connsiteY6" fmla="*/ 4985345 h 6130481"/>
                <a:gd name="connsiteX7" fmla="*/ 0 w 5517475"/>
                <a:gd name="connsiteY7" fmla="*/ 4939620 h 6130481"/>
                <a:gd name="connsiteX8" fmla="*/ 0 w 5517475"/>
                <a:gd name="connsiteY8" fmla="*/ 3799573 h 6130481"/>
                <a:gd name="connsiteX9" fmla="*/ 64364 w 5517475"/>
                <a:gd name="connsiteY9" fmla="*/ 3974159 h 6130481"/>
                <a:gd name="connsiteX10" fmla="*/ 636644 w 5517475"/>
                <a:gd name="connsiteY10" fmla="*/ 4813600 h 6130481"/>
                <a:gd name="connsiteX11" fmla="*/ 2481577 w 5517475"/>
                <a:gd name="connsiteY11" fmla="*/ 5570406 h 6130481"/>
                <a:gd name="connsiteX12" fmla="*/ 3449896 w 5517475"/>
                <a:gd name="connsiteY12" fmla="*/ 5407153 h 6130481"/>
                <a:gd name="connsiteX13" fmla="*/ 4205695 w 5517475"/>
                <a:gd name="connsiteY13" fmla="*/ 4897241 h 6130481"/>
                <a:gd name="connsiteX14" fmla="*/ 4461434 w 5517475"/>
                <a:gd name="connsiteY14" fmla="*/ 4564802 h 6130481"/>
                <a:gd name="connsiteX15" fmla="*/ 4588969 w 5517475"/>
                <a:gd name="connsiteY15" fmla="*/ 4149952 h 6130481"/>
                <a:gd name="connsiteX16" fmla="*/ 4886585 w 5517475"/>
                <a:gd name="connsiteY16" fmla="*/ 3168421 h 6130481"/>
                <a:gd name="connsiteX17" fmla="*/ 4877964 w 5517475"/>
                <a:gd name="connsiteY17" fmla="*/ 2321590 h 6130481"/>
                <a:gd name="connsiteX18" fmla="*/ 4382048 w 5517475"/>
                <a:gd name="connsiteY18" fmla="*/ 1501856 h 6130481"/>
                <a:gd name="connsiteX19" fmla="*/ 3551900 w 5517475"/>
                <a:gd name="connsiteY19" fmla="*/ 808425 h 6130481"/>
                <a:gd name="connsiteX20" fmla="*/ 2549095 w 5517475"/>
                <a:gd name="connsiteY20" fmla="*/ 559851 h 6130481"/>
                <a:gd name="connsiteX21" fmla="*/ 1712566 w 5517475"/>
                <a:gd name="connsiteY21" fmla="*/ 812008 h 6130481"/>
                <a:gd name="connsiteX22" fmla="*/ 906044 w 5517475"/>
                <a:gd name="connsiteY22" fmla="*/ 1502976 h 6130481"/>
                <a:gd name="connsiteX23" fmla="*/ 558825 w 5517475"/>
                <a:gd name="connsiteY23" fmla="*/ 1831049 h 6130481"/>
                <a:gd name="connsiteX24" fmla="*/ 25063 w 5517475"/>
                <a:gd name="connsiteY24" fmla="*/ 2389556 h 6130481"/>
                <a:gd name="connsiteX25" fmla="*/ 0 w 5517475"/>
                <a:gd name="connsiteY25" fmla="*/ 2432109 h 6130481"/>
                <a:gd name="connsiteX26" fmla="*/ 0 w 5517475"/>
                <a:gd name="connsiteY26" fmla="*/ 1587383 h 6130481"/>
                <a:gd name="connsiteX27" fmla="*/ 76951 w 5517475"/>
                <a:gd name="connsiteY27" fmla="*/ 1513741 h 6130481"/>
                <a:gd name="connsiteX28" fmla="*/ 510118 w 5517475"/>
                <a:gd name="connsiteY28" fmla="*/ 1107273 h 6130481"/>
                <a:gd name="connsiteX29" fmla="*/ 2549095 w 5517475"/>
                <a:gd name="connsiteY29" fmla="*/ 0 h 61304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5517475" h="6130481">
                  <a:moveTo>
                    <a:pt x="2549095" y="0"/>
                  </a:moveTo>
                  <a:cubicBezTo>
                    <a:pt x="3508568" y="0"/>
                    <a:pt x="4219915" y="463445"/>
                    <a:pt x="4804175" y="1134258"/>
                  </a:cubicBezTo>
                  <a:cubicBezTo>
                    <a:pt x="5291694" y="1694109"/>
                    <a:pt x="5723899" y="2516643"/>
                    <a:pt x="5411838" y="3362353"/>
                  </a:cubicBezTo>
                  <a:cubicBezTo>
                    <a:pt x="4993181" y="4496612"/>
                    <a:pt x="5178268" y="4716633"/>
                    <a:pt x="4601621" y="5293280"/>
                  </a:cubicBezTo>
                  <a:cubicBezTo>
                    <a:pt x="4024863" y="5869926"/>
                    <a:pt x="3361551" y="6130481"/>
                    <a:pt x="2481577" y="6130481"/>
                  </a:cubicBezTo>
                  <a:cubicBezTo>
                    <a:pt x="1609329" y="6130481"/>
                    <a:pt x="818932" y="5780127"/>
                    <a:pt x="243517" y="5212325"/>
                  </a:cubicBezTo>
                  <a:cubicBezTo>
                    <a:pt x="170302" y="5140091"/>
                    <a:pt x="100568" y="5064339"/>
                    <a:pt x="34587" y="4985345"/>
                  </a:cubicBezTo>
                  <a:lnTo>
                    <a:pt x="0" y="4939620"/>
                  </a:lnTo>
                  <a:lnTo>
                    <a:pt x="0" y="3799573"/>
                  </a:lnTo>
                  <a:lnTo>
                    <a:pt x="64364" y="3974159"/>
                  </a:lnTo>
                  <a:cubicBezTo>
                    <a:pt x="198841" y="4289243"/>
                    <a:pt x="391429" y="4571632"/>
                    <a:pt x="636644" y="4813600"/>
                  </a:cubicBezTo>
                  <a:cubicBezTo>
                    <a:pt x="1131328" y="5301566"/>
                    <a:pt x="1786578" y="5570406"/>
                    <a:pt x="2481577" y="5570406"/>
                  </a:cubicBezTo>
                  <a:cubicBezTo>
                    <a:pt x="2854550" y="5570406"/>
                    <a:pt x="3171314" y="5516996"/>
                    <a:pt x="3449896" y="5407153"/>
                  </a:cubicBezTo>
                  <a:cubicBezTo>
                    <a:pt x="3723103" y="5299438"/>
                    <a:pt x="3970333" y="5132603"/>
                    <a:pt x="4205695" y="4897241"/>
                  </a:cubicBezTo>
                  <a:cubicBezTo>
                    <a:pt x="4369395" y="4733653"/>
                    <a:pt x="4426836" y="4637358"/>
                    <a:pt x="4461434" y="4564802"/>
                  </a:cubicBezTo>
                  <a:cubicBezTo>
                    <a:pt x="4510701" y="4461453"/>
                    <a:pt x="4543509" y="4330784"/>
                    <a:pt x="4588969" y="4149952"/>
                  </a:cubicBezTo>
                  <a:cubicBezTo>
                    <a:pt x="4646969" y="3918846"/>
                    <a:pt x="4726468" y="3602194"/>
                    <a:pt x="4886585" y="3168421"/>
                  </a:cubicBezTo>
                  <a:cubicBezTo>
                    <a:pt x="4984560" y="2902940"/>
                    <a:pt x="4981760" y="2626037"/>
                    <a:pt x="4877964" y="2321590"/>
                  </a:cubicBezTo>
                  <a:cubicBezTo>
                    <a:pt x="4786260" y="2052526"/>
                    <a:pt x="4614834" y="1769129"/>
                    <a:pt x="4382048" y="1501856"/>
                  </a:cubicBezTo>
                  <a:cubicBezTo>
                    <a:pt x="4110072" y="1189683"/>
                    <a:pt x="3838544" y="962832"/>
                    <a:pt x="3551900" y="808425"/>
                  </a:cubicBezTo>
                  <a:cubicBezTo>
                    <a:pt x="3241183" y="641141"/>
                    <a:pt x="2913222" y="559851"/>
                    <a:pt x="2549095" y="559851"/>
                  </a:cubicBezTo>
                  <a:cubicBezTo>
                    <a:pt x="2253830" y="559851"/>
                    <a:pt x="1988013" y="640134"/>
                    <a:pt x="1712566" y="812008"/>
                  </a:cubicBezTo>
                  <a:cubicBezTo>
                    <a:pt x="1428385" y="989593"/>
                    <a:pt x="1158313" y="1250707"/>
                    <a:pt x="906044" y="1502976"/>
                  </a:cubicBezTo>
                  <a:cubicBezTo>
                    <a:pt x="788140" y="1620769"/>
                    <a:pt x="671579" y="1727700"/>
                    <a:pt x="558825" y="1831049"/>
                  </a:cubicBezTo>
                  <a:cubicBezTo>
                    <a:pt x="340371" y="2031140"/>
                    <a:pt x="151813" y="2204022"/>
                    <a:pt x="25063" y="2389556"/>
                  </a:cubicBezTo>
                  <a:lnTo>
                    <a:pt x="0" y="2432109"/>
                  </a:lnTo>
                  <a:lnTo>
                    <a:pt x="0" y="1587383"/>
                  </a:lnTo>
                  <a:lnTo>
                    <a:pt x="76951" y="1513741"/>
                  </a:lnTo>
                  <a:cubicBezTo>
                    <a:pt x="217918" y="1383294"/>
                    <a:pt x="365956" y="1251435"/>
                    <a:pt x="510118" y="1107273"/>
                  </a:cubicBezTo>
                  <a:cubicBezTo>
                    <a:pt x="1086764" y="530627"/>
                    <a:pt x="1669121" y="0"/>
                    <a:pt x="2549095" y="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7" name="Freeform: Shape 16">
              <a:extLst>
                <a:ext uri="{FF2B5EF4-FFF2-40B4-BE49-F238E27FC236}">
                  <a16:creationId xmlns:a16="http://schemas.microsoft.com/office/drawing/2014/main" id="{8A614510-A9F4-41B6-B78E-F49E390C7E4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1" y="0"/>
              <a:ext cx="5646974" cy="6483075"/>
            </a:xfrm>
            <a:custGeom>
              <a:avLst/>
              <a:gdLst>
                <a:gd name="connsiteX0" fmla="*/ 2405773 w 5646974"/>
                <a:gd name="connsiteY0" fmla="*/ 0 h 6483075"/>
                <a:gd name="connsiteX1" fmla="*/ 5646974 w 5646974"/>
                <a:gd name="connsiteY1" fmla="*/ 3241538 h 6483075"/>
                <a:gd name="connsiteX2" fmla="*/ 2405773 w 5646974"/>
                <a:gd name="connsiteY2" fmla="*/ 6483075 h 6483075"/>
                <a:gd name="connsiteX3" fmla="*/ 113897 w 5646974"/>
                <a:gd name="connsiteY3" fmla="*/ 5533666 h 6483075"/>
                <a:gd name="connsiteX4" fmla="*/ 0 w 5646974"/>
                <a:gd name="connsiteY4" fmla="*/ 5408336 h 6483075"/>
                <a:gd name="connsiteX5" fmla="*/ 0 w 5646974"/>
                <a:gd name="connsiteY5" fmla="*/ 4983659 h 6483075"/>
                <a:gd name="connsiteX6" fmla="*/ 155731 w 5646974"/>
                <a:gd name="connsiteY6" fmla="*/ 5176047 h 6483075"/>
                <a:gd name="connsiteX7" fmla="*/ 1093706 w 5646974"/>
                <a:gd name="connsiteY7" fmla="*/ 5866903 h 6483075"/>
                <a:gd name="connsiteX8" fmla="*/ 1639673 w 5646974"/>
                <a:gd name="connsiteY8" fmla="*/ 6059940 h 6483075"/>
                <a:gd name="connsiteX9" fmla="*/ 1709990 w 5646974"/>
                <a:gd name="connsiteY9" fmla="*/ 6076287 h 6483075"/>
                <a:gd name="connsiteX10" fmla="*/ 1780307 w 5646974"/>
                <a:gd name="connsiteY10" fmla="*/ 6091963 h 6483075"/>
                <a:gd name="connsiteX11" fmla="*/ 1851072 w 5646974"/>
                <a:gd name="connsiteY11" fmla="*/ 6105176 h 6483075"/>
                <a:gd name="connsiteX12" fmla="*/ 1886455 w 5646974"/>
                <a:gd name="connsiteY12" fmla="*/ 6111782 h 6483075"/>
                <a:gd name="connsiteX13" fmla="*/ 1921949 w 5646974"/>
                <a:gd name="connsiteY13" fmla="*/ 6117716 h 6483075"/>
                <a:gd name="connsiteX14" fmla="*/ 2064152 w 5646974"/>
                <a:gd name="connsiteY14" fmla="*/ 6137647 h 6483075"/>
                <a:gd name="connsiteX15" fmla="*/ 2206914 w 5646974"/>
                <a:gd name="connsiteY15" fmla="*/ 6151195 h 6483075"/>
                <a:gd name="connsiteX16" fmla="*/ 2350011 w 5646974"/>
                <a:gd name="connsiteY16" fmla="*/ 6158250 h 6483075"/>
                <a:gd name="connsiteX17" fmla="*/ 2493109 w 5646974"/>
                <a:gd name="connsiteY17" fmla="*/ 6159705 h 6483075"/>
                <a:gd name="connsiteX18" fmla="*/ 2781321 w 5646974"/>
                <a:gd name="connsiteY18" fmla="*/ 6147277 h 6483075"/>
                <a:gd name="connsiteX19" fmla="*/ 3345091 w 5646974"/>
                <a:gd name="connsiteY19" fmla="*/ 6060276 h 6483075"/>
                <a:gd name="connsiteX20" fmla="*/ 3878853 w 5646974"/>
                <a:gd name="connsiteY20" fmla="*/ 5871718 h 6483075"/>
                <a:gd name="connsiteX21" fmla="*/ 4367267 w 5646974"/>
                <a:gd name="connsiteY21" fmla="*/ 5573093 h 6483075"/>
                <a:gd name="connsiteX22" fmla="*/ 4424484 w 5646974"/>
                <a:gd name="connsiteY22" fmla="*/ 5528529 h 6483075"/>
                <a:gd name="connsiteX23" fmla="*/ 4481252 w 5646974"/>
                <a:gd name="connsiteY23" fmla="*/ 5483069 h 6483075"/>
                <a:gd name="connsiteX24" fmla="*/ 4536790 w 5646974"/>
                <a:gd name="connsiteY24" fmla="*/ 5435818 h 6483075"/>
                <a:gd name="connsiteX25" fmla="*/ 4591543 w 5646974"/>
                <a:gd name="connsiteY25" fmla="*/ 5387671 h 6483075"/>
                <a:gd name="connsiteX26" fmla="*/ 4794209 w 5646974"/>
                <a:gd name="connsiteY26" fmla="*/ 5181198 h 6483075"/>
                <a:gd name="connsiteX27" fmla="*/ 4956678 w 5646974"/>
                <a:gd name="connsiteY27" fmla="*/ 4945836 h 6483075"/>
                <a:gd name="connsiteX28" fmla="*/ 4989262 w 5646974"/>
                <a:gd name="connsiteY28" fmla="*/ 4881453 h 6483075"/>
                <a:gd name="connsiteX29" fmla="*/ 5017814 w 5646974"/>
                <a:gd name="connsiteY29" fmla="*/ 4814607 h 6483075"/>
                <a:gd name="connsiteX30" fmla="*/ 5044127 w 5646974"/>
                <a:gd name="connsiteY30" fmla="*/ 4746193 h 6483075"/>
                <a:gd name="connsiteX31" fmla="*/ 5068425 w 5646974"/>
                <a:gd name="connsiteY31" fmla="*/ 4676436 h 6483075"/>
                <a:gd name="connsiteX32" fmla="*/ 5154641 w 5646974"/>
                <a:gd name="connsiteY32" fmla="*/ 4390352 h 6483075"/>
                <a:gd name="connsiteX33" fmla="*/ 5196854 w 5646974"/>
                <a:gd name="connsiteY33" fmla="*/ 4246134 h 6483075"/>
                <a:gd name="connsiteX34" fmla="*/ 5240299 w 5646974"/>
                <a:gd name="connsiteY34" fmla="*/ 4102140 h 6483075"/>
                <a:gd name="connsiteX35" fmla="*/ 5432440 w 5646974"/>
                <a:gd name="connsiteY35" fmla="*/ 3532884 h 6483075"/>
                <a:gd name="connsiteX36" fmla="*/ 5528846 w 5646974"/>
                <a:gd name="connsiteY36" fmla="*/ 2951647 h 6483075"/>
                <a:gd name="connsiteX37" fmla="*/ 5495927 w 5646974"/>
                <a:gd name="connsiteY37" fmla="*/ 2658733 h 6483075"/>
                <a:gd name="connsiteX38" fmla="*/ 5480027 w 5646974"/>
                <a:gd name="connsiteY38" fmla="*/ 2586848 h 6483075"/>
                <a:gd name="connsiteX39" fmla="*/ 5461328 w 5646974"/>
                <a:gd name="connsiteY39" fmla="*/ 2515635 h 6483075"/>
                <a:gd name="connsiteX40" fmla="*/ 5439605 w 5646974"/>
                <a:gd name="connsiteY40" fmla="*/ 2445317 h 6483075"/>
                <a:gd name="connsiteX41" fmla="*/ 5415532 w 5646974"/>
                <a:gd name="connsiteY41" fmla="*/ 2375896 h 6483075"/>
                <a:gd name="connsiteX42" fmla="*/ 5144564 w 5646974"/>
                <a:gd name="connsiteY42" fmla="*/ 1857138 h 6483075"/>
                <a:gd name="connsiteX43" fmla="*/ 4774838 w 5646974"/>
                <a:gd name="connsiteY43" fmla="*/ 1405450 h 6483075"/>
                <a:gd name="connsiteX44" fmla="*/ 4345769 w 5646974"/>
                <a:gd name="connsiteY44" fmla="*/ 1012323 h 6483075"/>
                <a:gd name="connsiteX45" fmla="*/ 4115334 w 5646974"/>
                <a:gd name="connsiteY45" fmla="*/ 841344 h 6483075"/>
                <a:gd name="connsiteX46" fmla="*/ 3874038 w 5646974"/>
                <a:gd name="connsiteY46" fmla="*/ 691528 h 6483075"/>
                <a:gd name="connsiteX47" fmla="*/ 3359535 w 5646974"/>
                <a:gd name="connsiteY47" fmla="*/ 468819 h 6483075"/>
                <a:gd name="connsiteX48" fmla="*/ 2811105 w 5646974"/>
                <a:gd name="connsiteY48" fmla="*/ 366031 h 6483075"/>
                <a:gd name="connsiteX49" fmla="*/ 2741124 w 5646974"/>
                <a:gd name="connsiteY49" fmla="*/ 361440 h 6483075"/>
                <a:gd name="connsiteX50" fmla="*/ 2671030 w 5646974"/>
                <a:gd name="connsiteY50" fmla="*/ 358417 h 6483075"/>
                <a:gd name="connsiteX51" fmla="*/ 2600713 w 5646974"/>
                <a:gd name="connsiteY51" fmla="*/ 357521 h 6483075"/>
                <a:gd name="connsiteX52" fmla="*/ 2531739 w 5646974"/>
                <a:gd name="connsiteY52" fmla="*/ 358529 h 6483075"/>
                <a:gd name="connsiteX53" fmla="*/ 2259988 w 5646974"/>
                <a:gd name="connsiteY53" fmla="*/ 385289 h 6483075"/>
                <a:gd name="connsiteX54" fmla="*/ 1740670 w 5646974"/>
                <a:gd name="connsiteY54" fmla="*/ 553917 h 6483075"/>
                <a:gd name="connsiteX55" fmla="*/ 1264124 w 5646974"/>
                <a:gd name="connsiteY55" fmla="*/ 853549 h 6483075"/>
                <a:gd name="connsiteX56" fmla="*/ 823074 w 5646974"/>
                <a:gd name="connsiteY56" fmla="*/ 1234136 h 6483075"/>
                <a:gd name="connsiteX57" fmla="*/ 715694 w 5646974"/>
                <a:gd name="connsiteY57" fmla="*/ 1336252 h 6483075"/>
                <a:gd name="connsiteX58" fmla="*/ 606859 w 5646974"/>
                <a:gd name="connsiteY58" fmla="*/ 1440945 h 6483075"/>
                <a:gd name="connsiteX59" fmla="*/ 382023 w 5646974"/>
                <a:gd name="connsiteY59" fmla="*/ 1646074 h 6483075"/>
                <a:gd name="connsiteX60" fmla="*/ 158531 w 5646974"/>
                <a:gd name="connsiteY60" fmla="*/ 1843813 h 6483075"/>
                <a:gd name="connsiteX61" fmla="*/ 0 w 5646974"/>
                <a:gd name="connsiteY61" fmla="*/ 1991775 h 6483075"/>
                <a:gd name="connsiteX62" fmla="*/ 0 w 5646974"/>
                <a:gd name="connsiteY62" fmla="*/ 1074740 h 6483075"/>
                <a:gd name="connsiteX63" fmla="*/ 113897 w 5646974"/>
                <a:gd name="connsiteY63" fmla="*/ 949410 h 6483075"/>
                <a:gd name="connsiteX64" fmla="*/ 2405773 w 5646974"/>
                <a:gd name="connsiteY64" fmla="*/ 0 h 64830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Lst>
              <a:rect l="l" t="t" r="r" b="b"/>
              <a:pathLst>
                <a:path w="5646974" h="6483075">
                  <a:moveTo>
                    <a:pt x="2405773" y="0"/>
                  </a:moveTo>
                  <a:cubicBezTo>
                    <a:pt x="4195841" y="0"/>
                    <a:pt x="5646974" y="1451246"/>
                    <a:pt x="5646974" y="3241538"/>
                  </a:cubicBezTo>
                  <a:cubicBezTo>
                    <a:pt x="5646974" y="5031830"/>
                    <a:pt x="4195841" y="6483075"/>
                    <a:pt x="2405773" y="6483075"/>
                  </a:cubicBezTo>
                  <a:cubicBezTo>
                    <a:pt x="1510739" y="6483075"/>
                    <a:pt x="700439" y="6120264"/>
                    <a:pt x="113897" y="5533666"/>
                  </a:cubicBezTo>
                  <a:lnTo>
                    <a:pt x="0" y="5408336"/>
                  </a:lnTo>
                  <a:lnTo>
                    <a:pt x="0" y="4983659"/>
                  </a:lnTo>
                  <a:lnTo>
                    <a:pt x="155731" y="5176047"/>
                  </a:lnTo>
                  <a:cubicBezTo>
                    <a:pt x="417742" y="5469073"/>
                    <a:pt x="741224" y="5704211"/>
                    <a:pt x="1093706" y="5866903"/>
                  </a:cubicBezTo>
                  <a:cubicBezTo>
                    <a:pt x="1269947" y="5948418"/>
                    <a:pt x="1453018" y="6013137"/>
                    <a:pt x="1639673" y="6059940"/>
                  </a:cubicBezTo>
                  <a:lnTo>
                    <a:pt x="1709990" y="6076287"/>
                  </a:lnTo>
                  <a:cubicBezTo>
                    <a:pt x="1733504" y="6081550"/>
                    <a:pt x="1756570" y="6088156"/>
                    <a:pt x="1780307" y="6091963"/>
                  </a:cubicBezTo>
                  <a:lnTo>
                    <a:pt x="1851072" y="6105176"/>
                  </a:lnTo>
                  <a:lnTo>
                    <a:pt x="1886455" y="6111782"/>
                  </a:lnTo>
                  <a:cubicBezTo>
                    <a:pt x="1898212" y="6114021"/>
                    <a:pt x="1909969" y="6116373"/>
                    <a:pt x="1921949" y="6117716"/>
                  </a:cubicBezTo>
                  <a:cubicBezTo>
                    <a:pt x="1969425" y="6124323"/>
                    <a:pt x="2016676" y="6131489"/>
                    <a:pt x="2064152" y="6137647"/>
                  </a:cubicBezTo>
                  <a:cubicBezTo>
                    <a:pt x="2111851" y="6141790"/>
                    <a:pt x="2159438" y="6146381"/>
                    <a:pt x="2206914" y="6151195"/>
                  </a:cubicBezTo>
                  <a:lnTo>
                    <a:pt x="2350011" y="6158250"/>
                  </a:lnTo>
                  <a:cubicBezTo>
                    <a:pt x="2397711" y="6159593"/>
                    <a:pt x="2445410" y="6159146"/>
                    <a:pt x="2493109" y="6159705"/>
                  </a:cubicBezTo>
                  <a:cubicBezTo>
                    <a:pt x="2589068" y="6158137"/>
                    <a:pt x="2685922" y="6154666"/>
                    <a:pt x="2781321" y="6147277"/>
                  </a:cubicBezTo>
                  <a:cubicBezTo>
                    <a:pt x="2972566" y="6132944"/>
                    <a:pt x="3161348" y="6105288"/>
                    <a:pt x="3345091" y="6060276"/>
                  </a:cubicBezTo>
                  <a:cubicBezTo>
                    <a:pt x="3528834" y="6015375"/>
                    <a:pt x="3707539" y="5952785"/>
                    <a:pt x="3878853" y="5871718"/>
                  </a:cubicBezTo>
                  <a:cubicBezTo>
                    <a:pt x="4050167" y="5790428"/>
                    <a:pt x="4213084" y="5689318"/>
                    <a:pt x="4367267" y="5573093"/>
                  </a:cubicBezTo>
                  <a:lnTo>
                    <a:pt x="4424484" y="5528529"/>
                  </a:lnTo>
                  <a:cubicBezTo>
                    <a:pt x="4443631" y="5513637"/>
                    <a:pt x="4463113" y="5499193"/>
                    <a:pt x="4481252" y="5483069"/>
                  </a:cubicBezTo>
                  <a:lnTo>
                    <a:pt x="4536790" y="5435818"/>
                  </a:lnTo>
                  <a:cubicBezTo>
                    <a:pt x="4555265" y="5419918"/>
                    <a:pt x="4574188" y="5404466"/>
                    <a:pt x="4591543" y="5387671"/>
                  </a:cubicBezTo>
                  <a:cubicBezTo>
                    <a:pt x="4662980" y="5321944"/>
                    <a:pt x="4733074" y="5254650"/>
                    <a:pt x="4794209" y="5181198"/>
                  </a:cubicBezTo>
                  <a:cubicBezTo>
                    <a:pt x="4857808" y="5109089"/>
                    <a:pt x="4910434" y="5029926"/>
                    <a:pt x="4956678" y="4945836"/>
                  </a:cubicBezTo>
                  <a:cubicBezTo>
                    <a:pt x="4967651" y="4924450"/>
                    <a:pt x="4978624" y="4903064"/>
                    <a:pt x="4989262" y="4881453"/>
                  </a:cubicBezTo>
                  <a:lnTo>
                    <a:pt x="5017814" y="4814607"/>
                  </a:lnTo>
                  <a:cubicBezTo>
                    <a:pt x="5027891" y="4792549"/>
                    <a:pt x="5035393" y="4769035"/>
                    <a:pt x="5044127" y="4746193"/>
                  </a:cubicBezTo>
                  <a:cubicBezTo>
                    <a:pt x="5052636" y="4723128"/>
                    <a:pt x="5061146" y="4700174"/>
                    <a:pt x="5068425" y="4676436"/>
                  </a:cubicBezTo>
                  <a:cubicBezTo>
                    <a:pt x="5099552" y="4582717"/>
                    <a:pt x="5126985" y="4486422"/>
                    <a:pt x="5154641" y="4390352"/>
                  </a:cubicBezTo>
                  <a:lnTo>
                    <a:pt x="5196854" y="4246134"/>
                  </a:lnTo>
                  <a:lnTo>
                    <a:pt x="5240299" y="4102140"/>
                  </a:lnTo>
                  <a:cubicBezTo>
                    <a:pt x="5299195" y="3910560"/>
                    <a:pt x="5364697" y="3721330"/>
                    <a:pt x="5432440" y="3532884"/>
                  </a:cubicBezTo>
                  <a:cubicBezTo>
                    <a:pt x="5500294" y="3346902"/>
                    <a:pt x="5533549" y="3148714"/>
                    <a:pt x="5528846" y="2951647"/>
                  </a:cubicBezTo>
                  <a:cubicBezTo>
                    <a:pt x="5526831" y="2853113"/>
                    <a:pt x="5515409" y="2755027"/>
                    <a:pt x="5495927" y="2658733"/>
                  </a:cubicBezTo>
                  <a:cubicBezTo>
                    <a:pt x="5491112" y="2634659"/>
                    <a:pt x="5486297" y="2610585"/>
                    <a:pt x="5480027" y="2586848"/>
                  </a:cubicBezTo>
                  <a:cubicBezTo>
                    <a:pt x="5474205" y="2562998"/>
                    <a:pt x="5468718" y="2539036"/>
                    <a:pt x="5461328" y="2515635"/>
                  </a:cubicBezTo>
                  <a:cubicBezTo>
                    <a:pt x="5454386" y="2492009"/>
                    <a:pt x="5447668" y="2468495"/>
                    <a:pt x="5439605" y="2445317"/>
                  </a:cubicBezTo>
                  <a:cubicBezTo>
                    <a:pt x="5431879" y="2422028"/>
                    <a:pt x="5424378" y="2398738"/>
                    <a:pt x="5415532" y="2375896"/>
                  </a:cubicBezTo>
                  <a:cubicBezTo>
                    <a:pt x="5347790" y="2191817"/>
                    <a:pt x="5254071" y="2018599"/>
                    <a:pt x="5144564" y="1857138"/>
                  </a:cubicBezTo>
                  <a:cubicBezTo>
                    <a:pt x="5034946" y="1695565"/>
                    <a:pt x="4909762" y="1545301"/>
                    <a:pt x="4774838" y="1405450"/>
                  </a:cubicBezTo>
                  <a:cubicBezTo>
                    <a:pt x="4638907" y="1265040"/>
                    <a:pt x="4496145" y="1132131"/>
                    <a:pt x="4345769" y="1012323"/>
                  </a:cubicBezTo>
                  <a:cubicBezTo>
                    <a:pt x="4270749" y="952195"/>
                    <a:pt x="4194273" y="894642"/>
                    <a:pt x="4115334" y="841344"/>
                  </a:cubicBezTo>
                  <a:cubicBezTo>
                    <a:pt x="4037067" y="787263"/>
                    <a:pt x="3956336" y="737548"/>
                    <a:pt x="3874038" y="691528"/>
                  </a:cubicBezTo>
                  <a:cubicBezTo>
                    <a:pt x="3709554" y="599712"/>
                    <a:pt x="3537792" y="523349"/>
                    <a:pt x="3359535" y="468819"/>
                  </a:cubicBezTo>
                  <a:cubicBezTo>
                    <a:pt x="3181278" y="414514"/>
                    <a:pt x="2997311" y="380699"/>
                    <a:pt x="2811105" y="366031"/>
                  </a:cubicBezTo>
                  <a:cubicBezTo>
                    <a:pt x="2787703" y="364575"/>
                    <a:pt x="2764525" y="362448"/>
                    <a:pt x="2741124" y="361440"/>
                  </a:cubicBezTo>
                  <a:lnTo>
                    <a:pt x="2671030" y="358417"/>
                  </a:lnTo>
                  <a:lnTo>
                    <a:pt x="2600713" y="357521"/>
                  </a:lnTo>
                  <a:cubicBezTo>
                    <a:pt x="2577087" y="356961"/>
                    <a:pt x="2554805" y="358305"/>
                    <a:pt x="2531739" y="358529"/>
                  </a:cubicBezTo>
                  <a:cubicBezTo>
                    <a:pt x="2440259" y="360992"/>
                    <a:pt x="2349564" y="370285"/>
                    <a:pt x="2259988" y="385289"/>
                  </a:cubicBezTo>
                  <a:cubicBezTo>
                    <a:pt x="2080723" y="415521"/>
                    <a:pt x="1906945" y="473634"/>
                    <a:pt x="1740670" y="553917"/>
                  </a:cubicBezTo>
                  <a:cubicBezTo>
                    <a:pt x="1574506" y="634647"/>
                    <a:pt x="1415844" y="737100"/>
                    <a:pt x="1264124" y="853549"/>
                  </a:cubicBezTo>
                  <a:cubicBezTo>
                    <a:pt x="1112181" y="969886"/>
                    <a:pt x="966508" y="1099212"/>
                    <a:pt x="823074" y="1234136"/>
                  </a:cubicBezTo>
                  <a:cubicBezTo>
                    <a:pt x="787131" y="1267951"/>
                    <a:pt x="751413" y="1301990"/>
                    <a:pt x="715694" y="1336252"/>
                  </a:cubicBezTo>
                  <a:lnTo>
                    <a:pt x="606859" y="1440945"/>
                  </a:lnTo>
                  <a:cubicBezTo>
                    <a:pt x="532623" y="1511374"/>
                    <a:pt x="457267" y="1579452"/>
                    <a:pt x="382023" y="1646074"/>
                  </a:cubicBezTo>
                  <a:lnTo>
                    <a:pt x="158531" y="1843813"/>
                  </a:lnTo>
                  <a:lnTo>
                    <a:pt x="0" y="1991775"/>
                  </a:lnTo>
                  <a:lnTo>
                    <a:pt x="0" y="1074740"/>
                  </a:lnTo>
                  <a:lnTo>
                    <a:pt x="113897" y="949410"/>
                  </a:lnTo>
                  <a:cubicBezTo>
                    <a:pt x="700439" y="362812"/>
                    <a:pt x="1510739" y="0"/>
                    <a:pt x="2405773" y="0"/>
                  </a:cubicBezTo>
                  <a:close/>
                </a:path>
              </a:pathLst>
            </a:custGeom>
            <a:gradFill>
              <a:gsLst>
                <a:gs pos="2000">
                  <a:schemeClr val="bg1">
                    <a:alpha val="10000"/>
                  </a:schemeClr>
                </a:gs>
                <a:gs pos="16000">
                  <a:schemeClr val="accent6">
                    <a:alpha val="10000"/>
                  </a:schemeClr>
                </a:gs>
                <a:gs pos="100000">
                  <a:schemeClr val="bg1">
                    <a:alpha val="10000"/>
                  </a:schemeClr>
                </a:gs>
                <a:gs pos="74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3" name="Content Placeholder 2">
            <a:extLst>
              <a:ext uri="{FF2B5EF4-FFF2-40B4-BE49-F238E27FC236}">
                <a16:creationId xmlns:a16="http://schemas.microsoft.com/office/drawing/2014/main" id="{0DAAD258-3CDE-8157-54EF-3DF0844FD380}"/>
              </a:ext>
            </a:extLst>
          </p:cNvPr>
          <p:cNvSpPr>
            <a:spLocks noGrp="1"/>
          </p:cNvSpPr>
          <p:nvPr>
            <p:ph idx="1"/>
          </p:nvPr>
        </p:nvSpPr>
        <p:spPr>
          <a:xfrm>
            <a:off x="6090574" y="801866"/>
            <a:ext cx="5306084" cy="5230634"/>
          </a:xfrm>
          <a:noFill/>
          <a:ln>
            <a:noFill/>
          </a:ln>
        </p:spPr>
        <p:txBody>
          <a:bodyPr vert="horz" lIns="91440" tIns="45720" rIns="91440" bIns="45720" rtlCol="0" anchor="ctr">
            <a:normAutofit/>
          </a:bodyPr>
          <a:lstStyle/>
          <a:p>
            <a:r>
              <a:rPr lang="en-GB" sz="1800" dirty="0">
                <a:solidFill>
                  <a:schemeClr val="tx2"/>
                </a:solidFill>
                <a:ea typeface="+mn-lt"/>
                <a:cs typeface="+mn-lt"/>
              </a:rPr>
              <a:t>Concept: SmokeyCats Café is a modern and cozy café that combines three experiences in one — a relaxing coffee shop, an interactive cat lounge, and a comfortable Shisha area. The café aims to provide a welcoming space for people to unwind, socialize, and connect with animals.</a:t>
            </a:r>
            <a:endParaRPr lang="en-GB" sz="1800">
              <a:solidFill>
                <a:schemeClr val="tx2"/>
              </a:solidFill>
            </a:endParaRPr>
          </a:p>
        </p:txBody>
      </p:sp>
    </p:spTree>
    <p:extLst>
      <p:ext uri="{BB962C8B-B14F-4D97-AF65-F5344CB8AC3E}">
        <p14:creationId xmlns:p14="http://schemas.microsoft.com/office/powerpoint/2010/main" val="30227311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2" name="Rectangle 21">
            <a:extLst>
              <a:ext uri="{FF2B5EF4-FFF2-40B4-BE49-F238E27FC236}">
                <a16:creationId xmlns:a16="http://schemas.microsoft.com/office/drawing/2014/main" id="{245A9F99-D9B1-4094-A2E2-B90AC1DB7B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a:extLst>
              <a:ext uri="{FF2B5EF4-FFF2-40B4-BE49-F238E27FC236}">
                <a16:creationId xmlns:a16="http://schemas.microsoft.com/office/drawing/2014/main" id="{B7FAF607-473A-4A43-A23D-BBFF5C4117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4" name="Graphic 23" descr="Cat">
            <a:extLst>
              <a:ext uri="{FF2B5EF4-FFF2-40B4-BE49-F238E27FC236}">
                <a16:creationId xmlns:a16="http://schemas.microsoft.com/office/drawing/2014/main" id="{B26BBB35-517D-6EAA-69C5-45177863D62E}"/>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686951" y="1793846"/>
            <a:ext cx="3620021" cy="3620021"/>
          </a:xfrm>
          <a:prstGeom prst="rect">
            <a:avLst/>
          </a:prstGeom>
        </p:spPr>
      </p:pic>
      <p:sp>
        <p:nvSpPr>
          <p:cNvPr id="3" name="Content Placeholder 2">
            <a:extLst>
              <a:ext uri="{FF2B5EF4-FFF2-40B4-BE49-F238E27FC236}">
                <a16:creationId xmlns:a16="http://schemas.microsoft.com/office/drawing/2014/main" id="{62F7D515-03BF-6B51-8144-37A6A72B4FE7}"/>
              </a:ext>
            </a:extLst>
          </p:cNvPr>
          <p:cNvSpPr>
            <a:spLocks noGrp="1"/>
          </p:cNvSpPr>
          <p:nvPr>
            <p:ph idx="1"/>
          </p:nvPr>
        </p:nvSpPr>
        <p:spPr>
          <a:xfrm>
            <a:off x="6090574" y="2421682"/>
            <a:ext cx="4977578" cy="3639289"/>
          </a:xfrm>
        </p:spPr>
        <p:txBody>
          <a:bodyPr vert="horz" lIns="91440" tIns="45720" rIns="91440" bIns="45720" rtlCol="0" anchor="ctr">
            <a:normAutofit/>
          </a:bodyPr>
          <a:lstStyle/>
          <a:p>
            <a:r>
              <a:rPr lang="en-GB" sz="1800" dirty="0">
                <a:solidFill>
                  <a:schemeClr val="tx2"/>
                </a:solidFill>
                <a:ea typeface="+mn-lt"/>
                <a:cs typeface="+mn-lt"/>
              </a:rPr>
              <a:t>The idea for </a:t>
            </a:r>
            <a:r>
              <a:rPr lang="en-GB" sz="1800" i="1" dirty="0">
                <a:solidFill>
                  <a:schemeClr val="tx2"/>
                </a:solidFill>
                <a:ea typeface="+mn-lt"/>
                <a:cs typeface="+mn-lt"/>
              </a:rPr>
              <a:t>SmokeyCats Café</a:t>
            </a:r>
            <a:r>
              <a:rPr lang="en-GB" sz="1800" dirty="0">
                <a:solidFill>
                  <a:schemeClr val="tx2"/>
                </a:solidFill>
                <a:ea typeface="+mn-lt"/>
                <a:cs typeface="+mn-lt"/>
              </a:rPr>
              <a:t> came from noticing how many students and young adults look for calm, comfortable spaces where they can relax, study, or escape stress. Most cafés in Cardiff close early or are too busy, and shisha lounges usually only open at night — meaning there is no single place that offers both a peaceful day-time environment and a social evening vibe.</a:t>
            </a:r>
          </a:p>
          <a:p>
            <a:endParaRPr lang="en-GB" sz="1800" dirty="0">
              <a:solidFill>
                <a:schemeClr val="tx2"/>
              </a:solidFill>
            </a:endParaRPr>
          </a:p>
        </p:txBody>
      </p:sp>
      <p:grpSp>
        <p:nvGrpSpPr>
          <p:cNvPr id="25" name="Group 24">
            <a:extLst>
              <a:ext uri="{FF2B5EF4-FFF2-40B4-BE49-F238E27FC236}">
                <a16:creationId xmlns:a16="http://schemas.microsoft.com/office/drawing/2014/main" id="{C5F6476F-D303-44D3-B30F-1BA348F0F64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2635" y="52996"/>
            <a:ext cx="5928607" cy="6805005"/>
            <a:chOff x="6095999" y="52996"/>
            <a:chExt cx="6093363" cy="6805005"/>
          </a:xfrm>
          <a:solidFill>
            <a:schemeClr val="accent5">
              <a:alpha val="10000"/>
            </a:schemeClr>
          </a:solidFill>
        </p:grpSpPr>
        <p:sp>
          <p:nvSpPr>
            <p:cNvPr id="15" name="Freeform: Shape 14">
              <a:extLst>
                <a:ext uri="{FF2B5EF4-FFF2-40B4-BE49-F238E27FC236}">
                  <a16:creationId xmlns:a16="http://schemas.microsoft.com/office/drawing/2014/main" id="{C972EB4B-0539-4430-9340-8117B9D7C32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96001" y="52996"/>
              <a:ext cx="6093361" cy="6805003"/>
            </a:xfrm>
            <a:custGeom>
              <a:avLst/>
              <a:gdLst>
                <a:gd name="connsiteX0" fmla="*/ 3391253 w 5890489"/>
                <a:gd name="connsiteY0" fmla="*/ 0 h 6578438"/>
                <a:gd name="connsiteX1" fmla="*/ 3434974 w 5890489"/>
                <a:gd name="connsiteY1" fmla="*/ 646 h 6578438"/>
                <a:gd name="connsiteX2" fmla="*/ 3522419 w 5890489"/>
                <a:gd name="connsiteY2" fmla="*/ 2712 h 6578438"/>
                <a:gd name="connsiteX3" fmla="*/ 3610261 w 5890489"/>
                <a:gd name="connsiteY3" fmla="*/ 6458 h 6578438"/>
                <a:gd name="connsiteX4" fmla="*/ 3786872 w 5890489"/>
                <a:gd name="connsiteY4" fmla="*/ 20667 h 6578438"/>
                <a:gd name="connsiteX5" fmla="*/ 3962291 w 5890489"/>
                <a:gd name="connsiteY5" fmla="*/ 43530 h 6578438"/>
                <a:gd name="connsiteX6" fmla="*/ 4135855 w 5890489"/>
                <a:gd name="connsiteY6" fmla="*/ 75176 h 6578438"/>
                <a:gd name="connsiteX7" fmla="*/ 4307299 w 5890489"/>
                <a:gd name="connsiteY7" fmla="*/ 114315 h 6578438"/>
                <a:gd name="connsiteX8" fmla="*/ 4476358 w 5890489"/>
                <a:gd name="connsiteY8" fmla="*/ 160816 h 6578438"/>
                <a:gd name="connsiteX9" fmla="*/ 4559829 w 5890489"/>
                <a:gd name="connsiteY9" fmla="*/ 186779 h 6578438"/>
                <a:gd name="connsiteX10" fmla="*/ 4642901 w 5890489"/>
                <a:gd name="connsiteY10" fmla="*/ 213648 h 6578438"/>
                <a:gd name="connsiteX11" fmla="*/ 5280847 w 5890489"/>
                <a:gd name="connsiteY11" fmla="*/ 485936 h 6578438"/>
                <a:gd name="connsiteX12" fmla="*/ 5865400 w 5890489"/>
                <a:gd name="connsiteY12" fmla="*/ 851099 h 6578438"/>
                <a:gd name="connsiteX13" fmla="*/ 5890489 w 5890489"/>
                <a:gd name="connsiteY13" fmla="*/ 870950 h 6578438"/>
                <a:gd name="connsiteX14" fmla="*/ 5890489 w 5890489"/>
                <a:gd name="connsiteY14" fmla="*/ 1321814 h 6578438"/>
                <a:gd name="connsiteX15" fmla="*/ 5887395 w 5890489"/>
                <a:gd name="connsiteY15" fmla="*/ 1318952 h 6578438"/>
                <a:gd name="connsiteX16" fmla="*/ 5830291 w 5890489"/>
                <a:gd name="connsiteY16" fmla="*/ 1265992 h 6578438"/>
                <a:gd name="connsiteX17" fmla="*/ 5815981 w 5890489"/>
                <a:gd name="connsiteY17" fmla="*/ 1252687 h 6578438"/>
                <a:gd name="connsiteX18" fmla="*/ 5801142 w 5890489"/>
                <a:gd name="connsiteY18" fmla="*/ 1240158 h 6578438"/>
                <a:gd name="connsiteX19" fmla="*/ 5771464 w 5890489"/>
                <a:gd name="connsiteY19" fmla="*/ 1214969 h 6578438"/>
                <a:gd name="connsiteX20" fmla="*/ 5651030 w 5890489"/>
                <a:gd name="connsiteY20" fmla="*/ 1115767 h 6578438"/>
                <a:gd name="connsiteX21" fmla="*/ 5123183 w 5890489"/>
                <a:gd name="connsiteY21" fmla="*/ 780443 h 6578438"/>
                <a:gd name="connsiteX22" fmla="*/ 4533860 w 5890489"/>
                <a:gd name="connsiteY22" fmla="*/ 567701 h 6578438"/>
                <a:gd name="connsiteX23" fmla="*/ 4457281 w 5890489"/>
                <a:gd name="connsiteY23" fmla="*/ 550780 h 6578438"/>
                <a:gd name="connsiteX24" fmla="*/ 4380568 w 5890489"/>
                <a:gd name="connsiteY24" fmla="*/ 535279 h 6578438"/>
                <a:gd name="connsiteX25" fmla="*/ 4303325 w 5890489"/>
                <a:gd name="connsiteY25" fmla="*/ 522879 h 6578438"/>
                <a:gd name="connsiteX26" fmla="*/ 4264769 w 5890489"/>
                <a:gd name="connsiteY26" fmla="*/ 516679 h 6578438"/>
                <a:gd name="connsiteX27" fmla="*/ 4226082 w 5890489"/>
                <a:gd name="connsiteY27" fmla="*/ 511253 h 6578438"/>
                <a:gd name="connsiteX28" fmla="*/ 4070934 w 5890489"/>
                <a:gd name="connsiteY28" fmla="*/ 494848 h 6578438"/>
                <a:gd name="connsiteX29" fmla="*/ 3915521 w 5890489"/>
                <a:gd name="connsiteY29" fmla="*/ 486065 h 6578438"/>
                <a:gd name="connsiteX30" fmla="*/ 3760241 w 5890489"/>
                <a:gd name="connsiteY30" fmla="*/ 484257 h 6578438"/>
                <a:gd name="connsiteX31" fmla="*/ 3682734 w 5890489"/>
                <a:gd name="connsiteY31" fmla="*/ 486581 h 6578438"/>
                <a:gd name="connsiteX32" fmla="*/ 3605491 w 5890489"/>
                <a:gd name="connsiteY32" fmla="*/ 488907 h 6578438"/>
                <a:gd name="connsiteX33" fmla="*/ 3527454 w 5890489"/>
                <a:gd name="connsiteY33" fmla="*/ 493169 h 6578438"/>
                <a:gd name="connsiteX34" fmla="*/ 3449151 w 5890489"/>
                <a:gd name="connsiteY34" fmla="*/ 498336 h 6578438"/>
                <a:gd name="connsiteX35" fmla="*/ 3410067 w 5890489"/>
                <a:gd name="connsiteY35" fmla="*/ 500532 h 6578438"/>
                <a:gd name="connsiteX36" fmla="*/ 3371246 w 5890489"/>
                <a:gd name="connsiteY36" fmla="*/ 504279 h 6578438"/>
                <a:gd name="connsiteX37" fmla="*/ 3293739 w 5890489"/>
                <a:gd name="connsiteY37" fmla="*/ 511512 h 6578438"/>
                <a:gd name="connsiteX38" fmla="*/ 2689445 w 5890489"/>
                <a:gd name="connsiteY38" fmla="*/ 610198 h 6578438"/>
                <a:gd name="connsiteX39" fmla="*/ 2117875 w 5890489"/>
                <a:gd name="connsiteY39" fmla="*/ 800335 h 6578438"/>
                <a:gd name="connsiteX40" fmla="*/ 1981276 w 5890489"/>
                <a:gd name="connsiteY40" fmla="*/ 865566 h 6578438"/>
                <a:gd name="connsiteX41" fmla="*/ 1847991 w 5890489"/>
                <a:gd name="connsiteY41" fmla="*/ 938676 h 6578438"/>
                <a:gd name="connsiteX42" fmla="*/ 1783069 w 5890489"/>
                <a:gd name="connsiteY42" fmla="*/ 978718 h 6578438"/>
                <a:gd name="connsiteX43" fmla="*/ 1750609 w 5890489"/>
                <a:gd name="connsiteY43" fmla="*/ 998869 h 6578438"/>
                <a:gd name="connsiteX44" fmla="*/ 1734312 w 5890489"/>
                <a:gd name="connsiteY44" fmla="*/ 1008945 h 6578438"/>
                <a:gd name="connsiteX45" fmla="*/ 1718547 w 5890489"/>
                <a:gd name="connsiteY45" fmla="*/ 1019924 h 6578438"/>
                <a:gd name="connsiteX46" fmla="*/ 1655481 w 5890489"/>
                <a:gd name="connsiteY46" fmla="*/ 1063582 h 6578438"/>
                <a:gd name="connsiteX47" fmla="*/ 1593077 w 5890489"/>
                <a:gd name="connsiteY47" fmla="*/ 1108664 h 6578438"/>
                <a:gd name="connsiteX48" fmla="*/ 1532263 w 5890489"/>
                <a:gd name="connsiteY48" fmla="*/ 1156197 h 6578438"/>
                <a:gd name="connsiteX49" fmla="*/ 1472509 w 5890489"/>
                <a:gd name="connsiteY49" fmla="*/ 1205152 h 6578438"/>
                <a:gd name="connsiteX50" fmla="*/ 1414212 w 5890489"/>
                <a:gd name="connsiteY50" fmla="*/ 1256175 h 6578438"/>
                <a:gd name="connsiteX51" fmla="*/ 1357242 w 5890489"/>
                <a:gd name="connsiteY51" fmla="*/ 1308359 h 6578438"/>
                <a:gd name="connsiteX52" fmla="*/ 1153072 w 5890489"/>
                <a:gd name="connsiteY52" fmla="*/ 1529498 h 6578438"/>
                <a:gd name="connsiteX53" fmla="*/ 1002694 w 5890489"/>
                <a:gd name="connsiteY53" fmla="*/ 1770658 h 6578438"/>
                <a:gd name="connsiteX54" fmla="*/ 974076 w 5890489"/>
                <a:gd name="connsiteY54" fmla="*/ 1835371 h 6578438"/>
                <a:gd name="connsiteX55" fmla="*/ 949564 w 5890489"/>
                <a:gd name="connsiteY55" fmla="*/ 1903573 h 6578438"/>
                <a:gd name="connsiteX56" fmla="*/ 927173 w 5890489"/>
                <a:gd name="connsiteY56" fmla="*/ 1974229 h 6578438"/>
                <a:gd name="connsiteX57" fmla="*/ 906107 w 5890489"/>
                <a:gd name="connsiteY57" fmla="*/ 2046952 h 6578438"/>
                <a:gd name="connsiteX58" fmla="*/ 751092 w 5890489"/>
                <a:gd name="connsiteY58" fmla="*/ 2676266 h 6578438"/>
                <a:gd name="connsiteX59" fmla="*/ 547189 w 5890489"/>
                <a:gd name="connsiteY59" fmla="*/ 3308422 h 6578438"/>
                <a:gd name="connsiteX60" fmla="*/ 441195 w 5890489"/>
                <a:gd name="connsiteY60" fmla="*/ 3866306 h 6578438"/>
                <a:gd name="connsiteX61" fmla="*/ 527182 w 5890489"/>
                <a:gd name="connsiteY61" fmla="*/ 4439174 h 6578438"/>
                <a:gd name="connsiteX62" fmla="*/ 775073 w 5890489"/>
                <a:gd name="connsiteY62" fmla="*/ 4987240 h 6578438"/>
                <a:gd name="connsiteX63" fmla="*/ 943206 w 5890489"/>
                <a:gd name="connsiteY63" fmla="*/ 5244933 h 6578438"/>
                <a:gd name="connsiteX64" fmla="*/ 1133728 w 5890489"/>
                <a:gd name="connsiteY64" fmla="*/ 5490356 h 6578438"/>
                <a:gd name="connsiteX65" fmla="*/ 1359626 w 5890489"/>
                <a:gd name="connsiteY65" fmla="*/ 5709815 h 6578438"/>
                <a:gd name="connsiteX66" fmla="*/ 1481254 w 5890489"/>
                <a:gd name="connsiteY66" fmla="*/ 5809146 h 6578438"/>
                <a:gd name="connsiteX67" fmla="*/ 1543260 w 5890489"/>
                <a:gd name="connsiteY67" fmla="*/ 5856940 h 6578438"/>
                <a:gd name="connsiteX68" fmla="*/ 1607518 w 5890489"/>
                <a:gd name="connsiteY68" fmla="*/ 5901374 h 6578438"/>
                <a:gd name="connsiteX69" fmla="*/ 2145566 w 5890489"/>
                <a:gd name="connsiteY69" fmla="*/ 6193814 h 6578438"/>
                <a:gd name="connsiteX70" fmla="*/ 2214991 w 5890489"/>
                <a:gd name="connsiteY70" fmla="*/ 6221844 h 6578438"/>
                <a:gd name="connsiteX71" fmla="*/ 2249307 w 5890489"/>
                <a:gd name="connsiteY71" fmla="*/ 6236182 h 6578438"/>
                <a:gd name="connsiteX72" fmla="*/ 2284285 w 5890489"/>
                <a:gd name="connsiteY72" fmla="*/ 6248711 h 6578438"/>
                <a:gd name="connsiteX73" fmla="*/ 2354241 w 5890489"/>
                <a:gd name="connsiteY73" fmla="*/ 6273124 h 6578438"/>
                <a:gd name="connsiteX74" fmla="*/ 2371597 w 5890489"/>
                <a:gd name="connsiteY74" fmla="*/ 6279324 h 6578438"/>
                <a:gd name="connsiteX75" fmla="*/ 2387894 w 5890489"/>
                <a:gd name="connsiteY75" fmla="*/ 6287719 h 6578438"/>
                <a:gd name="connsiteX76" fmla="*/ 2421414 w 5890489"/>
                <a:gd name="connsiteY76" fmla="*/ 6302186 h 6578438"/>
                <a:gd name="connsiteX77" fmla="*/ 2489117 w 5890489"/>
                <a:gd name="connsiteY77" fmla="*/ 6329441 h 6578438"/>
                <a:gd name="connsiteX78" fmla="*/ 2522902 w 5890489"/>
                <a:gd name="connsiteY78" fmla="*/ 6343134 h 6578438"/>
                <a:gd name="connsiteX79" fmla="*/ 2556953 w 5890489"/>
                <a:gd name="connsiteY79" fmla="*/ 6356051 h 6578438"/>
                <a:gd name="connsiteX80" fmla="*/ 2695009 w 5890489"/>
                <a:gd name="connsiteY80" fmla="*/ 6401905 h 6578438"/>
                <a:gd name="connsiteX81" fmla="*/ 3268035 w 5890489"/>
                <a:gd name="connsiteY81" fmla="*/ 6501238 h 6578438"/>
                <a:gd name="connsiteX82" fmla="*/ 3341038 w 5890489"/>
                <a:gd name="connsiteY82" fmla="*/ 6506145 h 6578438"/>
                <a:gd name="connsiteX83" fmla="*/ 3414703 w 5890489"/>
                <a:gd name="connsiteY83" fmla="*/ 6507050 h 6578438"/>
                <a:gd name="connsiteX84" fmla="*/ 3488237 w 5890489"/>
                <a:gd name="connsiteY84" fmla="*/ 6508212 h 6578438"/>
                <a:gd name="connsiteX85" fmla="*/ 3524142 w 5890489"/>
                <a:gd name="connsiteY85" fmla="*/ 6507955 h 6578438"/>
                <a:gd name="connsiteX86" fmla="*/ 3559252 w 5890489"/>
                <a:gd name="connsiteY86" fmla="*/ 6506921 h 6578438"/>
                <a:gd name="connsiteX87" fmla="*/ 3629207 w 5890489"/>
                <a:gd name="connsiteY87" fmla="*/ 6503045 h 6578438"/>
                <a:gd name="connsiteX88" fmla="*/ 3698633 w 5890489"/>
                <a:gd name="connsiteY88" fmla="*/ 6496845 h 6578438"/>
                <a:gd name="connsiteX89" fmla="*/ 3733213 w 5890489"/>
                <a:gd name="connsiteY89" fmla="*/ 6493357 h 6578438"/>
                <a:gd name="connsiteX90" fmla="*/ 3767529 w 5890489"/>
                <a:gd name="connsiteY90" fmla="*/ 6488707 h 6578438"/>
                <a:gd name="connsiteX91" fmla="*/ 3801845 w 5890489"/>
                <a:gd name="connsiteY91" fmla="*/ 6484057 h 6578438"/>
                <a:gd name="connsiteX92" fmla="*/ 3835895 w 5890489"/>
                <a:gd name="connsiteY92" fmla="*/ 6478116 h 6578438"/>
                <a:gd name="connsiteX93" fmla="*/ 4364801 w 5890489"/>
                <a:gd name="connsiteY93" fmla="*/ 6308517 h 6578438"/>
                <a:gd name="connsiteX94" fmla="*/ 4861379 w 5890489"/>
                <a:gd name="connsiteY94" fmla="*/ 6000576 h 6578438"/>
                <a:gd name="connsiteX95" fmla="*/ 5341263 w 5890489"/>
                <a:gd name="connsiteY95" fmla="*/ 5605834 h 6578438"/>
                <a:gd name="connsiteX96" fmla="*/ 5587301 w 5890489"/>
                <a:gd name="connsiteY96" fmla="*/ 5390379 h 6578438"/>
                <a:gd name="connsiteX97" fmla="*/ 5849105 w 5890489"/>
                <a:gd name="connsiteY97" fmla="*/ 5176344 h 6578438"/>
                <a:gd name="connsiteX98" fmla="*/ 5890489 w 5890489"/>
                <a:gd name="connsiteY98" fmla="*/ 5145260 h 6578438"/>
                <a:gd name="connsiteX99" fmla="*/ 5890489 w 5890489"/>
                <a:gd name="connsiteY99" fmla="*/ 5995323 h 6578438"/>
                <a:gd name="connsiteX100" fmla="*/ 5811477 w 5890489"/>
                <a:gd name="connsiteY100" fmla="*/ 6077819 h 6578438"/>
                <a:gd name="connsiteX101" fmla="*/ 5301384 w 5890489"/>
                <a:gd name="connsiteY101" fmla="*/ 6542958 h 6578438"/>
                <a:gd name="connsiteX102" fmla="*/ 5252008 w 5890489"/>
                <a:gd name="connsiteY102" fmla="*/ 6578438 h 6578438"/>
                <a:gd name="connsiteX103" fmla="*/ 1653730 w 5890489"/>
                <a:gd name="connsiteY103" fmla="*/ 6578438 h 6578438"/>
                <a:gd name="connsiteX104" fmla="*/ 1549768 w 5890489"/>
                <a:gd name="connsiteY104" fmla="*/ 6488821 h 6578438"/>
                <a:gd name="connsiteX105" fmla="*/ 1298282 w 5890489"/>
                <a:gd name="connsiteY105" fmla="*/ 6243932 h 6578438"/>
                <a:gd name="connsiteX106" fmla="*/ 1237999 w 5890489"/>
                <a:gd name="connsiteY106" fmla="*/ 6181671 h 6578438"/>
                <a:gd name="connsiteX107" fmla="*/ 1179967 w 5890489"/>
                <a:gd name="connsiteY107" fmla="*/ 6117862 h 6578438"/>
                <a:gd name="connsiteX108" fmla="*/ 1121936 w 5890489"/>
                <a:gd name="connsiteY108" fmla="*/ 6054569 h 6578438"/>
                <a:gd name="connsiteX109" fmla="*/ 1065628 w 5890489"/>
                <a:gd name="connsiteY109" fmla="*/ 5990243 h 6578438"/>
                <a:gd name="connsiteX110" fmla="*/ 954335 w 5890489"/>
                <a:gd name="connsiteY110" fmla="*/ 5861460 h 6578438"/>
                <a:gd name="connsiteX111" fmla="*/ 898953 w 5890489"/>
                <a:gd name="connsiteY111" fmla="*/ 5797393 h 6578438"/>
                <a:gd name="connsiteX112" fmla="*/ 842908 w 5890489"/>
                <a:gd name="connsiteY112" fmla="*/ 5733582 h 6578438"/>
                <a:gd name="connsiteX113" fmla="*/ 622442 w 5890489"/>
                <a:gd name="connsiteY113" fmla="*/ 5471884 h 6578438"/>
                <a:gd name="connsiteX114" fmla="*/ 425559 w 5890489"/>
                <a:gd name="connsiteY114" fmla="*/ 5190036 h 6578438"/>
                <a:gd name="connsiteX115" fmla="*/ 123877 w 5890489"/>
                <a:gd name="connsiteY115" fmla="*/ 4564210 h 6578438"/>
                <a:gd name="connsiteX116" fmla="*/ 130 w 5890489"/>
                <a:gd name="connsiteY116" fmla="*/ 3865530 h 6578438"/>
                <a:gd name="connsiteX117" fmla="*/ 30602 w 5890489"/>
                <a:gd name="connsiteY117" fmla="*/ 3505793 h 6578438"/>
                <a:gd name="connsiteX118" fmla="*/ 126924 w 5890489"/>
                <a:gd name="connsiteY118" fmla="*/ 3157164 h 6578438"/>
                <a:gd name="connsiteX119" fmla="*/ 334803 w 5890489"/>
                <a:gd name="connsiteY119" fmla="*/ 2560530 h 6578438"/>
                <a:gd name="connsiteX120" fmla="*/ 381176 w 5890489"/>
                <a:gd name="connsiteY120" fmla="*/ 2409144 h 6578438"/>
                <a:gd name="connsiteX121" fmla="*/ 425825 w 5890489"/>
                <a:gd name="connsiteY121" fmla="*/ 2255819 h 6578438"/>
                <a:gd name="connsiteX122" fmla="*/ 470210 w 5890489"/>
                <a:gd name="connsiteY122" fmla="*/ 2099523 h 6578438"/>
                <a:gd name="connsiteX123" fmla="*/ 492998 w 5890489"/>
                <a:gd name="connsiteY123" fmla="*/ 2020213 h 6578438"/>
                <a:gd name="connsiteX124" fmla="*/ 517509 w 5890489"/>
                <a:gd name="connsiteY124" fmla="*/ 1939224 h 6578438"/>
                <a:gd name="connsiteX125" fmla="*/ 544007 w 5890489"/>
                <a:gd name="connsiteY125" fmla="*/ 1857201 h 6578438"/>
                <a:gd name="connsiteX126" fmla="*/ 573288 w 5890489"/>
                <a:gd name="connsiteY126" fmla="*/ 1774274 h 6578438"/>
                <a:gd name="connsiteX127" fmla="*/ 606146 w 5890489"/>
                <a:gd name="connsiteY127" fmla="*/ 1690832 h 6578438"/>
                <a:gd name="connsiteX128" fmla="*/ 644569 w 5890489"/>
                <a:gd name="connsiteY128" fmla="*/ 1607775 h 6578438"/>
                <a:gd name="connsiteX129" fmla="*/ 837874 w 5890489"/>
                <a:gd name="connsiteY129" fmla="*/ 1297638 h 6578438"/>
                <a:gd name="connsiteX130" fmla="*/ 1069602 w 5890489"/>
                <a:gd name="connsiteY130" fmla="*/ 1032194 h 6578438"/>
                <a:gd name="connsiteX131" fmla="*/ 1130548 w 5890489"/>
                <a:gd name="connsiteY131" fmla="*/ 970839 h 6578438"/>
                <a:gd name="connsiteX132" fmla="*/ 1192024 w 5890489"/>
                <a:gd name="connsiteY132" fmla="*/ 910129 h 6578438"/>
                <a:gd name="connsiteX133" fmla="*/ 1255356 w 5890489"/>
                <a:gd name="connsiteY133" fmla="*/ 850841 h 6578438"/>
                <a:gd name="connsiteX134" fmla="*/ 1319614 w 5890489"/>
                <a:gd name="connsiteY134" fmla="*/ 792068 h 6578438"/>
                <a:gd name="connsiteX135" fmla="*/ 1385728 w 5890489"/>
                <a:gd name="connsiteY135" fmla="*/ 734975 h 6578438"/>
                <a:gd name="connsiteX136" fmla="*/ 1452768 w 5890489"/>
                <a:gd name="connsiteY136" fmla="*/ 678528 h 6578438"/>
                <a:gd name="connsiteX137" fmla="*/ 1469594 w 5890489"/>
                <a:gd name="connsiteY137" fmla="*/ 664449 h 6578438"/>
                <a:gd name="connsiteX138" fmla="*/ 1487083 w 5890489"/>
                <a:gd name="connsiteY138" fmla="*/ 651015 h 6578438"/>
                <a:gd name="connsiteX139" fmla="*/ 1522193 w 5890489"/>
                <a:gd name="connsiteY139" fmla="*/ 624277 h 6578438"/>
                <a:gd name="connsiteX140" fmla="*/ 1592415 w 5890489"/>
                <a:gd name="connsiteY140" fmla="*/ 570671 h 6578438"/>
                <a:gd name="connsiteX141" fmla="*/ 1738287 w 5890489"/>
                <a:gd name="connsiteY141" fmla="*/ 469402 h 6578438"/>
                <a:gd name="connsiteX142" fmla="*/ 1890918 w 5890489"/>
                <a:gd name="connsiteY142" fmla="*/ 376530 h 6578438"/>
                <a:gd name="connsiteX143" fmla="*/ 2555363 w 5890489"/>
                <a:gd name="connsiteY143" fmla="*/ 105274 h 6578438"/>
                <a:gd name="connsiteX144" fmla="*/ 3259291 w 5890489"/>
                <a:gd name="connsiteY144" fmla="*/ 3229 h 6578438"/>
                <a:gd name="connsiteX145" fmla="*/ 3347265 w 5890489"/>
                <a:gd name="connsiteY145" fmla="*/ 903 h 65784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Lst>
              <a:rect l="l" t="t" r="r" b="b"/>
              <a:pathLst>
                <a:path w="5890489" h="6578438">
                  <a:moveTo>
                    <a:pt x="3391253" y="0"/>
                  </a:moveTo>
                  <a:lnTo>
                    <a:pt x="3434974" y="646"/>
                  </a:lnTo>
                  <a:lnTo>
                    <a:pt x="3522419" y="2712"/>
                  </a:lnTo>
                  <a:cubicBezTo>
                    <a:pt x="3551567" y="3488"/>
                    <a:pt x="3580451" y="3746"/>
                    <a:pt x="3610261" y="6458"/>
                  </a:cubicBezTo>
                  <a:cubicBezTo>
                    <a:pt x="3669353" y="10850"/>
                    <a:pt x="3728179" y="14337"/>
                    <a:pt x="3786872" y="20667"/>
                  </a:cubicBezTo>
                  <a:lnTo>
                    <a:pt x="3962291" y="43530"/>
                  </a:lnTo>
                  <a:lnTo>
                    <a:pt x="4135855" y="75176"/>
                  </a:lnTo>
                  <a:cubicBezTo>
                    <a:pt x="4193224" y="87836"/>
                    <a:pt x="4250328" y="101398"/>
                    <a:pt x="4307299" y="114315"/>
                  </a:cubicBezTo>
                  <a:cubicBezTo>
                    <a:pt x="4364139" y="128394"/>
                    <a:pt x="4420050" y="145575"/>
                    <a:pt x="4476358" y="160816"/>
                  </a:cubicBezTo>
                  <a:cubicBezTo>
                    <a:pt x="4504580" y="167921"/>
                    <a:pt x="4532138" y="177995"/>
                    <a:pt x="4559829" y="186779"/>
                  </a:cubicBezTo>
                  <a:lnTo>
                    <a:pt x="4642901" y="213648"/>
                  </a:lnTo>
                  <a:cubicBezTo>
                    <a:pt x="4863234" y="288307"/>
                    <a:pt x="5076414" y="379371"/>
                    <a:pt x="5280847" y="485936"/>
                  </a:cubicBezTo>
                  <a:cubicBezTo>
                    <a:pt x="5485018" y="592631"/>
                    <a:pt x="5681768" y="713145"/>
                    <a:pt x="5865400" y="851099"/>
                  </a:cubicBezTo>
                  <a:lnTo>
                    <a:pt x="5890489" y="870950"/>
                  </a:lnTo>
                  <a:lnTo>
                    <a:pt x="5890489" y="1321814"/>
                  </a:lnTo>
                  <a:lnTo>
                    <a:pt x="5887395" y="1318952"/>
                  </a:lnTo>
                  <a:lnTo>
                    <a:pt x="5830291" y="1265992"/>
                  </a:lnTo>
                  <a:lnTo>
                    <a:pt x="5815981" y="1252687"/>
                  </a:lnTo>
                  <a:lnTo>
                    <a:pt x="5801142" y="1240158"/>
                  </a:lnTo>
                  <a:lnTo>
                    <a:pt x="5771464" y="1214969"/>
                  </a:lnTo>
                  <a:cubicBezTo>
                    <a:pt x="5731849" y="1181385"/>
                    <a:pt x="5692897" y="1146896"/>
                    <a:pt x="5651030" y="1115767"/>
                  </a:cubicBezTo>
                  <a:cubicBezTo>
                    <a:pt x="5487534" y="986985"/>
                    <a:pt x="5311321" y="872542"/>
                    <a:pt x="5123183" y="780443"/>
                  </a:cubicBezTo>
                  <a:cubicBezTo>
                    <a:pt x="4935309" y="688087"/>
                    <a:pt x="4737102" y="616398"/>
                    <a:pt x="4533860" y="567701"/>
                  </a:cubicBezTo>
                  <a:lnTo>
                    <a:pt x="4457281" y="550780"/>
                  </a:lnTo>
                  <a:cubicBezTo>
                    <a:pt x="4431709" y="545484"/>
                    <a:pt x="4406536" y="538896"/>
                    <a:pt x="4380568" y="535279"/>
                  </a:cubicBezTo>
                  <a:lnTo>
                    <a:pt x="4303325" y="522879"/>
                  </a:lnTo>
                  <a:lnTo>
                    <a:pt x="4264769" y="516679"/>
                  </a:lnTo>
                  <a:cubicBezTo>
                    <a:pt x="4251918" y="514612"/>
                    <a:pt x="4239067" y="512415"/>
                    <a:pt x="4226082" y="511253"/>
                  </a:cubicBezTo>
                  <a:cubicBezTo>
                    <a:pt x="4174145" y="505829"/>
                    <a:pt x="4122606" y="499498"/>
                    <a:pt x="4070934" y="494848"/>
                  </a:cubicBezTo>
                  <a:lnTo>
                    <a:pt x="3915521" y="486065"/>
                  </a:lnTo>
                  <a:lnTo>
                    <a:pt x="3760241" y="484257"/>
                  </a:lnTo>
                  <a:cubicBezTo>
                    <a:pt x="3734405" y="483869"/>
                    <a:pt x="3708571" y="485936"/>
                    <a:pt x="3682734" y="486581"/>
                  </a:cubicBezTo>
                  <a:lnTo>
                    <a:pt x="3605491" y="488907"/>
                  </a:lnTo>
                  <a:cubicBezTo>
                    <a:pt x="3579921" y="489165"/>
                    <a:pt x="3553555" y="491490"/>
                    <a:pt x="3527454" y="493169"/>
                  </a:cubicBezTo>
                  <a:lnTo>
                    <a:pt x="3449151" y="498336"/>
                  </a:lnTo>
                  <a:lnTo>
                    <a:pt x="3410067" y="500532"/>
                  </a:lnTo>
                  <a:lnTo>
                    <a:pt x="3371246" y="504279"/>
                  </a:lnTo>
                  <a:cubicBezTo>
                    <a:pt x="3345410" y="506862"/>
                    <a:pt x="3319575" y="509315"/>
                    <a:pt x="3293739" y="511512"/>
                  </a:cubicBezTo>
                  <a:cubicBezTo>
                    <a:pt x="3087450" y="531662"/>
                    <a:pt x="2885531" y="563180"/>
                    <a:pt x="2689445" y="610198"/>
                  </a:cubicBezTo>
                  <a:cubicBezTo>
                    <a:pt x="2493357" y="657344"/>
                    <a:pt x="2302303" y="719088"/>
                    <a:pt x="2117875" y="800335"/>
                  </a:cubicBezTo>
                  <a:cubicBezTo>
                    <a:pt x="2072298" y="821648"/>
                    <a:pt x="2026854" y="843606"/>
                    <a:pt x="1981276" y="865566"/>
                  </a:cubicBezTo>
                  <a:cubicBezTo>
                    <a:pt x="1937025" y="889978"/>
                    <a:pt x="1891978" y="913229"/>
                    <a:pt x="1847991" y="938676"/>
                  </a:cubicBezTo>
                  <a:lnTo>
                    <a:pt x="1783069" y="978718"/>
                  </a:lnTo>
                  <a:lnTo>
                    <a:pt x="1750609" y="998869"/>
                  </a:lnTo>
                  <a:lnTo>
                    <a:pt x="1734312" y="1008945"/>
                  </a:lnTo>
                  <a:lnTo>
                    <a:pt x="1718547" y="1019924"/>
                  </a:lnTo>
                  <a:lnTo>
                    <a:pt x="1655481" y="1063582"/>
                  </a:lnTo>
                  <a:cubicBezTo>
                    <a:pt x="1634414" y="1078178"/>
                    <a:pt x="1612950" y="1092259"/>
                    <a:pt x="1593077" y="1108664"/>
                  </a:cubicBezTo>
                  <a:lnTo>
                    <a:pt x="1532263" y="1156197"/>
                  </a:lnTo>
                  <a:cubicBezTo>
                    <a:pt x="1511992" y="1172085"/>
                    <a:pt x="1491587" y="1187844"/>
                    <a:pt x="1472509" y="1205152"/>
                  </a:cubicBezTo>
                  <a:lnTo>
                    <a:pt x="1414212" y="1256175"/>
                  </a:lnTo>
                  <a:cubicBezTo>
                    <a:pt x="1395001" y="1273354"/>
                    <a:pt x="1375127" y="1290147"/>
                    <a:pt x="1357242" y="1308359"/>
                  </a:cubicBezTo>
                  <a:cubicBezTo>
                    <a:pt x="1283178" y="1379532"/>
                    <a:pt x="1212163" y="1452513"/>
                    <a:pt x="1153072" y="1529498"/>
                  </a:cubicBezTo>
                  <a:cubicBezTo>
                    <a:pt x="1090933" y="1605578"/>
                    <a:pt x="1043501" y="1685794"/>
                    <a:pt x="1002694" y="1770658"/>
                  </a:cubicBezTo>
                  <a:lnTo>
                    <a:pt x="974076" y="1835371"/>
                  </a:lnTo>
                  <a:lnTo>
                    <a:pt x="949564" y="1903573"/>
                  </a:lnTo>
                  <a:cubicBezTo>
                    <a:pt x="940820" y="1925661"/>
                    <a:pt x="934593" y="1950719"/>
                    <a:pt x="927173" y="1974229"/>
                  </a:cubicBezTo>
                  <a:cubicBezTo>
                    <a:pt x="920019" y="1998254"/>
                    <a:pt x="912468" y="2021504"/>
                    <a:pt x="906107" y="2046952"/>
                  </a:cubicBezTo>
                  <a:cubicBezTo>
                    <a:pt x="853906" y="2245614"/>
                    <a:pt x="809918" y="2463136"/>
                    <a:pt x="751092" y="2676266"/>
                  </a:cubicBezTo>
                  <a:cubicBezTo>
                    <a:pt x="693458" y="2889912"/>
                    <a:pt x="624166" y="3100976"/>
                    <a:pt x="547189" y="3308422"/>
                  </a:cubicBezTo>
                  <a:cubicBezTo>
                    <a:pt x="479617" y="3487580"/>
                    <a:pt x="444109" y="3675523"/>
                    <a:pt x="441195" y="3866306"/>
                  </a:cubicBezTo>
                  <a:cubicBezTo>
                    <a:pt x="438014" y="4057089"/>
                    <a:pt x="469282" y="4250456"/>
                    <a:pt x="527182" y="4439174"/>
                  </a:cubicBezTo>
                  <a:cubicBezTo>
                    <a:pt x="584815" y="4628278"/>
                    <a:pt x="671067" y="4811828"/>
                    <a:pt x="775073" y="4987240"/>
                  </a:cubicBezTo>
                  <a:cubicBezTo>
                    <a:pt x="827009" y="5075075"/>
                    <a:pt x="884246" y="5160327"/>
                    <a:pt x="943206" y="5244933"/>
                  </a:cubicBezTo>
                  <a:cubicBezTo>
                    <a:pt x="1002296" y="5329411"/>
                    <a:pt x="1064964" y="5412337"/>
                    <a:pt x="1133728" y="5490356"/>
                  </a:cubicBezTo>
                  <a:cubicBezTo>
                    <a:pt x="1203949" y="5567728"/>
                    <a:pt x="1279337" y="5642259"/>
                    <a:pt x="1359626" y="5709815"/>
                  </a:cubicBezTo>
                  <a:cubicBezTo>
                    <a:pt x="1398711" y="5744949"/>
                    <a:pt x="1439916" y="5777241"/>
                    <a:pt x="1481254" y="5809146"/>
                  </a:cubicBezTo>
                  <a:cubicBezTo>
                    <a:pt x="1501922" y="5825163"/>
                    <a:pt x="1522325" y="5841309"/>
                    <a:pt x="1543260" y="5856940"/>
                  </a:cubicBezTo>
                  <a:cubicBezTo>
                    <a:pt x="1564591" y="5871923"/>
                    <a:pt x="1585921" y="5886777"/>
                    <a:pt x="1607518" y="5901374"/>
                  </a:cubicBezTo>
                  <a:cubicBezTo>
                    <a:pt x="1778565" y="6019693"/>
                    <a:pt x="1961271" y="6115924"/>
                    <a:pt x="2145566" y="6193814"/>
                  </a:cubicBezTo>
                  <a:lnTo>
                    <a:pt x="2214991" y="6221844"/>
                  </a:lnTo>
                  <a:lnTo>
                    <a:pt x="2249307" y="6236182"/>
                  </a:lnTo>
                  <a:cubicBezTo>
                    <a:pt x="2260702" y="6241089"/>
                    <a:pt x="2272625" y="6244577"/>
                    <a:pt x="2284285" y="6248711"/>
                  </a:cubicBezTo>
                  <a:lnTo>
                    <a:pt x="2354241" y="6273124"/>
                  </a:lnTo>
                  <a:cubicBezTo>
                    <a:pt x="2360070" y="6275190"/>
                    <a:pt x="2365899" y="6277128"/>
                    <a:pt x="2371597" y="6279324"/>
                  </a:cubicBezTo>
                  <a:cubicBezTo>
                    <a:pt x="2377161" y="6281778"/>
                    <a:pt x="2382329" y="6285007"/>
                    <a:pt x="2387894" y="6287719"/>
                  </a:cubicBezTo>
                  <a:cubicBezTo>
                    <a:pt x="2398757" y="6293274"/>
                    <a:pt x="2410153" y="6297666"/>
                    <a:pt x="2421414" y="6302186"/>
                  </a:cubicBezTo>
                  <a:lnTo>
                    <a:pt x="2489117" y="6329441"/>
                  </a:lnTo>
                  <a:lnTo>
                    <a:pt x="2522902" y="6343134"/>
                  </a:lnTo>
                  <a:cubicBezTo>
                    <a:pt x="2534165" y="6347654"/>
                    <a:pt x="2545294" y="6352563"/>
                    <a:pt x="2556953" y="6356051"/>
                  </a:cubicBezTo>
                  <a:lnTo>
                    <a:pt x="2695009" y="6401905"/>
                  </a:lnTo>
                  <a:cubicBezTo>
                    <a:pt x="2880895" y="6457190"/>
                    <a:pt x="3073141" y="6489095"/>
                    <a:pt x="3268035" y="6501238"/>
                  </a:cubicBezTo>
                  <a:cubicBezTo>
                    <a:pt x="3292413" y="6502659"/>
                    <a:pt x="3316527" y="6505629"/>
                    <a:pt x="3341038" y="6506145"/>
                  </a:cubicBezTo>
                  <a:lnTo>
                    <a:pt x="3414703" y="6507050"/>
                  </a:lnTo>
                  <a:lnTo>
                    <a:pt x="3488237" y="6508212"/>
                  </a:lnTo>
                  <a:cubicBezTo>
                    <a:pt x="3500690" y="6508729"/>
                    <a:pt x="3512483" y="6508471"/>
                    <a:pt x="3524142" y="6507955"/>
                  </a:cubicBezTo>
                  <a:lnTo>
                    <a:pt x="3559252" y="6506921"/>
                  </a:lnTo>
                  <a:cubicBezTo>
                    <a:pt x="3582835" y="6506792"/>
                    <a:pt x="3605889" y="6504467"/>
                    <a:pt x="3629207" y="6503045"/>
                  </a:cubicBezTo>
                  <a:cubicBezTo>
                    <a:pt x="3652526" y="6502012"/>
                    <a:pt x="3675579" y="6499171"/>
                    <a:pt x="3698633" y="6496845"/>
                  </a:cubicBezTo>
                  <a:cubicBezTo>
                    <a:pt x="3710160" y="6495683"/>
                    <a:pt x="3721819" y="6494907"/>
                    <a:pt x="3733213" y="6493357"/>
                  </a:cubicBezTo>
                  <a:lnTo>
                    <a:pt x="3767529" y="6488707"/>
                  </a:lnTo>
                  <a:lnTo>
                    <a:pt x="3801845" y="6484057"/>
                  </a:lnTo>
                  <a:lnTo>
                    <a:pt x="3835895" y="6478116"/>
                  </a:lnTo>
                  <a:cubicBezTo>
                    <a:pt x="4017673" y="6446727"/>
                    <a:pt x="4194152" y="6390281"/>
                    <a:pt x="4364801" y="6308517"/>
                  </a:cubicBezTo>
                  <a:cubicBezTo>
                    <a:pt x="4535583" y="6227139"/>
                    <a:pt x="4700138" y="6120962"/>
                    <a:pt x="4861379" y="6000576"/>
                  </a:cubicBezTo>
                  <a:cubicBezTo>
                    <a:pt x="5022621" y="5879931"/>
                    <a:pt x="5180684" y="5745337"/>
                    <a:pt x="5341263" y="5605834"/>
                  </a:cubicBezTo>
                  <a:lnTo>
                    <a:pt x="5587301" y="5390379"/>
                  </a:lnTo>
                  <a:cubicBezTo>
                    <a:pt x="5674216" y="5315718"/>
                    <a:pt x="5761527" y="5244416"/>
                    <a:pt x="5849105" y="5176344"/>
                  </a:cubicBezTo>
                  <a:lnTo>
                    <a:pt x="5890489" y="5145260"/>
                  </a:lnTo>
                  <a:lnTo>
                    <a:pt x="5890489" y="5995323"/>
                  </a:lnTo>
                  <a:lnTo>
                    <a:pt x="5811477" y="6077819"/>
                  </a:lnTo>
                  <a:cubicBezTo>
                    <a:pt x="5654739" y="6238377"/>
                    <a:pt x="5487138" y="6396093"/>
                    <a:pt x="5301384" y="6542958"/>
                  </a:cubicBezTo>
                  <a:lnTo>
                    <a:pt x="5252008" y="6578438"/>
                  </a:lnTo>
                  <a:lnTo>
                    <a:pt x="1653730" y="6578438"/>
                  </a:lnTo>
                  <a:lnTo>
                    <a:pt x="1549768" y="6488821"/>
                  </a:lnTo>
                  <a:cubicBezTo>
                    <a:pt x="1461976" y="6409495"/>
                    <a:pt x="1378573" y="6327182"/>
                    <a:pt x="1298282" y="6243932"/>
                  </a:cubicBezTo>
                  <a:cubicBezTo>
                    <a:pt x="1278277" y="6223006"/>
                    <a:pt x="1258138" y="6202210"/>
                    <a:pt x="1237999" y="6181671"/>
                  </a:cubicBezTo>
                  <a:lnTo>
                    <a:pt x="1179967" y="6117862"/>
                  </a:lnTo>
                  <a:lnTo>
                    <a:pt x="1121936" y="6054569"/>
                  </a:lnTo>
                  <a:cubicBezTo>
                    <a:pt x="1102328" y="6033644"/>
                    <a:pt x="1084573" y="6011427"/>
                    <a:pt x="1065628" y="5990243"/>
                  </a:cubicBezTo>
                  <a:cubicBezTo>
                    <a:pt x="1028662" y="5947099"/>
                    <a:pt x="990239" y="5904991"/>
                    <a:pt x="954335" y="5861460"/>
                  </a:cubicBezTo>
                  <a:cubicBezTo>
                    <a:pt x="936050" y="5840018"/>
                    <a:pt x="917634" y="5818446"/>
                    <a:pt x="898953" y="5797393"/>
                  </a:cubicBezTo>
                  <a:cubicBezTo>
                    <a:pt x="880404" y="5776208"/>
                    <a:pt x="861325" y="5755412"/>
                    <a:pt x="842908" y="5733582"/>
                  </a:cubicBezTo>
                  <a:cubicBezTo>
                    <a:pt x="767919" y="5647942"/>
                    <a:pt x="693061" y="5561786"/>
                    <a:pt x="622442" y="5471884"/>
                  </a:cubicBezTo>
                  <a:cubicBezTo>
                    <a:pt x="551559" y="5382112"/>
                    <a:pt x="486639" y="5287430"/>
                    <a:pt x="425559" y="5190036"/>
                  </a:cubicBezTo>
                  <a:cubicBezTo>
                    <a:pt x="303668" y="4994990"/>
                    <a:pt x="200193" y="4786123"/>
                    <a:pt x="123877" y="4564210"/>
                  </a:cubicBezTo>
                  <a:cubicBezTo>
                    <a:pt x="47694" y="4342555"/>
                    <a:pt x="2249" y="4106045"/>
                    <a:pt x="130" y="3865530"/>
                  </a:cubicBezTo>
                  <a:cubicBezTo>
                    <a:pt x="-1328" y="3745403"/>
                    <a:pt x="9537" y="3624629"/>
                    <a:pt x="30602" y="3505793"/>
                  </a:cubicBezTo>
                  <a:cubicBezTo>
                    <a:pt x="51802" y="3386828"/>
                    <a:pt x="84659" y="3270059"/>
                    <a:pt x="126924" y="3157164"/>
                  </a:cubicBezTo>
                  <a:cubicBezTo>
                    <a:pt x="200457" y="2959276"/>
                    <a:pt x="271737" y="2761388"/>
                    <a:pt x="334803" y="2560530"/>
                  </a:cubicBezTo>
                  <a:lnTo>
                    <a:pt x="381176" y="2409144"/>
                  </a:lnTo>
                  <a:lnTo>
                    <a:pt x="425825" y="2255819"/>
                  </a:lnTo>
                  <a:lnTo>
                    <a:pt x="470210" y="2099523"/>
                  </a:lnTo>
                  <a:lnTo>
                    <a:pt x="492998" y="2020213"/>
                  </a:lnTo>
                  <a:lnTo>
                    <a:pt x="517509" y="1939224"/>
                  </a:lnTo>
                  <a:cubicBezTo>
                    <a:pt x="525061" y="1912485"/>
                    <a:pt x="534866" y="1884586"/>
                    <a:pt x="544007" y="1857201"/>
                  </a:cubicBezTo>
                  <a:cubicBezTo>
                    <a:pt x="553680" y="1829559"/>
                    <a:pt x="561496" y="1802304"/>
                    <a:pt x="573288" y="1774274"/>
                  </a:cubicBezTo>
                  <a:lnTo>
                    <a:pt x="606146" y="1690832"/>
                  </a:lnTo>
                  <a:cubicBezTo>
                    <a:pt x="618467" y="1663060"/>
                    <a:pt x="631716" y="1635417"/>
                    <a:pt x="644569" y="1607775"/>
                  </a:cubicBezTo>
                  <a:cubicBezTo>
                    <a:pt x="698625" y="1498368"/>
                    <a:pt x="763413" y="1391287"/>
                    <a:pt x="837874" y="1297638"/>
                  </a:cubicBezTo>
                  <a:cubicBezTo>
                    <a:pt x="910348" y="1201278"/>
                    <a:pt x="990107" y="1115897"/>
                    <a:pt x="1069602" y="1032194"/>
                  </a:cubicBezTo>
                  <a:cubicBezTo>
                    <a:pt x="1089079" y="1010624"/>
                    <a:pt x="1110012" y="990990"/>
                    <a:pt x="1130548" y="970839"/>
                  </a:cubicBezTo>
                  <a:lnTo>
                    <a:pt x="1192024" y="910129"/>
                  </a:lnTo>
                  <a:cubicBezTo>
                    <a:pt x="1212031" y="889462"/>
                    <a:pt x="1234024" y="870475"/>
                    <a:pt x="1255356" y="850841"/>
                  </a:cubicBezTo>
                  <a:lnTo>
                    <a:pt x="1319614" y="792068"/>
                  </a:lnTo>
                  <a:cubicBezTo>
                    <a:pt x="1340680" y="772176"/>
                    <a:pt x="1363469" y="753834"/>
                    <a:pt x="1385728" y="734975"/>
                  </a:cubicBezTo>
                  <a:lnTo>
                    <a:pt x="1452768" y="678528"/>
                  </a:lnTo>
                  <a:lnTo>
                    <a:pt x="1469594" y="664449"/>
                  </a:lnTo>
                  <a:lnTo>
                    <a:pt x="1487083" y="651015"/>
                  </a:lnTo>
                  <a:lnTo>
                    <a:pt x="1522193" y="624277"/>
                  </a:lnTo>
                  <a:lnTo>
                    <a:pt x="1592415" y="570671"/>
                  </a:lnTo>
                  <a:cubicBezTo>
                    <a:pt x="1640110" y="535925"/>
                    <a:pt x="1689531" y="503245"/>
                    <a:pt x="1738287" y="469402"/>
                  </a:cubicBezTo>
                  <a:cubicBezTo>
                    <a:pt x="1788634" y="438015"/>
                    <a:pt x="1839643" y="407013"/>
                    <a:pt x="1890918" y="376530"/>
                  </a:cubicBezTo>
                  <a:cubicBezTo>
                    <a:pt x="2098400" y="258209"/>
                    <a:pt x="2323503" y="166241"/>
                    <a:pt x="2555363" y="105274"/>
                  </a:cubicBezTo>
                  <a:cubicBezTo>
                    <a:pt x="2787223" y="44047"/>
                    <a:pt x="3024516" y="12013"/>
                    <a:pt x="3259291" y="3229"/>
                  </a:cubicBezTo>
                  <a:lnTo>
                    <a:pt x="3347265" y="903"/>
                  </a:ln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ACA5348F-9FF6-485F-898D-1BED7EC7270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95999" y="52997"/>
              <a:ext cx="6093363" cy="6805004"/>
            </a:xfrm>
            <a:custGeom>
              <a:avLst/>
              <a:gdLst>
                <a:gd name="connsiteX0" fmla="*/ 3517682 w 5890491"/>
                <a:gd name="connsiteY0" fmla="*/ 0 h 6578439"/>
                <a:gd name="connsiteX1" fmla="*/ 5849513 w 5890491"/>
                <a:gd name="connsiteY1" fmla="*/ 841730 h 6578439"/>
                <a:gd name="connsiteX2" fmla="*/ 5890491 w 5890491"/>
                <a:gd name="connsiteY2" fmla="*/ 879061 h 6578439"/>
                <a:gd name="connsiteX3" fmla="*/ 5890491 w 5890491"/>
                <a:gd name="connsiteY3" fmla="*/ 2034114 h 6578439"/>
                <a:gd name="connsiteX4" fmla="*/ 5757065 w 5890491"/>
                <a:gd name="connsiteY4" fmla="*/ 1854938 h 6578439"/>
                <a:gd name="connsiteX5" fmla="*/ 5564060 w 5890491"/>
                <a:gd name="connsiteY5" fmla="*/ 1642182 h 6578439"/>
                <a:gd name="connsiteX6" fmla="*/ 3517551 w 5890491"/>
                <a:gd name="connsiteY6" fmla="*/ 790012 h 6578439"/>
                <a:gd name="connsiteX7" fmla="*/ 1611552 w 5890491"/>
                <a:gd name="connsiteY7" fmla="*/ 1543282 h 6578439"/>
                <a:gd name="connsiteX8" fmla="*/ 1340656 w 5890491"/>
                <a:gd name="connsiteY8" fmla="*/ 1897925 h 6578439"/>
                <a:gd name="connsiteX9" fmla="*/ 1201705 w 5890491"/>
                <a:gd name="connsiteY9" fmla="*/ 2361213 h 6578439"/>
                <a:gd name="connsiteX10" fmla="*/ 852705 w 5890491"/>
                <a:gd name="connsiteY10" fmla="*/ 3529176 h 6578439"/>
                <a:gd name="connsiteX11" fmla="*/ 863863 w 5890491"/>
                <a:gd name="connsiteY11" fmla="*/ 4437051 h 6578439"/>
                <a:gd name="connsiteX12" fmla="*/ 1413569 w 5890491"/>
                <a:gd name="connsiteY12" fmla="*/ 5357174 h 6578439"/>
                <a:gd name="connsiteX13" fmla="*/ 2339129 w 5890491"/>
                <a:gd name="connsiteY13" fmla="*/ 6143367 h 6578439"/>
                <a:gd name="connsiteX14" fmla="*/ 3439449 w 5890491"/>
                <a:gd name="connsiteY14" fmla="*/ 6420049 h 6578439"/>
                <a:gd name="connsiteX15" fmla="*/ 5251388 w 5890491"/>
                <a:gd name="connsiteY15" fmla="*/ 5349009 h 6578439"/>
                <a:gd name="connsiteX16" fmla="*/ 5657731 w 5890491"/>
                <a:gd name="connsiteY16" fmla="*/ 4959205 h 6578439"/>
                <a:gd name="connsiteX17" fmla="*/ 5836127 w 5890491"/>
                <a:gd name="connsiteY17" fmla="*/ 4792052 h 6578439"/>
                <a:gd name="connsiteX18" fmla="*/ 5890491 w 5890491"/>
                <a:gd name="connsiteY18" fmla="*/ 4738662 h 6578439"/>
                <a:gd name="connsiteX19" fmla="*/ 5890491 w 5890491"/>
                <a:gd name="connsiteY19" fmla="*/ 5821964 h 6578439"/>
                <a:gd name="connsiteX20" fmla="*/ 5802001 w 5890491"/>
                <a:gd name="connsiteY20" fmla="*/ 5907904 h 6578439"/>
                <a:gd name="connsiteX21" fmla="*/ 5294358 w 5890491"/>
                <a:gd name="connsiteY21" fmla="*/ 6397505 h 6578439"/>
                <a:gd name="connsiteX22" fmla="*/ 5077178 w 5890491"/>
                <a:gd name="connsiteY22" fmla="*/ 6578439 h 6578439"/>
                <a:gd name="connsiteX23" fmla="*/ 1567290 w 5890491"/>
                <a:gd name="connsiteY23" fmla="*/ 6578439 h 6578439"/>
                <a:gd name="connsiteX24" fmla="*/ 1508588 w 5890491"/>
                <a:gd name="connsiteY24" fmla="*/ 6535186 h 6578439"/>
                <a:gd name="connsiteX25" fmla="*/ 826498 w 5890491"/>
                <a:gd name="connsiteY25" fmla="*/ 5876034 h 6578439"/>
                <a:gd name="connsiteX26" fmla="*/ 122403 w 5890491"/>
                <a:gd name="connsiteY26" fmla="*/ 3255655 h 6578439"/>
                <a:gd name="connsiteX27" fmla="*/ 1061197 w 5890491"/>
                <a:gd name="connsiteY27" fmla="*/ 984650 h 6578439"/>
                <a:gd name="connsiteX28" fmla="*/ 3517682 w 5890491"/>
                <a:gd name="connsiteY28" fmla="*/ 0 h 65784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5890491" h="6578439">
                  <a:moveTo>
                    <a:pt x="3517682" y="0"/>
                  </a:moveTo>
                  <a:cubicBezTo>
                    <a:pt x="4402017" y="0"/>
                    <a:pt x="5213742" y="315483"/>
                    <a:pt x="5849513" y="841730"/>
                  </a:cubicBezTo>
                  <a:lnTo>
                    <a:pt x="5890491" y="879061"/>
                  </a:lnTo>
                  <a:lnTo>
                    <a:pt x="5890491" y="2034114"/>
                  </a:lnTo>
                  <a:lnTo>
                    <a:pt x="5757065" y="1854938"/>
                  </a:lnTo>
                  <a:cubicBezTo>
                    <a:pt x="5696443" y="1781264"/>
                    <a:pt x="5632076" y="1710299"/>
                    <a:pt x="5564060" y="1642182"/>
                  </a:cubicBezTo>
                  <a:cubicBezTo>
                    <a:pt x="5015393" y="1092636"/>
                    <a:pt x="4288592" y="790012"/>
                    <a:pt x="3517551" y="790012"/>
                  </a:cubicBezTo>
                  <a:cubicBezTo>
                    <a:pt x="2701750" y="790012"/>
                    <a:pt x="2131676" y="1015335"/>
                    <a:pt x="1611552" y="1543282"/>
                  </a:cubicBezTo>
                  <a:cubicBezTo>
                    <a:pt x="1435754" y="1721722"/>
                    <a:pt x="1375945" y="1822729"/>
                    <a:pt x="1340656" y="1897925"/>
                  </a:cubicBezTo>
                  <a:cubicBezTo>
                    <a:pt x="1289148" y="2007623"/>
                    <a:pt x="1252432" y="2155907"/>
                    <a:pt x="1201705" y="2361213"/>
                  </a:cubicBezTo>
                  <a:cubicBezTo>
                    <a:pt x="1133721" y="2635919"/>
                    <a:pt x="1040568" y="3012290"/>
                    <a:pt x="852705" y="3529176"/>
                  </a:cubicBezTo>
                  <a:cubicBezTo>
                    <a:pt x="749952" y="3811784"/>
                    <a:pt x="753584" y="4108747"/>
                    <a:pt x="863863" y="4437051"/>
                  </a:cubicBezTo>
                  <a:cubicBezTo>
                    <a:pt x="964800" y="4737438"/>
                    <a:pt x="1154869" y="5055603"/>
                    <a:pt x="1413569" y="5357174"/>
                  </a:cubicBezTo>
                  <a:cubicBezTo>
                    <a:pt x="1718326" y="5712343"/>
                    <a:pt x="2021008" y="5969404"/>
                    <a:pt x="2339129" y="6143367"/>
                  </a:cubicBezTo>
                  <a:cubicBezTo>
                    <a:pt x="2679565" y="6329577"/>
                    <a:pt x="3039591" y="6420049"/>
                    <a:pt x="3439449" y="6420049"/>
                  </a:cubicBezTo>
                  <a:cubicBezTo>
                    <a:pt x="4142246" y="6420049"/>
                    <a:pt x="4633828" y="5976251"/>
                    <a:pt x="5251388" y="5349009"/>
                  </a:cubicBezTo>
                  <a:cubicBezTo>
                    <a:pt x="5389949" y="5208364"/>
                    <a:pt x="5526047" y="5081677"/>
                    <a:pt x="5657731" y="4959205"/>
                  </a:cubicBezTo>
                  <a:cubicBezTo>
                    <a:pt x="5719520" y="4901722"/>
                    <a:pt x="5779200" y="4846206"/>
                    <a:pt x="5836127" y="4792052"/>
                  </a:cubicBezTo>
                  <a:lnTo>
                    <a:pt x="5890491" y="4738662"/>
                  </a:lnTo>
                  <a:lnTo>
                    <a:pt x="5890491" y="5821964"/>
                  </a:lnTo>
                  <a:lnTo>
                    <a:pt x="5802001" y="5907904"/>
                  </a:lnTo>
                  <a:cubicBezTo>
                    <a:pt x="5634962" y="6077456"/>
                    <a:pt x="5467509" y="6243625"/>
                    <a:pt x="5294358" y="6397505"/>
                  </a:cubicBezTo>
                  <a:lnTo>
                    <a:pt x="5077178" y="6578439"/>
                  </a:lnTo>
                  <a:lnTo>
                    <a:pt x="1567290" y="6578439"/>
                  </a:lnTo>
                  <a:lnTo>
                    <a:pt x="1508588" y="6535186"/>
                  </a:lnTo>
                  <a:cubicBezTo>
                    <a:pt x="1263991" y="6345442"/>
                    <a:pt x="1038054" y="6122666"/>
                    <a:pt x="826498" y="5876034"/>
                  </a:cubicBezTo>
                  <a:cubicBezTo>
                    <a:pt x="261613" y="5217713"/>
                    <a:pt x="-239182" y="4250314"/>
                    <a:pt x="122403" y="3255655"/>
                  </a:cubicBezTo>
                  <a:cubicBezTo>
                    <a:pt x="607497" y="1921629"/>
                    <a:pt x="393040" y="1662857"/>
                    <a:pt x="1061197" y="984650"/>
                  </a:cubicBezTo>
                  <a:cubicBezTo>
                    <a:pt x="1729484" y="306444"/>
                    <a:pt x="2498060" y="0"/>
                    <a:pt x="3517682" y="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Shape 16">
              <a:extLst>
                <a:ext uri="{FF2B5EF4-FFF2-40B4-BE49-F238E27FC236}">
                  <a16:creationId xmlns:a16="http://schemas.microsoft.com/office/drawing/2014/main" id="{33B89F41-1D91-447A-88C5-8A917809FEE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96000" y="52997"/>
              <a:ext cx="6093362" cy="6805004"/>
            </a:xfrm>
            <a:custGeom>
              <a:avLst/>
              <a:gdLst>
                <a:gd name="connsiteX0" fmla="*/ 5890490 w 5890490"/>
                <a:gd name="connsiteY0" fmla="*/ 5389037 h 6578439"/>
                <a:gd name="connsiteX1" fmla="*/ 5890490 w 5890490"/>
                <a:gd name="connsiteY1" fmla="*/ 5855587 h 6578439"/>
                <a:gd name="connsiteX2" fmla="*/ 5784593 w 5890490"/>
                <a:gd name="connsiteY2" fmla="*/ 5962054 h 6578439"/>
                <a:gd name="connsiteX3" fmla="*/ 5663414 w 5890490"/>
                <a:gd name="connsiteY3" fmla="*/ 6082564 h 6578439"/>
                <a:gd name="connsiteX4" fmla="*/ 5147099 w 5890490"/>
                <a:gd name="connsiteY4" fmla="*/ 6547726 h 6578439"/>
                <a:gd name="connsiteX5" fmla="*/ 5105015 w 5890490"/>
                <a:gd name="connsiteY5" fmla="*/ 6578439 h 6578439"/>
                <a:gd name="connsiteX6" fmla="*/ 4385601 w 5890490"/>
                <a:gd name="connsiteY6" fmla="*/ 6578439 h 6578439"/>
                <a:gd name="connsiteX7" fmla="*/ 4507252 w 5890490"/>
                <a:gd name="connsiteY7" fmla="*/ 6515968 h 6578439"/>
                <a:gd name="connsiteX8" fmla="*/ 4909330 w 5890490"/>
                <a:gd name="connsiteY8" fmla="*/ 6253453 h 6578439"/>
                <a:gd name="connsiteX9" fmla="*/ 5411374 w 5890490"/>
                <a:gd name="connsiteY9" fmla="*/ 5828544 h 6578439"/>
                <a:gd name="connsiteX10" fmla="*/ 5533570 w 5890490"/>
                <a:gd name="connsiteY10" fmla="*/ 5714534 h 6578439"/>
                <a:gd name="connsiteX11" fmla="*/ 5657425 w 5890490"/>
                <a:gd name="connsiteY11" fmla="*/ 5597650 h 6578439"/>
                <a:gd name="connsiteX12" fmla="*/ 3336813 w 5890490"/>
                <a:gd name="connsiteY12" fmla="*/ 499 h 6578439"/>
                <a:gd name="connsiteX13" fmla="*/ 3513674 w 5890490"/>
                <a:gd name="connsiteY13" fmla="*/ 1202 h 6578439"/>
                <a:gd name="connsiteX14" fmla="*/ 3602743 w 5890490"/>
                <a:gd name="connsiteY14" fmla="*/ 4827 h 6578439"/>
                <a:gd name="connsiteX15" fmla="*/ 3647213 w 5890490"/>
                <a:gd name="connsiteY15" fmla="*/ 6703 h 6578439"/>
                <a:gd name="connsiteX16" fmla="*/ 3691684 w 5890490"/>
                <a:gd name="connsiteY16" fmla="*/ 9453 h 6578439"/>
                <a:gd name="connsiteX17" fmla="*/ 3868927 w 5890490"/>
                <a:gd name="connsiteY17" fmla="*/ 27080 h 6578439"/>
                <a:gd name="connsiteX18" fmla="*/ 5200872 w 5890490"/>
                <a:gd name="connsiteY18" fmla="*/ 472240 h 6578439"/>
                <a:gd name="connsiteX19" fmla="*/ 5772711 w 5890490"/>
                <a:gd name="connsiteY19" fmla="*/ 866334 h 6578439"/>
                <a:gd name="connsiteX20" fmla="*/ 5890490 w 5890490"/>
                <a:gd name="connsiteY20" fmla="*/ 972426 h 6578439"/>
                <a:gd name="connsiteX21" fmla="*/ 5890490 w 5890490"/>
                <a:gd name="connsiteY21" fmla="*/ 1158576 h 6578439"/>
                <a:gd name="connsiteX22" fmla="*/ 5676045 w 5890490"/>
                <a:gd name="connsiteY22" fmla="*/ 986969 h 6578439"/>
                <a:gd name="connsiteX23" fmla="*/ 5103776 w 5890490"/>
                <a:gd name="connsiteY23" fmla="*/ 655879 h 6578439"/>
                <a:gd name="connsiteX24" fmla="*/ 4482465 w 5890490"/>
                <a:gd name="connsiteY24" fmla="*/ 440363 h 6578439"/>
                <a:gd name="connsiteX25" fmla="*/ 4402444 w 5890490"/>
                <a:gd name="connsiteY25" fmla="*/ 422111 h 6578439"/>
                <a:gd name="connsiteX26" fmla="*/ 4322423 w 5890490"/>
                <a:gd name="connsiteY26" fmla="*/ 404610 h 6578439"/>
                <a:gd name="connsiteX27" fmla="*/ 4241892 w 5890490"/>
                <a:gd name="connsiteY27" fmla="*/ 389858 h 6578439"/>
                <a:gd name="connsiteX28" fmla="*/ 4201627 w 5890490"/>
                <a:gd name="connsiteY28" fmla="*/ 382483 h 6578439"/>
                <a:gd name="connsiteX29" fmla="*/ 4161234 w 5890490"/>
                <a:gd name="connsiteY29" fmla="*/ 375857 h 6578439"/>
                <a:gd name="connsiteX30" fmla="*/ 3999280 w 5890490"/>
                <a:gd name="connsiteY30" fmla="*/ 353606 h 6578439"/>
                <a:gd name="connsiteX31" fmla="*/ 3836817 w 5890490"/>
                <a:gd name="connsiteY31" fmla="*/ 338480 h 6578439"/>
                <a:gd name="connsiteX32" fmla="*/ 3673972 w 5890490"/>
                <a:gd name="connsiteY32" fmla="*/ 330604 h 6578439"/>
                <a:gd name="connsiteX33" fmla="*/ 3511126 w 5890490"/>
                <a:gd name="connsiteY33" fmla="*/ 328978 h 6578439"/>
                <a:gd name="connsiteX34" fmla="*/ 3183142 w 5890490"/>
                <a:gd name="connsiteY34" fmla="*/ 342854 h 6578439"/>
                <a:gd name="connsiteX35" fmla="*/ 2541444 w 5890490"/>
                <a:gd name="connsiteY35" fmla="*/ 439988 h 6578439"/>
                <a:gd name="connsiteX36" fmla="*/ 1933895 w 5890490"/>
                <a:gd name="connsiteY36" fmla="*/ 650505 h 6578439"/>
                <a:gd name="connsiteX37" fmla="*/ 1378079 w 5890490"/>
                <a:gd name="connsiteY37" fmla="*/ 983905 h 6578439"/>
                <a:gd name="connsiteX38" fmla="*/ 1312967 w 5890490"/>
                <a:gd name="connsiteY38" fmla="*/ 1033660 h 6578439"/>
                <a:gd name="connsiteX39" fmla="*/ 1248364 w 5890490"/>
                <a:gd name="connsiteY39" fmla="*/ 1084413 h 6578439"/>
                <a:gd name="connsiteX40" fmla="*/ 1185163 w 5890490"/>
                <a:gd name="connsiteY40" fmla="*/ 1137168 h 6578439"/>
                <a:gd name="connsiteX41" fmla="*/ 1122852 w 5890490"/>
                <a:gd name="connsiteY41" fmla="*/ 1190922 h 6578439"/>
                <a:gd name="connsiteX42" fmla="*/ 892092 w 5890490"/>
                <a:gd name="connsiteY42" fmla="*/ 1421440 h 6578439"/>
                <a:gd name="connsiteX43" fmla="*/ 707202 w 5890490"/>
                <a:gd name="connsiteY43" fmla="*/ 1684212 h 6578439"/>
                <a:gd name="connsiteX44" fmla="*/ 670121 w 5890490"/>
                <a:gd name="connsiteY44" fmla="*/ 1756093 h 6578439"/>
                <a:gd name="connsiteX45" fmla="*/ 637630 w 5890490"/>
                <a:gd name="connsiteY45" fmla="*/ 1830724 h 6578439"/>
                <a:gd name="connsiteX46" fmla="*/ 607685 w 5890490"/>
                <a:gd name="connsiteY46" fmla="*/ 1907105 h 6578439"/>
                <a:gd name="connsiteX47" fmla="*/ 580034 w 5890490"/>
                <a:gd name="connsiteY47" fmla="*/ 1984986 h 6578439"/>
                <a:gd name="connsiteX48" fmla="*/ 481919 w 5890490"/>
                <a:gd name="connsiteY48" fmla="*/ 2304386 h 6578439"/>
                <a:gd name="connsiteX49" fmla="*/ 433881 w 5890490"/>
                <a:gd name="connsiteY49" fmla="*/ 2465399 h 6578439"/>
                <a:gd name="connsiteX50" fmla="*/ 384442 w 5890490"/>
                <a:gd name="connsiteY50" fmla="*/ 2626163 h 6578439"/>
                <a:gd name="connsiteX51" fmla="*/ 166039 w 5890490"/>
                <a:gd name="connsiteY51" fmla="*/ 3261338 h 6578439"/>
                <a:gd name="connsiteX52" fmla="*/ 56202 w 5890490"/>
                <a:gd name="connsiteY52" fmla="*/ 3910265 h 6578439"/>
                <a:gd name="connsiteX53" fmla="*/ 93664 w 5890490"/>
                <a:gd name="connsiteY53" fmla="*/ 4237292 h 6578439"/>
                <a:gd name="connsiteX54" fmla="*/ 111758 w 5890490"/>
                <a:gd name="connsiteY54" fmla="*/ 4317548 h 6578439"/>
                <a:gd name="connsiteX55" fmla="*/ 133038 w 5890490"/>
                <a:gd name="connsiteY55" fmla="*/ 4397054 h 6578439"/>
                <a:gd name="connsiteX56" fmla="*/ 157757 w 5890490"/>
                <a:gd name="connsiteY56" fmla="*/ 4475560 h 6578439"/>
                <a:gd name="connsiteX57" fmla="*/ 185153 w 5890490"/>
                <a:gd name="connsiteY57" fmla="*/ 4553066 h 6578439"/>
                <a:gd name="connsiteX58" fmla="*/ 493642 w 5890490"/>
                <a:gd name="connsiteY58" fmla="*/ 5132239 h 6578439"/>
                <a:gd name="connsiteX59" fmla="*/ 914391 w 5890490"/>
                <a:gd name="connsiteY59" fmla="*/ 5636528 h 6578439"/>
                <a:gd name="connsiteX60" fmla="*/ 1402034 w 5890490"/>
                <a:gd name="connsiteY60" fmla="*/ 6076188 h 6578439"/>
                <a:gd name="connsiteX61" fmla="*/ 1664397 w 5890490"/>
                <a:gd name="connsiteY61" fmla="*/ 6267079 h 6578439"/>
                <a:gd name="connsiteX62" fmla="*/ 1938992 w 5890490"/>
                <a:gd name="connsiteY62" fmla="*/ 6434343 h 6578439"/>
                <a:gd name="connsiteX63" fmla="*/ 2225931 w 5890490"/>
                <a:gd name="connsiteY63" fmla="*/ 6574322 h 6578439"/>
                <a:gd name="connsiteX64" fmla="*/ 2236328 w 5890490"/>
                <a:gd name="connsiteY64" fmla="*/ 6578439 h 6578439"/>
                <a:gd name="connsiteX65" fmla="*/ 1504665 w 5890490"/>
                <a:gd name="connsiteY65" fmla="*/ 6578439 h 6578439"/>
                <a:gd name="connsiteX66" fmla="*/ 1456827 w 5890490"/>
                <a:gd name="connsiteY66" fmla="*/ 6543476 h 6578439"/>
                <a:gd name="connsiteX67" fmla="*/ 1188475 w 5890490"/>
                <a:gd name="connsiteY67" fmla="*/ 6314083 h 6578439"/>
                <a:gd name="connsiteX68" fmla="*/ 721728 w 5890490"/>
                <a:gd name="connsiteY68" fmla="*/ 5798666 h 6578439"/>
                <a:gd name="connsiteX69" fmla="*/ 344175 w 5890490"/>
                <a:gd name="connsiteY69" fmla="*/ 5219495 h 6578439"/>
                <a:gd name="connsiteX70" fmla="*/ 87293 w 5890490"/>
                <a:gd name="connsiteY70" fmla="*/ 4583569 h 6578439"/>
                <a:gd name="connsiteX71" fmla="*/ 65886 w 5890490"/>
                <a:gd name="connsiteY71" fmla="*/ 4500813 h 6578439"/>
                <a:gd name="connsiteX72" fmla="*/ 47409 w 5890490"/>
                <a:gd name="connsiteY72" fmla="*/ 4417431 h 6578439"/>
                <a:gd name="connsiteX73" fmla="*/ 39000 w 5890490"/>
                <a:gd name="connsiteY73" fmla="*/ 4375677 h 6578439"/>
                <a:gd name="connsiteX74" fmla="*/ 31610 w 5890490"/>
                <a:gd name="connsiteY74" fmla="*/ 4333674 h 6578439"/>
                <a:gd name="connsiteX75" fmla="*/ 18868 w 5890490"/>
                <a:gd name="connsiteY75" fmla="*/ 4249417 h 6578439"/>
                <a:gd name="connsiteX76" fmla="*/ 646 w 5890490"/>
                <a:gd name="connsiteY76" fmla="*/ 3910265 h 6578439"/>
                <a:gd name="connsiteX77" fmla="*/ 130234 w 5890490"/>
                <a:gd name="connsiteY77" fmla="*/ 3248337 h 6578439"/>
                <a:gd name="connsiteX78" fmla="*/ 335383 w 5890490"/>
                <a:gd name="connsiteY78" fmla="*/ 2611911 h 6578439"/>
                <a:gd name="connsiteX79" fmla="*/ 487272 w 5890490"/>
                <a:gd name="connsiteY79" fmla="*/ 1958609 h 6578439"/>
                <a:gd name="connsiteX80" fmla="*/ 508550 w 5890490"/>
                <a:gd name="connsiteY80" fmla="*/ 1876227 h 6578439"/>
                <a:gd name="connsiteX81" fmla="*/ 531742 w 5890490"/>
                <a:gd name="connsiteY81" fmla="*/ 1793721 h 6578439"/>
                <a:gd name="connsiteX82" fmla="*/ 558245 w 5890490"/>
                <a:gd name="connsiteY82" fmla="*/ 1711465 h 6578439"/>
                <a:gd name="connsiteX83" fmla="*/ 590100 w 5890490"/>
                <a:gd name="connsiteY83" fmla="*/ 1630332 h 6578439"/>
                <a:gd name="connsiteX84" fmla="*/ 758680 w 5890490"/>
                <a:gd name="connsiteY84" fmla="*/ 1322433 h 6578439"/>
                <a:gd name="connsiteX85" fmla="*/ 976317 w 5890490"/>
                <a:gd name="connsiteY85" fmla="*/ 1049286 h 6578439"/>
                <a:gd name="connsiteX86" fmla="*/ 1035314 w 5890490"/>
                <a:gd name="connsiteY86" fmla="*/ 985406 h 6578439"/>
                <a:gd name="connsiteX87" fmla="*/ 1095329 w 5890490"/>
                <a:gd name="connsiteY87" fmla="*/ 922526 h 6578439"/>
                <a:gd name="connsiteX88" fmla="*/ 1157384 w 5890490"/>
                <a:gd name="connsiteY88" fmla="*/ 861271 h 6578439"/>
                <a:gd name="connsiteX89" fmla="*/ 1220841 w 5890490"/>
                <a:gd name="connsiteY89" fmla="*/ 801017 h 6578439"/>
                <a:gd name="connsiteX90" fmla="*/ 1286462 w 5890490"/>
                <a:gd name="connsiteY90" fmla="*/ 742886 h 6578439"/>
                <a:gd name="connsiteX91" fmla="*/ 1353233 w 5890490"/>
                <a:gd name="connsiteY91" fmla="*/ 685632 h 6578439"/>
                <a:gd name="connsiteX92" fmla="*/ 1369924 w 5890490"/>
                <a:gd name="connsiteY92" fmla="*/ 671256 h 6578439"/>
                <a:gd name="connsiteX93" fmla="*/ 1387380 w 5890490"/>
                <a:gd name="connsiteY93" fmla="*/ 657755 h 6578439"/>
                <a:gd name="connsiteX94" fmla="*/ 1422422 w 5890490"/>
                <a:gd name="connsiteY94" fmla="*/ 630877 h 6578439"/>
                <a:gd name="connsiteX95" fmla="*/ 1492759 w 5890490"/>
                <a:gd name="connsiteY95" fmla="*/ 577248 h 6578439"/>
                <a:gd name="connsiteX96" fmla="*/ 1528820 w 5890490"/>
                <a:gd name="connsiteY96" fmla="*/ 551496 h 6578439"/>
                <a:gd name="connsiteX97" fmla="*/ 1565390 w 5890490"/>
                <a:gd name="connsiteY97" fmla="*/ 526370 h 6578439"/>
                <a:gd name="connsiteX98" fmla="*/ 1639040 w 5890490"/>
                <a:gd name="connsiteY98" fmla="*/ 476490 h 6578439"/>
                <a:gd name="connsiteX99" fmla="*/ 1792075 w 5890490"/>
                <a:gd name="connsiteY99" fmla="*/ 384859 h 6578439"/>
                <a:gd name="connsiteX100" fmla="*/ 2455943 w 5890490"/>
                <a:gd name="connsiteY100" fmla="*/ 117836 h 6578439"/>
                <a:gd name="connsiteX101" fmla="*/ 3159952 w 5890490"/>
                <a:gd name="connsiteY101" fmla="*/ 7203 h 6578439"/>
                <a:gd name="connsiteX102" fmla="*/ 3336813 w 5890490"/>
                <a:gd name="connsiteY102" fmla="*/ 499 h 65784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Lst>
              <a:rect l="l" t="t" r="r" b="b"/>
              <a:pathLst>
                <a:path w="5890490" h="6578439">
                  <a:moveTo>
                    <a:pt x="5890490" y="5389037"/>
                  </a:moveTo>
                  <a:lnTo>
                    <a:pt x="5890490" y="5855587"/>
                  </a:lnTo>
                  <a:lnTo>
                    <a:pt x="5784593" y="5962054"/>
                  </a:lnTo>
                  <a:cubicBezTo>
                    <a:pt x="5744454" y="6002308"/>
                    <a:pt x="5704062" y="6042436"/>
                    <a:pt x="5663414" y="6082564"/>
                  </a:cubicBezTo>
                  <a:cubicBezTo>
                    <a:pt x="5500314" y="6242577"/>
                    <a:pt x="5330970" y="6400714"/>
                    <a:pt x="5147099" y="6547726"/>
                  </a:cubicBezTo>
                  <a:lnTo>
                    <a:pt x="5105015" y="6578439"/>
                  </a:lnTo>
                  <a:lnTo>
                    <a:pt x="4385601" y="6578439"/>
                  </a:lnTo>
                  <a:lnTo>
                    <a:pt x="4507252" y="6515968"/>
                  </a:lnTo>
                  <a:cubicBezTo>
                    <a:pt x="4645901" y="6439679"/>
                    <a:pt x="4779837" y="6350961"/>
                    <a:pt x="4909330" y="6253453"/>
                  </a:cubicBezTo>
                  <a:cubicBezTo>
                    <a:pt x="5082369" y="6123567"/>
                    <a:pt x="5248145" y="5979180"/>
                    <a:pt x="5411374" y="5828544"/>
                  </a:cubicBezTo>
                  <a:cubicBezTo>
                    <a:pt x="5452149" y="5790791"/>
                    <a:pt x="5492924" y="5752788"/>
                    <a:pt x="5533570" y="5714534"/>
                  </a:cubicBezTo>
                  <a:lnTo>
                    <a:pt x="5657425" y="5597650"/>
                  </a:lnTo>
                  <a:close/>
                  <a:moveTo>
                    <a:pt x="3336813" y="499"/>
                  </a:moveTo>
                  <a:cubicBezTo>
                    <a:pt x="3395682" y="-392"/>
                    <a:pt x="3454550" y="-48"/>
                    <a:pt x="3513674" y="1202"/>
                  </a:cubicBezTo>
                  <a:lnTo>
                    <a:pt x="3602743" y="4827"/>
                  </a:lnTo>
                  <a:lnTo>
                    <a:pt x="3647213" y="6703"/>
                  </a:lnTo>
                  <a:cubicBezTo>
                    <a:pt x="3661994" y="7327"/>
                    <a:pt x="3676903" y="7703"/>
                    <a:pt x="3691684" y="9453"/>
                  </a:cubicBezTo>
                  <a:lnTo>
                    <a:pt x="3868927" y="27080"/>
                  </a:lnTo>
                  <a:cubicBezTo>
                    <a:pt x="4340645" y="85584"/>
                    <a:pt x="4795160" y="243221"/>
                    <a:pt x="5200872" y="472240"/>
                  </a:cubicBezTo>
                  <a:cubicBezTo>
                    <a:pt x="5403855" y="587124"/>
                    <a:pt x="5594988" y="719447"/>
                    <a:pt x="5772711" y="866334"/>
                  </a:cubicBezTo>
                  <a:lnTo>
                    <a:pt x="5890490" y="972426"/>
                  </a:lnTo>
                  <a:lnTo>
                    <a:pt x="5890490" y="1158576"/>
                  </a:lnTo>
                  <a:lnTo>
                    <a:pt x="5676045" y="986969"/>
                  </a:lnTo>
                  <a:cubicBezTo>
                    <a:pt x="5496587" y="857740"/>
                    <a:pt x="5304275" y="746699"/>
                    <a:pt x="5103776" y="655879"/>
                  </a:cubicBezTo>
                  <a:cubicBezTo>
                    <a:pt x="4903214" y="564747"/>
                    <a:pt x="4695006" y="492492"/>
                    <a:pt x="4482465" y="440363"/>
                  </a:cubicBezTo>
                  <a:lnTo>
                    <a:pt x="4402444" y="422111"/>
                  </a:lnTo>
                  <a:cubicBezTo>
                    <a:pt x="4375813" y="416111"/>
                    <a:pt x="4349436" y="408859"/>
                    <a:pt x="4322423" y="404610"/>
                  </a:cubicBezTo>
                  <a:lnTo>
                    <a:pt x="4241892" y="389858"/>
                  </a:lnTo>
                  <a:lnTo>
                    <a:pt x="4201627" y="382483"/>
                  </a:lnTo>
                  <a:cubicBezTo>
                    <a:pt x="4188248" y="379983"/>
                    <a:pt x="4174869" y="377483"/>
                    <a:pt x="4161234" y="375857"/>
                  </a:cubicBezTo>
                  <a:cubicBezTo>
                    <a:pt x="4107208" y="368482"/>
                    <a:pt x="4053308" y="360482"/>
                    <a:pt x="3999280" y="353606"/>
                  </a:cubicBezTo>
                  <a:cubicBezTo>
                    <a:pt x="3944999" y="348855"/>
                    <a:pt x="3890844" y="343854"/>
                    <a:pt x="3836817" y="338480"/>
                  </a:cubicBezTo>
                  <a:lnTo>
                    <a:pt x="3673972" y="330604"/>
                  </a:lnTo>
                  <a:cubicBezTo>
                    <a:pt x="3619690" y="329104"/>
                    <a:pt x="3565281" y="329604"/>
                    <a:pt x="3511126" y="328978"/>
                  </a:cubicBezTo>
                  <a:cubicBezTo>
                    <a:pt x="3402054" y="330728"/>
                    <a:pt x="3291706" y="334604"/>
                    <a:pt x="3183142" y="342854"/>
                  </a:cubicBezTo>
                  <a:cubicBezTo>
                    <a:pt x="2965505" y="358855"/>
                    <a:pt x="2750670" y="389733"/>
                    <a:pt x="2541444" y="439988"/>
                  </a:cubicBezTo>
                  <a:cubicBezTo>
                    <a:pt x="2332216" y="490117"/>
                    <a:pt x="2128850" y="559997"/>
                    <a:pt x="1933895" y="650505"/>
                  </a:cubicBezTo>
                  <a:cubicBezTo>
                    <a:pt x="1738939" y="741261"/>
                    <a:pt x="1553540" y="854146"/>
                    <a:pt x="1378079" y="983905"/>
                  </a:cubicBezTo>
                  <a:lnTo>
                    <a:pt x="1312967" y="1033660"/>
                  </a:lnTo>
                  <a:cubicBezTo>
                    <a:pt x="1291178" y="1050286"/>
                    <a:pt x="1269006" y="1066412"/>
                    <a:pt x="1248364" y="1084413"/>
                  </a:cubicBezTo>
                  <a:lnTo>
                    <a:pt x="1185163" y="1137168"/>
                  </a:lnTo>
                  <a:cubicBezTo>
                    <a:pt x="1164138" y="1154794"/>
                    <a:pt x="1142603" y="1172046"/>
                    <a:pt x="1122852" y="1190922"/>
                  </a:cubicBezTo>
                  <a:cubicBezTo>
                    <a:pt x="1041557" y="1264303"/>
                    <a:pt x="961663" y="1339309"/>
                    <a:pt x="892092" y="1421440"/>
                  </a:cubicBezTo>
                  <a:cubicBezTo>
                    <a:pt x="819589" y="1501822"/>
                    <a:pt x="759827" y="1590329"/>
                    <a:pt x="707202" y="1684212"/>
                  </a:cubicBezTo>
                  <a:cubicBezTo>
                    <a:pt x="694715" y="1708089"/>
                    <a:pt x="682227" y="1731841"/>
                    <a:pt x="670121" y="1756093"/>
                  </a:cubicBezTo>
                  <a:lnTo>
                    <a:pt x="637630" y="1830724"/>
                  </a:lnTo>
                  <a:cubicBezTo>
                    <a:pt x="626161" y="1855350"/>
                    <a:pt x="617624" y="1881603"/>
                    <a:pt x="607685" y="1907105"/>
                  </a:cubicBezTo>
                  <a:cubicBezTo>
                    <a:pt x="598128" y="1932857"/>
                    <a:pt x="588317" y="1958483"/>
                    <a:pt x="580034" y="1984986"/>
                  </a:cubicBezTo>
                  <a:cubicBezTo>
                    <a:pt x="544611" y="2089620"/>
                    <a:pt x="513393" y="2197128"/>
                    <a:pt x="481919" y="2304386"/>
                  </a:cubicBezTo>
                  <a:lnTo>
                    <a:pt x="433881" y="2465399"/>
                  </a:lnTo>
                  <a:lnTo>
                    <a:pt x="384442" y="2626163"/>
                  </a:lnTo>
                  <a:cubicBezTo>
                    <a:pt x="317672" y="2839680"/>
                    <a:pt x="243129" y="3050946"/>
                    <a:pt x="166039" y="3261338"/>
                  </a:cubicBezTo>
                  <a:cubicBezTo>
                    <a:pt x="88822" y="3468979"/>
                    <a:pt x="50850" y="3690248"/>
                    <a:pt x="56202" y="3910265"/>
                  </a:cubicBezTo>
                  <a:cubicBezTo>
                    <a:pt x="58495" y="4020274"/>
                    <a:pt x="71493" y="4129783"/>
                    <a:pt x="93664" y="4237292"/>
                  </a:cubicBezTo>
                  <a:cubicBezTo>
                    <a:pt x="99143" y="4264168"/>
                    <a:pt x="104623" y="4291045"/>
                    <a:pt x="111758" y="4317548"/>
                  </a:cubicBezTo>
                  <a:cubicBezTo>
                    <a:pt x="118384" y="4344176"/>
                    <a:pt x="124627" y="4370802"/>
                    <a:pt x="133038" y="4397054"/>
                  </a:cubicBezTo>
                  <a:cubicBezTo>
                    <a:pt x="140810" y="4423307"/>
                    <a:pt x="148456" y="4449683"/>
                    <a:pt x="157757" y="4475560"/>
                  </a:cubicBezTo>
                  <a:cubicBezTo>
                    <a:pt x="166549" y="4501562"/>
                    <a:pt x="175087" y="4527564"/>
                    <a:pt x="185153" y="4553066"/>
                  </a:cubicBezTo>
                  <a:cubicBezTo>
                    <a:pt x="262371" y="4758458"/>
                    <a:pt x="368895" y="4951974"/>
                    <a:pt x="493642" y="5132239"/>
                  </a:cubicBezTo>
                  <a:cubicBezTo>
                    <a:pt x="618389" y="5312627"/>
                    <a:pt x="760846" y="5480391"/>
                    <a:pt x="914391" y="5636528"/>
                  </a:cubicBezTo>
                  <a:cubicBezTo>
                    <a:pt x="1069081" y="5793166"/>
                    <a:pt x="1231544" y="5941677"/>
                    <a:pt x="1402034" y="6076188"/>
                  </a:cubicBezTo>
                  <a:cubicBezTo>
                    <a:pt x="1487535" y="6143320"/>
                    <a:pt x="1574565" y="6207574"/>
                    <a:pt x="1664397" y="6267079"/>
                  </a:cubicBezTo>
                  <a:cubicBezTo>
                    <a:pt x="1753592" y="6327459"/>
                    <a:pt x="1845336" y="6383088"/>
                    <a:pt x="1938992" y="6434343"/>
                  </a:cubicBezTo>
                  <a:cubicBezTo>
                    <a:pt x="2032647" y="6485659"/>
                    <a:pt x="2128309" y="6532600"/>
                    <a:pt x="2225931" y="6574322"/>
                  </a:cubicBezTo>
                  <a:lnTo>
                    <a:pt x="2236328" y="6578439"/>
                  </a:lnTo>
                  <a:lnTo>
                    <a:pt x="1504665" y="6578439"/>
                  </a:lnTo>
                  <a:lnTo>
                    <a:pt x="1456827" y="6543476"/>
                  </a:lnTo>
                  <a:cubicBezTo>
                    <a:pt x="1363554" y="6470595"/>
                    <a:pt x="1273848" y="6394340"/>
                    <a:pt x="1188475" y="6314083"/>
                  </a:cubicBezTo>
                  <a:cubicBezTo>
                    <a:pt x="1017856" y="6153445"/>
                    <a:pt x="863803" y="5979931"/>
                    <a:pt x="721728" y="5798666"/>
                  </a:cubicBezTo>
                  <a:cubicBezTo>
                    <a:pt x="579397" y="5616027"/>
                    <a:pt x="452103" y="5422511"/>
                    <a:pt x="344175" y="5219495"/>
                  </a:cubicBezTo>
                  <a:cubicBezTo>
                    <a:pt x="236505" y="5016354"/>
                    <a:pt x="147946" y="4803586"/>
                    <a:pt x="87293" y="4583569"/>
                  </a:cubicBezTo>
                  <a:cubicBezTo>
                    <a:pt x="79138" y="4556193"/>
                    <a:pt x="72639" y="4528440"/>
                    <a:pt x="65886" y="4500813"/>
                  </a:cubicBezTo>
                  <a:cubicBezTo>
                    <a:pt x="58751" y="4473311"/>
                    <a:pt x="53144" y="4445308"/>
                    <a:pt x="47409" y="4417431"/>
                  </a:cubicBezTo>
                  <a:cubicBezTo>
                    <a:pt x="44733" y="4403430"/>
                    <a:pt x="41294" y="4389679"/>
                    <a:pt x="39000" y="4375677"/>
                  </a:cubicBezTo>
                  <a:lnTo>
                    <a:pt x="31610" y="4333674"/>
                  </a:lnTo>
                  <a:cubicBezTo>
                    <a:pt x="26258" y="4305797"/>
                    <a:pt x="22563" y="4277544"/>
                    <a:pt x="18868" y="4249417"/>
                  </a:cubicBezTo>
                  <a:cubicBezTo>
                    <a:pt x="4214" y="4136784"/>
                    <a:pt x="-2158" y="4023275"/>
                    <a:pt x="646" y="3910265"/>
                  </a:cubicBezTo>
                  <a:cubicBezTo>
                    <a:pt x="5997" y="3683872"/>
                    <a:pt x="50596" y="3459605"/>
                    <a:pt x="130234" y="3248337"/>
                  </a:cubicBezTo>
                  <a:cubicBezTo>
                    <a:pt x="207961" y="3039196"/>
                    <a:pt x="278044" y="2827179"/>
                    <a:pt x="335383" y="2611911"/>
                  </a:cubicBezTo>
                  <a:cubicBezTo>
                    <a:pt x="393743" y="2396644"/>
                    <a:pt x="435792" y="2178627"/>
                    <a:pt x="487272" y="1958609"/>
                  </a:cubicBezTo>
                  <a:cubicBezTo>
                    <a:pt x="493259" y="1931107"/>
                    <a:pt x="501287" y="1903730"/>
                    <a:pt x="508550" y="1876227"/>
                  </a:cubicBezTo>
                  <a:cubicBezTo>
                    <a:pt x="516195" y="1848725"/>
                    <a:pt x="522312" y="1820972"/>
                    <a:pt x="531742" y="1793721"/>
                  </a:cubicBezTo>
                  <a:lnTo>
                    <a:pt x="558245" y="1711465"/>
                  </a:lnTo>
                  <a:cubicBezTo>
                    <a:pt x="568439" y="1684337"/>
                    <a:pt x="579652" y="1657459"/>
                    <a:pt x="590100" y="1630332"/>
                  </a:cubicBezTo>
                  <a:cubicBezTo>
                    <a:pt x="635080" y="1523075"/>
                    <a:pt x="690637" y="1417566"/>
                    <a:pt x="758680" y="1322433"/>
                  </a:cubicBezTo>
                  <a:cubicBezTo>
                    <a:pt x="824430" y="1225051"/>
                    <a:pt x="899610" y="1136168"/>
                    <a:pt x="976317" y="1049286"/>
                  </a:cubicBezTo>
                  <a:cubicBezTo>
                    <a:pt x="995049" y="1027035"/>
                    <a:pt x="1015436" y="1006533"/>
                    <a:pt x="1035314" y="985406"/>
                  </a:cubicBezTo>
                  <a:lnTo>
                    <a:pt x="1095329" y="922526"/>
                  </a:lnTo>
                  <a:cubicBezTo>
                    <a:pt x="1114953" y="901149"/>
                    <a:pt x="1136359" y="881397"/>
                    <a:pt x="1157384" y="861271"/>
                  </a:cubicBezTo>
                  <a:lnTo>
                    <a:pt x="1220841" y="801017"/>
                  </a:lnTo>
                  <a:cubicBezTo>
                    <a:pt x="1241610" y="780514"/>
                    <a:pt x="1264418" y="762014"/>
                    <a:pt x="1286462" y="742886"/>
                  </a:cubicBezTo>
                  <a:lnTo>
                    <a:pt x="1353233" y="685632"/>
                  </a:lnTo>
                  <a:lnTo>
                    <a:pt x="1369924" y="671256"/>
                  </a:lnTo>
                  <a:cubicBezTo>
                    <a:pt x="1375658" y="666631"/>
                    <a:pt x="1381520" y="662255"/>
                    <a:pt x="1387380" y="657755"/>
                  </a:cubicBezTo>
                  <a:lnTo>
                    <a:pt x="1422422" y="630877"/>
                  </a:lnTo>
                  <a:lnTo>
                    <a:pt x="1492759" y="577248"/>
                  </a:lnTo>
                  <a:cubicBezTo>
                    <a:pt x="1504355" y="567997"/>
                    <a:pt x="1516714" y="559997"/>
                    <a:pt x="1528820" y="551496"/>
                  </a:cubicBezTo>
                  <a:lnTo>
                    <a:pt x="1565390" y="526370"/>
                  </a:lnTo>
                  <a:lnTo>
                    <a:pt x="1639040" y="476490"/>
                  </a:lnTo>
                  <a:cubicBezTo>
                    <a:pt x="1689754" y="445613"/>
                    <a:pt x="1740723" y="414986"/>
                    <a:pt x="1792075" y="384859"/>
                  </a:cubicBezTo>
                  <a:cubicBezTo>
                    <a:pt x="2000282" y="268724"/>
                    <a:pt x="2224927" y="179467"/>
                    <a:pt x="2455943" y="117836"/>
                  </a:cubicBezTo>
                  <a:cubicBezTo>
                    <a:pt x="2687088" y="55957"/>
                    <a:pt x="2923964" y="21204"/>
                    <a:pt x="3159952" y="7203"/>
                  </a:cubicBezTo>
                  <a:cubicBezTo>
                    <a:pt x="3219076" y="3515"/>
                    <a:pt x="3277945" y="1389"/>
                    <a:pt x="3336813" y="49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Tree>
    <p:extLst>
      <p:ext uri="{BB962C8B-B14F-4D97-AF65-F5344CB8AC3E}">
        <p14:creationId xmlns:p14="http://schemas.microsoft.com/office/powerpoint/2010/main" val="232617227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4826FA-457F-6033-991F-430E6B5FA6AF}"/>
              </a:ext>
            </a:extLst>
          </p:cNvPr>
          <p:cNvSpPr>
            <a:spLocks noGrp="1"/>
          </p:cNvSpPr>
          <p:nvPr>
            <p:ph type="title"/>
          </p:nvPr>
        </p:nvSpPr>
        <p:spPr/>
        <p:txBody>
          <a:bodyPr/>
          <a:lstStyle/>
          <a:p>
            <a:r>
              <a:rPr lang="en-GB" dirty="0">
                <a:ea typeface="+mj-lt"/>
                <a:cs typeface="+mj-lt"/>
              </a:rPr>
              <a:t>Chosen Target Industry (Pros &amp; Cons)</a:t>
            </a:r>
            <a:endParaRPr lang="en-US" dirty="0"/>
          </a:p>
        </p:txBody>
      </p:sp>
      <p:sp>
        <p:nvSpPr>
          <p:cNvPr id="3" name="Content Placeholder 2">
            <a:extLst>
              <a:ext uri="{FF2B5EF4-FFF2-40B4-BE49-F238E27FC236}">
                <a16:creationId xmlns:a16="http://schemas.microsoft.com/office/drawing/2014/main" id="{01F509E7-89D6-4E62-6E14-2D6AA26D541F}"/>
              </a:ext>
            </a:extLst>
          </p:cNvPr>
          <p:cNvSpPr>
            <a:spLocks noGrp="1"/>
          </p:cNvSpPr>
          <p:nvPr>
            <p:ph idx="1"/>
          </p:nvPr>
        </p:nvSpPr>
        <p:spPr>
          <a:xfrm>
            <a:off x="838200" y="1858755"/>
            <a:ext cx="10515600" cy="795339"/>
          </a:xfrm>
        </p:spPr>
        <p:txBody>
          <a:bodyPr vert="horz" lIns="91440" tIns="45720" rIns="91440" bIns="45720" rtlCol="0" anchor="t">
            <a:normAutofit lnSpcReduction="10000"/>
          </a:bodyPr>
          <a:lstStyle/>
          <a:p>
            <a:r>
              <a:rPr lang="en-GB" dirty="0">
                <a:ea typeface="+mn-lt"/>
                <a:cs typeface="+mn-lt"/>
              </a:rPr>
              <a:t>Industry: Hospitality – Coffee shop, pet café, and Shisha lounge sector</a:t>
            </a:r>
          </a:p>
          <a:p>
            <a:endParaRPr lang="en-GB" dirty="0"/>
          </a:p>
        </p:txBody>
      </p:sp>
      <p:sp>
        <p:nvSpPr>
          <p:cNvPr id="6" name="TextBox 5">
            <a:extLst>
              <a:ext uri="{FF2B5EF4-FFF2-40B4-BE49-F238E27FC236}">
                <a16:creationId xmlns:a16="http://schemas.microsoft.com/office/drawing/2014/main" id="{EA71BF66-28BC-BBA0-E58F-D02B9DC9DDEC}"/>
              </a:ext>
            </a:extLst>
          </p:cNvPr>
          <p:cNvSpPr txBox="1"/>
          <p:nvPr/>
        </p:nvSpPr>
        <p:spPr>
          <a:xfrm>
            <a:off x="6823331" y="2660802"/>
            <a:ext cx="4526800" cy="34163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ea typeface="+mn-lt"/>
                <a:cs typeface="+mn-lt"/>
              </a:rPr>
              <a:t>Cons: </a:t>
            </a:r>
            <a:endParaRPr lang="en-US" dirty="0">
              <a:ea typeface="+mn-lt"/>
              <a:cs typeface="+mn-lt"/>
            </a:endParaRPr>
          </a:p>
          <a:p>
            <a:pPr algn="l"/>
            <a:endParaRPr lang="en-GB" dirty="0"/>
          </a:p>
          <a:p>
            <a:endParaRPr lang="en-GB" dirty="0"/>
          </a:p>
          <a:p>
            <a:r>
              <a:rPr lang="en-GB" dirty="0">
                <a:ea typeface="+mn-lt"/>
                <a:cs typeface="+mn-lt"/>
              </a:rPr>
              <a:t>• High start-up and maintenance costs (especially pet care and Shisha equipment)</a:t>
            </a:r>
          </a:p>
          <a:p>
            <a:endParaRPr lang="en-GB" dirty="0"/>
          </a:p>
          <a:p>
            <a:r>
              <a:rPr lang="en-GB" dirty="0">
                <a:ea typeface="+mn-lt"/>
                <a:cs typeface="+mn-lt"/>
              </a:rPr>
              <a:t>• Health and safety regulations related to animals and smoking </a:t>
            </a:r>
          </a:p>
          <a:p>
            <a:endParaRPr lang="en-GB" dirty="0">
              <a:ea typeface="+mn-lt"/>
              <a:cs typeface="+mn-lt"/>
            </a:endParaRPr>
          </a:p>
          <a:p>
            <a:r>
              <a:rPr lang="en-GB" dirty="0">
                <a:ea typeface="+mn-lt"/>
                <a:cs typeface="+mn-lt"/>
              </a:rPr>
              <a:t>areas • Need for strong hygiene management • Competition from regular cafés and Shisha bars</a:t>
            </a:r>
            <a:endParaRPr lang="en-GB" dirty="0"/>
          </a:p>
        </p:txBody>
      </p:sp>
      <p:graphicFrame>
        <p:nvGraphicFramePr>
          <p:cNvPr id="14" name="TextBox 3">
            <a:extLst>
              <a:ext uri="{FF2B5EF4-FFF2-40B4-BE49-F238E27FC236}">
                <a16:creationId xmlns:a16="http://schemas.microsoft.com/office/drawing/2014/main" id="{6DFCA34D-F62B-D2B7-1563-5147452B9CB1}"/>
              </a:ext>
            </a:extLst>
          </p:cNvPr>
          <p:cNvGraphicFramePr/>
          <p:nvPr/>
        </p:nvGraphicFramePr>
        <p:xfrm>
          <a:off x="833613" y="2658133"/>
          <a:ext cx="5464046" cy="313932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18759043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CF87BDF-BBD2-F7C5-BE72-0261989D0706}"/>
              </a:ext>
            </a:extLst>
          </p:cNvPr>
          <p:cNvSpPr>
            <a:spLocks noGrp="1"/>
          </p:cNvSpPr>
          <p:nvPr>
            <p:ph type="title"/>
          </p:nvPr>
        </p:nvSpPr>
        <p:spPr>
          <a:xfrm>
            <a:off x="761800" y="762001"/>
            <a:ext cx="5334197" cy="1708242"/>
          </a:xfrm>
        </p:spPr>
        <p:txBody>
          <a:bodyPr anchor="ctr">
            <a:normAutofit/>
          </a:bodyPr>
          <a:lstStyle/>
          <a:p>
            <a:r>
              <a:rPr lang="en-GB" sz="4000">
                <a:ea typeface="+mj-lt"/>
                <a:cs typeface="+mj-lt"/>
              </a:rPr>
              <a:t>Objectives: </a:t>
            </a:r>
            <a:endParaRPr lang="en-US" sz="4000"/>
          </a:p>
        </p:txBody>
      </p:sp>
      <p:sp>
        <p:nvSpPr>
          <p:cNvPr id="3" name="Content Placeholder 2">
            <a:extLst>
              <a:ext uri="{FF2B5EF4-FFF2-40B4-BE49-F238E27FC236}">
                <a16:creationId xmlns:a16="http://schemas.microsoft.com/office/drawing/2014/main" id="{C9D99459-25DB-3876-151E-354B9EE5BF2E}"/>
              </a:ext>
            </a:extLst>
          </p:cNvPr>
          <p:cNvSpPr>
            <a:spLocks noGrp="1"/>
          </p:cNvSpPr>
          <p:nvPr>
            <p:ph idx="1"/>
          </p:nvPr>
        </p:nvSpPr>
        <p:spPr>
          <a:xfrm>
            <a:off x="761800" y="1847766"/>
            <a:ext cx="5334197" cy="4392313"/>
          </a:xfrm>
        </p:spPr>
        <p:txBody>
          <a:bodyPr vert="horz" lIns="91440" tIns="45720" rIns="91440" bIns="45720" rtlCol="0" anchor="ctr">
            <a:normAutofit fontScale="77500" lnSpcReduction="20000"/>
          </a:bodyPr>
          <a:lstStyle/>
          <a:p>
            <a:r>
              <a:rPr lang="en-GB" sz="1200" dirty="0">
                <a:ea typeface="+mn-lt"/>
                <a:cs typeface="+mn-lt"/>
              </a:rPr>
              <a:t>Successfully launch SmokeyCats Café in Cathays within the first 12 months.</a:t>
            </a:r>
            <a:br>
              <a:rPr lang="en-GB" sz="1200" dirty="0">
                <a:ea typeface="+mn-lt"/>
                <a:cs typeface="+mn-lt"/>
              </a:rPr>
            </a:br>
            <a:r>
              <a:rPr lang="en-GB" sz="1200" dirty="0">
                <a:ea typeface="+mn-lt"/>
                <a:cs typeface="+mn-lt"/>
              </a:rPr>
              <a:t> This is achievable because Cathays has strong student footfall, affordable rental spaces, and a clear target market.</a:t>
            </a:r>
          </a:p>
          <a:p>
            <a:r>
              <a:rPr lang="en-GB" sz="1200" dirty="0">
                <a:ea typeface="+mn-lt"/>
                <a:cs typeface="+mn-lt"/>
              </a:rPr>
              <a:t>• Reach 60–80 customers per day by Month 6 of operation.</a:t>
            </a:r>
            <a:br>
              <a:rPr lang="en-GB" sz="1200" dirty="0">
                <a:ea typeface="+mn-lt"/>
                <a:cs typeface="+mn-lt"/>
              </a:rPr>
            </a:br>
            <a:r>
              <a:rPr lang="en-GB" sz="1200" dirty="0">
                <a:ea typeface="+mn-lt"/>
                <a:cs typeface="+mn-lt"/>
              </a:rPr>
              <a:t> This target is realistic for a student café located in a high-traffic area like Salisbury Road or Woodville Road.</a:t>
            </a:r>
            <a:endParaRPr lang="en-GB" sz="1200"/>
          </a:p>
          <a:p>
            <a:r>
              <a:rPr lang="en-GB" sz="1200" dirty="0">
                <a:ea typeface="+mn-lt"/>
                <a:cs typeface="+mn-lt"/>
              </a:rPr>
              <a:t>• Achieve at least 75% customer satisfaction during the first 6 months.</a:t>
            </a:r>
            <a:br>
              <a:rPr lang="en-GB" sz="1200" dirty="0">
                <a:ea typeface="+mn-lt"/>
                <a:cs typeface="+mn-lt"/>
              </a:rPr>
            </a:br>
            <a:r>
              <a:rPr lang="en-GB" sz="1200" dirty="0">
                <a:ea typeface="+mn-lt"/>
                <a:cs typeface="+mn-lt"/>
              </a:rPr>
              <a:t> This can be measured using feedback cards, Google reviews, and simple QR-code surveys.</a:t>
            </a:r>
            <a:endParaRPr lang="en-GB" sz="1200"/>
          </a:p>
          <a:p>
            <a:r>
              <a:rPr lang="en-GB" sz="1200" dirty="0">
                <a:ea typeface="+mn-lt"/>
                <a:cs typeface="+mn-lt"/>
              </a:rPr>
              <a:t>• Grow the SmokeyCats Café social media accounts (Instagram + TikTok) to a combined 4,000–5,000 followers within the first year.</a:t>
            </a:r>
            <a:br>
              <a:rPr lang="en-GB" sz="1200" dirty="0">
                <a:ea typeface="+mn-lt"/>
                <a:cs typeface="+mn-lt"/>
              </a:rPr>
            </a:br>
            <a:r>
              <a:rPr lang="en-GB" sz="1200" dirty="0">
                <a:ea typeface="+mn-lt"/>
                <a:cs typeface="+mn-lt"/>
              </a:rPr>
              <a:t> This is realistic when using viral-style content, student influencers, and aesthetic café posts.</a:t>
            </a:r>
            <a:endParaRPr lang="en-GB" sz="1200"/>
          </a:p>
          <a:p>
            <a:r>
              <a:rPr lang="en-GB" sz="1200" dirty="0">
                <a:ea typeface="+mn-lt"/>
                <a:cs typeface="+mn-lt"/>
              </a:rPr>
              <a:t>• Register at least 150 loyalty-card users within the first 3 months through digital and in-store sign-ups.</a:t>
            </a:r>
            <a:br>
              <a:rPr lang="en-GB" sz="1200" dirty="0">
                <a:ea typeface="+mn-lt"/>
                <a:cs typeface="+mn-lt"/>
              </a:rPr>
            </a:br>
            <a:r>
              <a:rPr lang="en-GB" sz="1200" dirty="0">
                <a:ea typeface="+mn-lt"/>
                <a:cs typeface="+mn-lt"/>
              </a:rPr>
              <a:t> Students respond well to loyalty rewards, especially free drinks and discounts.</a:t>
            </a:r>
            <a:endParaRPr lang="en-GB" sz="1200"/>
          </a:p>
          <a:p>
            <a:endParaRPr lang="en-GB" sz="1200" dirty="0">
              <a:ea typeface="+mn-lt"/>
              <a:cs typeface="+mn-lt"/>
            </a:endParaRPr>
          </a:p>
        </p:txBody>
      </p:sp>
      <p:pic>
        <p:nvPicPr>
          <p:cNvPr id="14" name="Picture 13" descr="Diner restaurant">
            <a:extLst>
              <a:ext uri="{FF2B5EF4-FFF2-40B4-BE49-F238E27FC236}">
                <a16:creationId xmlns:a16="http://schemas.microsoft.com/office/drawing/2014/main" id="{8127B2D1-95CD-FA2E-6DEB-61109088E0A5}"/>
              </a:ext>
            </a:extLst>
          </p:cNvPr>
          <p:cNvPicPr>
            <a:picLocks noChangeAspect="1"/>
          </p:cNvPicPr>
          <p:nvPr/>
        </p:nvPicPr>
        <p:blipFill>
          <a:blip r:embed="rId2"/>
          <a:srcRect l="24167" r="24072" b="-3"/>
          <a:stretch>
            <a:fillRect/>
          </a:stretch>
        </p:blipFill>
        <p:spPr>
          <a:xfrm>
            <a:off x="6857797" y="-10886"/>
            <a:ext cx="5334204" cy="6868886"/>
          </a:xfrm>
          <a:prstGeom prst="rect">
            <a:avLst/>
          </a:prstGeom>
          <a:effectLst>
            <a:outerShdw blurRad="127000" dist="50800" dir="10800000" sx="99000" sy="99000" algn="r" rotWithShape="0">
              <a:prstClr val="black">
                <a:alpha val="40000"/>
              </a:prstClr>
            </a:outerShdw>
          </a:effectLst>
        </p:spPr>
      </p:pic>
    </p:spTree>
    <p:extLst>
      <p:ext uri="{BB962C8B-B14F-4D97-AF65-F5344CB8AC3E}">
        <p14:creationId xmlns:p14="http://schemas.microsoft.com/office/powerpoint/2010/main" val="10767100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327D73B4-9F5C-4A64-A179-51B9500CB8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B5820A3C-4690-6B95-6F0E-C9C30DA07AAC}"/>
              </a:ext>
            </a:extLst>
          </p:cNvPr>
          <p:cNvSpPr>
            <a:spLocks noGrp="1"/>
          </p:cNvSpPr>
          <p:nvPr>
            <p:ph type="title"/>
          </p:nvPr>
        </p:nvSpPr>
        <p:spPr>
          <a:xfrm>
            <a:off x="6657715" y="467271"/>
            <a:ext cx="4195674" cy="2052522"/>
          </a:xfrm>
        </p:spPr>
        <p:txBody>
          <a:bodyPr anchor="b">
            <a:normAutofit/>
          </a:bodyPr>
          <a:lstStyle/>
          <a:p>
            <a:r>
              <a:rPr lang="en-GB" sz="4300">
                <a:ea typeface="+mj-lt"/>
                <a:cs typeface="+mj-lt"/>
              </a:rPr>
              <a:t>3. Mission Statement, Aim &amp; Objectives</a:t>
            </a:r>
            <a:endParaRPr lang="en-US" sz="4300"/>
          </a:p>
        </p:txBody>
      </p:sp>
      <p:sp>
        <p:nvSpPr>
          <p:cNvPr id="20" name="Oval 19">
            <a:extLst>
              <a:ext uri="{FF2B5EF4-FFF2-40B4-BE49-F238E27FC236}">
                <a16:creationId xmlns:a16="http://schemas.microsoft.com/office/drawing/2014/main" id="{C1F06963-6374-4B48-844F-071A9BAAAE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2965" y="554152"/>
            <a:ext cx="5742189" cy="5742189"/>
          </a:xfrm>
          <a:prstGeom prst="ellipse">
            <a:avLst/>
          </a:prstGeom>
          <a:gradFill flip="none" rotWithShape="1">
            <a:gsLst>
              <a:gs pos="0">
                <a:schemeClr val="accent1"/>
              </a:gs>
              <a:gs pos="10000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Hot chocolate in a cafe facing window">
            <a:extLst>
              <a:ext uri="{FF2B5EF4-FFF2-40B4-BE49-F238E27FC236}">
                <a16:creationId xmlns:a16="http://schemas.microsoft.com/office/drawing/2014/main" id="{BB655579-3BFD-84FC-8389-290B1F8780DD}"/>
              </a:ext>
            </a:extLst>
          </p:cNvPr>
          <p:cNvPicPr>
            <a:picLocks noChangeAspect="1"/>
          </p:cNvPicPr>
          <p:nvPr/>
        </p:nvPicPr>
        <p:blipFill>
          <a:blip r:embed="rId2"/>
          <a:srcRect l="19526" r="13723" b="-2"/>
          <a:stretch>
            <a:fillRect/>
          </a:stretch>
        </p:blipFill>
        <p:spPr>
          <a:xfrm>
            <a:off x="505418" y="554151"/>
            <a:ext cx="5742189" cy="5742189"/>
          </a:xfrm>
          <a:custGeom>
            <a:avLst/>
            <a:gdLst/>
            <a:ahLst/>
            <a:cxnLst/>
            <a:rect l="l" t="t" r="r" b="b"/>
            <a:pathLst>
              <a:path w="1838528" h="1838528">
                <a:moveTo>
                  <a:pt x="919264" y="0"/>
                </a:moveTo>
                <a:cubicBezTo>
                  <a:pt x="1426959" y="0"/>
                  <a:pt x="1838528" y="411569"/>
                  <a:pt x="1838528" y="919264"/>
                </a:cubicBezTo>
                <a:cubicBezTo>
                  <a:pt x="1838528" y="1426959"/>
                  <a:pt x="1426959" y="1838528"/>
                  <a:pt x="919264" y="1838528"/>
                </a:cubicBezTo>
                <a:cubicBezTo>
                  <a:pt x="411569" y="1838528"/>
                  <a:pt x="0" y="1426959"/>
                  <a:pt x="0" y="919264"/>
                </a:cubicBezTo>
                <a:cubicBezTo>
                  <a:pt x="0" y="411569"/>
                  <a:pt x="411569" y="0"/>
                  <a:pt x="919264" y="0"/>
                </a:cubicBezTo>
                <a:close/>
              </a:path>
            </a:pathLst>
          </a:custGeom>
        </p:spPr>
      </p:pic>
      <p:sp>
        <p:nvSpPr>
          <p:cNvPr id="22" name="!!plus graphic">
            <a:extLst>
              <a:ext uri="{FF2B5EF4-FFF2-40B4-BE49-F238E27FC236}">
                <a16:creationId xmlns:a16="http://schemas.microsoft.com/office/drawing/2014/main" id="{6CB927A4-E432-4310-9CD5-E89FF50631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04956" y="703679"/>
            <a:ext cx="171515" cy="171515"/>
          </a:xfrm>
          <a:custGeom>
            <a:avLst/>
            <a:gdLst>
              <a:gd name="connsiteX0" fmla="*/ 159874 w 171515"/>
              <a:gd name="connsiteY0" fmla="*/ 74116 h 171515"/>
              <a:gd name="connsiteX1" fmla="*/ 97399 w 171515"/>
              <a:gd name="connsiteY1" fmla="*/ 74116 h 171515"/>
              <a:gd name="connsiteX2" fmla="*/ 97399 w 171515"/>
              <a:gd name="connsiteY2" fmla="*/ 11641 h 171515"/>
              <a:gd name="connsiteX3" fmla="*/ 85758 w 171515"/>
              <a:gd name="connsiteY3" fmla="*/ 0 h 171515"/>
              <a:gd name="connsiteX4" fmla="*/ 74116 w 171515"/>
              <a:gd name="connsiteY4" fmla="*/ 11641 h 171515"/>
              <a:gd name="connsiteX5" fmla="*/ 74116 w 171515"/>
              <a:gd name="connsiteY5" fmla="*/ 74116 h 171515"/>
              <a:gd name="connsiteX6" fmla="*/ 11641 w 171515"/>
              <a:gd name="connsiteY6" fmla="*/ 74116 h 171515"/>
              <a:gd name="connsiteX7" fmla="*/ 0 w 171515"/>
              <a:gd name="connsiteY7" fmla="*/ 85758 h 171515"/>
              <a:gd name="connsiteX8" fmla="*/ 11641 w 171515"/>
              <a:gd name="connsiteY8" fmla="*/ 97399 h 171515"/>
              <a:gd name="connsiteX9" fmla="*/ 74116 w 171515"/>
              <a:gd name="connsiteY9" fmla="*/ 97399 h 171515"/>
              <a:gd name="connsiteX10" fmla="*/ 74116 w 171515"/>
              <a:gd name="connsiteY10" fmla="*/ 159874 h 171515"/>
              <a:gd name="connsiteX11" fmla="*/ 85758 w 171515"/>
              <a:gd name="connsiteY11" fmla="*/ 171515 h 171515"/>
              <a:gd name="connsiteX12" fmla="*/ 97399 w 171515"/>
              <a:gd name="connsiteY12" fmla="*/ 159874 h 171515"/>
              <a:gd name="connsiteX13" fmla="*/ 97399 w 171515"/>
              <a:gd name="connsiteY13" fmla="*/ 97399 h 171515"/>
              <a:gd name="connsiteX14" fmla="*/ 159874 w 171515"/>
              <a:gd name="connsiteY14" fmla="*/ 97399 h 171515"/>
              <a:gd name="connsiteX15" fmla="*/ 171515 w 171515"/>
              <a:gd name="connsiteY15" fmla="*/ 85758 h 171515"/>
              <a:gd name="connsiteX16" fmla="*/ 159874 w 171515"/>
              <a:gd name="connsiteY16" fmla="*/ 74116 h 1715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71515" h="171515">
                <a:moveTo>
                  <a:pt x="159874" y="74116"/>
                </a:moveTo>
                <a:lnTo>
                  <a:pt x="97399" y="74116"/>
                </a:lnTo>
                <a:lnTo>
                  <a:pt x="97399" y="11641"/>
                </a:lnTo>
                <a:cubicBezTo>
                  <a:pt x="97399" y="5212"/>
                  <a:pt x="92187" y="0"/>
                  <a:pt x="85758" y="0"/>
                </a:cubicBezTo>
                <a:cubicBezTo>
                  <a:pt x="79328" y="0"/>
                  <a:pt x="74116" y="5212"/>
                  <a:pt x="74116" y="11641"/>
                </a:cubicBezTo>
                <a:lnTo>
                  <a:pt x="74116" y="74116"/>
                </a:lnTo>
                <a:lnTo>
                  <a:pt x="11641" y="74116"/>
                </a:lnTo>
                <a:cubicBezTo>
                  <a:pt x="5212" y="74116"/>
                  <a:pt x="0" y="79328"/>
                  <a:pt x="0" y="85758"/>
                </a:cubicBezTo>
                <a:cubicBezTo>
                  <a:pt x="0" y="92187"/>
                  <a:pt x="5212" y="97399"/>
                  <a:pt x="11641" y="97399"/>
                </a:cubicBezTo>
                <a:lnTo>
                  <a:pt x="74116" y="97399"/>
                </a:lnTo>
                <a:lnTo>
                  <a:pt x="74116" y="159874"/>
                </a:lnTo>
                <a:cubicBezTo>
                  <a:pt x="74116" y="166303"/>
                  <a:pt x="79328" y="171515"/>
                  <a:pt x="85758" y="171515"/>
                </a:cubicBezTo>
                <a:cubicBezTo>
                  <a:pt x="92187" y="171515"/>
                  <a:pt x="97399" y="166303"/>
                  <a:pt x="97399" y="159874"/>
                </a:cubicBezTo>
                <a:lnTo>
                  <a:pt x="97399" y="97399"/>
                </a:lnTo>
                <a:lnTo>
                  <a:pt x="159874" y="97399"/>
                </a:lnTo>
                <a:cubicBezTo>
                  <a:pt x="166303" y="97399"/>
                  <a:pt x="171515" y="92187"/>
                  <a:pt x="171515" y="85758"/>
                </a:cubicBezTo>
                <a:cubicBezTo>
                  <a:pt x="171515" y="79328"/>
                  <a:pt x="166303" y="74116"/>
                  <a:pt x="159874" y="74116"/>
                </a:cubicBezTo>
                <a:close/>
              </a:path>
            </a:pathLst>
          </a:custGeom>
          <a:solidFill>
            <a:schemeClr val="accent1"/>
          </a:solidFill>
          <a:ln w="776" cap="flat">
            <a:noFill/>
            <a:prstDash val="solid"/>
            <a:miter/>
          </a:ln>
        </p:spPr>
        <p:txBody>
          <a:bodyPr rtlCol="0" anchor="ctr"/>
          <a:lstStyle/>
          <a:p>
            <a:endParaRPr lang="en-US"/>
          </a:p>
        </p:txBody>
      </p:sp>
      <p:sp>
        <p:nvSpPr>
          <p:cNvPr id="24" name="!!circle graphic">
            <a:extLst>
              <a:ext uri="{FF2B5EF4-FFF2-40B4-BE49-F238E27FC236}">
                <a16:creationId xmlns:a16="http://schemas.microsoft.com/office/drawing/2014/main" id="{1453BF6C-B012-48B7-B4E8-6D7AC7C27D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2753" y="1562696"/>
            <a:ext cx="157545" cy="157545"/>
          </a:xfrm>
          <a:custGeom>
            <a:avLst/>
            <a:gdLst>
              <a:gd name="connsiteX0" fmla="*/ 78773 w 157545"/>
              <a:gd name="connsiteY0" fmla="*/ 23283 h 157545"/>
              <a:gd name="connsiteX1" fmla="*/ 134262 w 157545"/>
              <a:gd name="connsiteY1" fmla="*/ 78773 h 157545"/>
              <a:gd name="connsiteX2" fmla="*/ 78773 w 157545"/>
              <a:gd name="connsiteY2" fmla="*/ 134262 h 157545"/>
              <a:gd name="connsiteX3" fmla="*/ 23283 w 157545"/>
              <a:gd name="connsiteY3" fmla="*/ 78773 h 157545"/>
              <a:gd name="connsiteX4" fmla="*/ 78773 w 157545"/>
              <a:gd name="connsiteY4" fmla="*/ 23283 h 157545"/>
              <a:gd name="connsiteX5" fmla="*/ 78773 w 157545"/>
              <a:gd name="connsiteY5" fmla="*/ 0 h 157545"/>
              <a:gd name="connsiteX6" fmla="*/ 0 w 157545"/>
              <a:gd name="connsiteY6" fmla="*/ 78773 h 157545"/>
              <a:gd name="connsiteX7" fmla="*/ 78773 w 157545"/>
              <a:gd name="connsiteY7" fmla="*/ 157545 h 157545"/>
              <a:gd name="connsiteX8" fmla="*/ 157545 w 157545"/>
              <a:gd name="connsiteY8" fmla="*/ 78773 h 157545"/>
              <a:gd name="connsiteX9" fmla="*/ 78773 w 157545"/>
              <a:gd name="connsiteY9" fmla="*/ 0 h 1575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7545" h="157545">
                <a:moveTo>
                  <a:pt x="78773" y="23283"/>
                </a:moveTo>
                <a:cubicBezTo>
                  <a:pt x="109419" y="23283"/>
                  <a:pt x="134262" y="48126"/>
                  <a:pt x="134262" y="78773"/>
                </a:cubicBezTo>
                <a:cubicBezTo>
                  <a:pt x="134262" y="109419"/>
                  <a:pt x="109419" y="134262"/>
                  <a:pt x="78773" y="134262"/>
                </a:cubicBezTo>
                <a:cubicBezTo>
                  <a:pt x="48126" y="134262"/>
                  <a:pt x="23283" y="109419"/>
                  <a:pt x="23283" y="78773"/>
                </a:cubicBezTo>
                <a:cubicBezTo>
                  <a:pt x="23312" y="48139"/>
                  <a:pt x="48139" y="23312"/>
                  <a:pt x="78773" y="23283"/>
                </a:cubicBezTo>
                <a:moveTo>
                  <a:pt x="78773" y="0"/>
                </a:moveTo>
                <a:cubicBezTo>
                  <a:pt x="35268" y="0"/>
                  <a:pt x="0" y="35268"/>
                  <a:pt x="0" y="78773"/>
                </a:cubicBezTo>
                <a:cubicBezTo>
                  <a:pt x="0" y="122277"/>
                  <a:pt x="35268" y="157545"/>
                  <a:pt x="78773" y="157545"/>
                </a:cubicBezTo>
                <a:cubicBezTo>
                  <a:pt x="122277" y="157545"/>
                  <a:pt x="157545" y="122277"/>
                  <a:pt x="157545" y="78773"/>
                </a:cubicBezTo>
                <a:cubicBezTo>
                  <a:pt x="157545" y="35268"/>
                  <a:pt x="122277" y="0"/>
                  <a:pt x="78773" y="0"/>
                </a:cubicBezTo>
                <a:close/>
              </a:path>
            </a:pathLst>
          </a:custGeom>
          <a:solidFill>
            <a:schemeClr val="accent1"/>
          </a:solidFill>
          <a:ln w="751" cap="flat">
            <a:noFill/>
            <a:prstDash val="solid"/>
            <a:miter/>
          </a:ln>
        </p:spPr>
        <p:txBody>
          <a:bodyPr rtlCol="0" anchor="ctr"/>
          <a:lstStyle/>
          <a:p>
            <a:endParaRPr lang="en-US"/>
          </a:p>
        </p:txBody>
      </p:sp>
      <p:sp>
        <p:nvSpPr>
          <p:cNvPr id="3" name="Content Placeholder 2">
            <a:extLst>
              <a:ext uri="{FF2B5EF4-FFF2-40B4-BE49-F238E27FC236}">
                <a16:creationId xmlns:a16="http://schemas.microsoft.com/office/drawing/2014/main" id="{66EFEEAB-8C4A-C198-5173-752B50C1EF0C}"/>
              </a:ext>
            </a:extLst>
          </p:cNvPr>
          <p:cNvSpPr>
            <a:spLocks noGrp="1"/>
          </p:cNvSpPr>
          <p:nvPr>
            <p:ph idx="1"/>
          </p:nvPr>
        </p:nvSpPr>
        <p:spPr>
          <a:xfrm>
            <a:off x="6657715" y="2990818"/>
            <a:ext cx="4195673" cy="3879787"/>
          </a:xfrm>
        </p:spPr>
        <p:txBody>
          <a:bodyPr vert="horz" lIns="91440" tIns="45720" rIns="91440" bIns="45720" rtlCol="0" anchor="t">
            <a:normAutofit/>
          </a:bodyPr>
          <a:lstStyle/>
          <a:p>
            <a:r>
              <a:rPr lang="en-GB" sz="2000" dirty="0">
                <a:solidFill>
                  <a:schemeClr val="tx1">
                    <a:alpha val="80000"/>
                  </a:schemeClr>
                </a:solidFill>
                <a:ea typeface="+mn-lt"/>
                <a:cs typeface="+mn-lt"/>
              </a:rPr>
              <a:t>The mission of SmokeyCats Café is to create a welcoming and calming space where students and young adults can relax, study, and socialise. By combining high-quality coffee, a cosy cat-themed environment, and a chilled evening shisha lounge, the café aims to offer comfort, community, and a memorable experience from morning until late night.</a:t>
            </a:r>
          </a:p>
          <a:p>
            <a:endParaRPr lang="en-GB" sz="2000" dirty="0">
              <a:solidFill>
                <a:schemeClr val="tx1">
                  <a:alpha val="80000"/>
                </a:schemeClr>
              </a:solidFill>
            </a:endParaRPr>
          </a:p>
        </p:txBody>
      </p:sp>
      <p:sp>
        <p:nvSpPr>
          <p:cNvPr id="26" name="!!dot graphic">
            <a:extLst>
              <a:ext uri="{FF2B5EF4-FFF2-40B4-BE49-F238E27FC236}">
                <a16:creationId xmlns:a16="http://schemas.microsoft.com/office/drawing/2014/main" id="{E3020543-B24B-4EC4-8FFC-8DD88EEA91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54149" y="5775082"/>
            <a:ext cx="112426" cy="112426"/>
          </a:xfrm>
          <a:custGeom>
            <a:avLst/>
            <a:gdLst>
              <a:gd name="connsiteX0" fmla="*/ 112426 w 112426"/>
              <a:gd name="connsiteY0" fmla="*/ 56213 h 112426"/>
              <a:gd name="connsiteX1" fmla="*/ 56213 w 112426"/>
              <a:gd name="connsiteY1" fmla="*/ 112426 h 112426"/>
              <a:gd name="connsiteX2" fmla="*/ 0 w 112426"/>
              <a:gd name="connsiteY2" fmla="*/ 56213 h 112426"/>
              <a:gd name="connsiteX3" fmla="*/ 56213 w 112426"/>
              <a:gd name="connsiteY3" fmla="*/ 0 h 112426"/>
              <a:gd name="connsiteX4" fmla="*/ 112426 w 112426"/>
              <a:gd name="connsiteY4" fmla="*/ 56213 h 1124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2426" h="112426">
                <a:moveTo>
                  <a:pt x="112426" y="56213"/>
                </a:moveTo>
                <a:cubicBezTo>
                  <a:pt x="112426" y="87259"/>
                  <a:pt x="87259" y="112426"/>
                  <a:pt x="56213" y="112426"/>
                </a:cubicBezTo>
                <a:cubicBezTo>
                  <a:pt x="25167" y="112426"/>
                  <a:pt x="0" y="87259"/>
                  <a:pt x="0" y="56213"/>
                </a:cubicBezTo>
                <a:cubicBezTo>
                  <a:pt x="0" y="25167"/>
                  <a:pt x="25167" y="0"/>
                  <a:pt x="56213" y="0"/>
                </a:cubicBezTo>
                <a:cubicBezTo>
                  <a:pt x="87259" y="0"/>
                  <a:pt x="112426" y="25167"/>
                  <a:pt x="112426" y="56213"/>
                </a:cubicBezTo>
                <a:close/>
              </a:path>
            </a:pathLst>
          </a:custGeom>
          <a:solidFill>
            <a:schemeClr val="accent1"/>
          </a:solidFill>
          <a:ln w="516" cap="flat">
            <a:noFill/>
            <a:prstDash val="solid"/>
            <a:miter/>
          </a:ln>
        </p:spPr>
        <p:txBody>
          <a:bodyPr rtlCol="0" anchor="ctr"/>
          <a:lstStyle/>
          <a:p>
            <a:endParaRPr lang="en-US"/>
          </a:p>
        </p:txBody>
      </p:sp>
      <p:cxnSp>
        <p:nvCxnSpPr>
          <p:cNvPr id="28" name="!!Straight Connector">
            <a:extLst>
              <a:ext uri="{FF2B5EF4-FFF2-40B4-BE49-F238E27FC236}">
                <a16:creationId xmlns:a16="http://schemas.microsoft.com/office/drawing/2014/main" id="{C49DA8F6-BCC1-4447-B54C-57856834B94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586162" y="3619272"/>
            <a:ext cx="0" cy="3238728"/>
          </a:xfrm>
          <a:prstGeom prst="line">
            <a:avLst/>
          </a:prstGeom>
          <a:ln w="25400" cap="sq">
            <a:gradFill flip="none" rotWithShape="1">
              <a:gsLst>
                <a:gs pos="0">
                  <a:schemeClr val="accent1"/>
                </a:gs>
                <a:gs pos="100000">
                  <a:schemeClr val="accent2"/>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0499365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68" name="Rectangle 67">
            <a:extLst>
              <a:ext uri="{FF2B5EF4-FFF2-40B4-BE49-F238E27FC236}">
                <a16:creationId xmlns:a16="http://schemas.microsoft.com/office/drawing/2014/main" id="{EDDBB197-D710-4A4F-A9CA-FD2177498B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9" name="Rectangle 68">
            <a:extLst>
              <a:ext uri="{FF2B5EF4-FFF2-40B4-BE49-F238E27FC236}">
                <a16:creationId xmlns:a16="http://schemas.microsoft.com/office/drawing/2014/main" id="{975D1CFA-2CDB-4B64-BD9F-85744E8DA12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Content Placeholder 2">
            <a:extLst>
              <a:ext uri="{FF2B5EF4-FFF2-40B4-BE49-F238E27FC236}">
                <a16:creationId xmlns:a16="http://schemas.microsoft.com/office/drawing/2014/main" id="{49115E2A-6864-CC55-9160-AC8CA5B79348}"/>
              </a:ext>
            </a:extLst>
          </p:cNvPr>
          <p:cNvSpPr>
            <a:spLocks noGrp="1"/>
          </p:cNvSpPr>
          <p:nvPr>
            <p:ph idx="1"/>
          </p:nvPr>
        </p:nvSpPr>
        <p:spPr>
          <a:xfrm>
            <a:off x="439771" y="200076"/>
            <a:ext cx="4977578" cy="6279458"/>
          </a:xfrm>
        </p:spPr>
        <p:txBody>
          <a:bodyPr vert="horz" lIns="91440" tIns="45720" rIns="91440" bIns="45720" rtlCol="0" anchor="ctr">
            <a:normAutofit/>
          </a:bodyPr>
          <a:lstStyle/>
          <a:p>
            <a:r>
              <a:rPr lang="en-GB" sz="1700" dirty="0">
                <a:solidFill>
                  <a:schemeClr val="tx2"/>
                </a:solidFill>
              </a:rPr>
              <a:t>Aims: </a:t>
            </a:r>
            <a:endParaRPr lang="en-GB" sz="1700" dirty="0">
              <a:solidFill>
                <a:schemeClr val="tx2"/>
              </a:solidFill>
              <a:ea typeface="+mn-lt"/>
              <a:cs typeface="+mn-lt"/>
            </a:endParaRPr>
          </a:p>
          <a:p>
            <a:endParaRPr lang="en-GB" sz="1700" dirty="0">
              <a:solidFill>
                <a:schemeClr val="tx2"/>
              </a:solidFill>
              <a:ea typeface="+mn-lt"/>
              <a:cs typeface="+mn-lt"/>
            </a:endParaRPr>
          </a:p>
          <a:p>
            <a:endParaRPr lang="en-GB" sz="1700" dirty="0">
              <a:solidFill>
                <a:schemeClr val="tx2"/>
              </a:solidFill>
              <a:ea typeface="+mn-lt"/>
              <a:cs typeface="+mn-lt"/>
            </a:endParaRPr>
          </a:p>
          <a:p>
            <a:r>
              <a:rPr lang="en-GB" sz="1700" dirty="0">
                <a:solidFill>
                  <a:schemeClr val="tx2"/>
                </a:solidFill>
                <a:ea typeface="+mn-lt"/>
                <a:cs typeface="+mn-lt"/>
              </a:rPr>
              <a:t>To provide a relaxing environment that helps customers unwind, reduce stress, and feel comfortable staying for long periods.</a:t>
            </a:r>
          </a:p>
          <a:p>
            <a:br>
              <a:rPr lang="en-GB" sz="1700" dirty="0">
                <a:solidFill>
                  <a:schemeClr val="tx2"/>
                </a:solidFill>
                <a:ea typeface="+mn-lt"/>
                <a:cs typeface="+mn-lt"/>
              </a:rPr>
            </a:br>
            <a:r>
              <a:rPr lang="en-GB" sz="1700" dirty="0">
                <a:solidFill>
                  <a:schemeClr val="tx2"/>
                </a:solidFill>
                <a:ea typeface="+mn-lt"/>
                <a:cs typeface="+mn-lt"/>
              </a:rPr>
              <a:t> • To offer high-quality drinks, snacks, and shisha at affordable prices that match student budgets.</a:t>
            </a:r>
            <a:br>
              <a:rPr lang="en-GB" sz="1700" dirty="0">
                <a:solidFill>
                  <a:schemeClr val="tx2"/>
                </a:solidFill>
                <a:ea typeface="+mn-lt"/>
                <a:cs typeface="+mn-lt"/>
              </a:rPr>
            </a:br>
            <a:r>
              <a:rPr lang="en-GB" sz="1700" dirty="0">
                <a:solidFill>
                  <a:schemeClr val="tx2"/>
                </a:solidFill>
                <a:ea typeface="+mn-lt"/>
                <a:cs typeface="+mn-lt"/>
              </a:rPr>
              <a:t> • To maintain excellent hygiene standards and ensure responsible, professional care across all areas of the café.</a:t>
            </a:r>
          </a:p>
          <a:p>
            <a:br>
              <a:rPr lang="en-GB" sz="1700" dirty="0">
                <a:solidFill>
                  <a:schemeClr val="tx2"/>
                </a:solidFill>
                <a:ea typeface="+mn-lt"/>
                <a:cs typeface="+mn-lt"/>
              </a:rPr>
            </a:br>
            <a:r>
              <a:rPr lang="en-GB" sz="1700" dirty="0">
                <a:solidFill>
                  <a:schemeClr val="tx2"/>
                </a:solidFill>
                <a:ea typeface="+mn-lt"/>
                <a:cs typeface="+mn-lt"/>
              </a:rPr>
              <a:t> • To build a friendly, community-focused space that encourages students and young adults to return regularly.</a:t>
            </a:r>
            <a:endParaRPr lang="en-GB">
              <a:solidFill>
                <a:schemeClr val="tx2"/>
              </a:solidFill>
            </a:endParaRPr>
          </a:p>
          <a:p>
            <a:endParaRPr lang="en-GB" sz="1700" dirty="0">
              <a:solidFill>
                <a:schemeClr val="tx2"/>
              </a:solidFill>
              <a:ea typeface="+mn-lt"/>
              <a:cs typeface="+mn-lt"/>
            </a:endParaRPr>
          </a:p>
        </p:txBody>
      </p:sp>
      <p:grpSp>
        <p:nvGrpSpPr>
          <p:cNvPr id="70" name="Group 69">
            <a:extLst>
              <a:ext uri="{FF2B5EF4-FFF2-40B4-BE49-F238E27FC236}">
                <a16:creationId xmlns:a16="http://schemas.microsoft.com/office/drawing/2014/main" id="{25EE5136-01F1-466C-962D-BA9B4C6757A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369897" y="0"/>
            <a:ext cx="5822103" cy="6685267"/>
            <a:chOff x="6357228" y="0"/>
            <a:chExt cx="5822103" cy="6685267"/>
          </a:xfrm>
        </p:grpSpPr>
        <p:sp>
          <p:nvSpPr>
            <p:cNvPr id="41" name="Freeform: Shape 40">
              <a:extLst>
                <a:ext uri="{FF2B5EF4-FFF2-40B4-BE49-F238E27FC236}">
                  <a16:creationId xmlns:a16="http://schemas.microsoft.com/office/drawing/2014/main" id="{E11D3AD4-AF9B-4EB5-8C7B-C45D173B4B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57228" y="0"/>
              <a:ext cx="5822102" cy="6685267"/>
            </a:xfrm>
            <a:custGeom>
              <a:avLst/>
              <a:gdLst>
                <a:gd name="connsiteX0" fmla="*/ 2605444 w 5822102"/>
                <a:gd name="connsiteY0" fmla="*/ 0 h 6685267"/>
                <a:gd name="connsiteX1" fmla="*/ 4757391 w 5822102"/>
                <a:gd name="connsiteY1" fmla="*/ 0 h 6685267"/>
                <a:gd name="connsiteX2" fmla="*/ 4913680 w 5822102"/>
                <a:gd name="connsiteY2" fmla="*/ 56274 h 6685267"/>
                <a:gd name="connsiteX3" fmla="*/ 5376238 w 5822102"/>
                <a:gd name="connsiteY3" fmla="*/ 282027 h 6685267"/>
                <a:gd name="connsiteX4" fmla="*/ 5658024 w 5822102"/>
                <a:gd name="connsiteY4" fmla="*/ 471014 h 6685267"/>
                <a:gd name="connsiteX5" fmla="*/ 5822102 w 5822102"/>
                <a:gd name="connsiteY5" fmla="*/ 609109 h 6685267"/>
                <a:gd name="connsiteX6" fmla="*/ 5822102 w 5822102"/>
                <a:gd name="connsiteY6" fmla="*/ 760697 h 6685267"/>
                <a:gd name="connsiteX7" fmla="*/ 5707785 w 5822102"/>
                <a:gd name="connsiteY7" fmla="*/ 666601 h 6685267"/>
                <a:gd name="connsiteX8" fmla="*/ 5577306 w 5822102"/>
                <a:gd name="connsiteY8" fmla="*/ 571666 h 6685267"/>
                <a:gd name="connsiteX9" fmla="*/ 5298630 w 5822102"/>
                <a:gd name="connsiteY9" fmla="*/ 407449 h 6685267"/>
                <a:gd name="connsiteX10" fmla="*/ 4690768 w 5822102"/>
                <a:gd name="connsiteY10" fmla="*/ 184979 h 6685267"/>
                <a:gd name="connsiteX11" fmla="*/ 4048577 w 5822102"/>
                <a:gd name="connsiteY11" fmla="*/ 99280 h 6685267"/>
                <a:gd name="connsiteX12" fmla="*/ 3405404 w 5822102"/>
                <a:gd name="connsiteY12" fmla="*/ 131937 h 6685267"/>
                <a:gd name="connsiteX13" fmla="*/ 3089702 w 5822102"/>
                <a:gd name="connsiteY13" fmla="*/ 190190 h 6685267"/>
                <a:gd name="connsiteX14" fmla="*/ 2780132 w 5822102"/>
                <a:gd name="connsiteY14" fmla="*/ 273457 h 6685267"/>
                <a:gd name="connsiteX15" fmla="*/ 2478040 w 5822102"/>
                <a:gd name="connsiteY15" fmla="*/ 379654 h 6685267"/>
                <a:gd name="connsiteX16" fmla="*/ 2184897 w 5822102"/>
                <a:gd name="connsiteY16" fmla="*/ 507972 h 6685267"/>
                <a:gd name="connsiteX17" fmla="*/ 1629141 w 5822102"/>
                <a:gd name="connsiteY17" fmla="*/ 823205 h 6685267"/>
                <a:gd name="connsiteX18" fmla="*/ 1497711 w 5822102"/>
                <a:gd name="connsiteY18" fmla="*/ 914000 h 6685267"/>
                <a:gd name="connsiteX19" fmla="*/ 1433099 w 5822102"/>
                <a:gd name="connsiteY19" fmla="*/ 960903 h 6685267"/>
                <a:gd name="connsiteX20" fmla="*/ 1369346 w 5822102"/>
                <a:gd name="connsiteY20" fmla="*/ 1008963 h 6685267"/>
                <a:gd name="connsiteX21" fmla="*/ 1123406 w 5822102"/>
                <a:gd name="connsiteY21" fmla="*/ 1212905 h 6685267"/>
                <a:gd name="connsiteX22" fmla="*/ 684367 w 5822102"/>
                <a:gd name="connsiteY22" fmla="*/ 1675564 h 6685267"/>
                <a:gd name="connsiteX23" fmla="*/ 497153 w 5822102"/>
                <a:gd name="connsiteY23" fmla="*/ 1933588 h 6685267"/>
                <a:gd name="connsiteX24" fmla="*/ 337770 w 5822102"/>
                <a:gd name="connsiteY24" fmla="*/ 2208983 h 6685267"/>
                <a:gd name="connsiteX25" fmla="*/ 302461 w 5822102"/>
                <a:gd name="connsiteY25" fmla="*/ 2280207 h 6685267"/>
                <a:gd name="connsiteX26" fmla="*/ 285296 w 5822102"/>
                <a:gd name="connsiteY26" fmla="*/ 2316107 h 6685267"/>
                <a:gd name="connsiteX27" fmla="*/ 268991 w 5822102"/>
                <a:gd name="connsiteY27" fmla="*/ 2352355 h 6685267"/>
                <a:gd name="connsiteX28" fmla="*/ 237849 w 5822102"/>
                <a:gd name="connsiteY28" fmla="*/ 2425432 h 6685267"/>
                <a:gd name="connsiteX29" fmla="*/ 208670 w 5822102"/>
                <a:gd name="connsiteY29" fmla="*/ 2499319 h 6685267"/>
                <a:gd name="connsiteX30" fmla="*/ 113775 w 5822102"/>
                <a:gd name="connsiteY30" fmla="*/ 2801929 h 6685267"/>
                <a:gd name="connsiteX31" fmla="*/ 36781 w 5822102"/>
                <a:gd name="connsiteY31" fmla="*/ 3428922 h 6685267"/>
                <a:gd name="connsiteX32" fmla="*/ 69148 w 5822102"/>
                <a:gd name="connsiteY32" fmla="*/ 3741955 h 6685267"/>
                <a:gd name="connsiteX33" fmla="*/ 167966 w 5822102"/>
                <a:gd name="connsiteY33" fmla="*/ 4041323 h 6685267"/>
                <a:gd name="connsiteX34" fmla="*/ 202049 w 5822102"/>
                <a:gd name="connsiteY34" fmla="*/ 4112894 h 6685267"/>
                <a:gd name="connsiteX35" fmla="*/ 239933 w 5822102"/>
                <a:gd name="connsiteY35" fmla="*/ 4182843 h 6685267"/>
                <a:gd name="connsiteX36" fmla="*/ 323916 w 5822102"/>
                <a:gd name="connsiteY36" fmla="*/ 4318456 h 6685267"/>
                <a:gd name="connsiteX37" fmla="*/ 416604 w 5822102"/>
                <a:gd name="connsiteY37" fmla="*/ 4449436 h 6685267"/>
                <a:gd name="connsiteX38" fmla="*/ 515911 w 5822102"/>
                <a:gd name="connsiteY38" fmla="*/ 4576711 h 6685267"/>
                <a:gd name="connsiteX39" fmla="*/ 722619 w 5822102"/>
                <a:gd name="connsiteY39" fmla="*/ 4828482 h 6685267"/>
                <a:gd name="connsiteX40" fmla="*/ 825972 w 5822102"/>
                <a:gd name="connsiteY40" fmla="*/ 4956104 h 6685267"/>
                <a:gd name="connsiteX41" fmla="*/ 926506 w 5822102"/>
                <a:gd name="connsiteY41" fmla="*/ 5085347 h 6685267"/>
                <a:gd name="connsiteX42" fmla="*/ 1027040 w 5822102"/>
                <a:gd name="connsiteY42" fmla="*/ 5210191 h 6685267"/>
                <a:gd name="connsiteX43" fmla="*/ 1132110 w 5822102"/>
                <a:gd name="connsiteY43" fmla="*/ 5330748 h 6685267"/>
                <a:gd name="connsiteX44" fmla="*/ 1354880 w 5822102"/>
                <a:gd name="connsiteY44" fmla="*/ 5558083 h 6685267"/>
                <a:gd name="connsiteX45" fmla="*/ 1855220 w 5822102"/>
                <a:gd name="connsiteY45" fmla="*/ 5937591 h 6685267"/>
                <a:gd name="connsiteX46" fmla="*/ 2131810 w 5822102"/>
                <a:gd name="connsiteY46" fmla="*/ 6080268 h 6685267"/>
                <a:gd name="connsiteX47" fmla="*/ 2423726 w 5822102"/>
                <a:gd name="connsiteY47" fmla="*/ 6188087 h 6685267"/>
                <a:gd name="connsiteX48" fmla="*/ 2727780 w 5822102"/>
                <a:gd name="connsiteY48" fmla="*/ 6262552 h 6685267"/>
                <a:gd name="connsiteX49" fmla="*/ 3041276 w 5822102"/>
                <a:gd name="connsiteY49" fmla="*/ 6304245 h 6685267"/>
                <a:gd name="connsiteX50" fmla="*/ 3360532 w 5822102"/>
                <a:gd name="connsiteY50" fmla="*/ 6317331 h 6685267"/>
                <a:gd name="connsiteX51" fmla="*/ 3439855 w 5822102"/>
                <a:gd name="connsiteY51" fmla="*/ 6316751 h 6685267"/>
                <a:gd name="connsiteX52" fmla="*/ 3478721 w 5822102"/>
                <a:gd name="connsiteY52" fmla="*/ 6315826 h 6685267"/>
                <a:gd name="connsiteX53" fmla="*/ 3517463 w 5822102"/>
                <a:gd name="connsiteY53" fmla="*/ 6313971 h 6685267"/>
                <a:gd name="connsiteX54" fmla="*/ 3671452 w 5822102"/>
                <a:gd name="connsiteY54" fmla="*/ 6301233 h 6685267"/>
                <a:gd name="connsiteX55" fmla="*/ 4265460 w 5822102"/>
                <a:gd name="connsiteY55" fmla="*/ 6149638 h 6685267"/>
                <a:gd name="connsiteX56" fmla="*/ 4546587 w 5822102"/>
                <a:gd name="connsiteY56" fmla="*/ 6018079 h 6685267"/>
                <a:gd name="connsiteX57" fmla="*/ 4818030 w 5822102"/>
                <a:gd name="connsiteY57" fmla="*/ 5858029 h 6685267"/>
                <a:gd name="connsiteX58" fmla="*/ 5081870 w 5822102"/>
                <a:gd name="connsiteY58" fmla="*/ 5676903 h 6685267"/>
                <a:gd name="connsiteX59" fmla="*/ 5212073 w 5822102"/>
                <a:gd name="connsiteY59" fmla="*/ 5581013 h 6685267"/>
                <a:gd name="connsiteX60" fmla="*/ 5343625 w 5822102"/>
                <a:gd name="connsiteY60" fmla="*/ 5481533 h 6685267"/>
                <a:gd name="connsiteX61" fmla="*/ 5610378 w 5822102"/>
                <a:gd name="connsiteY61" fmla="*/ 5284425 h 6685267"/>
                <a:gd name="connsiteX62" fmla="*/ 5822102 w 5822102"/>
                <a:gd name="connsiteY62" fmla="*/ 5126414 h 6685267"/>
                <a:gd name="connsiteX63" fmla="*/ 5822102 w 5822102"/>
                <a:gd name="connsiteY63" fmla="*/ 5556641 h 6685267"/>
                <a:gd name="connsiteX64" fmla="*/ 5576325 w 5822102"/>
                <a:gd name="connsiteY64" fmla="*/ 5749979 h 6685267"/>
                <a:gd name="connsiteX65" fmla="*/ 5447715 w 5822102"/>
                <a:gd name="connsiteY65" fmla="*/ 5852818 h 6685267"/>
                <a:gd name="connsiteX66" fmla="*/ 5315059 w 5822102"/>
                <a:gd name="connsiteY66" fmla="*/ 5956236 h 6685267"/>
                <a:gd name="connsiteX67" fmla="*/ 5038468 w 5822102"/>
                <a:gd name="connsiteY67" fmla="*/ 6155776 h 6685267"/>
                <a:gd name="connsiteX68" fmla="*/ 4741892 w 5822102"/>
                <a:gd name="connsiteY68" fmla="*/ 6338292 h 6685267"/>
                <a:gd name="connsiteX69" fmla="*/ 4420920 w 5822102"/>
                <a:gd name="connsiteY69" fmla="*/ 6492203 h 6685267"/>
                <a:gd name="connsiteX70" fmla="*/ 3717672 w 5822102"/>
                <a:gd name="connsiteY70" fmla="*/ 6670434 h 6685267"/>
                <a:gd name="connsiteX71" fmla="*/ 3535853 w 5822102"/>
                <a:gd name="connsiteY71" fmla="*/ 6683289 h 6685267"/>
                <a:gd name="connsiteX72" fmla="*/ 3490367 w 5822102"/>
                <a:gd name="connsiteY72" fmla="*/ 6684910 h 6685267"/>
                <a:gd name="connsiteX73" fmla="*/ 3445005 w 5822102"/>
                <a:gd name="connsiteY73" fmla="*/ 6685142 h 6685267"/>
                <a:gd name="connsiteX74" fmla="*/ 3355872 w 5822102"/>
                <a:gd name="connsiteY74" fmla="*/ 6684100 h 6685267"/>
                <a:gd name="connsiteX75" fmla="*/ 3179203 w 5822102"/>
                <a:gd name="connsiteY75" fmla="*/ 6677150 h 6685267"/>
                <a:gd name="connsiteX76" fmla="*/ 3002410 w 5822102"/>
                <a:gd name="connsiteY76" fmla="*/ 6661169 h 6685267"/>
                <a:gd name="connsiteX77" fmla="*/ 2650296 w 5822102"/>
                <a:gd name="connsiteY77" fmla="*/ 6604191 h 6685267"/>
                <a:gd name="connsiteX78" fmla="*/ 2306028 w 5822102"/>
                <a:gd name="connsiteY78" fmla="*/ 6505869 h 6685267"/>
                <a:gd name="connsiteX79" fmla="*/ 1978803 w 5822102"/>
                <a:gd name="connsiteY79" fmla="*/ 6363307 h 6685267"/>
                <a:gd name="connsiteX80" fmla="*/ 1678428 w 5822102"/>
                <a:gd name="connsiteY80" fmla="*/ 6177779 h 6685267"/>
                <a:gd name="connsiteX81" fmla="*/ 1175880 w 5822102"/>
                <a:gd name="connsiteY81" fmla="*/ 5710373 h 6685267"/>
                <a:gd name="connsiteX82" fmla="*/ 971502 w 5822102"/>
                <a:gd name="connsiteY82" fmla="*/ 5445399 h 6685267"/>
                <a:gd name="connsiteX83" fmla="*/ 790909 w 5822102"/>
                <a:gd name="connsiteY83" fmla="*/ 5169078 h 6685267"/>
                <a:gd name="connsiteX84" fmla="*/ 706680 w 5822102"/>
                <a:gd name="connsiteY84" fmla="*/ 5031959 h 6685267"/>
                <a:gd name="connsiteX85" fmla="*/ 619143 w 5822102"/>
                <a:gd name="connsiteY85" fmla="*/ 4897157 h 6685267"/>
                <a:gd name="connsiteX86" fmla="*/ 436465 w 5822102"/>
                <a:gd name="connsiteY86" fmla="*/ 4628710 h 6685267"/>
                <a:gd name="connsiteX87" fmla="*/ 347088 w 5822102"/>
                <a:gd name="connsiteY87" fmla="*/ 4492171 h 6685267"/>
                <a:gd name="connsiteX88" fmla="*/ 262001 w 5822102"/>
                <a:gd name="connsiteY88" fmla="*/ 4352619 h 6685267"/>
                <a:gd name="connsiteX89" fmla="*/ 118679 w 5822102"/>
                <a:gd name="connsiteY89" fmla="*/ 4059853 h 6685267"/>
                <a:gd name="connsiteX90" fmla="*/ 28322 w 5822102"/>
                <a:gd name="connsiteY90" fmla="*/ 3749136 h 6685267"/>
                <a:gd name="connsiteX91" fmla="*/ 0 w 5822102"/>
                <a:gd name="connsiteY91" fmla="*/ 3428922 h 6685267"/>
                <a:gd name="connsiteX92" fmla="*/ 253052 w 5822102"/>
                <a:gd name="connsiteY92" fmla="*/ 2174356 h 6685267"/>
                <a:gd name="connsiteX93" fmla="*/ 389141 w 5822102"/>
                <a:gd name="connsiteY93" fmla="*/ 1877652 h 6685267"/>
                <a:gd name="connsiteX94" fmla="*/ 552079 w 5822102"/>
                <a:gd name="connsiteY94" fmla="*/ 1591834 h 6685267"/>
                <a:gd name="connsiteX95" fmla="*/ 954950 w 5822102"/>
                <a:gd name="connsiteY95" fmla="*/ 1061773 h 6685267"/>
                <a:gd name="connsiteX96" fmla="*/ 1192922 w 5822102"/>
                <a:gd name="connsiteY96" fmla="*/ 822626 h 6685267"/>
                <a:gd name="connsiteX97" fmla="*/ 1255939 w 5822102"/>
                <a:gd name="connsiteY97" fmla="*/ 765880 h 6685267"/>
                <a:gd name="connsiteX98" fmla="*/ 1320183 w 5822102"/>
                <a:gd name="connsiteY98" fmla="*/ 710291 h 6685267"/>
                <a:gd name="connsiteX99" fmla="*/ 1452961 w 5822102"/>
                <a:gd name="connsiteY99" fmla="*/ 603514 h 6685267"/>
                <a:gd name="connsiteX100" fmla="*/ 2033360 w 5822102"/>
                <a:gd name="connsiteY100" fmla="*/ 235818 h 6685267"/>
                <a:gd name="connsiteX101" fmla="*/ 2512513 w 5822102"/>
                <a:gd name="connsiteY101" fmla="*/ 30012 h 66852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5822102" h="6685267">
                  <a:moveTo>
                    <a:pt x="2605444" y="0"/>
                  </a:moveTo>
                  <a:lnTo>
                    <a:pt x="4757391" y="0"/>
                  </a:lnTo>
                  <a:lnTo>
                    <a:pt x="4913680" y="56274"/>
                  </a:lnTo>
                  <a:cubicBezTo>
                    <a:pt x="5074659" y="119278"/>
                    <a:pt x="5229483" y="195083"/>
                    <a:pt x="5376238" y="282027"/>
                  </a:cubicBezTo>
                  <a:cubicBezTo>
                    <a:pt x="5474014" y="340105"/>
                    <a:pt x="5568080" y="403280"/>
                    <a:pt x="5658024" y="471014"/>
                  </a:cubicBezTo>
                  <a:lnTo>
                    <a:pt x="5822102" y="609109"/>
                  </a:lnTo>
                  <a:lnTo>
                    <a:pt x="5822102" y="760697"/>
                  </a:lnTo>
                  <a:lnTo>
                    <a:pt x="5707785" y="666601"/>
                  </a:lnTo>
                  <a:cubicBezTo>
                    <a:pt x="5665273" y="633682"/>
                    <a:pt x="5621749" y="602008"/>
                    <a:pt x="5577306" y="571666"/>
                  </a:cubicBezTo>
                  <a:cubicBezTo>
                    <a:pt x="5487929" y="511562"/>
                    <a:pt x="5395118" y="456089"/>
                    <a:pt x="5298630" y="407449"/>
                  </a:cubicBezTo>
                  <a:cubicBezTo>
                    <a:pt x="5106266" y="309010"/>
                    <a:pt x="4901153" y="235355"/>
                    <a:pt x="4690768" y="184979"/>
                  </a:cubicBezTo>
                  <a:cubicBezTo>
                    <a:pt x="4480382" y="134486"/>
                    <a:pt x="4264724" y="106807"/>
                    <a:pt x="4048577" y="99280"/>
                  </a:cubicBezTo>
                  <a:cubicBezTo>
                    <a:pt x="3832182" y="90709"/>
                    <a:pt x="3617997" y="102290"/>
                    <a:pt x="3405404" y="131937"/>
                  </a:cubicBezTo>
                  <a:cubicBezTo>
                    <a:pt x="3299353" y="147340"/>
                    <a:pt x="3193915" y="166449"/>
                    <a:pt x="3089702" y="190190"/>
                  </a:cubicBezTo>
                  <a:cubicBezTo>
                    <a:pt x="2985491" y="214278"/>
                    <a:pt x="2882137" y="241725"/>
                    <a:pt x="2780132" y="273457"/>
                  </a:cubicBezTo>
                  <a:cubicBezTo>
                    <a:pt x="2678126" y="305073"/>
                    <a:pt x="2577348" y="340510"/>
                    <a:pt x="2478040" y="379654"/>
                  </a:cubicBezTo>
                  <a:cubicBezTo>
                    <a:pt x="2378854" y="418914"/>
                    <a:pt x="2281017" y="461763"/>
                    <a:pt x="2184897" y="507972"/>
                  </a:cubicBezTo>
                  <a:cubicBezTo>
                    <a:pt x="1992657" y="600271"/>
                    <a:pt x="1806791" y="705542"/>
                    <a:pt x="1629141" y="823205"/>
                  </a:cubicBezTo>
                  <a:cubicBezTo>
                    <a:pt x="1584882" y="852736"/>
                    <a:pt x="1540745" y="882731"/>
                    <a:pt x="1497711" y="914000"/>
                  </a:cubicBezTo>
                  <a:cubicBezTo>
                    <a:pt x="1475888" y="929286"/>
                    <a:pt x="1454555" y="945153"/>
                    <a:pt x="1433099" y="960903"/>
                  </a:cubicBezTo>
                  <a:cubicBezTo>
                    <a:pt x="1411521" y="976537"/>
                    <a:pt x="1390311" y="992634"/>
                    <a:pt x="1369346" y="1008963"/>
                  </a:cubicBezTo>
                  <a:cubicBezTo>
                    <a:pt x="1285119" y="1074165"/>
                    <a:pt x="1202730" y="1141797"/>
                    <a:pt x="1123406" y="1212905"/>
                  </a:cubicBezTo>
                  <a:cubicBezTo>
                    <a:pt x="964391" y="1354656"/>
                    <a:pt x="816900" y="1509261"/>
                    <a:pt x="684367" y="1675564"/>
                  </a:cubicBezTo>
                  <a:cubicBezTo>
                    <a:pt x="618161" y="1758716"/>
                    <a:pt x="555512" y="1844763"/>
                    <a:pt x="497153" y="1933588"/>
                  </a:cubicBezTo>
                  <a:cubicBezTo>
                    <a:pt x="439775" y="2022877"/>
                    <a:pt x="385584" y="2114367"/>
                    <a:pt x="337770" y="2208983"/>
                  </a:cubicBezTo>
                  <a:cubicBezTo>
                    <a:pt x="325388" y="2232493"/>
                    <a:pt x="313862" y="2256349"/>
                    <a:pt x="302461" y="2280207"/>
                  </a:cubicBezTo>
                  <a:lnTo>
                    <a:pt x="285296" y="2316107"/>
                  </a:lnTo>
                  <a:lnTo>
                    <a:pt x="268991" y="2352355"/>
                  </a:lnTo>
                  <a:cubicBezTo>
                    <a:pt x="258324" y="2376560"/>
                    <a:pt x="247535" y="2400764"/>
                    <a:pt x="237849" y="2425432"/>
                  </a:cubicBezTo>
                  <a:cubicBezTo>
                    <a:pt x="228163" y="2450099"/>
                    <a:pt x="217498" y="2474419"/>
                    <a:pt x="208670" y="2499319"/>
                  </a:cubicBezTo>
                  <a:cubicBezTo>
                    <a:pt x="170909" y="2598219"/>
                    <a:pt x="138908" y="2699206"/>
                    <a:pt x="113775" y="2801929"/>
                  </a:cubicBezTo>
                  <a:cubicBezTo>
                    <a:pt x="62773" y="3006911"/>
                    <a:pt x="36659" y="3217917"/>
                    <a:pt x="36781" y="3428922"/>
                  </a:cubicBezTo>
                  <a:cubicBezTo>
                    <a:pt x="37394" y="3534078"/>
                    <a:pt x="47816" y="3639001"/>
                    <a:pt x="69148" y="3741955"/>
                  </a:cubicBezTo>
                  <a:cubicBezTo>
                    <a:pt x="91585" y="3844679"/>
                    <a:pt x="124074" y="3945202"/>
                    <a:pt x="167966" y="4041323"/>
                  </a:cubicBezTo>
                  <a:cubicBezTo>
                    <a:pt x="178387" y="4065528"/>
                    <a:pt x="190525" y="4089153"/>
                    <a:pt x="202049" y="4112894"/>
                  </a:cubicBezTo>
                  <a:cubicBezTo>
                    <a:pt x="214555" y="4136288"/>
                    <a:pt x="226447" y="4159912"/>
                    <a:pt x="239933" y="4182843"/>
                  </a:cubicBezTo>
                  <a:cubicBezTo>
                    <a:pt x="265680" y="4229167"/>
                    <a:pt x="294368" y="4274101"/>
                    <a:pt x="323916" y="4318456"/>
                  </a:cubicBezTo>
                  <a:cubicBezTo>
                    <a:pt x="353341" y="4362927"/>
                    <a:pt x="384849" y="4406240"/>
                    <a:pt x="416604" y="4449436"/>
                  </a:cubicBezTo>
                  <a:cubicBezTo>
                    <a:pt x="448847" y="4492286"/>
                    <a:pt x="482319" y="4534557"/>
                    <a:pt x="515911" y="4576711"/>
                  </a:cubicBezTo>
                  <a:cubicBezTo>
                    <a:pt x="583219" y="4661137"/>
                    <a:pt x="653594" y="4743825"/>
                    <a:pt x="722619" y="4828482"/>
                  </a:cubicBezTo>
                  <a:cubicBezTo>
                    <a:pt x="757315" y="4870637"/>
                    <a:pt x="791889" y="4913138"/>
                    <a:pt x="825972" y="4956104"/>
                  </a:cubicBezTo>
                  <a:cubicBezTo>
                    <a:pt x="859934" y="4998722"/>
                    <a:pt x="893649" y="5044004"/>
                    <a:pt x="926506" y="5085347"/>
                  </a:cubicBezTo>
                  <a:cubicBezTo>
                    <a:pt x="959119" y="5127734"/>
                    <a:pt x="993324" y="5168847"/>
                    <a:pt x="1027040" y="5210191"/>
                  </a:cubicBezTo>
                  <a:cubicBezTo>
                    <a:pt x="1061737" y="5250840"/>
                    <a:pt x="1096188" y="5291488"/>
                    <a:pt x="1132110" y="5330748"/>
                  </a:cubicBezTo>
                  <a:cubicBezTo>
                    <a:pt x="1203465" y="5409731"/>
                    <a:pt x="1277639" y="5485818"/>
                    <a:pt x="1354880" y="5558083"/>
                  </a:cubicBezTo>
                  <a:cubicBezTo>
                    <a:pt x="1509603" y="5702266"/>
                    <a:pt x="1676588" y="5830930"/>
                    <a:pt x="1855220" y="5937591"/>
                  </a:cubicBezTo>
                  <a:cubicBezTo>
                    <a:pt x="1944720" y="5990632"/>
                    <a:pt x="2036549" y="6039272"/>
                    <a:pt x="2131810" y="6080268"/>
                  </a:cubicBezTo>
                  <a:cubicBezTo>
                    <a:pt x="2226460" y="6122423"/>
                    <a:pt x="2324173" y="6157977"/>
                    <a:pt x="2423726" y="6188087"/>
                  </a:cubicBezTo>
                  <a:cubicBezTo>
                    <a:pt x="2523280" y="6218313"/>
                    <a:pt x="2624794" y="6242749"/>
                    <a:pt x="2727780" y="6262552"/>
                  </a:cubicBezTo>
                  <a:cubicBezTo>
                    <a:pt x="2830890" y="6282008"/>
                    <a:pt x="2935714" y="6295326"/>
                    <a:pt x="3041276" y="6304245"/>
                  </a:cubicBezTo>
                  <a:cubicBezTo>
                    <a:pt x="3146836" y="6313277"/>
                    <a:pt x="3253499" y="6317215"/>
                    <a:pt x="3360532" y="6317331"/>
                  </a:cubicBezTo>
                  <a:cubicBezTo>
                    <a:pt x="3387259" y="6317331"/>
                    <a:pt x="3414354" y="6317794"/>
                    <a:pt x="3439855" y="6316751"/>
                  </a:cubicBezTo>
                  <a:lnTo>
                    <a:pt x="3478721" y="6315826"/>
                  </a:lnTo>
                  <a:lnTo>
                    <a:pt x="3517463" y="6313971"/>
                  </a:lnTo>
                  <a:cubicBezTo>
                    <a:pt x="3569078" y="6311772"/>
                    <a:pt x="3620449" y="6306907"/>
                    <a:pt x="3671452" y="6301233"/>
                  </a:cubicBezTo>
                  <a:cubicBezTo>
                    <a:pt x="3875707" y="6277608"/>
                    <a:pt x="4074445" y="6225841"/>
                    <a:pt x="4265460" y="6149638"/>
                  </a:cubicBezTo>
                  <a:cubicBezTo>
                    <a:pt x="4361212" y="6111884"/>
                    <a:pt x="4454636" y="6067065"/>
                    <a:pt x="4546587" y="6018079"/>
                  </a:cubicBezTo>
                  <a:cubicBezTo>
                    <a:pt x="4638662" y="5969322"/>
                    <a:pt x="4729020" y="5915240"/>
                    <a:pt x="4818030" y="5858029"/>
                  </a:cubicBezTo>
                  <a:cubicBezTo>
                    <a:pt x="4907038" y="5800703"/>
                    <a:pt x="4994577" y="5739672"/>
                    <a:pt x="5081870" y="5676903"/>
                  </a:cubicBezTo>
                  <a:cubicBezTo>
                    <a:pt x="5125392" y="5645519"/>
                    <a:pt x="5168794" y="5613324"/>
                    <a:pt x="5212073" y="5581013"/>
                  </a:cubicBezTo>
                  <a:lnTo>
                    <a:pt x="5343625" y="5481533"/>
                  </a:lnTo>
                  <a:cubicBezTo>
                    <a:pt x="5432696" y="5414768"/>
                    <a:pt x="5521951" y="5349452"/>
                    <a:pt x="5610378" y="5284425"/>
                  </a:cubicBezTo>
                  <a:lnTo>
                    <a:pt x="5822102" y="5126414"/>
                  </a:lnTo>
                  <a:lnTo>
                    <a:pt x="5822102" y="5556641"/>
                  </a:lnTo>
                  <a:lnTo>
                    <a:pt x="5576325" y="5749979"/>
                  </a:lnTo>
                  <a:lnTo>
                    <a:pt x="5447715" y="5852818"/>
                  </a:lnTo>
                  <a:cubicBezTo>
                    <a:pt x="5403945" y="5887445"/>
                    <a:pt x="5359932" y="5922073"/>
                    <a:pt x="5315059" y="5956236"/>
                  </a:cubicBezTo>
                  <a:cubicBezTo>
                    <a:pt x="5225682" y="6024680"/>
                    <a:pt x="5133976" y="6091734"/>
                    <a:pt x="5038468" y="6155776"/>
                  </a:cubicBezTo>
                  <a:cubicBezTo>
                    <a:pt x="4943084" y="6219703"/>
                    <a:pt x="4845002" y="6281777"/>
                    <a:pt x="4741892" y="6338292"/>
                  </a:cubicBezTo>
                  <a:cubicBezTo>
                    <a:pt x="4638784" y="6394692"/>
                    <a:pt x="4532120" y="6447038"/>
                    <a:pt x="4420920" y="6492203"/>
                  </a:cubicBezTo>
                  <a:cubicBezTo>
                    <a:pt x="4199255" y="6583693"/>
                    <a:pt x="3959813" y="6644840"/>
                    <a:pt x="3717672" y="6670434"/>
                  </a:cubicBezTo>
                  <a:cubicBezTo>
                    <a:pt x="3657106" y="6676456"/>
                    <a:pt x="3596419" y="6681321"/>
                    <a:pt x="3535853" y="6683289"/>
                  </a:cubicBezTo>
                  <a:lnTo>
                    <a:pt x="3490367" y="6684910"/>
                  </a:lnTo>
                  <a:lnTo>
                    <a:pt x="3445005" y="6685142"/>
                  </a:lnTo>
                  <a:cubicBezTo>
                    <a:pt x="3414354" y="6685605"/>
                    <a:pt x="3385297" y="6684679"/>
                    <a:pt x="3355872" y="6684100"/>
                  </a:cubicBezTo>
                  <a:cubicBezTo>
                    <a:pt x="3297146" y="6683405"/>
                    <a:pt x="3238052" y="6680047"/>
                    <a:pt x="3179203" y="6677150"/>
                  </a:cubicBezTo>
                  <a:cubicBezTo>
                    <a:pt x="3120232" y="6672519"/>
                    <a:pt x="3061259" y="6668233"/>
                    <a:pt x="3002410" y="6661169"/>
                  </a:cubicBezTo>
                  <a:cubicBezTo>
                    <a:pt x="2884589" y="6647851"/>
                    <a:pt x="2766891" y="6629669"/>
                    <a:pt x="2650296" y="6604191"/>
                  </a:cubicBezTo>
                  <a:cubicBezTo>
                    <a:pt x="2533702" y="6578713"/>
                    <a:pt x="2418456" y="6545938"/>
                    <a:pt x="2306028" y="6505869"/>
                  </a:cubicBezTo>
                  <a:cubicBezTo>
                    <a:pt x="2193602" y="6465683"/>
                    <a:pt x="2084118" y="6417738"/>
                    <a:pt x="1978803" y="6363307"/>
                  </a:cubicBezTo>
                  <a:cubicBezTo>
                    <a:pt x="1873855" y="6308066"/>
                    <a:pt x="1773077" y="6246340"/>
                    <a:pt x="1678428" y="6177779"/>
                  </a:cubicBezTo>
                  <a:cubicBezTo>
                    <a:pt x="1488393" y="6041356"/>
                    <a:pt x="1321900" y="5881423"/>
                    <a:pt x="1175880" y="5710373"/>
                  </a:cubicBezTo>
                  <a:cubicBezTo>
                    <a:pt x="1103177" y="5624441"/>
                    <a:pt x="1035501" y="5535732"/>
                    <a:pt x="971502" y="5445399"/>
                  </a:cubicBezTo>
                  <a:cubicBezTo>
                    <a:pt x="907380" y="5355069"/>
                    <a:pt x="847550" y="5262768"/>
                    <a:pt x="790909" y="5169078"/>
                  </a:cubicBezTo>
                  <a:cubicBezTo>
                    <a:pt x="761974" y="5121712"/>
                    <a:pt x="735492" y="5077357"/>
                    <a:pt x="706680" y="5031959"/>
                  </a:cubicBezTo>
                  <a:cubicBezTo>
                    <a:pt x="678114" y="4986910"/>
                    <a:pt x="649058" y="4941860"/>
                    <a:pt x="619143" y="4897157"/>
                  </a:cubicBezTo>
                  <a:lnTo>
                    <a:pt x="436465" y="4628710"/>
                  </a:lnTo>
                  <a:cubicBezTo>
                    <a:pt x="406182" y="4583544"/>
                    <a:pt x="376267" y="4538147"/>
                    <a:pt x="347088" y="4492171"/>
                  </a:cubicBezTo>
                  <a:cubicBezTo>
                    <a:pt x="317908" y="4446194"/>
                    <a:pt x="288974" y="4400102"/>
                    <a:pt x="262001" y="4352619"/>
                  </a:cubicBezTo>
                  <a:cubicBezTo>
                    <a:pt x="207934" y="4258119"/>
                    <a:pt x="158280" y="4160840"/>
                    <a:pt x="118679" y="4059853"/>
                  </a:cubicBezTo>
                  <a:cubicBezTo>
                    <a:pt x="78343" y="3959214"/>
                    <a:pt x="48429" y="3854870"/>
                    <a:pt x="28322" y="3749136"/>
                  </a:cubicBezTo>
                  <a:cubicBezTo>
                    <a:pt x="9073" y="3643402"/>
                    <a:pt x="0" y="3536046"/>
                    <a:pt x="0" y="3428922"/>
                  </a:cubicBezTo>
                  <a:cubicBezTo>
                    <a:pt x="1594" y="3001816"/>
                    <a:pt x="89010" y="2575868"/>
                    <a:pt x="253052" y="2174356"/>
                  </a:cubicBezTo>
                  <a:cubicBezTo>
                    <a:pt x="294246" y="2074066"/>
                    <a:pt x="338873" y="1974700"/>
                    <a:pt x="389141" y="1877652"/>
                  </a:cubicBezTo>
                  <a:cubicBezTo>
                    <a:pt x="438672" y="1780256"/>
                    <a:pt x="493230" y="1684945"/>
                    <a:pt x="552079" y="1591834"/>
                  </a:cubicBezTo>
                  <a:cubicBezTo>
                    <a:pt x="669900" y="1405728"/>
                    <a:pt x="804394" y="1227729"/>
                    <a:pt x="954950" y="1061773"/>
                  </a:cubicBezTo>
                  <a:cubicBezTo>
                    <a:pt x="1030597" y="979085"/>
                    <a:pt x="1109552" y="898829"/>
                    <a:pt x="1192922" y="822626"/>
                  </a:cubicBezTo>
                  <a:cubicBezTo>
                    <a:pt x="1213642" y="803402"/>
                    <a:pt x="1234483" y="784409"/>
                    <a:pt x="1255939" y="765880"/>
                  </a:cubicBezTo>
                  <a:cubicBezTo>
                    <a:pt x="1277273" y="747234"/>
                    <a:pt x="1298237" y="728241"/>
                    <a:pt x="1320183" y="710291"/>
                  </a:cubicBezTo>
                  <a:cubicBezTo>
                    <a:pt x="1363585" y="673811"/>
                    <a:pt x="1408088" y="638489"/>
                    <a:pt x="1452961" y="603514"/>
                  </a:cubicBezTo>
                  <a:cubicBezTo>
                    <a:pt x="1633310" y="464543"/>
                    <a:pt x="1828125" y="341437"/>
                    <a:pt x="2033360" y="235818"/>
                  </a:cubicBezTo>
                  <a:cubicBezTo>
                    <a:pt x="2187242" y="156561"/>
                    <a:pt x="2347554" y="87597"/>
                    <a:pt x="2512513" y="3001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 name="Freeform: Shape 41">
              <a:extLst>
                <a:ext uri="{FF2B5EF4-FFF2-40B4-BE49-F238E27FC236}">
                  <a16:creationId xmlns:a16="http://schemas.microsoft.com/office/drawing/2014/main" id="{15102EBE-A80F-4CFF-B1DD-941EF9728B5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04998" y="98659"/>
              <a:ext cx="5774333" cy="6315453"/>
            </a:xfrm>
            <a:custGeom>
              <a:avLst/>
              <a:gdLst>
                <a:gd name="connsiteX0" fmla="*/ 3707237 w 5774333"/>
                <a:gd name="connsiteY0" fmla="*/ 1489 h 6315453"/>
                <a:gd name="connsiteX1" fmla="*/ 4037665 w 5774333"/>
                <a:gd name="connsiteY1" fmla="*/ 6121 h 6315453"/>
                <a:gd name="connsiteX2" fmla="*/ 4692239 w 5774333"/>
                <a:gd name="connsiteY2" fmla="*/ 102128 h 6315453"/>
                <a:gd name="connsiteX3" fmla="*/ 5315059 w 5774333"/>
                <a:gd name="connsiteY3" fmla="*/ 324945 h 6315453"/>
                <a:gd name="connsiteX4" fmla="*/ 5738325 w 5774333"/>
                <a:gd name="connsiteY4" fmla="*/ 578286 h 6315453"/>
                <a:gd name="connsiteX5" fmla="*/ 5774333 w 5774333"/>
                <a:gd name="connsiteY5" fmla="*/ 606551 h 6315453"/>
                <a:gd name="connsiteX6" fmla="*/ 5774333 w 5774333"/>
                <a:gd name="connsiteY6" fmla="*/ 975490 h 6315453"/>
                <a:gd name="connsiteX7" fmla="*/ 5676001 w 5774333"/>
                <a:gd name="connsiteY7" fmla="*/ 889749 h 6315453"/>
                <a:gd name="connsiteX8" fmla="*/ 5177132 w 5774333"/>
                <a:gd name="connsiteY8" fmla="*/ 581926 h 6315453"/>
                <a:gd name="connsiteX9" fmla="*/ 4615735 w 5774333"/>
                <a:gd name="connsiteY9" fmla="*/ 388640 h 6315453"/>
                <a:gd name="connsiteX10" fmla="*/ 4020010 w 5774333"/>
                <a:gd name="connsiteY10" fmla="*/ 308500 h 6315453"/>
                <a:gd name="connsiteX11" fmla="*/ 3416315 w 5774333"/>
                <a:gd name="connsiteY11" fmla="*/ 328882 h 6315453"/>
                <a:gd name="connsiteX12" fmla="*/ 2823779 w 5774333"/>
                <a:gd name="connsiteY12" fmla="*/ 446545 h 6315453"/>
                <a:gd name="connsiteX13" fmla="*/ 2256987 w 5774333"/>
                <a:gd name="connsiteY13" fmla="*/ 651296 h 6315453"/>
                <a:gd name="connsiteX14" fmla="*/ 1244169 w 5774333"/>
                <a:gd name="connsiteY14" fmla="*/ 1280374 h 6315453"/>
                <a:gd name="connsiteX15" fmla="*/ 830141 w 5774333"/>
                <a:gd name="connsiteY15" fmla="*/ 1700184 h 6315453"/>
                <a:gd name="connsiteX16" fmla="*/ 502792 w 5774333"/>
                <a:gd name="connsiteY16" fmla="*/ 2182300 h 6315453"/>
                <a:gd name="connsiteX17" fmla="*/ 280637 w 5774333"/>
                <a:gd name="connsiteY17" fmla="*/ 2715256 h 6315453"/>
                <a:gd name="connsiteX18" fmla="*/ 199843 w 5774333"/>
                <a:gd name="connsiteY18" fmla="*/ 3283418 h 6315453"/>
                <a:gd name="connsiteX19" fmla="*/ 233926 w 5774333"/>
                <a:gd name="connsiteY19" fmla="*/ 3561593 h 6315453"/>
                <a:gd name="connsiteX20" fmla="*/ 334582 w 5774333"/>
                <a:gd name="connsiteY20" fmla="*/ 3821816 h 6315453"/>
                <a:gd name="connsiteX21" fmla="*/ 404834 w 5774333"/>
                <a:gd name="connsiteY21" fmla="*/ 3944343 h 6315453"/>
                <a:gd name="connsiteX22" fmla="*/ 485506 w 5774333"/>
                <a:gd name="connsiteY22" fmla="*/ 4062932 h 6315453"/>
                <a:gd name="connsiteX23" fmla="*/ 671861 w 5774333"/>
                <a:gd name="connsiteY23" fmla="*/ 4292120 h 6315453"/>
                <a:gd name="connsiteX24" fmla="*/ 873542 w 5774333"/>
                <a:gd name="connsiteY24" fmla="*/ 4523044 h 6315453"/>
                <a:gd name="connsiteX25" fmla="*/ 973831 w 5774333"/>
                <a:gd name="connsiteY25" fmla="*/ 4643601 h 6315453"/>
                <a:gd name="connsiteX26" fmla="*/ 1022014 w 5774333"/>
                <a:gd name="connsiteY26" fmla="*/ 4702780 h 6315453"/>
                <a:gd name="connsiteX27" fmla="*/ 1069215 w 5774333"/>
                <a:gd name="connsiteY27" fmla="*/ 4759411 h 6315453"/>
                <a:gd name="connsiteX28" fmla="*/ 1474784 w 5774333"/>
                <a:gd name="connsiteY28" fmla="*/ 5177948 h 6315453"/>
                <a:gd name="connsiteX29" fmla="*/ 1690442 w 5774333"/>
                <a:gd name="connsiteY29" fmla="*/ 5366255 h 6315453"/>
                <a:gd name="connsiteX30" fmla="*/ 1916276 w 5774333"/>
                <a:gd name="connsiteY30" fmla="*/ 5539852 h 6315453"/>
                <a:gd name="connsiteX31" fmla="*/ 2420784 w 5774333"/>
                <a:gd name="connsiteY31" fmla="*/ 5814437 h 6315453"/>
                <a:gd name="connsiteX32" fmla="*/ 2703015 w 5774333"/>
                <a:gd name="connsiteY32" fmla="*/ 5892029 h 6315453"/>
                <a:gd name="connsiteX33" fmla="*/ 2775350 w 5774333"/>
                <a:gd name="connsiteY33" fmla="*/ 5905695 h 6315453"/>
                <a:gd name="connsiteX34" fmla="*/ 2848299 w 5774333"/>
                <a:gd name="connsiteY34" fmla="*/ 5917161 h 6315453"/>
                <a:gd name="connsiteX35" fmla="*/ 2995544 w 5774333"/>
                <a:gd name="connsiteY35" fmla="*/ 5933605 h 6315453"/>
                <a:gd name="connsiteX36" fmla="*/ 3069596 w 5774333"/>
                <a:gd name="connsiteY36" fmla="*/ 5938933 h 6315453"/>
                <a:gd name="connsiteX37" fmla="*/ 3143894 w 5774333"/>
                <a:gd name="connsiteY37" fmla="*/ 5942639 h 6315453"/>
                <a:gd name="connsiteX38" fmla="*/ 3218436 w 5774333"/>
                <a:gd name="connsiteY38" fmla="*/ 5944260 h 6315453"/>
                <a:gd name="connsiteX39" fmla="*/ 3293101 w 5774333"/>
                <a:gd name="connsiteY39" fmla="*/ 5943913 h 6315453"/>
                <a:gd name="connsiteX40" fmla="*/ 3330494 w 5774333"/>
                <a:gd name="connsiteY40" fmla="*/ 5943565 h 6315453"/>
                <a:gd name="connsiteX41" fmla="*/ 3366540 w 5774333"/>
                <a:gd name="connsiteY41" fmla="*/ 5942059 h 6315453"/>
                <a:gd name="connsiteX42" fmla="*/ 3402462 w 5774333"/>
                <a:gd name="connsiteY42" fmla="*/ 5940323 h 6315453"/>
                <a:gd name="connsiteX43" fmla="*/ 3438262 w 5774333"/>
                <a:gd name="connsiteY43" fmla="*/ 5937543 h 6315453"/>
                <a:gd name="connsiteX44" fmla="*/ 3580236 w 5774333"/>
                <a:gd name="connsiteY44" fmla="*/ 5920982 h 6315453"/>
                <a:gd name="connsiteX45" fmla="*/ 4121034 w 5774333"/>
                <a:gd name="connsiteY45" fmla="*/ 5753290 h 6315453"/>
                <a:gd name="connsiteX46" fmla="*/ 4620639 w 5774333"/>
                <a:gd name="connsiteY46" fmla="*/ 5459364 h 6315453"/>
                <a:gd name="connsiteX47" fmla="*/ 4741771 w 5774333"/>
                <a:gd name="connsiteY47" fmla="*/ 5372971 h 6315453"/>
                <a:gd name="connsiteX48" fmla="*/ 4862901 w 5774333"/>
                <a:gd name="connsiteY48" fmla="*/ 5283682 h 6315453"/>
                <a:gd name="connsiteX49" fmla="*/ 5108229 w 5774333"/>
                <a:gd name="connsiteY49" fmla="*/ 5098386 h 6315453"/>
                <a:gd name="connsiteX50" fmla="*/ 5612493 w 5774333"/>
                <a:gd name="connsiteY50" fmla="*/ 4739724 h 6315453"/>
                <a:gd name="connsiteX51" fmla="*/ 5774333 w 5774333"/>
                <a:gd name="connsiteY51" fmla="*/ 4623488 h 6315453"/>
                <a:gd name="connsiteX52" fmla="*/ 5774333 w 5774333"/>
                <a:gd name="connsiteY52" fmla="*/ 5232926 h 6315453"/>
                <a:gd name="connsiteX53" fmla="*/ 5676492 w 5774333"/>
                <a:gd name="connsiteY53" fmla="*/ 5306859 h 6315453"/>
                <a:gd name="connsiteX54" fmla="*/ 5426260 w 5774333"/>
                <a:gd name="connsiteY54" fmla="*/ 5486233 h 6315453"/>
                <a:gd name="connsiteX55" fmla="*/ 5300225 w 5774333"/>
                <a:gd name="connsiteY55" fmla="*/ 5576217 h 6315453"/>
                <a:gd name="connsiteX56" fmla="*/ 5170757 w 5774333"/>
                <a:gd name="connsiteY56" fmla="*/ 5666780 h 6315453"/>
                <a:gd name="connsiteX57" fmla="*/ 5038100 w 5774333"/>
                <a:gd name="connsiteY57" fmla="*/ 5756185 h 6315453"/>
                <a:gd name="connsiteX58" fmla="*/ 4901276 w 5774333"/>
                <a:gd name="connsiteY58" fmla="*/ 5843043 h 6315453"/>
                <a:gd name="connsiteX59" fmla="*/ 4614019 w 5774333"/>
                <a:gd name="connsiteY59" fmla="*/ 6006103 h 6315453"/>
                <a:gd name="connsiteX60" fmla="*/ 4305061 w 5774333"/>
                <a:gd name="connsiteY60" fmla="*/ 6144726 h 6315453"/>
                <a:gd name="connsiteX61" fmla="*/ 3632710 w 5774333"/>
                <a:gd name="connsiteY61" fmla="*/ 6304196 h 6315453"/>
                <a:gd name="connsiteX62" fmla="*/ 3459594 w 5774333"/>
                <a:gd name="connsiteY62" fmla="*/ 6314504 h 6315453"/>
                <a:gd name="connsiteX63" fmla="*/ 3416315 w 5774333"/>
                <a:gd name="connsiteY63" fmla="*/ 6315429 h 6315453"/>
                <a:gd name="connsiteX64" fmla="*/ 3373159 w 5774333"/>
                <a:gd name="connsiteY64" fmla="*/ 6315198 h 6315453"/>
                <a:gd name="connsiteX65" fmla="*/ 3330127 w 5774333"/>
                <a:gd name="connsiteY65" fmla="*/ 6314735 h 6315453"/>
                <a:gd name="connsiteX66" fmla="*/ 3288320 w 5774333"/>
                <a:gd name="connsiteY66" fmla="*/ 6313230 h 6315453"/>
                <a:gd name="connsiteX67" fmla="*/ 2954350 w 5774333"/>
                <a:gd name="connsiteY67" fmla="*/ 6288098 h 6315453"/>
                <a:gd name="connsiteX68" fmla="*/ 2622466 w 5774333"/>
                <a:gd name="connsiteY68" fmla="*/ 6232742 h 6315453"/>
                <a:gd name="connsiteX69" fmla="*/ 2296466 w 5774333"/>
                <a:gd name="connsiteY69" fmla="*/ 6146001 h 6315453"/>
                <a:gd name="connsiteX70" fmla="*/ 1672419 w 5774333"/>
                <a:gd name="connsiteY70" fmla="*/ 5885197 h 6315453"/>
                <a:gd name="connsiteX71" fmla="*/ 1146578 w 5774333"/>
                <a:gd name="connsiteY71" fmla="*/ 5479168 h 6315453"/>
                <a:gd name="connsiteX72" fmla="*/ 933372 w 5774333"/>
                <a:gd name="connsiteY72" fmla="*/ 5234810 h 6315453"/>
                <a:gd name="connsiteX73" fmla="*/ 747140 w 5774333"/>
                <a:gd name="connsiteY73" fmla="*/ 4976091 h 6315453"/>
                <a:gd name="connsiteX74" fmla="*/ 703616 w 5774333"/>
                <a:gd name="connsiteY74" fmla="*/ 4910196 h 6315453"/>
                <a:gd name="connsiteX75" fmla="*/ 662053 w 5774333"/>
                <a:gd name="connsiteY75" fmla="*/ 4846269 h 6315453"/>
                <a:gd name="connsiteX76" fmla="*/ 580033 w 5774333"/>
                <a:gd name="connsiteY76" fmla="*/ 4722352 h 6315453"/>
                <a:gd name="connsiteX77" fmla="*/ 410105 w 5774333"/>
                <a:gd name="connsiteY77" fmla="*/ 4469193 h 6315453"/>
                <a:gd name="connsiteX78" fmla="*/ 244224 w 5774333"/>
                <a:gd name="connsiteY78" fmla="*/ 4201556 h 6315453"/>
                <a:gd name="connsiteX79" fmla="*/ 169437 w 5774333"/>
                <a:gd name="connsiteY79" fmla="*/ 4059690 h 6315453"/>
                <a:gd name="connsiteX80" fmla="*/ 105929 w 5774333"/>
                <a:gd name="connsiteY80" fmla="*/ 3911221 h 6315453"/>
                <a:gd name="connsiteX81" fmla="*/ 57256 w 5774333"/>
                <a:gd name="connsiteY81" fmla="*/ 3757195 h 6315453"/>
                <a:gd name="connsiteX82" fmla="*/ 39111 w 5774333"/>
                <a:gd name="connsiteY82" fmla="*/ 3678677 h 6315453"/>
                <a:gd name="connsiteX83" fmla="*/ 31142 w 5774333"/>
                <a:gd name="connsiteY83" fmla="*/ 3639300 h 6315453"/>
                <a:gd name="connsiteX84" fmla="*/ 24521 w 5774333"/>
                <a:gd name="connsiteY84" fmla="*/ 3599809 h 6315453"/>
                <a:gd name="connsiteX85" fmla="*/ 0 w 5774333"/>
                <a:gd name="connsiteY85" fmla="*/ 3283418 h 6315453"/>
                <a:gd name="connsiteX86" fmla="*/ 68045 w 5774333"/>
                <a:gd name="connsiteY86" fmla="*/ 2666963 h 6315453"/>
                <a:gd name="connsiteX87" fmla="*/ 272546 w 5774333"/>
                <a:gd name="connsiteY87" fmla="*/ 2076334 h 6315453"/>
                <a:gd name="connsiteX88" fmla="*/ 1039300 w 5774333"/>
                <a:gd name="connsiteY88" fmla="*/ 1073307 h 6315453"/>
                <a:gd name="connsiteX89" fmla="*/ 1547733 w 5774333"/>
                <a:gd name="connsiteY89" fmla="*/ 680365 h 6315453"/>
                <a:gd name="connsiteX90" fmla="*/ 2115995 w 5774333"/>
                <a:gd name="connsiteY90" fmla="*/ 368373 h 6315453"/>
                <a:gd name="connsiteX91" fmla="*/ 3377451 w 5774333"/>
                <a:gd name="connsiteY91" fmla="*/ 24304 h 6315453"/>
                <a:gd name="connsiteX92" fmla="*/ 3707237 w 5774333"/>
                <a:gd name="connsiteY92" fmla="*/ 1489 h 63154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Lst>
              <a:rect l="l" t="t" r="r" b="b"/>
              <a:pathLst>
                <a:path w="5774333" h="6315453">
                  <a:moveTo>
                    <a:pt x="3707237" y="1489"/>
                  </a:moveTo>
                  <a:cubicBezTo>
                    <a:pt x="3817502" y="-1522"/>
                    <a:pt x="3927875" y="41"/>
                    <a:pt x="4037665" y="6121"/>
                  </a:cubicBezTo>
                  <a:cubicBezTo>
                    <a:pt x="4257614" y="18745"/>
                    <a:pt x="4477439" y="49665"/>
                    <a:pt x="4692239" y="102128"/>
                  </a:cubicBezTo>
                  <a:cubicBezTo>
                    <a:pt x="4907039" y="154474"/>
                    <a:pt x="5116811" y="228592"/>
                    <a:pt x="5315059" y="324945"/>
                  </a:cubicBezTo>
                  <a:cubicBezTo>
                    <a:pt x="5463562" y="397211"/>
                    <a:pt x="5606133" y="481527"/>
                    <a:pt x="5738325" y="578286"/>
                  </a:cubicBezTo>
                  <a:lnTo>
                    <a:pt x="5774333" y="606551"/>
                  </a:lnTo>
                  <a:lnTo>
                    <a:pt x="5774333" y="975490"/>
                  </a:lnTo>
                  <a:lnTo>
                    <a:pt x="5676001" y="889749"/>
                  </a:lnTo>
                  <a:cubicBezTo>
                    <a:pt x="5522381" y="769886"/>
                    <a:pt x="5355519" y="665657"/>
                    <a:pt x="5177132" y="581926"/>
                  </a:cubicBezTo>
                  <a:cubicBezTo>
                    <a:pt x="4998867" y="497965"/>
                    <a:pt x="4810183" y="433574"/>
                    <a:pt x="4615735" y="388640"/>
                  </a:cubicBezTo>
                  <a:cubicBezTo>
                    <a:pt x="4421289" y="343591"/>
                    <a:pt x="4221446" y="317649"/>
                    <a:pt x="4020010" y="308500"/>
                  </a:cubicBezTo>
                  <a:cubicBezTo>
                    <a:pt x="3818207" y="298887"/>
                    <a:pt x="3616649" y="305257"/>
                    <a:pt x="3416315" y="328882"/>
                  </a:cubicBezTo>
                  <a:cubicBezTo>
                    <a:pt x="3216106" y="352623"/>
                    <a:pt x="3017736" y="392346"/>
                    <a:pt x="2823779" y="446545"/>
                  </a:cubicBezTo>
                  <a:cubicBezTo>
                    <a:pt x="2629699" y="500513"/>
                    <a:pt x="2440401" y="570345"/>
                    <a:pt x="2256987" y="651296"/>
                  </a:cubicBezTo>
                  <a:cubicBezTo>
                    <a:pt x="1889058" y="811461"/>
                    <a:pt x="1545527" y="1023856"/>
                    <a:pt x="1244169" y="1280374"/>
                  </a:cubicBezTo>
                  <a:cubicBezTo>
                    <a:pt x="1093982" y="1409039"/>
                    <a:pt x="954828" y="1549400"/>
                    <a:pt x="830141" y="1700184"/>
                  </a:cubicBezTo>
                  <a:cubicBezTo>
                    <a:pt x="705209" y="1850736"/>
                    <a:pt x="594989" y="2012176"/>
                    <a:pt x="502792" y="2182300"/>
                  </a:cubicBezTo>
                  <a:cubicBezTo>
                    <a:pt x="410595" y="2352308"/>
                    <a:pt x="333847" y="2530307"/>
                    <a:pt x="280637" y="2715256"/>
                  </a:cubicBezTo>
                  <a:cubicBezTo>
                    <a:pt x="227306" y="2899741"/>
                    <a:pt x="199719" y="3091521"/>
                    <a:pt x="199843" y="3283418"/>
                  </a:cubicBezTo>
                  <a:cubicBezTo>
                    <a:pt x="200946" y="3377687"/>
                    <a:pt x="210754" y="3471261"/>
                    <a:pt x="233926" y="3561593"/>
                  </a:cubicBezTo>
                  <a:cubicBezTo>
                    <a:pt x="256730" y="3652040"/>
                    <a:pt x="292162" y="3738550"/>
                    <a:pt x="334582" y="3821816"/>
                  </a:cubicBezTo>
                  <a:cubicBezTo>
                    <a:pt x="356038" y="3863392"/>
                    <a:pt x="379823" y="3904157"/>
                    <a:pt x="404834" y="3944343"/>
                  </a:cubicBezTo>
                  <a:cubicBezTo>
                    <a:pt x="430212" y="3984413"/>
                    <a:pt x="457308" y="4023905"/>
                    <a:pt x="485506" y="4062932"/>
                  </a:cubicBezTo>
                  <a:cubicBezTo>
                    <a:pt x="542639" y="4140757"/>
                    <a:pt x="606146" y="4216265"/>
                    <a:pt x="671861" y="4292120"/>
                  </a:cubicBezTo>
                  <a:cubicBezTo>
                    <a:pt x="737576" y="4368091"/>
                    <a:pt x="806234" y="4444062"/>
                    <a:pt x="873542" y="4523044"/>
                  </a:cubicBezTo>
                  <a:cubicBezTo>
                    <a:pt x="907258" y="4562419"/>
                    <a:pt x="940606" y="4602721"/>
                    <a:pt x="973831" y="4643601"/>
                  </a:cubicBezTo>
                  <a:lnTo>
                    <a:pt x="1022014" y="4702780"/>
                  </a:lnTo>
                  <a:cubicBezTo>
                    <a:pt x="1037829" y="4721658"/>
                    <a:pt x="1052910" y="4740998"/>
                    <a:pt x="1069215" y="4759411"/>
                  </a:cubicBezTo>
                  <a:cubicBezTo>
                    <a:pt x="1196477" y="4909269"/>
                    <a:pt x="1334527" y="5047199"/>
                    <a:pt x="1474784" y="5177948"/>
                  </a:cubicBezTo>
                  <a:cubicBezTo>
                    <a:pt x="1545281" y="5243033"/>
                    <a:pt x="1617003" y="5305917"/>
                    <a:pt x="1690442" y="5366255"/>
                  </a:cubicBezTo>
                  <a:cubicBezTo>
                    <a:pt x="1763881" y="5426591"/>
                    <a:pt x="1838668" y="5484959"/>
                    <a:pt x="1916276" y="5539852"/>
                  </a:cubicBezTo>
                  <a:cubicBezTo>
                    <a:pt x="2070877" y="5649872"/>
                    <a:pt x="2237617" y="5748194"/>
                    <a:pt x="2420784" y="5814437"/>
                  </a:cubicBezTo>
                  <a:cubicBezTo>
                    <a:pt x="2512124" y="5847559"/>
                    <a:pt x="2606773" y="5872921"/>
                    <a:pt x="2703015" y="5892029"/>
                  </a:cubicBezTo>
                  <a:cubicBezTo>
                    <a:pt x="2727168" y="5896546"/>
                    <a:pt x="2751075" y="5901758"/>
                    <a:pt x="2775350" y="5905695"/>
                  </a:cubicBezTo>
                  <a:lnTo>
                    <a:pt x="2848299" y="5917161"/>
                  </a:lnTo>
                  <a:cubicBezTo>
                    <a:pt x="2897218" y="5923298"/>
                    <a:pt x="2946136" y="5929784"/>
                    <a:pt x="2995544" y="5933605"/>
                  </a:cubicBezTo>
                  <a:cubicBezTo>
                    <a:pt x="3020188" y="5935806"/>
                    <a:pt x="3044831" y="5937891"/>
                    <a:pt x="3069596" y="5938933"/>
                  </a:cubicBezTo>
                  <a:cubicBezTo>
                    <a:pt x="3094362" y="5940090"/>
                    <a:pt x="3119005" y="5941943"/>
                    <a:pt x="3143894" y="5942639"/>
                  </a:cubicBezTo>
                  <a:lnTo>
                    <a:pt x="3218436" y="5944260"/>
                  </a:lnTo>
                  <a:cubicBezTo>
                    <a:pt x="3243201" y="5944838"/>
                    <a:pt x="3268212" y="5944029"/>
                    <a:pt x="3293101" y="5943913"/>
                  </a:cubicBezTo>
                  <a:lnTo>
                    <a:pt x="3330494" y="5943565"/>
                  </a:lnTo>
                  <a:cubicBezTo>
                    <a:pt x="3342632" y="5943218"/>
                    <a:pt x="3354524" y="5942523"/>
                    <a:pt x="3366540" y="5942059"/>
                  </a:cubicBezTo>
                  <a:cubicBezTo>
                    <a:pt x="3378554" y="5941480"/>
                    <a:pt x="3390570" y="5941134"/>
                    <a:pt x="3402462" y="5940323"/>
                  </a:cubicBezTo>
                  <a:lnTo>
                    <a:pt x="3438262" y="5937543"/>
                  </a:lnTo>
                  <a:cubicBezTo>
                    <a:pt x="3485954" y="5933953"/>
                    <a:pt x="3533279" y="5927931"/>
                    <a:pt x="3580236" y="5920982"/>
                  </a:cubicBezTo>
                  <a:cubicBezTo>
                    <a:pt x="3768185" y="5891567"/>
                    <a:pt x="3948901" y="5834010"/>
                    <a:pt x="4121034" y="5753290"/>
                  </a:cubicBezTo>
                  <a:cubicBezTo>
                    <a:pt x="4293782" y="5673497"/>
                    <a:pt x="4458191" y="5571353"/>
                    <a:pt x="4620639" y="5459364"/>
                  </a:cubicBezTo>
                  <a:cubicBezTo>
                    <a:pt x="4661221" y="5431455"/>
                    <a:pt x="4701557" y="5402271"/>
                    <a:pt x="4741771" y="5372971"/>
                  </a:cubicBezTo>
                  <a:cubicBezTo>
                    <a:pt x="4782230" y="5343672"/>
                    <a:pt x="4822566" y="5313908"/>
                    <a:pt x="4862901" y="5283682"/>
                  </a:cubicBezTo>
                  <a:lnTo>
                    <a:pt x="5108229" y="5098386"/>
                  </a:lnTo>
                  <a:cubicBezTo>
                    <a:pt x="5276563" y="4972270"/>
                    <a:pt x="5446489" y="4854838"/>
                    <a:pt x="5612493" y="4739724"/>
                  </a:cubicBezTo>
                  <a:lnTo>
                    <a:pt x="5774333" y="4623488"/>
                  </a:lnTo>
                  <a:lnTo>
                    <a:pt x="5774333" y="5232926"/>
                  </a:lnTo>
                  <a:lnTo>
                    <a:pt x="5676492" y="5306859"/>
                  </a:lnTo>
                  <a:cubicBezTo>
                    <a:pt x="5592693" y="5367905"/>
                    <a:pt x="5508955" y="5427286"/>
                    <a:pt x="5426260" y="5486233"/>
                  </a:cubicBezTo>
                  <a:lnTo>
                    <a:pt x="5300225" y="5576217"/>
                  </a:lnTo>
                  <a:cubicBezTo>
                    <a:pt x="5257559" y="5606443"/>
                    <a:pt x="5214525" y="5636901"/>
                    <a:pt x="5170757" y="5666780"/>
                  </a:cubicBezTo>
                  <a:cubicBezTo>
                    <a:pt x="5127110" y="5696775"/>
                    <a:pt x="5082973" y="5726654"/>
                    <a:pt x="5038100" y="5756185"/>
                  </a:cubicBezTo>
                  <a:cubicBezTo>
                    <a:pt x="4993106" y="5785486"/>
                    <a:pt x="4947743" y="5814553"/>
                    <a:pt x="4901276" y="5843043"/>
                  </a:cubicBezTo>
                  <a:cubicBezTo>
                    <a:pt x="4808835" y="5900136"/>
                    <a:pt x="4713449" y="5955494"/>
                    <a:pt x="4614019" y="6006103"/>
                  </a:cubicBezTo>
                  <a:cubicBezTo>
                    <a:pt x="4514711" y="6056943"/>
                    <a:pt x="4411971" y="6104192"/>
                    <a:pt x="4305061" y="6144726"/>
                  </a:cubicBezTo>
                  <a:cubicBezTo>
                    <a:pt x="4092223" y="6226952"/>
                    <a:pt x="3863569" y="6282424"/>
                    <a:pt x="3632710" y="6304196"/>
                  </a:cubicBezTo>
                  <a:cubicBezTo>
                    <a:pt x="3574964" y="6309408"/>
                    <a:pt x="3517218" y="6313345"/>
                    <a:pt x="3459594" y="6314504"/>
                  </a:cubicBezTo>
                  <a:lnTo>
                    <a:pt x="3416315" y="6315429"/>
                  </a:lnTo>
                  <a:cubicBezTo>
                    <a:pt x="3401971" y="6315546"/>
                    <a:pt x="3387505" y="6315198"/>
                    <a:pt x="3373159" y="6315198"/>
                  </a:cubicBezTo>
                  <a:lnTo>
                    <a:pt x="3330127" y="6314735"/>
                  </a:lnTo>
                  <a:lnTo>
                    <a:pt x="3288320" y="6313230"/>
                  </a:lnTo>
                  <a:cubicBezTo>
                    <a:pt x="3176996" y="6309870"/>
                    <a:pt x="3065428" y="6301533"/>
                    <a:pt x="2954350" y="6288098"/>
                  </a:cubicBezTo>
                  <a:cubicBezTo>
                    <a:pt x="2843150" y="6275360"/>
                    <a:pt x="2732194" y="6257061"/>
                    <a:pt x="2622466" y="6232742"/>
                  </a:cubicBezTo>
                  <a:cubicBezTo>
                    <a:pt x="2512859" y="6208190"/>
                    <a:pt x="2404110" y="6179122"/>
                    <a:pt x="2296466" y="6146001"/>
                  </a:cubicBezTo>
                  <a:cubicBezTo>
                    <a:pt x="2081544" y="6079179"/>
                    <a:pt x="1869073" y="5996027"/>
                    <a:pt x="1672419" y="5885197"/>
                  </a:cubicBezTo>
                  <a:cubicBezTo>
                    <a:pt x="1475643" y="5774599"/>
                    <a:pt x="1299954" y="5634353"/>
                    <a:pt x="1146578" y="5479168"/>
                  </a:cubicBezTo>
                  <a:cubicBezTo>
                    <a:pt x="1069461" y="5401692"/>
                    <a:pt x="999333" y="5319235"/>
                    <a:pt x="933372" y="5234810"/>
                  </a:cubicBezTo>
                  <a:cubicBezTo>
                    <a:pt x="867781" y="5150038"/>
                    <a:pt x="805375" y="5063991"/>
                    <a:pt x="747140" y="4976091"/>
                  </a:cubicBezTo>
                  <a:cubicBezTo>
                    <a:pt x="732182" y="4954319"/>
                    <a:pt x="718082" y="4932199"/>
                    <a:pt x="703616" y="4910196"/>
                  </a:cubicBezTo>
                  <a:lnTo>
                    <a:pt x="662053" y="4846269"/>
                  </a:lnTo>
                  <a:cubicBezTo>
                    <a:pt x="635449" y="4804925"/>
                    <a:pt x="607864" y="4763928"/>
                    <a:pt x="580033" y="4722352"/>
                  </a:cubicBezTo>
                  <a:lnTo>
                    <a:pt x="410105" y="4469193"/>
                  </a:lnTo>
                  <a:cubicBezTo>
                    <a:pt x="353095" y="4382915"/>
                    <a:pt x="296820" y="4294089"/>
                    <a:pt x="244224" y="4201556"/>
                  </a:cubicBezTo>
                  <a:cubicBezTo>
                    <a:pt x="217987" y="4155232"/>
                    <a:pt x="192609" y="4108098"/>
                    <a:pt x="169437" y="4059690"/>
                  </a:cubicBezTo>
                  <a:cubicBezTo>
                    <a:pt x="146388" y="4011165"/>
                    <a:pt x="124932" y="3961715"/>
                    <a:pt x="105929" y="3911221"/>
                  </a:cubicBezTo>
                  <a:cubicBezTo>
                    <a:pt x="87293" y="3860613"/>
                    <a:pt x="70742" y="3809309"/>
                    <a:pt x="57256" y="3757195"/>
                  </a:cubicBezTo>
                  <a:cubicBezTo>
                    <a:pt x="50881" y="3731138"/>
                    <a:pt x="44383" y="3704965"/>
                    <a:pt x="39111" y="3678677"/>
                  </a:cubicBezTo>
                  <a:lnTo>
                    <a:pt x="31142" y="3639300"/>
                  </a:lnTo>
                  <a:lnTo>
                    <a:pt x="24521" y="3599809"/>
                  </a:lnTo>
                  <a:cubicBezTo>
                    <a:pt x="7234" y="3494423"/>
                    <a:pt x="0" y="3388457"/>
                    <a:pt x="0" y="3283418"/>
                  </a:cubicBezTo>
                  <a:cubicBezTo>
                    <a:pt x="491" y="3076698"/>
                    <a:pt x="23418" y="2869978"/>
                    <a:pt x="68045" y="2666963"/>
                  </a:cubicBezTo>
                  <a:cubicBezTo>
                    <a:pt x="112550" y="2464064"/>
                    <a:pt x="180717" y="2265104"/>
                    <a:pt x="272546" y="2076334"/>
                  </a:cubicBezTo>
                  <a:cubicBezTo>
                    <a:pt x="457062" y="1698794"/>
                    <a:pt x="724457" y="1360978"/>
                    <a:pt x="1039300" y="1073307"/>
                  </a:cubicBezTo>
                  <a:cubicBezTo>
                    <a:pt x="1197090" y="929472"/>
                    <a:pt x="1367630" y="798259"/>
                    <a:pt x="1547733" y="680365"/>
                  </a:cubicBezTo>
                  <a:cubicBezTo>
                    <a:pt x="1728081" y="562587"/>
                    <a:pt x="1917870" y="457663"/>
                    <a:pt x="2115995" y="368373"/>
                  </a:cubicBezTo>
                  <a:cubicBezTo>
                    <a:pt x="2512737" y="191070"/>
                    <a:pt x="2939883" y="73870"/>
                    <a:pt x="3377451" y="24304"/>
                  </a:cubicBezTo>
                  <a:cubicBezTo>
                    <a:pt x="3486812" y="12086"/>
                    <a:pt x="3596971" y="4500"/>
                    <a:pt x="3707237" y="148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Freeform: Shape 42">
              <a:extLst>
                <a:ext uri="{FF2B5EF4-FFF2-40B4-BE49-F238E27FC236}">
                  <a16:creationId xmlns:a16="http://schemas.microsoft.com/office/drawing/2014/main" id="{EC18CE1F-9DF1-47AF-9E66-6CE348AC233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10220" y="131729"/>
              <a:ext cx="5769111" cy="6229400"/>
            </a:xfrm>
            <a:custGeom>
              <a:avLst/>
              <a:gdLst>
                <a:gd name="connsiteX0" fmla="*/ 3882695 w 5769111"/>
                <a:gd name="connsiteY0" fmla="*/ 0 h 6229400"/>
                <a:gd name="connsiteX1" fmla="*/ 5691883 w 5769111"/>
                <a:gd name="connsiteY1" fmla="*/ 557381 h 6229400"/>
                <a:gd name="connsiteX2" fmla="*/ 5769111 w 5769111"/>
                <a:gd name="connsiteY2" fmla="*/ 620523 h 6229400"/>
                <a:gd name="connsiteX3" fmla="*/ 5769111 w 5769111"/>
                <a:gd name="connsiteY3" fmla="*/ 1464911 h 6229400"/>
                <a:gd name="connsiteX4" fmla="*/ 5660063 w 5769111"/>
                <a:gd name="connsiteY4" fmla="*/ 1328105 h 6229400"/>
                <a:gd name="connsiteX5" fmla="*/ 4910471 w 5769111"/>
                <a:gd name="connsiteY5" fmla="*/ 781599 h 6229400"/>
                <a:gd name="connsiteX6" fmla="*/ 3882695 w 5769111"/>
                <a:gd name="connsiteY6" fmla="*/ 579048 h 6229400"/>
                <a:gd name="connsiteX7" fmla="*/ 2683153 w 5769111"/>
                <a:gd name="connsiteY7" fmla="*/ 797003 h 6229400"/>
                <a:gd name="connsiteX8" fmla="*/ 1617493 w 5769111"/>
                <a:gd name="connsiteY8" fmla="*/ 1395738 h 6229400"/>
                <a:gd name="connsiteX9" fmla="*/ 880408 w 5769111"/>
                <a:gd name="connsiteY9" fmla="*/ 2259099 h 6229400"/>
                <a:gd name="connsiteX10" fmla="*/ 613135 w 5769111"/>
                <a:gd name="connsiteY10" fmla="*/ 3263863 h 6229400"/>
                <a:gd name="connsiteX11" fmla="*/ 1055484 w 5769111"/>
                <a:gd name="connsiteY11" fmla="*/ 4196825 h 6229400"/>
                <a:gd name="connsiteX12" fmla="*/ 1278376 w 5769111"/>
                <a:gd name="connsiteY12" fmla="*/ 4492950 h 6229400"/>
                <a:gd name="connsiteX13" fmla="*/ 3369851 w 5769111"/>
                <a:gd name="connsiteY13" fmla="*/ 5650468 h 6229400"/>
                <a:gd name="connsiteX14" fmla="*/ 4957551 w 5769111"/>
                <a:gd name="connsiteY14" fmla="*/ 4938355 h 6229400"/>
                <a:gd name="connsiteX15" fmla="*/ 5150773 w 5769111"/>
                <a:gd name="connsiteY15" fmla="*/ 4796950 h 6229400"/>
                <a:gd name="connsiteX16" fmla="*/ 5747247 w 5769111"/>
                <a:gd name="connsiteY16" fmla="*/ 4338176 h 6229400"/>
                <a:gd name="connsiteX17" fmla="*/ 5769111 w 5769111"/>
                <a:gd name="connsiteY17" fmla="*/ 4318497 h 6229400"/>
                <a:gd name="connsiteX18" fmla="*/ 5769111 w 5769111"/>
                <a:gd name="connsiteY18" fmla="*/ 5074612 h 6229400"/>
                <a:gd name="connsiteX19" fmla="*/ 5636252 w 5769111"/>
                <a:gd name="connsiteY19" fmla="*/ 5174208 h 6229400"/>
                <a:gd name="connsiteX20" fmla="*/ 5334922 w 5769111"/>
                <a:gd name="connsiteY20" fmla="*/ 5394528 h 6229400"/>
                <a:gd name="connsiteX21" fmla="*/ 3369727 w 5769111"/>
                <a:gd name="connsiteY21" fmla="*/ 6229400 h 6229400"/>
                <a:gd name="connsiteX22" fmla="*/ 771046 w 5769111"/>
                <a:gd name="connsiteY22" fmla="*/ 4817913 h 6229400"/>
                <a:gd name="connsiteX23" fmla="*/ 0 w 5769111"/>
                <a:gd name="connsiteY23" fmla="*/ 3263748 h 6229400"/>
                <a:gd name="connsiteX24" fmla="*/ 3882695 w 5769111"/>
                <a:gd name="connsiteY24" fmla="*/ 0 h 6229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5769111" h="6229400">
                  <a:moveTo>
                    <a:pt x="3882695" y="0"/>
                  </a:moveTo>
                  <a:cubicBezTo>
                    <a:pt x="4601253" y="0"/>
                    <a:pt x="5210727" y="205477"/>
                    <a:pt x="5691883" y="557381"/>
                  </a:cubicBezTo>
                  <a:lnTo>
                    <a:pt x="5769111" y="620523"/>
                  </a:lnTo>
                  <a:lnTo>
                    <a:pt x="5769111" y="1464911"/>
                  </a:lnTo>
                  <a:lnTo>
                    <a:pt x="5660063" y="1328105"/>
                  </a:lnTo>
                  <a:cubicBezTo>
                    <a:pt x="5449800" y="1091506"/>
                    <a:pt x="5197607" y="907600"/>
                    <a:pt x="4910471" y="781599"/>
                  </a:cubicBezTo>
                  <a:cubicBezTo>
                    <a:pt x="4604088" y="647260"/>
                    <a:pt x="4258349" y="579048"/>
                    <a:pt x="3882695" y="579048"/>
                  </a:cubicBezTo>
                  <a:cubicBezTo>
                    <a:pt x="3484238" y="579048"/>
                    <a:pt x="3080631" y="652240"/>
                    <a:pt x="2683153" y="797003"/>
                  </a:cubicBezTo>
                  <a:cubicBezTo>
                    <a:pt x="2296098" y="937595"/>
                    <a:pt x="1927678" y="1144662"/>
                    <a:pt x="1617493" y="1395738"/>
                  </a:cubicBezTo>
                  <a:cubicBezTo>
                    <a:pt x="1301915" y="1651098"/>
                    <a:pt x="1053890" y="1941665"/>
                    <a:pt x="880408" y="2259099"/>
                  </a:cubicBezTo>
                  <a:cubicBezTo>
                    <a:pt x="703125" y="2583597"/>
                    <a:pt x="613135" y="2921645"/>
                    <a:pt x="613135" y="3263863"/>
                  </a:cubicBezTo>
                  <a:cubicBezTo>
                    <a:pt x="613135" y="3608512"/>
                    <a:pt x="756702" y="3809789"/>
                    <a:pt x="1055484" y="4196825"/>
                  </a:cubicBezTo>
                  <a:cubicBezTo>
                    <a:pt x="1127574" y="4290167"/>
                    <a:pt x="1202116" y="4386753"/>
                    <a:pt x="1278376" y="4492950"/>
                  </a:cubicBezTo>
                  <a:cubicBezTo>
                    <a:pt x="1861105" y="5304313"/>
                    <a:pt x="2486623" y="5650468"/>
                    <a:pt x="3369851" y="5650468"/>
                  </a:cubicBezTo>
                  <a:cubicBezTo>
                    <a:pt x="3949515" y="5650468"/>
                    <a:pt x="4374822" y="5368471"/>
                    <a:pt x="4957551" y="4938355"/>
                  </a:cubicBezTo>
                  <a:cubicBezTo>
                    <a:pt x="5022653" y="4890293"/>
                    <a:pt x="5087755" y="4842811"/>
                    <a:pt x="5150773" y="4796950"/>
                  </a:cubicBezTo>
                  <a:cubicBezTo>
                    <a:pt x="5364254" y="4641404"/>
                    <a:pt x="5570313" y="4491241"/>
                    <a:pt x="5747247" y="4338176"/>
                  </a:cubicBezTo>
                  <a:lnTo>
                    <a:pt x="5769111" y="4318497"/>
                  </a:lnTo>
                  <a:lnTo>
                    <a:pt x="5769111" y="5074612"/>
                  </a:lnTo>
                  <a:lnTo>
                    <a:pt x="5636252" y="5174208"/>
                  </a:lnTo>
                  <a:cubicBezTo>
                    <a:pt x="5537051" y="5246835"/>
                    <a:pt x="5436100" y="5319845"/>
                    <a:pt x="5334922" y="5394528"/>
                  </a:cubicBezTo>
                  <a:cubicBezTo>
                    <a:pt x="4745327" y="5829741"/>
                    <a:pt x="4177309" y="6229400"/>
                    <a:pt x="3369727" y="6229400"/>
                  </a:cubicBezTo>
                  <a:cubicBezTo>
                    <a:pt x="2172147" y="6229400"/>
                    <a:pt x="1394603" y="5686137"/>
                    <a:pt x="771046" y="4817913"/>
                  </a:cubicBezTo>
                  <a:cubicBezTo>
                    <a:pt x="396864" y="4297000"/>
                    <a:pt x="0" y="3939728"/>
                    <a:pt x="0" y="3263748"/>
                  </a:cubicBezTo>
                  <a:cubicBezTo>
                    <a:pt x="0" y="1461170"/>
                    <a:pt x="1955141" y="0"/>
                    <a:pt x="3882695" y="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2" name="Freeform: Shape 43">
              <a:extLst>
                <a:ext uri="{FF2B5EF4-FFF2-40B4-BE49-F238E27FC236}">
                  <a16:creationId xmlns:a16="http://schemas.microsoft.com/office/drawing/2014/main" id="{5BD26A8C-8D1D-41E6-A71E-FE9AC75F3F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10220" y="131729"/>
              <a:ext cx="5769111" cy="6229400"/>
            </a:xfrm>
            <a:custGeom>
              <a:avLst/>
              <a:gdLst>
                <a:gd name="connsiteX0" fmla="*/ 3882695 w 5769111"/>
                <a:gd name="connsiteY0" fmla="*/ 0 h 6229400"/>
                <a:gd name="connsiteX1" fmla="*/ 5691883 w 5769111"/>
                <a:gd name="connsiteY1" fmla="*/ 557381 h 6229400"/>
                <a:gd name="connsiteX2" fmla="*/ 5769111 w 5769111"/>
                <a:gd name="connsiteY2" fmla="*/ 620523 h 6229400"/>
                <a:gd name="connsiteX3" fmla="*/ 5769111 w 5769111"/>
                <a:gd name="connsiteY3" fmla="*/ 1675390 h 6229400"/>
                <a:gd name="connsiteX4" fmla="*/ 5711488 w 5769111"/>
                <a:gd name="connsiteY4" fmla="*/ 1585205 h 6229400"/>
                <a:gd name="connsiteX5" fmla="*/ 5566027 w 5769111"/>
                <a:gd name="connsiteY5" fmla="*/ 1402571 h 6229400"/>
                <a:gd name="connsiteX6" fmla="*/ 4858734 w 5769111"/>
                <a:gd name="connsiteY6" fmla="*/ 886639 h 6229400"/>
                <a:gd name="connsiteX7" fmla="*/ 3882695 w 5769111"/>
                <a:gd name="connsiteY7" fmla="*/ 694858 h 6229400"/>
                <a:gd name="connsiteX8" fmla="*/ 2727046 w 5769111"/>
                <a:gd name="connsiteY8" fmla="*/ 905053 h 6229400"/>
                <a:gd name="connsiteX9" fmla="*/ 1697186 w 5769111"/>
                <a:gd name="connsiteY9" fmla="*/ 1483638 h 6229400"/>
                <a:gd name="connsiteX10" fmla="*/ 989279 w 5769111"/>
                <a:gd name="connsiteY10" fmla="*/ 2312139 h 6229400"/>
                <a:gd name="connsiteX11" fmla="*/ 735615 w 5769111"/>
                <a:gd name="connsiteY11" fmla="*/ 3263863 h 6229400"/>
                <a:gd name="connsiteX12" fmla="*/ 1154424 w 5769111"/>
                <a:gd name="connsiteY12" fmla="*/ 4128614 h 6229400"/>
                <a:gd name="connsiteX13" fmla="*/ 1379768 w 5769111"/>
                <a:gd name="connsiteY13" fmla="*/ 4427981 h 6229400"/>
                <a:gd name="connsiteX14" fmla="*/ 2239456 w 5769111"/>
                <a:gd name="connsiteY14" fmla="*/ 5256947 h 6229400"/>
                <a:gd name="connsiteX15" fmla="*/ 3369727 w 5769111"/>
                <a:gd name="connsiteY15" fmla="*/ 5534658 h 6229400"/>
                <a:gd name="connsiteX16" fmla="*/ 4096760 w 5769111"/>
                <a:gd name="connsiteY16" fmla="*/ 5357817 h 6229400"/>
                <a:gd name="connsiteX17" fmla="*/ 4881905 w 5769111"/>
                <a:gd name="connsiteY17" fmla="*/ 4847212 h 6229400"/>
                <a:gd name="connsiteX18" fmla="*/ 5075739 w 5769111"/>
                <a:gd name="connsiteY18" fmla="*/ 4705346 h 6229400"/>
                <a:gd name="connsiteX19" fmla="*/ 5759930 w 5769111"/>
                <a:gd name="connsiteY19" fmla="*/ 4166809 h 6229400"/>
                <a:gd name="connsiteX20" fmla="*/ 5769111 w 5769111"/>
                <a:gd name="connsiteY20" fmla="*/ 4157764 h 6229400"/>
                <a:gd name="connsiteX21" fmla="*/ 5769111 w 5769111"/>
                <a:gd name="connsiteY21" fmla="*/ 5074612 h 6229400"/>
                <a:gd name="connsiteX22" fmla="*/ 5636252 w 5769111"/>
                <a:gd name="connsiteY22" fmla="*/ 5174208 h 6229400"/>
                <a:gd name="connsiteX23" fmla="*/ 5334922 w 5769111"/>
                <a:gd name="connsiteY23" fmla="*/ 5394528 h 6229400"/>
                <a:gd name="connsiteX24" fmla="*/ 3369727 w 5769111"/>
                <a:gd name="connsiteY24" fmla="*/ 6229400 h 6229400"/>
                <a:gd name="connsiteX25" fmla="*/ 771046 w 5769111"/>
                <a:gd name="connsiteY25" fmla="*/ 4817913 h 6229400"/>
                <a:gd name="connsiteX26" fmla="*/ 0 w 5769111"/>
                <a:gd name="connsiteY26" fmla="*/ 3263748 h 6229400"/>
                <a:gd name="connsiteX27" fmla="*/ 3882695 w 5769111"/>
                <a:gd name="connsiteY27" fmla="*/ 0 h 6229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5769111" h="6229400">
                  <a:moveTo>
                    <a:pt x="3882695" y="0"/>
                  </a:moveTo>
                  <a:cubicBezTo>
                    <a:pt x="4601253" y="0"/>
                    <a:pt x="5210727" y="205477"/>
                    <a:pt x="5691883" y="557381"/>
                  </a:cubicBezTo>
                  <a:lnTo>
                    <a:pt x="5769111" y="620523"/>
                  </a:lnTo>
                  <a:lnTo>
                    <a:pt x="5769111" y="1675390"/>
                  </a:lnTo>
                  <a:lnTo>
                    <a:pt x="5711488" y="1585205"/>
                  </a:lnTo>
                  <a:cubicBezTo>
                    <a:pt x="5665942" y="1521390"/>
                    <a:pt x="5617428" y="1460432"/>
                    <a:pt x="5566027" y="1402571"/>
                  </a:cubicBezTo>
                  <a:cubicBezTo>
                    <a:pt x="5367411" y="1179058"/>
                    <a:pt x="5129563" y="1005460"/>
                    <a:pt x="4858734" y="886639"/>
                  </a:cubicBezTo>
                  <a:cubicBezTo>
                    <a:pt x="4568779" y="759363"/>
                    <a:pt x="4240327" y="694858"/>
                    <a:pt x="3882695" y="694858"/>
                  </a:cubicBezTo>
                  <a:cubicBezTo>
                    <a:pt x="3504835" y="694858"/>
                    <a:pt x="3105151" y="767471"/>
                    <a:pt x="2727046" y="905053"/>
                  </a:cubicBezTo>
                  <a:cubicBezTo>
                    <a:pt x="2352985" y="1041013"/>
                    <a:pt x="1996826" y="1241132"/>
                    <a:pt x="1697186" y="1483638"/>
                  </a:cubicBezTo>
                  <a:cubicBezTo>
                    <a:pt x="1397913" y="1725796"/>
                    <a:pt x="1153199" y="2012308"/>
                    <a:pt x="989279" y="2312139"/>
                  </a:cubicBezTo>
                  <a:cubicBezTo>
                    <a:pt x="820946" y="2620077"/>
                    <a:pt x="735615" y="2940290"/>
                    <a:pt x="735615" y="3263863"/>
                  </a:cubicBezTo>
                  <a:cubicBezTo>
                    <a:pt x="735615" y="3573074"/>
                    <a:pt x="863980" y="3752464"/>
                    <a:pt x="1154424" y="4128614"/>
                  </a:cubicBezTo>
                  <a:cubicBezTo>
                    <a:pt x="1227127" y="4222767"/>
                    <a:pt x="1302282" y="4320162"/>
                    <a:pt x="1379768" y="4427981"/>
                  </a:cubicBezTo>
                  <a:cubicBezTo>
                    <a:pt x="1653784" y="4809458"/>
                    <a:pt x="1934912" y="5080685"/>
                    <a:pt x="2239456" y="5256947"/>
                  </a:cubicBezTo>
                  <a:cubicBezTo>
                    <a:pt x="2562268" y="5443863"/>
                    <a:pt x="2932037" y="5534658"/>
                    <a:pt x="3369727" y="5534658"/>
                  </a:cubicBezTo>
                  <a:cubicBezTo>
                    <a:pt x="3618120" y="5534658"/>
                    <a:pt x="3849103" y="5478491"/>
                    <a:pt x="4096760" y="5357817"/>
                  </a:cubicBezTo>
                  <a:cubicBezTo>
                    <a:pt x="4351037" y="5233901"/>
                    <a:pt x="4602740" y="5053238"/>
                    <a:pt x="4881905" y="4847212"/>
                  </a:cubicBezTo>
                  <a:cubicBezTo>
                    <a:pt x="4947375" y="4798920"/>
                    <a:pt x="5012599" y="4751322"/>
                    <a:pt x="5075739" y="4705346"/>
                  </a:cubicBezTo>
                  <a:cubicBezTo>
                    <a:pt x="5327320" y="4521990"/>
                    <a:pt x="5568418" y="4346256"/>
                    <a:pt x="5759930" y="4166809"/>
                  </a:cubicBezTo>
                  <a:lnTo>
                    <a:pt x="5769111" y="4157764"/>
                  </a:lnTo>
                  <a:lnTo>
                    <a:pt x="5769111" y="5074612"/>
                  </a:lnTo>
                  <a:lnTo>
                    <a:pt x="5636252" y="5174208"/>
                  </a:lnTo>
                  <a:cubicBezTo>
                    <a:pt x="5537051" y="5246835"/>
                    <a:pt x="5436100" y="5319845"/>
                    <a:pt x="5334922" y="5394528"/>
                  </a:cubicBezTo>
                  <a:cubicBezTo>
                    <a:pt x="4745327" y="5829741"/>
                    <a:pt x="4177309" y="6229400"/>
                    <a:pt x="3369727" y="6229400"/>
                  </a:cubicBezTo>
                  <a:cubicBezTo>
                    <a:pt x="2172147" y="6229400"/>
                    <a:pt x="1394603" y="5686137"/>
                    <a:pt x="771046" y="4817913"/>
                  </a:cubicBezTo>
                  <a:cubicBezTo>
                    <a:pt x="396864" y="4297000"/>
                    <a:pt x="0" y="3939728"/>
                    <a:pt x="0" y="3263748"/>
                  </a:cubicBezTo>
                  <a:cubicBezTo>
                    <a:pt x="0" y="1461170"/>
                    <a:pt x="1955141" y="0"/>
                    <a:pt x="3882695" y="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29" name="Picture 28" descr="Close-up of a coffee cup on a table">
            <a:extLst>
              <a:ext uri="{FF2B5EF4-FFF2-40B4-BE49-F238E27FC236}">
                <a16:creationId xmlns:a16="http://schemas.microsoft.com/office/drawing/2014/main" id="{8ACE513F-BFB8-369F-F6E2-6BE29FD87CC4}"/>
              </a:ext>
            </a:extLst>
          </p:cNvPr>
          <p:cNvPicPr>
            <a:picLocks noChangeAspect="1"/>
          </p:cNvPicPr>
          <p:nvPr/>
        </p:nvPicPr>
        <p:blipFill>
          <a:blip r:embed="rId2"/>
          <a:srcRect l="6024" r="-3" b="-3"/>
          <a:stretch>
            <a:fillRect/>
          </a:stretch>
        </p:blipFill>
        <p:spPr>
          <a:xfrm>
            <a:off x="8100821" y="2138625"/>
            <a:ext cx="3661831" cy="2600948"/>
          </a:xfrm>
          <a:prstGeom prst="rect">
            <a:avLst/>
          </a:prstGeom>
        </p:spPr>
      </p:pic>
    </p:spTree>
    <p:extLst>
      <p:ext uri="{BB962C8B-B14F-4D97-AF65-F5344CB8AC3E}">
        <p14:creationId xmlns:p14="http://schemas.microsoft.com/office/powerpoint/2010/main" val="190388194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DFFB322-D872-5BE8-1190-C53CF19179CB}"/>
              </a:ext>
            </a:extLst>
          </p:cNvPr>
          <p:cNvSpPr>
            <a:spLocks noGrp="1"/>
          </p:cNvSpPr>
          <p:nvPr>
            <p:ph type="title"/>
          </p:nvPr>
        </p:nvSpPr>
        <p:spPr>
          <a:xfrm>
            <a:off x="686834" y="1153572"/>
            <a:ext cx="3200400" cy="4461163"/>
          </a:xfrm>
        </p:spPr>
        <p:txBody>
          <a:bodyPr>
            <a:normAutofit/>
          </a:bodyPr>
          <a:lstStyle/>
          <a:p>
            <a:r>
              <a:rPr lang="en-GB">
                <a:solidFill>
                  <a:srgbClr val="FFFFFF"/>
                </a:solidFill>
                <a:ea typeface="+mj-lt"/>
                <a:cs typeface="+mj-lt"/>
              </a:rPr>
              <a:t>SMART Objectives </a:t>
            </a:r>
            <a:endParaRPr lang="en-US">
              <a:solidFill>
                <a:srgbClr val="FFFFFF"/>
              </a:solidFill>
            </a:endParaRP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82791DD3-FBD9-8F38-7808-801F3E530669}"/>
              </a:ext>
            </a:extLst>
          </p:cNvPr>
          <p:cNvSpPr>
            <a:spLocks noGrp="1"/>
          </p:cNvSpPr>
          <p:nvPr>
            <p:ph idx="1"/>
          </p:nvPr>
        </p:nvSpPr>
        <p:spPr>
          <a:xfrm>
            <a:off x="4447308" y="591344"/>
            <a:ext cx="6906491" cy="5585619"/>
          </a:xfrm>
        </p:spPr>
        <p:txBody>
          <a:bodyPr vert="horz" lIns="91440" tIns="45720" rIns="91440" bIns="45720" rtlCol="0" anchor="ctr">
            <a:normAutofit/>
          </a:bodyPr>
          <a:lstStyle/>
          <a:p>
            <a:pPr marL="0" indent="0">
              <a:buNone/>
            </a:pPr>
            <a:r>
              <a:rPr lang="en-GB" sz="2200">
                <a:ea typeface="+mn-lt"/>
                <a:cs typeface="+mn-lt"/>
              </a:rPr>
              <a:t>• Open SmokeyCats Café in Cathays within the first 12 months, securing a suitable unit on Salisbury Road or Woodville Road.</a:t>
            </a:r>
            <a:endParaRPr lang="en-GB" sz="2200"/>
          </a:p>
          <a:p>
            <a:pPr marL="0" indent="0">
              <a:buNone/>
            </a:pPr>
            <a:r>
              <a:rPr lang="en-GB" sz="2200">
                <a:ea typeface="+mn-lt"/>
                <a:cs typeface="+mn-lt"/>
              </a:rPr>
              <a:t>• Reach 60–80 customers per day by Month 6, supported by launch promotions, loyalty rewards, and student-focused pricing.</a:t>
            </a:r>
            <a:endParaRPr lang="en-GB" sz="2200"/>
          </a:p>
          <a:p>
            <a:pPr marL="0" indent="0">
              <a:buNone/>
            </a:pPr>
            <a:r>
              <a:rPr lang="en-GB" sz="2200">
                <a:ea typeface="+mn-lt"/>
                <a:cs typeface="+mn-lt"/>
              </a:rPr>
              <a:t>• Achieve a minimum of 75% customer satisfaction within the first 6 months, measured through Google reviews, QR surveys, and in-store feedback.</a:t>
            </a:r>
            <a:endParaRPr lang="en-GB" sz="2200"/>
          </a:p>
          <a:p>
            <a:pPr marL="0" indent="0">
              <a:buNone/>
            </a:pPr>
            <a:r>
              <a:rPr lang="en-GB" sz="2200">
                <a:ea typeface="+mn-lt"/>
                <a:cs typeface="+mn-lt"/>
              </a:rPr>
              <a:t>• Grow SmokeyCats Café’s social media presence to 4,000–5,000 combined followers (TikTok &amp; Instagram) in the first year, using aesthetic content, short-form videos, and campus influencer partnerships.</a:t>
            </a:r>
            <a:endParaRPr lang="en-GB" sz="2200"/>
          </a:p>
          <a:p>
            <a:pPr marL="0" indent="0">
              <a:buNone/>
            </a:pPr>
            <a:r>
              <a:rPr lang="en-GB" sz="2200">
                <a:ea typeface="+mn-lt"/>
                <a:cs typeface="+mn-lt"/>
              </a:rPr>
              <a:t>• Register at least 150 loyalty-card users within the first 3 months, using digital sign-ups, free-drink promotions, and campus marketing campaigns.</a:t>
            </a:r>
            <a:endParaRPr lang="en-GB" sz="2200"/>
          </a:p>
          <a:p>
            <a:endParaRPr lang="en-GB" sz="2200"/>
          </a:p>
        </p:txBody>
      </p:sp>
    </p:spTree>
    <p:extLst>
      <p:ext uri="{BB962C8B-B14F-4D97-AF65-F5344CB8AC3E}">
        <p14:creationId xmlns:p14="http://schemas.microsoft.com/office/powerpoint/2010/main" val="114748448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62" name="Rectangle 61">
            <a:extLst>
              <a:ext uri="{FF2B5EF4-FFF2-40B4-BE49-F238E27FC236}">
                <a16:creationId xmlns:a16="http://schemas.microsoft.com/office/drawing/2014/main" id="{1E214AA7-F028-4A0D-8698-61AEC754D1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0" cy="1598340"/>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D8934860-661C-8F90-BDA8-A314AEE61CC7}"/>
              </a:ext>
            </a:extLst>
          </p:cNvPr>
          <p:cNvSpPr>
            <a:spLocks noGrp="1"/>
          </p:cNvSpPr>
          <p:nvPr>
            <p:ph type="title"/>
          </p:nvPr>
        </p:nvSpPr>
        <p:spPr>
          <a:xfrm>
            <a:off x="1159933" y="995318"/>
            <a:ext cx="9872134" cy="1193968"/>
          </a:xfrm>
          <a:solidFill>
            <a:srgbClr val="FFFFFF"/>
          </a:solidFill>
          <a:ln w="38100">
            <a:solidFill>
              <a:srgbClr val="7F7F7F"/>
            </a:solidFill>
            <a:miter lim="800000"/>
          </a:ln>
        </p:spPr>
        <p:txBody>
          <a:bodyPr vert="horz" lIns="91440" tIns="45720" rIns="91440" bIns="45720" rtlCol="0" anchor="ctr">
            <a:normAutofit/>
          </a:bodyPr>
          <a:lstStyle/>
          <a:p>
            <a:pPr algn="ctr"/>
            <a:r>
              <a:rPr lang="en-US" sz="3600" kern="1200">
                <a:solidFill>
                  <a:srgbClr val="3F3F3F"/>
                </a:solidFill>
                <a:latin typeface="+mj-lt"/>
                <a:ea typeface="+mj-ea"/>
                <a:cs typeface="+mj-cs"/>
              </a:rPr>
              <a:t>4. Physical Location &amp; Why</a:t>
            </a:r>
          </a:p>
        </p:txBody>
      </p:sp>
      <p:sp>
        <p:nvSpPr>
          <p:cNvPr id="3" name="Content Placeholder 2">
            <a:extLst>
              <a:ext uri="{FF2B5EF4-FFF2-40B4-BE49-F238E27FC236}">
                <a16:creationId xmlns:a16="http://schemas.microsoft.com/office/drawing/2014/main" id="{9ACE459E-038B-A5B4-005A-72AD8168A51E}"/>
              </a:ext>
            </a:extLst>
          </p:cNvPr>
          <p:cNvSpPr>
            <a:spLocks noGrp="1"/>
          </p:cNvSpPr>
          <p:nvPr>
            <p:ph idx="1"/>
          </p:nvPr>
        </p:nvSpPr>
        <p:spPr>
          <a:xfrm>
            <a:off x="1476915" y="2888250"/>
            <a:ext cx="4297351" cy="2959777"/>
          </a:xfrm>
        </p:spPr>
        <p:txBody>
          <a:bodyPr vert="horz" lIns="91440" tIns="45720" rIns="91440" bIns="45720" rtlCol="0" anchor="t">
            <a:normAutofit/>
          </a:bodyPr>
          <a:lstStyle/>
          <a:p>
            <a:r>
              <a:rPr lang="en-US" sz="2000"/>
              <a:t>Location Chosen: Cathays, Cardiff</a:t>
            </a:r>
          </a:p>
        </p:txBody>
      </p:sp>
      <p:cxnSp>
        <p:nvCxnSpPr>
          <p:cNvPr id="63" name="Straight Connector 62">
            <a:extLst>
              <a:ext uri="{FF2B5EF4-FFF2-40B4-BE49-F238E27FC236}">
                <a16:creationId xmlns:a16="http://schemas.microsoft.com/office/drawing/2014/main" id="{D6206FDC-2777-4D7F-AF9C-73413DA664C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096000" y="2888250"/>
            <a:ext cx="0" cy="2769135"/>
          </a:xfrm>
          <a:prstGeom prst="line">
            <a:avLst/>
          </a:prstGeom>
          <a:ln w="19050">
            <a:solidFill>
              <a:srgbClr val="7F7F7F"/>
            </a:solidFill>
          </a:ln>
        </p:spPr>
        <p:style>
          <a:lnRef idx="1">
            <a:schemeClr val="accent1"/>
          </a:lnRef>
          <a:fillRef idx="0">
            <a:schemeClr val="accent1"/>
          </a:fillRef>
          <a:effectRef idx="0">
            <a:schemeClr val="accent1"/>
          </a:effectRef>
          <a:fontRef idx="minor">
            <a:schemeClr val="tx1"/>
          </a:fontRef>
        </p:style>
      </p:cxnSp>
      <p:sp>
        <p:nvSpPr>
          <p:cNvPr id="4" name="TextBox 3">
            <a:extLst>
              <a:ext uri="{FF2B5EF4-FFF2-40B4-BE49-F238E27FC236}">
                <a16:creationId xmlns:a16="http://schemas.microsoft.com/office/drawing/2014/main" id="{F28405F3-88AA-84FF-15BE-91117436F37E}"/>
              </a:ext>
            </a:extLst>
          </p:cNvPr>
          <p:cNvSpPr txBox="1"/>
          <p:nvPr/>
        </p:nvSpPr>
        <p:spPr>
          <a:xfrm>
            <a:off x="6728970" y="2662870"/>
            <a:ext cx="5097523" cy="3185158"/>
          </a:xfrm>
          <a:prstGeom prst="rect">
            <a:avLst/>
          </a:prstGeom>
        </p:spPr>
        <p:txBody>
          <a:bodyPr rot="0" spcFirstLastPara="0" vertOverflow="overflow" horzOverflow="overflow" vert="horz" lIns="91440" tIns="45720" rIns="91440" bIns="45720" numCol="1" spcCol="0" rtlCol="0" fromWordArt="0" anchor="t" anchorCtr="0" forceAA="0" compatLnSpc="1">
            <a:prstTxWarp prst="textNoShape">
              <a:avLst/>
            </a:prstTxWarp>
            <a:normAutofit/>
          </a:bodyPr>
          <a:lstStyle/>
          <a:p>
            <a:pPr indent="-228600">
              <a:lnSpc>
                <a:spcPct val="90000"/>
              </a:lnSpc>
              <a:buFont typeface="Arial" panose="020B0604020202020204" pitchFamily="34" charset="0"/>
              <a:buChar char="•"/>
            </a:pPr>
            <a:r>
              <a:rPr lang="en-US" sz="1100"/>
              <a:t>Why This Location Was Chosen:</a:t>
            </a:r>
            <a:br>
              <a:rPr lang="en-US" sz="1100"/>
            </a:br>
            <a:r>
              <a:rPr lang="en-US" sz="1100"/>
              <a:t> Cathays is one of the busiest and most student-dominated areas in Cardiff, making it the ideal place for SmokeyCats Café. The district sits next to Cardiff University and is surrounded by student accommodation, libraries, bus routes, and popular walking paths. This guarantees consistent daily footfall from students who already visit cafés regularly — which was strongly supported by the primary data collected in the market-research survey.</a:t>
            </a:r>
          </a:p>
          <a:p>
            <a:pPr indent="-228600">
              <a:lnSpc>
                <a:spcPct val="90000"/>
              </a:lnSpc>
              <a:buFont typeface="Arial" panose="020B0604020202020204" pitchFamily="34" charset="0"/>
              <a:buChar char="•"/>
            </a:pPr>
            <a:r>
              <a:rPr lang="en-US" sz="1100"/>
              <a:t>Streets such as Salisbury Road and Woodville Road already host independent cafés, fast-food outlets, and shisha spots, showing clear demand for affordable, social environments. SmokeyCats Café fits naturally into this environment by offering something unique: a daytime study space with a cosy cat-themed atmosphere and a relaxed evening shisha lounge.</a:t>
            </a:r>
          </a:p>
          <a:p>
            <a:pPr indent="-228600">
              <a:lnSpc>
                <a:spcPct val="90000"/>
              </a:lnSpc>
              <a:buFont typeface="Arial" panose="020B0604020202020204" pitchFamily="34" charset="0"/>
              <a:buChar char="•"/>
            </a:pPr>
            <a:r>
              <a:rPr lang="en-US" sz="1100"/>
              <a:t>Cathays also aligns perfectly with the target audience seen in the questionnaire results — mainly students aged 18–25 who visit cafés 1–2 times per week, value affordability, and enjoy social spaces. The high concentration of this demographic makes Cathays the most strategic and realistic location for launching the business.</a:t>
            </a:r>
          </a:p>
          <a:p>
            <a:pPr indent="-228600">
              <a:lnSpc>
                <a:spcPct val="90000"/>
              </a:lnSpc>
              <a:spcAft>
                <a:spcPts val="600"/>
              </a:spcAft>
              <a:buFont typeface="Arial" panose="020B0604020202020204" pitchFamily="34" charset="0"/>
              <a:buChar char="•"/>
            </a:pPr>
            <a:endParaRPr lang="en-US" sz="1100"/>
          </a:p>
        </p:txBody>
      </p:sp>
    </p:spTree>
    <p:extLst>
      <p:ext uri="{BB962C8B-B14F-4D97-AF65-F5344CB8AC3E}">
        <p14:creationId xmlns:p14="http://schemas.microsoft.com/office/powerpoint/2010/main" val="3845027745"/>
      </p:ext>
    </p:extLst>
  </p:cSld>
  <p:clrMapOvr>
    <a:overrideClrMapping bg1="dk1" tx1="lt1" bg2="dk2" tx2="lt2" accent1="accent1" accent2="accent2" accent3="accent3" accent4="accent4" accent5="accent5" accent6="accent6" hlink="hlink" folHlink="folHlink"/>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32" name="Freeform: Shape 31">
            <a:extLst>
              <a:ext uri="{FF2B5EF4-FFF2-40B4-BE49-F238E27FC236}">
                <a16:creationId xmlns:a16="http://schemas.microsoft.com/office/drawing/2014/main" id="{1DE7243B-5109-444B-8FAF-7437C66BC0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4421332" cy="6858000"/>
          </a:xfrm>
          <a:custGeom>
            <a:avLst/>
            <a:gdLst>
              <a:gd name="connsiteX0" fmla="*/ 4421332 w 4421332"/>
              <a:gd name="connsiteY0" fmla="*/ 0 h 6858000"/>
              <a:gd name="connsiteX1" fmla="*/ 69075 w 4421332"/>
              <a:gd name="connsiteY1" fmla="*/ 0 h 6858000"/>
              <a:gd name="connsiteX2" fmla="*/ 35131 w 4421332"/>
              <a:gd name="connsiteY2" fmla="*/ 267128 h 6858000"/>
              <a:gd name="connsiteX3" fmla="*/ 0 w 4421332"/>
              <a:gd name="connsiteY3" fmla="*/ 962845 h 6858000"/>
              <a:gd name="connsiteX4" fmla="*/ 3276103 w 4421332"/>
              <a:gd name="connsiteY4" fmla="*/ 6782205 h 6858000"/>
              <a:gd name="connsiteX5" fmla="*/ 3407923 w 4421332"/>
              <a:gd name="connsiteY5" fmla="*/ 6858000 h 6858000"/>
              <a:gd name="connsiteX6" fmla="*/ 4421332 w 442133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421332" h="6858000">
                <a:moveTo>
                  <a:pt x="4421332" y="0"/>
                </a:moveTo>
                <a:lnTo>
                  <a:pt x="69075" y="0"/>
                </a:lnTo>
                <a:lnTo>
                  <a:pt x="35131" y="267128"/>
                </a:lnTo>
                <a:cubicBezTo>
                  <a:pt x="11901" y="495874"/>
                  <a:pt x="0" y="727970"/>
                  <a:pt x="0" y="962845"/>
                </a:cubicBezTo>
                <a:cubicBezTo>
                  <a:pt x="0" y="3429034"/>
                  <a:pt x="1312002" y="5588789"/>
                  <a:pt x="3276103" y="6782205"/>
                </a:cubicBezTo>
                <a:lnTo>
                  <a:pt x="3407923" y="6858000"/>
                </a:lnTo>
                <a:lnTo>
                  <a:pt x="4421332" y="6858000"/>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4" name="Freeform: Shape 33">
            <a:extLst>
              <a:ext uri="{FF2B5EF4-FFF2-40B4-BE49-F238E27FC236}">
                <a16:creationId xmlns:a16="http://schemas.microsoft.com/office/drawing/2014/main" id="{4C5D6221-DA7B-4611-AA26-7D8E349FDE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232227" cy="6858000"/>
          </a:xfrm>
          <a:custGeom>
            <a:avLst/>
            <a:gdLst>
              <a:gd name="connsiteX0" fmla="*/ 0 w 4232227"/>
              <a:gd name="connsiteY0" fmla="*/ 0 h 6858000"/>
              <a:gd name="connsiteX1" fmla="*/ 4161853 w 4232227"/>
              <a:gd name="connsiteY1" fmla="*/ 0 h 6858000"/>
              <a:gd name="connsiteX2" fmla="*/ 4197953 w 4232227"/>
              <a:gd name="connsiteY2" fmla="*/ 284091 h 6858000"/>
              <a:gd name="connsiteX3" fmla="*/ 4232227 w 4232227"/>
              <a:gd name="connsiteY3" fmla="*/ 962844 h 6858000"/>
              <a:gd name="connsiteX4" fmla="*/ 758007 w 4232227"/>
              <a:gd name="connsiteY4" fmla="*/ 6800152 h 6858000"/>
              <a:gd name="connsiteX5" fmla="*/ 645060 w 4232227"/>
              <a:gd name="connsiteY5" fmla="*/ 6858000 h 6858000"/>
              <a:gd name="connsiteX6" fmla="*/ 0 w 4232227"/>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232227" h="6858000">
                <a:moveTo>
                  <a:pt x="0" y="0"/>
                </a:moveTo>
                <a:lnTo>
                  <a:pt x="4161853" y="0"/>
                </a:lnTo>
                <a:lnTo>
                  <a:pt x="4197953" y="284091"/>
                </a:lnTo>
                <a:cubicBezTo>
                  <a:pt x="4220617" y="507260"/>
                  <a:pt x="4232227" y="733696"/>
                  <a:pt x="4232227" y="962844"/>
                </a:cubicBezTo>
                <a:cubicBezTo>
                  <a:pt x="4232227" y="3483472"/>
                  <a:pt x="2827409" y="5675986"/>
                  <a:pt x="758007" y="6800152"/>
                </a:cubicBezTo>
                <a:lnTo>
                  <a:pt x="645060" y="6858000"/>
                </a:lnTo>
                <a:lnTo>
                  <a:pt x="0" y="6858000"/>
                </a:ln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0B943F3F-5273-063F-F374-AC4724863AA2}"/>
              </a:ext>
            </a:extLst>
          </p:cNvPr>
          <p:cNvSpPr>
            <a:spLocks noGrp="1"/>
          </p:cNvSpPr>
          <p:nvPr>
            <p:ph type="title"/>
          </p:nvPr>
        </p:nvSpPr>
        <p:spPr>
          <a:xfrm>
            <a:off x="804672" y="1412489"/>
            <a:ext cx="2871095" cy="2127124"/>
          </a:xfrm>
        </p:spPr>
        <p:txBody>
          <a:bodyPr vert="horz" lIns="91440" tIns="45720" rIns="91440" bIns="45720" rtlCol="0" anchor="t">
            <a:normAutofit/>
          </a:bodyPr>
          <a:lstStyle/>
          <a:p>
            <a:r>
              <a:rPr lang="en-US" sz="3600" kern="1200">
                <a:solidFill>
                  <a:schemeClr val="bg1"/>
                </a:solidFill>
                <a:latin typeface="+mj-lt"/>
                <a:ea typeface="+mj-ea"/>
                <a:cs typeface="+mj-cs"/>
              </a:rPr>
              <a:t>5. Human Resource Strategy</a:t>
            </a:r>
          </a:p>
        </p:txBody>
      </p:sp>
      <p:sp>
        <p:nvSpPr>
          <p:cNvPr id="3" name="Content Placeholder 2">
            <a:extLst>
              <a:ext uri="{FF2B5EF4-FFF2-40B4-BE49-F238E27FC236}">
                <a16:creationId xmlns:a16="http://schemas.microsoft.com/office/drawing/2014/main" id="{5057F2A6-0CD5-A148-623C-A387F0F5AE80}"/>
              </a:ext>
            </a:extLst>
          </p:cNvPr>
          <p:cNvSpPr>
            <a:spLocks noGrp="1"/>
          </p:cNvSpPr>
          <p:nvPr>
            <p:ph idx="1"/>
          </p:nvPr>
        </p:nvSpPr>
        <p:spPr>
          <a:xfrm>
            <a:off x="5071993" y="304125"/>
            <a:ext cx="2926080" cy="4363844"/>
          </a:xfrm>
        </p:spPr>
        <p:txBody>
          <a:bodyPr vert="horz" lIns="91440" tIns="45720" rIns="91440" bIns="45720" rtlCol="0" anchor="t">
            <a:noAutofit/>
          </a:bodyPr>
          <a:lstStyle/>
          <a:p>
            <a:r>
              <a:rPr lang="en-US" sz="1050" dirty="0"/>
              <a:t>Manager/Owner</a:t>
            </a:r>
            <a:br>
              <a:rPr lang="en-US" sz="1050" dirty="0"/>
            </a:br>
            <a:r>
              <a:rPr lang="en-US" sz="1050" dirty="0"/>
              <a:t> Oversees day-to-day operations, staff performance, customer service, stock control, and financial management. Supports health and safety compliance across the café, shisha lounge, and cat-themed areas.</a:t>
            </a:r>
            <a:br>
              <a:rPr lang="en-US" sz="1050" dirty="0"/>
            </a:br>
            <a:r>
              <a:rPr lang="en-US" sz="1050" dirty="0"/>
              <a:t> Pay: £25,000–£28,000 per year.</a:t>
            </a:r>
          </a:p>
          <a:p>
            <a:r>
              <a:rPr lang="en-US" sz="1050" dirty="0"/>
              <a:t>Baristas (2–3)</a:t>
            </a:r>
            <a:br>
              <a:rPr lang="en-US" sz="1050" dirty="0"/>
            </a:br>
            <a:r>
              <a:rPr lang="en-US" sz="1050" dirty="0"/>
              <a:t> Prepare drinks and light snacks, manage the till, maintain cleanliness in the café area, and deliver friendly customer service.</a:t>
            </a:r>
            <a:br>
              <a:rPr lang="en-US" sz="1050" dirty="0"/>
            </a:br>
            <a:r>
              <a:rPr lang="en-US" sz="1050" dirty="0"/>
              <a:t> Pay: £11.50–£12.00 per hour.</a:t>
            </a:r>
          </a:p>
          <a:p>
            <a:r>
              <a:rPr lang="en-US" sz="1050" dirty="0"/>
              <a:t>Shisha Attendants (2)</a:t>
            </a:r>
            <a:br>
              <a:rPr lang="en-US" sz="1050" dirty="0"/>
            </a:br>
            <a:r>
              <a:rPr lang="en-US" sz="1050" dirty="0"/>
              <a:t> Responsible for preparing shisha, maintaining hygiene standards, checking equipment safety, and ensuring customers are using shisha responsibly.</a:t>
            </a:r>
            <a:br>
              <a:rPr lang="en-US" sz="1050" dirty="0"/>
            </a:br>
            <a:r>
              <a:rPr lang="en-US" sz="1050" dirty="0"/>
              <a:t> Pay: £12.00–£13.00 per hour + tips.</a:t>
            </a:r>
          </a:p>
          <a:p>
            <a:r>
              <a:rPr lang="en-US" sz="1050" dirty="0"/>
              <a:t>Cat Care Assistants (2)</a:t>
            </a:r>
            <a:br>
              <a:rPr lang="en-US" sz="1050" dirty="0"/>
            </a:br>
            <a:r>
              <a:rPr lang="en-US" sz="1050" dirty="0"/>
              <a:t> Monitor the cats’ health, </a:t>
            </a:r>
            <a:r>
              <a:rPr lang="en-US" sz="1050" err="1"/>
              <a:t>behaviour</a:t>
            </a:r>
            <a:r>
              <a:rPr lang="en-US" sz="1050" dirty="0"/>
              <a:t>, hygiene, and comfort; clean cat areas; handle feeding routines; and ensure customers interact with the cats safely. They also complete daily welfare logs and report any injuries or unusual </a:t>
            </a:r>
            <a:r>
              <a:rPr lang="en-US" sz="1050" err="1"/>
              <a:t>behaviour</a:t>
            </a:r>
            <a:r>
              <a:rPr lang="en-US" sz="1050" dirty="0"/>
              <a:t>.</a:t>
            </a:r>
            <a:br>
              <a:rPr lang="en-US" sz="1050" dirty="0"/>
            </a:br>
            <a:r>
              <a:rPr lang="en-US" sz="1050" dirty="0"/>
              <a:t> Pay: £11.00 per hour + small monthly welfare bonus.</a:t>
            </a:r>
          </a:p>
          <a:p>
            <a:r>
              <a:rPr lang="en-US" sz="1050" dirty="0"/>
              <a:t>Cleaner (1)</a:t>
            </a:r>
            <a:br>
              <a:rPr lang="en-US" sz="1050" dirty="0"/>
            </a:br>
            <a:r>
              <a:rPr lang="en-US" sz="1050" dirty="0"/>
              <a:t> Maintains hygiene and cleanliness in the café, lounge, toilets, and cat area. Supports deep-clean tasks and follows strict cross-contamination rules.</a:t>
            </a:r>
            <a:br>
              <a:rPr lang="en-US" sz="1050" dirty="0"/>
            </a:br>
            <a:r>
              <a:rPr lang="en-US" sz="1050" dirty="0"/>
              <a:t> Pay: National Living Wage + reliability bonus.</a:t>
            </a:r>
          </a:p>
          <a:p>
            <a:endParaRPr lang="en-US" sz="1050" dirty="0"/>
          </a:p>
        </p:txBody>
      </p:sp>
      <p:sp>
        <p:nvSpPr>
          <p:cNvPr id="4" name="TextBox 3">
            <a:extLst>
              <a:ext uri="{FF2B5EF4-FFF2-40B4-BE49-F238E27FC236}">
                <a16:creationId xmlns:a16="http://schemas.microsoft.com/office/drawing/2014/main" id="{F4408E2C-387B-EC8D-F5D1-0E3108884C79}"/>
              </a:ext>
            </a:extLst>
          </p:cNvPr>
          <p:cNvSpPr txBox="1"/>
          <p:nvPr/>
        </p:nvSpPr>
        <p:spPr>
          <a:xfrm>
            <a:off x="8359240" y="304125"/>
            <a:ext cx="2926080" cy="4363844"/>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indent="-228600">
              <a:lnSpc>
                <a:spcPct val="90000"/>
              </a:lnSpc>
              <a:spcAft>
                <a:spcPts val="600"/>
              </a:spcAft>
              <a:buFont typeface="Arial" panose="020B0604020202020204" pitchFamily="34" charset="0"/>
              <a:buChar char="•"/>
            </a:pPr>
            <a:r>
              <a:rPr lang="en-US" sz="1350" dirty="0"/>
              <a:t>All new staff will complete a structured 2-day induction, covering: </a:t>
            </a:r>
          </a:p>
          <a:p>
            <a:pPr marL="285750" indent="-285750">
              <a:buFont typeface="Arial"/>
              <a:buChar char="•"/>
            </a:pPr>
            <a:r>
              <a:rPr lang="en-US" sz="1350" dirty="0">
                <a:ea typeface="+mn-lt"/>
                <a:cs typeface="+mn-lt"/>
              </a:rPr>
              <a:t>Health and safety training</a:t>
            </a:r>
            <a:endParaRPr lang="en-US" sz="1350" dirty="0"/>
          </a:p>
          <a:p>
            <a:pPr marL="285750" indent="-285750">
              <a:buFont typeface="Arial"/>
              <a:buChar char="•"/>
            </a:pPr>
            <a:r>
              <a:rPr lang="en-US" sz="1350" dirty="0">
                <a:ea typeface="+mn-lt"/>
                <a:cs typeface="+mn-lt"/>
              </a:rPr>
              <a:t>Food hygiene and cross-contamination procedures</a:t>
            </a:r>
            <a:endParaRPr lang="en-US" sz="1350" dirty="0"/>
          </a:p>
          <a:p>
            <a:pPr marL="285750" indent="-285750">
              <a:buFont typeface="Arial"/>
              <a:buChar char="•"/>
            </a:pPr>
            <a:r>
              <a:rPr lang="en-US" sz="1350" dirty="0">
                <a:ea typeface="+mn-lt"/>
                <a:cs typeface="+mn-lt"/>
              </a:rPr>
              <a:t>Customer service standards</a:t>
            </a:r>
          </a:p>
          <a:p>
            <a:pPr marL="285750" indent="-285750">
              <a:buFont typeface="Arial"/>
              <a:buChar char="•"/>
            </a:pPr>
            <a:r>
              <a:rPr lang="en-US" sz="1350" dirty="0">
                <a:ea typeface="+mn-lt"/>
                <a:cs typeface="+mn-lt"/>
              </a:rPr>
              <a:t>Cash handling and till training</a:t>
            </a:r>
          </a:p>
          <a:p>
            <a:pPr marL="285750" indent="-285750">
              <a:buFont typeface="Arial"/>
              <a:buChar char="•"/>
            </a:pPr>
            <a:r>
              <a:rPr lang="en-US" sz="1350" dirty="0">
                <a:ea typeface="+mn-lt"/>
                <a:cs typeface="+mn-lt"/>
              </a:rPr>
              <a:t>Shisha safety procedures (for relevant staff)</a:t>
            </a:r>
            <a:endParaRPr lang="en-US" sz="1350" dirty="0"/>
          </a:p>
          <a:p>
            <a:pPr marL="285750" indent="-285750">
              <a:buFont typeface="Arial"/>
              <a:buChar char="•"/>
            </a:pPr>
            <a:r>
              <a:rPr lang="en-US" sz="1350" dirty="0">
                <a:ea typeface="+mn-lt"/>
                <a:cs typeface="+mn-lt"/>
              </a:rPr>
              <a:t>Emergency procedures and incident reporting</a:t>
            </a:r>
            <a:endParaRPr lang="en-US" sz="1350" dirty="0"/>
          </a:p>
          <a:p>
            <a:pPr marL="285750" indent="-285750">
              <a:buFont typeface="Arial"/>
              <a:buChar char="•"/>
            </a:pPr>
            <a:endParaRPr lang="en-US" sz="1350" dirty="0">
              <a:ea typeface="+mn-lt"/>
              <a:cs typeface="+mn-lt"/>
            </a:endParaRPr>
          </a:p>
          <a:p>
            <a:r>
              <a:rPr lang="en-US" sz="1350" dirty="0">
                <a:ea typeface="+mn-lt"/>
                <a:cs typeface="+mn-lt"/>
              </a:rPr>
              <a:t>Cat care assistants receive additional specialist training covering:</a:t>
            </a:r>
          </a:p>
          <a:p>
            <a:pPr marL="285750" indent="-285750">
              <a:buFont typeface="Arial"/>
              <a:buChar char="•"/>
            </a:pPr>
            <a:r>
              <a:rPr lang="en-US" sz="1350" dirty="0">
                <a:ea typeface="+mn-lt"/>
                <a:cs typeface="+mn-lt"/>
              </a:rPr>
              <a:t>Understanding cat </a:t>
            </a:r>
            <a:r>
              <a:rPr lang="en-US" sz="1350" err="1">
                <a:ea typeface="+mn-lt"/>
                <a:cs typeface="+mn-lt"/>
              </a:rPr>
              <a:t>behaviour</a:t>
            </a:r>
            <a:r>
              <a:rPr lang="en-US" sz="1350" dirty="0">
                <a:ea typeface="+mn-lt"/>
                <a:cs typeface="+mn-lt"/>
              </a:rPr>
              <a:t> and stress signals</a:t>
            </a:r>
          </a:p>
          <a:p>
            <a:pPr marL="285750" indent="-285750">
              <a:buFont typeface="Arial"/>
              <a:buChar char="•"/>
            </a:pPr>
            <a:r>
              <a:rPr lang="en-US" sz="1350" dirty="0">
                <a:ea typeface="+mn-lt"/>
                <a:cs typeface="+mn-lt"/>
              </a:rPr>
              <a:t>Safe handling techniques</a:t>
            </a:r>
          </a:p>
          <a:p>
            <a:pPr marL="285750" indent="-285750">
              <a:buFont typeface="Arial"/>
              <a:buChar char="•"/>
            </a:pPr>
            <a:r>
              <a:rPr lang="en-US" sz="1350" dirty="0">
                <a:ea typeface="+mn-lt"/>
                <a:cs typeface="+mn-lt"/>
              </a:rPr>
              <a:t>Cleaning and disinfecting cat areas</a:t>
            </a:r>
          </a:p>
          <a:p>
            <a:pPr marL="285750" indent="-285750">
              <a:buFont typeface="Arial"/>
              <a:buChar char="•"/>
            </a:pPr>
            <a:r>
              <a:rPr lang="en-US" sz="1350" dirty="0">
                <a:ea typeface="+mn-lt"/>
                <a:cs typeface="+mn-lt"/>
              </a:rPr>
              <a:t>What to do if a cat or customer becomes injured</a:t>
            </a:r>
          </a:p>
          <a:p>
            <a:pPr marL="285750" indent="-285750">
              <a:buFont typeface="Arial"/>
              <a:buChar char="•"/>
            </a:pPr>
            <a:r>
              <a:rPr lang="en-US" sz="1350" dirty="0">
                <a:ea typeface="+mn-lt"/>
                <a:cs typeface="+mn-lt"/>
              </a:rPr>
              <a:t>How to complete daily welfare checks</a:t>
            </a:r>
          </a:p>
          <a:p>
            <a:pPr marL="285750" indent="-285750">
              <a:buFont typeface="Arial"/>
              <a:buChar char="•"/>
            </a:pPr>
            <a:r>
              <a:rPr lang="en-US" sz="1350" dirty="0">
                <a:ea typeface="+mn-lt"/>
                <a:cs typeface="+mn-lt"/>
              </a:rPr>
              <a:t>When to escalate concerns to a vet</a:t>
            </a:r>
          </a:p>
          <a:p>
            <a:pPr>
              <a:lnSpc>
                <a:spcPct val="90000"/>
              </a:lnSpc>
              <a:spcAft>
                <a:spcPts val="600"/>
              </a:spcAft>
            </a:pPr>
            <a:endParaRPr lang="en-US" sz="1350" dirty="0"/>
          </a:p>
          <a:p>
            <a:pPr indent="-228600">
              <a:lnSpc>
                <a:spcPct val="90000"/>
              </a:lnSpc>
              <a:spcAft>
                <a:spcPts val="600"/>
              </a:spcAft>
              <a:buFont typeface="Arial" panose="020B0604020202020204" pitchFamily="34" charset="0"/>
              <a:buChar char="•"/>
            </a:pPr>
            <a:endParaRPr lang="en-US" sz="1350" dirty="0"/>
          </a:p>
          <a:p>
            <a:pPr indent="-228600">
              <a:lnSpc>
                <a:spcPct val="90000"/>
              </a:lnSpc>
              <a:spcAft>
                <a:spcPts val="600"/>
              </a:spcAft>
              <a:buFont typeface="Arial" panose="020B0604020202020204" pitchFamily="34" charset="0"/>
              <a:buChar char="•"/>
            </a:pPr>
            <a:endParaRPr lang="en-US" sz="1350" dirty="0"/>
          </a:p>
          <a:p>
            <a:pPr indent="-228600">
              <a:lnSpc>
                <a:spcPct val="90000"/>
              </a:lnSpc>
              <a:spcAft>
                <a:spcPts val="600"/>
              </a:spcAft>
              <a:buFont typeface="Arial" panose="020B0604020202020204" pitchFamily="34" charset="0"/>
              <a:buChar char="•"/>
            </a:pPr>
            <a:endParaRPr lang="en-US" sz="1350" dirty="0"/>
          </a:p>
        </p:txBody>
      </p:sp>
    </p:spTree>
    <p:extLst>
      <p:ext uri="{BB962C8B-B14F-4D97-AF65-F5344CB8AC3E}">
        <p14:creationId xmlns:p14="http://schemas.microsoft.com/office/powerpoint/2010/main" val="489144364"/>
      </p:ext>
    </p:extLst>
  </p:cSld>
  <p:clrMapOvr>
    <a:overrideClrMapping bg1="dk1" tx1="lt1" bg2="dk2" tx2="lt2" accent1="accent1" accent2="accent2" accent3="accent3" accent4="accent4" accent5="accent5" accent6="accent6" hlink="hlink" folHlink="folHlink"/>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8" name="Rectangle 27">
            <a:extLst>
              <a:ext uri="{FF2B5EF4-FFF2-40B4-BE49-F238E27FC236}">
                <a16:creationId xmlns:a16="http://schemas.microsoft.com/office/drawing/2014/main" id="{1CD81A2A-6ED4-4EF4-A14C-912D31E148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 name="Title 1">
            <a:extLst>
              <a:ext uri="{FF2B5EF4-FFF2-40B4-BE49-F238E27FC236}">
                <a16:creationId xmlns:a16="http://schemas.microsoft.com/office/drawing/2014/main" id="{87FF7FB4-68D4-67C1-9B9B-3378107F40DC}"/>
              </a:ext>
            </a:extLst>
          </p:cNvPr>
          <p:cNvSpPr>
            <a:spLocks noGrp="1"/>
          </p:cNvSpPr>
          <p:nvPr>
            <p:ph type="title"/>
          </p:nvPr>
        </p:nvSpPr>
        <p:spPr>
          <a:xfrm>
            <a:off x="838200" y="365125"/>
            <a:ext cx="5393361" cy="1325563"/>
          </a:xfrm>
        </p:spPr>
        <p:txBody>
          <a:bodyPr>
            <a:normAutofit/>
          </a:bodyPr>
          <a:lstStyle/>
          <a:p>
            <a:r>
              <a:rPr lang="en-GB">
                <a:ea typeface="+mj-lt"/>
                <a:cs typeface="+mj-lt"/>
              </a:rPr>
              <a:t>Entrepreneurial Strengths</a:t>
            </a:r>
            <a:endParaRPr lang="en-US">
              <a:ea typeface="+mj-lt"/>
              <a:cs typeface="+mj-lt"/>
            </a:endParaRPr>
          </a:p>
        </p:txBody>
      </p:sp>
      <p:sp>
        <p:nvSpPr>
          <p:cNvPr id="30" name="Freeform: Shape 29">
            <a:extLst>
              <a:ext uri="{FF2B5EF4-FFF2-40B4-BE49-F238E27FC236}">
                <a16:creationId xmlns:a16="http://schemas.microsoft.com/office/drawing/2014/main" id="{1661932C-CA15-4E17-B115-FAE7CBEE47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198657" y="1"/>
            <a:ext cx="1155142" cy="625027"/>
          </a:xfrm>
          <a:custGeom>
            <a:avLst/>
            <a:gdLst>
              <a:gd name="connsiteX0" fmla="*/ 4784 w 1155142"/>
              <a:gd name="connsiteY0" fmla="*/ 0 h 625027"/>
              <a:gd name="connsiteX1" fmla="*/ 1150358 w 1155142"/>
              <a:gd name="connsiteY1" fmla="*/ 0 h 625027"/>
              <a:gd name="connsiteX2" fmla="*/ 1155142 w 1155142"/>
              <a:gd name="connsiteY2" fmla="*/ 47456 h 625027"/>
              <a:gd name="connsiteX3" fmla="*/ 577571 w 1155142"/>
              <a:gd name="connsiteY3" fmla="*/ 625027 h 625027"/>
              <a:gd name="connsiteX4" fmla="*/ 0 w 1155142"/>
              <a:gd name="connsiteY4" fmla="*/ 47456 h 62502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55142" h="625027">
                <a:moveTo>
                  <a:pt x="4784" y="0"/>
                </a:moveTo>
                <a:lnTo>
                  <a:pt x="1150358" y="0"/>
                </a:lnTo>
                <a:lnTo>
                  <a:pt x="1155142" y="47456"/>
                </a:lnTo>
                <a:cubicBezTo>
                  <a:pt x="1155142" y="366440"/>
                  <a:pt x="896555" y="625027"/>
                  <a:pt x="577571" y="625027"/>
                </a:cubicBezTo>
                <a:cubicBezTo>
                  <a:pt x="258587" y="625027"/>
                  <a:pt x="0" y="366440"/>
                  <a:pt x="0" y="47456"/>
                </a:cubicBezTo>
                <a:close/>
              </a:path>
            </a:pathLst>
          </a:custGeom>
          <a:solidFill>
            <a:schemeClr val="accent5">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a:extLst>
              <a:ext uri="{FF2B5EF4-FFF2-40B4-BE49-F238E27FC236}">
                <a16:creationId xmlns:a16="http://schemas.microsoft.com/office/drawing/2014/main" id="{3F067CA1-F550-AEE2-876A-397F83C4230C}"/>
              </a:ext>
            </a:extLst>
          </p:cNvPr>
          <p:cNvSpPr>
            <a:spLocks noGrp="1"/>
          </p:cNvSpPr>
          <p:nvPr>
            <p:ph idx="1"/>
          </p:nvPr>
        </p:nvSpPr>
        <p:spPr>
          <a:xfrm>
            <a:off x="838200" y="1825625"/>
            <a:ext cx="5393361" cy="4351338"/>
          </a:xfrm>
        </p:spPr>
        <p:txBody>
          <a:bodyPr vert="horz" lIns="91440" tIns="45720" rIns="91440" bIns="45720" rtlCol="0" anchor="t">
            <a:normAutofit/>
          </a:bodyPr>
          <a:lstStyle/>
          <a:p>
            <a:r>
              <a:rPr lang="en-GB" sz="1400" dirty="0">
                <a:ea typeface="+mn-lt"/>
                <a:cs typeface="+mn-lt"/>
              </a:rPr>
              <a:t>1. Practical leadership and teamwork experience</a:t>
            </a:r>
            <a:br>
              <a:rPr lang="en-GB" sz="1400" dirty="0">
                <a:ea typeface="+mn-lt"/>
                <a:cs typeface="+mn-lt"/>
              </a:rPr>
            </a:br>
            <a:r>
              <a:rPr lang="en-GB" sz="1400" dirty="0">
                <a:ea typeface="+mn-lt"/>
                <a:cs typeface="+mn-lt"/>
              </a:rPr>
              <a:t> You have real experience managing teams during busy shifts, handling pressure, and solving problems quickly. This translates well into running a small business where clear leadership is essential.</a:t>
            </a:r>
            <a:endParaRPr lang="en-US" sz="1400" dirty="0"/>
          </a:p>
          <a:p>
            <a:r>
              <a:rPr lang="en-GB" sz="1400" dirty="0">
                <a:ea typeface="+mn-lt"/>
                <a:cs typeface="+mn-lt"/>
              </a:rPr>
              <a:t>2. Strong customer-service skills</a:t>
            </a:r>
            <a:br>
              <a:rPr lang="en-GB" sz="1400" dirty="0">
                <a:ea typeface="+mn-lt"/>
                <a:cs typeface="+mn-lt"/>
              </a:rPr>
            </a:br>
            <a:r>
              <a:rPr lang="en-GB" sz="1400" dirty="0">
                <a:ea typeface="+mn-lt"/>
                <a:cs typeface="+mn-lt"/>
              </a:rPr>
              <a:t> Your hospitality background means you understand how to speak to customers, deal with complaints, and create a positive environment. This is a valuable skill for any café or shisha lounge.</a:t>
            </a:r>
            <a:endParaRPr lang="en-GB" sz="1400" dirty="0"/>
          </a:p>
          <a:p>
            <a:r>
              <a:rPr lang="en-GB" sz="1400" dirty="0">
                <a:ea typeface="+mn-lt"/>
                <a:cs typeface="+mn-lt"/>
              </a:rPr>
              <a:t>3. Good understanding of young adult behaviour</a:t>
            </a:r>
            <a:br>
              <a:rPr lang="en-GB" sz="1400" dirty="0">
                <a:ea typeface="+mn-lt"/>
                <a:cs typeface="+mn-lt"/>
              </a:rPr>
            </a:br>
            <a:r>
              <a:rPr lang="en-GB" sz="1400" dirty="0">
                <a:ea typeface="+mn-lt"/>
                <a:cs typeface="+mn-lt"/>
              </a:rPr>
              <a:t> Working in Cardiff and being surrounded by students gives you insight into what young people enjoy, what trends they follow, and what attracts them to certain cafés or social spaces.</a:t>
            </a:r>
            <a:endParaRPr lang="en-GB" sz="1400" dirty="0"/>
          </a:p>
          <a:p>
            <a:r>
              <a:rPr lang="en-GB" sz="1400" dirty="0">
                <a:ea typeface="+mn-lt"/>
                <a:cs typeface="+mn-lt"/>
              </a:rPr>
              <a:t>4. High motivation and creativity</a:t>
            </a:r>
            <a:br>
              <a:rPr lang="en-GB" sz="1400" dirty="0">
                <a:ea typeface="+mn-lt"/>
                <a:cs typeface="+mn-lt"/>
              </a:rPr>
            </a:br>
            <a:r>
              <a:rPr lang="en-GB" sz="1400" dirty="0">
                <a:ea typeface="+mn-lt"/>
                <a:cs typeface="+mn-lt"/>
              </a:rPr>
              <a:t> You show creativity in developing new ideas (such as the cat-themed concept) and you are motivated to build something different from typical cafés in Cardiff.</a:t>
            </a:r>
            <a:endParaRPr lang="en-GB" sz="1400" dirty="0"/>
          </a:p>
          <a:p>
            <a:endParaRPr lang="en-GB" sz="1400" dirty="0">
              <a:ea typeface="+mn-lt"/>
              <a:cs typeface="+mn-lt"/>
            </a:endParaRPr>
          </a:p>
        </p:txBody>
      </p:sp>
      <p:sp>
        <p:nvSpPr>
          <p:cNvPr id="32" name="Oval 31">
            <a:extLst>
              <a:ext uri="{FF2B5EF4-FFF2-40B4-BE49-F238E27FC236}">
                <a16:creationId xmlns:a16="http://schemas.microsoft.com/office/drawing/2014/main" id="{8590ADD5-9383-4D3D-9047-3DA2593CCB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08185" y="3423959"/>
            <a:ext cx="540822" cy="540822"/>
          </a:xfrm>
          <a:prstGeom prst="ellipse">
            <a:avLst/>
          </a:prstGeom>
          <a:noFill/>
          <a:ln w="1270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3" name="Graphic 22" descr="CRM Customer Insights App">
            <a:extLst>
              <a:ext uri="{FF2B5EF4-FFF2-40B4-BE49-F238E27FC236}">
                <a16:creationId xmlns:a16="http://schemas.microsoft.com/office/drawing/2014/main" id="{FE3B3A73-8A77-B4CF-5450-9836450CD755}"/>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7887184" y="1216485"/>
            <a:ext cx="3781051" cy="3781051"/>
          </a:xfrm>
          <a:custGeom>
            <a:avLst/>
            <a:gdLst/>
            <a:ahLst/>
            <a:cxnLst/>
            <a:rect l="l" t="t" r="r" b="b"/>
            <a:pathLst>
              <a:path w="4114800" h="5712488">
                <a:moveTo>
                  <a:pt x="133155" y="0"/>
                </a:moveTo>
                <a:lnTo>
                  <a:pt x="3981645" y="0"/>
                </a:lnTo>
                <a:cubicBezTo>
                  <a:pt x="4055184" y="0"/>
                  <a:pt x="4114800" y="59616"/>
                  <a:pt x="4114800" y="133155"/>
                </a:cubicBezTo>
                <a:lnTo>
                  <a:pt x="4114800" y="5579333"/>
                </a:lnTo>
                <a:cubicBezTo>
                  <a:pt x="4114800" y="5652872"/>
                  <a:pt x="4055184" y="5712488"/>
                  <a:pt x="3981645" y="5712488"/>
                </a:cubicBezTo>
                <a:lnTo>
                  <a:pt x="133155" y="5712488"/>
                </a:lnTo>
                <a:cubicBezTo>
                  <a:pt x="59616" y="5712488"/>
                  <a:pt x="0" y="5652872"/>
                  <a:pt x="0" y="5579333"/>
                </a:cubicBezTo>
                <a:lnTo>
                  <a:pt x="0" y="133155"/>
                </a:lnTo>
                <a:cubicBezTo>
                  <a:pt x="0" y="59616"/>
                  <a:pt x="59616" y="0"/>
                  <a:pt x="133155" y="0"/>
                </a:cubicBezTo>
                <a:close/>
              </a:path>
            </a:pathLst>
          </a:custGeom>
        </p:spPr>
      </p:pic>
      <p:sp>
        <p:nvSpPr>
          <p:cNvPr id="34" name="Freeform: Shape 33">
            <a:extLst>
              <a:ext uri="{FF2B5EF4-FFF2-40B4-BE49-F238E27FC236}">
                <a16:creationId xmlns:a16="http://schemas.microsoft.com/office/drawing/2014/main" id="{DABE3E45-88CF-45D8-8D40-C773324D93F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749602" y="1"/>
            <a:ext cx="2066948" cy="1621879"/>
          </a:xfrm>
          <a:custGeom>
            <a:avLst/>
            <a:gdLst>
              <a:gd name="connsiteX0" fmla="*/ 0 w 2066948"/>
              <a:gd name="connsiteY0" fmla="*/ 0 h 1621879"/>
              <a:gd name="connsiteX1" fmla="*/ 123825 w 2066948"/>
              <a:gd name="connsiteY1" fmla="*/ 0 h 1621879"/>
              <a:gd name="connsiteX2" fmla="*/ 123825 w 2066948"/>
              <a:gd name="connsiteY2" fmla="*/ 1452620 h 1621879"/>
              <a:gd name="connsiteX3" fmla="*/ 1881378 w 2066948"/>
              <a:gd name="connsiteY3" fmla="*/ 436017 h 1621879"/>
              <a:gd name="connsiteX4" fmla="*/ 1127572 w 2066948"/>
              <a:gd name="connsiteY4" fmla="*/ 0 h 1621879"/>
              <a:gd name="connsiteX5" fmla="*/ 1374887 w 2066948"/>
              <a:gd name="connsiteY5" fmla="*/ 0 h 1621879"/>
              <a:gd name="connsiteX6" fmla="*/ 2035969 w 2066948"/>
              <a:gd name="connsiteY6" fmla="*/ 382391 h 1621879"/>
              <a:gd name="connsiteX7" fmla="*/ 2058648 w 2066948"/>
              <a:gd name="connsiteY7" fmla="*/ 466963 h 1621879"/>
              <a:gd name="connsiteX8" fmla="*/ 2035969 w 2066948"/>
              <a:gd name="connsiteY8" fmla="*/ 489642 h 1621879"/>
              <a:gd name="connsiteX9" fmla="*/ 92869 w 2066948"/>
              <a:gd name="connsiteY9" fmla="*/ 1613592 h 1621879"/>
              <a:gd name="connsiteX10" fmla="*/ 61913 w 2066948"/>
              <a:gd name="connsiteY10" fmla="*/ 1621879 h 1621879"/>
              <a:gd name="connsiteX11" fmla="*/ 0 w 2066948"/>
              <a:gd name="connsiteY11" fmla="*/ 1559967 h 1621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066948" h="1621879">
                <a:moveTo>
                  <a:pt x="0" y="0"/>
                </a:moveTo>
                <a:lnTo>
                  <a:pt x="123825" y="0"/>
                </a:lnTo>
                <a:lnTo>
                  <a:pt x="123825" y="1452620"/>
                </a:lnTo>
                <a:lnTo>
                  <a:pt x="1881378" y="436017"/>
                </a:lnTo>
                <a:lnTo>
                  <a:pt x="1127572" y="0"/>
                </a:lnTo>
                <a:lnTo>
                  <a:pt x="1374887" y="0"/>
                </a:lnTo>
                <a:lnTo>
                  <a:pt x="2035969" y="382391"/>
                </a:lnTo>
                <a:cubicBezTo>
                  <a:pt x="2065582" y="399479"/>
                  <a:pt x="2075745" y="437340"/>
                  <a:pt x="2058648" y="466963"/>
                </a:cubicBezTo>
                <a:cubicBezTo>
                  <a:pt x="2053219" y="476384"/>
                  <a:pt x="2045389" y="484204"/>
                  <a:pt x="2035969" y="489642"/>
                </a:cubicBezTo>
                <a:lnTo>
                  <a:pt x="92869" y="1613592"/>
                </a:lnTo>
                <a:cubicBezTo>
                  <a:pt x="83458" y="1619031"/>
                  <a:pt x="72780" y="1621889"/>
                  <a:pt x="61913" y="1621879"/>
                </a:cubicBezTo>
                <a:cubicBezTo>
                  <a:pt x="27719" y="1621879"/>
                  <a:pt x="0" y="1594161"/>
                  <a:pt x="0" y="1559967"/>
                </a:cubicBezTo>
                <a:close/>
              </a:path>
            </a:pathLst>
          </a:custGeom>
          <a:solidFill>
            <a:schemeClr val="accent6"/>
          </a:solidFill>
          <a:ln w="9525" cap="flat">
            <a:noFill/>
            <a:prstDash val="solid"/>
            <a:miter/>
          </a:ln>
        </p:spPr>
        <p:txBody>
          <a:bodyPr rtlCol="0" anchor="ctr"/>
          <a:lstStyle/>
          <a:p>
            <a:endParaRPr lang="en-US"/>
          </a:p>
        </p:txBody>
      </p:sp>
      <p:cxnSp>
        <p:nvCxnSpPr>
          <p:cNvPr id="36" name="Straight Connector 35">
            <a:extLst>
              <a:ext uri="{FF2B5EF4-FFF2-40B4-BE49-F238E27FC236}">
                <a16:creationId xmlns:a16="http://schemas.microsoft.com/office/drawing/2014/main" id="{49CD1692-827B-4C8D-B4A1-134FD04CF45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2138745" y="1027906"/>
            <a:ext cx="0" cy="1597708"/>
          </a:xfrm>
          <a:prstGeom prst="line">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cxnSp>
      <p:sp>
        <p:nvSpPr>
          <p:cNvPr id="38" name="Freeform: Shape 37">
            <a:extLst>
              <a:ext uri="{FF2B5EF4-FFF2-40B4-BE49-F238E27FC236}">
                <a16:creationId xmlns:a16="http://schemas.microsoft.com/office/drawing/2014/main" id="{B91ECDA9-56DC-4270-8F33-01C5637B8C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463438">
            <a:off x="7456580" y="5166682"/>
            <a:ext cx="1835725" cy="2024785"/>
          </a:xfrm>
          <a:custGeom>
            <a:avLst/>
            <a:gdLst>
              <a:gd name="connsiteX0" fmla="*/ 1801138 w 1835725"/>
              <a:gd name="connsiteY0" fmla="*/ 1622662 h 2024785"/>
              <a:gd name="connsiteX1" fmla="*/ 1835717 w 1835725"/>
              <a:gd name="connsiteY1" fmla="*/ 1680254 h 2024785"/>
              <a:gd name="connsiteX2" fmla="*/ 1812568 w 1835725"/>
              <a:gd name="connsiteY2" fmla="*/ 1877193 h 2024785"/>
              <a:gd name="connsiteX3" fmla="*/ 1776210 w 1835725"/>
              <a:gd name="connsiteY3" fmla="*/ 2024785 h 2024785"/>
              <a:gd name="connsiteX4" fmla="*/ 1655772 w 1835725"/>
              <a:gd name="connsiteY4" fmla="*/ 1983449 h 2024785"/>
              <a:gd name="connsiteX5" fmla="*/ 1687591 w 1835725"/>
              <a:gd name="connsiteY5" fmla="*/ 1854495 h 2024785"/>
              <a:gd name="connsiteX6" fmla="*/ 1708939 w 1835725"/>
              <a:gd name="connsiteY6" fmla="*/ 1673301 h 2024785"/>
              <a:gd name="connsiteX7" fmla="*/ 1778129 w 1835725"/>
              <a:gd name="connsiteY7" fmla="*/ 1615979 h 2024785"/>
              <a:gd name="connsiteX8" fmla="*/ 1801138 w 1835725"/>
              <a:gd name="connsiteY8" fmla="*/ 1622662 h 2024785"/>
              <a:gd name="connsiteX9" fmla="*/ 1585229 w 1835725"/>
              <a:gd name="connsiteY9" fmla="*/ 764759 h 2024785"/>
              <a:gd name="connsiteX10" fmla="*/ 1623024 w 1835725"/>
              <a:gd name="connsiteY10" fmla="*/ 792810 h 2024785"/>
              <a:gd name="connsiteX11" fmla="*/ 1777614 w 1835725"/>
              <a:gd name="connsiteY11" fmla="*/ 1157141 h 2024785"/>
              <a:gd name="connsiteX12" fmla="*/ 1733799 w 1835725"/>
              <a:gd name="connsiteY12" fmla="*/ 1235532 h 2024785"/>
              <a:gd name="connsiteX13" fmla="*/ 1716464 w 1835725"/>
              <a:gd name="connsiteY13" fmla="*/ 1237722 h 2024785"/>
              <a:gd name="connsiteX14" fmla="*/ 1716464 w 1835725"/>
              <a:gd name="connsiteY14" fmla="*/ 1237913 h 2024785"/>
              <a:gd name="connsiteX15" fmla="*/ 1655409 w 1835725"/>
              <a:gd name="connsiteY15" fmla="*/ 1191717 h 2024785"/>
              <a:gd name="connsiteX16" fmla="*/ 1513200 w 1835725"/>
              <a:gd name="connsiteY16" fmla="*/ 856627 h 2024785"/>
              <a:gd name="connsiteX17" fmla="*/ 1538499 w 1835725"/>
              <a:gd name="connsiteY17" fmla="*/ 770415 h 2024785"/>
              <a:gd name="connsiteX18" fmla="*/ 1585229 w 1835725"/>
              <a:gd name="connsiteY18" fmla="*/ 764759 h 2024785"/>
              <a:gd name="connsiteX19" fmla="*/ 477919 w 1835725"/>
              <a:gd name="connsiteY19" fmla="*/ 21437 h 2024785"/>
              <a:gd name="connsiteX20" fmla="*/ 509236 w 1835725"/>
              <a:gd name="connsiteY20" fmla="*/ 84182 h 2024785"/>
              <a:gd name="connsiteX21" fmla="*/ 445829 w 1835725"/>
              <a:gd name="connsiteY21" fmla="*/ 139871 h 2024785"/>
              <a:gd name="connsiteX22" fmla="*/ 437447 w 1835725"/>
              <a:gd name="connsiteY22" fmla="*/ 139395 h 2024785"/>
              <a:gd name="connsiteX23" fmla="*/ 73211 w 1835725"/>
              <a:gd name="connsiteY23" fmla="*/ 137204 h 2024785"/>
              <a:gd name="connsiteX24" fmla="*/ 749 w 1835725"/>
              <a:gd name="connsiteY24" fmla="*/ 84082 h 2024785"/>
              <a:gd name="connsiteX25" fmla="*/ 53871 w 1835725"/>
              <a:gd name="connsiteY25" fmla="*/ 11621 h 2024785"/>
              <a:gd name="connsiteX26" fmla="*/ 58352 w 1835725"/>
              <a:gd name="connsiteY26" fmla="*/ 11093 h 2024785"/>
              <a:gd name="connsiteX27" fmla="*/ 454020 w 1835725"/>
              <a:gd name="connsiteY27" fmla="*/ 13474 h 2024785"/>
              <a:gd name="connsiteX28" fmla="*/ 477919 w 1835725"/>
              <a:gd name="connsiteY28" fmla="*/ 21437 h 2024785"/>
              <a:gd name="connsiteX29" fmla="*/ 957797 w 1835725"/>
              <a:gd name="connsiteY29" fmla="*/ 167970 h 2024785"/>
              <a:gd name="connsiteX30" fmla="*/ 1286982 w 1835725"/>
              <a:gd name="connsiteY30" fmla="*/ 387616 h 2024785"/>
              <a:gd name="connsiteX31" fmla="*/ 1293725 w 1835725"/>
              <a:gd name="connsiteY31" fmla="*/ 477075 h 2024785"/>
              <a:gd name="connsiteX32" fmla="*/ 1245453 w 1835725"/>
              <a:gd name="connsiteY32" fmla="*/ 499154 h 2024785"/>
              <a:gd name="connsiteX33" fmla="*/ 1245167 w 1835725"/>
              <a:gd name="connsiteY33" fmla="*/ 499154 h 2024785"/>
              <a:gd name="connsiteX34" fmla="*/ 1203638 w 1835725"/>
              <a:gd name="connsiteY34" fmla="*/ 484104 h 2024785"/>
              <a:gd name="connsiteX35" fmla="*/ 900647 w 1835725"/>
              <a:gd name="connsiteY35" fmla="*/ 281508 h 2024785"/>
              <a:gd name="connsiteX36" fmla="*/ 872454 w 1835725"/>
              <a:gd name="connsiteY36" fmla="*/ 196164 h 2024785"/>
              <a:gd name="connsiteX37" fmla="*/ 957797 w 1835725"/>
              <a:gd name="connsiteY37" fmla="*/ 167970 h 20247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835725" h="2024785">
                <a:moveTo>
                  <a:pt x="1801138" y="1622662"/>
                </a:moveTo>
                <a:cubicBezTo>
                  <a:pt x="1822105" y="1633400"/>
                  <a:pt x="1836117" y="1655372"/>
                  <a:pt x="1835717" y="1680254"/>
                </a:cubicBezTo>
                <a:cubicBezTo>
                  <a:pt x="1832093" y="1746382"/>
                  <a:pt x="1824354" y="1812154"/>
                  <a:pt x="1812568" y="1877193"/>
                </a:cubicBezTo>
                <a:lnTo>
                  <a:pt x="1776210" y="2024785"/>
                </a:lnTo>
                <a:lnTo>
                  <a:pt x="1655772" y="1983449"/>
                </a:lnTo>
                <a:lnTo>
                  <a:pt x="1687591" y="1854495"/>
                </a:lnTo>
                <a:cubicBezTo>
                  <a:pt x="1698455" y="1794657"/>
                  <a:pt x="1705590" y="1734142"/>
                  <a:pt x="1708939" y="1673301"/>
                </a:cubicBezTo>
                <a:cubicBezTo>
                  <a:pt x="1712216" y="1638363"/>
                  <a:pt x="1743190" y="1612703"/>
                  <a:pt x="1778129" y="1615979"/>
                </a:cubicBezTo>
                <a:cubicBezTo>
                  <a:pt x="1786387" y="1616753"/>
                  <a:pt x="1794149" y="1619084"/>
                  <a:pt x="1801138" y="1622662"/>
                </a:cubicBezTo>
                <a:close/>
                <a:moveTo>
                  <a:pt x="1585229" y="764759"/>
                </a:moveTo>
                <a:cubicBezTo>
                  <a:pt x="1600438" y="768789"/>
                  <a:pt x="1614156" y="778436"/>
                  <a:pt x="1623024" y="792810"/>
                </a:cubicBezTo>
                <a:cubicBezTo>
                  <a:pt x="1689575" y="907319"/>
                  <a:pt x="1741505" y="1029715"/>
                  <a:pt x="1777614" y="1157141"/>
                </a:cubicBezTo>
                <a:cubicBezTo>
                  <a:pt x="1787149" y="1190888"/>
                  <a:pt x="1767537" y="1225969"/>
                  <a:pt x="1733799" y="1235532"/>
                </a:cubicBezTo>
                <a:cubicBezTo>
                  <a:pt x="1728151" y="1237046"/>
                  <a:pt x="1722312" y="1237780"/>
                  <a:pt x="1716464" y="1237722"/>
                </a:cubicBezTo>
                <a:lnTo>
                  <a:pt x="1716464" y="1237913"/>
                </a:lnTo>
                <a:cubicBezTo>
                  <a:pt x="1688070" y="1237913"/>
                  <a:pt x="1663124" y="1219044"/>
                  <a:pt x="1655409" y="1191717"/>
                </a:cubicBezTo>
                <a:cubicBezTo>
                  <a:pt x="1622214" y="1074512"/>
                  <a:pt x="1574437" y="961936"/>
                  <a:pt x="1513200" y="856627"/>
                </a:cubicBezTo>
                <a:cubicBezTo>
                  <a:pt x="1496379" y="825834"/>
                  <a:pt x="1507704" y="787236"/>
                  <a:pt x="1538499" y="770415"/>
                </a:cubicBezTo>
                <a:cubicBezTo>
                  <a:pt x="1553325" y="762319"/>
                  <a:pt x="1570022" y="760730"/>
                  <a:pt x="1585229" y="764759"/>
                </a:cubicBezTo>
                <a:close/>
                <a:moveTo>
                  <a:pt x="477919" y="21437"/>
                </a:moveTo>
                <a:cubicBezTo>
                  <a:pt x="499341" y="33775"/>
                  <a:pt x="512445" y="58102"/>
                  <a:pt x="509236" y="84182"/>
                </a:cubicBezTo>
                <a:cubicBezTo>
                  <a:pt x="505303" y="116151"/>
                  <a:pt x="478038" y="140098"/>
                  <a:pt x="445829" y="139871"/>
                </a:cubicBezTo>
                <a:cubicBezTo>
                  <a:pt x="443027" y="139899"/>
                  <a:pt x="440227" y="139740"/>
                  <a:pt x="437447" y="139395"/>
                </a:cubicBezTo>
                <a:cubicBezTo>
                  <a:pt x="316592" y="123615"/>
                  <a:pt x="194247" y="122878"/>
                  <a:pt x="73211" y="137204"/>
                </a:cubicBezTo>
                <a:cubicBezTo>
                  <a:pt x="38532" y="142545"/>
                  <a:pt x="6090" y="118762"/>
                  <a:pt x="749" y="84082"/>
                </a:cubicBezTo>
                <a:cubicBezTo>
                  <a:pt x="-4591" y="49403"/>
                  <a:pt x="19192" y="16961"/>
                  <a:pt x="53871" y="11621"/>
                </a:cubicBezTo>
                <a:cubicBezTo>
                  <a:pt x="55358" y="11392"/>
                  <a:pt x="56852" y="11216"/>
                  <a:pt x="58352" y="11093"/>
                </a:cubicBezTo>
                <a:cubicBezTo>
                  <a:pt x="189834" y="-4456"/>
                  <a:pt x="322735" y="-3656"/>
                  <a:pt x="454020" y="13474"/>
                </a:cubicBezTo>
                <a:cubicBezTo>
                  <a:pt x="462713" y="14543"/>
                  <a:pt x="470778" y="17324"/>
                  <a:pt x="477919" y="21437"/>
                </a:cubicBezTo>
                <a:close/>
                <a:moveTo>
                  <a:pt x="957797" y="167970"/>
                </a:moveTo>
                <a:cubicBezTo>
                  <a:pt x="1076184" y="227289"/>
                  <a:pt x="1186759" y="301068"/>
                  <a:pt x="1286982" y="387616"/>
                </a:cubicBezTo>
                <a:cubicBezTo>
                  <a:pt x="1313547" y="410457"/>
                  <a:pt x="1316566" y="450510"/>
                  <a:pt x="1293725" y="477075"/>
                </a:cubicBezTo>
                <a:cubicBezTo>
                  <a:pt x="1281638" y="491137"/>
                  <a:pt x="1263998" y="499204"/>
                  <a:pt x="1245453" y="499154"/>
                </a:cubicBezTo>
                <a:lnTo>
                  <a:pt x="1245167" y="499154"/>
                </a:lnTo>
                <a:cubicBezTo>
                  <a:pt x="1229965" y="499301"/>
                  <a:pt x="1215220" y="493956"/>
                  <a:pt x="1203638" y="484104"/>
                </a:cubicBezTo>
                <a:cubicBezTo>
                  <a:pt x="1111407" y="404300"/>
                  <a:pt x="1009633" y="336248"/>
                  <a:pt x="900647" y="281508"/>
                </a:cubicBezTo>
                <a:cubicBezTo>
                  <a:pt x="869295" y="265726"/>
                  <a:pt x="856672" y="227516"/>
                  <a:pt x="872454" y="196164"/>
                </a:cubicBezTo>
                <a:cubicBezTo>
                  <a:pt x="888235" y="164811"/>
                  <a:pt x="926445" y="152188"/>
                  <a:pt x="957797" y="167970"/>
                </a:cubicBezTo>
                <a:close/>
              </a:path>
            </a:pathLst>
          </a:custGeom>
          <a:solidFill>
            <a:schemeClr val="accent4"/>
          </a:solidFill>
          <a:ln w="9525" cap="flat">
            <a:noFill/>
            <a:prstDash val="solid"/>
            <a:miter/>
          </a:ln>
        </p:spPr>
        <p:txBody>
          <a:bodyPr rtlCol="0" anchor="ctr"/>
          <a:lstStyle/>
          <a:p>
            <a:endParaRPr lang="en-US"/>
          </a:p>
        </p:txBody>
      </p:sp>
      <p:sp>
        <p:nvSpPr>
          <p:cNvPr id="40" name="Freeform: Shape 39">
            <a:extLst>
              <a:ext uri="{FF2B5EF4-FFF2-40B4-BE49-F238E27FC236}">
                <a16:creationId xmlns:a16="http://schemas.microsoft.com/office/drawing/2014/main" id="{75F47824-961D-465D-84F9-EAE11BC617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09527" y="6033795"/>
            <a:ext cx="1991064" cy="824205"/>
          </a:xfrm>
          <a:custGeom>
            <a:avLst/>
            <a:gdLst>
              <a:gd name="connsiteX0" fmla="*/ 995532 w 1991064"/>
              <a:gd name="connsiteY0" fmla="*/ 0 h 824205"/>
              <a:gd name="connsiteX1" fmla="*/ 1984823 w 1991064"/>
              <a:gd name="connsiteY1" fmla="*/ 784423 h 824205"/>
              <a:gd name="connsiteX2" fmla="*/ 1991064 w 1991064"/>
              <a:gd name="connsiteY2" fmla="*/ 824205 h 824205"/>
              <a:gd name="connsiteX3" fmla="*/ 0 w 1991064"/>
              <a:gd name="connsiteY3" fmla="*/ 824205 h 824205"/>
              <a:gd name="connsiteX4" fmla="*/ 6241 w 1991064"/>
              <a:gd name="connsiteY4" fmla="*/ 784423 h 824205"/>
              <a:gd name="connsiteX5" fmla="*/ 995532 w 1991064"/>
              <a:gd name="connsiteY5" fmla="*/ 0 h 8242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991064" h="824205">
                <a:moveTo>
                  <a:pt x="995532" y="0"/>
                </a:moveTo>
                <a:cubicBezTo>
                  <a:pt x="1483521" y="0"/>
                  <a:pt x="1890663" y="336754"/>
                  <a:pt x="1984823" y="784423"/>
                </a:cubicBezTo>
                <a:lnTo>
                  <a:pt x="1991064" y="824205"/>
                </a:lnTo>
                <a:lnTo>
                  <a:pt x="0" y="824205"/>
                </a:lnTo>
                <a:lnTo>
                  <a:pt x="6241" y="784423"/>
                </a:lnTo>
                <a:cubicBezTo>
                  <a:pt x="100402" y="336754"/>
                  <a:pt x="507544" y="0"/>
                  <a:pt x="995532"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42" name="Freeform: Shape 41">
            <a:extLst>
              <a:ext uri="{FF2B5EF4-FFF2-40B4-BE49-F238E27FC236}">
                <a16:creationId xmlns:a16="http://schemas.microsoft.com/office/drawing/2014/main" id="{FEC9DA3E-C1D7-472D-B7C0-F71AE41FBA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51696" y="5519196"/>
            <a:ext cx="1340305" cy="1338805"/>
          </a:xfrm>
          <a:custGeom>
            <a:avLst/>
            <a:gdLst>
              <a:gd name="connsiteX0" fmla="*/ 61913 w 1340305"/>
              <a:gd name="connsiteY0" fmla="*/ 0 h 1338805"/>
              <a:gd name="connsiteX1" fmla="*/ 1340305 w 1340305"/>
              <a:gd name="connsiteY1" fmla="*/ 0 h 1338805"/>
              <a:gd name="connsiteX2" fmla="*/ 1340305 w 1340305"/>
              <a:gd name="connsiteY2" fmla="*/ 123825 h 1338805"/>
              <a:gd name="connsiteX3" fmla="*/ 123825 w 1340305"/>
              <a:gd name="connsiteY3" fmla="*/ 123825 h 1338805"/>
              <a:gd name="connsiteX4" fmla="*/ 123825 w 1340305"/>
              <a:gd name="connsiteY4" fmla="*/ 1338805 h 1338805"/>
              <a:gd name="connsiteX5" fmla="*/ 0 w 1340305"/>
              <a:gd name="connsiteY5" fmla="*/ 1338805 h 1338805"/>
              <a:gd name="connsiteX6" fmla="*/ 0 w 1340305"/>
              <a:gd name="connsiteY6" fmla="*/ 61913 h 1338805"/>
              <a:gd name="connsiteX7" fmla="*/ 61913 w 1340305"/>
              <a:gd name="connsiteY7" fmla="*/ 0 h 1338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340305" h="1338805">
                <a:moveTo>
                  <a:pt x="61913" y="0"/>
                </a:moveTo>
                <a:lnTo>
                  <a:pt x="1340305" y="0"/>
                </a:lnTo>
                <a:lnTo>
                  <a:pt x="1340305" y="123825"/>
                </a:lnTo>
                <a:lnTo>
                  <a:pt x="123825" y="123825"/>
                </a:lnTo>
                <a:lnTo>
                  <a:pt x="123825" y="1338805"/>
                </a:lnTo>
                <a:lnTo>
                  <a:pt x="0" y="1338805"/>
                </a:ln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endParaRPr lang="en-US"/>
          </a:p>
        </p:txBody>
      </p:sp>
    </p:spTree>
    <p:extLst>
      <p:ext uri="{BB962C8B-B14F-4D97-AF65-F5344CB8AC3E}">
        <p14:creationId xmlns:p14="http://schemas.microsoft.com/office/powerpoint/2010/main" val="198304796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8" name="Rectangle 27">
            <a:extLst>
              <a:ext uri="{FF2B5EF4-FFF2-40B4-BE49-F238E27FC236}">
                <a16:creationId xmlns:a16="http://schemas.microsoft.com/office/drawing/2014/main" id="{1CD81A2A-6ED4-4EF4-A14C-912D31E148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 name="Title 1">
            <a:extLst>
              <a:ext uri="{FF2B5EF4-FFF2-40B4-BE49-F238E27FC236}">
                <a16:creationId xmlns:a16="http://schemas.microsoft.com/office/drawing/2014/main" id="{3035D1AC-34CB-FD0C-4DC4-917D1635967F}"/>
              </a:ext>
            </a:extLst>
          </p:cNvPr>
          <p:cNvSpPr>
            <a:spLocks noGrp="1"/>
          </p:cNvSpPr>
          <p:nvPr>
            <p:ph type="title"/>
          </p:nvPr>
        </p:nvSpPr>
        <p:spPr>
          <a:xfrm>
            <a:off x="838200" y="365125"/>
            <a:ext cx="5393361" cy="1325563"/>
          </a:xfrm>
        </p:spPr>
        <p:txBody>
          <a:bodyPr>
            <a:normAutofit/>
          </a:bodyPr>
          <a:lstStyle/>
          <a:p>
            <a:r>
              <a:rPr lang="en-GB">
                <a:ea typeface="+mj-lt"/>
                <a:cs typeface="+mj-lt"/>
              </a:rPr>
              <a:t>Entrepreneurial Weaknesses</a:t>
            </a:r>
            <a:endParaRPr lang="en-US"/>
          </a:p>
        </p:txBody>
      </p:sp>
      <p:sp>
        <p:nvSpPr>
          <p:cNvPr id="30" name="Freeform: Shape 29">
            <a:extLst>
              <a:ext uri="{FF2B5EF4-FFF2-40B4-BE49-F238E27FC236}">
                <a16:creationId xmlns:a16="http://schemas.microsoft.com/office/drawing/2014/main" id="{1661932C-CA15-4E17-B115-FAE7CBEE47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198657" y="1"/>
            <a:ext cx="1155142" cy="625027"/>
          </a:xfrm>
          <a:custGeom>
            <a:avLst/>
            <a:gdLst>
              <a:gd name="connsiteX0" fmla="*/ 4784 w 1155142"/>
              <a:gd name="connsiteY0" fmla="*/ 0 h 625027"/>
              <a:gd name="connsiteX1" fmla="*/ 1150358 w 1155142"/>
              <a:gd name="connsiteY1" fmla="*/ 0 h 625027"/>
              <a:gd name="connsiteX2" fmla="*/ 1155142 w 1155142"/>
              <a:gd name="connsiteY2" fmla="*/ 47456 h 625027"/>
              <a:gd name="connsiteX3" fmla="*/ 577571 w 1155142"/>
              <a:gd name="connsiteY3" fmla="*/ 625027 h 625027"/>
              <a:gd name="connsiteX4" fmla="*/ 0 w 1155142"/>
              <a:gd name="connsiteY4" fmla="*/ 47456 h 62502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55142" h="625027">
                <a:moveTo>
                  <a:pt x="4784" y="0"/>
                </a:moveTo>
                <a:lnTo>
                  <a:pt x="1150358" y="0"/>
                </a:lnTo>
                <a:lnTo>
                  <a:pt x="1155142" y="47456"/>
                </a:lnTo>
                <a:cubicBezTo>
                  <a:pt x="1155142" y="366440"/>
                  <a:pt x="896555" y="625027"/>
                  <a:pt x="577571" y="625027"/>
                </a:cubicBezTo>
                <a:cubicBezTo>
                  <a:pt x="258587" y="625027"/>
                  <a:pt x="0" y="366440"/>
                  <a:pt x="0" y="47456"/>
                </a:cubicBezTo>
                <a:close/>
              </a:path>
            </a:pathLst>
          </a:custGeom>
          <a:solidFill>
            <a:schemeClr val="accent5">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a:extLst>
              <a:ext uri="{FF2B5EF4-FFF2-40B4-BE49-F238E27FC236}">
                <a16:creationId xmlns:a16="http://schemas.microsoft.com/office/drawing/2014/main" id="{24C7F1ED-EE86-8C12-C805-B4D1F331757C}"/>
              </a:ext>
            </a:extLst>
          </p:cNvPr>
          <p:cNvSpPr>
            <a:spLocks noGrp="1"/>
          </p:cNvSpPr>
          <p:nvPr>
            <p:ph idx="1"/>
          </p:nvPr>
        </p:nvSpPr>
        <p:spPr>
          <a:xfrm>
            <a:off x="838200" y="1825625"/>
            <a:ext cx="5393361" cy="4351338"/>
          </a:xfrm>
        </p:spPr>
        <p:txBody>
          <a:bodyPr vert="horz" lIns="91440" tIns="45720" rIns="91440" bIns="45720" rtlCol="0">
            <a:normAutofit/>
          </a:bodyPr>
          <a:lstStyle/>
          <a:p>
            <a:pPr>
              <a:buNone/>
            </a:pPr>
            <a:r>
              <a:rPr lang="en-GB" sz="1300">
                <a:ea typeface="+mn-lt"/>
                <a:cs typeface="+mn-lt"/>
              </a:rPr>
              <a:t>1. Limited experience running a full business independently</a:t>
            </a:r>
            <a:br>
              <a:rPr lang="en-GB" sz="1300">
                <a:ea typeface="+mn-lt"/>
                <a:cs typeface="+mn-lt"/>
              </a:rPr>
            </a:br>
            <a:r>
              <a:rPr lang="en-GB" sz="1300">
                <a:ea typeface="+mn-lt"/>
                <a:cs typeface="+mn-lt"/>
              </a:rPr>
              <a:t> Although you have strong management experience, running an entire business — finances, legal responsibilities, licensing, marketing, and long-term planning — is something new, and will require learning.</a:t>
            </a:r>
            <a:endParaRPr lang="en-US" sz="1300"/>
          </a:p>
          <a:p>
            <a:pPr>
              <a:buNone/>
            </a:pPr>
            <a:r>
              <a:rPr lang="en-GB" sz="1300">
                <a:ea typeface="+mn-lt"/>
                <a:cs typeface="+mn-lt"/>
              </a:rPr>
              <a:t>2. Need to improve financial and budgeting skills</a:t>
            </a:r>
            <a:br>
              <a:rPr lang="en-GB" sz="1300">
                <a:ea typeface="+mn-lt"/>
                <a:cs typeface="+mn-lt"/>
              </a:rPr>
            </a:br>
            <a:r>
              <a:rPr lang="en-GB" sz="1300">
                <a:ea typeface="+mn-lt"/>
                <a:cs typeface="+mn-lt"/>
              </a:rPr>
              <a:t> Cash flow forecasting, tax management, and cost control are key areas that many first-time entrepreneurs struggle with. You may need extra support, training, or advice in this area.</a:t>
            </a:r>
            <a:endParaRPr lang="en-GB" sz="1300"/>
          </a:p>
          <a:p>
            <a:pPr>
              <a:buNone/>
            </a:pPr>
            <a:r>
              <a:rPr lang="en-GB" sz="1300">
                <a:ea typeface="+mn-lt"/>
                <a:cs typeface="+mn-lt"/>
              </a:rPr>
              <a:t>3. Dependence on external funding</a:t>
            </a:r>
            <a:br>
              <a:rPr lang="en-GB" sz="1300">
                <a:ea typeface="+mn-lt"/>
                <a:cs typeface="+mn-lt"/>
              </a:rPr>
            </a:br>
            <a:r>
              <a:rPr lang="en-GB" sz="1300">
                <a:ea typeface="+mn-lt"/>
                <a:cs typeface="+mn-lt"/>
              </a:rPr>
              <a:t> As a start-up, the business will rely on savings, loans, or investors to launch. This means budgeting must be tighter, and the business must prove it can generate income quickly.</a:t>
            </a:r>
            <a:endParaRPr lang="en-GB" sz="1300"/>
          </a:p>
          <a:p>
            <a:pPr>
              <a:buNone/>
            </a:pPr>
            <a:r>
              <a:rPr lang="en-GB" sz="1300">
                <a:ea typeface="+mn-lt"/>
                <a:cs typeface="+mn-lt"/>
              </a:rPr>
              <a:t>4. Limited experience with animal-welfare regulations</a:t>
            </a:r>
            <a:br>
              <a:rPr lang="en-GB" sz="1300">
                <a:ea typeface="+mn-lt"/>
                <a:cs typeface="+mn-lt"/>
              </a:rPr>
            </a:br>
            <a:r>
              <a:rPr lang="en-GB" sz="1300">
                <a:ea typeface="+mn-lt"/>
                <a:cs typeface="+mn-lt"/>
              </a:rPr>
              <a:t> Because the café includes cats, there are added responsibilities: welfare logging, vet checks, safety procedures, and hygiene requirements. This is new territory and will require training and guidance.</a:t>
            </a:r>
            <a:endParaRPr lang="en-GB" sz="1300"/>
          </a:p>
          <a:p>
            <a:pPr marL="0" indent="0">
              <a:buNone/>
            </a:pPr>
            <a:endParaRPr lang="en-GB" sz="1300">
              <a:ea typeface="+mn-lt"/>
              <a:cs typeface="+mn-lt"/>
            </a:endParaRPr>
          </a:p>
        </p:txBody>
      </p:sp>
      <p:sp>
        <p:nvSpPr>
          <p:cNvPr id="32" name="Oval 31">
            <a:extLst>
              <a:ext uri="{FF2B5EF4-FFF2-40B4-BE49-F238E27FC236}">
                <a16:creationId xmlns:a16="http://schemas.microsoft.com/office/drawing/2014/main" id="{8590ADD5-9383-4D3D-9047-3DA2593CCB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08185" y="3423959"/>
            <a:ext cx="540822" cy="540822"/>
          </a:xfrm>
          <a:prstGeom prst="ellipse">
            <a:avLst/>
          </a:prstGeom>
          <a:noFill/>
          <a:ln w="1270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3" name="Graphic 22" descr="Downward trend">
            <a:extLst>
              <a:ext uri="{FF2B5EF4-FFF2-40B4-BE49-F238E27FC236}">
                <a16:creationId xmlns:a16="http://schemas.microsoft.com/office/drawing/2014/main" id="{F169F1FE-4B85-7045-08A2-5FF06247DEAD}"/>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7887184" y="1216485"/>
            <a:ext cx="3781051" cy="3781051"/>
          </a:xfrm>
          <a:custGeom>
            <a:avLst/>
            <a:gdLst/>
            <a:ahLst/>
            <a:cxnLst/>
            <a:rect l="l" t="t" r="r" b="b"/>
            <a:pathLst>
              <a:path w="4114800" h="5712488">
                <a:moveTo>
                  <a:pt x="133155" y="0"/>
                </a:moveTo>
                <a:lnTo>
                  <a:pt x="3981645" y="0"/>
                </a:lnTo>
                <a:cubicBezTo>
                  <a:pt x="4055184" y="0"/>
                  <a:pt x="4114800" y="59616"/>
                  <a:pt x="4114800" y="133155"/>
                </a:cubicBezTo>
                <a:lnTo>
                  <a:pt x="4114800" y="5579333"/>
                </a:lnTo>
                <a:cubicBezTo>
                  <a:pt x="4114800" y="5652872"/>
                  <a:pt x="4055184" y="5712488"/>
                  <a:pt x="3981645" y="5712488"/>
                </a:cubicBezTo>
                <a:lnTo>
                  <a:pt x="133155" y="5712488"/>
                </a:lnTo>
                <a:cubicBezTo>
                  <a:pt x="59616" y="5712488"/>
                  <a:pt x="0" y="5652872"/>
                  <a:pt x="0" y="5579333"/>
                </a:cubicBezTo>
                <a:lnTo>
                  <a:pt x="0" y="133155"/>
                </a:lnTo>
                <a:cubicBezTo>
                  <a:pt x="0" y="59616"/>
                  <a:pt x="59616" y="0"/>
                  <a:pt x="133155" y="0"/>
                </a:cubicBezTo>
                <a:close/>
              </a:path>
            </a:pathLst>
          </a:custGeom>
        </p:spPr>
      </p:pic>
      <p:sp>
        <p:nvSpPr>
          <p:cNvPr id="34" name="Freeform: Shape 33">
            <a:extLst>
              <a:ext uri="{FF2B5EF4-FFF2-40B4-BE49-F238E27FC236}">
                <a16:creationId xmlns:a16="http://schemas.microsoft.com/office/drawing/2014/main" id="{DABE3E45-88CF-45D8-8D40-C773324D93F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749602" y="1"/>
            <a:ext cx="2066948" cy="1621879"/>
          </a:xfrm>
          <a:custGeom>
            <a:avLst/>
            <a:gdLst>
              <a:gd name="connsiteX0" fmla="*/ 0 w 2066948"/>
              <a:gd name="connsiteY0" fmla="*/ 0 h 1621879"/>
              <a:gd name="connsiteX1" fmla="*/ 123825 w 2066948"/>
              <a:gd name="connsiteY1" fmla="*/ 0 h 1621879"/>
              <a:gd name="connsiteX2" fmla="*/ 123825 w 2066948"/>
              <a:gd name="connsiteY2" fmla="*/ 1452620 h 1621879"/>
              <a:gd name="connsiteX3" fmla="*/ 1881378 w 2066948"/>
              <a:gd name="connsiteY3" fmla="*/ 436017 h 1621879"/>
              <a:gd name="connsiteX4" fmla="*/ 1127572 w 2066948"/>
              <a:gd name="connsiteY4" fmla="*/ 0 h 1621879"/>
              <a:gd name="connsiteX5" fmla="*/ 1374887 w 2066948"/>
              <a:gd name="connsiteY5" fmla="*/ 0 h 1621879"/>
              <a:gd name="connsiteX6" fmla="*/ 2035969 w 2066948"/>
              <a:gd name="connsiteY6" fmla="*/ 382391 h 1621879"/>
              <a:gd name="connsiteX7" fmla="*/ 2058648 w 2066948"/>
              <a:gd name="connsiteY7" fmla="*/ 466963 h 1621879"/>
              <a:gd name="connsiteX8" fmla="*/ 2035969 w 2066948"/>
              <a:gd name="connsiteY8" fmla="*/ 489642 h 1621879"/>
              <a:gd name="connsiteX9" fmla="*/ 92869 w 2066948"/>
              <a:gd name="connsiteY9" fmla="*/ 1613592 h 1621879"/>
              <a:gd name="connsiteX10" fmla="*/ 61913 w 2066948"/>
              <a:gd name="connsiteY10" fmla="*/ 1621879 h 1621879"/>
              <a:gd name="connsiteX11" fmla="*/ 0 w 2066948"/>
              <a:gd name="connsiteY11" fmla="*/ 1559967 h 1621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066948" h="1621879">
                <a:moveTo>
                  <a:pt x="0" y="0"/>
                </a:moveTo>
                <a:lnTo>
                  <a:pt x="123825" y="0"/>
                </a:lnTo>
                <a:lnTo>
                  <a:pt x="123825" y="1452620"/>
                </a:lnTo>
                <a:lnTo>
                  <a:pt x="1881378" y="436017"/>
                </a:lnTo>
                <a:lnTo>
                  <a:pt x="1127572" y="0"/>
                </a:lnTo>
                <a:lnTo>
                  <a:pt x="1374887" y="0"/>
                </a:lnTo>
                <a:lnTo>
                  <a:pt x="2035969" y="382391"/>
                </a:lnTo>
                <a:cubicBezTo>
                  <a:pt x="2065582" y="399479"/>
                  <a:pt x="2075745" y="437340"/>
                  <a:pt x="2058648" y="466963"/>
                </a:cubicBezTo>
                <a:cubicBezTo>
                  <a:pt x="2053219" y="476384"/>
                  <a:pt x="2045389" y="484204"/>
                  <a:pt x="2035969" y="489642"/>
                </a:cubicBezTo>
                <a:lnTo>
                  <a:pt x="92869" y="1613592"/>
                </a:lnTo>
                <a:cubicBezTo>
                  <a:pt x="83458" y="1619031"/>
                  <a:pt x="72780" y="1621889"/>
                  <a:pt x="61913" y="1621879"/>
                </a:cubicBezTo>
                <a:cubicBezTo>
                  <a:pt x="27719" y="1621879"/>
                  <a:pt x="0" y="1594161"/>
                  <a:pt x="0" y="1559967"/>
                </a:cubicBezTo>
                <a:close/>
              </a:path>
            </a:pathLst>
          </a:custGeom>
          <a:solidFill>
            <a:schemeClr val="accent6"/>
          </a:solidFill>
          <a:ln w="9525" cap="flat">
            <a:noFill/>
            <a:prstDash val="solid"/>
            <a:miter/>
          </a:ln>
        </p:spPr>
        <p:txBody>
          <a:bodyPr rtlCol="0" anchor="ctr"/>
          <a:lstStyle/>
          <a:p>
            <a:endParaRPr lang="en-US"/>
          </a:p>
        </p:txBody>
      </p:sp>
      <p:cxnSp>
        <p:nvCxnSpPr>
          <p:cNvPr id="36" name="Straight Connector 35">
            <a:extLst>
              <a:ext uri="{FF2B5EF4-FFF2-40B4-BE49-F238E27FC236}">
                <a16:creationId xmlns:a16="http://schemas.microsoft.com/office/drawing/2014/main" id="{49CD1692-827B-4C8D-B4A1-134FD04CF45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2138745" y="1027906"/>
            <a:ext cx="0" cy="1597708"/>
          </a:xfrm>
          <a:prstGeom prst="line">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cxnSp>
      <p:sp>
        <p:nvSpPr>
          <p:cNvPr id="38" name="Freeform: Shape 37">
            <a:extLst>
              <a:ext uri="{FF2B5EF4-FFF2-40B4-BE49-F238E27FC236}">
                <a16:creationId xmlns:a16="http://schemas.microsoft.com/office/drawing/2014/main" id="{B91ECDA9-56DC-4270-8F33-01C5637B8C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463438">
            <a:off x="7456580" y="5166682"/>
            <a:ext cx="1835725" cy="2024785"/>
          </a:xfrm>
          <a:custGeom>
            <a:avLst/>
            <a:gdLst>
              <a:gd name="connsiteX0" fmla="*/ 1801138 w 1835725"/>
              <a:gd name="connsiteY0" fmla="*/ 1622662 h 2024785"/>
              <a:gd name="connsiteX1" fmla="*/ 1835717 w 1835725"/>
              <a:gd name="connsiteY1" fmla="*/ 1680254 h 2024785"/>
              <a:gd name="connsiteX2" fmla="*/ 1812568 w 1835725"/>
              <a:gd name="connsiteY2" fmla="*/ 1877193 h 2024785"/>
              <a:gd name="connsiteX3" fmla="*/ 1776210 w 1835725"/>
              <a:gd name="connsiteY3" fmla="*/ 2024785 h 2024785"/>
              <a:gd name="connsiteX4" fmla="*/ 1655772 w 1835725"/>
              <a:gd name="connsiteY4" fmla="*/ 1983449 h 2024785"/>
              <a:gd name="connsiteX5" fmla="*/ 1687591 w 1835725"/>
              <a:gd name="connsiteY5" fmla="*/ 1854495 h 2024785"/>
              <a:gd name="connsiteX6" fmla="*/ 1708939 w 1835725"/>
              <a:gd name="connsiteY6" fmla="*/ 1673301 h 2024785"/>
              <a:gd name="connsiteX7" fmla="*/ 1778129 w 1835725"/>
              <a:gd name="connsiteY7" fmla="*/ 1615979 h 2024785"/>
              <a:gd name="connsiteX8" fmla="*/ 1801138 w 1835725"/>
              <a:gd name="connsiteY8" fmla="*/ 1622662 h 2024785"/>
              <a:gd name="connsiteX9" fmla="*/ 1585229 w 1835725"/>
              <a:gd name="connsiteY9" fmla="*/ 764759 h 2024785"/>
              <a:gd name="connsiteX10" fmla="*/ 1623024 w 1835725"/>
              <a:gd name="connsiteY10" fmla="*/ 792810 h 2024785"/>
              <a:gd name="connsiteX11" fmla="*/ 1777614 w 1835725"/>
              <a:gd name="connsiteY11" fmla="*/ 1157141 h 2024785"/>
              <a:gd name="connsiteX12" fmla="*/ 1733799 w 1835725"/>
              <a:gd name="connsiteY12" fmla="*/ 1235532 h 2024785"/>
              <a:gd name="connsiteX13" fmla="*/ 1716464 w 1835725"/>
              <a:gd name="connsiteY13" fmla="*/ 1237722 h 2024785"/>
              <a:gd name="connsiteX14" fmla="*/ 1716464 w 1835725"/>
              <a:gd name="connsiteY14" fmla="*/ 1237913 h 2024785"/>
              <a:gd name="connsiteX15" fmla="*/ 1655409 w 1835725"/>
              <a:gd name="connsiteY15" fmla="*/ 1191717 h 2024785"/>
              <a:gd name="connsiteX16" fmla="*/ 1513200 w 1835725"/>
              <a:gd name="connsiteY16" fmla="*/ 856627 h 2024785"/>
              <a:gd name="connsiteX17" fmla="*/ 1538499 w 1835725"/>
              <a:gd name="connsiteY17" fmla="*/ 770415 h 2024785"/>
              <a:gd name="connsiteX18" fmla="*/ 1585229 w 1835725"/>
              <a:gd name="connsiteY18" fmla="*/ 764759 h 2024785"/>
              <a:gd name="connsiteX19" fmla="*/ 477919 w 1835725"/>
              <a:gd name="connsiteY19" fmla="*/ 21437 h 2024785"/>
              <a:gd name="connsiteX20" fmla="*/ 509236 w 1835725"/>
              <a:gd name="connsiteY20" fmla="*/ 84182 h 2024785"/>
              <a:gd name="connsiteX21" fmla="*/ 445829 w 1835725"/>
              <a:gd name="connsiteY21" fmla="*/ 139871 h 2024785"/>
              <a:gd name="connsiteX22" fmla="*/ 437447 w 1835725"/>
              <a:gd name="connsiteY22" fmla="*/ 139395 h 2024785"/>
              <a:gd name="connsiteX23" fmla="*/ 73211 w 1835725"/>
              <a:gd name="connsiteY23" fmla="*/ 137204 h 2024785"/>
              <a:gd name="connsiteX24" fmla="*/ 749 w 1835725"/>
              <a:gd name="connsiteY24" fmla="*/ 84082 h 2024785"/>
              <a:gd name="connsiteX25" fmla="*/ 53871 w 1835725"/>
              <a:gd name="connsiteY25" fmla="*/ 11621 h 2024785"/>
              <a:gd name="connsiteX26" fmla="*/ 58352 w 1835725"/>
              <a:gd name="connsiteY26" fmla="*/ 11093 h 2024785"/>
              <a:gd name="connsiteX27" fmla="*/ 454020 w 1835725"/>
              <a:gd name="connsiteY27" fmla="*/ 13474 h 2024785"/>
              <a:gd name="connsiteX28" fmla="*/ 477919 w 1835725"/>
              <a:gd name="connsiteY28" fmla="*/ 21437 h 2024785"/>
              <a:gd name="connsiteX29" fmla="*/ 957797 w 1835725"/>
              <a:gd name="connsiteY29" fmla="*/ 167970 h 2024785"/>
              <a:gd name="connsiteX30" fmla="*/ 1286982 w 1835725"/>
              <a:gd name="connsiteY30" fmla="*/ 387616 h 2024785"/>
              <a:gd name="connsiteX31" fmla="*/ 1293725 w 1835725"/>
              <a:gd name="connsiteY31" fmla="*/ 477075 h 2024785"/>
              <a:gd name="connsiteX32" fmla="*/ 1245453 w 1835725"/>
              <a:gd name="connsiteY32" fmla="*/ 499154 h 2024785"/>
              <a:gd name="connsiteX33" fmla="*/ 1245167 w 1835725"/>
              <a:gd name="connsiteY33" fmla="*/ 499154 h 2024785"/>
              <a:gd name="connsiteX34" fmla="*/ 1203638 w 1835725"/>
              <a:gd name="connsiteY34" fmla="*/ 484104 h 2024785"/>
              <a:gd name="connsiteX35" fmla="*/ 900647 w 1835725"/>
              <a:gd name="connsiteY35" fmla="*/ 281508 h 2024785"/>
              <a:gd name="connsiteX36" fmla="*/ 872454 w 1835725"/>
              <a:gd name="connsiteY36" fmla="*/ 196164 h 2024785"/>
              <a:gd name="connsiteX37" fmla="*/ 957797 w 1835725"/>
              <a:gd name="connsiteY37" fmla="*/ 167970 h 20247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835725" h="2024785">
                <a:moveTo>
                  <a:pt x="1801138" y="1622662"/>
                </a:moveTo>
                <a:cubicBezTo>
                  <a:pt x="1822105" y="1633400"/>
                  <a:pt x="1836117" y="1655372"/>
                  <a:pt x="1835717" y="1680254"/>
                </a:cubicBezTo>
                <a:cubicBezTo>
                  <a:pt x="1832093" y="1746382"/>
                  <a:pt x="1824354" y="1812154"/>
                  <a:pt x="1812568" y="1877193"/>
                </a:cubicBezTo>
                <a:lnTo>
                  <a:pt x="1776210" y="2024785"/>
                </a:lnTo>
                <a:lnTo>
                  <a:pt x="1655772" y="1983449"/>
                </a:lnTo>
                <a:lnTo>
                  <a:pt x="1687591" y="1854495"/>
                </a:lnTo>
                <a:cubicBezTo>
                  <a:pt x="1698455" y="1794657"/>
                  <a:pt x="1705590" y="1734142"/>
                  <a:pt x="1708939" y="1673301"/>
                </a:cubicBezTo>
                <a:cubicBezTo>
                  <a:pt x="1712216" y="1638363"/>
                  <a:pt x="1743190" y="1612703"/>
                  <a:pt x="1778129" y="1615979"/>
                </a:cubicBezTo>
                <a:cubicBezTo>
                  <a:pt x="1786387" y="1616753"/>
                  <a:pt x="1794149" y="1619084"/>
                  <a:pt x="1801138" y="1622662"/>
                </a:cubicBezTo>
                <a:close/>
                <a:moveTo>
                  <a:pt x="1585229" y="764759"/>
                </a:moveTo>
                <a:cubicBezTo>
                  <a:pt x="1600438" y="768789"/>
                  <a:pt x="1614156" y="778436"/>
                  <a:pt x="1623024" y="792810"/>
                </a:cubicBezTo>
                <a:cubicBezTo>
                  <a:pt x="1689575" y="907319"/>
                  <a:pt x="1741505" y="1029715"/>
                  <a:pt x="1777614" y="1157141"/>
                </a:cubicBezTo>
                <a:cubicBezTo>
                  <a:pt x="1787149" y="1190888"/>
                  <a:pt x="1767537" y="1225969"/>
                  <a:pt x="1733799" y="1235532"/>
                </a:cubicBezTo>
                <a:cubicBezTo>
                  <a:pt x="1728151" y="1237046"/>
                  <a:pt x="1722312" y="1237780"/>
                  <a:pt x="1716464" y="1237722"/>
                </a:cubicBezTo>
                <a:lnTo>
                  <a:pt x="1716464" y="1237913"/>
                </a:lnTo>
                <a:cubicBezTo>
                  <a:pt x="1688070" y="1237913"/>
                  <a:pt x="1663124" y="1219044"/>
                  <a:pt x="1655409" y="1191717"/>
                </a:cubicBezTo>
                <a:cubicBezTo>
                  <a:pt x="1622214" y="1074512"/>
                  <a:pt x="1574437" y="961936"/>
                  <a:pt x="1513200" y="856627"/>
                </a:cubicBezTo>
                <a:cubicBezTo>
                  <a:pt x="1496379" y="825834"/>
                  <a:pt x="1507704" y="787236"/>
                  <a:pt x="1538499" y="770415"/>
                </a:cubicBezTo>
                <a:cubicBezTo>
                  <a:pt x="1553325" y="762319"/>
                  <a:pt x="1570022" y="760730"/>
                  <a:pt x="1585229" y="764759"/>
                </a:cubicBezTo>
                <a:close/>
                <a:moveTo>
                  <a:pt x="477919" y="21437"/>
                </a:moveTo>
                <a:cubicBezTo>
                  <a:pt x="499341" y="33775"/>
                  <a:pt x="512445" y="58102"/>
                  <a:pt x="509236" y="84182"/>
                </a:cubicBezTo>
                <a:cubicBezTo>
                  <a:pt x="505303" y="116151"/>
                  <a:pt x="478038" y="140098"/>
                  <a:pt x="445829" y="139871"/>
                </a:cubicBezTo>
                <a:cubicBezTo>
                  <a:pt x="443027" y="139899"/>
                  <a:pt x="440227" y="139740"/>
                  <a:pt x="437447" y="139395"/>
                </a:cubicBezTo>
                <a:cubicBezTo>
                  <a:pt x="316592" y="123615"/>
                  <a:pt x="194247" y="122878"/>
                  <a:pt x="73211" y="137204"/>
                </a:cubicBezTo>
                <a:cubicBezTo>
                  <a:pt x="38532" y="142545"/>
                  <a:pt x="6090" y="118762"/>
                  <a:pt x="749" y="84082"/>
                </a:cubicBezTo>
                <a:cubicBezTo>
                  <a:pt x="-4591" y="49403"/>
                  <a:pt x="19192" y="16961"/>
                  <a:pt x="53871" y="11621"/>
                </a:cubicBezTo>
                <a:cubicBezTo>
                  <a:pt x="55358" y="11392"/>
                  <a:pt x="56852" y="11216"/>
                  <a:pt x="58352" y="11093"/>
                </a:cubicBezTo>
                <a:cubicBezTo>
                  <a:pt x="189834" y="-4456"/>
                  <a:pt x="322735" y="-3656"/>
                  <a:pt x="454020" y="13474"/>
                </a:cubicBezTo>
                <a:cubicBezTo>
                  <a:pt x="462713" y="14543"/>
                  <a:pt x="470778" y="17324"/>
                  <a:pt x="477919" y="21437"/>
                </a:cubicBezTo>
                <a:close/>
                <a:moveTo>
                  <a:pt x="957797" y="167970"/>
                </a:moveTo>
                <a:cubicBezTo>
                  <a:pt x="1076184" y="227289"/>
                  <a:pt x="1186759" y="301068"/>
                  <a:pt x="1286982" y="387616"/>
                </a:cubicBezTo>
                <a:cubicBezTo>
                  <a:pt x="1313547" y="410457"/>
                  <a:pt x="1316566" y="450510"/>
                  <a:pt x="1293725" y="477075"/>
                </a:cubicBezTo>
                <a:cubicBezTo>
                  <a:pt x="1281638" y="491137"/>
                  <a:pt x="1263998" y="499204"/>
                  <a:pt x="1245453" y="499154"/>
                </a:cubicBezTo>
                <a:lnTo>
                  <a:pt x="1245167" y="499154"/>
                </a:lnTo>
                <a:cubicBezTo>
                  <a:pt x="1229965" y="499301"/>
                  <a:pt x="1215220" y="493956"/>
                  <a:pt x="1203638" y="484104"/>
                </a:cubicBezTo>
                <a:cubicBezTo>
                  <a:pt x="1111407" y="404300"/>
                  <a:pt x="1009633" y="336248"/>
                  <a:pt x="900647" y="281508"/>
                </a:cubicBezTo>
                <a:cubicBezTo>
                  <a:pt x="869295" y="265726"/>
                  <a:pt x="856672" y="227516"/>
                  <a:pt x="872454" y="196164"/>
                </a:cubicBezTo>
                <a:cubicBezTo>
                  <a:pt x="888235" y="164811"/>
                  <a:pt x="926445" y="152188"/>
                  <a:pt x="957797" y="167970"/>
                </a:cubicBezTo>
                <a:close/>
              </a:path>
            </a:pathLst>
          </a:custGeom>
          <a:solidFill>
            <a:schemeClr val="accent4"/>
          </a:solidFill>
          <a:ln w="9525" cap="flat">
            <a:noFill/>
            <a:prstDash val="solid"/>
            <a:miter/>
          </a:ln>
        </p:spPr>
        <p:txBody>
          <a:bodyPr rtlCol="0" anchor="ctr"/>
          <a:lstStyle/>
          <a:p>
            <a:endParaRPr lang="en-US"/>
          </a:p>
        </p:txBody>
      </p:sp>
      <p:sp>
        <p:nvSpPr>
          <p:cNvPr id="40" name="Freeform: Shape 39">
            <a:extLst>
              <a:ext uri="{FF2B5EF4-FFF2-40B4-BE49-F238E27FC236}">
                <a16:creationId xmlns:a16="http://schemas.microsoft.com/office/drawing/2014/main" id="{75F47824-961D-465D-84F9-EAE11BC617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09527" y="6033795"/>
            <a:ext cx="1991064" cy="824205"/>
          </a:xfrm>
          <a:custGeom>
            <a:avLst/>
            <a:gdLst>
              <a:gd name="connsiteX0" fmla="*/ 995532 w 1991064"/>
              <a:gd name="connsiteY0" fmla="*/ 0 h 824205"/>
              <a:gd name="connsiteX1" fmla="*/ 1984823 w 1991064"/>
              <a:gd name="connsiteY1" fmla="*/ 784423 h 824205"/>
              <a:gd name="connsiteX2" fmla="*/ 1991064 w 1991064"/>
              <a:gd name="connsiteY2" fmla="*/ 824205 h 824205"/>
              <a:gd name="connsiteX3" fmla="*/ 0 w 1991064"/>
              <a:gd name="connsiteY3" fmla="*/ 824205 h 824205"/>
              <a:gd name="connsiteX4" fmla="*/ 6241 w 1991064"/>
              <a:gd name="connsiteY4" fmla="*/ 784423 h 824205"/>
              <a:gd name="connsiteX5" fmla="*/ 995532 w 1991064"/>
              <a:gd name="connsiteY5" fmla="*/ 0 h 8242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991064" h="824205">
                <a:moveTo>
                  <a:pt x="995532" y="0"/>
                </a:moveTo>
                <a:cubicBezTo>
                  <a:pt x="1483521" y="0"/>
                  <a:pt x="1890663" y="336754"/>
                  <a:pt x="1984823" y="784423"/>
                </a:cubicBezTo>
                <a:lnTo>
                  <a:pt x="1991064" y="824205"/>
                </a:lnTo>
                <a:lnTo>
                  <a:pt x="0" y="824205"/>
                </a:lnTo>
                <a:lnTo>
                  <a:pt x="6241" y="784423"/>
                </a:lnTo>
                <a:cubicBezTo>
                  <a:pt x="100402" y="336754"/>
                  <a:pt x="507544" y="0"/>
                  <a:pt x="995532"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42" name="Freeform: Shape 41">
            <a:extLst>
              <a:ext uri="{FF2B5EF4-FFF2-40B4-BE49-F238E27FC236}">
                <a16:creationId xmlns:a16="http://schemas.microsoft.com/office/drawing/2014/main" id="{FEC9DA3E-C1D7-472D-B7C0-F71AE41FBA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51696" y="5519196"/>
            <a:ext cx="1340305" cy="1338805"/>
          </a:xfrm>
          <a:custGeom>
            <a:avLst/>
            <a:gdLst>
              <a:gd name="connsiteX0" fmla="*/ 61913 w 1340305"/>
              <a:gd name="connsiteY0" fmla="*/ 0 h 1338805"/>
              <a:gd name="connsiteX1" fmla="*/ 1340305 w 1340305"/>
              <a:gd name="connsiteY1" fmla="*/ 0 h 1338805"/>
              <a:gd name="connsiteX2" fmla="*/ 1340305 w 1340305"/>
              <a:gd name="connsiteY2" fmla="*/ 123825 h 1338805"/>
              <a:gd name="connsiteX3" fmla="*/ 123825 w 1340305"/>
              <a:gd name="connsiteY3" fmla="*/ 123825 h 1338805"/>
              <a:gd name="connsiteX4" fmla="*/ 123825 w 1340305"/>
              <a:gd name="connsiteY4" fmla="*/ 1338805 h 1338805"/>
              <a:gd name="connsiteX5" fmla="*/ 0 w 1340305"/>
              <a:gd name="connsiteY5" fmla="*/ 1338805 h 1338805"/>
              <a:gd name="connsiteX6" fmla="*/ 0 w 1340305"/>
              <a:gd name="connsiteY6" fmla="*/ 61913 h 1338805"/>
              <a:gd name="connsiteX7" fmla="*/ 61913 w 1340305"/>
              <a:gd name="connsiteY7" fmla="*/ 0 h 1338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340305" h="1338805">
                <a:moveTo>
                  <a:pt x="61913" y="0"/>
                </a:moveTo>
                <a:lnTo>
                  <a:pt x="1340305" y="0"/>
                </a:lnTo>
                <a:lnTo>
                  <a:pt x="1340305" y="123825"/>
                </a:lnTo>
                <a:lnTo>
                  <a:pt x="123825" y="123825"/>
                </a:lnTo>
                <a:lnTo>
                  <a:pt x="123825" y="1338805"/>
                </a:lnTo>
                <a:lnTo>
                  <a:pt x="0" y="1338805"/>
                </a:ln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endParaRPr lang="en-US"/>
          </a:p>
        </p:txBody>
      </p:sp>
    </p:spTree>
    <p:extLst>
      <p:ext uri="{BB962C8B-B14F-4D97-AF65-F5344CB8AC3E}">
        <p14:creationId xmlns:p14="http://schemas.microsoft.com/office/powerpoint/2010/main" val="271284845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C0763A76-9F1C-4FC5-82B7-DD475DA461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11" name="Rectangle 10">
            <a:extLst>
              <a:ext uri="{FF2B5EF4-FFF2-40B4-BE49-F238E27FC236}">
                <a16:creationId xmlns:a16="http://schemas.microsoft.com/office/drawing/2014/main" id="{E81BF4F6-F2CF-4984-9D14-D6966D92F9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8522446" cy="2285999"/>
          </a:xfrm>
          <a:prstGeom prst="rect">
            <a:avLst/>
          </a:prstGeom>
          <a:ln>
            <a:noFill/>
          </a:ln>
          <a:effectLst>
            <a:outerShdw blurRad="596900" dist="304800" dir="7140000" sx="90000" sy="90000" algn="t" rotWithShape="0">
              <a:srgbClr val="000000">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E1A916B-FF84-D2E9-5FE1-34B4C337373C}"/>
              </a:ext>
            </a:extLst>
          </p:cNvPr>
          <p:cNvSpPr>
            <a:spLocks noGrp="1"/>
          </p:cNvSpPr>
          <p:nvPr>
            <p:ph type="title"/>
          </p:nvPr>
        </p:nvSpPr>
        <p:spPr>
          <a:xfrm>
            <a:off x="761803" y="350196"/>
            <a:ext cx="4646904" cy="1624520"/>
          </a:xfrm>
        </p:spPr>
        <p:txBody>
          <a:bodyPr anchor="ctr">
            <a:normAutofit/>
          </a:bodyPr>
          <a:lstStyle/>
          <a:p>
            <a:r>
              <a:rPr lang="en-GB" sz="4000" dirty="0">
                <a:ea typeface="+mj-lt"/>
                <a:cs typeface="+mj-lt"/>
              </a:rPr>
              <a:t>Marketing Activities</a:t>
            </a:r>
            <a:endParaRPr lang="en-US" dirty="0">
              <a:ea typeface="+mj-lt"/>
              <a:cs typeface="+mj-lt"/>
            </a:endParaRPr>
          </a:p>
        </p:txBody>
      </p:sp>
      <p:sp>
        <p:nvSpPr>
          <p:cNvPr id="3" name="Content Placeholder 2">
            <a:extLst>
              <a:ext uri="{FF2B5EF4-FFF2-40B4-BE49-F238E27FC236}">
                <a16:creationId xmlns:a16="http://schemas.microsoft.com/office/drawing/2014/main" id="{43AE5187-5BAE-4E83-BD49-DC6C229E4A9F}"/>
              </a:ext>
            </a:extLst>
          </p:cNvPr>
          <p:cNvSpPr>
            <a:spLocks noGrp="1"/>
          </p:cNvSpPr>
          <p:nvPr>
            <p:ph idx="1"/>
          </p:nvPr>
        </p:nvSpPr>
        <p:spPr>
          <a:xfrm>
            <a:off x="761802" y="2743200"/>
            <a:ext cx="4646905" cy="3613149"/>
          </a:xfrm>
        </p:spPr>
        <p:txBody>
          <a:bodyPr vert="horz" lIns="91440" tIns="45720" rIns="91440" bIns="45720" rtlCol="0" anchor="ctr">
            <a:normAutofit/>
          </a:bodyPr>
          <a:lstStyle/>
          <a:p>
            <a:r>
              <a:rPr lang="en-GB" sz="1700" dirty="0">
                <a:ea typeface="+mn-lt"/>
                <a:cs typeface="+mn-lt"/>
              </a:rPr>
              <a:t>To successfully launch and grow SmokeyCats Café, a combination of digital marketing, in-store promotions, community engagement, and student partnerships will be used. These activities directly target the main audience identified in the market-research questionnaire: students and young adults who frequently visit cafés, value affordability, and are highly active on social media.</a:t>
            </a:r>
            <a:endParaRPr lang="en-US">
              <a:ea typeface="+mn-lt"/>
              <a:cs typeface="+mn-lt"/>
            </a:endParaRPr>
          </a:p>
          <a:p>
            <a:endParaRPr lang="en-GB" sz="1700" dirty="0">
              <a:ea typeface="+mn-lt"/>
              <a:cs typeface="+mn-lt"/>
            </a:endParaRPr>
          </a:p>
        </p:txBody>
      </p:sp>
      <p:pic>
        <p:nvPicPr>
          <p:cNvPr id="5" name="Picture 4">
            <a:extLst>
              <a:ext uri="{FF2B5EF4-FFF2-40B4-BE49-F238E27FC236}">
                <a16:creationId xmlns:a16="http://schemas.microsoft.com/office/drawing/2014/main" id="{BCD5A365-4B27-7A00-AED8-478A2B6C14D8}"/>
              </a:ext>
            </a:extLst>
          </p:cNvPr>
          <p:cNvPicPr>
            <a:picLocks noChangeAspect="1"/>
          </p:cNvPicPr>
          <p:nvPr/>
        </p:nvPicPr>
        <p:blipFill>
          <a:blip r:embed="rId2"/>
          <a:srcRect l="28282" r="24791" b="6250"/>
          <a:stretch>
            <a:fillRect/>
          </a:stretch>
        </p:blipFill>
        <p:spPr>
          <a:xfrm>
            <a:off x="6096000" y="1"/>
            <a:ext cx="6102825" cy="6858000"/>
          </a:xfrm>
          <a:prstGeom prst="rect">
            <a:avLst/>
          </a:prstGeom>
        </p:spPr>
      </p:pic>
    </p:spTree>
    <p:extLst>
      <p:ext uri="{BB962C8B-B14F-4D97-AF65-F5344CB8AC3E}">
        <p14:creationId xmlns:p14="http://schemas.microsoft.com/office/powerpoint/2010/main" val="89227705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0"/>
            <a:ext cx="12191998" cy="1575955"/>
          </a:xfrm>
          <a:prstGeom prst="rect">
            <a:avLst/>
          </a:prstGeom>
          <a:gradFill>
            <a:gsLst>
              <a:gs pos="0">
                <a:srgbClr val="000000">
                  <a:alpha val="96000"/>
                </a:srgbClr>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8857" y="0"/>
            <a:ext cx="4063143" cy="1576412"/>
          </a:xfrm>
          <a:prstGeom prst="rect">
            <a:avLst/>
          </a:prstGeom>
          <a:gradFill>
            <a:gsLst>
              <a:gs pos="19000">
                <a:schemeClr val="accent1">
                  <a:lumMod val="50000"/>
                  <a:alpha val="68000"/>
                </a:schemeClr>
              </a:gs>
              <a:gs pos="100000">
                <a:schemeClr val="accent1">
                  <a:alpha val="79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307777" y="-5307778"/>
            <a:ext cx="1576446" cy="12192002"/>
          </a:xfrm>
          <a:prstGeom prst="rect">
            <a:avLst/>
          </a:prstGeom>
          <a:gradFill>
            <a:gsLst>
              <a:gs pos="23000">
                <a:schemeClr val="accent1">
                  <a:alpha val="0"/>
                </a:schemeClr>
              </a:gs>
              <a:gs pos="99000">
                <a:srgbClr val="000000">
                  <a:alpha val="74000"/>
                </a:srgbClr>
              </a:gs>
            </a:gsLst>
            <a:lin ang="20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0FF10A7D-5D2B-5251-F455-D4DC7AD9DF64}"/>
              </a:ext>
            </a:extLst>
          </p:cNvPr>
          <p:cNvSpPr>
            <a:spLocks noGrp="1"/>
          </p:cNvSpPr>
          <p:nvPr>
            <p:ph type="title"/>
          </p:nvPr>
        </p:nvSpPr>
        <p:spPr>
          <a:xfrm>
            <a:off x="1371597" y="348865"/>
            <a:ext cx="10044023" cy="877729"/>
          </a:xfrm>
        </p:spPr>
        <p:txBody>
          <a:bodyPr anchor="ctr">
            <a:normAutofit/>
          </a:bodyPr>
          <a:lstStyle/>
          <a:p>
            <a:r>
              <a:rPr lang="en-GB" sz="4000">
                <a:solidFill>
                  <a:srgbClr val="FFFFFF"/>
                </a:solidFill>
                <a:ea typeface="+mj-lt"/>
                <a:cs typeface="+mj-lt"/>
              </a:rPr>
              <a:t>Examples:</a:t>
            </a:r>
            <a:endParaRPr lang="en-US" sz="4000">
              <a:solidFill>
                <a:srgbClr val="FFFFFF"/>
              </a:solidFill>
            </a:endParaRPr>
          </a:p>
        </p:txBody>
      </p:sp>
      <p:graphicFrame>
        <p:nvGraphicFramePr>
          <p:cNvPr id="5" name="Content Placeholder 2">
            <a:extLst>
              <a:ext uri="{FF2B5EF4-FFF2-40B4-BE49-F238E27FC236}">
                <a16:creationId xmlns:a16="http://schemas.microsoft.com/office/drawing/2014/main" id="{F9E412AF-B880-17EB-45F6-F8A1821267DF}"/>
              </a:ext>
            </a:extLst>
          </p:cNvPr>
          <p:cNvGraphicFramePr>
            <a:graphicFrameLocks noGrp="1"/>
          </p:cNvGraphicFramePr>
          <p:nvPr>
            <p:ph idx="1"/>
            <p:extLst>
              <p:ext uri="{D42A27DB-BD31-4B8C-83A1-F6EECF244321}">
                <p14:modId xmlns:p14="http://schemas.microsoft.com/office/powerpoint/2010/main" val="859357123"/>
              </p:ext>
            </p:extLst>
          </p:nvPr>
        </p:nvGraphicFramePr>
        <p:xfrm>
          <a:off x="644056" y="2112579"/>
          <a:ext cx="10927829" cy="419280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19376905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0"/>
            <a:ext cx="12191998" cy="1575955"/>
          </a:xfrm>
          <a:prstGeom prst="rect">
            <a:avLst/>
          </a:prstGeom>
          <a:gradFill>
            <a:gsLst>
              <a:gs pos="0">
                <a:srgbClr val="000000">
                  <a:alpha val="96000"/>
                </a:srgbClr>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8857" y="0"/>
            <a:ext cx="4063143" cy="1576412"/>
          </a:xfrm>
          <a:prstGeom prst="rect">
            <a:avLst/>
          </a:prstGeom>
          <a:gradFill>
            <a:gsLst>
              <a:gs pos="19000">
                <a:schemeClr val="accent1">
                  <a:lumMod val="50000"/>
                  <a:alpha val="68000"/>
                </a:schemeClr>
              </a:gs>
              <a:gs pos="100000">
                <a:schemeClr val="accent1">
                  <a:alpha val="79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307777" y="-5307778"/>
            <a:ext cx="1576446" cy="12192002"/>
          </a:xfrm>
          <a:prstGeom prst="rect">
            <a:avLst/>
          </a:prstGeom>
          <a:gradFill>
            <a:gsLst>
              <a:gs pos="23000">
                <a:schemeClr val="accent1">
                  <a:alpha val="0"/>
                </a:schemeClr>
              </a:gs>
              <a:gs pos="99000">
                <a:srgbClr val="000000">
                  <a:alpha val="74000"/>
                </a:srgbClr>
              </a:gs>
            </a:gsLst>
            <a:lin ang="20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64C3E0FF-5984-67CB-D485-441EB1B5FBAB}"/>
              </a:ext>
            </a:extLst>
          </p:cNvPr>
          <p:cNvSpPr>
            <a:spLocks noGrp="1"/>
          </p:cNvSpPr>
          <p:nvPr>
            <p:ph type="title"/>
          </p:nvPr>
        </p:nvSpPr>
        <p:spPr>
          <a:xfrm>
            <a:off x="1371597" y="348865"/>
            <a:ext cx="10044023" cy="877729"/>
          </a:xfrm>
        </p:spPr>
        <p:txBody>
          <a:bodyPr anchor="ctr">
            <a:normAutofit/>
          </a:bodyPr>
          <a:lstStyle/>
          <a:p>
            <a:r>
              <a:rPr lang="en-GB" sz="4000">
                <a:solidFill>
                  <a:srgbClr val="FFFFFF"/>
                </a:solidFill>
                <a:ea typeface="+mj-lt"/>
                <a:cs typeface="+mj-lt"/>
              </a:rPr>
              <a:t>Grand Opening Event &amp; Weekly Promotions</a:t>
            </a:r>
            <a:endParaRPr lang="en-US" sz="4000">
              <a:solidFill>
                <a:srgbClr val="FFFFFF"/>
              </a:solidFill>
            </a:endParaRPr>
          </a:p>
        </p:txBody>
      </p:sp>
      <p:graphicFrame>
        <p:nvGraphicFramePr>
          <p:cNvPr id="21" name="Content Placeholder 2">
            <a:extLst>
              <a:ext uri="{FF2B5EF4-FFF2-40B4-BE49-F238E27FC236}">
                <a16:creationId xmlns:a16="http://schemas.microsoft.com/office/drawing/2014/main" id="{37844DB5-434F-D0E7-6BC1-9F5DC8513679}"/>
              </a:ext>
            </a:extLst>
          </p:cNvPr>
          <p:cNvGraphicFramePr>
            <a:graphicFrameLocks noGrp="1"/>
          </p:cNvGraphicFramePr>
          <p:nvPr>
            <p:ph idx="1"/>
            <p:extLst>
              <p:ext uri="{D42A27DB-BD31-4B8C-83A1-F6EECF244321}">
                <p14:modId xmlns:p14="http://schemas.microsoft.com/office/powerpoint/2010/main" val="2690128088"/>
              </p:ext>
            </p:extLst>
          </p:nvPr>
        </p:nvGraphicFramePr>
        <p:xfrm>
          <a:off x="644056" y="2112579"/>
          <a:ext cx="10927829" cy="419280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52229473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4" name="!!Rectangle">
            <a:extLst>
              <a:ext uri="{FF2B5EF4-FFF2-40B4-BE49-F238E27FC236}">
                <a16:creationId xmlns:a16="http://schemas.microsoft.com/office/drawing/2014/main" id="{362810D9-2C5A-477D-949C-C191895477F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8467"/>
            <a:ext cx="12191999" cy="6866467"/>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4" descr="Cat peering over table">
            <a:extLst>
              <a:ext uri="{FF2B5EF4-FFF2-40B4-BE49-F238E27FC236}">
                <a16:creationId xmlns:a16="http://schemas.microsoft.com/office/drawing/2014/main" id="{41C2BDA4-B5AF-AB4A-EC7D-97EAE61FF4E7}"/>
              </a:ext>
            </a:extLst>
          </p:cNvPr>
          <p:cNvPicPr>
            <a:picLocks noChangeAspect="1"/>
          </p:cNvPicPr>
          <p:nvPr/>
        </p:nvPicPr>
        <p:blipFill>
          <a:blip r:embed="rId2">
            <a:alphaModFix amt="55000"/>
          </a:blip>
          <a:srcRect t="15730"/>
          <a:stretch>
            <a:fillRect/>
          </a:stretch>
        </p:blipFill>
        <p:spPr>
          <a:xfrm>
            <a:off x="20" y="-9107"/>
            <a:ext cx="12191980" cy="6858000"/>
          </a:xfrm>
          <a:prstGeom prst="rect">
            <a:avLst/>
          </a:prstGeom>
        </p:spPr>
      </p:pic>
      <p:sp>
        <p:nvSpPr>
          <p:cNvPr id="2" name="Title 1">
            <a:extLst>
              <a:ext uri="{FF2B5EF4-FFF2-40B4-BE49-F238E27FC236}">
                <a16:creationId xmlns:a16="http://schemas.microsoft.com/office/drawing/2014/main" id="{84EF1ED9-E49C-B0D6-2E10-9163CC0FD9AA}"/>
              </a:ext>
            </a:extLst>
          </p:cNvPr>
          <p:cNvSpPr>
            <a:spLocks noGrp="1"/>
          </p:cNvSpPr>
          <p:nvPr>
            <p:ph type="title"/>
          </p:nvPr>
        </p:nvSpPr>
        <p:spPr>
          <a:xfrm>
            <a:off x="686834" y="591344"/>
            <a:ext cx="3200400" cy="5585619"/>
          </a:xfrm>
        </p:spPr>
        <p:txBody>
          <a:bodyPr>
            <a:normAutofit/>
          </a:bodyPr>
          <a:lstStyle/>
          <a:p>
            <a:r>
              <a:rPr lang="en-GB">
                <a:solidFill>
                  <a:srgbClr val="FFFFFF"/>
                </a:solidFill>
                <a:ea typeface="+mj-lt"/>
                <a:cs typeface="+mj-lt"/>
              </a:rPr>
              <a:t>Loyalty &amp; Retention Activities </a:t>
            </a:r>
            <a:endParaRPr lang="en-US">
              <a:solidFill>
                <a:srgbClr val="FFFFFF"/>
              </a:solidFill>
              <a:ea typeface="+mj-lt"/>
              <a:cs typeface="+mj-lt"/>
            </a:endParaRPr>
          </a:p>
        </p:txBody>
      </p:sp>
      <p:sp>
        <p:nvSpPr>
          <p:cNvPr id="25" name="Arc 24">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697D967C-8806-49DD-3359-58FE88E78AF2}"/>
              </a:ext>
            </a:extLst>
          </p:cNvPr>
          <p:cNvSpPr>
            <a:spLocks noGrp="1"/>
          </p:cNvSpPr>
          <p:nvPr>
            <p:ph idx="1"/>
          </p:nvPr>
        </p:nvSpPr>
        <p:spPr>
          <a:xfrm>
            <a:off x="4447308" y="591344"/>
            <a:ext cx="6906491" cy="5585619"/>
          </a:xfrm>
        </p:spPr>
        <p:txBody>
          <a:bodyPr vert="horz" lIns="91440" tIns="45720" rIns="91440" bIns="45720" rtlCol="0" anchor="ctr">
            <a:normAutofit/>
          </a:bodyPr>
          <a:lstStyle/>
          <a:p>
            <a:r>
              <a:rPr lang="en-GB" sz="1500">
                <a:solidFill>
                  <a:srgbClr val="FFFFFF"/>
                </a:solidFill>
                <a:ea typeface="+mn-lt"/>
                <a:cs typeface="+mn-lt"/>
              </a:rPr>
              <a:t>Cat-Naming Reward System Regular customers who collect a set number of loyalty points are entered into a monthly draw to name one of the café’s cats. Their chosen name is displayed on the cat’s profile wall and on social media, increasing engagement and repeat visits.</a:t>
            </a:r>
          </a:p>
          <a:p>
            <a:r>
              <a:rPr lang="en-GB" sz="1500">
                <a:solidFill>
                  <a:srgbClr val="FFFFFF"/>
                </a:solidFill>
              </a:rPr>
              <a:t>Cat Lounge Membership Pass</a:t>
            </a:r>
          </a:p>
          <a:p>
            <a:r>
              <a:rPr lang="en-GB" sz="1500">
                <a:solidFill>
                  <a:srgbClr val="FFFFFF"/>
                </a:solidFill>
                <a:ea typeface="+mn-lt"/>
                <a:cs typeface="+mn-lt"/>
              </a:rPr>
              <a:t>A monthly membership that gives regulars:</a:t>
            </a:r>
            <a:endParaRPr lang="en-GB" sz="1500">
              <a:solidFill>
                <a:srgbClr val="FFFFFF"/>
              </a:solidFill>
            </a:endParaRPr>
          </a:p>
          <a:p>
            <a:r>
              <a:rPr lang="en-GB" sz="1500">
                <a:solidFill>
                  <a:srgbClr val="FFFFFF"/>
                </a:solidFill>
                <a:ea typeface="+mn-lt"/>
                <a:cs typeface="+mn-lt"/>
              </a:rPr>
              <a:t>Discounted entry to the cat lounge</a:t>
            </a:r>
            <a:endParaRPr lang="en-GB" sz="1500">
              <a:solidFill>
                <a:srgbClr val="FFFFFF"/>
              </a:solidFill>
            </a:endParaRPr>
          </a:p>
          <a:p>
            <a:r>
              <a:rPr lang="en-GB" sz="1500">
                <a:solidFill>
                  <a:srgbClr val="FFFFFF"/>
                </a:solidFill>
                <a:ea typeface="+mn-lt"/>
                <a:cs typeface="+mn-lt"/>
              </a:rPr>
              <a:t>One free drink per week</a:t>
            </a:r>
            <a:endParaRPr lang="en-GB" sz="1500">
              <a:solidFill>
                <a:srgbClr val="FFFFFF"/>
              </a:solidFill>
            </a:endParaRPr>
          </a:p>
          <a:p>
            <a:r>
              <a:rPr lang="en-GB" sz="1500">
                <a:solidFill>
                  <a:srgbClr val="FFFFFF"/>
                </a:solidFill>
                <a:ea typeface="+mn-lt"/>
                <a:cs typeface="+mn-lt"/>
              </a:rPr>
              <a:t>Early access to events</a:t>
            </a:r>
            <a:endParaRPr lang="en-GB" sz="1500">
              <a:solidFill>
                <a:srgbClr val="FFFFFF"/>
              </a:solidFill>
            </a:endParaRPr>
          </a:p>
          <a:p>
            <a:r>
              <a:rPr lang="en-GB" sz="1500">
                <a:solidFill>
                  <a:srgbClr val="FFFFFF"/>
                </a:solidFill>
                <a:ea typeface="+mn-lt"/>
                <a:cs typeface="+mn-lt"/>
              </a:rPr>
              <a:t>Priority on naming competitions</a:t>
            </a:r>
            <a:endParaRPr lang="en-GB" sz="1500">
              <a:solidFill>
                <a:srgbClr val="FFFFFF"/>
              </a:solidFill>
            </a:endParaRPr>
          </a:p>
          <a:p>
            <a:r>
              <a:rPr lang="en-GB" sz="1500">
                <a:solidFill>
                  <a:srgbClr val="FFFFFF"/>
                </a:solidFill>
                <a:ea typeface="+mn-lt"/>
                <a:cs typeface="+mn-lt"/>
              </a:rPr>
              <a:t>Students are likely to buy this because they enjoy subscription-style deals.</a:t>
            </a:r>
            <a:endParaRPr lang="en-GB" sz="1500">
              <a:solidFill>
                <a:srgbClr val="FFFFFF"/>
              </a:solidFill>
            </a:endParaRPr>
          </a:p>
          <a:p>
            <a:r>
              <a:rPr lang="en-GB" sz="1500">
                <a:solidFill>
                  <a:srgbClr val="FFFFFF"/>
                </a:solidFill>
              </a:rPr>
              <a:t>“Buy 5 Drinks, Get a Surprise Cat Treat”</a:t>
            </a:r>
          </a:p>
          <a:p>
            <a:r>
              <a:rPr lang="en-GB" sz="1500">
                <a:solidFill>
                  <a:srgbClr val="FFFFFF"/>
                </a:solidFill>
                <a:ea typeface="+mn-lt"/>
                <a:cs typeface="+mn-lt"/>
              </a:rPr>
              <a:t>After five purchases, customers receive a small reward such as:</a:t>
            </a:r>
            <a:endParaRPr lang="en-GB" sz="1500">
              <a:solidFill>
                <a:srgbClr val="FFFFFF"/>
              </a:solidFill>
            </a:endParaRPr>
          </a:p>
          <a:p>
            <a:r>
              <a:rPr lang="en-GB" sz="1500">
                <a:solidFill>
                  <a:srgbClr val="FFFFFF"/>
                </a:solidFill>
                <a:ea typeface="+mn-lt"/>
                <a:cs typeface="+mn-lt"/>
              </a:rPr>
              <a:t>A free pastry</a:t>
            </a:r>
            <a:endParaRPr lang="en-GB" sz="1500">
              <a:solidFill>
                <a:srgbClr val="FFFFFF"/>
              </a:solidFill>
            </a:endParaRPr>
          </a:p>
          <a:p>
            <a:r>
              <a:rPr lang="en-GB" sz="1500">
                <a:solidFill>
                  <a:srgbClr val="FFFFFF"/>
                </a:solidFill>
                <a:ea typeface="+mn-lt"/>
                <a:cs typeface="+mn-lt"/>
              </a:rPr>
              <a:t>A cat-themed keyring</a:t>
            </a:r>
            <a:endParaRPr lang="en-GB" sz="1500">
              <a:solidFill>
                <a:srgbClr val="FFFFFF"/>
              </a:solidFill>
            </a:endParaRPr>
          </a:p>
          <a:p>
            <a:r>
              <a:rPr lang="en-GB" sz="1500">
                <a:solidFill>
                  <a:srgbClr val="FFFFFF"/>
                </a:solidFill>
                <a:ea typeface="+mn-lt"/>
                <a:cs typeface="+mn-lt"/>
              </a:rPr>
              <a:t>A discounted cat-lounge entry</a:t>
            </a:r>
            <a:endParaRPr lang="en-GB" sz="1500">
              <a:solidFill>
                <a:srgbClr val="FFFFFF"/>
              </a:solidFill>
            </a:endParaRPr>
          </a:p>
          <a:p>
            <a:r>
              <a:rPr lang="en-GB" sz="1500">
                <a:solidFill>
                  <a:srgbClr val="FFFFFF"/>
                </a:solidFill>
                <a:ea typeface="+mn-lt"/>
                <a:cs typeface="+mn-lt"/>
              </a:rPr>
              <a:t>This creates excitement because the reward is not the same every time.</a:t>
            </a:r>
            <a:endParaRPr lang="en-GB" sz="1500">
              <a:solidFill>
                <a:srgbClr val="FFFFFF"/>
              </a:solidFill>
            </a:endParaRPr>
          </a:p>
          <a:p>
            <a:endParaRPr lang="en-GB" sz="1500">
              <a:solidFill>
                <a:srgbClr val="FFFFFF"/>
              </a:solidFill>
            </a:endParaRPr>
          </a:p>
          <a:p>
            <a:endParaRPr lang="en-GB" sz="1500">
              <a:solidFill>
                <a:srgbClr val="FFFFFF"/>
              </a:solidFill>
            </a:endParaRPr>
          </a:p>
        </p:txBody>
      </p:sp>
    </p:spTree>
    <p:extLst>
      <p:ext uri="{BB962C8B-B14F-4D97-AF65-F5344CB8AC3E}">
        <p14:creationId xmlns:p14="http://schemas.microsoft.com/office/powerpoint/2010/main" val="216205800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7884E0-0B2A-B194-D322-4AD35E0EB7F9}"/>
              </a:ext>
            </a:extLst>
          </p:cNvPr>
          <p:cNvSpPr>
            <a:spLocks noGrp="1"/>
          </p:cNvSpPr>
          <p:nvPr>
            <p:ph type="title"/>
          </p:nvPr>
        </p:nvSpPr>
        <p:spPr/>
        <p:txBody>
          <a:bodyPr/>
          <a:lstStyle/>
          <a:p>
            <a:r>
              <a:rPr lang="en-GB" dirty="0">
                <a:ea typeface="+mj-lt"/>
                <a:cs typeface="+mj-lt"/>
              </a:rPr>
              <a:t>Local University Marketing</a:t>
            </a:r>
            <a:endParaRPr lang="en-US" dirty="0"/>
          </a:p>
        </p:txBody>
      </p:sp>
      <p:graphicFrame>
        <p:nvGraphicFramePr>
          <p:cNvPr id="13" name="Content Placeholder 2">
            <a:extLst>
              <a:ext uri="{FF2B5EF4-FFF2-40B4-BE49-F238E27FC236}">
                <a16:creationId xmlns:a16="http://schemas.microsoft.com/office/drawing/2014/main" id="{16F9E6FA-CE7D-2621-5FC9-61A7696EA09E}"/>
              </a:ext>
            </a:extLst>
          </p:cNvPr>
          <p:cNvGraphicFramePr>
            <a:graphicFrameLocks noGrp="1"/>
          </p:cNvGraphicFramePr>
          <p:nvPr>
            <p:ph idx="1"/>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79487010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3C54F4CE-85F0-46ED-80DA-9518C9251A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Freeform: Shape 18">
            <a:extLst>
              <a:ext uri="{FF2B5EF4-FFF2-40B4-BE49-F238E27FC236}">
                <a16:creationId xmlns:a16="http://schemas.microsoft.com/office/drawing/2014/main" id="{DADD1FCA-8ACB-4958-81DD-4CDD6D3E19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5802086" cy="6858000"/>
          </a:xfrm>
          <a:custGeom>
            <a:avLst/>
            <a:gdLst>
              <a:gd name="connsiteX0" fmla="*/ 5734864 w 5734864"/>
              <a:gd name="connsiteY0" fmla="*/ 0 h 6858000"/>
              <a:gd name="connsiteX1" fmla="*/ 771611 w 5734864"/>
              <a:gd name="connsiteY1" fmla="*/ 0 h 6858000"/>
              <a:gd name="connsiteX2" fmla="*/ 771679 w 5734864"/>
              <a:gd name="connsiteY2" fmla="*/ 49108 h 6858000"/>
              <a:gd name="connsiteX3" fmla="*/ 794248 w 5734864"/>
              <a:gd name="connsiteY3" fmla="*/ 200968 h 6858000"/>
              <a:gd name="connsiteX4" fmla="*/ 801749 w 5734864"/>
              <a:gd name="connsiteY4" fmla="*/ 414071 h 6858000"/>
              <a:gd name="connsiteX5" fmla="*/ 818548 w 5734864"/>
              <a:gd name="connsiteY5" fmla="*/ 585467 h 6858000"/>
              <a:gd name="connsiteX6" fmla="*/ 857476 w 5734864"/>
              <a:gd name="connsiteY6" fmla="*/ 800623 h 6858000"/>
              <a:gd name="connsiteX7" fmla="*/ 851083 w 5734864"/>
              <a:gd name="connsiteY7" fmla="*/ 878903 h 6858000"/>
              <a:gd name="connsiteX8" fmla="*/ 873564 w 5734864"/>
              <a:gd name="connsiteY8" fmla="*/ 943826 h 6858000"/>
              <a:gd name="connsiteX9" fmla="*/ 864705 w 5734864"/>
              <a:gd name="connsiteY9" fmla="*/ 973328 h 6858000"/>
              <a:gd name="connsiteX10" fmla="*/ 862869 w 5734864"/>
              <a:gd name="connsiteY10" fmla="*/ 978457 h 6858000"/>
              <a:gd name="connsiteX11" fmla="*/ 862233 w 5734864"/>
              <a:gd name="connsiteY11" fmla="*/ 998041 h 6858000"/>
              <a:gd name="connsiteX12" fmla="*/ 853665 w 5734864"/>
              <a:gd name="connsiteY12" fmla="*/ 1004750 h 6858000"/>
              <a:gd name="connsiteX13" fmla="*/ 846695 w 5734864"/>
              <a:gd name="connsiteY13" fmla="*/ 1035077 h 6858000"/>
              <a:gd name="connsiteX14" fmla="*/ 847865 w 5734864"/>
              <a:gd name="connsiteY14" fmla="*/ 1070795 h 6858000"/>
              <a:gd name="connsiteX15" fmla="*/ 862786 w 5734864"/>
              <a:gd name="connsiteY15" fmla="*/ 1238994 h 6858000"/>
              <a:gd name="connsiteX16" fmla="*/ 859345 w 5734864"/>
              <a:gd name="connsiteY16" fmla="*/ 1380427 h 6858000"/>
              <a:gd name="connsiteX17" fmla="*/ 855172 w 5734864"/>
              <a:gd name="connsiteY17" fmla="*/ 1435262 h 6858000"/>
              <a:gd name="connsiteX18" fmla="*/ 860494 w 5734864"/>
              <a:gd name="connsiteY18" fmla="*/ 1453861 h 6858000"/>
              <a:gd name="connsiteX19" fmla="*/ 853731 w 5734864"/>
              <a:gd name="connsiteY19" fmla="*/ 1467047 h 6858000"/>
              <a:gd name="connsiteX20" fmla="*/ 845847 w 5734864"/>
              <a:gd name="connsiteY20" fmla="*/ 1502307 h 6858000"/>
              <a:gd name="connsiteX21" fmla="*/ 817613 w 5734864"/>
              <a:gd name="connsiteY21" fmla="*/ 1565166 h 6858000"/>
              <a:gd name="connsiteX22" fmla="*/ 804223 w 5734864"/>
              <a:gd name="connsiteY22" fmla="*/ 1601941 h 6858000"/>
              <a:gd name="connsiteX23" fmla="*/ 791773 w 5734864"/>
              <a:gd name="connsiteY23" fmla="*/ 1627005 h 6858000"/>
              <a:gd name="connsiteX24" fmla="*/ 774645 w 5734864"/>
              <a:gd name="connsiteY24" fmla="*/ 1699922 h 6858000"/>
              <a:gd name="connsiteX25" fmla="*/ 752343 w 5734864"/>
              <a:gd name="connsiteY25" fmla="*/ 1824604 h 6858000"/>
              <a:gd name="connsiteX26" fmla="*/ 746254 w 5734864"/>
              <a:gd name="connsiteY26" fmla="*/ 1850222 h 6858000"/>
              <a:gd name="connsiteX27" fmla="*/ 728600 w 5734864"/>
              <a:gd name="connsiteY27" fmla="*/ 1869603 h 6858000"/>
              <a:gd name="connsiteX28" fmla="*/ 724396 w 5734864"/>
              <a:gd name="connsiteY28" fmla="*/ 1883104 h 6858000"/>
              <a:gd name="connsiteX29" fmla="*/ 722165 w 5734864"/>
              <a:gd name="connsiteY29" fmla="*/ 1885924 h 6858000"/>
              <a:gd name="connsiteX30" fmla="*/ 721338 w 5734864"/>
              <a:gd name="connsiteY30" fmla="*/ 1887123 h 6858000"/>
              <a:gd name="connsiteX31" fmla="*/ 714840 w 5734864"/>
              <a:gd name="connsiteY31" fmla="*/ 1902274 h 6858000"/>
              <a:gd name="connsiteX32" fmla="*/ 722847 w 5734864"/>
              <a:gd name="connsiteY32" fmla="*/ 1929891 h 6858000"/>
              <a:gd name="connsiteX33" fmla="*/ 719647 w 5734864"/>
              <a:gd name="connsiteY33" fmla="*/ 1936120 h 6858000"/>
              <a:gd name="connsiteX34" fmla="*/ 714660 w 5734864"/>
              <a:gd name="connsiteY34" fmla="*/ 1982709 h 6858000"/>
              <a:gd name="connsiteX35" fmla="*/ 710759 w 5734864"/>
              <a:gd name="connsiteY35" fmla="*/ 2013010 h 6858000"/>
              <a:gd name="connsiteX36" fmla="*/ 697927 w 5734864"/>
              <a:gd name="connsiteY36" fmla="*/ 2069833 h 6858000"/>
              <a:gd name="connsiteX37" fmla="*/ 693594 w 5734864"/>
              <a:gd name="connsiteY37" fmla="*/ 2103731 h 6858000"/>
              <a:gd name="connsiteX38" fmla="*/ 691109 w 5734864"/>
              <a:gd name="connsiteY38" fmla="*/ 2124027 h 6858000"/>
              <a:gd name="connsiteX39" fmla="*/ 676593 w 5734864"/>
              <a:gd name="connsiteY39" fmla="*/ 2176182 h 6858000"/>
              <a:gd name="connsiteX40" fmla="*/ 633227 w 5734864"/>
              <a:gd name="connsiteY40" fmla="*/ 2258036 h 6858000"/>
              <a:gd name="connsiteX41" fmla="*/ 625564 w 5734864"/>
              <a:gd name="connsiteY41" fmla="*/ 2284567 h 6858000"/>
              <a:gd name="connsiteX42" fmla="*/ 627074 w 5734864"/>
              <a:gd name="connsiteY42" fmla="*/ 2289605 h 6858000"/>
              <a:gd name="connsiteX43" fmla="*/ 614574 w 5734864"/>
              <a:gd name="connsiteY43" fmla="*/ 2308717 h 6858000"/>
              <a:gd name="connsiteX44" fmla="*/ 606890 w 5734864"/>
              <a:gd name="connsiteY44" fmla="*/ 2320662 h 6858000"/>
              <a:gd name="connsiteX45" fmla="*/ 605558 w 5734864"/>
              <a:gd name="connsiteY45" fmla="*/ 2327897 h 6858000"/>
              <a:gd name="connsiteX46" fmla="*/ 602202 w 5734864"/>
              <a:gd name="connsiteY46" fmla="*/ 2357749 h 6858000"/>
              <a:gd name="connsiteX47" fmla="*/ 600213 w 5734864"/>
              <a:gd name="connsiteY47" fmla="*/ 2364905 h 6858000"/>
              <a:gd name="connsiteX48" fmla="*/ 597160 w 5734864"/>
              <a:gd name="connsiteY48" fmla="*/ 2388351 h 6858000"/>
              <a:gd name="connsiteX49" fmla="*/ 597982 w 5734864"/>
              <a:gd name="connsiteY49" fmla="*/ 2402296 h 6858000"/>
              <a:gd name="connsiteX50" fmla="*/ 593150 w 5734864"/>
              <a:gd name="connsiteY50" fmla="*/ 2420015 h 6858000"/>
              <a:gd name="connsiteX51" fmla="*/ 592833 w 5734864"/>
              <a:gd name="connsiteY51" fmla="*/ 2422749 h 6858000"/>
              <a:gd name="connsiteX52" fmla="*/ 594479 w 5734864"/>
              <a:gd name="connsiteY52" fmla="*/ 2426002 h 6858000"/>
              <a:gd name="connsiteX53" fmla="*/ 591963 w 5734864"/>
              <a:gd name="connsiteY53" fmla="*/ 2431950 h 6858000"/>
              <a:gd name="connsiteX54" fmla="*/ 591544 w 5734864"/>
              <a:gd name="connsiteY54" fmla="*/ 2433897 h 6858000"/>
              <a:gd name="connsiteX55" fmla="*/ 589519 w 5734864"/>
              <a:gd name="connsiteY55" fmla="*/ 2451398 h 6858000"/>
              <a:gd name="connsiteX56" fmla="*/ 590037 w 5734864"/>
              <a:gd name="connsiteY56" fmla="*/ 2455536 h 6858000"/>
              <a:gd name="connsiteX57" fmla="*/ 588179 w 5734864"/>
              <a:gd name="connsiteY57" fmla="*/ 2462981 h 6858000"/>
              <a:gd name="connsiteX58" fmla="*/ 583434 w 5734864"/>
              <a:gd name="connsiteY58" fmla="*/ 2503991 h 6858000"/>
              <a:gd name="connsiteX59" fmla="*/ 567942 w 5734864"/>
              <a:gd name="connsiteY59" fmla="*/ 2652936 h 6858000"/>
              <a:gd name="connsiteX60" fmla="*/ 573869 w 5734864"/>
              <a:gd name="connsiteY60" fmla="*/ 2670188 h 6858000"/>
              <a:gd name="connsiteX61" fmla="*/ 575243 w 5734864"/>
              <a:gd name="connsiteY61" fmla="*/ 2688114 h 6858000"/>
              <a:gd name="connsiteX62" fmla="*/ 573824 w 5734864"/>
              <a:gd name="connsiteY62" fmla="*/ 2689856 h 6858000"/>
              <a:gd name="connsiteX63" fmla="*/ 570699 w 5734864"/>
              <a:gd name="connsiteY63" fmla="*/ 2709353 h 6858000"/>
              <a:gd name="connsiteX64" fmla="*/ 573192 w 5734864"/>
              <a:gd name="connsiteY64" fmla="*/ 2714527 h 6858000"/>
              <a:gd name="connsiteX65" fmla="*/ 572044 w 5734864"/>
              <a:gd name="connsiteY65" fmla="*/ 2728187 h 6858000"/>
              <a:gd name="connsiteX66" fmla="*/ 572465 w 5734864"/>
              <a:gd name="connsiteY66" fmla="*/ 2755863 h 6858000"/>
              <a:gd name="connsiteX67" fmla="*/ 570028 w 5734864"/>
              <a:gd name="connsiteY67" fmla="*/ 2760324 h 6858000"/>
              <a:gd name="connsiteX68" fmla="*/ 566748 w 5734864"/>
              <a:gd name="connsiteY68" fmla="*/ 2800948 h 6858000"/>
              <a:gd name="connsiteX69" fmla="*/ 565509 w 5734864"/>
              <a:gd name="connsiteY69" fmla="*/ 2801167 h 6858000"/>
              <a:gd name="connsiteX70" fmla="*/ 559367 w 5734864"/>
              <a:gd name="connsiteY70" fmla="*/ 2811129 h 6858000"/>
              <a:gd name="connsiteX71" fmla="*/ 550354 w 5734864"/>
              <a:gd name="connsiteY71" fmla="*/ 2830949 h 6858000"/>
              <a:gd name="connsiteX72" fmla="*/ 514795 w 5734864"/>
              <a:gd name="connsiteY72" fmla="*/ 2872433 h 6858000"/>
              <a:gd name="connsiteX73" fmla="*/ 509875 w 5734864"/>
              <a:gd name="connsiteY73" fmla="*/ 2923099 h 6858000"/>
              <a:gd name="connsiteX74" fmla="*/ 509577 w 5734864"/>
              <a:gd name="connsiteY74" fmla="*/ 2923197 h 6858000"/>
              <a:gd name="connsiteX75" fmla="*/ 507597 w 5734864"/>
              <a:gd name="connsiteY75" fmla="*/ 2931868 h 6858000"/>
              <a:gd name="connsiteX76" fmla="*/ 507379 w 5734864"/>
              <a:gd name="connsiteY76" fmla="*/ 2938322 h 6858000"/>
              <a:gd name="connsiteX77" fmla="*/ 504725 w 5734864"/>
              <a:gd name="connsiteY77" fmla="*/ 2954519 h 6858000"/>
              <a:gd name="connsiteX78" fmla="*/ 502018 w 5734864"/>
              <a:gd name="connsiteY78" fmla="*/ 2959643 h 6858000"/>
              <a:gd name="connsiteX79" fmla="*/ 498360 w 5734864"/>
              <a:gd name="connsiteY79" fmla="*/ 2961019 h 6858000"/>
              <a:gd name="connsiteX80" fmla="*/ 498483 w 5734864"/>
              <a:gd name="connsiteY80" fmla="*/ 2962590 h 6858000"/>
              <a:gd name="connsiteX81" fmla="*/ 484403 w 5734864"/>
              <a:gd name="connsiteY81" fmla="*/ 2990538 h 6858000"/>
              <a:gd name="connsiteX82" fmla="*/ 463075 w 5734864"/>
              <a:gd name="connsiteY82" fmla="*/ 3055956 h 6858000"/>
              <a:gd name="connsiteX83" fmla="*/ 455013 w 5734864"/>
              <a:gd name="connsiteY83" fmla="*/ 3094482 h 6858000"/>
              <a:gd name="connsiteX84" fmla="*/ 428391 w 5734864"/>
              <a:gd name="connsiteY84" fmla="*/ 3198850 h 6858000"/>
              <a:gd name="connsiteX85" fmla="*/ 401440 w 5734864"/>
              <a:gd name="connsiteY85" fmla="*/ 3307560 h 6858000"/>
              <a:gd name="connsiteX86" fmla="*/ 386076 w 5734864"/>
              <a:gd name="connsiteY86" fmla="*/ 3373943 h 6858000"/>
              <a:gd name="connsiteX87" fmla="*/ 374726 w 5734864"/>
              <a:gd name="connsiteY87" fmla="*/ 3381364 h 6858000"/>
              <a:gd name="connsiteX88" fmla="*/ 369145 w 5734864"/>
              <a:gd name="connsiteY88" fmla="*/ 3383729 h 6858000"/>
              <a:gd name="connsiteX89" fmla="*/ 364294 w 5734864"/>
              <a:gd name="connsiteY89" fmla="*/ 3414159 h 6858000"/>
              <a:gd name="connsiteX90" fmla="*/ 366450 w 5734864"/>
              <a:gd name="connsiteY90" fmla="*/ 3436925 h 6858000"/>
              <a:gd name="connsiteX91" fmla="*/ 351743 w 5734864"/>
              <a:gd name="connsiteY91" fmla="*/ 3521619 h 6858000"/>
              <a:gd name="connsiteX92" fmla="*/ 345784 w 5734864"/>
              <a:gd name="connsiteY92" fmla="*/ 3603757 h 6858000"/>
              <a:gd name="connsiteX93" fmla="*/ 344198 w 5734864"/>
              <a:gd name="connsiteY93" fmla="*/ 3652424 h 6858000"/>
              <a:gd name="connsiteX94" fmla="*/ 352450 w 5734864"/>
              <a:gd name="connsiteY94" fmla="*/ 3665222 h 6858000"/>
              <a:gd name="connsiteX95" fmla="*/ 342621 w 5734864"/>
              <a:gd name="connsiteY95" fmla="*/ 3700804 h 6858000"/>
              <a:gd name="connsiteX96" fmla="*/ 341514 w 5734864"/>
              <a:gd name="connsiteY96" fmla="*/ 3734774 h 6858000"/>
              <a:gd name="connsiteX97" fmla="*/ 340607 w 5734864"/>
              <a:gd name="connsiteY97" fmla="*/ 3785153 h 6858000"/>
              <a:gd name="connsiteX98" fmla="*/ 340707 w 5734864"/>
              <a:gd name="connsiteY98" fmla="*/ 3788177 h 6858000"/>
              <a:gd name="connsiteX99" fmla="*/ 340361 w 5734864"/>
              <a:gd name="connsiteY99" fmla="*/ 3798803 h 6858000"/>
              <a:gd name="connsiteX100" fmla="*/ 339642 w 5734864"/>
              <a:gd name="connsiteY100" fmla="*/ 3838750 h 6858000"/>
              <a:gd name="connsiteX101" fmla="*/ 360295 w 5734864"/>
              <a:gd name="connsiteY101" fmla="*/ 4015196 h 6858000"/>
              <a:gd name="connsiteX102" fmla="*/ 339043 w 5734864"/>
              <a:gd name="connsiteY102" fmla="*/ 4052778 h 6858000"/>
              <a:gd name="connsiteX103" fmla="*/ 339343 w 5734864"/>
              <a:gd name="connsiteY103" fmla="*/ 4096257 h 6858000"/>
              <a:gd name="connsiteX104" fmla="*/ 340786 w 5734864"/>
              <a:gd name="connsiteY104" fmla="*/ 4321136 h 6858000"/>
              <a:gd name="connsiteX105" fmla="*/ 343158 w 5734864"/>
              <a:gd name="connsiteY105" fmla="*/ 4429174 h 6858000"/>
              <a:gd name="connsiteX106" fmla="*/ 334599 w 5734864"/>
              <a:gd name="connsiteY106" fmla="*/ 4449938 h 6858000"/>
              <a:gd name="connsiteX107" fmla="*/ 332890 w 5734864"/>
              <a:gd name="connsiteY107" fmla="*/ 4453515 h 6858000"/>
              <a:gd name="connsiteX108" fmla="*/ 331105 w 5734864"/>
              <a:gd name="connsiteY108" fmla="*/ 4467941 h 6858000"/>
              <a:gd name="connsiteX109" fmla="*/ 324289 w 5734864"/>
              <a:gd name="connsiteY109" fmla="*/ 4471861 h 6858000"/>
              <a:gd name="connsiteX110" fmla="*/ 317079 w 5734864"/>
              <a:gd name="connsiteY110" fmla="*/ 4493468 h 6858000"/>
              <a:gd name="connsiteX111" fmla="*/ 315557 w 5734864"/>
              <a:gd name="connsiteY111" fmla="*/ 4520067 h 6858000"/>
              <a:gd name="connsiteX112" fmla="*/ 315240 w 5734864"/>
              <a:gd name="connsiteY112" fmla="*/ 4536872 h 6858000"/>
              <a:gd name="connsiteX113" fmla="*/ 316200 w 5734864"/>
              <a:gd name="connsiteY113" fmla="*/ 4538297 h 6858000"/>
              <a:gd name="connsiteX114" fmla="*/ 317507 w 5734864"/>
              <a:gd name="connsiteY114" fmla="*/ 4547582 h 6858000"/>
              <a:gd name="connsiteX115" fmla="*/ 323078 w 5734864"/>
              <a:gd name="connsiteY115" fmla="*/ 4592102 h 6858000"/>
              <a:gd name="connsiteX116" fmla="*/ 328722 w 5734864"/>
              <a:gd name="connsiteY116" fmla="*/ 4667914 h 6858000"/>
              <a:gd name="connsiteX117" fmla="*/ 335597 w 5734864"/>
              <a:gd name="connsiteY117" fmla="*/ 4695035 h 6858000"/>
              <a:gd name="connsiteX118" fmla="*/ 339485 w 5734864"/>
              <a:gd name="connsiteY118" fmla="*/ 4695979 h 6858000"/>
              <a:gd name="connsiteX119" fmla="*/ 341089 w 5734864"/>
              <a:gd name="connsiteY119" fmla="*/ 4704268 h 6858000"/>
              <a:gd name="connsiteX120" fmla="*/ 342177 w 5734864"/>
              <a:gd name="connsiteY120" fmla="*/ 4706060 h 6858000"/>
              <a:gd name="connsiteX121" fmla="*/ 347751 w 5734864"/>
              <a:gd name="connsiteY121" fmla="*/ 4716754 h 6858000"/>
              <a:gd name="connsiteX122" fmla="*/ 344125 w 5734864"/>
              <a:gd name="connsiteY122" fmla="*/ 4764669 h 6858000"/>
              <a:gd name="connsiteX123" fmla="*/ 340188 w 5734864"/>
              <a:gd name="connsiteY123" fmla="*/ 4779386 h 6858000"/>
              <a:gd name="connsiteX124" fmla="*/ 335146 w 5734864"/>
              <a:gd name="connsiteY124" fmla="*/ 4787491 h 6858000"/>
              <a:gd name="connsiteX125" fmla="*/ 319124 w 5734864"/>
              <a:gd name="connsiteY125" fmla="*/ 4843514 h 6858000"/>
              <a:gd name="connsiteX126" fmla="*/ 305956 w 5734864"/>
              <a:gd name="connsiteY126" fmla="*/ 4881505 h 6858000"/>
              <a:gd name="connsiteX127" fmla="*/ 301062 w 5734864"/>
              <a:gd name="connsiteY127" fmla="*/ 4889332 h 6858000"/>
              <a:gd name="connsiteX128" fmla="*/ 302141 w 5734864"/>
              <a:gd name="connsiteY128" fmla="*/ 4899400 h 6858000"/>
              <a:gd name="connsiteX129" fmla="*/ 304424 w 5734864"/>
              <a:gd name="connsiteY129" fmla="*/ 4902664 h 6858000"/>
              <a:gd name="connsiteX130" fmla="*/ 293123 w 5734864"/>
              <a:gd name="connsiteY130" fmla="*/ 4932769 h 6858000"/>
              <a:gd name="connsiteX131" fmla="*/ 292275 w 5734864"/>
              <a:gd name="connsiteY131" fmla="*/ 4936482 h 6858000"/>
              <a:gd name="connsiteX132" fmla="*/ 288304 w 5734864"/>
              <a:gd name="connsiteY132" fmla="*/ 4962325 h 6858000"/>
              <a:gd name="connsiteX133" fmla="*/ 287420 w 5734864"/>
              <a:gd name="connsiteY133" fmla="*/ 5042193 h 6858000"/>
              <a:gd name="connsiteX134" fmla="*/ 287020 w 5734864"/>
              <a:gd name="connsiteY134" fmla="*/ 5065655 h 6858000"/>
              <a:gd name="connsiteX135" fmla="*/ 288488 w 5734864"/>
              <a:gd name="connsiteY135" fmla="*/ 5082216 h 6858000"/>
              <a:gd name="connsiteX136" fmla="*/ 282763 w 5734864"/>
              <a:gd name="connsiteY136" fmla="*/ 5127114 h 6858000"/>
              <a:gd name="connsiteX137" fmla="*/ 269316 w 5734864"/>
              <a:gd name="connsiteY137" fmla="*/ 5202682 h 6858000"/>
              <a:gd name="connsiteX138" fmla="*/ 269174 w 5734864"/>
              <a:gd name="connsiteY138" fmla="*/ 5230835 h 6858000"/>
              <a:gd name="connsiteX139" fmla="*/ 272679 w 5734864"/>
              <a:gd name="connsiteY139" fmla="*/ 5232660 h 6858000"/>
              <a:gd name="connsiteX140" fmla="*/ 272160 w 5734864"/>
              <a:gd name="connsiteY140" fmla="*/ 5241150 h 6858000"/>
              <a:gd name="connsiteX141" fmla="*/ 272760 w 5734864"/>
              <a:gd name="connsiteY141" fmla="*/ 5243156 h 6858000"/>
              <a:gd name="connsiteX142" fmla="*/ 275462 w 5734864"/>
              <a:gd name="connsiteY142" fmla="*/ 5254919 h 6858000"/>
              <a:gd name="connsiteX143" fmla="*/ 262897 w 5734864"/>
              <a:gd name="connsiteY143" fmla="*/ 5286259 h 6858000"/>
              <a:gd name="connsiteX144" fmla="*/ 252761 w 5734864"/>
              <a:gd name="connsiteY144" fmla="*/ 5357801 h 6858000"/>
              <a:gd name="connsiteX145" fmla="*/ 242360 w 5734864"/>
              <a:gd name="connsiteY145" fmla="*/ 5460080 h 6858000"/>
              <a:gd name="connsiteX146" fmla="*/ 229880 w 5734864"/>
              <a:gd name="connsiteY146" fmla="*/ 5539714 h 6858000"/>
              <a:gd name="connsiteX147" fmla="*/ 204283 w 5734864"/>
              <a:gd name="connsiteY147" fmla="*/ 5639080 h 6858000"/>
              <a:gd name="connsiteX148" fmla="*/ 198948 w 5734864"/>
              <a:gd name="connsiteY148" fmla="*/ 5710958 h 6858000"/>
              <a:gd name="connsiteX149" fmla="*/ 192367 w 5734864"/>
              <a:gd name="connsiteY149" fmla="*/ 5719859 h 6858000"/>
              <a:gd name="connsiteX150" fmla="*/ 188035 w 5734864"/>
              <a:gd name="connsiteY150" fmla="*/ 5729935 h 6858000"/>
              <a:gd name="connsiteX151" fmla="*/ 188428 w 5734864"/>
              <a:gd name="connsiteY151" fmla="*/ 5731182 h 6858000"/>
              <a:gd name="connsiteX152" fmla="*/ 181635 w 5734864"/>
              <a:gd name="connsiteY152" fmla="*/ 5753538 h 6858000"/>
              <a:gd name="connsiteX153" fmla="*/ 169744 w 5734864"/>
              <a:gd name="connsiteY153" fmla="*/ 5796307 h 6858000"/>
              <a:gd name="connsiteX154" fmla="*/ 170351 w 5734864"/>
              <a:gd name="connsiteY154" fmla="*/ 5796644 h 6858000"/>
              <a:gd name="connsiteX155" fmla="*/ 171559 w 5734864"/>
              <a:gd name="connsiteY155" fmla="*/ 5803435 h 6858000"/>
              <a:gd name="connsiteX156" fmla="*/ 172284 w 5734864"/>
              <a:gd name="connsiteY156" fmla="*/ 5816391 h 6858000"/>
              <a:gd name="connsiteX157" fmla="*/ 182542 w 5734864"/>
              <a:gd name="connsiteY157" fmla="*/ 5846382 h 6858000"/>
              <a:gd name="connsiteX158" fmla="*/ 175877 w 5734864"/>
              <a:gd name="connsiteY158" fmla="*/ 5871336 h 6858000"/>
              <a:gd name="connsiteX159" fmla="*/ 174910 w 5734864"/>
              <a:gd name="connsiteY159" fmla="*/ 5876376 h 6858000"/>
              <a:gd name="connsiteX160" fmla="*/ 175047 w 5734864"/>
              <a:gd name="connsiteY160" fmla="*/ 5876483 h 6858000"/>
              <a:gd name="connsiteX161" fmla="*/ 174335 w 5734864"/>
              <a:gd name="connsiteY161" fmla="*/ 5881814 h 6858000"/>
              <a:gd name="connsiteX162" fmla="*/ 171273 w 5734864"/>
              <a:gd name="connsiteY162" fmla="*/ 5895339 h 6858000"/>
              <a:gd name="connsiteX163" fmla="*/ 171658 w 5734864"/>
              <a:gd name="connsiteY163" fmla="*/ 5898749 h 6858000"/>
              <a:gd name="connsiteX164" fmla="*/ 174658 w 5734864"/>
              <a:gd name="connsiteY164" fmla="*/ 5919558 h 6858000"/>
              <a:gd name="connsiteX165" fmla="*/ 169099 w 5734864"/>
              <a:gd name="connsiteY165" fmla="*/ 5984417 h 6858000"/>
              <a:gd name="connsiteX166" fmla="*/ 162007 w 5734864"/>
              <a:gd name="connsiteY166" fmla="*/ 6049043 h 6858000"/>
              <a:gd name="connsiteX167" fmla="*/ 156875 w 5734864"/>
              <a:gd name="connsiteY167" fmla="*/ 6114000 h 6858000"/>
              <a:gd name="connsiteX168" fmla="*/ 165441 w 5734864"/>
              <a:gd name="connsiteY168" fmla="*/ 6146938 h 6858000"/>
              <a:gd name="connsiteX169" fmla="*/ 165177 w 5734864"/>
              <a:gd name="connsiteY169" fmla="*/ 6150658 h 6858000"/>
              <a:gd name="connsiteX170" fmla="*/ 161772 w 5734864"/>
              <a:gd name="connsiteY170" fmla="*/ 6160011 h 6858000"/>
              <a:gd name="connsiteX171" fmla="*/ 160051 w 5734864"/>
              <a:gd name="connsiteY171" fmla="*/ 6163393 h 6858000"/>
              <a:gd name="connsiteX172" fmla="*/ 158473 w 5734864"/>
              <a:gd name="connsiteY172" fmla="*/ 6168628 h 6858000"/>
              <a:gd name="connsiteX173" fmla="*/ 158573 w 5734864"/>
              <a:gd name="connsiteY173" fmla="*/ 6168799 h 6858000"/>
              <a:gd name="connsiteX174" fmla="*/ 146463 w 5734864"/>
              <a:gd name="connsiteY174" fmla="*/ 6196671 h 6858000"/>
              <a:gd name="connsiteX175" fmla="*/ 150209 w 5734864"/>
              <a:gd name="connsiteY175" fmla="*/ 6232365 h 6858000"/>
              <a:gd name="connsiteX176" fmla="*/ 148544 w 5734864"/>
              <a:gd name="connsiteY176" fmla="*/ 6246162 h 6858000"/>
              <a:gd name="connsiteX177" fmla="*/ 148403 w 5734864"/>
              <a:gd name="connsiteY177" fmla="*/ 6253754 h 6858000"/>
              <a:gd name="connsiteX178" fmla="*/ 138880 w 5734864"/>
              <a:gd name="connsiteY178" fmla="*/ 6276449 h 6858000"/>
              <a:gd name="connsiteX179" fmla="*/ 138683 w 5734864"/>
              <a:gd name="connsiteY179" fmla="*/ 6279721 h 6858000"/>
              <a:gd name="connsiteX180" fmla="*/ 130721 w 5734864"/>
              <a:gd name="connsiteY180" fmla="*/ 6293675 h 6858000"/>
              <a:gd name="connsiteX181" fmla="*/ 120717 w 5734864"/>
              <a:gd name="connsiteY181" fmla="*/ 6313967 h 6858000"/>
              <a:gd name="connsiteX182" fmla="*/ 120841 w 5734864"/>
              <a:gd name="connsiteY182" fmla="*/ 6315437 h 6858000"/>
              <a:gd name="connsiteX183" fmla="*/ 115208 w 5734864"/>
              <a:gd name="connsiteY183" fmla="*/ 6324024 h 6858000"/>
              <a:gd name="connsiteX184" fmla="*/ 101217 w 5734864"/>
              <a:gd name="connsiteY184" fmla="*/ 6365923 h 6858000"/>
              <a:gd name="connsiteX185" fmla="*/ 74946 w 5734864"/>
              <a:gd name="connsiteY185" fmla="*/ 6556817 h 6858000"/>
              <a:gd name="connsiteX186" fmla="*/ 16001 w 5734864"/>
              <a:gd name="connsiteY186" fmla="*/ 6808678 h 6858000"/>
              <a:gd name="connsiteX187" fmla="*/ 0 w 5734864"/>
              <a:gd name="connsiteY187" fmla="*/ 6858000 h 6858000"/>
              <a:gd name="connsiteX188" fmla="*/ 5734864 w 5734864"/>
              <a:gd name="connsiteY188" fmla="*/ 6858000 h 6858000"/>
              <a:gd name="connsiteX0" fmla="*/ 5734864 w 5734864"/>
              <a:gd name="connsiteY0" fmla="*/ 0 h 6858000"/>
              <a:gd name="connsiteX1" fmla="*/ 771611 w 5734864"/>
              <a:gd name="connsiteY1" fmla="*/ 0 h 6858000"/>
              <a:gd name="connsiteX2" fmla="*/ 771679 w 5734864"/>
              <a:gd name="connsiteY2" fmla="*/ 49108 h 6858000"/>
              <a:gd name="connsiteX3" fmla="*/ 794248 w 5734864"/>
              <a:gd name="connsiteY3" fmla="*/ 200968 h 6858000"/>
              <a:gd name="connsiteX4" fmla="*/ 801749 w 5734864"/>
              <a:gd name="connsiteY4" fmla="*/ 414071 h 6858000"/>
              <a:gd name="connsiteX5" fmla="*/ 818548 w 5734864"/>
              <a:gd name="connsiteY5" fmla="*/ 585467 h 6858000"/>
              <a:gd name="connsiteX6" fmla="*/ 857476 w 5734864"/>
              <a:gd name="connsiteY6" fmla="*/ 800623 h 6858000"/>
              <a:gd name="connsiteX7" fmla="*/ 851083 w 5734864"/>
              <a:gd name="connsiteY7" fmla="*/ 878903 h 6858000"/>
              <a:gd name="connsiteX8" fmla="*/ 873564 w 5734864"/>
              <a:gd name="connsiteY8" fmla="*/ 943826 h 6858000"/>
              <a:gd name="connsiteX9" fmla="*/ 864705 w 5734864"/>
              <a:gd name="connsiteY9" fmla="*/ 973328 h 6858000"/>
              <a:gd name="connsiteX10" fmla="*/ 862869 w 5734864"/>
              <a:gd name="connsiteY10" fmla="*/ 978457 h 6858000"/>
              <a:gd name="connsiteX11" fmla="*/ 862233 w 5734864"/>
              <a:gd name="connsiteY11" fmla="*/ 998041 h 6858000"/>
              <a:gd name="connsiteX12" fmla="*/ 853665 w 5734864"/>
              <a:gd name="connsiteY12" fmla="*/ 1004750 h 6858000"/>
              <a:gd name="connsiteX13" fmla="*/ 846695 w 5734864"/>
              <a:gd name="connsiteY13" fmla="*/ 1035077 h 6858000"/>
              <a:gd name="connsiteX14" fmla="*/ 847865 w 5734864"/>
              <a:gd name="connsiteY14" fmla="*/ 1070795 h 6858000"/>
              <a:gd name="connsiteX15" fmla="*/ 862786 w 5734864"/>
              <a:gd name="connsiteY15" fmla="*/ 1238994 h 6858000"/>
              <a:gd name="connsiteX16" fmla="*/ 859345 w 5734864"/>
              <a:gd name="connsiteY16" fmla="*/ 1380427 h 6858000"/>
              <a:gd name="connsiteX17" fmla="*/ 855172 w 5734864"/>
              <a:gd name="connsiteY17" fmla="*/ 1435262 h 6858000"/>
              <a:gd name="connsiteX18" fmla="*/ 860494 w 5734864"/>
              <a:gd name="connsiteY18" fmla="*/ 1453861 h 6858000"/>
              <a:gd name="connsiteX19" fmla="*/ 853731 w 5734864"/>
              <a:gd name="connsiteY19" fmla="*/ 1467047 h 6858000"/>
              <a:gd name="connsiteX20" fmla="*/ 845847 w 5734864"/>
              <a:gd name="connsiteY20" fmla="*/ 1502307 h 6858000"/>
              <a:gd name="connsiteX21" fmla="*/ 817613 w 5734864"/>
              <a:gd name="connsiteY21" fmla="*/ 1565166 h 6858000"/>
              <a:gd name="connsiteX22" fmla="*/ 804223 w 5734864"/>
              <a:gd name="connsiteY22" fmla="*/ 1601941 h 6858000"/>
              <a:gd name="connsiteX23" fmla="*/ 791773 w 5734864"/>
              <a:gd name="connsiteY23" fmla="*/ 1627005 h 6858000"/>
              <a:gd name="connsiteX24" fmla="*/ 774645 w 5734864"/>
              <a:gd name="connsiteY24" fmla="*/ 1699922 h 6858000"/>
              <a:gd name="connsiteX25" fmla="*/ 752343 w 5734864"/>
              <a:gd name="connsiteY25" fmla="*/ 1824604 h 6858000"/>
              <a:gd name="connsiteX26" fmla="*/ 746254 w 5734864"/>
              <a:gd name="connsiteY26" fmla="*/ 1850222 h 6858000"/>
              <a:gd name="connsiteX27" fmla="*/ 728600 w 5734864"/>
              <a:gd name="connsiteY27" fmla="*/ 1869603 h 6858000"/>
              <a:gd name="connsiteX28" fmla="*/ 724396 w 5734864"/>
              <a:gd name="connsiteY28" fmla="*/ 1883104 h 6858000"/>
              <a:gd name="connsiteX29" fmla="*/ 722165 w 5734864"/>
              <a:gd name="connsiteY29" fmla="*/ 1885924 h 6858000"/>
              <a:gd name="connsiteX30" fmla="*/ 721338 w 5734864"/>
              <a:gd name="connsiteY30" fmla="*/ 1887123 h 6858000"/>
              <a:gd name="connsiteX31" fmla="*/ 714840 w 5734864"/>
              <a:gd name="connsiteY31" fmla="*/ 1902274 h 6858000"/>
              <a:gd name="connsiteX32" fmla="*/ 722847 w 5734864"/>
              <a:gd name="connsiteY32" fmla="*/ 1929891 h 6858000"/>
              <a:gd name="connsiteX33" fmla="*/ 714660 w 5734864"/>
              <a:gd name="connsiteY33" fmla="*/ 1982709 h 6858000"/>
              <a:gd name="connsiteX34" fmla="*/ 710759 w 5734864"/>
              <a:gd name="connsiteY34" fmla="*/ 2013010 h 6858000"/>
              <a:gd name="connsiteX35" fmla="*/ 697927 w 5734864"/>
              <a:gd name="connsiteY35" fmla="*/ 2069833 h 6858000"/>
              <a:gd name="connsiteX36" fmla="*/ 693594 w 5734864"/>
              <a:gd name="connsiteY36" fmla="*/ 2103731 h 6858000"/>
              <a:gd name="connsiteX37" fmla="*/ 691109 w 5734864"/>
              <a:gd name="connsiteY37" fmla="*/ 2124027 h 6858000"/>
              <a:gd name="connsiteX38" fmla="*/ 676593 w 5734864"/>
              <a:gd name="connsiteY38" fmla="*/ 2176182 h 6858000"/>
              <a:gd name="connsiteX39" fmla="*/ 633227 w 5734864"/>
              <a:gd name="connsiteY39" fmla="*/ 2258036 h 6858000"/>
              <a:gd name="connsiteX40" fmla="*/ 625564 w 5734864"/>
              <a:gd name="connsiteY40" fmla="*/ 2284567 h 6858000"/>
              <a:gd name="connsiteX41" fmla="*/ 627074 w 5734864"/>
              <a:gd name="connsiteY41" fmla="*/ 2289605 h 6858000"/>
              <a:gd name="connsiteX42" fmla="*/ 614574 w 5734864"/>
              <a:gd name="connsiteY42" fmla="*/ 2308717 h 6858000"/>
              <a:gd name="connsiteX43" fmla="*/ 606890 w 5734864"/>
              <a:gd name="connsiteY43" fmla="*/ 2320662 h 6858000"/>
              <a:gd name="connsiteX44" fmla="*/ 605558 w 5734864"/>
              <a:gd name="connsiteY44" fmla="*/ 2327897 h 6858000"/>
              <a:gd name="connsiteX45" fmla="*/ 602202 w 5734864"/>
              <a:gd name="connsiteY45" fmla="*/ 2357749 h 6858000"/>
              <a:gd name="connsiteX46" fmla="*/ 600213 w 5734864"/>
              <a:gd name="connsiteY46" fmla="*/ 2364905 h 6858000"/>
              <a:gd name="connsiteX47" fmla="*/ 597160 w 5734864"/>
              <a:gd name="connsiteY47" fmla="*/ 2388351 h 6858000"/>
              <a:gd name="connsiteX48" fmla="*/ 597982 w 5734864"/>
              <a:gd name="connsiteY48" fmla="*/ 2402296 h 6858000"/>
              <a:gd name="connsiteX49" fmla="*/ 593150 w 5734864"/>
              <a:gd name="connsiteY49" fmla="*/ 2420015 h 6858000"/>
              <a:gd name="connsiteX50" fmla="*/ 592833 w 5734864"/>
              <a:gd name="connsiteY50" fmla="*/ 2422749 h 6858000"/>
              <a:gd name="connsiteX51" fmla="*/ 594479 w 5734864"/>
              <a:gd name="connsiteY51" fmla="*/ 2426002 h 6858000"/>
              <a:gd name="connsiteX52" fmla="*/ 591963 w 5734864"/>
              <a:gd name="connsiteY52" fmla="*/ 2431950 h 6858000"/>
              <a:gd name="connsiteX53" fmla="*/ 591544 w 5734864"/>
              <a:gd name="connsiteY53" fmla="*/ 2433897 h 6858000"/>
              <a:gd name="connsiteX54" fmla="*/ 589519 w 5734864"/>
              <a:gd name="connsiteY54" fmla="*/ 2451398 h 6858000"/>
              <a:gd name="connsiteX55" fmla="*/ 590037 w 5734864"/>
              <a:gd name="connsiteY55" fmla="*/ 2455536 h 6858000"/>
              <a:gd name="connsiteX56" fmla="*/ 588179 w 5734864"/>
              <a:gd name="connsiteY56" fmla="*/ 2462981 h 6858000"/>
              <a:gd name="connsiteX57" fmla="*/ 583434 w 5734864"/>
              <a:gd name="connsiteY57" fmla="*/ 2503991 h 6858000"/>
              <a:gd name="connsiteX58" fmla="*/ 567942 w 5734864"/>
              <a:gd name="connsiteY58" fmla="*/ 2652936 h 6858000"/>
              <a:gd name="connsiteX59" fmla="*/ 573869 w 5734864"/>
              <a:gd name="connsiteY59" fmla="*/ 2670188 h 6858000"/>
              <a:gd name="connsiteX60" fmla="*/ 575243 w 5734864"/>
              <a:gd name="connsiteY60" fmla="*/ 2688114 h 6858000"/>
              <a:gd name="connsiteX61" fmla="*/ 573824 w 5734864"/>
              <a:gd name="connsiteY61" fmla="*/ 2689856 h 6858000"/>
              <a:gd name="connsiteX62" fmla="*/ 570699 w 5734864"/>
              <a:gd name="connsiteY62" fmla="*/ 2709353 h 6858000"/>
              <a:gd name="connsiteX63" fmla="*/ 573192 w 5734864"/>
              <a:gd name="connsiteY63" fmla="*/ 2714527 h 6858000"/>
              <a:gd name="connsiteX64" fmla="*/ 572044 w 5734864"/>
              <a:gd name="connsiteY64" fmla="*/ 2728187 h 6858000"/>
              <a:gd name="connsiteX65" fmla="*/ 572465 w 5734864"/>
              <a:gd name="connsiteY65" fmla="*/ 2755863 h 6858000"/>
              <a:gd name="connsiteX66" fmla="*/ 570028 w 5734864"/>
              <a:gd name="connsiteY66" fmla="*/ 2760324 h 6858000"/>
              <a:gd name="connsiteX67" fmla="*/ 566748 w 5734864"/>
              <a:gd name="connsiteY67" fmla="*/ 2800948 h 6858000"/>
              <a:gd name="connsiteX68" fmla="*/ 565509 w 5734864"/>
              <a:gd name="connsiteY68" fmla="*/ 2801167 h 6858000"/>
              <a:gd name="connsiteX69" fmla="*/ 559367 w 5734864"/>
              <a:gd name="connsiteY69" fmla="*/ 2811129 h 6858000"/>
              <a:gd name="connsiteX70" fmla="*/ 550354 w 5734864"/>
              <a:gd name="connsiteY70" fmla="*/ 2830949 h 6858000"/>
              <a:gd name="connsiteX71" fmla="*/ 514795 w 5734864"/>
              <a:gd name="connsiteY71" fmla="*/ 2872433 h 6858000"/>
              <a:gd name="connsiteX72" fmla="*/ 509875 w 5734864"/>
              <a:gd name="connsiteY72" fmla="*/ 2923099 h 6858000"/>
              <a:gd name="connsiteX73" fmla="*/ 509577 w 5734864"/>
              <a:gd name="connsiteY73" fmla="*/ 2923197 h 6858000"/>
              <a:gd name="connsiteX74" fmla="*/ 507597 w 5734864"/>
              <a:gd name="connsiteY74" fmla="*/ 2931868 h 6858000"/>
              <a:gd name="connsiteX75" fmla="*/ 507379 w 5734864"/>
              <a:gd name="connsiteY75" fmla="*/ 2938322 h 6858000"/>
              <a:gd name="connsiteX76" fmla="*/ 504725 w 5734864"/>
              <a:gd name="connsiteY76" fmla="*/ 2954519 h 6858000"/>
              <a:gd name="connsiteX77" fmla="*/ 502018 w 5734864"/>
              <a:gd name="connsiteY77" fmla="*/ 2959643 h 6858000"/>
              <a:gd name="connsiteX78" fmla="*/ 498360 w 5734864"/>
              <a:gd name="connsiteY78" fmla="*/ 2961019 h 6858000"/>
              <a:gd name="connsiteX79" fmla="*/ 498483 w 5734864"/>
              <a:gd name="connsiteY79" fmla="*/ 2962590 h 6858000"/>
              <a:gd name="connsiteX80" fmla="*/ 484403 w 5734864"/>
              <a:gd name="connsiteY80" fmla="*/ 2990538 h 6858000"/>
              <a:gd name="connsiteX81" fmla="*/ 463075 w 5734864"/>
              <a:gd name="connsiteY81" fmla="*/ 3055956 h 6858000"/>
              <a:gd name="connsiteX82" fmla="*/ 455013 w 5734864"/>
              <a:gd name="connsiteY82" fmla="*/ 3094482 h 6858000"/>
              <a:gd name="connsiteX83" fmla="*/ 428391 w 5734864"/>
              <a:gd name="connsiteY83" fmla="*/ 3198850 h 6858000"/>
              <a:gd name="connsiteX84" fmla="*/ 401440 w 5734864"/>
              <a:gd name="connsiteY84" fmla="*/ 3307560 h 6858000"/>
              <a:gd name="connsiteX85" fmla="*/ 386076 w 5734864"/>
              <a:gd name="connsiteY85" fmla="*/ 3373943 h 6858000"/>
              <a:gd name="connsiteX86" fmla="*/ 374726 w 5734864"/>
              <a:gd name="connsiteY86" fmla="*/ 3381364 h 6858000"/>
              <a:gd name="connsiteX87" fmla="*/ 369145 w 5734864"/>
              <a:gd name="connsiteY87" fmla="*/ 3383729 h 6858000"/>
              <a:gd name="connsiteX88" fmla="*/ 364294 w 5734864"/>
              <a:gd name="connsiteY88" fmla="*/ 3414159 h 6858000"/>
              <a:gd name="connsiteX89" fmla="*/ 366450 w 5734864"/>
              <a:gd name="connsiteY89" fmla="*/ 3436925 h 6858000"/>
              <a:gd name="connsiteX90" fmla="*/ 351743 w 5734864"/>
              <a:gd name="connsiteY90" fmla="*/ 3521619 h 6858000"/>
              <a:gd name="connsiteX91" fmla="*/ 345784 w 5734864"/>
              <a:gd name="connsiteY91" fmla="*/ 3603757 h 6858000"/>
              <a:gd name="connsiteX92" fmla="*/ 344198 w 5734864"/>
              <a:gd name="connsiteY92" fmla="*/ 3652424 h 6858000"/>
              <a:gd name="connsiteX93" fmla="*/ 352450 w 5734864"/>
              <a:gd name="connsiteY93" fmla="*/ 3665222 h 6858000"/>
              <a:gd name="connsiteX94" fmla="*/ 342621 w 5734864"/>
              <a:gd name="connsiteY94" fmla="*/ 3700804 h 6858000"/>
              <a:gd name="connsiteX95" fmla="*/ 341514 w 5734864"/>
              <a:gd name="connsiteY95" fmla="*/ 3734774 h 6858000"/>
              <a:gd name="connsiteX96" fmla="*/ 340607 w 5734864"/>
              <a:gd name="connsiteY96" fmla="*/ 3785153 h 6858000"/>
              <a:gd name="connsiteX97" fmla="*/ 340707 w 5734864"/>
              <a:gd name="connsiteY97" fmla="*/ 3788177 h 6858000"/>
              <a:gd name="connsiteX98" fmla="*/ 340361 w 5734864"/>
              <a:gd name="connsiteY98" fmla="*/ 3798803 h 6858000"/>
              <a:gd name="connsiteX99" fmla="*/ 339642 w 5734864"/>
              <a:gd name="connsiteY99" fmla="*/ 3838750 h 6858000"/>
              <a:gd name="connsiteX100" fmla="*/ 360295 w 5734864"/>
              <a:gd name="connsiteY100" fmla="*/ 4015196 h 6858000"/>
              <a:gd name="connsiteX101" fmla="*/ 339043 w 5734864"/>
              <a:gd name="connsiteY101" fmla="*/ 4052778 h 6858000"/>
              <a:gd name="connsiteX102" fmla="*/ 339343 w 5734864"/>
              <a:gd name="connsiteY102" fmla="*/ 4096257 h 6858000"/>
              <a:gd name="connsiteX103" fmla="*/ 340786 w 5734864"/>
              <a:gd name="connsiteY103" fmla="*/ 4321136 h 6858000"/>
              <a:gd name="connsiteX104" fmla="*/ 343158 w 5734864"/>
              <a:gd name="connsiteY104" fmla="*/ 4429174 h 6858000"/>
              <a:gd name="connsiteX105" fmla="*/ 334599 w 5734864"/>
              <a:gd name="connsiteY105" fmla="*/ 4449938 h 6858000"/>
              <a:gd name="connsiteX106" fmla="*/ 332890 w 5734864"/>
              <a:gd name="connsiteY106" fmla="*/ 4453515 h 6858000"/>
              <a:gd name="connsiteX107" fmla="*/ 331105 w 5734864"/>
              <a:gd name="connsiteY107" fmla="*/ 4467941 h 6858000"/>
              <a:gd name="connsiteX108" fmla="*/ 324289 w 5734864"/>
              <a:gd name="connsiteY108" fmla="*/ 4471861 h 6858000"/>
              <a:gd name="connsiteX109" fmla="*/ 317079 w 5734864"/>
              <a:gd name="connsiteY109" fmla="*/ 4493468 h 6858000"/>
              <a:gd name="connsiteX110" fmla="*/ 315557 w 5734864"/>
              <a:gd name="connsiteY110" fmla="*/ 4520067 h 6858000"/>
              <a:gd name="connsiteX111" fmla="*/ 315240 w 5734864"/>
              <a:gd name="connsiteY111" fmla="*/ 4536872 h 6858000"/>
              <a:gd name="connsiteX112" fmla="*/ 316200 w 5734864"/>
              <a:gd name="connsiteY112" fmla="*/ 4538297 h 6858000"/>
              <a:gd name="connsiteX113" fmla="*/ 317507 w 5734864"/>
              <a:gd name="connsiteY113" fmla="*/ 4547582 h 6858000"/>
              <a:gd name="connsiteX114" fmla="*/ 323078 w 5734864"/>
              <a:gd name="connsiteY114" fmla="*/ 4592102 h 6858000"/>
              <a:gd name="connsiteX115" fmla="*/ 328722 w 5734864"/>
              <a:gd name="connsiteY115" fmla="*/ 4667914 h 6858000"/>
              <a:gd name="connsiteX116" fmla="*/ 335597 w 5734864"/>
              <a:gd name="connsiteY116" fmla="*/ 4695035 h 6858000"/>
              <a:gd name="connsiteX117" fmla="*/ 339485 w 5734864"/>
              <a:gd name="connsiteY117" fmla="*/ 4695979 h 6858000"/>
              <a:gd name="connsiteX118" fmla="*/ 341089 w 5734864"/>
              <a:gd name="connsiteY118" fmla="*/ 4704268 h 6858000"/>
              <a:gd name="connsiteX119" fmla="*/ 342177 w 5734864"/>
              <a:gd name="connsiteY119" fmla="*/ 4706060 h 6858000"/>
              <a:gd name="connsiteX120" fmla="*/ 347751 w 5734864"/>
              <a:gd name="connsiteY120" fmla="*/ 4716754 h 6858000"/>
              <a:gd name="connsiteX121" fmla="*/ 344125 w 5734864"/>
              <a:gd name="connsiteY121" fmla="*/ 4764669 h 6858000"/>
              <a:gd name="connsiteX122" fmla="*/ 340188 w 5734864"/>
              <a:gd name="connsiteY122" fmla="*/ 4779386 h 6858000"/>
              <a:gd name="connsiteX123" fmla="*/ 335146 w 5734864"/>
              <a:gd name="connsiteY123" fmla="*/ 4787491 h 6858000"/>
              <a:gd name="connsiteX124" fmla="*/ 319124 w 5734864"/>
              <a:gd name="connsiteY124" fmla="*/ 4843514 h 6858000"/>
              <a:gd name="connsiteX125" fmla="*/ 305956 w 5734864"/>
              <a:gd name="connsiteY125" fmla="*/ 4881505 h 6858000"/>
              <a:gd name="connsiteX126" fmla="*/ 301062 w 5734864"/>
              <a:gd name="connsiteY126" fmla="*/ 4889332 h 6858000"/>
              <a:gd name="connsiteX127" fmla="*/ 302141 w 5734864"/>
              <a:gd name="connsiteY127" fmla="*/ 4899400 h 6858000"/>
              <a:gd name="connsiteX128" fmla="*/ 304424 w 5734864"/>
              <a:gd name="connsiteY128" fmla="*/ 4902664 h 6858000"/>
              <a:gd name="connsiteX129" fmla="*/ 293123 w 5734864"/>
              <a:gd name="connsiteY129" fmla="*/ 4932769 h 6858000"/>
              <a:gd name="connsiteX130" fmla="*/ 292275 w 5734864"/>
              <a:gd name="connsiteY130" fmla="*/ 4936482 h 6858000"/>
              <a:gd name="connsiteX131" fmla="*/ 288304 w 5734864"/>
              <a:gd name="connsiteY131" fmla="*/ 4962325 h 6858000"/>
              <a:gd name="connsiteX132" fmla="*/ 287420 w 5734864"/>
              <a:gd name="connsiteY132" fmla="*/ 5042193 h 6858000"/>
              <a:gd name="connsiteX133" fmla="*/ 287020 w 5734864"/>
              <a:gd name="connsiteY133" fmla="*/ 5065655 h 6858000"/>
              <a:gd name="connsiteX134" fmla="*/ 288488 w 5734864"/>
              <a:gd name="connsiteY134" fmla="*/ 5082216 h 6858000"/>
              <a:gd name="connsiteX135" fmla="*/ 282763 w 5734864"/>
              <a:gd name="connsiteY135" fmla="*/ 5127114 h 6858000"/>
              <a:gd name="connsiteX136" fmla="*/ 269316 w 5734864"/>
              <a:gd name="connsiteY136" fmla="*/ 5202682 h 6858000"/>
              <a:gd name="connsiteX137" fmla="*/ 269174 w 5734864"/>
              <a:gd name="connsiteY137" fmla="*/ 5230835 h 6858000"/>
              <a:gd name="connsiteX138" fmla="*/ 272679 w 5734864"/>
              <a:gd name="connsiteY138" fmla="*/ 5232660 h 6858000"/>
              <a:gd name="connsiteX139" fmla="*/ 272160 w 5734864"/>
              <a:gd name="connsiteY139" fmla="*/ 5241150 h 6858000"/>
              <a:gd name="connsiteX140" fmla="*/ 272760 w 5734864"/>
              <a:gd name="connsiteY140" fmla="*/ 5243156 h 6858000"/>
              <a:gd name="connsiteX141" fmla="*/ 275462 w 5734864"/>
              <a:gd name="connsiteY141" fmla="*/ 5254919 h 6858000"/>
              <a:gd name="connsiteX142" fmla="*/ 262897 w 5734864"/>
              <a:gd name="connsiteY142" fmla="*/ 5286259 h 6858000"/>
              <a:gd name="connsiteX143" fmla="*/ 252761 w 5734864"/>
              <a:gd name="connsiteY143" fmla="*/ 5357801 h 6858000"/>
              <a:gd name="connsiteX144" fmla="*/ 242360 w 5734864"/>
              <a:gd name="connsiteY144" fmla="*/ 5460080 h 6858000"/>
              <a:gd name="connsiteX145" fmla="*/ 229880 w 5734864"/>
              <a:gd name="connsiteY145" fmla="*/ 5539714 h 6858000"/>
              <a:gd name="connsiteX146" fmla="*/ 204283 w 5734864"/>
              <a:gd name="connsiteY146" fmla="*/ 5639080 h 6858000"/>
              <a:gd name="connsiteX147" fmla="*/ 198948 w 5734864"/>
              <a:gd name="connsiteY147" fmla="*/ 5710958 h 6858000"/>
              <a:gd name="connsiteX148" fmla="*/ 192367 w 5734864"/>
              <a:gd name="connsiteY148" fmla="*/ 5719859 h 6858000"/>
              <a:gd name="connsiteX149" fmla="*/ 188035 w 5734864"/>
              <a:gd name="connsiteY149" fmla="*/ 5729935 h 6858000"/>
              <a:gd name="connsiteX150" fmla="*/ 188428 w 5734864"/>
              <a:gd name="connsiteY150" fmla="*/ 5731182 h 6858000"/>
              <a:gd name="connsiteX151" fmla="*/ 181635 w 5734864"/>
              <a:gd name="connsiteY151" fmla="*/ 5753538 h 6858000"/>
              <a:gd name="connsiteX152" fmla="*/ 169744 w 5734864"/>
              <a:gd name="connsiteY152" fmla="*/ 5796307 h 6858000"/>
              <a:gd name="connsiteX153" fmla="*/ 170351 w 5734864"/>
              <a:gd name="connsiteY153" fmla="*/ 5796644 h 6858000"/>
              <a:gd name="connsiteX154" fmla="*/ 171559 w 5734864"/>
              <a:gd name="connsiteY154" fmla="*/ 5803435 h 6858000"/>
              <a:gd name="connsiteX155" fmla="*/ 172284 w 5734864"/>
              <a:gd name="connsiteY155" fmla="*/ 5816391 h 6858000"/>
              <a:gd name="connsiteX156" fmla="*/ 182542 w 5734864"/>
              <a:gd name="connsiteY156" fmla="*/ 5846382 h 6858000"/>
              <a:gd name="connsiteX157" fmla="*/ 175877 w 5734864"/>
              <a:gd name="connsiteY157" fmla="*/ 5871336 h 6858000"/>
              <a:gd name="connsiteX158" fmla="*/ 174910 w 5734864"/>
              <a:gd name="connsiteY158" fmla="*/ 5876376 h 6858000"/>
              <a:gd name="connsiteX159" fmla="*/ 175047 w 5734864"/>
              <a:gd name="connsiteY159" fmla="*/ 5876483 h 6858000"/>
              <a:gd name="connsiteX160" fmla="*/ 174335 w 5734864"/>
              <a:gd name="connsiteY160" fmla="*/ 5881814 h 6858000"/>
              <a:gd name="connsiteX161" fmla="*/ 171273 w 5734864"/>
              <a:gd name="connsiteY161" fmla="*/ 5895339 h 6858000"/>
              <a:gd name="connsiteX162" fmla="*/ 171658 w 5734864"/>
              <a:gd name="connsiteY162" fmla="*/ 5898749 h 6858000"/>
              <a:gd name="connsiteX163" fmla="*/ 174658 w 5734864"/>
              <a:gd name="connsiteY163" fmla="*/ 5919558 h 6858000"/>
              <a:gd name="connsiteX164" fmla="*/ 169099 w 5734864"/>
              <a:gd name="connsiteY164" fmla="*/ 5984417 h 6858000"/>
              <a:gd name="connsiteX165" fmla="*/ 162007 w 5734864"/>
              <a:gd name="connsiteY165" fmla="*/ 6049043 h 6858000"/>
              <a:gd name="connsiteX166" fmla="*/ 156875 w 5734864"/>
              <a:gd name="connsiteY166" fmla="*/ 6114000 h 6858000"/>
              <a:gd name="connsiteX167" fmla="*/ 165441 w 5734864"/>
              <a:gd name="connsiteY167" fmla="*/ 6146938 h 6858000"/>
              <a:gd name="connsiteX168" fmla="*/ 165177 w 5734864"/>
              <a:gd name="connsiteY168" fmla="*/ 6150658 h 6858000"/>
              <a:gd name="connsiteX169" fmla="*/ 161772 w 5734864"/>
              <a:gd name="connsiteY169" fmla="*/ 6160011 h 6858000"/>
              <a:gd name="connsiteX170" fmla="*/ 160051 w 5734864"/>
              <a:gd name="connsiteY170" fmla="*/ 6163393 h 6858000"/>
              <a:gd name="connsiteX171" fmla="*/ 158473 w 5734864"/>
              <a:gd name="connsiteY171" fmla="*/ 6168628 h 6858000"/>
              <a:gd name="connsiteX172" fmla="*/ 158573 w 5734864"/>
              <a:gd name="connsiteY172" fmla="*/ 6168799 h 6858000"/>
              <a:gd name="connsiteX173" fmla="*/ 146463 w 5734864"/>
              <a:gd name="connsiteY173" fmla="*/ 6196671 h 6858000"/>
              <a:gd name="connsiteX174" fmla="*/ 150209 w 5734864"/>
              <a:gd name="connsiteY174" fmla="*/ 6232365 h 6858000"/>
              <a:gd name="connsiteX175" fmla="*/ 148544 w 5734864"/>
              <a:gd name="connsiteY175" fmla="*/ 6246162 h 6858000"/>
              <a:gd name="connsiteX176" fmla="*/ 148403 w 5734864"/>
              <a:gd name="connsiteY176" fmla="*/ 6253754 h 6858000"/>
              <a:gd name="connsiteX177" fmla="*/ 138880 w 5734864"/>
              <a:gd name="connsiteY177" fmla="*/ 6276449 h 6858000"/>
              <a:gd name="connsiteX178" fmla="*/ 138683 w 5734864"/>
              <a:gd name="connsiteY178" fmla="*/ 6279721 h 6858000"/>
              <a:gd name="connsiteX179" fmla="*/ 130721 w 5734864"/>
              <a:gd name="connsiteY179" fmla="*/ 6293675 h 6858000"/>
              <a:gd name="connsiteX180" fmla="*/ 120717 w 5734864"/>
              <a:gd name="connsiteY180" fmla="*/ 6313967 h 6858000"/>
              <a:gd name="connsiteX181" fmla="*/ 120841 w 5734864"/>
              <a:gd name="connsiteY181" fmla="*/ 6315437 h 6858000"/>
              <a:gd name="connsiteX182" fmla="*/ 115208 w 5734864"/>
              <a:gd name="connsiteY182" fmla="*/ 6324024 h 6858000"/>
              <a:gd name="connsiteX183" fmla="*/ 101217 w 5734864"/>
              <a:gd name="connsiteY183" fmla="*/ 6365923 h 6858000"/>
              <a:gd name="connsiteX184" fmla="*/ 74946 w 5734864"/>
              <a:gd name="connsiteY184" fmla="*/ 6556817 h 6858000"/>
              <a:gd name="connsiteX185" fmla="*/ 16001 w 5734864"/>
              <a:gd name="connsiteY185" fmla="*/ 6808678 h 6858000"/>
              <a:gd name="connsiteX186" fmla="*/ 0 w 5734864"/>
              <a:gd name="connsiteY186" fmla="*/ 6858000 h 6858000"/>
              <a:gd name="connsiteX187" fmla="*/ 5734864 w 5734864"/>
              <a:gd name="connsiteY187" fmla="*/ 6858000 h 6858000"/>
              <a:gd name="connsiteX188" fmla="*/ 5734864 w 5734864"/>
              <a:gd name="connsiteY188" fmla="*/ 0 h 6858000"/>
              <a:gd name="connsiteX0" fmla="*/ 5734864 w 5734864"/>
              <a:gd name="connsiteY0" fmla="*/ 0 h 6858000"/>
              <a:gd name="connsiteX1" fmla="*/ 771611 w 5734864"/>
              <a:gd name="connsiteY1" fmla="*/ 0 h 6858000"/>
              <a:gd name="connsiteX2" fmla="*/ 771679 w 5734864"/>
              <a:gd name="connsiteY2" fmla="*/ 49108 h 6858000"/>
              <a:gd name="connsiteX3" fmla="*/ 794248 w 5734864"/>
              <a:gd name="connsiteY3" fmla="*/ 200968 h 6858000"/>
              <a:gd name="connsiteX4" fmla="*/ 801749 w 5734864"/>
              <a:gd name="connsiteY4" fmla="*/ 414071 h 6858000"/>
              <a:gd name="connsiteX5" fmla="*/ 818548 w 5734864"/>
              <a:gd name="connsiteY5" fmla="*/ 585467 h 6858000"/>
              <a:gd name="connsiteX6" fmla="*/ 857476 w 5734864"/>
              <a:gd name="connsiteY6" fmla="*/ 800623 h 6858000"/>
              <a:gd name="connsiteX7" fmla="*/ 851083 w 5734864"/>
              <a:gd name="connsiteY7" fmla="*/ 878903 h 6858000"/>
              <a:gd name="connsiteX8" fmla="*/ 873564 w 5734864"/>
              <a:gd name="connsiteY8" fmla="*/ 943826 h 6858000"/>
              <a:gd name="connsiteX9" fmla="*/ 864705 w 5734864"/>
              <a:gd name="connsiteY9" fmla="*/ 973328 h 6858000"/>
              <a:gd name="connsiteX10" fmla="*/ 862869 w 5734864"/>
              <a:gd name="connsiteY10" fmla="*/ 978457 h 6858000"/>
              <a:gd name="connsiteX11" fmla="*/ 862233 w 5734864"/>
              <a:gd name="connsiteY11" fmla="*/ 998041 h 6858000"/>
              <a:gd name="connsiteX12" fmla="*/ 853665 w 5734864"/>
              <a:gd name="connsiteY12" fmla="*/ 1004750 h 6858000"/>
              <a:gd name="connsiteX13" fmla="*/ 847865 w 5734864"/>
              <a:gd name="connsiteY13" fmla="*/ 1070795 h 6858000"/>
              <a:gd name="connsiteX14" fmla="*/ 862786 w 5734864"/>
              <a:gd name="connsiteY14" fmla="*/ 1238994 h 6858000"/>
              <a:gd name="connsiteX15" fmla="*/ 859345 w 5734864"/>
              <a:gd name="connsiteY15" fmla="*/ 1380427 h 6858000"/>
              <a:gd name="connsiteX16" fmla="*/ 855172 w 5734864"/>
              <a:gd name="connsiteY16" fmla="*/ 1435262 h 6858000"/>
              <a:gd name="connsiteX17" fmla="*/ 860494 w 5734864"/>
              <a:gd name="connsiteY17" fmla="*/ 1453861 h 6858000"/>
              <a:gd name="connsiteX18" fmla="*/ 853731 w 5734864"/>
              <a:gd name="connsiteY18" fmla="*/ 1467047 h 6858000"/>
              <a:gd name="connsiteX19" fmla="*/ 845847 w 5734864"/>
              <a:gd name="connsiteY19" fmla="*/ 1502307 h 6858000"/>
              <a:gd name="connsiteX20" fmla="*/ 817613 w 5734864"/>
              <a:gd name="connsiteY20" fmla="*/ 1565166 h 6858000"/>
              <a:gd name="connsiteX21" fmla="*/ 804223 w 5734864"/>
              <a:gd name="connsiteY21" fmla="*/ 1601941 h 6858000"/>
              <a:gd name="connsiteX22" fmla="*/ 791773 w 5734864"/>
              <a:gd name="connsiteY22" fmla="*/ 1627005 h 6858000"/>
              <a:gd name="connsiteX23" fmla="*/ 774645 w 5734864"/>
              <a:gd name="connsiteY23" fmla="*/ 1699922 h 6858000"/>
              <a:gd name="connsiteX24" fmla="*/ 752343 w 5734864"/>
              <a:gd name="connsiteY24" fmla="*/ 1824604 h 6858000"/>
              <a:gd name="connsiteX25" fmla="*/ 746254 w 5734864"/>
              <a:gd name="connsiteY25" fmla="*/ 1850222 h 6858000"/>
              <a:gd name="connsiteX26" fmla="*/ 728600 w 5734864"/>
              <a:gd name="connsiteY26" fmla="*/ 1869603 h 6858000"/>
              <a:gd name="connsiteX27" fmla="*/ 724396 w 5734864"/>
              <a:gd name="connsiteY27" fmla="*/ 1883104 h 6858000"/>
              <a:gd name="connsiteX28" fmla="*/ 722165 w 5734864"/>
              <a:gd name="connsiteY28" fmla="*/ 1885924 h 6858000"/>
              <a:gd name="connsiteX29" fmla="*/ 721338 w 5734864"/>
              <a:gd name="connsiteY29" fmla="*/ 1887123 h 6858000"/>
              <a:gd name="connsiteX30" fmla="*/ 714840 w 5734864"/>
              <a:gd name="connsiteY30" fmla="*/ 1902274 h 6858000"/>
              <a:gd name="connsiteX31" fmla="*/ 722847 w 5734864"/>
              <a:gd name="connsiteY31" fmla="*/ 1929891 h 6858000"/>
              <a:gd name="connsiteX32" fmla="*/ 714660 w 5734864"/>
              <a:gd name="connsiteY32" fmla="*/ 1982709 h 6858000"/>
              <a:gd name="connsiteX33" fmla="*/ 710759 w 5734864"/>
              <a:gd name="connsiteY33" fmla="*/ 2013010 h 6858000"/>
              <a:gd name="connsiteX34" fmla="*/ 697927 w 5734864"/>
              <a:gd name="connsiteY34" fmla="*/ 2069833 h 6858000"/>
              <a:gd name="connsiteX35" fmla="*/ 693594 w 5734864"/>
              <a:gd name="connsiteY35" fmla="*/ 2103731 h 6858000"/>
              <a:gd name="connsiteX36" fmla="*/ 691109 w 5734864"/>
              <a:gd name="connsiteY36" fmla="*/ 2124027 h 6858000"/>
              <a:gd name="connsiteX37" fmla="*/ 676593 w 5734864"/>
              <a:gd name="connsiteY37" fmla="*/ 2176182 h 6858000"/>
              <a:gd name="connsiteX38" fmla="*/ 633227 w 5734864"/>
              <a:gd name="connsiteY38" fmla="*/ 2258036 h 6858000"/>
              <a:gd name="connsiteX39" fmla="*/ 625564 w 5734864"/>
              <a:gd name="connsiteY39" fmla="*/ 2284567 h 6858000"/>
              <a:gd name="connsiteX40" fmla="*/ 627074 w 5734864"/>
              <a:gd name="connsiteY40" fmla="*/ 2289605 h 6858000"/>
              <a:gd name="connsiteX41" fmla="*/ 614574 w 5734864"/>
              <a:gd name="connsiteY41" fmla="*/ 2308717 h 6858000"/>
              <a:gd name="connsiteX42" fmla="*/ 606890 w 5734864"/>
              <a:gd name="connsiteY42" fmla="*/ 2320662 h 6858000"/>
              <a:gd name="connsiteX43" fmla="*/ 605558 w 5734864"/>
              <a:gd name="connsiteY43" fmla="*/ 2327897 h 6858000"/>
              <a:gd name="connsiteX44" fmla="*/ 602202 w 5734864"/>
              <a:gd name="connsiteY44" fmla="*/ 2357749 h 6858000"/>
              <a:gd name="connsiteX45" fmla="*/ 600213 w 5734864"/>
              <a:gd name="connsiteY45" fmla="*/ 2364905 h 6858000"/>
              <a:gd name="connsiteX46" fmla="*/ 597160 w 5734864"/>
              <a:gd name="connsiteY46" fmla="*/ 2388351 h 6858000"/>
              <a:gd name="connsiteX47" fmla="*/ 597982 w 5734864"/>
              <a:gd name="connsiteY47" fmla="*/ 2402296 h 6858000"/>
              <a:gd name="connsiteX48" fmla="*/ 593150 w 5734864"/>
              <a:gd name="connsiteY48" fmla="*/ 2420015 h 6858000"/>
              <a:gd name="connsiteX49" fmla="*/ 592833 w 5734864"/>
              <a:gd name="connsiteY49" fmla="*/ 2422749 h 6858000"/>
              <a:gd name="connsiteX50" fmla="*/ 594479 w 5734864"/>
              <a:gd name="connsiteY50" fmla="*/ 2426002 h 6858000"/>
              <a:gd name="connsiteX51" fmla="*/ 591963 w 5734864"/>
              <a:gd name="connsiteY51" fmla="*/ 2431950 h 6858000"/>
              <a:gd name="connsiteX52" fmla="*/ 591544 w 5734864"/>
              <a:gd name="connsiteY52" fmla="*/ 2433897 h 6858000"/>
              <a:gd name="connsiteX53" fmla="*/ 589519 w 5734864"/>
              <a:gd name="connsiteY53" fmla="*/ 2451398 h 6858000"/>
              <a:gd name="connsiteX54" fmla="*/ 590037 w 5734864"/>
              <a:gd name="connsiteY54" fmla="*/ 2455536 h 6858000"/>
              <a:gd name="connsiteX55" fmla="*/ 588179 w 5734864"/>
              <a:gd name="connsiteY55" fmla="*/ 2462981 h 6858000"/>
              <a:gd name="connsiteX56" fmla="*/ 583434 w 5734864"/>
              <a:gd name="connsiteY56" fmla="*/ 2503991 h 6858000"/>
              <a:gd name="connsiteX57" fmla="*/ 567942 w 5734864"/>
              <a:gd name="connsiteY57" fmla="*/ 2652936 h 6858000"/>
              <a:gd name="connsiteX58" fmla="*/ 573869 w 5734864"/>
              <a:gd name="connsiteY58" fmla="*/ 2670188 h 6858000"/>
              <a:gd name="connsiteX59" fmla="*/ 575243 w 5734864"/>
              <a:gd name="connsiteY59" fmla="*/ 2688114 h 6858000"/>
              <a:gd name="connsiteX60" fmla="*/ 573824 w 5734864"/>
              <a:gd name="connsiteY60" fmla="*/ 2689856 h 6858000"/>
              <a:gd name="connsiteX61" fmla="*/ 570699 w 5734864"/>
              <a:gd name="connsiteY61" fmla="*/ 2709353 h 6858000"/>
              <a:gd name="connsiteX62" fmla="*/ 573192 w 5734864"/>
              <a:gd name="connsiteY62" fmla="*/ 2714527 h 6858000"/>
              <a:gd name="connsiteX63" fmla="*/ 572044 w 5734864"/>
              <a:gd name="connsiteY63" fmla="*/ 2728187 h 6858000"/>
              <a:gd name="connsiteX64" fmla="*/ 572465 w 5734864"/>
              <a:gd name="connsiteY64" fmla="*/ 2755863 h 6858000"/>
              <a:gd name="connsiteX65" fmla="*/ 570028 w 5734864"/>
              <a:gd name="connsiteY65" fmla="*/ 2760324 h 6858000"/>
              <a:gd name="connsiteX66" fmla="*/ 566748 w 5734864"/>
              <a:gd name="connsiteY66" fmla="*/ 2800948 h 6858000"/>
              <a:gd name="connsiteX67" fmla="*/ 565509 w 5734864"/>
              <a:gd name="connsiteY67" fmla="*/ 2801167 h 6858000"/>
              <a:gd name="connsiteX68" fmla="*/ 559367 w 5734864"/>
              <a:gd name="connsiteY68" fmla="*/ 2811129 h 6858000"/>
              <a:gd name="connsiteX69" fmla="*/ 550354 w 5734864"/>
              <a:gd name="connsiteY69" fmla="*/ 2830949 h 6858000"/>
              <a:gd name="connsiteX70" fmla="*/ 514795 w 5734864"/>
              <a:gd name="connsiteY70" fmla="*/ 2872433 h 6858000"/>
              <a:gd name="connsiteX71" fmla="*/ 509875 w 5734864"/>
              <a:gd name="connsiteY71" fmla="*/ 2923099 h 6858000"/>
              <a:gd name="connsiteX72" fmla="*/ 509577 w 5734864"/>
              <a:gd name="connsiteY72" fmla="*/ 2923197 h 6858000"/>
              <a:gd name="connsiteX73" fmla="*/ 507597 w 5734864"/>
              <a:gd name="connsiteY73" fmla="*/ 2931868 h 6858000"/>
              <a:gd name="connsiteX74" fmla="*/ 507379 w 5734864"/>
              <a:gd name="connsiteY74" fmla="*/ 2938322 h 6858000"/>
              <a:gd name="connsiteX75" fmla="*/ 504725 w 5734864"/>
              <a:gd name="connsiteY75" fmla="*/ 2954519 h 6858000"/>
              <a:gd name="connsiteX76" fmla="*/ 502018 w 5734864"/>
              <a:gd name="connsiteY76" fmla="*/ 2959643 h 6858000"/>
              <a:gd name="connsiteX77" fmla="*/ 498360 w 5734864"/>
              <a:gd name="connsiteY77" fmla="*/ 2961019 h 6858000"/>
              <a:gd name="connsiteX78" fmla="*/ 498483 w 5734864"/>
              <a:gd name="connsiteY78" fmla="*/ 2962590 h 6858000"/>
              <a:gd name="connsiteX79" fmla="*/ 484403 w 5734864"/>
              <a:gd name="connsiteY79" fmla="*/ 2990538 h 6858000"/>
              <a:gd name="connsiteX80" fmla="*/ 463075 w 5734864"/>
              <a:gd name="connsiteY80" fmla="*/ 3055956 h 6858000"/>
              <a:gd name="connsiteX81" fmla="*/ 455013 w 5734864"/>
              <a:gd name="connsiteY81" fmla="*/ 3094482 h 6858000"/>
              <a:gd name="connsiteX82" fmla="*/ 428391 w 5734864"/>
              <a:gd name="connsiteY82" fmla="*/ 3198850 h 6858000"/>
              <a:gd name="connsiteX83" fmla="*/ 401440 w 5734864"/>
              <a:gd name="connsiteY83" fmla="*/ 3307560 h 6858000"/>
              <a:gd name="connsiteX84" fmla="*/ 386076 w 5734864"/>
              <a:gd name="connsiteY84" fmla="*/ 3373943 h 6858000"/>
              <a:gd name="connsiteX85" fmla="*/ 374726 w 5734864"/>
              <a:gd name="connsiteY85" fmla="*/ 3381364 h 6858000"/>
              <a:gd name="connsiteX86" fmla="*/ 369145 w 5734864"/>
              <a:gd name="connsiteY86" fmla="*/ 3383729 h 6858000"/>
              <a:gd name="connsiteX87" fmla="*/ 364294 w 5734864"/>
              <a:gd name="connsiteY87" fmla="*/ 3414159 h 6858000"/>
              <a:gd name="connsiteX88" fmla="*/ 366450 w 5734864"/>
              <a:gd name="connsiteY88" fmla="*/ 3436925 h 6858000"/>
              <a:gd name="connsiteX89" fmla="*/ 351743 w 5734864"/>
              <a:gd name="connsiteY89" fmla="*/ 3521619 h 6858000"/>
              <a:gd name="connsiteX90" fmla="*/ 345784 w 5734864"/>
              <a:gd name="connsiteY90" fmla="*/ 3603757 h 6858000"/>
              <a:gd name="connsiteX91" fmla="*/ 344198 w 5734864"/>
              <a:gd name="connsiteY91" fmla="*/ 3652424 h 6858000"/>
              <a:gd name="connsiteX92" fmla="*/ 352450 w 5734864"/>
              <a:gd name="connsiteY92" fmla="*/ 3665222 h 6858000"/>
              <a:gd name="connsiteX93" fmla="*/ 342621 w 5734864"/>
              <a:gd name="connsiteY93" fmla="*/ 3700804 h 6858000"/>
              <a:gd name="connsiteX94" fmla="*/ 341514 w 5734864"/>
              <a:gd name="connsiteY94" fmla="*/ 3734774 h 6858000"/>
              <a:gd name="connsiteX95" fmla="*/ 340607 w 5734864"/>
              <a:gd name="connsiteY95" fmla="*/ 3785153 h 6858000"/>
              <a:gd name="connsiteX96" fmla="*/ 340707 w 5734864"/>
              <a:gd name="connsiteY96" fmla="*/ 3788177 h 6858000"/>
              <a:gd name="connsiteX97" fmla="*/ 340361 w 5734864"/>
              <a:gd name="connsiteY97" fmla="*/ 3798803 h 6858000"/>
              <a:gd name="connsiteX98" fmla="*/ 339642 w 5734864"/>
              <a:gd name="connsiteY98" fmla="*/ 3838750 h 6858000"/>
              <a:gd name="connsiteX99" fmla="*/ 360295 w 5734864"/>
              <a:gd name="connsiteY99" fmla="*/ 4015196 h 6858000"/>
              <a:gd name="connsiteX100" fmla="*/ 339043 w 5734864"/>
              <a:gd name="connsiteY100" fmla="*/ 4052778 h 6858000"/>
              <a:gd name="connsiteX101" fmla="*/ 339343 w 5734864"/>
              <a:gd name="connsiteY101" fmla="*/ 4096257 h 6858000"/>
              <a:gd name="connsiteX102" fmla="*/ 340786 w 5734864"/>
              <a:gd name="connsiteY102" fmla="*/ 4321136 h 6858000"/>
              <a:gd name="connsiteX103" fmla="*/ 343158 w 5734864"/>
              <a:gd name="connsiteY103" fmla="*/ 4429174 h 6858000"/>
              <a:gd name="connsiteX104" fmla="*/ 334599 w 5734864"/>
              <a:gd name="connsiteY104" fmla="*/ 4449938 h 6858000"/>
              <a:gd name="connsiteX105" fmla="*/ 332890 w 5734864"/>
              <a:gd name="connsiteY105" fmla="*/ 4453515 h 6858000"/>
              <a:gd name="connsiteX106" fmla="*/ 331105 w 5734864"/>
              <a:gd name="connsiteY106" fmla="*/ 4467941 h 6858000"/>
              <a:gd name="connsiteX107" fmla="*/ 324289 w 5734864"/>
              <a:gd name="connsiteY107" fmla="*/ 4471861 h 6858000"/>
              <a:gd name="connsiteX108" fmla="*/ 317079 w 5734864"/>
              <a:gd name="connsiteY108" fmla="*/ 4493468 h 6858000"/>
              <a:gd name="connsiteX109" fmla="*/ 315557 w 5734864"/>
              <a:gd name="connsiteY109" fmla="*/ 4520067 h 6858000"/>
              <a:gd name="connsiteX110" fmla="*/ 315240 w 5734864"/>
              <a:gd name="connsiteY110" fmla="*/ 4536872 h 6858000"/>
              <a:gd name="connsiteX111" fmla="*/ 316200 w 5734864"/>
              <a:gd name="connsiteY111" fmla="*/ 4538297 h 6858000"/>
              <a:gd name="connsiteX112" fmla="*/ 317507 w 5734864"/>
              <a:gd name="connsiteY112" fmla="*/ 4547582 h 6858000"/>
              <a:gd name="connsiteX113" fmla="*/ 323078 w 5734864"/>
              <a:gd name="connsiteY113" fmla="*/ 4592102 h 6858000"/>
              <a:gd name="connsiteX114" fmla="*/ 328722 w 5734864"/>
              <a:gd name="connsiteY114" fmla="*/ 4667914 h 6858000"/>
              <a:gd name="connsiteX115" fmla="*/ 335597 w 5734864"/>
              <a:gd name="connsiteY115" fmla="*/ 4695035 h 6858000"/>
              <a:gd name="connsiteX116" fmla="*/ 339485 w 5734864"/>
              <a:gd name="connsiteY116" fmla="*/ 4695979 h 6858000"/>
              <a:gd name="connsiteX117" fmla="*/ 341089 w 5734864"/>
              <a:gd name="connsiteY117" fmla="*/ 4704268 h 6858000"/>
              <a:gd name="connsiteX118" fmla="*/ 342177 w 5734864"/>
              <a:gd name="connsiteY118" fmla="*/ 4706060 h 6858000"/>
              <a:gd name="connsiteX119" fmla="*/ 347751 w 5734864"/>
              <a:gd name="connsiteY119" fmla="*/ 4716754 h 6858000"/>
              <a:gd name="connsiteX120" fmla="*/ 344125 w 5734864"/>
              <a:gd name="connsiteY120" fmla="*/ 4764669 h 6858000"/>
              <a:gd name="connsiteX121" fmla="*/ 340188 w 5734864"/>
              <a:gd name="connsiteY121" fmla="*/ 4779386 h 6858000"/>
              <a:gd name="connsiteX122" fmla="*/ 335146 w 5734864"/>
              <a:gd name="connsiteY122" fmla="*/ 4787491 h 6858000"/>
              <a:gd name="connsiteX123" fmla="*/ 319124 w 5734864"/>
              <a:gd name="connsiteY123" fmla="*/ 4843514 h 6858000"/>
              <a:gd name="connsiteX124" fmla="*/ 305956 w 5734864"/>
              <a:gd name="connsiteY124" fmla="*/ 4881505 h 6858000"/>
              <a:gd name="connsiteX125" fmla="*/ 301062 w 5734864"/>
              <a:gd name="connsiteY125" fmla="*/ 4889332 h 6858000"/>
              <a:gd name="connsiteX126" fmla="*/ 302141 w 5734864"/>
              <a:gd name="connsiteY126" fmla="*/ 4899400 h 6858000"/>
              <a:gd name="connsiteX127" fmla="*/ 304424 w 5734864"/>
              <a:gd name="connsiteY127" fmla="*/ 4902664 h 6858000"/>
              <a:gd name="connsiteX128" fmla="*/ 293123 w 5734864"/>
              <a:gd name="connsiteY128" fmla="*/ 4932769 h 6858000"/>
              <a:gd name="connsiteX129" fmla="*/ 292275 w 5734864"/>
              <a:gd name="connsiteY129" fmla="*/ 4936482 h 6858000"/>
              <a:gd name="connsiteX130" fmla="*/ 288304 w 5734864"/>
              <a:gd name="connsiteY130" fmla="*/ 4962325 h 6858000"/>
              <a:gd name="connsiteX131" fmla="*/ 287420 w 5734864"/>
              <a:gd name="connsiteY131" fmla="*/ 5042193 h 6858000"/>
              <a:gd name="connsiteX132" fmla="*/ 287020 w 5734864"/>
              <a:gd name="connsiteY132" fmla="*/ 5065655 h 6858000"/>
              <a:gd name="connsiteX133" fmla="*/ 288488 w 5734864"/>
              <a:gd name="connsiteY133" fmla="*/ 5082216 h 6858000"/>
              <a:gd name="connsiteX134" fmla="*/ 282763 w 5734864"/>
              <a:gd name="connsiteY134" fmla="*/ 5127114 h 6858000"/>
              <a:gd name="connsiteX135" fmla="*/ 269316 w 5734864"/>
              <a:gd name="connsiteY135" fmla="*/ 5202682 h 6858000"/>
              <a:gd name="connsiteX136" fmla="*/ 269174 w 5734864"/>
              <a:gd name="connsiteY136" fmla="*/ 5230835 h 6858000"/>
              <a:gd name="connsiteX137" fmla="*/ 272679 w 5734864"/>
              <a:gd name="connsiteY137" fmla="*/ 5232660 h 6858000"/>
              <a:gd name="connsiteX138" fmla="*/ 272160 w 5734864"/>
              <a:gd name="connsiteY138" fmla="*/ 5241150 h 6858000"/>
              <a:gd name="connsiteX139" fmla="*/ 272760 w 5734864"/>
              <a:gd name="connsiteY139" fmla="*/ 5243156 h 6858000"/>
              <a:gd name="connsiteX140" fmla="*/ 275462 w 5734864"/>
              <a:gd name="connsiteY140" fmla="*/ 5254919 h 6858000"/>
              <a:gd name="connsiteX141" fmla="*/ 262897 w 5734864"/>
              <a:gd name="connsiteY141" fmla="*/ 5286259 h 6858000"/>
              <a:gd name="connsiteX142" fmla="*/ 252761 w 5734864"/>
              <a:gd name="connsiteY142" fmla="*/ 5357801 h 6858000"/>
              <a:gd name="connsiteX143" fmla="*/ 242360 w 5734864"/>
              <a:gd name="connsiteY143" fmla="*/ 5460080 h 6858000"/>
              <a:gd name="connsiteX144" fmla="*/ 229880 w 5734864"/>
              <a:gd name="connsiteY144" fmla="*/ 5539714 h 6858000"/>
              <a:gd name="connsiteX145" fmla="*/ 204283 w 5734864"/>
              <a:gd name="connsiteY145" fmla="*/ 5639080 h 6858000"/>
              <a:gd name="connsiteX146" fmla="*/ 198948 w 5734864"/>
              <a:gd name="connsiteY146" fmla="*/ 5710958 h 6858000"/>
              <a:gd name="connsiteX147" fmla="*/ 192367 w 5734864"/>
              <a:gd name="connsiteY147" fmla="*/ 5719859 h 6858000"/>
              <a:gd name="connsiteX148" fmla="*/ 188035 w 5734864"/>
              <a:gd name="connsiteY148" fmla="*/ 5729935 h 6858000"/>
              <a:gd name="connsiteX149" fmla="*/ 188428 w 5734864"/>
              <a:gd name="connsiteY149" fmla="*/ 5731182 h 6858000"/>
              <a:gd name="connsiteX150" fmla="*/ 181635 w 5734864"/>
              <a:gd name="connsiteY150" fmla="*/ 5753538 h 6858000"/>
              <a:gd name="connsiteX151" fmla="*/ 169744 w 5734864"/>
              <a:gd name="connsiteY151" fmla="*/ 5796307 h 6858000"/>
              <a:gd name="connsiteX152" fmla="*/ 170351 w 5734864"/>
              <a:gd name="connsiteY152" fmla="*/ 5796644 h 6858000"/>
              <a:gd name="connsiteX153" fmla="*/ 171559 w 5734864"/>
              <a:gd name="connsiteY153" fmla="*/ 5803435 h 6858000"/>
              <a:gd name="connsiteX154" fmla="*/ 172284 w 5734864"/>
              <a:gd name="connsiteY154" fmla="*/ 5816391 h 6858000"/>
              <a:gd name="connsiteX155" fmla="*/ 182542 w 5734864"/>
              <a:gd name="connsiteY155" fmla="*/ 5846382 h 6858000"/>
              <a:gd name="connsiteX156" fmla="*/ 175877 w 5734864"/>
              <a:gd name="connsiteY156" fmla="*/ 5871336 h 6858000"/>
              <a:gd name="connsiteX157" fmla="*/ 174910 w 5734864"/>
              <a:gd name="connsiteY157" fmla="*/ 5876376 h 6858000"/>
              <a:gd name="connsiteX158" fmla="*/ 175047 w 5734864"/>
              <a:gd name="connsiteY158" fmla="*/ 5876483 h 6858000"/>
              <a:gd name="connsiteX159" fmla="*/ 174335 w 5734864"/>
              <a:gd name="connsiteY159" fmla="*/ 5881814 h 6858000"/>
              <a:gd name="connsiteX160" fmla="*/ 171273 w 5734864"/>
              <a:gd name="connsiteY160" fmla="*/ 5895339 h 6858000"/>
              <a:gd name="connsiteX161" fmla="*/ 171658 w 5734864"/>
              <a:gd name="connsiteY161" fmla="*/ 5898749 h 6858000"/>
              <a:gd name="connsiteX162" fmla="*/ 174658 w 5734864"/>
              <a:gd name="connsiteY162" fmla="*/ 5919558 h 6858000"/>
              <a:gd name="connsiteX163" fmla="*/ 169099 w 5734864"/>
              <a:gd name="connsiteY163" fmla="*/ 5984417 h 6858000"/>
              <a:gd name="connsiteX164" fmla="*/ 162007 w 5734864"/>
              <a:gd name="connsiteY164" fmla="*/ 6049043 h 6858000"/>
              <a:gd name="connsiteX165" fmla="*/ 156875 w 5734864"/>
              <a:gd name="connsiteY165" fmla="*/ 6114000 h 6858000"/>
              <a:gd name="connsiteX166" fmla="*/ 165441 w 5734864"/>
              <a:gd name="connsiteY166" fmla="*/ 6146938 h 6858000"/>
              <a:gd name="connsiteX167" fmla="*/ 165177 w 5734864"/>
              <a:gd name="connsiteY167" fmla="*/ 6150658 h 6858000"/>
              <a:gd name="connsiteX168" fmla="*/ 161772 w 5734864"/>
              <a:gd name="connsiteY168" fmla="*/ 6160011 h 6858000"/>
              <a:gd name="connsiteX169" fmla="*/ 160051 w 5734864"/>
              <a:gd name="connsiteY169" fmla="*/ 6163393 h 6858000"/>
              <a:gd name="connsiteX170" fmla="*/ 158473 w 5734864"/>
              <a:gd name="connsiteY170" fmla="*/ 6168628 h 6858000"/>
              <a:gd name="connsiteX171" fmla="*/ 158573 w 5734864"/>
              <a:gd name="connsiteY171" fmla="*/ 6168799 h 6858000"/>
              <a:gd name="connsiteX172" fmla="*/ 146463 w 5734864"/>
              <a:gd name="connsiteY172" fmla="*/ 6196671 h 6858000"/>
              <a:gd name="connsiteX173" fmla="*/ 150209 w 5734864"/>
              <a:gd name="connsiteY173" fmla="*/ 6232365 h 6858000"/>
              <a:gd name="connsiteX174" fmla="*/ 148544 w 5734864"/>
              <a:gd name="connsiteY174" fmla="*/ 6246162 h 6858000"/>
              <a:gd name="connsiteX175" fmla="*/ 148403 w 5734864"/>
              <a:gd name="connsiteY175" fmla="*/ 6253754 h 6858000"/>
              <a:gd name="connsiteX176" fmla="*/ 138880 w 5734864"/>
              <a:gd name="connsiteY176" fmla="*/ 6276449 h 6858000"/>
              <a:gd name="connsiteX177" fmla="*/ 138683 w 5734864"/>
              <a:gd name="connsiteY177" fmla="*/ 6279721 h 6858000"/>
              <a:gd name="connsiteX178" fmla="*/ 130721 w 5734864"/>
              <a:gd name="connsiteY178" fmla="*/ 6293675 h 6858000"/>
              <a:gd name="connsiteX179" fmla="*/ 120717 w 5734864"/>
              <a:gd name="connsiteY179" fmla="*/ 6313967 h 6858000"/>
              <a:gd name="connsiteX180" fmla="*/ 120841 w 5734864"/>
              <a:gd name="connsiteY180" fmla="*/ 6315437 h 6858000"/>
              <a:gd name="connsiteX181" fmla="*/ 115208 w 5734864"/>
              <a:gd name="connsiteY181" fmla="*/ 6324024 h 6858000"/>
              <a:gd name="connsiteX182" fmla="*/ 101217 w 5734864"/>
              <a:gd name="connsiteY182" fmla="*/ 6365923 h 6858000"/>
              <a:gd name="connsiteX183" fmla="*/ 74946 w 5734864"/>
              <a:gd name="connsiteY183" fmla="*/ 6556817 h 6858000"/>
              <a:gd name="connsiteX184" fmla="*/ 16001 w 5734864"/>
              <a:gd name="connsiteY184" fmla="*/ 6808678 h 6858000"/>
              <a:gd name="connsiteX185" fmla="*/ 0 w 5734864"/>
              <a:gd name="connsiteY185" fmla="*/ 6858000 h 6858000"/>
              <a:gd name="connsiteX186" fmla="*/ 5734864 w 5734864"/>
              <a:gd name="connsiteY186" fmla="*/ 6858000 h 6858000"/>
              <a:gd name="connsiteX187" fmla="*/ 5734864 w 5734864"/>
              <a:gd name="connsiteY187"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Lst>
            <a:rect l="l" t="t" r="r" b="b"/>
            <a:pathLst>
              <a:path w="5734864" h="6858000">
                <a:moveTo>
                  <a:pt x="5734864" y="0"/>
                </a:moveTo>
                <a:lnTo>
                  <a:pt x="771611" y="0"/>
                </a:lnTo>
                <a:cubicBezTo>
                  <a:pt x="771634" y="16369"/>
                  <a:pt x="771656" y="32739"/>
                  <a:pt x="771679" y="49108"/>
                </a:cubicBezTo>
                <a:cubicBezTo>
                  <a:pt x="775201" y="55622"/>
                  <a:pt x="788724" y="196721"/>
                  <a:pt x="794248" y="200968"/>
                </a:cubicBezTo>
                <a:lnTo>
                  <a:pt x="801749" y="414071"/>
                </a:lnTo>
                <a:cubicBezTo>
                  <a:pt x="807329" y="440933"/>
                  <a:pt x="835107" y="598697"/>
                  <a:pt x="818548" y="585467"/>
                </a:cubicBezTo>
                <a:cubicBezTo>
                  <a:pt x="856197" y="664140"/>
                  <a:pt x="837895" y="708473"/>
                  <a:pt x="857476" y="800623"/>
                </a:cubicBezTo>
                <a:cubicBezTo>
                  <a:pt x="822401" y="857344"/>
                  <a:pt x="855723" y="824571"/>
                  <a:pt x="851083" y="878903"/>
                </a:cubicBezTo>
                <a:cubicBezTo>
                  <a:pt x="884811" y="859448"/>
                  <a:pt x="834648" y="946397"/>
                  <a:pt x="873564" y="943826"/>
                </a:cubicBezTo>
                <a:cubicBezTo>
                  <a:pt x="871487" y="953795"/>
                  <a:pt x="868248" y="963533"/>
                  <a:pt x="864705" y="973328"/>
                </a:cubicBezTo>
                <a:lnTo>
                  <a:pt x="862869" y="978457"/>
                </a:lnTo>
                <a:lnTo>
                  <a:pt x="862233" y="998041"/>
                </a:lnTo>
                <a:lnTo>
                  <a:pt x="853665" y="1004750"/>
                </a:lnTo>
                <a:lnTo>
                  <a:pt x="847865" y="1070795"/>
                </a:lnTo>
                <a:cubicBezTo>
                  <a:pt x="870234" y="1110486"/>
                  <a:pt x="833172" y="1190441"/>
                  <a:pt x="862786" y="1238994"/>
                </a:cubicBezTo>
                <a:cubicBezTo>
                  <a:pt x="864699" y="1290599"/>
                  <a:pt x="860615" y="1347716"/>
                  <a:pt x="859345" y="1380427"/>
                </a:cubicBezTo>
                <a:cubicBezTo>
                  <a:pt x="845703" y="1396391"/>
                  <a:pt x="873184" y="1435525"/>
                  <a:pt x="855172" y="1435262"/>
                </a:cubicBezTo>
                <a:lnTo>
                  <a:pt x="860494" y="1453861"/>
                </a:lnTo>
                <a:lnTo>
                  <a:pt x="853731" y="1467047"/>
                </a:lnTo>
                <a:cubicBezTo>
                  <a:pt x="846549" y="1480528"/>
                  <a:pt x="841728" y="1491093"/>
                  <a:pt x="845847" y="1502307"/>
                </a:cubicBezTo>
                <a:lnTo>
                  <a:pt x="817613" y="1565166"/>
                </a:lnTo>
                <a:cubicBezTo>
                  <a:pt x="805468" y="1557258"/>
                  <a:pt x="816534" y="1596564"/>
                  <a:pt x="804223" y="1601941"/>
                </a:cubicBezTo>
                <a:cubicBezTo>
                  <a:pt x="794287" y="1604654"/>
                  <a:pt x="795328" y="1617209"/>
                  <a:pt x="791773" y="1627005"/>
                </a:cubicBezTo>
                <a:cubicBezTo>
                  <a:pt x="781684" y="1634393"/>
                  <a:pt x="772978" y="1683187"/>
                  <a:pt x="774645" y="1699922"/>
                </a:cubicBezTo>
                <a:cubicBezTo>
                  <a:pt x="785341" y="1746767"/>
                  <a:pt x="744845" y="1787099"/>
                  <a:pt x="752343" y="1824604"/>
                </a:cubicBezTo>
                <a:cubicBezTo>
                  <a:pt x="751502" y="1834578"/>
                  <a:pt x="749297" y="1842929"/>
                  <a:pt x="746254" y="1850222"/>
                </a:cubicBezTo>
                <a:lnTo>
                  <a:pt x="728600" y="1869603"/>
                </a:lnTo>
                <a:lnTo>
                  <a:pt x="724396" y="1883104"/>
                </a:lnTo>
                <a:lnTo>
                  <a:pt x="722165" y="1885924"/>
                </a:lnTo>
                <a:lnTo>
                  <a:pt x="721338" y="1887123"/>
                </a:lnTo>
                <a:lnTo>
                  <a:pt x="714840" y="1902274"/>
                </a:lnTo>
                <a:lnTo>
                  <a:pt x="722847" y="1929891"/>
                </a:lnTo>
                <a:lnTo>
                  <a:pt x="714660" y="1982709"/>
                </a:lnTo>
                <a:cubicBezTo>
                  <a:pt x="727725" y="2006201"/>
                  <a:pt x="714739" y="1997091"/>
                  <a:pt x="710759" y="2013010"/>
                </a:cubicBezTo>
                <a:cubicBezTo>
                  <a:pt x="707970" y="2027531"/>
                  <a:pt x="700788" y="2054714"/>
                  <a:pt x="697927" y="2069833"/>
                </a:cubicBezTo>
                <a:cubicBezTo>
                  <a:pt x="685211" y="2080229"/>
                  <a:pt x="698762" y="2088241"/>
                  <a:pt x="693594" y="2103731"/>
                </a:cubicBezTo>
                <a:cubicBezTo>
                  <a:pt x="688481" y="2110649"/>
                  <a:pt x="687183" y="2115973"/>
                  <a:pt x="691109" y="2124027"/>
                </a:cubicBezTo>
                <a:cubicBezTo>
                  <a:pt x="666413" y="2155740"/>
                  <a:pt x="688031" y="2144874"/>
                  <a:pt x="676593" y="2176182"/>
                </a:cubicBezTo>
                <a:cubicBezTo>
                  <a:pt x="665190" y="2202944"/>
                  <a:pt x="656416" y="2233857"/>
                  <a:pt x="633227" y="2258036"/>
                </a:cubicBezTo>
                <a:cubicBezTo>
                  <a:pt x="626930" y="2262191"/>
                  <a:pt x="623498" y="2274069"/>
                  <a:pt x="625564" y="2284567"/>
                </a:cubicBezTo>
                <a:cubicBezTo>
                  <a:pt x="625918" y="2286374"/>
                  <a:pt x="626427" y="2288071"/>
                  <a:pt x="627074" y="2289605"/>
                </a:cubicBezTo>
                <a:cubicBezTo>
                  <a:pt x="619029" y="2296628"/>
                  <a:pt x="616453" y="2303188"/>
                  <a:pt x="614574" y="2308717"/>
                </a:cubicBezTo>
                <a:lnTo>
                  <a:pt x="606890" y="2320662"/>
                </a:lnTo>
                <a:lnTo>
                  <a:pt x="605558" y="2327897"/>
                </a:lnTo>
                <a:lnTo>
                  <a:pt x="602202" y="2357749"/>
                </a:lnTo>
                <a:lnTo>
                  <a:pt x="600213" y="2364905"/>
                </a:lnTo>
                <a:lnTo>
                  <a:pt x="597160" y="2388351"/>
                </a:lnTo>
                <a:lnTo>
                  <a:pt x="597982" y="2402296"/>
                </a:lnTo>
                <a:lnTo>
                  <a:pt x="593150" y="2420015"/>
                </a:lnTo>
                <a:cubicBezTo>
                  <a:pt x="593044" y="2420926"/>
                  <a:pt x="592939" y="2421838"/>
                  <a:pt x="592833" y="2422749"/>
                </a:cubicBezTo>
                <a:lnTo>
                  <a:pt x="594479" y="2426002"/>
                </a:lnTo>
                <a:cubicBezTo>
                  <a:pt x="594168" y="2427683"/>
                  <a:pt x="593118" y="2429721"/>
                  <a:pt x="591963" y="2431950"/>
                </a:cubicBezTo>
                <a:cubicBezTo>
                  <a:pt x="591823" y="2432599"/>
                  <a:pt x="591684" y="2433248"/>
                  <a:pt x="591544" y="2433897"/>
                </a:cubicBezTo>
                <a:lnTo>
                  <a:pt x="589519" y="2451398"/>
                </a:lnTo>
                <a:cubicBezTo>
                  <a:pt x="589692" y="2452777"/>
                  <a:pt x="589864" y="2454157"/>
                  <a:pt x="590037" y="2455536"/>
                </a:cubicBezTo>
                <a:lnTo>
                  <a:pt x="588179" y="2462981"/>
                </a:lnTo>
                <a:lnTo>
                  <a:pt x="583434" y="2503991"/>
                </a:lnTo>
                <a:cubicBezTo>
                  <a:pt x="576530" y="2566058"/>
                  <a:pt x="570433" y="2625224"/>
                  <a:pt x="567942" y="2652936"/>
                </a:cubicBezTo>
                <a:cubicBezTo>
                  <a:pt x="570864" y="2658290"/>
                  <a:pt x="572739" y="2664095"/>
                  <a:pt x="573869" y="2670188"/>
                </a:cubicBezTo>
                <a:lnTo>
                  <a:pt x="575243" y="2688114"/>
                </a:lnTo>
                <a:lnTo>
                  <a:pt x="573824" y="2689856"/>
                </a:lnTo>
                <a:cubicBezTo>
                  <a:pt x="569972" y="2698471"/>
                  <a:pt x="569572" y="2704494"/>
                  <a:pt x="570699" y="2709353"/>
                </a:cubicBezTo>
                <a:lnTo>
                  <a:pt x="573192" y="2714527"/>
                </a:lnTo>
                <a:cubicBezTo>
                  <a:pt x="572809" y="2719080"/>
                  <a:pt x="572427" y="2723634"/>
                  <a:pt x="572044" y="2728187"/>
                </a:cubicBezTo>
                <a:cubicBezTo>
                  <a:pt x="572184" y="2737412"/>
                  <a:pt x="572325" y="2746638"/>
                  <a:pt x="572465" y="2755863"/>
                </a:cubicBezTo>
                <a:lnTo>
                  <a:pt x="570028" y="2760324"/>
                </a:lnTo>
                <a:lnTo>
                  <a:pt x="566748" y="2800948"/>
                </a:lnTo>
                <a:lnTo>
                  <a:pt x="565509" y="2801167"/>
                </a:lnTo>
                <a:cubicBezTo>
                  <a:pt x="562655" y="2802587"/>
                  <a:pt x="560408" y="2805381"/>
                  <a:pt x="559367" y="2811129"/>
                </a:cubicBezTo>
                <a:cubicBezTo>
                  <a:pt x="543471" y="2797318"/>
                  <a:pt x="552020" y="2812773"/>
                  <a:pt x="550354" y="2830949"/>
                </a:cubicBezTo>
                <a:cubicBezTo>
                  <a:pt x="525292" y="2813553"/>
                  <a:pt x="531129" y="2868192"/>
                  <a:pt x="514795" y="2872433"/>
                </a:cubicBezTo>
                <a:lnTo>
                  <a:pt x="509875" y="2923099"/>
                </a:lnTo>
                <a:lnTo>
                  <a:pt x="509577" y="2923197"/>
                </a:lnTo>
                <a:cubicBezTo>
                  <a:pt x="508704" y="2924865"/>
                  <a:pt x="508038" y="2927556"/>
                  <a:pt x="507597" y="2931868"/>
                </a:cubicBezTo>
                <a:cubicBezTo>
                  <a:pt x="507524" y="2934019"/>
                  <a:pt x="507452" y="2936171"/>
                  <a:pt x="507379" y="2938322"/>
                </a:cubicBezTo>
                <a:lnTo>
                  <a:pt x="504725" y="2954519"/>
                </a:lnTo>
                <a:lnTo>
                  <a:pt x="502018" y="2959643"/>
                </a:lnTo>
                <a:lnTo>
                  <a:pt x="498360" y="2961019"/>
                </a:lnTo>
                <a:lnTo>
                  <a:pt x="498483" y="2962590"/>
                </a:lnTo>
                <a:cubicBezTo>
                  <a:pt x="502388" y="2975027"/>
                  <a:pt x="510202" y="2980016"/>
                  <a:pt x="484403" y="2990538"/>
                </a:cubicBezTo>
                <a:cubicBezTo>
                  <a:pt x="489425" y="3018352"/>
                  <a:pt x="474337" y="3021029"/>
                  <a:pt x="463075" y="3055956"/>
                </a:cubicBezTo>
                <a:cubicBezTo>
                  <a:pt x="469487" y="3072485"/>
                  <a:pt x="464165" y="3083955"/>
                  <a:pt x="455013" y="3094482"/>
                </a:cubicBezTo>
                <a:cubicBezTo>
                  <a:pt x="453131" y="3130054"/>
                  <a:pt x="437643" y="3160106"/>
                  <a:pt x="428391" y="3198850"/>
                </a:cubicBezTo>
                <a:lnTo>
                  <a:pt x="401440" y="3307560"/>
                </a:lnTo>
                <a:lnTo>
                  <a:pt x="386076" y="3373943"/>
                </a:lnTo>
                <a:cubicBezTo>
                  <a:pt x="386236" y="3376061"/>
                  <a:pt x="380537" y="3378856"/>
                  <a:pt x="374726" y="3381364"/>
                </a:cubicBezTo>
                <a:lnTo>
                  <a:pt x="369145" y="3383729"/>
                </a:lnTo>
                <a:lnTo>
                  <a:pt x="364294" y="3414159"/>
                </a:lnTo>
                <a:lnTo>
                  <a:pt x="366450" y="3436925"/>
                </a:lnTo>
                <a:lnTo>
                  <a:pt x="351743" y="3521619"/>
                </a:lnTo>
                <a:lnTo>
                  <a:pt x="345784" y="3603757"/>
                </a:lnTo>
                <a:cubicBezTo>
                  <a:pt x="345255" y="3619979"/>
                  <a:pt x="344727" y="3636202"/>
                  <a:pt x="344198" y="3652424"/>
                </a:cubicBezTo>
                <a:lnTo>
                  <a:pt x="352450" y="3665222"/>
                </a:lnTo>
                <a:lnTo>
                  <a:pt x="342621" y="3700804"/>
                </a:lnTo>
                <a:lnTo>
                  <a:pt x="341514" y="3734774"/>
                </a:lnTo>
                <a:cubicBezTo>
                  <a:pt x="341212" y="3751567"/>
                  <a:pt x="340909" y="3768360"/>
                  <a:pt x="340607" y="3785153"/>
                </a:cubicBezTo>
                <a:cubicBezTo>
                  <a:pt x="340640" y="3786161"/>
                  <a:pt x="340674" y="3787169"/>
                  <a:pt x="340707" y="3788177"/>
                </a:cubicBezTo>
                <a:cubicBezTo>
                  <a:pt x="340592" y="3791719"/>
                  <a:pt x="340476" y="3795261"/>
                  <a:pt x="340361" y="3798803"/>
                </a:cubicBezTo>
                <a:cubicBezTo>
                  <a:pt x="340121" y="3812119"/>
                  <a:pt x="339882" y="3825434"/>
                  <a:pt x="339642" y="3838750"/>
                </a:cubicBezTo>
                <a:cubicBezTo>
                  <a:pt x="337363" y="3949044"/>
                  <a:pt x="361794" y="3960437"/>
                  <a:pt x="360295" y="4015196"/>
                </a:cubicBezTo>
                <a:lnTo>
                  <a:pt x="339043" y="4052778"/>
                </a:lnTo>
                <a:lnTo>
                  <a:pt x="339343" y="4096257"/>
                </a:lnTo>
                <a:cubicBezTo>
                  <a:pt x="362058" y="4159145"/>
                  <a:pt x="332404" y="4250479"/>
                  <a:pt x="340786" y="4321136"/>
                </a:cubicBezTo>
                <a:cubicBezTo>
                  <a:pt x="341421" y="4376624"/>
                  <a:pt x="344189" y="4407708"/>
                  <a:pt x="343158" y="4429174"/>
                </a:cubicBezTo>
                <a:cubicBezTo>
                  <a:pt x="340948" y="4436304"/>
                  <a:pt x="337887" y="4443121"/>
                  <a:pt x="334599" y="4449938"/>
                </a:cubicBezTo>
                <a:lnTo>
                  <a:pt x="332890" y="4453515"/>
                </a:lnTo>
                <a:lnTo>
                  <a:pt x="331105" y="4467941"/>
                </a:lnTo>
                <a:lnTo>
                  <a:pt x="324289" y="4471861"/>
                </a:lnTo>
                <a:lnTo>
                  <a:pt x="317079" y="4493468"/>
                </a:lnTo>
                <a:cubicBezTo>
                  <a:pt x="315353" y="4501584"/>
                  <a:pt x="314639" y="4510343"/>
                  <a:pt x="315557" y="4520067"/>
                </a:cubicBezTo>
                <a:cubicBezTo>
                  <a:pt x="315451" y="4525669"/>
                  <a:pt x="315346" y="4531270"/>
                  <a:pt x="315240" y="4536872"/>
                </a:cubicBezTo>
                <a:lnTo>
                  <a:pt x="316200" y="4538297"/>
                </a:lnTo>
                <a:cubicBezTo>
                  <a:pt x="316738" y="4541182"/>
                  <a:pt x="316785" y="4544563"/>
                  <a:pt x="317507" y="4547582"/>
                </a:cubicBezTo>
                <a:cubicBezTo>
                  <a:pt x="322716" y="4552468"/>
                  <a:pt x="324912" y="4582137"/>
                  <a:pt x="323078" y="4592102"/>
                </a:cubicBezTo>
                <a:cubicBezTo>
                  <a:pt x="314597" y="4619728"/>
                  <a:pt x="334923" y="4645745"/>
                  <a:pt x="328722" y="4667914"/>
                </a:cubicBezTo>
                <a:cubicBezTo>
                  <a:pt x="330810" y="4685069"/>
                  <a:pt x="333803" y="4690356"/>
                  <a:pt x="335597" y="4695035"/>
                </a:cubicBezTo>
                <a:lnTo>
                  <a:pt x="339485" y="4695979"/>
                </a:lnTo>
                <a:lnTo>
                  <a:pt x="341089" y="4704268"/>
                </a:lnTo>
                <a:lnTo>
                  <a:pt x="342177" y="4706060"/>
                </a:lnTo>
                <a:cubicBezTo>
                  <a:pt x="344268" y="4709474"/>
                  <a:pt x="346234" y="4712931"/>
                  <a:pt x="347751" y="4716754"/>
                </a:cubicBezTo>
                <a:lnTo>
                  <a:pt x="344125" y="4764669"/>
                </a:lnTo>
                <a:lnTo>
                  <a:pt x="340188" y="4779386"/>
                </a:lnTo>
                <a:lnTo>
                  <a:pt x="335146" y="4787491"/>
                </a:lnTo>
                <a:lnTo>
                  <a:pt x="319124" y="4843514"/>
                </a:lnTo>
                <a:lnTo>
                  <a:pt x="305956" y="4881505"/>
                </a:lnTo>
                <a:lnTo>
                  <a:pt x="301062" y="4889332"/>
                </a:lnTo>
                <a:lnTo>
                  <a:pt x="302141" y="4899400"/>
                </a:lnTo>
                <a:cubicBezTo>
                  <a:pt x="302767" y="4900706"/>
                  <a:pt x="303536" y="4901803"/>
                  <a:pt x="304424" y="4902664"/>
                </a:cubicBezTo>
                <a:lnTo>
                  <a:pt x="293123" y="4932769"/>
                </a:lnTo>
                <a:lnTo>
                  <a:pt x="292275" y="4936482"/>
                </a:lnTo>
                <a:lnTo>
                  <a:pt x="288304" y="4962325"/>
                </a:lnTo>
                <a:cubicBezTo>
                  <a:pt x="288009" y="4988948"/>
                  <a:pt x="287715" y="5015570"/>
                  <a:pt x="287420" y="5042193"/>
                </a:cubicBezTo>
                <a:cubicBezTo>
                  <a:pt x="295373" y="5039737"/>
                  <a:pt x="281659" y="5060438"/>
                  <a:pt x="287020" y="5065655"/>
                </a:cubicBezTo>
                <a:cubicBezTo>
                  <a:pt x="291675" y="5068928"/>
                  <a:pt x="288601" y="5075970"/>
                  <a:pt x="288488" y="5082216"/>
                </a:cubicBezTo>
                <a:cubicBezTo>
                  <a:pt x="292282" y="5088207"/>
                  <a:pt x="287008" y="5117775"/>
                  <a:pt x="282763" y="5127114"/>
                </a:cubicBezTo>
                <a:cubicBezTo>
                  <a:pt x="267723" y="5152218"/>
                  <a:pt x="280799" y="5182399"/>
                  <a:pt x="269316" y="5202682"/>
                </a:cubicBezTo>
                <a:cubicBezTo>
                  <a:pt x="267050" y="5219969"/>
                  <a:pt x="268614" y="5225841"/>
                  <a:pt x="269174" y="5230835"/>
                </a:cubicBezTo>
                <a:lnTo>
                  <a:pt x="272679" y="5232660"/>
                </a:lnTo>
                <a:lnTo>
                  <a:pt x="272160" y="5241150"/>
                </a:lnTo>
                <a:lnTo>
                  <a:pt x="272760" y="5243156"/>
                </a:lnTo>
                <a:cubicBezTo>
                  <a:pt x="273922" y="5246984"/>
                  <a:pt x="274952" y="5250824"/>
                  <a:pt x="275462" y="5254919"/>
                </a:cubicBezTo>
                <a:cubicBezTo>
                  <a:pt x="258407" y="5258851"/>
                  <a:pt x="276976" y="5290392"/>
                  <a:pt x="262897" y="5286259"/>
                </a:cubicBezTo>
                <a:cubicBezTo>
                  <a:pt x="262724" y="5309439"/>
                  <a:pt x="239612" y="5337531"/>
                  <a:pt x="252761" y="5357801"/>
                </a:cubicBezTo>
                <a:cubicBezTo>
                  <a:pt x="248775" y="5392256"/>
                  <a:pt x="247799" y="5423412"/>
                  <a:pt x="242360" y="5460080"/>
                </a:cubicBezTo>
                <a:cubicBezTo>
                  <a:pt x="232632" y="5488478"/>
                  <a:pt x="242025" y="5519143"/>
                  <a:pt x="229880" y="5539714"/>
                </a:cubicBezTo>
                <a:cubicBezTo>
                  <a:pt x="230558" y="5572454"/>
                  <a:pt x="222150" y="5613340"/>
                  <a:pt x="204283" y="5639080"/>
                </a:cubicBezTo>
                <a:cubicBezTo>
                  <a:pt x="201596" y="5674226"/>
                  <a:pt x="191051" y="5680198"/>
                  <a:pt x="198948" y="5710958"/>
                </a:cubicBezTo>
                <a:cubicBezTo>
                  <a:pt x="196338" y="5713534"/>
                  <a:pt x="194185" y="5716550"/>
                  <a:pt x="192367" y="5719859"/>
                </a:cubicBezTo>
                <a:lnTo>
                  <a:pt x="188035" y="5729935"/>
                </a:lnTo>
                <a:lnTo>
                  <a:pt x="188428" y="5731182"/>
                </a:lnTo>
                <a:lnTo>
                  <a:pt x="181635" y="5753538"/>
                </a:lnTo>
                <a:lnTo>
                  <a:pt x="169744" y="5796307"/>
                </a:lnTo>
                <a:lnTo>
                  <a:pt x="170351" y="5796644"/>
                </a:lnTo>
                <a:cubicBezTo>
                  <a:pt x="171558" y="5797954"/>
                  <a:pt x="172173" y="5799948"/>
                  <a:pt x="171559" y="5803435"/>
                </a:cubicBezTo>
                <a:cubicBezTo>
                  <a:pt x="182664" y="5798231"/>
                  <a:pt x="175075" y="5805646"/>
                  <a:pt x="172284" y="5816391"/>
                </a:cubicBezTo>
                <a:cubicBezTo>
                  <a:pt x="188911" y="5810703"/>
                  <a:pt x="174844" y="5841128"/>
                  <a:pt x="182542" y="5846382"/>
                </a:cubicBezTo>
                <a:cubicBezTo>
                  <a:pt x="180118" y="5854404"/>
                  <a:pt x="177856" y="5862781"/>
                  <a:pt x="175877" y="5871336"/>
                </a:cubicBezTo>
                <a:lnTo>
                  <a:pt x="174910" y="5876376"/>
                </a:lnTo>
                <a:lnTo>
                  <a:pt x="175047" y="5876483"/>
                </a:lnTo>
                <a:cubicBezTo>
                  <a:pt x="175167" y="5877594"/>
                  <a:pt x="174973" y="5879257"/>
                  <a:pt x="174335" y="5881814"/>
                </a:cubicBezTo>
                <a:lnTo>
                  <a:pt x="171273" y="5895339"/>
                </a:lnTo>
                <a:cubicBezTo>
                  <a:pt x="171401" y="5896476"/>
                  <a:pt x="171530" y="5897612"/>
                  <a:pt x="171658" y="5898749"/>
                </a:cubicBezTo>
                <a:lnTo>
                  <a:pt x="174658" y="5919558"/>
                </a:lnTo>
                <a:cubicBezTo>
                  <a:pt x="173958" y="5933601"/>
                  <a:pt x="171208" y="5962838"/>
                  <a:pt x="169099" y="5984417"/>
                </a:cubicBezTo>
                <a:cubicBezTo>
                  <a:pt x="162916" y="6005205"/>
                  <a:pt x="164971" y="6025162"/>
                  <a:pt x="162007" y="6049043"/>
                </a:cubicBezTo>
                <a:cubicBezTo>
                  <a:pt x="150795" y="6073830"/>
                  <a:pt x="160091" y="6088483"/>
                  <a:pt x="156875" y="6114000"/>
                </a:cubicBezTo>
                <a:cubicBezTo>
                  <a:pt x="141597" y="6134477"/>
                  <a:pt x="163381" y="6133378"/>
                  <a:pt x="165441" y="6146938"/>
                </a:cubicBezTo>
                <a:lnTo>
                  <a:pt x="165177" y="6150658"/>
                </a:lnTo>
                <a:lnTo>
                  <a:pt x="161772" y="6160011"/>
                </a:lnTo>
                <a:lnTo>
                  <a:pt x="160051" y="6163393"/>
                </a:lnTo>
                <a:cubicBezTo>
                  <a:pt x="159032" y="6165775"/>
                  <a:pt x="158564" y="6167421"/>
                  <a:pt x="158473" y="6168628"/>
                </a:cubicBezTo>
                <a:cubicBezTo>
                  <a:pt x="158506" y="6168685"/>
                  <a:pt x="158540" y="6168742"/>
                  <a:pt x="158573" y="6168799"/>
                </a:cubicBezTo>
                <a:lnTo>
                  <a:pt x="146463" y="6196671"/>
                </a:lnTo>
                <a:cubicBezTo>
                  <a:pt x="152348" y="6205503"/>
                  <a:pt x="134460" y="6231012"/>
                  <a:pt x="150209" y="6232365"/>
                </a:cubicBezTo>
                <a:cubicBezTo>
                  <a:pt x="145821" y="6242321"/>
                  <a:pt x="137774" y="6246719"/>
                  <a:pt x="148544" y="6246162"/>
                </a:cubicBezTo>
                <a:cubicBezTo>
                  <a:pt x="147378" y="6249522"/>
                  <a:pt x="147566" y="6251866"/>
                  <a:pt x="148403" y="6253754"/>
                </a:cubicBezTo>
                <a:lnTo>
                  <a:pt x="138880" y="6276449"/>
                </a:lnTo>
                <a:cubicBezTo>
                  <a:pt x="138814" y="6277540"/>
                  <a:pt x="138749" y="6278630"/>
                  <a:pt x="138683" y="6279721"/>
                </a:cubicBezTo>
                <a:lnTo>
                  <a:pt x="130721" y="6293675"/>
                </a:lnTo>
                <a:lnTo>
                  <a:pt x="120717" y="6313967"/>
                </a:lnTo>
                <a:cubicBezTo>
                  <a:pt x="120758" y="6314457"/>
                  <a:pt x="120800" y="6314947"/>
                  <a:pt x="120841" y="6315437"/>
                </a:cubicBezTo>
                <a:lnTo>
                  <a:pt x="115208" y="6324024"/>
                </a:lnTo>
                <a:cubicBezTo>
                  <a:pt x="113007" y="6326672"/>
                  <a:pt x="103991" y="6364381"/>
                  <a:pt x="101217" y="6365923"/>
                </a:cubicBezTo>
                <a:lnTo>
                  <a:pt x="74946" y="6556817"/>
                </a:lnTo>
                <a:cubicBezTo>
                  <a:pt x="55357" y="6665926"/>
                  <a:pt x="35695" y="6744075"/>
                  <a:pt x="16001" y="6808678"/>
                </a:cubicBezTo>
                <a:lnTo>
                  <a:pt x="0" y="6858000"/>
                </a:lnTo>
                <a:lnTo>
                  <a:pt x="5734864" y="6858000"/>
                </a:lnTo>
                <a:lnTo>
                  <a:pt x="5734864" y="0"/>
                </a:lnTo>
                <a:close/>
              </a:path>
            </a:pathLst>
          </a:cu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E9A39CAB-AC7C-DFC2-91F6-E85AE8AACA40}"/>
              </a:ext>
            </a:extLst>
          </p:cNvPr>
          <p:cNvSpPr>
            <a:spLocks noGrp="1"/>
          </p:cNvSpPr>
          <p:nvPr>
            <p:ph type="title"/>
          </p:nvPr>
        </p:nvSpPr>
        <p:spPr>
          <a:xfrm>
            <a:off x="630533" y="-258062"/>
            <a:ext cx="4093162" cy="3211878"/>
          </a:xfrm>
        </p:spPr>
        <p:txBody>
          <a:bodyPr vert="horz" lIns="91440" tIns="45720" rIns="91440" bIns="45720" rtlCol="0" anchor="b">
            <a:normAutofit/>
          </a:bodyPr>
          <a:lstStyle/>
          <a:p>
            <a:pPr algn="ctr"/>
            <a:r>
              <a:rPr lang="en-US" sz="3700" kern="1200" dirty="0">
                <a:latin typeface="+mj-lt"/>
                <a:ea typeface="+mj-ea"/>
                <a:cs typeface="+mj-cs"/>
              </a:rPr>
              <a:t>Market Research My question</a:t>
            </a:r>
            <a:r>
              <a:rPr lang="en-US" sz="3700" dirty="0"/>
              <a:t> </a:t>
            </a:r>
            <a:r>
              <a:rPr lang="en-US" sz="3700" kern="1200" dirty="0">
                <a:latin typeface="+mj-lt"/>
                <a:ea typeface="+mj-ea"/>
                <a:cs typeface="+mj-cs"/>
              </a:rPr>
              <a:t> results </a:t>
            </a:r>
            <a:br>
              <a:rPr lang="en-US" sz="3700" kern="1200" dirty="0"/>
            </a:br>
            <a:br>
              <a:rPr lang="en-US" sz="3700" kern="1200" dirty="0"/>
            </a:br>
            <a:endParaRPr lang="en-US" sz="3700" kern="1200">
              <a:solidFill>
                <a:schemeClr val="tx1"/>
              </a:solidFill>
              <a:latin typeface="+mj-lt"/>
              <a:ea typeface="+mj-ea"/>
              <a:cs typeface="+mj-cs"/>
            </a:endParaRPr>
          </a:p>
        </p:txBody>
      </p:sp>
      <p:pic>
        <p:nvPicPr>
          <p:cNvPr id="5" name="Picture 4" descr="A graph with a bar graph&#10;&#10;AI-generated content may be incorrect.">
            <a:extLst>
              <a:ext uri="{FF2B5EF4-FFF2-40B4-BE49-F238E27FC236}">
                <a16:creationId xmlns:a16="http://schemas.microsoft.com/office/drawing/2014/main" id="{26CACDE1-0687-2198-84EF-41101997E7E2}"/>
              </a:ext>
            </a:extLst>
          </p:cNvPr>
          <p:cNvPicPr>
            <a:picLocks noChangeAspect="1"/>
          </p:cNvPicPr>
          <p:nvPr/>
        </p:nvPicPr>
        <p:blipFill>
          <a:blip r:embed="rId2"/>
          <a:stretch>
            <a:fillRect/>
          </a:stretch>
        </p:blipFill>
        <p:spPr>
          <a:xfrm>
            <a:off x="5895751" y="1708554"/>
            <a:ext cx="5708649" cy="3410916"/>
          </a:xfrm>
          <a:prstGeom prst="rect">
            <a:avLst/>
          </a:prstGeom>
        </p:spPr>
      </p:pic>
      <p:sp>
        <p:nvSpPr>
          <p:cNvPr id="6" name="TextBox 5">
            <a:extLst>
              <a:ext uri="{FF2B5EF4-FFF2-40B4-BE49-F238E27FC236}">
                <a16:creationId xmlns:a16="http://schemas.microsoft.com/office/drawing/2014/main" id="{23618D0A-6978-FE37-E018-B605D8C46344}"/>
              </a:ext>
            </a:extLst>
          </p:cNvPr>
          <p:cNvSpPr txBox="1"/>
          <p:nvPr/>
        </p:nvSpPr>
        <p:spPr>
          <a:xfrm>
            <a:off x="-208382" y="2695973"/>
            <a:ext cx="6100463" cy="369331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ea typeface="+mn-lt"/>
                <a:cs typeface="+mn-lt"/>
              </a:rPr>
              <a:t>The data shows that most people visit coffee shops 1–2 times per week, making it the highest bar on the graph. This suggests that coffee shops are already a regular weekly habit for many students and young adults. This is important for GMGN Café because it means:</a:t>
            </a:r>
          </a:p>
          <a:p>
            <a:endParaRPr lang="en-GB" dirty="0"/>
          </a:p>
          <a:p>
            <a:endParaRPr lang="en-GB" dirty="0"/>
          </a:p>
          <a:p>
            <a:pPr marL="285750" indent="-285750">
              <a:buFont typeface="Arial"/>
              <a:buChar char="•"/>
            </a:pPr>
            <a:r>
              <a:rPr lang="en-GB">
                <a:ea typeface="+mn-lt"/>
                <a:cs typeface="+mn-lt"/>
              </a:rPr>
              <a:t>There is consistent, predictable customer traffic</a:t>
            </a:r>
            <a:endParaRPr lang="en-GB" dirty="0"/>
          </a:p>
          <a:p>
            <a:pPr marL="285750" indent="-285750">
              <a:buFont typeface="Arial"/>
              <a:buChar char="•"/>
            </a:pPr>
            <a:r>
              <a:rPr lang="en-GB">
                <a:ea typeface="+mn-lt"/>
                <a:cs typeface="+mn-lt"/>
              </a:rPr>
              <a:t>People are likely to return weekly, helping build a loyal customer base</a:t>
            </a:r>
            <a:endParaRPr lang="en-GB" dirty="0"/>
          </a:p>
          <a:p>
            <a:pPr marL="285750" indent="-285750">
              <a:buFont typeface="Arial"/>
              <a:buChar char="•"/>
            </a:pPr>
            <a:r>
              <a:rPr lang="en-GB">
                <a:ea typeface="+mn-lt"/>
                <a:cs typeface="+mn-lt"/>
              </a:rPr>
              <a:t>Marketing does not need to convince people </a:t>
            </a:r>
            <a:r>
              <a:rPr lang="en-GB" i="1">
                <a:ea typeface="+mn-lt"/>
                <a:cs typeface="+mn-lt"/>
              </a:rPr>
              <a:t>to go to coffee shops</a:t>
            </a:r>
            <a:r>
              <a:rPr lang="en-GB">
                <a:ea typeface="+mn-lt"/>
                <a:cs typeface="+mn-lt"/>
              </a:rPr>
              <a:t>, only </a:t>
            </a:r>
            <a:r>
              <a:rPr lang="en-GB" i="1">
                <a:ea typeface="+mn-lt"/>
                <a:cs typeface="+mn-lt"/>
              </a:rPr>
              <a:t>to switch to yours</a:t>
            </a:r>
            <a:endParaRPr lang="en-GB"/>
          </a:p>
          <a:p>
            <a:endParaRPr lang="en-GB" dirty="0"/>
          </a:p>
        </p:txBody>
      </p:sp>
    </p:spTree>
    <p:extLst>
      <p:ext uri="{BB962C8B-B14F-4D97-AF65-F5344CB8AC3E}">
        <p14:creationId xmlns:p14="http://schemas.microsoft.com/office/powerpoint/2010/main" val="320980022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2EB492CD-616E-47F8-933B-5E2D952A059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1" name="Arc 20">
            <a:extLst>
              <a:ext uri="{FF2B5EF4-FFF2-40B4-BE49-F238E27FC236}">
                <a16:creationId xmlns:a16="http://schemas.microsoft.com/office/drawing/2014/main" id="{59383CF9-23B5-4335-9B21-1791C4CF1C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3967198" flipH="1">
            <a:off x="8631348" y="490493"/>
            <a:ext cx="2987899" cy="2987899"/>
          </a:xfrm>
          <a:prstGeom prst="arc">
            <a:avLst>
              <a:gd name="adj1" fmla="val 14441841"/>
              <a:gd name="adj2" fmla="val 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3" name="Freeform: Shape 22">
            <a:extLst>
              <a:ext uri="{FF2B5EF4-FFF2-40B4-BE49-F238E27FC236}">
                <a16:creationId xmlns:a16="http://schemas.microsoft.com/office/drawing/2014/main" id="{0007FE00-9498-4706-B255-6437B0252C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5486400"/>
            <a:ext cx="2672863" cy="1371600"/>
          </a:xfrm>
          <a:custGeom>
            <a:avLst/>
            <a:gdLst>
              <a:gd name="connsiteX0" fmla="*/ 1721734 w 2672863"/>
              <a:gd name="connsiteY0" fmla="*/ 0 h 1371600"/>
              <a:gd name="connsiteX1" fmla="*/ 2564444 w 2672863"/>
              <a:gd name="connsiteY1" fmla="*/ 213382 h 1371600"/>
              <a:gd name="connsiteX2" fmla="*/ 2672863 w 2672863"/>
              <a:gd name="connsiteY2" fmla="*/ 279248 h 1371600"/>
              <a:gd name="connsiteX3" fmla="*/ 2672863 w 2672863"/>
              <a:gd name="connsiteY3" fmla="*/ 1371600 h 1371600"/>
              <a:gd name="connsiteX4" fmla="*/ 0 w 2672863"/>
              <a:gd name="connsiteY4" fmla="*/ 1371600 h 1371600"/>
              <a:gd name="connsiteX5" fmla="*/ 33268 w 2672863"/>
              <a:gd name="connsiteY5" fmla="*/ 1242216 h 1371600"/>
              <a:gd name="connsiteX6" fmla="*/ 1721734 w 2672863"/>
              <a:gd name="connsiteY6" fmla="*/ 0 h 1371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72863" h="1371600">
                <a:moveTo>
                  <a:pt x="1721734" y="0"/>
                </a:moveTo>
                <a:cubicBezTo>
                  <a:pt x="2026863" y="0"/>
                  <a:pt x="2313937" y="77299"/>
                  <a:pt x="2564444" y="213382"/>
                </a:cubicBezTo>
                <a:lnTo>
                  <a:pt x="2672863" y="279248"/>
                </a:lnTo>
                <a:lnTo>
                  <a:pt x="2672863" y="1371600"/>
                </a:lnTo>
                <a:lnTo>
                  <a:pt x="0" y="1371600"/>
                </a:lnTo>
                <a:lnTo>
                  <a:pt x="33268" y="1242216"/>
                </a:lnTo>
                <a:cubicBezTo>
                  <a:pt x="257110" y="522539"/>
                  <a:pt x="928399" y="0"/>
                  <a:pt x="1721734"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6" name="Picture 5">
            <a:extLst>
              <a:ext uri="{FF2B5EF4-FFF2-40B4-BE49-F238E27FC236}">
                <a16:creationId xmlns:a16="http://schemas.microsoft.com/office/drawing/2014/main" id="{52538897-6B91-A648-6E98-DED1BF0A076B}"/>
              </a:ext>
            </a:extLst>
          </p:cNvPr>
          <p:cNvPicPr>
            <a:picLocks noChangeAspect="1"/>
          </p:cNvPicPr>
          <p:nvPr/>
        </p:nvPicPr>
        <p:blipFill>
          <a:blip r:embed="rId2"/>
          <a:stretch>
            <a:fillRect/>
          </a:stretch>
        </p:blipFill>
        <p:spPr>
          <a:xfrm>
            <a:off x="655557" y="726261"/>
            <a:ext cx="4777381" cy="2854484"/>
          </a:xfrm>
          <a:custGeom>
            <a:avLst/>
            <a:gdLst/>
            <a:ahLst/>
            <a:cxnLst/>
            <a:rect l="l" t="t" r="r" b="b"/>
            <a:pathLst>
              <a:path w="4777381" h="5643794">
                <a:moveTo>
                  <a:pt x="143704" y="0"/>
                </a:moveTo>
                <a:lnTo>
                  <a:pt x="4633677" y="0"/>
                </a:lnTo>
                <a:cubicBezTo>
                  <a:pt x="4713043" y="0"/>
                  <a:pt x="4777381" y="64338"/>
                  <a:pt x="4777381" y="143704"/>
                </a:cubicBezTo>
                <a:lnTo>
                  <a:pt x="4777381" y="5500090"/>
                </a:lnTo>
                <a:cubicBezTo>
                  <a:pt x="4777381" y="5579456"/>
                  <a:pt x="4713043" y="5643794"/>
                  <a:pt x="4633677" y="5643794"/>
                </a:cubicBezTo>
                <a:lnTo>
                  <a:pt x="143704" y="5643794"/>
                </a:lnTo>
                <a:cubicBezTo>
                  <a:pt x="64338" y="5643794"/>
                  <a:pt x="0" y="5579456"/>
                  <a:pt x="0" y="5500090"/>
                </a:cubicBezTo>
                <a:lnTo>
                  <a:pt x="0" y="143704"/>
                </a:lnTo>
                <a:cubicBezTo>
                  <a:pt x="0" y="64338"/>
                  <a:pt x="64338" y="0"/>
                  <a:pt x="143704" y="0"/>
                </a:cubicBezTo>
                <a:close/>
              </a:path>
            </a:pathLst>
          </a:custGeom>
        </p:spPr>
      </p:pic>
      <p:sp>
        <p:nvSpPr>
          <p:cNvPr id="7" name="TextBox 6">
            <a:extLst>
              <a:ext uri="{FF2B5EF4-FFF2-40B4-BE49-F238E27FC236}">
                <a16:creationId xmlns:a16="http://schemas.microsoft.com/office/drawing/2014/main" id="{9179CE63-73EF-8725-1437-443FC8B4C552}"/>
              </a:ext>
            </a:extLst>
          </p:cNvPr>
          <p:cNvSpPr txBox="1"/>
          <p:nvPr/>
        </p:nvSpPr>
        <p:spPr>
          <a:xfrm>
            <a:off x="5478243" y="722381"/>
            <a:ext cx="5458838" cy="4049645"/>
          </a:xfrm>
          <a:prstGeom prst="rect">
            <a:avLst/>
          </a:prstGeom>
        </p:spPr>
        <p:txBody>
          <a:bodyPr rot="0" spcFirstLastPara="0" vertOverflow="overflow" horzOverflow="overflow" vert="horz" lIns="91440" tIns="45720" rIns="91440" bIns="45720" numCol="1" spcCol="0" rtlCol="0" fromWordArt="0" anchorCtr="0" forceAA="0" compatLnSpc="1">
            <a:prstTxWarp prst="textNoShape">
              <a:avLst/>
            </a:prstTxWarp>
            <a:normAutofit/>
          </a:bodyPr>
          <a:lstStyle/>
          <a:p>
            <a:pPr indent="-228600">
              <a:lnSpc>
                <a:spcPct val="90000"/>
              </a:lnSpc>
              <a:spcAft>
                <a:spcPts val="600"/>
              </a:spcAft>
              <a:buFont typeface="Arial" panose="020B0604020202020204" pitchFamily="34" charset="0"/>
              <a:buChar char="•"/>
            </a:pPr>
            <a:r>
              <a:rPr lang="en-US" sz="1600" dirty="0"/>
              <a:t>The data shows that the most common price ranges for coffee are £2–£3 and £3–£4, both receiving the highest number of responses. This tells us several important things:</a:t>
            </a:r>
          </a:p>
          <a:p>
            <a:pPr indent="-228600">
              <a:lnSpc>
                <a:spcPct val="90000"/>
              </a:lnSpc>
              <a:spcAft>
                <a:spcPts val="600"/>
              </a:spcAft>
              <a:buFont typeface="Arial" panose="020B0604020202020204" pitchFamily="34" charset="0"/>
              <a:buChar char="•"/>
            </a:pPr>
            <a:endParaRPr lang="en-US" sz="1600" dirty="0"/>
          </a:p>
          <a:p>
            <a:pPr>
              <a:buFont typeface="Arial" panose="020B0604020202020204" pitchFamily="34" charset="0"/>
              <a:buChar char="•"/>
            </a:pPr>
            <a:r>
              <a:rPr lang="en-US" sz="1600" dirty="0">
                <a:ea typeface="+mn-lt"/>
                <a:cs typeface="+mn-lt"/>
              </a:rPr>
              <a:t>These prices match the standard UK coffee shop market, especially for chains like Caffè Nero, Starbucks, Pret, and local cafés.</a:t>
            </a:r>
            <a:endParaRPr lang="en-US" sz="1600" dirty="0"/>
          </a:p>
          <a:p>
            <a:pPr>
              <a:buFont typeface="Arial" panose="020B0604020202020204" pitchFamily="34" charset="0"/>
              <a:buChar char="•"/>
            </a:pPr>
            <a:r>
              <a:rPr lang="en-US" sz="1600">
                <a:ea typeface="+mn-lt"/>
                <a:cs typeface="+mn-lt"/>
              </a:rPr>
              <a:t>Students and young adults — your main target group — typically have limited budgets, so they prefer affordable mid-range prices.</a:t>
            </a:r>
            <a:endParaRPr lang="en-US" sz="1600" dirty="0"/>
          </a:p>
          <a:p>
            <a:pPr>
              <a:buFont typeface="Arial" panose="020B0604020202020204" pitchFamily="34" charset="0"/>
              <a:buChar char="•"/>
            </a:pPr>
            <a:r>
              <a:rPr lang="en-US" sz="1600" dirty="0">
                <a:ea typeface="+mn-lt"/>
                <a:cs typeface="+mn-lt"/>
              </a:rPr>
              <a:t>A price above £4 is less popular because many students feel it is too expensive for everyday use.</a:t>
            </a:r>
            <a:endParaRPr lang="en-US" sz="1600" dirty="0"/>
          </a:p>
          <a:p>
            <a:pPr indent="-228600">
              <a:lnSpc>
                <a:spcPct val="90000"/>
              </a:lnSpc>
              <a:spcAft>
                <a:spcPts val="600"/>
              </a:spcAft>
              <a:buFont typeface="Arial" panose="020B0604020202020204" pitchFamily="34" charset="0"/>
              <a:buChar char="•"/>
            </a:pPr>
            <a:endParaRPr lang="en-US" sz="1600" dirty="0"/>
          </a:p>
        </p:txBody>
      </p:sp>
      <p:pic>
        <p:nvPicPr>
          <p:cNvPr id="8" name="Picture 7" descr="A graph with text overlay&#10;&#10;AI-generated content may be incorrect.">
            <a:extLst>
              <a:ext uri="{FF2B5EF4-FFF2-40B4-BE49-F238E27FC236}">
                <a16:creationId xmlns:a16="http://schemas.microsoft.com/office/drawing/2014/main" id="{552C7816-D511-5C5D-7632-A9EFAFE8B143}"/>
              </a:ext>
            </a:extLst>
          </p:cNvPr>
          <p:cNvPicPr>
            <a:picLocks noChangeAspect="1"/>
          </p:cNvPicPr>
          <p:nvPr/>
        </p:nvPicPr>
        <p:blipFill>
          <a:blip r:embed="rId3"/>
          <a:stretch>
            <a:fillRect/>
          </a:stretch>
        </p:blipFill>
        <p:spPr>
          <a:xfrm>
            <a:off x="654722" y="3845718"/>
            <a:ext cx="5048494" cy="3012282"/>
          </a:xfrm>
          <a:prstGeom prst="rect">
            <a:avLst/>
          </a:prstGeom>
        </p:spPr>
      </p:pic>
      <p:sp>
        <p:nvSpPr>
          <p:cNvPr id="9" name="TextBox 8">
            <a:extLst>
              <a:ext uri="{FF2B5EF4-FFF2-40B4-BE49-F238E27FC236}">
                <a16:creationId xmlns:a16="http://schemas.microsoft.com/office/drawing/2014/main" id="{4A16D294-524E-028D-0964-73F7EEF71AF5}"/>
              </a:ext>
            </a:extLst>
          </p:cNvPr>
          <p:cNvSpPr txBox="1"/>
          <p:nvPr/>
        </p:nvSpPr>
        <p:spPr>
          <a:xfrm>
            <a:off x="5728484" y="3832838"/>
            <a:ext cx="6463537" cy="329320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600" dirty="0">
                <a:ea typeface="+mn-lt"/>
                <a:cs typeface="+mn-lt"/>
              </a:rPr>
              <a:t>The graph shows that every response is positive toward having cats inside a coffee shop. Even though people expressed it in different ways 'id love it I would be happy”, “Ok, all responses show no negativity. </a:t>
            </a:r>
            <a:r>
              <a:rPr lang="en-GB" sz="1600" dirty="0"/>
              <a:t>Why the numbers look like this:</a:t>
            </a:r>
            <a:endParaRPr lang="en-US" sz="1600"/>
          </a:p>
          <a:p>
            <a:pPr marL="285750" indent="-285750">
              <a:buFont typeface="Arial"/>
              <a:buChar char="•"/>
            </a:pPr>
            <a:r>
              <a:rPr lang="en-GB" sz="1600" dirty="0">
                <a:ea typeface="+mn-lt"/>
                <a:cs typeface="+mn-lt"/>
              </a:rPr>
              <a:t>Cat cafés are already popular worldwide, especially among young adults.</a:t>
            </a:r>
            <a:endParaRPr lang="en-GB" sz="1600" dirty="0"/>
          </a:p>
          <a:p>
            <a:pPr marL="285750" indent="-285750">
              <a:buFont typeface="Arial"/>
              <a:buChar char="•"/>
            </a:pPr>
            <a:r>
              <a:rPr lang="en-GB" sz="1600" dirty="0">
                <a:ea typeface="+mn-lt"/>
                <a:cs typeface="+mn-lt"/>
              </a:rPr>
              <a:t>Cats create a relaxing, comforting environment, which reduces stress — a key benefit for students.</a:t>
            </a:r>
            <a:endParaRPr lang="en-GB" sz="1600" dirty="0"/>
          </a:p>
          <a:p>
            <a:pPr marL="285750" indent="-285750">
              <a:buFont typeface="Arial"/>
              <a:buChar char="•"/>
            </a:pPr>
            <a:r>
              <a:rPr lang="en-GB" sz="1600" dirty="0">
                <a:ea typeface="+mn-lt"/>
                <a:cs typeface="+mn-lt"/>
              </a:rPr>
              <a:t>People see cats as friendly, cute, and good for mental health, making the idea attractive.</a:t>
            </a:r>
            <a:endParaRPr lang="en-GB" sz="1600" dirty="0"/>
          </a:p>
          <a:p>
            <a:pPr marL="285750" indent="-285750">
              <a:buFont typeface="Arial"/>
              <a:buChar char="•"/>
            </a:pPr>
            <a:r>
              <a:rPr lang="en-GB" sz="1600" dirty="0">
                <a:ea typeface="+mn-lt"/>
                <a:cs typeface="+mn-lt"/>
              </a:rPr>
              <a:t>Many respondents have seen cat cafés on TikTok/Instagram, so the concept feels fun and modern.</a:t>
            </a:r>
            <a:endParaRPr lang="en-GB" sz="1600" dirty="0"/>
          </a:p>
          <a:p>
            <a:endParaRPr lang="en-GB" sz="1600" dirty="0">
              <a:ea typeface="+mn-lt"/>
              <a:cs typeface="+mn-lt"/>
            </a:endParaRPr>
          </a:p>
        </p:txBody>
      </p:sp>
    </p:spTree>
    <p:extLst>
      <p:ext uri="{BB962C8B-B14F-4D97-AF65-F5344CB8AC3E}">
        <p14:creationId xmlns:p14="http://schemas.microsoft.com/office/powerpoint/2010/main" val="365737575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0" name="Rectangle 49">
            <a:extLst>
              <a:ext uri="{FF2B5EF4-FFF2-40B4-BE49-F238E27FC236}">
                <a16:creationId xmlns:a16="http://schemas.microsoft.com/office/drawing/2014/main" id="{2EB492CD-616E-47F8-933B-5E2D952A059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51" name="Arc 50">
            <a:extLst>
              <a:ext uri="{FF2B5EF4-FFF2-40B4-BE49-F238E27FC236}">
                <a16:creationId xmlns:a16="http://schemas.microsoft.com/office/drawing/2014/main" id="{59383CF9-23B5-4335-9B21-1791C4CF1C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3967198" flipH="1">
            <a:off x="8631348" y="490493"/>
            <a:ext cx="2987899" cy="2987899"/>
          </a:xfrm>
          <a:prstGeom prst="arc">
            <a:avLst>
              <a:gd name="adj1" fmla="val 14441841"/>
              <a:gd name="adj2" fmla="val 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52" name="Freeform: Shape 13">
            <a:extLst>
              <a:ext uri="{FF2B5EF4-FFF2-40B4-BE49-F238E27FC236}">
                <a16:creationId xmlns:a16="http://schemas.microsoft.com/office/drawing/2014/main" id="{0007FE00-9498-4706-B255-6437B0252C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5486400"/>
            <a:ext cx="2672863" cy="1371600"/>
          </a:xfrm>
          <a:custGeom>
            <a:avLst/>
            <a:gdLst>
              <a:gd name="connsiteX0" fmla="*/ 1721734 w 2672863"/>
              <a:gd name="connsiteY0" fmla="*/ 0 h 1371600"/>
              <a:gd name="connsiteX1" fmla="*/ 2564444 w 2672863"/>
              <a:gd name="connsiteY1" fmla="*/ 213382 h 1371600"/>
              <a:gd name="connsiteX2" fmla="*/ 2672863 w 2672863"/>
              <a:gd name="connsiteY2" fmla="*/ 279248 h 1371600"/>
              <a:gd name="connsiteX3" fmla="*/ 2672863 w 2672863"/>
              <a:gd name="connsiteY3" fmla="*/ 1371600 h 1371600"/>
              <a:gd name="connsiteX4" fmla="*/ 0 w 2672863"/>
              <a:gd name="connsiteY4" fmla="*/ 1371600 h 1371600"/>
              <a:gd name="connsiteX5" fmla="*/ 33268 w 2672863"/>
              <a:gd name="connsiteY5" fmla="*/ 1242216 h 1371600"/>
              <a:gd name="connsiteX6" fmla="*/ 1721734 w 2672863"/>
              <a:gd name="connsiteY6" fmla="*/ 0 h 1371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72863" h="1371600">
                <a:moveTo>
                  <a:pt x="1721734" y="0"/>
                </a:moveTo>
                <a:cubicBezTo>
                  <a:pt x="2026863" y="0"/>
                  <a:pt x="2313937" y="77299"/>
                  <a:pt x="2564444" y="213382"/>
                </a:cubicBezTo>
                <a:lnTo>
                  <a:pt x="2672863" y="279248"/>
                </a:lnTo>
                <a:lnTo>
                  <a:pt x="2672863" y="1371600"/>
                </a:lnTo>
                <a:lnTo>
                  <a:pt x="0" y="1371600"/>
                </a:lnTo>
                <a:lnTo>
                  <a:pt x="33268" y="1242216"/>
                </a:lnTo>
                <a:cubicBezTo>
                  <a:pt x="257110" y="522539"/>
                  <a:pt x="928399" y="0"/>
                  <a:pt x="1721734"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4" name="Content Placeholder 3" descr="A graph of a bar&#10;&#10;AI-generated content may be incorrect.">
            <a:extLst>
              <a:ext uri="{FF2B5EF4-FFF2-40B4-BE49-F238E27FC236}">
                <a16:creationId xmlns:a16="http://schemas.microsoft.com/office/drawing/2014/main" id="{DB654198-4FD4-1C00-0E47-63FA23FC0553}"/>
              </a:ext>
            </a:extLst>
          </p:cNvPr>
          <p:cNvPicPr>
            <a:picLocks noGrp="1" noChangeAspect="1"/>
          </p:cNvPicPr>
          <p:nvPr>
            <p:ph idx="1"/>
          </p:nvPr>
        </p:nvPicPr>
        <p:blipFill>
          <a:blip r:embed="rId2"/>
          <a:stretch>
            <a:fillRect/>
          </a:stretch>
        </p:blipFill>
        <p:spPr>
          <a:xfrm>
            <a:off x="167401" y="119042"/>
            <a:ext cx="4777381" cy="2556828"/>
          </a:xfrm>
          <a:custGeom>
            <a:avLst/>
            <a:gdLst/>
            <a:ahLst/>
            <a:cxnLst/>
            <a:rect l="l" t="t" r="r" b="b"/>
            <a:pathLst>
              <a:path w="4777381" h="5643794">
                <a:moveTo>
                  <a:pt x="143704" y="0"/>
                </a:moveTo>
                <a:lnTo>
                  <a:pt x="4633677" y="0"/>
                </a:lnTo>
                <a:cubicBezTo>
                  <a:pt x="4713043" y="0"/>
                  <a:pt x="4777381" y="64338"/>
                  <a:pt x="4777381" y="143704"/>
                </a:cubicBezTo>
                <a:lnTo>
                  <a:pt x="4777381" y="5500090"/>
                </a:lnTo>
                <a:cubicBezTo>
                  <a:pt x="4777381" y="5579456"/>
                  <a:pt x="4713043" y="5643794"/>
                  <a:pt x="4633677" y="5643794"/>
                </a:cubicBezTo>
                <a:lnTo>
                  <a:pt x="143704" y="5643794"/>
                </a:lnTo>
                <a:cubicBezTo>
                  <a:pt x="64338" y="5643794"/>
                  <a:pt x="0" y="5579456"/>
                  <a:pt x="0" y="5500090"/>
                </a:cubicBezTo>
                <a:lnTo>
                  <a:pt x="0" y="143704"/>
                </a:lnTo>
                <a:cubicBezTo>
                  <a:pt x="0" y="64338"/>
                  <a:pt x="64338" y="0"/>
                  <a:pt x="143704" y="0"/>
                </a:cubicBezTo>
                <a:close/>
              </a:path>
            </a:pathLst>
          </a:custGeom>
        </p:spPr>
      </p:pic>
      <p:sp>
        <p:nvSpPr>
          <p:cNvPr id="5" name="TextBox 4">
            <a:extLst>
              <a:ext uri="{FF2B5EF4-FFF2-40B4-BE49-F238E27FC236}">
                <a16:creationId xmlns:a16="http://schemas.microsoft.com/office/drawing/2014/main" id="{A6228D22-A22D-E3F7-6BD9-F6EE3F7CAC47}"/>
              </a:ext>
            </a:extLst>
          </p:cNvPr>
          <p:cNvSpPr txBox="1"/>
          <p:nvPr/>
        </p:nvSpPr>
        <p:spPr>
          <a:xfrm>
            <a:off x="5121056" y="8006"/>
            <a:ext cx="5458838" cy="2239896"/>
          </a:xfrm>
          <a:prstGeom prst="rect">
            <a:avLst/>
          </a:prstGeom>
        </p:spPr>
        <p:txBody>
          <a:bodyPr rot="0" spcFirstLastPara="0" vertOverflow="overflow" horzOverflow="overflow" vert="horz" lIns="91440" tIns="45720" rIns="91440" bIns="45720" numCol="1" spcCol="0" rtlCol="0" fromWordArt="0" anchorCtr="0" forceAA="0" compatLnSpc="1">
            <a:prstTxWarp prst="textNoShape">
              <a:avLst/>
            </a:prstTxWarp>
            <a:normAutofit/>
          </a:bodyPr>
          <a:lstStyle/>
          <a:p>
            <a:pPr indent="-228600">
              <a:lnSpc>
                <a:spcPct val="90000"/>
              </a:lnSpc>
              <a:spcAft>
                <a:spcPts val="600"/>
              </a:spcAft>
              <a:buFont typeface="Arial" panose="020B0604020202020204" pitchFamily="34" charset="0"/>
              <a:buChar char="•"/>
            </a:pPr>
            <a:r>
              <a:rPr lang="en-US"/>
              <a:t> The data shows mixed feedback:</a:t>
            </a:r>
          </a:p>
          <a:p>
            <a:pPr marL="228600" indent="-228600">
              <a:lnSpc>
                <a:spcPct val="90000"/>
              </a:lnSpc>
              <a:spcAft>
                <a:spcPts val="600"/>
              </a:spcAft>
              <a:buFont typeface="Arial" panose="020B0604020202020204" pitchFamily="34" charset="0"/>
              <a:buChar char="•"/>
            </a:pPr>
            <a:r>
              <a:rPr lang="en-US"/>
              <a:t>“No” has the highest responses  meaning not everyone wants shisha</a:t>
            </a:r>
          </a:p>
          <a:p>
            <a:pPr marL="228600" indent="-228600">
              <a:lnSpc>
                <a:spcPct val="90000"/>
              </a:lnSpc>
              <a:spcAft>
                <a:spcPts val="600"/>
              </a:spcAft>
              <a:buFont typeface="Arial" panose="020B0604020202020204" pitchFamily="34" charset="0"/>
              <a:buChar char="•"/>
            </a:pPr>
            <a:r>
              <a:rPr lang="en-US"/>
              <a:t>“Maybe” is also strong  showing uncertainty or curiosity</a:t>
            </a:r>
          </a:p>
          <a:p>
            <a:pPr marL="228600" indent="-228600">
              <a:lnSpc>
                <a:spcPct val="90000"/>
              </a:lnSpc>
              <a:spcAft>
                <a:spcPts val="600"/>
              </a:spcAft>
              <a:buFont typeface="Arial" panose="020B0604020202020204" pitchFamily="34" charset="0"/>
              <a:buChar char="•"/>
            </a:pPr>
            <a:r>
              <a:rPr lang="en-US"/>
              <a:t>“Yes” has fewer responses  but still shows a clear group who definitely want shisha</a:t>
            </a:r>
          </a:p>
        </p:txBody>
      </p:sp>
      <p:pic>
        <p:nvPicPr>
          <p:cNvPr id="6" name="Picture 5" descr="A graph with text on it&#10;&#10;AI-generated content may be incorrect.">
            <a:extLst>
              <a:ext uri="{FF2B5EF4-FFF2-40B4-BE49-F238E27FC236}">
                <a16:creationId xmlns:a16="http://schemas.microsoft.com/office/drawing/2014/main" id="{798CE8B1-B7B1-423E-A37A-51677B939210}"/>
              </a:ext>
            </a:extLst>
          </p:cNvPr>
          <p:cNvPicPr>
            <a:picLocks noChangeAspect="1"/>
          </p:cNvPicPr>
          <p:nvPr/>
        </p:nvPicPr>
        <p:blipFill>
          <a:blip r:embed="rId3"/>
          <a:stretch>
            <a:fillRect/>
          </a:stretch>
        </p:blipFill>
        <p:spPr>
          <a:xfrm>
            <a:off x="162406" y="2524124"/>
            <a:ext cx="4961564" cy="4333876"/>
          </a:xfrm>
          <a:prstGeom prst="rect">
            <a:avLst/>
          </a:prstGeom>
        </p:spPr>
      </p:pic>
      <p:sp>
        <p:nvSpPr>
          <p:cNvPr id="7" name="TextBox 6">
            <a:extLst>
              <a:ext uri="{FF2B5EF4-FFF2-40B4-BE49-F238E27FC236}">
                <a16:creationId xmlns:a16="http://schemas.microsoft.com/office/drawing/2014/main" id="{1B3A7F29-8E36-52A8-9142-4770C5C962A8}"/>
              </a:ext>
            </a:extLst>
          </p:cNvPr>
          <p:cNvSpPr txBox="1"/>
          <p:nvPr/>
        </p:nvSpPr>
        <p:spPr>
          <a:xfrm>
            <a:off x="5356503" y="2708010"/>
            <a:ext cx="6680751" cy="286232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000" dirty="0">
                <a:ea typeface="+mn-lt"/>
                <a:cs typeface="+mn-lt"/>
              </a:rPr>
              <a:t>The graph shows that people prefer two main types of environments in a coffee shop: This means many customers want:</a:t>
            </a:r>
            <a:endParaRPr lang="en-US" sz="2000" dirty="0">
              <a:ea typeface="+mn-lt"/>
              <a:cs typeface="+mn-lt"/>
            </a:endParaRPr>
          </a:p>
          <a:p>
            <a:endParaRPr lang="en-GB" sz="2000" dirty="0">
              <a:ea typeface="+mn-lt"/>
              <a:cs typeface="+mn-lt"/>
            </a:endParaRPr>
          </a:p>
          <a:p>
            <a:pPr marL="285750" indent="-285750">
              <a:buFont typeface="Arial"/>
              <a:buChar char="•"/>
            </a:pPr>
            <a:r>
              <a:rPr lang="en-GB" sz="2000" dirty="0">
                <a:ea typeface="+mn-lt"/>
                <a:cs typeface="+mn-lt"/>
              </a:rPr>
              <a:t>A place to study</a:t>
            </a:r>
            <a:endParaRPr lang="en-GB" sz="2000" dirty="0"/>
          </a:p>
          <a:p>
            <a:pPr marL="285750" indent="-285750">
              <a:buFont typeface="Arial"/>
              <a:buChar char="•"/>
            </a:pPr>
            <a:r>
              <a:rPr lang="en-GB" sz="2000" dirty="0">
                <a:ea typeface="+mn-lt"/>
                <a:cs typeface="+mn-lt"/>
              </a:rPr>
              <a:t>A calm vibe</a:t>
            </a:r>
            <a:endParaRPr lang="en-GB" sz="2000" dirty="0"/>
          </a:p>
          <a:p>
            <a:pPr marL="285750" indent="-285750">
              <a:buFont typeface="Arial"/>
              <a:buChar char="•"/>
            </a:pPr>
            <a:r>
              <a:rPr lang="en-GB" sz="2000" dirty="0">
                <a:ea typeface="+mn-lt"/>
                <a:cs typeface="+mn-lt"/>
              </a:rPr>
              <a:t>A comfortable, low-noise environment</a:t>
            </a:r>
            <a:endParaRPr lang="en-GB" sz="2000" dirty="0"/>
          </a:p>
          <a:p>
            <a:pPr marL="285750" indent="-285750">
              <a:buFont typeface="Arial"/>
              <a:buChar char="•"/>
            </a:pPr>
            <a:r>
              <a:rPr lang="en-GB" sz="2000" dirty="0">
                <a:ea typeface="+mn-lt"/>
                <a:cs typeface="+mn-lt"/>
              </a:rPr>
              <a:t>Space to use a laptop, read, or unwind</a:t>
            </a:r>
            <a:endParaRPr lang="en-GB" sz="2000" dirty="0"/>
          </a:p>
          <a:p>
            <a:endParaRPr lang="en-GB" sz="2000" dirty="0"/>
          </a:p>
        </p:txBody>
      </p:sp>
    </p:spTree>
    <p:extLst>
      <p:ext uri="{BB962C8B-B14F-4D97-AF65-F5344CB8AC3E}">
        <p14:creationId xmlns:p14="http://schemas.microsoft.com/office/powerpoint/2010/main" val="366833299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6" name="Rectangle 25">
            <a:extLst>
              <a:ext uri="{FF2B5EF4-FFF2-40B4-BE49-F238E27FC236}">
                <a16:creationId xmlns:a16="http://schemas.microsoft.com/office/drawing/2014/main" id="{2EB492CD-616E-47F8-933B-5E2D952A059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7" name="Arc 26">
            <a:extLst>
              <a:ext uri="{FF2B5EF4-FFF2-40B4-BE49-F238E27FC236}">
                <a16:creationId xmlns:a16="http://schemas.microsoft.com/office/drawing/2014/main" id="{59383CF9-23B5-4335-9B21-1791C4CF1C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3967198" flipH="1">
            <a:off x="8631348" y="490493"/>
            <a:ext cx="2987899" cy="2987899"/>
          </a:xfrm>
          <a:prstGeom prst="arc">
            <a:avLst>
              <a:gd name="adj1" fmla="val 14441841"/>
              <a:gd name="adj2" fmla="val 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8" name="Freeform: Shape 13">
            <a:extLst>
              <a:ext uri="{FF2B5EF4-FFF2-40B4-BE49-F238E27FC236}">
                <a16:creationId xmlns:a16="http://schemas.microsoft.com/office/drawing/2014/main" id="{0007FE00-9498-4706-B255-6437B0252C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5486400"/>
            <a:ext cx="2672863" cy="1371600"/>
          </a:xfrm>
          <a:custGeom>
            <a:avLst/>
            <a:gdLst>
              <a:gd name="connsiteX0" fmla="*/ 1721734 w 2672863"/>
              <a:gd name="connsiteY0" fmla="*/ 0 h 1371600"/>
              <a:gd name="connsiteX1" fmla="*/ 2564444 w 2672863"/>
              <a:gd name="connsiteY1" fmla="*/ 213382 h 1371600"/>
              <a:gd name="connsiteX2" fmla="*/ 2672863 w 2672863"/>
              <a:gd name="connsiteY2" fmla="*/ 279248 h 1371600"/>
              <a:gd name="connsiteX3" fmla="*/ 2672863 w 2672863"/>
              <a:gd name="connsiteY3" fmla="*/ 1371600 h 1371600"/>
              <a:gd name="connsiteX4" fmla="*/ 0 w 2672863"/>
              <a:gd name="connsiteY4" fmla="*/ 1371600 h 1371600"/>
              <a:gd name="connsiteX5" fmla="*/ 33268 w 2672863"/>
              <a:gd name="connsiteY5" fmla="*/ 1242216 h 1371600"/>
              <a:gd name="connsiteX6" fmla="*/ 1721734 w 2672863"/>
              <a:gd name="connsiteY6" fmla="*/ 0 h 1371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72863" h="1371600">
                <a:moveTo>
                  <a:pt x="1721734" y="0"/>
                </a:moveTo>
                <a:cubicBezTo>
                  <a:pt x="2026863" y="0"/>
                  <a:pt x="2313937" y="77299"/>
                  <a:pt x="2564444" y="213382"/>
                </a:cubicBezTo>
                <a:lnTo>
                  <a:pt x="2672863" y="279248"/>
                </a:lnTo>
                <a:lnTo>
                  <a:pt x="2672863" y="1371600"/>
                </a:lnTo>
                <a:lnTo>
                  <a:pt x="0" y="1371600"/>
                </a:lnTo>
                <a:lnTo>
                  <a:pt x="33268" y="1242216"/>
                </a:lnTo>
                <a:cubicBezTo>
                  <a:pt x="257110" y="522539"/>
                  <a:pt x="928399" y="0"/>
                  <a:pt x="1721734"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4" name="Picture 3">
            <a:extLst>
              <a:ext uri="{FF2B5EF4-FFF2-40B4-BE49-F238E27FC236}">
                <a16:creationId xmlns:a16="http://schemas.microsoft.com/office/drawing/2014/main" id="{BB229BFE-59AC-D53F-4615-C5B28FF6D33E}"/>
              </a:ext>
            </a:extLst>
          </p:cNvPr>
          <p:cNvPicPr>
            <a:picLocks noChangeAspect="1"/>
          </p:cNvPicPr>
          <p:nvPr/>
        </p:nvPicPr>
        <p:blipFill>
          <a:blip r:embed="rId2"/>
          <a:stretch>
            <a:fillRect/>
          </a:stretch>
        </p:blipFill>
        <p:spPr>
          <a:xfrm>
            <a:off x="703182" y="1916886"/>
            <a:ext cx="4777381" cy="2854484"/>
          </a:xfrm>
          <a:custGeom>
            <a:avLst/>
            <a:gdLst/>
            <a:ahLst/>
            <a:cxnLst/>
            <a:rect l="l" t="t" r="r" b="b"/>
            <a:pathLst>
              <a:path w="4777381" h="5643794">
                <a:moveTo>
                  <a:pt x="143704" y="0"/>
                </a:moveTo>
                <a:lnTo>
                  <a:pt x="4633677" y="0"/>
                </a:lnTo>
                <a:cubicBezTo>
                  <a:pt x="4713043" y="0"/>
                  <a:pt x="4777381" y="64338"/>
                  <a:pt x="4777381" y="143704"/>
                </a:cubicBezTo>
                <a:lnTo>
                  <a:pt x="4777381" y="5500090"/>
                </a:lnTo>
                <a:cubicBezTo>
                  <a:pt x="4777381" y="5579456"/>
                  <a:pt x="4713043" y="5643794"/>
                  <a:pt x="4633677" y="5643794"/>
                </a:cubicBezTo>
                <a:lnTo>
                  <a:pt x="143704" y="5643794"/>
                </a:lnTo>
                <a:cubicBezTo>
                  <a:pt x="64338" y="5643794"/>
                  <a:pt x="0" y="5579456"/>
                  <a:pt x="0" y="5500090"/>
                </a:cubicBezTo>
                <a:lnTo>
                  <a:pt x="0" y="143704"/>
                </a:lnTo>
                <a:cubicBezTo>
                  <a:pt x="0" y="64338"/>
                  <a:pt x="64338" y="0"/>
                  <a:pt x="143704" y="0"/>
                </a:cubicBezTo>
                <a:close/>
              </a:path>
            </a:pathLst>
          </a:custGeom>
        </p:spPr>
      </p:pic>
      <p:sp>
        <p:nvSpPr>
          <p:cNvPr id="5" name="TextBox 4">
            <a:extLst>
              <a:ext uri="{FF2B5EF4-FFF2-40B4-BE49-F238E27FC236}">
                <a16:creationId xmlns:a16="http://schemas.microsoft.com/office/drawing/2014/main" id="{4EB69C18-9888-D5A5-FD97-E897ACFC91C4}"/>
              </a:ext>
            </a:extLst>
          </p:cNvPr>
          <p:cNvSpPr txBox="1"/>
          <p:nvPr/>
        </p:nvSpPr>
        <p:spPr>
          <a:xfrm>
            <a:off x="5894962" y="1984443"/>
            <a:ext cx="5458838" cy="4192520"/>
          </a:xfrm>
          <a:prstGeom prst="rect">
            <a:avLst/>
          </a:prstGeom>
        </p:spPr>
        <p:txBody>
          <a:bodyPr rot="0" spcFirstLastPara="0" vertOverflow="overflow" horzOverflow="overflow" vert="horz" lIns="91440" tIns="45720" rIns="91440" bIns="45720" numCol="1" spcCol="0" rtlCol="0" fromWordArt="0" anchor="t" anchorCtr="0" forceAA="0" compatLnSpc="1">
            <a:prstTxWarp prst="textNoShape">
              <a:avLst/>
            </a:prstTxWarp>
            <a:normAutofit/>
          </a:bodyPr>
          <a:lstStyle/>
          <a:p>
            <a:pPr indent="-228600">
              <a:lnSpc>
                <a:spcPct val="90000"/>
              </a:lnSpc>
              <a:spcAft>
                <a:spcPts val="600"/>
              </a:spcAft>
              <a:buFont typeface="Arial" panose="020B0604020202020204" pitchFamily="34" charset="0"/>
              <a:buChar char="•"/>
            </a:pPr>
            <a:r>
              <a:rPr lang="en-US" dirty="0"/>
              <a:t>The graph shows that most people selected Somewhat important with a smaller but still strong number choosing Very important. Only a few respondents said sustainability was Not very important. Why the numbers look like this:</a:t>
            </a:r>
          </a:p>
          <a:p>
            <a:pPr indent="-228600">
              <a:lnSpc>
                <a:spcPct val="90000"/>
              </a:lnSpc>
              <a:spcAft>
                <a:spcPts val="600"/>
              </a:spcAft>
              <a:buFont typeface="Arial" panose="020B0604020202020204" pitchFamily="34" charset="0"/>
              <a:buChar char="•"/>
            </a:pPr>
            <a:endParaRPr lang="en-US"/>
          </a:p>
          <a:p>
            <a:pPr marL="285750" indent="-228600">
              <a:lnSpc>
                <a:spcPct val="90000"/>
              </a:lnSpc>
              <a:spcAft>
                <a:spcPts val="600"/>
              </a:spcAft>
              <a:buFont typeface="Arial" panose="020B0604020202020204" pitchFamily="34" charset="0"/>
              <a:buChar char="•"/>
            </a:pPr>
            <a:r>
              <a:rPr lang="en-US" dirty="0"/>
              <a:t>Young consumers (especially students) are becoming more aware of the environment.</a:t>
            </a:r>
          </a:p>
          <a:p>
            <a:pPr marL="285750" indent="-228600">
              <a:lnSpc>
                <a:spcPct val="90000"/>
              </a:lnSpc>
              <a:spcAft>
                <a:spcPts val="600"/>
              </a:spcAft>
              <a:buFont typeface="Arial" panose="020B0604020202020204" pitchFamily="34" charset="0"/>
              <a:buChar char="•"/>
            </a:pPr>
            <a:r>
              <a:rPr lang="en-US" dirty="0"/>
              <a:t>Many people prefer cafés that use reusable cups, recycled materials, and local suppliers.</a:t>
            </a:r>
          </a:p>
          <a:p>
            <a:pPr marL="285750" indent="-228600">
              <a:lnSpc>
                <a:spcPct val="90000"/>
              </a:lnSpc>
              <a:spcAft>
                <a:spcPts val="600"/>
              </a:spcAft>
              <a:buFont typeface="Arial" panose="020B0604020202020204" pitchFamily="34" charset="0"/>
              <a:buChar char="•"/>
            </a:pPr>
            <a:r>
              <a:rPr lang="en-US" dirty="0"/>
              <a:t>Customers feel better buying from places that are eco-friendly, even if it’s not their main priority.</a:t>
            </a:r>
          </a:p>
          <a:p>
            <a:pPr marL="285750" indent="-228600">
              <a:lnSpc>
                <a:spcPct val="90000"/>
              </a:lnSpc>
              <a:spcAft>
                <a:spcPts val="600"/>
              </a:spcAft>
              <a:buFont typeface="Arial" panose="020B0604020202020204" pitchFamily="34" charset="0"/>
              <a:buChar char="•"/>
            </a:pPr>
            <a:r>
              <a:rPr lang="en-US" dirty="0"/>
              <a:t>Social media has increased awareness around sustainability, making it a normal expectation.</a:t>
            </a:r>
          </a:p>
          <a:p>
            <a:pPr indent="-228600">
              <a:lnSpc>
                <a:spcPct val="90000"/>
              </a:lnSpc>
              <a:spcAft>
                <a:spcPts val="600"/>
              </a:spcAft>
              <a:buFont typeface="Arial" panose="020B0604020202020204" pitchFamily="34" charset="0"/>
              <a:buChar char="•"/>
            </a:pPr>
            <a:endParaRPr lang="en-US"/>
          </a:p>
        </p:txBody>
      </p:sp>
    </p:spTree>
    <p:extLst>
      <p:ext uri="{BB962C8B-B14F-4D97-AF65-F5344CB8AC3E}">
        <p14:creationId xmlns:p14="http://schemas.microsoft.com/office/powerpoint/2010/main" val="126337679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1CD81A2A-6ED4-4EF4-A14C-912D31E148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 name="Title 1">
            <a:extLst>
              <a:ext uri="{FF2B5EF4-FFF2-40B4-BE49-F238E27FC236}">
                <a16:creationId xmlns:a16="http://schemas.microsoft.com/office/drawing/2014/main" id="{8BD2ED33-0BC4-7692-FBBE-CB02EFAE5FD9}"/>
              </a:ext>
            </a:extLst>
          </p:cNvPr>
          <p:cNvSpPr>
            <a:spLocks noGrp="1"/>
          </p:cNvSpPr>
          <p:nvPr>
            <p:ph type="title"/>
          </p:nvPr>
        </p:nvSpPr>
        <p:spPr>
          <a:xfrm>
            <a:off x="730876" y="257801"/>
            <a:ext cx="3300545" cy="724549"/>
          </a:xfrm>
        </p:spPr>
        <p:txBody>
          <a:bodyPr>
            <a:noAutofit/>
          </a:bodyPr>
          <a:lstStyle/>
          <a:p>
            <a:r>
              <a:rPr lang="en-GB" sz="2000" dirty="0">
                <a:ea typeface="+mj-lt"/>
                <a:cs typeface="+mj-lt"/>
              </a:rPr>
              <a:t>SWOT Analysis</a:t>
            </a:r>
            <a:endParaRPr lang="en-US" sz="2000"/>
          </a:p>
        </p:txBody>
      </p:sp>
      <p:sp>
        <p:nvSpPr>
          <p:cNvPr id="12" name="Freeform: Shape 11">
            <a:extLst>
              <a:ext uri="{FF2B5EF4-FFF2-40B4-BE49-F238E27FC236}">
                <a16:creationId xmlns:a16="http://schemas.microsoft.com/office/drawing/2014/main" id="{1661932C-CA15-4E17-B115-FAE7CBEE47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198657" y="1"/>
            <a:ext cx="1155142" cy="625027"/>
          </a:xfrm>
          <a:custGeom>
            <a:avLst/>
            <a:gdLst>
              <a:gd name="connsiteX0" fmla="*/ 4784 w 1155142"/>
              <a:gd name="connsiteY0" fmla="*/ 0 h 625027"/>
              <a:gd name="connsiteX1" fmla="*/ 1150358 w 1155142"/>
              <a:gd name="connsiteY1" fmla="*/ 0 h 625027"/>
              <a:gd name="connsiteX2" fmla="*/ 1155142 w 1155142"/>
              <a:gd name="connsiteY2" fmla="*/ 47456 h 625027"/>
              <a:gd name="connsiteX3" fmla="*/ 577571 w 1155142"/>
              <a:gd name="connsiteY3" fmla="*/ 625027 h 625027"/>
              <a:gd name="connsiteX4" fmla="*/ 0 w 1155142"/>
              <a:gd name="connsiteY4" fmla="*/ 47456 h 62502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55142" h="625027">
                <a:moveTo>
                  <a:pt x="4784" y="0"/>
                </a:moveTo>
                <a:lnTo>
                  <a:pt x="1150358" y="0"/>
                </a:lnTo>
                <a:lnTo>
                  <a:pt x="1155142" y="47456"/>
                </a:lnTo>
                <a:cubicBezTo>
                  <a:pt x="1155142" y="366440"/>
                  <a:pt x="896555" y="625027"/>
                  <a:pt x="577571" y="625027"/>
                </a:cubicBezTo>
                <a:cubicBezTo>
                  <a:pt x="258587" y="625027"/>
                  <a:pt x="0" y="366440"/>
                  <a:pt x="0" y="47456"/>
                </a:cubicBezTo>
                <a:close/>
              </a:path>
            </a:pathLst>
          </a:custGeom>
          <a:solidFill>
            <a:schemeClr val="accent5">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a:extLst>
              <a:ext uri="{FF2B5EF4-FFF2-40B4-BE49-F238E27FC236}">
                <a16:creationId xmlns:a16="http://schemas.microsoft.com/office/drawing/2014/main" id="{49C387EF-2A95-8ADC-8E63-031517A3424D}"/>
              </a:ext>
            </a:extLst>
          </p:cNvPr>
          <p:cNvSpPr>
            <a:spLocks noGrp="1"/>
          </p:cNvSpPr>
          <p:nvPr>
            <p:ph idx="1"/>
          </p:nvPr>
        </p:nvSpPr>
        <p:spPr>
          <a:xfrm>
            <a:off x="301580" y="806048"/>
            <a:ext cx="6348543" cy="5048943"/>
          </a:xfrm>
        </p:spPr>
        <p:txBody>
          <a:bodyPr vert="horz" lIns="91440" tIns="45720" rIns="91440" bIns="45720" rtlCol="0" anchor="t">
            <a:noAutofit/>
          </a:bodyPr>
          <a:lstStyle/>
          <a:p>
            <a:r>
              <a:rPr lang="en-GB" sz="1200" dirty="0">
                <a:ea typeface="+mn-lt"/>
                <a:cs typeface="+mn-lt"/>
              </a:rPr>
              <a:t>Strengths</a:t>
            </a:r>
            <a:br>
              <a:rPr lang="en-GB" sz="1200" dirty="0">
                <a:ea typeface="+mn-lt"/>
                <a:cs typeface="+mn-lt"/>
              </a:rPr>
            </a:br>
            <a:r>
              <a:rPr lang="en-GB" sz="1200" dirty="0">
                <a:ea typeface="+mn-lt"/>
                <a:cs typeface="+mn-lt"/>
              </a:rPr>
              <a:t> SmokeyCats Café has a strong and unique concept that instantly separates it from ordinary coffee shops. By blending a daytime café, a relaxing cat lounge, and an evening shisha area, it offers customers three different experiences under one roof. This creates multiple income streams and attracts a wide range of customers. The student population in Cathays also provides a consistent and reliable customer base, as students regularly look for affordable, comfortable places to study and socialise. Additionally, the café has strong social-media potential due to the cat theme, which helps generate organic marketing.</a:t>
            </a:r>
            <a:endParaRPr lang="en-GB" sz="1200" dirty="0"/>
          </a:p>
          <a:p>
            <a:r>
              <a:rPr lang="en-GB" sz="1200" dirty="0">
                <a:ea typeface="+mn-lt"/>
                <a:cs typeface="+mn-lt"/>
              </a:rPr>
              <a:t>Weaknesses</a:t>
            </a:r>
            <a:br>
              <a:rPr lang="en-GB" sz="1200" dirty="0">
                <a:ea typeface="+mn-lt"/>
                <a:cs typeface="+mn-lt"/>
              </a:rPr>
            </a:br>
            <a:r>
              <a:rPr lang="en-GB" sz="1200" dirty="0">
                <a:ea typeface="+mn-lt"/>
                <a:cs typeface="+mn-lt"/>
              </a:rPr>
              <a:t> The business also has some challenges. The cost of caring for the cats, maintaining hygiene, and managing separate zones (cats vs shisha) increases operational complexity. As a first-time business owner, there is limited experience in running a start-up from scratch, especially when it comes to finances and licensing. Shisha also requires strict compliance with local council regulations. These weaknesses don’t stop the business but need careful management.</a:t>
            </a:r>
            <a:endParaRPr lang="en-GB" sz="1200" dirty="0"/>
          </a:p>
          <a:p>
            <a:r>
              <a:rPr lang="en-GB" sz="1200" dirty="0">
                <a:ea typeface="+mn-lt"/>
                <a:cs typeface="+mn-lt"/>
              </a:rPr>
              <a:t>Opportunities</a:t>
            </a:r>
            <a:br>
              <a:rPr lang="en-GB" sz="1200" dirty="0">
                <a:ea typeface="+mn-lt"/>
                <a:cs typeface="+mn-lt"/>
              </a:rPr>
            </a:br>
            <a:r>
              <a:rPr lang="en-GB" sz="1200" dirty="0">
                <a:ea typeface="+mn-lt"/>
                <a:cs typeface="+mn-lt"/>
              </a:rPr>
              <a:t> There is a growing trend in the UK for themed cafés, animal cafés, and “experience-based” hospitality. SmokeyCats Café fits perfectly into that trend. The Cathays area has thousands of students who are always searching for new social spots. This opens opportunities for events, loyalty programmes, memberships, cat-themed merchandise, and future expansion into city centre locations or a second branch.</a:t>
            </a:r>
            <a:endParaRPr lang="en-GB" sz="1200" dirty="0"/>
          </a:p>
          <a:p>
            <a:r>
              <a:rPr lang="en-GB" sz="1200">
                <a:ea typeface="+mn-lt"/>
                <a:cs typeface="+mn-lt"/>
              </a:rPr>
              <a:t>Threats</a:t>
            </a:r>
            <a:br>
              <a:rPr lang="en-GB" sz="1200" dirty="0">
                <a:ea typeface="+mn-lt"/>
                <a:cs typeface="+mn-lt"/>
              </a:rPr>
            </a:br>
            <a:r>
              <a:rPr lang="en-GB" sz="1200">
                <a:ea typeface="+mn-lt"/>
                <a:cs typeface="+mn-lt"/>
              </a:rPr>
              <a:t> Competitors such as existing cafés and lounges in Cathays could affect customer numbers. Rising costs (stock, rent, utilities) also threaten profitability. Another risk is public concern about animal hygiene if not managed properly. Finally, shisha regulations could change at any time, so the business must stay compliant to avoid fines or closures.</a:t>
            </a:r>
            <a:endParaRPr lang="en-GB" sz="1200" dirty="0"/>
          </a:p>
          <a:p>
            <a:endParaRPr lang="en-GB" sz="1200" dirty="0"/>
          </a:p>
          <a:p>
            <a:endParaRPr lang="en-GB" sz="1200" dirty="0"/>
          </a:p>
        </p:txBody>
      </p:sp>
      <p:sp>
        <p:nvSpPr>
          <p:cNvPr id="14" name="Oval 13">
            <a:extLst>
              <a:ext uri="{FF2B5EF4-FFF2-40B4-BE49-F238E27FC236}">
                <a16:creationId xmlns:a16="http://schemas.microsoft.com/office/drawing/2014/main" id="{8590ADD5-9383-4D3D-9047-3DA2593CCB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08185" y="3423959"/>
            <a:ext cx="540822" cy="540822"/>
          </a:xfrm>
          <a:prstGeom prst="ellipse">
            <a:avLst/>
          </a:prstGeom>
          <a:noFill/>
          <a:ln w="1270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6" descr="Warning">
            <a:extLst>
              <a:ext uri="{FF2B5EF4-FFF2-40B4-BE49-F238E27FC236}">
                <a16:creationId xmlns:a16="http://schemas.microsoft.com/office/drawing/2014/main" id="{D27577F3-E27E-8010-E427-32D8324E9550}"/>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7887184" y="1216485"/>
            <a:ext cx="3781051" cy="3781051"/>
          </a:xfrm>
          <a:custGeom>
            <a:avLst/>
            <a:gdLst/>
            <a:ahLst/>
            <a:cxnLst/>
            <a:rect l="l" t="t" r="r" b="b"/>
            <a:pathLst>
              <a:path w="4114800" h="5712488">
                <a:moveTo>
                  <a:pt x="133155" y="0"/>
                </a:moveTo>
                <a:lnTo>
                  <a:pt x="3981645" y="0"/>
                </a:lnTo>
                <a:cubicBezTo>
                  <a:pt x="4055184" y="0"/>
                  <a:pt x="4114800" y="59616"/>
                  <a:pt x="4114800" y="133155"/>
                </a:cubicBezTo>
                <a:lnTo>
                  <a:pt x="4114800" y="5579333"/>
                </a:lnTo>
                <a:cubicBezTo>
                  <a:pt x="4114800" y="5652872"/>
                  <a:pt x="4055184" y="5712488"/>
                  <a:pt x="3981645" y="5712488"/>
                </a:cubicBezTo>
                <a:lnTo>
                  <a:pt x="133155" y="5712488"/>
                </a:lnTo>
                <a:cubicBezTo>
                  <a:pt x="59616" y="5712488"/>
                  <a:pt x="0" y="5652872"/>
                  <a:pt x="0" y="5579333"/>
                </a:cubicBezTo>
                <a:lnTo>
                  <a:pt x="0" y="133155"/>
                </a:lnTo>
                <a:cubicBezTo>
                  <a:pt x="0" y="59616"/>
                  <a:pt x="59616" y="0"/>
                  <a:pt x="133155" y="0"/>
                </a:cubicBezTo>
                <a:close/>
              </a:path>
            </a:pathLst>
          </a:custGeom>
        </p:spPr>
      </p:pic>
      <p:sp>
        <p:nvSpPr>
          <p:cNvPr id="16" name="Freeform: Shape 15">
            <a:extLst>
              <a:ext uri="{FF2B5EF4-FFF2-40B4-BE49-F238E27FC236}">
                <a16:creationId xmlns:a16="http://schemas.microsoft.com/office/drawing/2014/main" id="{DABE3E45-88CF-45D8-8D40-C773324D93F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749602" y="1"/>
            <a:ext cx="2066948" cy="1621879"/>
          </a:xfrm>
          <a:custGeom>
            <a:avLst/>
            <a:gdLst>
              <a:gd name="connsiteX0" fmla="*/ 0 w 2066948"/>
              <a:gd name="connsiteY0" fmla="*/ 0 h 1621879"/>
              <a:gd name="connsiteX1" fmla="*/ 123825 w 2066948"/>
              <a:gd name="connsiteY1" fmla="*/ 0 h 1621879"/>
              <a:gd name="connsiteX2" fmla="*/ 123825 w 2066948"/>
              <a:gd name="connsiteY2" fmla="*/ 1452620 h 1621879"/>
              <a:gd name="connsiteX3" fmla="*/ 1881378 w 2066948"/>
              <a:gd name="connsiteY3" fmla="*/ 436017 h 1621879"/>
              <a:gd name="connsiteX4" fmla="*/ 1127572 w 2066948"/>
              <a:gd name="connsiteY4" fmla="*/ 0 h 1621879"/>
              <a:gd name="connsiteX5" fmla="*/ 1374887 w 2066948"/>
              <a:gd name="connsiteY5" fmla="*/ 0 h 1621879"/>
              <a:gd name="connsiteX6" fmla="*/ 2035969 w 2066948"/>
              <a:gd name="connsiteY6" fmla="*/ 382391 h 1621879"/>
              <a:gd name="connsiteX7" fmla="*/ 2058648 w 2066948"/>
              <a:gd name="connsiteY7" fmla="*/ 466963 h 1621879"/>
              <a:gd name="connsiteX8" fmla="*/ 2035969 w 2066948"/>
              <a:gd name="connsiteY8" fmla="*/ 489642 h 1621879"/>
              <a:gd name="connsiteX9" fmla="*/ 92869 w 2066948"/>
              <a:gd name="connsiteY9" fmla="*/ 1613592 h 1621879"/>
              <a:gd name="connsiteX10" fmla="*/ 61913 w 2066948"/>
              <a:gd name="connsiteY10" fmla="*/ 1621879 h 1621879"/>
              <a:gd name="connsiteX11" fmla="*/ 0 w 2066948"/>
              <a:gd name="connsiteY11" fmla="*/ 1559967 h 1621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066948" h="1621879">
                <a:moveTo>
                  <a:pt x="0" y="0"/>
                </a:moveTo>
                <a:lnTo>
                  <a:pt x="123825" y="0"/>
                </a:lnTo>
                <a:lnTo>
                  <a:pt x="123825" y="1452620"/>
                </a:lnTo>
                <a:lnTo>
                  <a:pt x="1881378" y="436017"/>
                </a:lnTo>
                <a:lnTo>
                  <a:pt x="1127572" y="0"/>
                </a:lnTo>
                <a:lnTo>
                  <a:pt x="1374887" y="0"/>
                </a:lnTo>
                <a:lnTo>
                  <a:pt x="2035969" y="382391"/>
                </a:lnTo>
                <a:cubicBezTo>
                  <a:pt x="2065582" y="399479"/>
                  <a:pt x="2075745" y="437340"/>
                  <a:pt x="2058648" y="466963"/>
                </a:cubicBezTo>
                <a:cubicBezTo>
                  <a:pt x="2053219" y="476384"/>
                  <a:pt x="2045389" y="484204"/>
                  <a:pt x="2035969" y="489642"/>
                </a:cubicBezTo>
                <a:lnTo>
                  <a:pt x="92869" y="1613592"/>
                </a:lnTo>
                <a:cubicBezTo>
                  <a:pt x="83458" y="1619031"/>
                  <a:pt x="72780" y="1621889"/>
                  <a:pt x="61913" y="1621879"/>
                </a:cubicBezTo>
                <a:cubicBezTo>
                  <a:pt x="27719" y="1621879"/>
                  <a:pt x="0" y="1594161"/>
                  <a:pt x="0" y="1559967"/>
                </a:cubicBezTo>
                <a:close/>
              </a:path>
            </a:pathLst>
          </a:custGeom>
          <a:solidFill>
            <a:schemeClr val="accent6"/>
          </a:solidFill>
          <a:ln w="9525" cap="flat">
            <a:noFill/>
            <a:prstDash val="solid"/>
            <a:miter/>
          </a:ln>
        </p:spPr>
        <p:txBody>
          <a:bodyPr rtlCol="0" anchor="ctr"/>
          <a:lstStyle/>
          <a:p>
            <a:endParaRPr lang="en-US"/>
          </a:p>
        </p:txBody>
      </p:sp>
      <p:cxnSp>
        <p:nvCxnSpPr>
          <p:cNvPr id="18" name="Straight Connector 17">
            <a:extLst>
              <a:ext uri="{FF2B5EF4-FFF2-40B4-BE49-F238E27FC236}">
                <a16:creationId xmlns:a16="http://schemas.microsoft.com/office/drawing/2014/main" id="{49CD1692-827B-4C8D-B4A1-134FD04CF45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2138745" y="1027906"/>
            <a:ext cx="0" cy="1597708"/>
          </a:xfrm>
          <a:prstGeom prst="line">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cxnSp>
      <p:sp>
        <p:nvSpPr>
          <p:cNvPr id="20" name="Freeform: Shape 19">
            <a:extLst>
              <a:ext uri="{FF2B5EF4-FFF2-40B4-BE49-F238E27FC236}">
                <a16:creationId xmlns:a16="http://schemas.microsoft.com/office/drawing/2014/main" id="{B91ECDA9-56DC-4270-8F33-01C5637B8C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463438">
            <a:off x="7456580" y="5166682"/>
            <a:ext cx="1835725" cy="2024785"/>
          </a:xfrm>
          <a:custGeom>
            <a:avLst/>
            <a:gdLst>
              <a:gd name="connsiteX0" fmla="*/ 1801138 w 1835725"/>
              <a:gd name="connsiteY0" fmla="*/ 1622662 h 2024785"/>
              <a:gd name="connsiteX1" fmla="*/ 1835717 w 1835725"/>
              <a:gd name="connsiteY1" fmla="*/ 1680254 h 2024785"/>
              <a:gd name="connsiteX2" fmla="*/ 1812568 w 1835725"/>
              <a:gd name="connsiteY2" fmla="*/ 1877193 h 2024785"/>
              <a:gd name="connsiteX3" fmla="*/ 1776210 w 1835725"/>
              <a:gd name="connsiteY3" fmla="*/ 2024785 h 2024785"/>
              <a:gd name="connsiteX4" fmla="*/ 1655772 w 1835725"/>
              <a:gd name="connsiteY4" fmla="*/ 1983449 h 2024785"/>
              <a:gd name="connsiteX5" fmla="*/ 1687591 w 1835725"/>
              <a:gd name="connsiteY5" fmla="*/ 1854495 h 2024785"/>
              <a:gd name="connsiteX6" fmla="*/ 1708939 w 1835725"/>
              <a:gd name="connsiteY6" fmla="*/ 1673301 h 2024785"/>
              <a:gd name="connsiteX7" fmla="*/ 1778129 w 1835725"/>
              <a:gd name="connsiteY7" fmla="*/ 1615979 h 2024785"/>
              <a:gd name="connsiteX8" fmla="*/ 1801138 w 1835725"/>
              <a:gd name="connsiteY8" fmla="*/ 1622662 h 2024785"/>
              <a:gd name="connsiteX9" fmla="*/ 1585229 w 1835725"/>
              <a:gd name="connsiteY9" fmla="*/ 764759 h 2024785"/>
              <a:gd name="connsiteX10" fmla="*/ 1623024 w 1835725"/>
              <a:gd name="connsiteY10" fmla="*/ 792810 h 2024785"/>
              <a:gd name="connsiteX11" fmla="*/ 1777614 w 1835725"/>
              <a:gd name="connsiteY11" fmla="*/ 1157141 h 2024785"/>
              <a:gd name="connsiteX12" fmla="*/ 1733799 w 1835725"/>
              <a:gd name="connsiteY12" fmla="*/ 1235532 h 2024785"/>
              <a:gd name="connsiteX13" fmla="*/ 1716464 w 1835725"/>
              <a:gd name="connsiteY13" fmla="*/ 1237722 h 2024785"/>
              <a:gd name="connsiteX14" fmla="*/ 1716464 w 1835725"/>
              <a:gd name="connsiteY14" fmla="*/ 1237913 h 2024785"/>
              <a:gd name="connsiteX15" fmla="*/ 1655409 w 1835725"/>
              <a:gd name="connsiteY15" fmla="*/ 1191717 h 2024785"/>
              <a:gd name="connsiteX16" fmla="*/ 1513200 w 1835725"/>
              <a:gd name="connsiteY16" fmla="*/ 856627 h 2024785"/>
              <a:gd name="connsiteX17" fmla="*/ 1538499 w 1835725"/>
              <a:gd name="connsiteY17" fmla="*/ 770415 h 2024785"/>
              <a:gd name="connsiteX18" fmla="*/ 1585229 w 1835725"/>
              <a:gd name="connsiteY18" fmla="*/ 764759 h 2024785"/>
              <a:gd name="connsiteX19" fmla="*/ 477919 w 1835725"/>
              <a:gd name="connsiteY19" fmla="*/ 21437 h 2024785"/>
              <a:gd name="connsiteX20" fmla="*/ 509236 w 1835725"/>
              <a:gd name="connsiteY20" fmla="*/ 84182 h 2024785"/>
              <a:gd name="connsiteX21" fmla="*/ 445829 w 1835725"/>
              <a:gd name="connsiteY21" fmla="*/ 139871 h 2024785"/>
              <a:gd name="connsiteX22" fmla="*/ 437447 w 1835725"/>
              <a:gd name="connsiteY22" fmla="*/ 139395 h 2024785"/>
              <a:gd name="connsiteX23" fmla="*/ 73211 w 1835725"/>
              <a:gd name="connsiteY23" fmla="*/ 137204 h 2024785"/>
              <a:gd name="connsiteX24" fmla="*/ 749 w 1835725"/>
              <a:gd name="connsiteY24" fmla="*/ 84082 h 2024785"/>
              <a:gd name="connsiteX25" fmla="*/ 53871 w 1835725"/>
              <a:gd name="connsiteY25" fmla="*/ 11621 h 2024785"/>
              <a:gd name="connsiteX26" fmla="*/ 58352 w 1835725"/>
              <a:gd name="connsiteY26" fmla="*/ 11093 h 2024785"/>
              <a:gd name="connsiteX27" fmla="*/ 454020 w 1835725"/>
              <a:gd name="connsiteY27" fmla="*/ 13474 h 2024785"/>
              <a:gd name="connsiteX28" fmla="*/ 477919 w 1835725"/>
              <a:gd name="connsiteY28" fmla="*/ 21437 h 2024785"/>
              <a:gd name="connsiteX29" fmla="*/ 957797 w 1835725"/>
              <a:gd name="connsiteY29" fmla="*/ 167970 h 2024785"/>
              <a:gd name="connsiteX30" fmla="*/ 1286982 w 1835725"/>
              <a:gd name="connsiteY30" fmla="*/ 387616 h 2024785"/>
              <a:gd name="connsiteX31" fmla="*/ 1293725 w 1835725"/>
              <a:gd name="connsiteY31" fmla="*/ 477075 h 2024785"/>
              <a:gd name="connsiteX32" fmla="*/ 1245453 w 1835725"/>
              <a:gd name="connsiteY32" fmla="*/ 499154 h 2024785"/>
              <a:gd name="connsiteX33" fmla="*/ 1245167 w 1835725"/>
              <a:gd name="connsiteY33" fmla="*/ 499154 h 2024785"/>
              <a:gd name="connsiteX34" fmla="*/ 1203638 w 1835725"/>
              <a:gd name="connsiteY34" fmla="*/ 484104 h 2024785"/>
              <a:gd name="connsiteX35" fmla="*/ 900647 w 1835725"/>
              <a:gd name="connsiteY35" fmla="*/ 281508 h 2024785"/>
              <a:gd name="connsiteX36" fmla="*/ 872454 w 1835725"/>
              <a:gd name="connsiteY36" fmla="*/ 196164 h 2024785"/>
              <a:gd name="connsiteX37" fmla="*/ 957797 w 1835725"/>
              <a:gd name="connsiteY37" fmla="*/ 167970 h 20247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835725" h="2024785">
                <a:moveTo>
                  <a:pt x="1801138" y="1622662"/>
                </a:moveTo>
                <a:cubicBezTo>
                  <a:pt x="1822105" y="1633400"/>
                  <a:pt x="1836117" y="1655372"/>
                  <a:pt x="1835717" y="1680254"/>
                </a:cubicBezTo>
                <a:cubicBezTo>
                  <a:pt x="1832093" y="1746382"/>
                  <a:pt x="1824354" y="1812154"/>
                  <a:pt x="1812568" y="1877193"/>
                </a:cubicBezTo>
                <a:lnTo>
                  <a:pt x="1776210" y="2024785"/>
                </a:lnTo>
                <a:lnTo>
                  <a:pt x="1655772" y="1983449"/>
                </a:lnTo>
                <a:lnTo>
                  <a:pt x="1687591" y="1854495"/>
                </a:lnTo>
                <a:cubicBezTo>
                  <a:pt x="1698455" y="1794657"/>
                  <a:pt x="1705590" y="1734142"/>
                  <a:pt x="1708939" y="1673301"/>
                </a:cubicBezTo>
                <a:cubicBezTo>
                  <a:pt x="1712216" y="1638363"/>
                  <a:pt x="1743190" y="1612703"/>
                  <a:pt x="1778129" y="1615979"/>
                </a:cubicBezTo>
                <a:cubicBezTo>
                  <a:pt x="1786387" y="1616753"/>
                  <a:pt x="1794149" y="1619084"/>
                  <a:pt x="1801138" y="1622662"/>
                </a:cubicBezTo>
                <a:close/>
                <a:moveTo>
                  <a:pt x="1585229" y="764759"/>
                </a:moveTo>
                <a:cubicBezTo>
                  <a:pt x="1600438" y="768789"/>
                  <a:pt x="1614156" y="778436"/>
                  <a:pt x="1623024" y="792810"/>
                </a:cubicBezTo>
                <a:cubicBezTo>
                  <a:pt x="1689575" y="907319"/>
                  <a:pt x="1741505" y="1029715"/>
                  <a:pt x="1777614" y="1157141"/>
                </a:cubicBezTo>
                <a:cubicBezTo>
                  <a:pt x="1787149" y="1190888"/>
                  <a:pt x="1767537" y="1225969"/>
                  <a:pt x="1733799" y="1235532"/>
                </a:cubicBezTo>
                <a:cubicBezTo>
                  <a:pt x="1728151" y="1237046"/>
                  <a:pt x="1722312" y="1237780"/>
                  <a:pt x="1716464" y="1237722"/>
                </a:cubicBezTo>
                <a:lnTo>
                  <a:pt x="1716464" y="1237913"/>
                </a:lnTo>
                <a:cubicBezTo>
                  <a:pt x="1688070" y="1237913"/>
                  <a:pt x="1663124" y="1219044"/>
                  <a:pt x="1655409" y="1191717"/>
                </a:cubicBezTo>
                <a:cubicBezTo>
                  <a:pt x="1622214" y="1074512"/>
                  <a:pt x="1574437" y="961936"/>
                  <a:pt x="1513200" y="856627"/>
                </a:cubicBezTo>
                <a:cubicBezTo>
                  <a:pt x="1496379" y="825834"/>
                  <a:pt x="1507704" y="787236"/>
                  <a:pt x="1538499" y="770415"/>
                </a:cubicBezTo>
                <a:cubicBezTo>
                  <a:pt x="1553325" y="762319"/>
                  <a:pt x="1570022" y="760730"/>
                  <a:pt x="1585229" y="764759"/>
                </a:cubicBezTo>
                <a:close/>
                <a:moveTo>
                  <a:pt x="477919" y="21437"/>
                </a:moveTo>
                <a:cubicBezTo>
                  <a:pt x="499341" y="33775"/>
                  <a:pt x="512445" y="58102"/>
                  <a:pt x="509236" y="84182"/>
                </a:cubicBezTo>
                <a:cubicBezTo>
                  <a:pt x="505303" y="116151"/>
                  <a:pt x="478038" y="140098"/>
                  <a:pt x="445829" y="139871"/>
                </a:cubicBezTo>
                <a:cubicBezTo>
                  <a:pt x="443027" y="139899"/>
                  <a:pt x="440227" y="139740"/>
                  <a:pt x="437447" y="139395"/>
                </a:cubicBezTo>
                <a:cubicBezTo>
                  <a:pt x="316592" y="123615"/>
                  <a:pt x="194247" y="122878"/>
                  <a:pt x="73211" y="137204"/>
                </a:cubicBezTo>
                <a:cubicBezTo>
                  <a:pt x="38532" y="142545"/>
                  <a:pt x="6090" y="118762"/>
                  <a:pt x="749" y="84082"/>
                </a:cubicBezTo>
                <a:cubicBezTo>
                  <a:pt x="-4591" y="49403"/>
                  <a:pt x="19192" y="16961"/>
                  <a:pt x="53871" y="11621"/>
                </a:cubicBezTo>
                <a:cubicBezTo>
                  <a:pt x="55358" y="11392"/>
                  <a:pt x="56852" y="11216"/>
                  <a:pt x="58352" y="11093"/>
                </a:cubicBezTo>
                <a:cubicBezTo>
                  <a:pt x="189834" y="-4456"/>
                  <a:pt x="322735" y="-3656"/>
                  <a:pt x="454020" y="13474"/>
                </a:cubicBezTo>
                <a:cubicBezTo>
                  <a:pt x="462713" y="14543"/>
                  <a:pt x="470778" y="17324"/>
                  <a:pt x="477919" y="21437"/>
                </a:cubicBezTo>
                <a:close/>
                <a:moveTo>
                  <a:pt x="957797" y="167970"/>
                </a:moveTo>
                <a:cubicBezTo>
                  <a:pt x="1076184" y="227289"/>
                  <a:pt x="1186759" y="301068"/>
                  <a:pt x="1286982" y="387616"/>
                </a:cubicBezTo>
                <a:cubicBezTo>
                  <a:pt x="1313547" y="410457"/>
                  <a:pt x="1316566" y="450510"/>
                  <a:pt x="1293725" y="477075"/>
                </a:cubicBezTo>
                <a:cubicBezTo>
                  <a:pt x="1281638" y="491137"/>
                  <a:pt x="1263998" y="499204"/>
                  <a:pt x="1245453" y="499154"/>
                </a:cubicBezTo>
                <a:lnTo>
                  <a:pt x="1245167" y="499154"/>
                </a:lnTo>
                <a:cubicBezTo>
                  <a:pt x="1229965" y="499301"/>
                  <a:pt x="1215220" y="493956"/>
                  <a:pt x="1203638" y="484104"/>
                </a:cubicBezTo>
                <a:cubicBezTo>
                  <a:pt x="1111407" y="404300"/>
                  <a:pt x="1009633" y="336248"/>
                  <a:pt x="900647" y="281508"/>
                </a:cubicBezTo>
                <a:cubicBezTo>
                  <a:pt x="869295" y="265726"/>
                  <a:pt x="856672" y="227516"/>
                  <a:pt x="872454" y="196164"/>
                </a:cubicBezTo>
                <a:cubicBezTo>
                  <a:pt x="888235" y="164811"/>
                  <a:pt x="926445" y="152188"/>
                  <a:pt x="957797" y="167970"/>
                </a:cubicBezTo>
                <a:close/>
              </a:path>
            </a:pathLst>
          </a:custGeom>
          <a:solidFill>
            <a:schemeClr val="accent4"/>
          </a:solidFill>
          <a:ln w="9525" cap="flat">
            <a:noFill/>
            <a:prstDash val="solid"/>
            <a:miter/>
          </a:ln>
        </p:spPr>
        <p:txBody>
          <a:bodyPr rtlCol="0" anchor="ctr"/>
          <a:lstStyle/>
          <a:p>
            <a:endParaRPr lang="en-US"/>
          </a:p>
        </p:txBody>
      </p:sp>
      <p:sp>
        <p:nvSpPr>
          <p:cNvPr id="22" name="Freeform: Shape 21">
            <a:extLst>
              <a:ext uri="{FF2B5EF4-FFF2-40B4-BE49-F238E27FC236}">
                <a16:creationId xmlns:a16="http://schemas.microsoft.com/office/drawing/2014/main" id="{75F47824-961D-465D-84F9-EAE11BC617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09527" y="6033795"/>
            <a:ext cx="1991064" cy="824205"/>
          </a:xfrm>
          <a:custGeom>
            <a:avLst/>
            <a:gdLst>
              <a:gd name="connsiteX0" fmla="*/ 995532 w 1991064"/>
              <a:gd name="connsiteY0" fmla="*/ 0 h 824205"/>
              <a:gd name="connsiteX1" fmla="*/ 1984823 w 1991064"/>
              <a:gd name="connsiteY1" fmla="*/ 784423 h 824205"/>
              <a:gd name="connsiteX2" fmla="*/ 1991064 w 1991064"/>
              <a:gd name="connsiteY2" fmla="*/ 824205 h 824205"/>
              <a:gd name="connsiteX3" fmla="*/ 0 w 1991064"/>
              <a:gd name="connsiteY3" fmla="*/ 824205 h 824205"/>
              <a:gd name="connsiteX4" fmla="*/ 6241 w 1991064"/>
              <a:gd name="connsiteY4" fmla="*/ 784423 h 824205"/>
              <a:gd name="connsiteX5" fmla="*/ 995532 w 1991064"/>
              <a:gd name="connsiteY5" fmla="*/ 0 h 8242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991064" h="824205">
                <a:moveTo>
                  <a:pt x="995532" y="0"/>
                </a:moveTo>
                <a:cubicBezTo>
                  <a:pt x="1483521" y="0"/>
                  <a:pt x="1890663" y="336754"/>
                  <a:pt x="1984823" y="784423"/>
                </a:cubicBezTo>
                <a:lnTo>
                  <a:pt x="1991064" y="824205"/>
                </a:lnTo>
                <a:lnTo>
                  <a:pt x="0" y="824205"/>
                </a:lnTo>
                <a:lnTo>
                  <a:pt x="6241" y="784423"/>
                </a:lnTo>
                <a:cubicBezTo>
                  <a:pt x="100402" y="336754"/>
                  <a:pt x="507544" y="0"/>
                  <a:pt x="995532"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4" name="Freeform: Shape 23">
            <a:extLst>
              <a:ext uri="{FF2B5EF4-FFF2-40B4-BE49-F238E27FC236}">
                <a16:creationId xmlns:a16="http://schemas.microsoft.com/office/drawing/2014/main" id="{FEC9DA3E-C1D7-472D-B7C0-F71AE41FBA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51696" y="5519196"/>
            <a:ext cx="1340305" cy="1338805"/>
          </a:xfrm>
          <a:custGeom>
            <a:avLst/>
            <a:gdLst>
              <a:gd name="connsiteX0" fmla="*/ 61913 w 1340305"/>
              <a:gd name="connsiteY0" fmla="*/ 0 h 1338805"/>
              <a:gd name="connsiteX1" fmla="*/ 1340305 w 1340305"/>
              <a:gd name="connsiteY1" fmla="*/ 0 h 1338805"/>
              <a:gd name="connsiteX2" fmla="*/ 1340305 w 1340305"/>
              <a:gd name="connsiteY2" fmla="*/ 123825 h 1338805"/>
              <a:gd name="connsiteX3" fmla="*/ 123825 w 1340305"/>
              <a:gd name="connsiteY3" fmla="*/ 123825 h 1338805"/>
              <a:gd name="connsiteX4" fmla="*/ 123825 w 1340305"/>
              <a:gd name="connsiteY4" fmla="*/ 1338805 h 1338805"/>
              <a:gd name="connsiteX5" fmla="*/ 0 w 1340305"/>
              <a:gd name="connsiteY5" fmla="*/ 1338805 h 1338805"/>
              <a:gd name="connsiteX6" fmla="*/ 0 w 1340305"/>
              <a:gd name="connsiteY6" fmla="*/ 61913 h 1338805"/>
              <a:gd name="connsiteX7" fmla="*/ 61913 w 1340305"/>
              <a:gd name="connsiteY7" fmla="*/ 0 h 1338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340305" h="1338805">
                <a:moveTo>
                  <a:pt x="61913" y="0"/>
                </a:moveTo>
                <a:lnTo>
                  <a:pt x="1340305" y="0"/>
                </a:lnTo>
                <a:lnTo>
                  <a:pt x="1340305" y="123825"/>
                </a:lnTo>
                <a:lnTo>
                  <a:pt x="123825" y="123825"/>
                </a:lnTo>
                <a:lnTo>
                  <a:pt x="123825" y="1338805"/>
                </a:lnTo>
                <a:lnTo>
                  <a:pt x="0" y="1338805"/>
                </a:ln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endParaRPr lang="en-US"/>
          </a:p>
        </p:txBody>
      </p:sp>
    </p:spTree>
    <p:extLst>
      <p:ext uri="{BB962C8B-B14F-4D97-AF65-F5344CB8AC3E}">
        <p14:creationId xmlns:p14="http://schemas.microsoft.com/office/powerpoint/2010/main" val="362351432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6" name="Rectangle 25">
            <a:extLst>
              <a:ext uri="{FF2B5EF4-FFF2-40B4-BE49-F238E27FC236}">
                <a16:creationId xmlns:a16="http://schemas.microsoft.com/office/drawing/2014/main" id="{1CD81A2A-6ED4-4EF4-A14C-912D31E148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 name="Title 1">
            <a:extLst>
              <a:ext uri="{FF2B5EF4-FFF2-40B4-BE49-F238E27FC236}">
                <a16:creationId xmlns:a16="http://schemas.microsoft.com/office/drawing/2014/main" id="{7DF9F1DC-E57B-7885-855C-F9A65BDF7ADE}"/>
              </a:ext>
            </a:extLst>
          </p:cNvPr>
          <p:cNvSpPr>
            <a:spLocks noGrp="1"/>
          </p:cNvSpPr>
          <p:nvPr>
            <p:ph type="title"/>
          </p:nvPr>
        </p:nvSpPr>
        <p:spPr>
          <a:xfrm>
            <a:off x="838200" y="365125"/>
            <a:ext cx="5393361" cy="1325563"/>
          </a:xfrm>
        </p:spPr>
        <p:txBody>
          <a:bodyPr>
            <a:normAutofit/>
          </a:bodyPr>
          <a:lstStyle/>
          <a:p>
            <a:r>
              <a:rPr lang="en-GB">
                <a:ea typeface="+mj-lt"/>
                <a:cs typeface="+mj-lt"/>
              </a:rPr>
              <a:t>PESTLE ANALYSIS</a:t>
            </a:r>
            <a:endParaRPr lang="en-US"/>
          </a:p>
        </p:txBody>
      </p:sp>
      <p:sp>
        <p:nvSpPr>
          <p:cNvPr id="27" name="Freeform: Shape 11">
            <a:extLst>
              <a:ext uri="{FF2B5EF4-FFF2-40B4-BE49-F238E27FC236}">
                <a16:creationId xmlns:a16="http://schemas.microsoft.com/office/drawing/2014/main" id="{1661932C-CA15-4E17-B115-FAE7CBEE47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198657" y="1"/>
            <a:ext cx="1155142" cy="625027"/>
          </a:xfrm>
          <a:custGeom>
            <a:avLst/>
            <a:gdLst>
              <a:gd name="connsiteX0" fmla="*/ 4784 w 1155142"/>
              <a:gd name="connsiteY0" fmla="*/ 0 h 625027"/>
              <a:gd name="connsiteX1" fmla="*/ 1150358 w 1155142"/>
              <a:gd name="connsiteY1" fmla="*/ 0 h 625027"/>
              <a:gd name="connsiteX2" fmla="*/ 1155142 w 1155142"/>
              <a:gd name="connsiteY2" fmla="*/ 47456 h 625027"/>
              <a:gd name="connsiteX3" fmla="*/ 577571 w 1155142"/>
              <a:gd name="connsiteY3" fmla="*/ 625027 h 625027"/>
              <a:gd name="connsiteX4" fmla="*/ 0 w 1155142"/>
              <a:gd name="connsiteY4" fmla="*/ 47456 h 62502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55142" h="625027">
                <a:moveTo>
                  <a:pt x="4784" y="0"/>
                </a:moveTo>
                <a:lnTo>
                  <a:pt x="1150358" y="0"/>
                </a:lnTo>
                <a:lnTo>
                  <a:pt x="1155142" y="47456"/>
                </a:lnTo>
                <a:cubicBezTo>
                  <a:pt x="1155142" y="366440"/>
                  <a:pt x="896555" y="625027"/>
                  <a:pt x="577571" y="625027"/>
                </a:cubicBezTo>
                <a:cubicBezTo>
                  <a:pt x="258587" y="625027"/>
                  <a:pt x="0" y="366440"/>
                  <a:pt x="0" y="47456"/>
                </a:cubicBezTo>
                <a:close/>
              </a:path>
            </a:pathLst>
          </a:custGeom>
          <a:solidFill>
            <a:schemeClr val="accent5">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a:extLst>
              <a:ext uri="{FF2B5EF4-FFF2-40B4-BE49-F238E27FC236}">
                <a16:creationId xmlns:a16="http://schemas.microsoft.com/office/drawing/2014/main" id="{A0433EBC-1850-0786-6059-705CD908C742}"/>
              </a:ext>
            </a:extLst>
          </p:cNvPr>
          <p:cNvSpPr>
            <a:spLocks noGrp="1"/>
          </p:cNvSpPr>
          <p:nvPr>
            <p:ph idx="1"/>
          </p:nvPr>
        </p:nvSpPr>
        <p:spPr>
          <a:xfrm>
            <a:off x="838200" y="1825625"/>
            <a:ext cx="5393361" cy="4928610"/>
          </a:xfrm>
        </p:spPr>
        <p:txBody>
          <a:bodyPr vert="horz" lIns="91440" tIns="45720" rIns="91440" bIns="45720" rtlCol="0" anchor="t">
            <a:noAutofit/>
          </a:bodyPr>
          <a:lstStyle/>
          <a:p>
            <a:r>
              <a:rPr lang="en-GB" sz="1000" dirty="0">
                <a:ea typeface="+mn-lt"/>
                <a:cs typeface="+mn-lt"/>
              </a:rPr>
              <a:t>Political</a:t>
            </a:r>
            <a:br>
              <a:rPr lang="en-GB" sz="1000" dirty="0">
                <a:ea typeface="+mn-lt"/>
                <a:cs typeface="+mn-lt"/>
              </a:rPr>
            </a:br>
            <a:r>
              <a:rPr lang="en-GB" sz="1000" dirty="0">
                <a:ea typeface="+mn-lt"/>
                <a:cs typeface="+mn-lt"/>
              </a:rPr>
              <a:t> The café must comply with food-safety laws, shisha licensing regulations, and animal-welfare standards. These political considerations influence how the business is set up and monitored by the council.</a:t>
            </a:r>
            <a:endParaRPr lang="en-GB" sz="1000" dirty="0"/>
          </a:p>
          <a:p>
            <a:r>
              <a:rPr lang="en-GB" sz="1000" dirty="0">
                <a:ea typeface="+mn-lt"/>
                <a:cs typeface="+mn-lt"/>
              </a:rPr>
              <a:t>Economic</a:t>
            </a:r>
            <a:br>
              <a:rPr lang="en-GB" sz="1000" dirty="0">
                <a:ea typeface="+mn-lt"/>
                <a:cs typeface="+mn-lt"/>
              </a:rPr>
            </a:br>
            <a:r>
              <a:rPr lang="en-GB" sz="1000" dirty="0">
                <a:ea typeface="+mn-lt"/>
                <a:cs typeface="+mn-lt"/>
              </a:rPr>
              <a:t> Students often work with tight budgets, meaning prices must be affordable. At the same time, economic conditions such as inflation and rising utility bills could increase operating costs. However, during economic uncertainty, cafés that offer affordable social spaces usually perform well.</a:t>
            </a:r>
            <a:endParaRPr lang="en-GB" sz="1000" dirty="0"/>
          </a:p>
          <a:p>
            <a:r>
              <a:rPr lang="en-GB" sz="1000" dirty="0">
                <a:ea typeface="+mn-lt"/>
                <a:cs typeface="+mn-lt"/>
              </a:rPr>
              <a:t>Social</a:t>
            </a:r>
            <a:br>
              <a:rPr lang="en-GB" sz="1000" dirty="0">
                <a:ea typeface="+mn-lt"/>
                <a:cs typeface="+mn-lt"/>
              </a:rPr>
            </a:br>
            <a:r>
              <a:rPr lang="en-GB" sz="1000" dirty="0">
                <a:ea typeface="+mn-lt"/>
                <a:cs typeface="+mn-lt"/>
              </a:rPr>
              <a:t> There is a strong cultural and social interest in mental-wellbeing spaces, cosy cafés, and pet-themed environments. Students and young adults love </a:t>
            </a:r>
            <a:r>
              <a:rPr lang="en-GB" sz="1000" err="1">
                <a:ea typeface="+mn-lt"/>
                <a:cs typeface="+mn-lt"/>
              </a:rPr>
              <a:t>Instagrammable</a:t>
            </a:r>
            <a:r>
              <a:rPr lang="en-GB" sz="1000" dirty="0">
                <a:ea typeface="+mn-lt"/>
                <a:cs typeface="+mn-lt"/>
              </a:rPr>
              <a:t> spots and stress-relief experiences, which benefits SmokeyCats Café. Cat cafés are trending globally, making this concept socially attractive.</a:t>
            </a:r>
            <a:endParaRPr lang="en-GB" sz="1000" dirty="0"/>
          </a:p>
          <a:p>
            <a:r>
              <a:rPr lang="en-GB" sz="1000" dirty="0">
                <a:ea typeface="+mn-lt"/>
                <a:cs typeface="+mn-lt"/>
              </a:rPr>
              <a:t>Technological</a:t>
            </a:r>
            <a:br>
              <a:rPr lang="en-GB" sz="1000" dirty="0">
                <a:ea typeface="+mn-lt"/>
                <a:cs typeface="+mn-lt"/>
              </a:rPr>
            </a:br>
            <a:r>
              <a:rPr lang="en-GB" sz="1000" dirty="0">
                <a:ea typeface="+mn-lt"/>
                <a:cs typeface="+mn-lt"/>
              </a:rPr>
              <a:t> Social media platforms like TikTok and Instagram play a major role in modern café marketing. SmokeyCats Café can benefit from online booking systems for the cat lounge, QR menus, and digital loyalty cards to </a:t>
            </a:r>
            <a:r>
              <a:rPr lang="en-GB" sz="1050" dirty="0">
                <a:ea typeface="+mn-lt"/>
                <a:cs typeface="+mn-lt"/>
              </a:rPr>
              <a:t>strengthen</a:t>
            </a:r>
            <a:r>
              <a:rPr lang="en-GB" sz="1000" dirty="0">
                <a:ea typeface="+mn-lt"/>
                <a:cs typeface="+mn-lt"/>
              </a:rPr>
              <a:t> customer convenience.</a:t>
            </a:r>
            <a:endParaRPr lang="en-GB" sz="1000" dirty="0"/>
          </a:p>
          <a:p>
            <a:r>
              <a:rPr lang="en-GB" sz="1000" dirty="0">
                <a:ea typeface="+mn-lt"/>
                <a:cs typeface="+mn-lt"/>
              </a:rPr>
              <a:t>Legal</a:t>
            </a:r>
            <a:br>
              <a:rPr lang="en-GB" sz="1000" dirty="0">
                <a:ea typeface="+mn-lt"/>
                <a:cs typeface="+mn-lt"/>
              </a:rPr>
            </a:br>
            <a:r>
              <a:rPr lang="en-GB" sz="1000" dirty="0">
                <a:ea typeface="+mn-lt"/>
                <a:cs typeface="+mn-lt"/>
              </a:rPr>
              <a:t> The business must follow the Animal Welfare Act, hygiene standards, shisha safety rules, GDPR (for customer data), and staff training laws. Failing to meet legal standards could cause fines, so legal compliance is essential.</a:t>
            </a:r>
            <a:endParaRPr lang="en-GB" sz="1000" dirty="0"/>
          </a:p>
          <a:p>
            <a:r>
              <a:rPr lang="en-GB" sz="1000" dirty="0">
                <a:ea typeface="+mn-lt"/>
                <a:cs typeface="+mn-lt"/>
              </a:rPr>
              <a:t>Environmental</a:t>
            </a:r>
            <a:br>
              <a:rPr lang="en-GB" sz="1000" dirty="0">
                <a:ea typeface="+mn-lt"/>
                <a:cs typeface="+mn-lt"/>
              </a:rPr>
            </a:br>
            <a:r>
              <a:rPr lang="en-GB" sz="1000" dirty="0">
                <a:ea typeface="+mn-lt"/>
                <a:cs typeface="+mn-lt"/>
              </a:rPr>
              <a:t> Customers now expect sustainable practices such as recyclable cups, eco-friendly packaging, and reducing waste. SmokeyCats Café can strengthen its brand by using ethical suppliers and promoting environmental responsibility.</a:t>
            </a:r>
            <a:endParaRPr lang="en-GB" sz="1000" dirty="0"/>
          </a:p>
          <a:p>
            <a:pPr marL="0" indent="0">
              <a:buNone/>
            </a:pPr>
            <a:endParaRPr lang="en-GB" sz="1000" dirty="0"/>
          </a:p>
        </p:txBody>
      </p:sp>
      <p:sp>
        <p:nvSpPr>
          <p:cNvPr id="28" name="Oval 27">
            <a:extLst>
              <a:ext uri="{FF2B5EF4-FFF2-40B4-BE49-F238E27FC236}">
                <a16:creationId xmlns:a16="http://schemas.microsoft.com/office/drawing/2014/main" id="{8590ADD5-9383-4D3D-9047-3DA2593CCB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08185" y="3423959"/>
            <a:ext cx="540822" cy="540822"/>
          </a:xfrm>
          <a:prstGeom prst="ellipse">
            <a:avLst/>
          </a:prstGeom>
          <a:noFill/>
          <a:ln w="1270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Graphic 28" descr="Robot Outline">
            <a:extLst>
              <a:ext uri="{FF2B5EF4-FFF2-40B4-BE49-F238E27FC236}">
                <a16:creationId xmlns:a16="http://schemas.microsoft.com/office/drawing/2014/main" id="{2288C55A-DC9F-1B0F-0871-9D813960BD17}"/>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7887184" y="1216485"/>
            <a:ext cx="3781051" cy="3781051"/>
          </a:xfrm>
          <a:custGeom>
            <a:avLst/>
            <a:gdLst/>
            <a:ahLst/>
            <a:cxnLst/>
            <a:rect l="l" t="t" r="r" b="b"/>
            <a:pathLst>
              <a:path w="4114800" h="5712488">
                <a:moveTo>
                  <a:pt x="133155" y="0"/>
                </a:moveTo>
                <a:lnTo>
                  <a:pt x="3981645" y="0"/>
                </a:lnTo>
                <a:cubicBezTo>
                  <a:pt x="4055184" y="0"/>
                  <a:pt x="4114800" y="59616"/>
                  <a:pt x="4114800" y="133155"/>
                </a:cubicBezTo>
                <a:lnTo>
                  <a:pt x="4114800" y="5579333"/>
                </a:lnTo>
                <a:cubicBezTo>
                  <a:pt x="4114800" y="5652872"/>
                  <a:pt x="4055184" y="5712488"/>
                  <a:pt x="3981645" y="5712488"/>
                </a:cubicBezTo>
                <a:lnTo>
                  <a:pt x="133155" y="5712488"/>
                </a:lnTo>
                <a:cubicBezTo>
                  <a:pt x="59616" y="5712488"/>
                  <a:pt x="0" y="5652872"/>
                  <a:pt x="0" y="5579333"/>
                </a:cubicBezTo>
                <a:lnTo>
                  <a:pt x="0" y="133155"/>
                </a:lnTo>
                <a:cubicBezTo>
                  <a:pt x="0" y="59616"/>
                  <a:pt x="59616" y="0"/>
                  <a:pt x="133155" y="0"/>
                </a:cubicBezTo>
                <a:close/>
              </a:path>
            </a:pathLst>
          </a:custGeom>
        </p:spPr>
      </p:pic>
      <p:sp>
        <p:nvSpPr>
          <p:cNvPr id="30" name="Freeform: Shape 15">
            <a:extLst>
              <a:ext uri="{FF2B5EF4-FFF2-40B4-BE49-F238E27FC236}">
                <a16:creationId xmlns:a16="http://schemas.microsoft.com/office/drawing/2014/main" id="{DABE3E45-88CF-45D8-8D40-C773324D93F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749602" y="1"/>
            <a:ext cx="2066948" cy="1621879"/>
          </a:xfrm>
          <a:custGeom>
            <a:avLst/>
            <a:gdLst>
              <a:gd name="connsiteX0" fmla="*/ 0 w 2066948"/>
              <a:gd name="connsiteY0" fmla="*/ 0 h 1621879"/>
              <a:gd name="connsiteX1" fmla="*/ 123825 w 2066948"/>
              <a:gd name="connsiteY1" fmla="*/ 0 h 1621879"/>
              <a:gd name="connsiteX2" fmla="*/ 123825 w 2066948"/>
              <a:gd name="connsiteY2" fmla="*/ 1452620 h 1621879"/>
              <a:gd name="connsiteX3" fmla="*/ 1881378 w 2066948"/>
              <a:gd name="connsiteY3" fmla="*/ 436017 h 1621879"/>
              <a:gd name="connsiteX4" fmla="*/ 1127572 w 2066948"/>
              <a:gd name="connsiteY4" fmla="*/ 0 h 1621879"/>
              <a:gd name="connsiteX5" fmla="*/ 1374887 w 2066948"/>
              <a:gd name="connsiteY5" fmla="*/ 0 h 1621879"/>
              <a:gd name="connsiteX6" fmla="*/ 2035969 w 2066948"/>
              <a:gd name="connsiteY6" fmla="*/ 382391 h 1621879"/>
              <a:gd name="connsiteX7" fmla="*/ 2058648 w 2066948"/>
              <a:gd name="connsiteY7" fmla="*/ 466963 h 1621879"/>
              <a:gd name="connsiteX8" fmla="*/ 2035969 w 2066948"/>
              <a:gd name="connsiteY8" fmla="*/ 489642 h 1621879"/>
              <a:gd name="connsiteX9" fmla="*/ 92869 w 2066948"/>
              <a:gd name="connsiteY9" fmla="*/ 1613592 h 1621879"/>
              <a:gd name="connsiteX10" fmla="*/ 61913 w 2066948"/>
              <a:gd name="connsiteY10" fmla="*/ 1621879 h 1621879"/>
              <a:gd name="connsiteX11" fmla="*/ 0 w 2066948"/>
              <a:gd name="connsiteY11" fmla="*/ 1559967 h 1621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066948" h="1621879">
                <a:moveTo>
                  <a:pt x="0" y="0"/>
                </a:moveTo>
                <a:lnTo>
                  <a:pt x="123825" y="0"/>
                </a:lnTo>
                <a:lnTo>
                  <a:pt x="123825" y="1452620"/>
                </a:lnTo>
                <a:lnTo>
                  <a:pt x="1881378" y="436017"/>
                </a:lnTo>
                <a:lnTo>
                  <a:pt x="1127572" y="0"/>
                </a:lnTo>
                <a:lnTo>
                  <a:pt x="1374887" y="0"/>
                </a:lnTo>
                <a:lnTo>
                  <a:pt x="2035969" y="382391"/>
                </a:lnTo>
                <a:cubicBezTo>
                  <a:pt x="2065582" y="399479"/>
                  <a:pt x="2075745" y="437340"/>
                  <a:pt x="2058648" y="466963"/>
                </a:cubicBezTo>
                <a:cubicBezTo>
                  <a:pt x="2053219" y="476384"/>
                  <a:pt x="2045389" y="484204"/>
                  <a:pt x="2035969" y="489642"/>
                </a:cubicBezTo>
                <a:lnTo>
                  <a:pt x="92869" y="1613592"/>
                </a:lnTo>
                <a:cubicBezTo>
                  <a:pt x="83458" y="1619031"/>
                  <a:pt x="72780" y="1621889"/>
                  <a:pt x="61913" y="1621879"/>
                </a:cubicBezTo>
                <a:cubicBezTo>
                  <a:pt x="27719" y="1621879"/>
                  <a:pt x="0" y="1594161"/>
                  <a:pt x="0" y="1559967"/>
                </a:cubicBezTo>
                <a:close/>
              </a:path>
            </a:pathLst>
          </a:custGeom>
          <a:solidFill>
            <a:schemeClr val="accent6"/>
          </a:solidFill>
          <a:ln w="9525" cap="flat">
            <a:noFill/>
            <a:prstDash val="solid"/>
            <a:miter/>
          </a:ln>
        </p:spPr>
        <p:txBody>
          <a:bodyPr rtlCol="0" anchor="ctr"/>
          <a:lstStyle/>
          <a:p>
            <a:endParaRPr lang="en-US"/>
          </a:p>
        </p:txBody>
      </p:sp>
      <p:cxnSp>
        <p:nvCxnSpPr>
          <p:cNvPr id="31" name="Straight Connector 30">
            <a:extLst>
              <a:ext uri="{FF2B5EF4-FFF2-40B4-BE49-F238E27FC236}">
                <a16:creationId xmlns:a16="http://schemas.microsoft.com/office/drawing/2014/main" id="{49CD1692-827B-4C8D-B4A1-134FD04CF45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2138745" y="1027906"/>
            <a:ext cx="0" cy="1597708"/>
          </a:xfrm>
          <a:prstGeom prst="line">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cxnSp>
      <p:sp>
        <p:nvSpPr>
          <p:cNvPr id="32" name="Freeform: Shape 19">
            <a:extLst>
              <a:ext uri="{FF2B5EF4-FFF2-40B4-BE49-F238E27FC236}">
                <a16:creationId xmlns:a16="http://schemas.microsoft.com/office/drawing/2014/main" id="{B91ECDA9-56DC-4270-8F33-01C5637B8C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463438">
            <a:off x="7456580" y="5166682"/>
            <a:ext cx="1835725" cy="2024785"/>
          </a:xfrm>
          <a:custGeom>
            <a:avLst/>
            <a:gdLst>
              <a:gd name="connsiteX0" fmla="*/ 1801138 w 1835725"/>
              <a:gd name="connsiteY0" fmla="*/ 1622662 h 2024785"/>
              <a:gd name="connsiteX1" fmla="*/ 1835717 w 1835725"/>
              <a:gd name="connsiteY1" fmla="*/ 1680254 h 2024785"/>
              <a:gd name="connsiteX2" fmla="*/ 1812568 w 1835725"/>
              <a:gd name="connsiteY2" fmla="*/ 1877193 h 2024785"/>
              <a:gd name="connsiteX3" fmla="*/ 1776210 w 1835725"/>
              <a:gd name="connsiteY3" fmla="*/ 2024785 h 2024785"/>
              <a:gd name="connsiteX4" fmla="*/ 1655772 w 1835725"/>
              <a:gd name="connsiteY4" fmla="*/ 1983449 h 2024785"/>
              <a:gd name="connsiteX5" fmla="*/ 1687591 w 1835725"/>
              <a:gd name="connsiteY5" fmla="*/ 1854495 h 2024785"/>
              <a:gd name="connsiteX6" fmla="*/ 1708939 w 1835725"/>
              <a:gd name="connsiteY6" fmla="*/ 1673301 h 2024785"/>
              <a:gd name="connsiteX7" fmla="*/ 1778129 w 1835725"/>
              <a:gd name="connsiteY7" fmla="*/ 1615979 h 2024785"/>
              <a:gd name="connsiteX8" fmla="*/ 1801138 w 1835725"/>
              <a:gd name="connsiteY8" fmla="*/ 1622662 h 2024785"/>
              <a:gd name="connsiteX9" fmla="*/ 1585229 w 1835725"/>
              <a:gd name="connsiteY9" fmla="*/ 764759 h 2024785"/>
              <a:gd name="connsiteX10" fmla="*/ 1623024 w 1835725"/>
              <a:gd name="connsiteY10" fmla="*/ 792810 h 2024785"/>
              <a:gd name="connsiteX11" fmla="*/ 1777614 w 1835725"/>
              <a:gd name="connsiteY11" fmla="*/ 1157141 h 2024785"/>
              <a:gd name="connsiteX12" fmla="*/ 1733799 w 1835725"/>
              <a:gd name="connsiteY12" fmla="*/ 1235532 h 2024785"/>
              <a:gd name="connsiteX13" fmla="*/ 1716464 w 1835725"/>
              <a:gd name="connsiteY13" fmla="*/ 1237722 h 2024785"/>
              <a:gd name="connsiteX14" fmla="*/ 1716464 w 1835725"/>
              <a:gd name="connsiteY14" fmla="*/ 1237913 h 2024785"/>
              <a:gd name="connsiteX15" fmla="*/ 1655409 w 1835725"/>
              <a:gd name="connsiteY15" fmla="*/ 1191717 h 2024785"/>
              <a:gd name="connsiteX16" fmla="*/ 1513200 w 1835725"/>
              <a:gd name="connsiteY16" fmla="*/ 856627 h 2024785"/>
              <a:gd name="connsiteX17" fmla="*/ 1538499 w 1835725"/>
              <a:gd name="connsiteY17" fmla="*/ 770415 h 2024785"/>
              <a:gd name="connsiteX18" fmla="*/ 1585229 w 1835725"/>
              <a:gd name="connsiteY18" fmla="*/ 764759 h 2024785"/>
              <a:gd name="connsiteX19" fmla="*/ 477919 w 1835725"/>
              <a:gd name="connsiteY19" fmla="*/ 21437 h 2024785"/>
              <a:gd name="connsiteX20" fmla="*/ 509236 w 1835725"/>
              <a:gd name="connsiteY20" fmla="*/ 84182 h 2024785"/>
              <a:gd name="connsiteX21" fmla="*/ 445829 w 1835725"/>
              <a:gd name="connsiteY21" fmla="*/ 139871 h 2024785"/>
              <a:gd name="connsiteX22" fmla="*/ 437447 w 1835725"/>
              <a:gd name="connsiteY22" fmla="*/ 139395 h 2024785"/>
              <a:gd name="connsiteX23" fmla="*/ 73211 w 1835725"/>
              <a:gd name="connsiteY23" fmla="*/ 137204 h 2024785"/>
              <a:gd name="connsiteX24" fmla="*/ 749 w 1835725"/>
              <a:gd name="connsiteY24" fmla="*/ 84082 h 2024785"/>
              <a:gd name="connsiteX25" fmla="*/ 53871 w 1835725"/>
              <a:gd name="connsiteY25" fmla="*/ 11621 h 2024785"/>
              <a:gd name="connsiteX26" fmla="*/ 58352 w 1835725"/>
              <a:gd name="connsiteY26" fmla="*/ 11093 h 2024785"/>
              <a:gd name="connsiteX27" fmla="*/ 454020 w 1835725"/>
              <a:gd name="connsiteY27" fmla="*/ 13474 h 2024785"/>
              <a:gd name="connsiteX28" fmla="*/ 477919 w 1835725"/>
              <a:gd name="connsiteY28" fmla="*/ 21437 h 2024785"/>
              <a:gd name="connsiteX29" fmla="*/ 957797 w 1835725"/>
              <a:gd name="connsiteY29" fmla="*/ 167970 h 2024785"/>
              <a:gd name="connsiteX30" fmla="*/ 1286982 w 1835725"/>
              <a:gd name="connsiteY30" fmla="*/ 387616 h 2024785"/>
              <a:gd name="connsiteX31" fmla="*/ 1293725 w 1835725"/>
              <a:gd name="connsiteY31" fmla="*/ 477075 h 2024785"/>
              <a:gd name="connsiteX32" fmla="*/ 1245453 w 1835725"/>
              <a:gd name="connsiteY32" fmla="*/ 499154 h 2024785"/>
              <a:gd name="connsiteX33" fmla="*/ 1245167 w 1835725"/>
              <a:gd name="connsiteY33" fmla="*/ 499154 h 2024785"/>
              <a:gd name="connsiteX34" fmla="*/ 1203638 w 1835725"/>
              <a:gd name="connsiteY34" fmla="*/ 484104 h 2024785"/>
              <a:gd name="connsiteX35" fmla="*/ 900647 w 1835725"/>
              <a:gd name="connsiteY35" fmla="*/ 281508 h 2024785"/>
              <a:gd name="connsiteX36" fmla="*/ 872454 w 1835725"/>
              <a:gd name="connsiteY36" fmla="*/ 196164 h 2024785"/>
              <a:gd name="connsiteX37" fmla="*/ 957797 w 1835725"/>
              <a:gd name="connsiteY37" fmla="*/ 167970 h 20247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835725" h="2024785">
                <a:moveTo>
                  <a:pt x="1801138" y="1622662"/>
                </a:moveTo>
                <a:cubicBezTo>
                  <a:pt x="1822105" y="1633400"/>
                  <a:pt x="1836117" y="1655372"/>
                  <a:pt x="1835717" y="1680254"/>
                </a:cubicBezTo>
                <a:cubicBezTo>
                  <a:pt x="1832093" y="1746382"/>
                  <a:pt x="1824354" y="1812154"/>
                  <a:pt x="1812568" y="1877193"/>
                </a:cubicBezTo>
                <a:lnTo>
                  <a:pt x="1776210" y="2024785"/>
                </a:lnTo>
                <a:lnTo>
                  <a:pt x="1655772" y="1983449"/>
                </a:lnTo>
                <a:lnTo>
                  <a:pt x="1687591" y="1854495"/>
                </a:lnTo>
                <a:cubicBezTo>
                  <a:pt x="1698455" y="1794657"/>
                  <a:pt x="1705590" y="1734142"/>
                  <a:pt x="1708939" y="1673301"/>
                </a:cubicBezTo>
                <a:cubicBezTo>
                  <a:pt x="1712216" y="1638363"/>
                  <a:pt x="1743190" y="1612703"/>
                  <a:pt x="1778129" y="1615979"/>
                </a:cubicBezTo>
                <a:cubicBezTo>
                  <a:pt x="1786387" y="1616753"/>
                  <a:pt x="1794149" y="1619084"/>
                  <a:pt x="1801138" y="1622662"/>
                </a:cubicBezTo>
                <a:close/>
                <a:moveTo>
                  <a:pt x="1585229" y="764759"/>
                </a:moveTo>
                <a:cubicBezTo>
                  <a:pt x="1600438" y="768789"/>
                  <a:pt x="1614156" y="778436"/>
                  <a:pt x="1623024" y="792810"/>
                </a:cubicBezTo>
                <a:cubicBezTo>
                  <a:pt x="1689575" y="907319"/>
                  <a:pt x="1741505" y="1029715"/>
                  <a:pt x="1777614" y="1157141"/>
                </a:cubicBezTo>
                <a:cubicBezTo>
                  <a:pt x="1787149" y="1190888"/>
                  <a:pt x="1767537" y="1225969"/>
                  <a:pt x="1733799" y="1235532"/>
                </a:cubicBezTo>
                <a:cubicBezTo>
                  <a:pt x="1728151" y="1237046"/>
                  <a:pt x="1722312" y="1237780"/>
                  <a:pt x="1716464" y="1237722"/>
                </a:cubicBezTo>
                <a:lnTo>
                  <a:pt x="1716464" y="1237913"/>
                </a:lnTo>
                <a:cubicBezTo>
                  <a:pt x="1688070" y="1237913"/>
                  <a:pt x="1663124" y="1219044"/>
                  <a:pt x="1655409" y="1191717"/>
                </a:cubicBezTo>
                <a:cubicBezTo>
                  <a:pt x="1622214" y="1074512"/>
                  <a:pt x="1574437" y="961936"/>
                  <a:pt x="1513200" y="856627"/>
                </a:cubicBezTo>
                <a:cubicBezTo>
                  <a:pt x="1496379" y="825834"/>
                  <a:pt x="1507704" y="787236"/>
                  <a:pt x="1538499" y="770415"/>
                </a:cubicBezTo>
                <a:cubicBezTo>
                  <a:pt x="1553325" y="762319"/>
                  <a:pt x="1570022" y="760730"/>
                  <a:pt x="1585229" y="764759"/>
                </a:cubicBezTo>
                <a:close/>
                <a:moveTo>
                  <a:pt x="477919" y="21437"/>
                </a:moveTo>
                <a:cubicBezTo>
                  <a:pt x="499341" y="33775"/>
                  <a:pt x="512445" y="58102"/>
                  <a:pt x="509236" y="84182"/>
                </a:cubicBezTo>
                <a:cubicBezTo>
                  <a:pt x="505303" y="116151"/>
                  <a:pt x="478038" y="140098"/>
                  <a:pt x="445829" y="139871"/>
                </a:cubicBezTo>
                <a:cubicBezTo>
                  <a:pt x="443027" y="139899"/>
                  <a:pt x="440227" y="139740"/>
                  <a:pt x="437447" y="139395"/>
                </a:cubicBezTo>
                <a:cubicBezTo>
                  <a:pt x="316592" y="123615"/>
                  <a:pt x="194247" y="122878"/>
                  <a:pt x="73211" y="137204"/>
                </a:cubicBezTo>
                <a:cubicBezTo>
                  <a:pt x="38532" y="142545"/>
                  <a:pt x="6090" y="118762"/>
                  <a:pt x="749" y="84082"/>
                </a:cubicBezTo>
                <a:cubicBezTo>
                  <a:pt x="-4591" y="49403"/>
                  <a:pt x="19192" y="16961"/>
                  <a:pt x="53871" y="11621"/>
                </a:cubicBezTo>
                <a:cubicBezTo>
                  <a:pt x="55358" y="11392"/>
                  <a:pt x="56852" y="11216"/>
                  <a:pt x="58352" y="11093"/>
                </a:cubicBezTo>
                <a:cubicBezTo>
                  <a:pt x="189834" y="-4456"/>
                  <a:pt x="322735" y="-3656"/>
                  <a:pt x="454020" y="13474"/>
                </a:cubicBezTo>
                <a:cubicBezTo>
                  <a:pt x="462713" y="14543"/>
                  <a:pt x="470778" y="17324"/>
                  <a:pt x="477919" y="21437"/>
                </a:cubicBezTo>
                <a:close/>
                <a:moveTo>
                  <a:pt x="957797" y="167970"/>
                </a:moveTo>
                <a:cubicBezTo>
                  <a:pt x="1076184" y="227289"/>
                  <a:pt x="1186759" y="301068"/>
                  <a:pt x="1286982" y="387616"/>
                </a:cubicBezTo>
                <a:cubicBezTo>
                  <a:pt x="1313547" y="410457"/>
                  <a:pt x="1316566" y="450510"/>
                  <a:pt x="1293725" y="477075"/>
                </a:cubicBezTo>
                <a:cubicBezTo>
                  <a:pt x="1281638" y="491137"/>
                  <a:pt x="1263998" y="499204"/>
                  <a:pt x="1245453" y="499154"/>
                </a:cubicBezTo>
                <a:lnTo>
                  <a:pt x="1245167" y="499154"/>
                </a:lnTo>
                <a:cubicBezTo>
                  <a:pt x="1229965" y="499301"/>
                  <a:pt x="1215220" y="493956"/>
                  <a:pt x="1203638" y="484104"/>
                </a:cubicBezTo>
                <a:cubicBezTo>
                  <a:pt x="1111407" y="404300"/>
                  <a:pt x="1009633" y="336248"/>
                  <a:pt x="900647" y="281508"/>
                </a:cubicBezTo>
                <a:cubicBezTo>
                  <a:pt x="869295" y="265726"/>
                  <a:pt x="856672" y="227516"/>
                  <a:pt x="872454" y="196164"/>
                </a:cubicBezTo>
                <a:cubicBezTo>
                  <a:pt x="888235" y="164811"/>
                  <a:pt x="926445" y="152188"/>
                  <a:pt x="957797" y="167970"/>
                </a:cubicBezTo>
                <a:close/>
              </a:path>
            </a:pathLst>
          </a:custGeom>
          <a:solidFill>
            <a:schemeClr val="accent4"/>
          </a:solidFill>
          <a:ln w="9525" cap="flat">
            <a:noFill/>
            <a:prstDash val="solid"/>
            <a:miter/>
          </a:ln>
        </p:spPr>
        <p:txBody>
          <a:bodyPr rtlCol="0" anchor="ctr"/>
          <a:lstStyle/>
          <a:p>
            <a:endParaRPr lang="en-US"/>
          </a:p>
        </p:txBody>
      </p:sp>
      <p:sp>
        <p:nvSpPr>
          <p:cNvPr id="33" name="Freeform: Shape 21">
            <a:extLst>
              <a:ext uri="{FF2B5EF4-FFF2-40B4-BE49-F238E27FC236}">
                <a16:creationId xmlns:a16="http://schemas.microsoft.com/office/drawing/2014/main" id="{75F47824-961D-465D-84F9-EAE11BC617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09527" y="6033795"/>
            <a:ext cx="1991064" cy="824205"/>
          </a:xfrm>
          <a:custGeom>
            <a:avLst/>
            <a:gdLst>
              <a:gd name="connsiteX0" fmla="*/ 995532 w 1991064"/>
              <a:gd name="connsiteY0" fmla="*/ 0 h 824205"/>
              <a:gd name="connsiteX1" fmla="*/ 1984823 w 1991064"/>
              <a:gd name="connsiteY1" fmla="*/ 784423 h 824205"/>
              <a:gd name="connsiteX2" fmla="*/ 1991064 w 1991064"/>
              <a:gd name="connsiteY2" fmla="*/ 824205 h 824205"/>
              <a:gd name="connsiteX3" fmla="*/ 0 w 1991064"/>
              <a:gd name="connsiteY3" fmla="*/ 824205 h 824205"/>
              <a:gd name="connsiteX4" fmla="*/ 6241 w 1991064"/>
              <a:gd name="connsiteY4" fmla="*/ 784423 h 824205"/>
              <a:gd name="connsiteX5" fmla="*/ 995532 w 1991064"/>
              <a:gd name="connsiteY5" fmla="*/ 0 h 8242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991064" h="824205">
                <a:moveTo>
                  <a:pt x="995532" y="0"/>
                </a:moveTo>
                <a:cubicBezTo>
                  <a:pt x="1483521" y="0"/>
                  <a:pt x="1890663" y="336754"/>
                  <a:pt x="1984823" y="784423"/>
                </a:cubicBezTo>
                <a:lnTo>
                  <a:pt x="1991064" y="824205"/>
                </a:lnTo>
                <a:lnTo>
                  <a:pt x="0" y="824205"/>
                </a:lnTo>
                <a:lnTo>
                  <a:pt x="6241" y="784423"/>
                </a:lnTo>
                <a:cubicBezTo>
                  <a:pt x="100402" y="336754"/>
                  <a:pt x="507544" y="0"/>
                  <a:pt x="995532"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34" name="Freeform: Shape 23">
            <a:extLst>
              <a:ext uri="{FF2B5EF4-FFF2-40B4-BE49-F238E27FC236}">
                <a16:creationId xmlns:a16="http://schemas.microsoft.com/office/drawing/2014/main" id="{FEC9DA3E-C1D7-472D-B7C0-F71AE41FBA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51696" y="5519196"/>
            <a:ext cx="1340305" cy="1338805"/>
          </a:xfrm>
          <a:custGeom>
            <a:avLst/>
            <a:gdLst>
              <a:gd name="connsiteX0" fmla="*/ 61913 w 1340305"/>
              <a:gd name="connsiteY0" fmla="*/ 0 h 1338805"/>
              <a:gd name="connsiteX1" fmla="*/ 1340305 w 1340305"/>
              <a:gd name="connsiteY1" fmla="*/ 0 h 1338805"/>
              <a:gd name="connsiteX2" fmla="*/ 1340305 w 1340305"/>
              <a:gd name="connsiteY2" fmla="*/ 123825 h 1338805"/>
              <a:gd name="connsiteX3" fmla="*/ 123825 w 1340305"/>
              <a:gd name="connsiteY3" fmla="*/ 123825 h 1338805"/>
              <a:gd name="connsiteX4" fmla="*/ 123825 w 1340305"/>
              <a:gd name="connsiteY4" fmla="*/ 1338805 h 1338805"/>
              <a:gd name="connsiteX5" fmla="*/ 0 w 1340305"/>
              <a:gd name="connsiteY5" fmla="*/ 1338805 h 1338805"/>
              <a:gd name="connsiteX6" fmla="*/ 0 w 1340305"/>
              <a:gd name="connsiteY6" fmla="*/ 61913 h 1338805"/>
              <a:gd name="connsiteX7" fmla="*/ 61913 w 1340305"/>
              <a:gd name="connsiteY7" fmla="*/ 0 h 1338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340305" h="1338805">
                <a:moveTo>
                  <a:pt x="61913" y="0"/>
                </a:moveTo>
                <a:lnTo>
                  <a:pt x="1340305" y="0"/>
                </a:lnTo>
                <a:lnTo>
                  <a:pt x="1340305" y="123825"/>
                </a:lnTo>
                <a:lnTo>
                  <a:pt x="123825" y="123825"/>
                </a:lnTo>
                <a:lnTo>
                  <a:pt x="123825" y="1338805"/>
                </a:lnTo>
                <a:lnTo>
                  <a:pt x="0" y="1338805"/>
                </a:ln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endParaRPr lang="en-US"/>
          </a:p>
        </p:txBody>
      </p:sp>
    </p:spTree>
    <p:extLst>
      <p:ext uri="{BB962C8B-B14F-4D97-AF65-F5344CB8AC3E}">
        <p14:creationId xmlns:p14="http://schemas.microsoft.com/office/powerpoint/2010/main" val="198538786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5D13CC36-B950-4F02-9BAF-9A7EB267398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D1BDED99-B35B-4FEE-A274-8E8DB6FEEE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024730" cy="6857999"/>
          </a:xfrm>
          <a:prstGeom prst="rect">
            <a:avLst/>
          </a:pr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Espresso machine with earth coffee">
            <a:extLst>
              <a:ext uri="{FF2B5EF4-FFF2-40B4-BE49-F238E27FC236}">
                <a16:creationId xmlns:a16="http://schemas.microsoft.com/office/drawing/2014/main" id="{CD73DEA9-66E9-81AE-F68D-1E3CF2926C29}"/>
              </a:ext>
            </a:extLst>
          </p:cNvPr>
          <p:cNvPicPr>
            <a:picLocks noChangeAspect="1"/>
          </p:cNvPicPr>
          <p:nvPr/>
        </p:nvPicPr>
        <p:blipFill>
          <a:blip r:embed="rId2"/>
          <a:srcRect l="38092" r="20800" b="4"/>
          <a:stretch>
            <a:fillRect/>
          </a:stretch>
        </p:blipFill>
        <p:spPr>
          <a:xfrm>
            <a:off x="7968222" y="10"/>
            <a:ext cx="4223778" cy="6857990"/>
          </a:xfrm>
          <a:custGeom>
            <a:avLst/>
            <a:gdLst/>
            <a:ahLst/>
            <a:cxnLst/>
            <a:rect l="l" t="t" r="r" b="b"/>
            <a:pathLst>
              <a:path w="4223778" h="6865951">
                <a:moveTo>
                  <a:pt x="478794" y="0"/>
                </a:moveTo>
                <a:lnTo>
                  <a:pt x="4223778" y="0"/>
                </a:lnTo>
                <a:lnTo>
                  <a:pt x="4223778" y="6865951"/>
                </a:lnTo>
                <a:lnTo>
                  <a:pt x="52221" y="6865951"/>
                </a:lnTo>
                <a:lnTo>
                  <a:pt x="49989" y="6844695"/>
                </a:lnTo>
                <a:cubicBezTo>
                  <a:pt x="46440" y="6810509"/>
                  <a:pt x="42891" y="6776323"/>
                  <a:pt x="41304" y="6765443"/>
                </a:cubicBezTo>
                <a:cubicBezTo>
                  <a:pt x="35681" y="6732842"/>
                  <a:pt x="13533" y="6716945"/>
                  <a:pt x="11182" y="6694817"/>
                </a:cubicBezTo>
                <a:cubicBezTo>
                  <a:pt x="16764" y="6697663"/>
                  <a:pt x="14835" y="6635151"/>
                  <a:pt x="10913" y="6627127"/>
                </a:cubicBezTo>
                <a:cubicBezTo>
                  <a:pt x="19564" y="6579282"/>
                  <a:pt x="-12861" y="6585665"/>
                  <a:pt x="5999" y="6527525"/>
                </a:cubicBezTo>
                <a:cubicBezTo>
                  <a:pt x="12287" y="6468687"/>
                  <a:pt x="19003" y="6409739"/>
                  <a:pt x="7685" y="6346547"/>
                </a:cubicBezTo>
                <a:cubicBezTo>
                  <a:pt x="31149" y="6240430"/>
                  <a:pt x="5895" y="6134229"/>
                  <a:pt x="12535" y="6084924"/>
                </a:cubicBezTo>
                <a:cubicBezTo>
                  <a:pt x="14696" y="6024961"/>
                  <a:pt x="53867" y="6020785"/>
                  <a:pt x="45320" y="5989742"/>
                </a:cubicBezTo>
                <a:cubicBezTo>
                  <a:pt x="41264" y="5940899"/>
                  <a:pt x="43258" y="5932095"/>
                  <a:pt x="40418" y="5889597"/>
                </a:cubicBezTo>
                <a:cubicBezTo>
                  <a:pt x="20860" y="5848611"/>
                  <a:pt x="51187" y="5792775"/>
                  <a:pt x="49796" y="5755774"/>
                </a:cubicBezTo>
                <a:cubicBezTo>
                  <a:pt x="43522" y="5734342"/>
                  <a:pt x="37368" y="5692606"/>
                  <a:pt x="49956" y="5684909"/>
                </a:cubicBezTo>
                <a:cubicBezTo>
                  <a:pt x="52825" y="5660429"/>
                  <a:pt x="62553" y="5623499"/>
                  <a:pt x="67011" y="5608897"/>
                </a:cubicBezTo>
                <a:lnTo>
                  <a:pt x="76701" y="5597290"/>
                </a:lnTo>
                <a:cubicBezTo>
                  <a:pt x="87717" y="5587442"/>
                  <a:pt x="82431" y="5550877"/>
                  <a:pt x="89120" y="5529641"/>
                </a:cubicBezTo>
                <a:cubicBezTo>
                  <a:pt x="69291" y="5496375"/>
                  <a:pt x="118554" y="5526326"/>
                  <a:pt x="94330" y="5470852"/>
                </a:cubicBezTo>
                <a:cubicBezTo>
                  <a:pt x="95483" y="5449506"/>
                  <a:pt x="114690" y="5429653"/>
                  <a:pt x="116139" y="5390946"/>
                </a:cubicBezTo>
                <a:cubicBezTo>
                  <a:pt x="127589" y="5337323"/>
                  <a:pt x="132794" y="5338384"/>
                  <a:pt x="135560" y="5284344"/>
                </a:cubicBezTo>
                <a:cubicBezTo>
                  <a:pt x="143629" y="5226223"/>
                  <a:pt x="148113" y="5192743"/>
                  <a:pt x="158141" y="5143920"/>
                </a:cubicBezTo>
                <a:cubicBezTo>
                  <a:pt x="170128" y="5118849"/>
                  <a:pt x="159838" y="5102006"/>
                  <a:pt x="174950" y="5088188"/>
                </a:cubicBezTo>
                <a:cubicBezTo>
                  <a:pt x="197620" y="5107654"/>
                  <a:pt x="181875" y="4983257"/>
                  <a:pt x="203603" y="5010764"/>
                </a:cubicBezTo>
                <a:lnTo>
                  <a:pt x="258582" y="4919969"/>
                </a:lnTo>
                <a:cubicBezTo>
                  <a:pt x="238838" y="4883087"/>
                  <a:pt x="271098" y="4853332"/>
                  <a:pt x="287910" y="4849612"/>
                </a:cubicBezTo>
                <a:cubicBezTo>
                  <a:pt x="294156" y="4811643"/>
                  <a:pt x="286101" y="4834074"/>
                  <a:pt x="305439" y="4799017"/>
                </a:cubicBezTo>
                <a:cubicBezTo>
                  <a:pt x="322572" y="4758926"/>
                  <a:pt x="352642" y="4705848"/>
                  <a:pt x="373456" y="4667754"/>
                </a:cubicBezTo>
                <a:cubicBezTo>
                  <a:pt x="384080" y="4649919"/>
                  <a:pt x="401158" y="4670663"/>
                  <a:pt x="407944" y="4574050"/>
                </a:cubicBezTo>
                <a:cubicBezTo>
                  <a:pt x="408098" y="4548109"/>
                  <a:pt x="427782" y="4503327"/>
                  <a:pt x="425133" y="4462469"/>
                </a:cubicBezTo>
                <a:lnTo>
                  <a:pt x="433890" y="4364681"/>
                </a:lnTo>
                <a:cubicBezTo>
                  <a:pt x="430018" y="4339230"/>
                  <a:pt x="435361" y="4287915"/>
                  <a:pt x="440691" y="4222147"/>
                </a:cubicBezTo>
                <a:cubicBezTo>
                  <a:pt x="451463" y="4164562"/>
                  <a:pt x="497377" y="4067298"/>
                  <a:pt x="503057" y="3977136"/>
                </a:cubicBezTo>
                <a:cubicBezTo>
                  <a:pt x="519229" y="3939837"/>
                  <a:pt x="472839" y="3875689"/>
                  <a:pt x="507582" y="3776020"/>
                </a:cubicBezTo>
                <a:cubicBezTo>
                  <a:pt x="497716" y="3757477"/>
                  <a:pt x="518006" y="3707185"/>
                  <a:pt x="521577" y="3692206"/>
                </a:cubicBezTo>
                <a:cubicBezTo>
                  <a:pt x="525148" y="3677227"/>
                  <a:pt x="526352" y="3687655"/>
                  <a:pt x="529009" y="3686147"/>
                </a:cubicBezTo>
                <a:cubicBezTo>
                  <a:pt x="531848" y="3650325"/>
                  <a:pt x="545504" y="3563351"/>
                  <a:pt x="551870" y="3514534"/>
                </a:cubicBezTo>
                <a:cubicBezTo>
                  <a:pt x="561331" y="3487751"/>
                  <a:pt x="581973" y="3426419"/>
                  <a:pt x="567205" y="3393248"/>
                </a:cubicBezTo>
                <a:cubicBezTo>
                  <a:pt x="585208" y="3400657"/>
                  <a:pt x="563566" y="3353906"/>
                  <a:pt x="579630" y="3344723"/>
                </a:cubicBezTo>
                <a:cubicBezTo>
                  <a:pt x="592861" y="3339338"/>
                  <a:pt x="589379" y="3323900"/>
                  <a:pt x="592672" y="3310978"/>
                </a:cubicBezTo>
                <a:cubicBezTo>
                  <a:pt x="605351" y="3299735"/>
                  <a:pt x="594296" y="3237176"/>
                  <a:pt x="589270" y="3216655"/>
                </a:cubicBezTo>
                <a:cubicBezTo>
                  <a:pt x="566909" y="3160431"/>
                  <a:pt x="626099" y="3142203"/>
                  <a:pt x="609663" y="3096973"/>
                </a:cubicBezTo>
                <a:cubicBezTo>
                  <a:pt x="609191" y="3084373"/>
                  <a:pt x="615889" y="3033331"/>
                  <a:pt x="618886" y="3023628"/>
                </a:cubicBezTo>
                <a:lnTo>
                  <a:pt x="630425" y="2998646"/>
                </a:lnTo>
                <a:lnTo>
                  <a:pt x="640017" y="2995914"/>
                </a:lnTo>
                <a:lnTo>
                  <a:pt x="643600" y="2978244"/>
                </a:lnTo>
                <a:lnTo>
                  <a:pt x="659520" y="2950805"/>
                </a:lnTo>
                <a:cubicBezTo>
                  <a:pt x="620152" y="2937671"/>
                  <a:pt x="687598" y="2860550"/>
                  <a:pt x="650890" y="2864933"/>
                </a:cubicBezTo>
                <a:cubicBezTo>
                  <a:pt x="663707" y="2817056"/>
                  <a:pt x="662078" y="2779813"/>
                  <a:pt x="640210" y="2741864"/>
                </a:cubicBezTo>
                <a:cubicBezTo>
                  <a:pt x="634452" y="2649732"/>
                  <a:pt x="665268" y="2597914"/>
                  <a:pt x="639387" y="2510931"/>
                </a:cubicBezTo>
                <a:cubicBezTo>
                  <a:pt x="645574" y="2407642"/>
                  <a:pt x="671719" y="2317589"/>
                  <a:pt x="680438" y="2227415"/>
                </a:cubicBezTo>
                <a:cubicBezTo>
                  <a:pt x="664175" y="2189847"/>
                  <a:pt x="704423" y="2141655"/>
                  <a:pt x="688135" y="2054289"/>
                </a:cubicBezTo>
                <a:cubicBezTo>
                  <a:pt x="683239" y="2048201"/>
                  <a:pt x="684029" y="1979567"/>
                  <a:pt x="681480" y="1972202"/>
                </a:cubicBezTo>
                <a:lnTo>
                  <a:pt x="686247" y="1917474"/>
                </a:lnTo>
                <a:lnTo>
                  <a:pt x="679783" y="1862721"/>
                </a:lnTo>
                <a:cubicBezTo>
                  <a:pt x="683677" y="1851209"/>
                  <a:pt x="688980" y="1824057"/>
                  <a:pt x="686639" y="1818227"/>
                </a:cubicBezTo>
                <a:lnTo>
                  <a:pt x="658235" y="1742488"/>
                </a:lnTo>
                <a:cubicBezTo>
                  <a:pt x="645662" y="1715201"/>
                  <a:pt x="661423" y="1719638"/>
                  <a:pt x="636990" y="1638389"/>
                </a:cubicBezTo>
                <a:cubicBezTo>
                  <a:pt x="626351" y="1601441"/>
                  <a:pt x="629414" y="1617134"/>
                  <a:pt x="602059" y="1570807"/>
                </a:cubicBezTo>
                <a:lnTo>
                  <a:pt x="570903" y="1513173"/>
                </a:lnTo>
                <a:cubicBezTo>
                  <a:pt x="570781" y="1503175"/>
                  <a:pt x="550561" y="1468055"/>
                  <a:pt x="550438" y="1458058"/>
                </a:cubicBezTo>
                <a:cubicBezTo>
                  <a:pt x="556848" y="1428101"/>
                  <a:pt x="546263" y="1422712"/>
                  <a:pt x="531416" y="1385478"/>
                </a:cubicBezTo>
                <a:cubicBezTo>
                  <a:pt x="527790" y="1370753"/>
                  <a:pt x="490725" y="1304050"/>
                  <a:pt x="501981" y="1265452"/>
                </a:cubicBezTo>
                <a:cubicBezTo>
                  <a:pt x="501825" y="1234781"/>
                  <a:pt x="490462" y="1187660"/>
                  <a:pt x="487370" y="1141743"/>
                </a:cubicBezTo>
                <a:cubicBezTo>
                  <a:pt x="484278" y="1095826"/>
                  <a:pt x="483852" y="1028118"/>
                  <a:pt x="483427" y="989948"/>
                </a:cubicBezTo>
                <a:cubicBezTo>
                  <a:pt x="483001" y="951779"/>
                  <a:pt x="494678" y="945984"/>
                  <a:pt x="484820" y="912725"/>
                </a:cubicBezTo>
                <a:cubicBezTo>
                  <a:pt x="467566" y="854951"/>
                  <a:pt x="510777" y="860797"/>
                  <a:pt x="475093" y="812798"/>
                </a:cubicBezTo>
                <a:cubicBezTo>
                  <a:pt x="461960" y="787034"/>
                  <a:pt x="498505" y="551948"/>
                  <a:pt x="461972" y="450605"/>
                </a:cubicBezTo>
                <a:cubicBezTo>
                  <a:pt x="470167" y="357604"/>
                  <a:pt x="458694" y="431306"/>
                  <a:pt x="465015" y="372906"/>
                </a:cubicBezTo>
                <a:cubicBezTo>
                  <a:pt x="503427" y="364177"/>
                  <a:pt x="489736" y="290341"/>
                  <a:pt x="490377" y="246134"/>
                </a:cubicBezTo>
                <a:cubicBezTo>
                  <a:pt x="491019" y="201927"/>
                  <a:pt x="449725" y="138160"/>
                  <a:pt x="468864" y="107666"/>
                </a:cubicBezTo>
                <a:cubicBezTo>
                  <a:pt x="468282" y="89794"/>
                  <a:pt x="477749" y="76947"/>
                  <a:pt x="477167" y="59075"/>
                </a:cubicBezTo>
                <a:lnTo>
                  <a:pt x="472992" y="14560"/>
                </a:lnTo>
                <a:close/>
              </a:path>
            </a:pathLst>
          </a:custGeom>
        </p:spPr>
      </p:pic>
      <p:sp>
        <p:nvSpPr>
          <p:cNvPr id="2" name="Title 1">
            <a:extLst>
              <a:ext uri="{FF2B5EF4-FFF2-40B4-BE49-F238E27FC236}">
                <a16:creationId xmlns:a16="http://schemas.microsoft.com/office/drawing/2014/main" id="{83346914-7404-1B95-6F6E-4C6E572D0EED}"/>
              </a:ext>
            </a:extLst>
          </p:cNvPr>
          <p:cNvSpPr>
            <a:spLocks noGrp="1"/>
          </p:cNvSpPr>
          <p:nvPr>
            <p:ph type="title"/>
          </p:nvPr>
        </p:nvSpPr>
        <p:spPr>
          <a:xfrm>
            <a:off x="1137034" y="609600"/>
            <a:ext cx="6831188" cy="1322887"/>
          </a:xfrm>
        </p:spPr>
        <p:txBody>
          <a:bodyPr>
            <a:normAutofit/>
          </a:bodyPr>
          <a:lstStyle/>
          <a:p>
            <a:r>
              <a:rPr lang="en-GB">
                <a:ea typeface="+mj-lt"/>
                <a:cs typeface="+mj-lt"/>
              </a:rPr>
              <a:t>FINANCIAL OVERVIEW</a:t>
            </a:r>
            <a:endParaRPr lang="en-US"/>
          </a:p>
        </p:txBody>
      </p:sp>
      <p:sp>
        <p:nvSpPr>
          <p:cNvPr id="3" name="Content Placeholder 2">
            <a:extLst>
              <a:ext uri="{FF2B5EF4-FFF2-40B4-BE49-F238E27FC236}">
                <a16:creationId xmlns:a16="http://schemas.microsoft.com/office/drawing/2014/main" id="{8B657E44-3ECA-A262-A099-A6DAF66759B4}"/>
              </a:ext>
            </a:extLst>
          </p:cNvPr>
          <p:cNvSpPr>
            <a:spLocks noGrp="1"/>
          </p:cNvSpPr>
          <p:nvPr>
            <p:ph idx="1"/>
          </p:nvPr>
        </p:nvSpPr>
        <p:spPr>
          <a:xfrm>
            <a:off x="1137035" y="2194102"/>
            <a:ext cx="6516216" cy="3908585"/>
          </a:xfrm>
        </p:spPr>
        <p:txBody>
          <a:bodyPr vert="horz" lIns="91440" tIns="45720" rIns="91440" bIns="45720" rtlCol="0">
            <a:normAutofit/>
          </a:bodyPr>
          <a:lstStyle/>
          <a:p>
            <a:r>
              <a:rPr lang="en-GB" sz="1400">
                <a:ea typeface="+mn-lt"/>
                <a:cs typeface="+mn-lt"/>
              </a:rPr>
              <a:t>To launch SmokeyCats Café, initial start-up funding is required for renovations, equipment, cat adoption, shisha licences, and marketing. The estimated start-up cost is £23,000, which includes furniture, decoration, cat care setup, coffee machines, shisha equipment, and the first stock order.</a:t>
            </a:r>
            <a:endParaRPr lang="en-GB" sz="1400"/>
          </a:p>
          <a:p>
            <a:r>
              <a:rPr lang="en-GB" sz="1400">
                <a:ea typeface="+mn-lt"/>
                <a:cs typeface="+mn-lt"/>
              </a:rPr>
              <a:t>Monthly running costs are estimated at around £8,300, which covers rent, electricity, heating, staff wages, cat food and vet care, shisha supplies, coffee ingredients, insurance, and ongoing marketing.</a:t>
            </a:r>
            <a:endParaRPr lang="en-GB" sz="1400"/>
          </a:p>
          <a:p>
            <a:r>
              <a:rPr lang="en-GB" sz="1400">
                <a:ea typeface="+mn-lt"/>
                <a:cs typeface="+mn-lt"/>
              </a:rPr>
              <a:t>Projected income is divided across three areas:</a:t>
            </a:r>
            <a:endParaRPr lang="en-GB" sz="1400"/>
          </a:p>
          <a:p>
            <a:r>
              <a:rPr lang="en-GB" sz="1400">
                <a:ea typeface="+mn-lt"/>
                <a:cs typeface="+mn-lt"/>
              </a:rPr>
              <a:t>Café sales from drinks and snacks — approx. £5,500 per month</a:t>
            </a:r>
            <a:endParaRPr lang="en-GB" sz="1400"/>
          </a:p>
          <a:p>
            <a:r>
              <a:rPr lang="en-GB" sz="1400">
                <a:ea typeface="+mn-lt"/>
                <a:cs typeface="+mn-lt"/>
              </a:rPr>
              <a:t>Cat lounge entry fees — approx. £2,000 per month</a:t>
            </a:r>
            <a:endParaRPr lang="en-GB" sz="1400"/>
          </a:p>
          <a:p>
            <a:r>
              <a:rPr lang="en-GB" sz="1400">
                <a:ea typeface="+mn-lt"/>
                <a:cs typeface="+mn-lt"/>
              </a:rPr>
              <a:t>Evening shisha sessions — approx. £2,500 per month</a:t>
            </a:r>
            <a:endParaRPr lang="en-GB" sz="1400"/>
          </a:p>
          <a:p>
            <a:r>
              <a:rPr lang="en-GB" sz="1400">
                <a:ea typeface="+mn-lt"/>
                <a:cs typeface="+mn-lt"/>
              </a:rPr>
              <a:t>This gives a total projected monthly revenue of around £10,000, resulting in an estimated monthly profit of £1,700 after all expenses. Based on this projection, the business is expected to break even between Month 6 and Month 8, depending on marketing performance and customer growth.</a:t>
            </a:r>
            <a:endParaRPr lang="en-GB" sz="1400"/>
          </a:p>
          <a:p>
            <a:endParaRPr lang="en-GB" sz="1400"/>
          </a:p>
        </p:txBody>
      </p:sp>
    </p:spTree>
    <p:extLst>
      <p:ext uri="{BB962C8B-B14F-4D97-AF65-F5344CB8AC3E}">
        <p14:creationId xmlns:p14="http://schemas.microsoft.com/office/powerpoint/2010/main" val="264386397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1CD81A2A-6ED4-4EF4-A14C-912D31E148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 name="Title 1">
            <a:extLst>
              <a:ext uri="{FF2B5EF4-FFF2-40B4-BE49-F238E27FC236}">
                <a16:creationId xmlns:a16="http://schemas.microsoft.com/office/drawing/2014/main" id="{3E5B1C80-5B2A-5782-2A85-663B82CE4E26}"/>
              </a:ext>
            </a:extLst>
          </p:cNvPr>
          <p:cNvSpPr>
            <a:spLocks noGrp="1"/>
          </p:cNvSpPr>
          <p:nvPr>
            <p:ph type="title"/>
          </p:nvPr>
        </p:nvSpPr>
        <p:spPr>
          <a:xfrm>
            <a:off x="838200" y="365125"/>
            <a:ext cx="5393361" cy="1325563"/>
          </a:xfrm>
        </p:spPr>
        <p:txBody>
          <a:bodyPr>
            <a:normAutofit/>
          </a:bodyPr>
          <a:lstStyle/>
          <a:p>
            <a:r>
              <a:rPr lang="en-GB">
                <a:ea typeface="+mj-lt"/>
                <a:cs typeface="+mj-lt"/>
              </a:rPr>
              <a:t>ELEVATOR PITCH</a:t>
            </a:r>
            <a:endParaRPr lang="en-US"/>
          </a:p>
        </p:txBody>
      </p:sp>
      <p:sp>
        <p:nvSpPr>
          <p:cNvPr id="12" name="Freeform: Shape 11">
            <a:extLst>
              <a:ext uri="{FF2B5EF4-FFF2-40B4-BE49-F238E27FC236}">
                <a16:creationId xmlns:a16="http://schemas.microsoft.com/office/drawing/2014/main" id="{1661932C-CA15-4E17-B115-FAE7CBEE47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198657" y="1"/>
            <a:ext cx="1155142" cy="625027"/>
          </a:xfrm>
          <a:custGeom>
            <a:avLst/>
            <a:gdLst>
              <a:gd name="connsiteX0" fmla="*/ 4784 w 1155142"/>
              <a:gd name="connsiteY0" fmla="*/ 0 h 625027"/>
              <a:gd name="connsiteX1" fmla="*/ 1150358 w 1155142"/>
              <a:gd name="connsiteY1" fmla="*/ 0 h 625027"/>
              <a:gd name="connsiteX2" fmla="*/ 1155142 w 1155142"/>
              <a:gd name="connsiteY2" fmla="*/ 47456 h 625027"/>
              <a:gd name="connsiteX3" fmla="*/ 577571 w 1155142"/>
              <a:gd name="connsiteY3" fmla="*/ 625027 h 625027"/>
              <a:gd name="connsiteX4" fmla="*/ 0 w 1155142"/>
              <a:gd name="connsiteY4" fmla="*/ 47456 h 62502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55142" h="625027">
                <a:moveTo>
                  <a:pt x="4784" y="0"/>
                </a:moveTo>
                <a:lnTo>
                  <a:pt x="1150358" y="0"/>
                </a:lnTo>
                <a:lnTo>
                  <a:pt x="1155142" y="47456"/>
                </a:lnTo>
                <a:cubicBezTo>
                  <a:pt x="1155142" y="366440"/>
                  <a:pt x="896555" y="625027"/>
                  <a:pt x="577571" y="625027"/>
                </a:cubicBezTo>
                <a:cubicBezTo>
                  <a:pt x="258587" y="625027"/>
                  <a:pt x="0" y="366440"/>
                  <a:pt x="0" y="47456"/>
                </a:cubicBezTo>
                <a:close/>
              </a:path>
            </a:pathLst>
          </a:custGeom>
          <a:solidFill>
            <a:schemeClr val="accent5">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a:extLst>
              <a:ext uri="{FF2B5EF4-FFF2-40B4-BE49-F238E27FC236}">
                <a16:creationId xmlns:a16="http://schemas.microsoft.com/office/drawing/2014/main" id="{4608A540-F68B-574B-6108-398D26FE7F14}"/>
              </a:ext>
            </a:extLst>
          </p:cNvPr>
          <p:cNvSpPr>
            <a:spLocks noGrp="1"/>
          </p:cNvSpPr>
          <p:nvPr>
            <p:ph idx="1"/>
          </p:nvPr>
        </p:nvSpPr>
        <p:spPr>
          <a:xfrm>
            <a:off x="838200" y="1825625"/>
            <a:ext cx="5393361" cy="4351338"/>
          </a:xfrm>
        </p:spPr>
        <p:txBody>
          <a:bodyPr vert="horz" lIns="91440" tIns="45720" rIns="91440" bIns="45720" rtlCol="0">
            <a:normAutofit/>
          </a:bodyPr>
          <a:lstStyle/>
          <a:p>
            <a:r>
              <a:rPr lang="en-GB" sz="1300">
                <a:ea typeface="+mn-lt"/>
                <a:cs typeface="+mn-lt"/>
              </a:rPr>
              <a:t>SmokeyCats Café is designed to offer something Cardiff currently does not have: a multi-experience venue where customers can relax with high-quality drinks, interact with friendly cats, study in a quiet space, and enjoy an evening shisha lounge. My market research with students shows strong demand for comfortable and unique social environments, with many people saying they would visit weekly.</a:t>
            </a:r>
            <a:endParaRPr lang="en-GB" sz="1300"/>
          </a:p>
          <a:p>
            <a:r>
              <a:rPr lang="en-GB" sz="1300">
                <a:ea typeface="+mn-lt"/>
                <a:cs typeface="+mn-lt"/>
              </a:rPr>
              <a:t>The business has three stable revenue streams — café sales, cat-lounge entry fees, and shisha evenings — giving it a stronger financial foundation than a standard café. Its theme is highly attractive on social media, which helps reduce advertising costs and grow brand awareness quickly.</a:t>
            </a:r>
            <a:endParaRPr lang="en-GB" sz="1300"/>
          </a:p>
          <a:p>
            <a:r>
              <a:rPr lang="en-GB" sz="1300">
                <a:ea typeface="+mn-lt"/>
                <a:cs typeface="+mn-lt"/>
              </a:rPr>
              <a:t>With an investment of £50,000, SmokeyCats Café will secure the location in Cathays, complete renovations, purchase essential equipment, and set up the cat-care area and shisha lounge safely. I have real leadership and customer-service experience and understand exactly what students want from a café. SmokeyCats Café is more than a café — it’s a community hub with long-term potential to expand across Cardiff.</a:t>
            </a:r>
            <a:endParaRPr lang="en-GB" sz="1300"/>
          </a:p>
          <a:p>
            <a:endParaRPr lang="en-GB" sz="1300"/>
          </a:p>
        </p:txBody>
      </p:sp>
      <p:sp>
        <p:nvSpPr>
          <p:cNvPr id="14" name="Oval 13">
            <a:extLst>
              <a:ext uri="{FF2B5EF4-FFF2-40B4-BE49-F238E27FC236}">
                <a16:creationId xmlns:a16="http://schemas.microsoft.com/office/drawing/2014/main" id="{8590ADD5-9383-4D3D-9047-3DA2593CCB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08185" y="3423959"/>
            <a:ext cx="540822" cy="540822"/>
          </a:xfrm>
          <a:prstGeom prst="ellipse">
            <a:avLst/>
          </a:prstGeom>
          <a:noFill/>
          <a:ln w="1270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6" descr="Coffee">
            <a:extLst>
              <a:ext uri="{FF2B5EF4-FFF2-40B4-BE49-F238E27FC236}">
                <a16:creationId xmlns:a16="http://schemas.microsoft.com/office/drawing/2014/main" id="{7EE53981-BCF7-54A9-252D-E31920D953D3}"/>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7887184" y="1216485"/>
            <a:ext cx="3781051" cy="3781051"/>
          </a:xfrm>
          <a:custGeom>
            <a:avLst/>
            <a:gdLst/>
            <a:ahLst/>
            <a:cxnLst/>
            <a:rect l="l" t="t" r="r" b="b"/>
            <a:pathLst>
              <a:path w="4114800" h="5712488">
                <a:moveTo>
                  <a:pt x="133155" y="0"/>
                </a:moveTo>
                <a:lnTo>
                  <a:pt x="3981645" y="0"/>
                </a:lnTo>
                <a:cubicBezTo>
                  <a:pt x="4055184" y="0"/>
                  <a:pt x="4114800" y="59616"/>
                  <a:pt x="4114800" y="133155"/>
                </a:cubicBezTo>
                <a:lnTo>
                  <a:pt x="4114800" y="5579333"/>
                </a:lnTo>
                <a:cubicBezTo>
                  <a:pt x="4114800" y="5652872"/>
                  <a:pt x="4055184" y="5712488"/>
                  <a:pt x="3981645" y="5712488"/>
                </a:cubicBezTo>
                <a:lnTo>
                  <a:pt x="133155" y="5712488"/>
                </a:lnTo>
                <a:cubicBezTo>
                  <a:pt x="59616" y="5712488"/>
                  <a:pt x="0" y="5652872"/>
                  <a:pt x="0" y="5579333"/>
                </a:cubicBezTo>
                <a:lnTo>
                  <a:pt x="0" y="133155"/>
                </a:lnTo>
                <a:cubicBezTo>
                  <a:pt x="0" y="59616"/>
                  <a:pt x="59616" y="0"/>
                  <a:pt x="133155" y="0"/>
                </a:cubicBezTo>
                <a:close/>
              </a:path>
            </a:pathLst>
          </a:custGeom>
        </p:spPr>
      </p:pic>
      <p:sp>
        <p:nvSpPr>
          <p:cNvPr id="16" name="Freeform: Shape 15">
            <a:extLst>
              <a:ext uri="{FF2B5EF4-FFF2-40B4-BE49-F238E27FC236}">
                <a16:creationId xmlns:a16="http://schemas.microsoft.com/office/drawing/2014/main" id="{DABE3E45-88CF-45D8-8D40-C773324D93F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749602" y="1"/>
            <a:ext cx="2066948" cy="1621879"/>
          </a:xfrm>
          <a:custGeom>
            <a:avLst/>
            <a:gdLst>
              <a:gd name="connsiteX0" fmla="*/ 0 w 2066948"/>
              <a:gd name="connsiteY0" fmla="*/ 0 h 1621879"/>
              <a:gd name="connsiteX1" fmla="*/ 123825 w 2066948"/>
              <a:gd name="connsiteY1" fmla="*/ 0 h 1621879"/>
              <a:gd name="connsiteX2" fmla="*/ 123825 w 2066948"/>
              <a:gd name="connsiteY2" fmla="*/ 1452620 h 1621879"/>
              <a:gd name="connsiteX3" fmla="*/ 1881378 w 2066948"/>
              <a:gd name="connsiteY3" fmla="*/ 436017 h 1621879"/>
              <a:gd name="connsiteX4" fmla="*/ 1127572 w 2066948"/>
              <a:gd name="connsiteY4" fmla="*/ 0 h 1621879"/>
              <a:gd name="connsiteX5" fmla="*/ 1374887 w 2066948"/>
              <a:gd name="connsiteY5" fmla="*/ 0 h 1621879"/>
              <a:gd name="connsiteX6" fmla="*/ 2035969 w 2066948"/>
              <a:gd name="connsiteY6" fmla="*/ 382391 h 1621879"/>
              <a:gd name="connsiteX7" fmla="*/ 2058648 w 2066948"/>
              <a:gd name="connsiteY7" fmla="*/ 466963 h 1621879"/>
              <a:gd name="connsiteX8" fmla="*/ 2035969 w 2066948"/>
              <a:gd name="connsiteY8" fmla="*/ 489642 h 1621879"/>
              <a:gd name="connsiteX9" fmla="*/ 92869 w 2066948"/>
              <a:gd name="connsiteY9" fmla="*/ 1613592 h 1621879"/>
              <a:gd name="connsiteX10" fmla="*/ 61913 w 2066948"/>
              <a:gd name="connsiteY10" fmla="*/ 1621879 h 1621879"/>
              <a:gd name="connsiteX11" fmla="*/ 0 w 2066948"/>
              <a:gd name="connsiteY11" fmla="*/ 1559967 h 1621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066948" h="1621879">
                <a:moveTo>
                  <a:pt x="0" y="0"/>
                </a:moveTo>
                <a:lnTo>
                  <a:pt x="123825" y="0"/>
                </a:lnTo>
                <a:lnTo>
                  <a:pt x="123825" y="1452620"/>
                </a:lnTo>
                <a:lnTo>
                  <a:pt x="1881378" y="436017"/>
                </a:lnTo>
                <a:lnTo>
                  <a:pt x="1127572" y="0"/>
                </a:lnTo>
                <a:lnTo>
                  <a:pt x="1374887" y="0"/>
                </a:lnTo>
                <a:lnTo>
                  <a:pt x="2035969" y="382391"/>
                </a:lnTo>
                <a:cubicBezTo>
                  <a:pt x="2065582" y="399479"/>
                  <a:pt x="2075745" y="437340"/>
                  <a:pt x="2058648" y="466963"/>
                </a:cubicBezTo>
                <a:cubicBezTo>
                  <a:pt x="2053219" y="476384"/>
                  <a:pt x="2045389" y="484204"/>
                  <a:pt x="2035969" y="489642"/>
                </a:cubicBezTo>
                <a:lnTo>
                  <a:pt x="92869" y="1613592"/>
                </a:lnTo>
                <a:cubicBezTo>
                  <a:pt x="83458" y="1619031"/>
                  <a:pt x="72780" y="1621889"/>
                  <a:pt x="61913" y="1621879"/>
                </a:cubicBezTo>
                <a:cubicBezTo>
                  <a:pt x="27719" y="1621879"/>
                  <a:pt x="0" y="1594161"/>
                  <a:pt x="0" y="1559967"/>
                </a:cubicBezTo>
                <a:close/>
              </a:path>
            </a:pathLst>
          </a:custGeom>
          <a:solidFill>
            <a:schemeClr val="accent6"/>
          </a:solidFill>
          <a:ln w="9525" cap="flat">
            <a:noFill/>
            <a:prstDash val="solid"/>
            <a:miter/>
          </a:ln>
        </p:spPr>
        <p:txBody>
          <a:bodyPr rtlCol="0" anchor="ctr"/>
          <a:lstStyle/>
          <a:p>
            <a:endParaRPr lang="en-US"/>
          </a:p>
        </p:txBody>
      </p:sp>
      <p:cxnSp>
        <p:nvCxnSpPr>
          <p:cNvPr id="18" name="Straight Connector 17">
            <a:extLst>
              <a:ext uri="{FF2B5EF4-FFF2-40B4-BE49-F238E27FC236}">
                <a16:creationId xmlns:a16="http://schemas.microsoft.com/office/drawing/2014/main" id="{49CD1692-827B-4C8D-B4A1-134FD04CF45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2138745" y="1027906"/>
            <a:ext cx="0" cy="1597708"/>
          </a:xfrm>
          <a:prstGeom prst="line">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cxnSp>
      <p:sp>
        <p:nvSpPr>
          <p:cNvPr id="20" name="Freeform: Shape 19">
            <a:extLst>
              <a:ext uri="{FF2B5EF4-FFF2-40B4-BE49-F238E27FC236}">
                <a16:creationId xmlns:a16="http://schemas.microsoft.com/office/drawing/2014/main" id="{B91ECDA9-56DC-4270-8F33-01C5637B8C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463438">
            <a:off x="7456580" y="5166682"/>
            <a:ext cx="1835725" cy="2024785"/>
          </a:xfrm>
          <a:custGeom>
            <a:avLst/>
            <a:gdLst>
              <a:gd name="connsiteX0" fmla="*/ 1801138 w 1835725"/>
              <a:gd name="connsiteY0" fmla="*/ 1622662 h 2024785"/>
              <a:gd name="connsiteX1" fmla="*/ 1835717 w 1835725"/>
              <a:gd name="connsiteY1" fmla="*/ 1680254 h 2024785"/>
              <a:gd name="connsiteX2" fmla="*/ 1812568 w 1835725"/>
              <a:gd name="connsiteY2" fmla="*/ 1877193 h 2024785"/>
              <a:gd name="connsiteX3" fmla="*/ 1776210 w 1835725"/>
              <a:gd name="connsiteY3" fmla="*/ 2024785 h 2024785"/>
              <a:gd name="connsiteX4" fmla="*/ 1655772 w 1835725"/>
              <a:gd name="connsiteY4" fmla="*/ 1983449 h 2024785"/>
              <a:gd name="connsiteX5" fmla="*/ 1687591 w 1835725"/>
              <a:gd name="connsiteY5" fmla="*/ 1854495 h 2024785"/>
              <a:gd name="connsiteX6" fmla="*/ 1708939 w 1835725"/>
              <a:gd name="connsiteY6" fmla="*/ 1673301 h 2024785"/>
              <a:gd name="connsiteX7" fmla="*/ 1778129 w 1835725"/>
              <a:gd name="connsiteY7" fmla="*/ 1615979 h 2024785"/>
              <a:gd name="connsiteX8" fmla="*/ 1801138 w 1835725"/>
              <a:gd name="connsiteY8" fmla="*/ 1622662 h 2024785"/>
              <a:gd name="connsiteX9" fmla="*/ 1585229 w 1835725"/>
              <a:gd name="connsiteY9" fmla="*/ 764759 h 2024785"/>
              <a:gd name="connsiteX10" fmla="*/ 1623024 w 1835725"/>
              <a:gd name="connsiteY10" fmla="*/ 792810 h 2024785"/>
              <a:gd name="connsiteX11" fmla="*/ 1777614 w 1835725"/>
              <a:gd name="connsiteY11" fmla="*/ 1157141 h 2024785"/>
              <a:gd name="connsiteX12" fmla="*/ 1733799 w 1835725"/>
              <a:gd name="connsiteY12" fmla="*/ 1235532 h 2024785"/>
              <a:gd name="connsiteX13" fmla="*/ 1716464 w 1835725"/>
              <a:gd name="connsiteY13" fmla="*/ 1237722 h 2024785"/>
              <a:gd name="connsiteX14" fmla="*/ 1716464 w 1835725"/>
              <a:gd name="connsiteY14" fmla="*/ 1237913 h 2024785"/>
              <a:gd name="connsiteX15" fmla="*/ 1655409 w 1835725"/>
              <a:gd name="connsiteY15" fmla="*/ 1191717 h 2024785"/>
              <a:gd name="connsiteX16" fmla="*/ 1513200 w 1835725"/>
              <a:gd name="connsiteY16" fmla="*/ 856627 h 2024785"/>
              <a:gd name="connsiteX17" fmla="*/ 1538499 w 1835725"/>
              <a:gd name="connsiteY17" fmla="*/ 770415 h 2024785"/>
              <a:gd name="connsiteX18" fmla="*/ 1585229 w 1835725"/>
              <a:gd name="connsiteY18" fmla="*/ 764759 h 2024785"/>
              <a:gd name="connsiteX19" fmla="*/ 477919 w 1835725"/>
              <a:gd name="connsiteY19" fmla="*/ 21437 h 2024785"/>
              <a:gd name="connsiteX20" fmla="*/ 509236 w 1835725"/>
              <a:gd name="connsiteY20" fmla="*/ 84182 h 2024785"/>
              <a:gd name="connsiteX21" fmla="*/ 445829 w 1835725"/>
              <a:gd name="connsiteY21" fmla="*/ 139871 h 2024785"/>
              <a:gd name="connsiteX22" fmla="*/ 437447 w 1835725"/>
              <a:gd name="connsiteY22" fmla="*/ 139395 h 2024785"/>
              <a:gd name="connsiteX23" fmla="*/ 73211 w 1835725"/>
              <a:gd name="connsiteY23" fmla="*/ 137204 h 2024785"/>
              <a:gd name="connsiteX24" fmla="*/ 749 w 1835725"/>
              <a:gd name="connsiteY24" fmla="*/ 84082 h 2024785"/>
              <a:gd name="connsiteX25" fmla="*/ 53871 w 1835725"/>
              <a:gd name="connsiteY25" fmla="*/ 11621 h 2024785"/>
              <a:gd name="connsiteX26" fmla="*/ 58352 w 1835725"/>
              <a:gd name="connsiteY26" fmla="*/ 11093 h 2024785"/>
              <a:gd name="connsiteX27" fmla="*/ 454020 w 1835725"/>
              <a:gd name="connsiteY27" fmla="*/ 13474 h 2024785"/>
              <a:gd name="connsiteX28" fmla="*/ 477919 w 1835725"/>
              <a:gd name="connsiteY28" fmla="*/ 21437 h 2024785"/>
              <a:gd name="connsiteX29" fmla="*/ 957797 w 1835725"/>
              <a:gd name="connsiteY29" fmla="*/ 167970 h 2024785"/>
              <a:gd name="connsiteX30" fmla="*/ 1286982 w 1835725"/>
              <a:gd name="connsiteY30" fmla="*/ 387616 h 2024785"/>
              <a:gd name="connsiteX31" fmla="*/ 1293725 w 1835725"/>
              <a:gd name="connsiteY31" fmla="*/ 477075 h 2024785"/>
              <a:gd name="connsiteX32" fmla="*/ 1245453 w 1835725"/>
              <a:gd name="connsiteY32" fmla="*/ 499154 h 2024785"/>
              <a:gd name="connsiteX33" fmla="*/ 1245167 w 1835725"/>
              <a:gd name="connsiteY33" fmla="*/ 499154 h 2024785"/>
              <a:gd name="connsiteX34" fmla="*/ 1203638 w 1835725"/>
              <a:gd name="connsiteY34" fmla="*/ 484104 h 2024785"/>
              <a:gd name="connsiteX35" fmla="*/ 900647 w 1835725"/>
              <a:gd name="connsiteY35" fmla="*/ 281508 h 2024785"/>
              <a:gd name="connsiteX36" fmla="*/ 872454 w 1835725"/>
              <a:gd name="connsiteY36" fmla="*/ 196164 h 2024785"/>
              <a:gd name="connsiteX37" fmla="*/ 957797 w 1835725"/>
              <a:gd name="connsiteY37" fmla="*/ 167970 h 20247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835725" h="2024785">
                <a:moveTo>
                  <a:pt x="1801138" y="1622662"/>
                </a:moveTo>
                <a:cubicBezTo>
                  <a:pt x="1822105" y="1633400"/>
                  <a:pt x="1836117" y="1655372"/>
                  <a:pt x="1835717" y="1680254"/>
                </a:cubicBezTo>
                <a:cubicBezTo>
                  <a:pt x="1832093" y="1746382"/>
                  <a:pt x="1824354" y="1812154"/>
                  <a:pt x="1812568" y="1877193"/>
                </a:cubicBezTo>
                <a:lnTo>
                  <a:pt x="1776210" y="2024785"/>
                </a:lnTo>
                <a:lnTo>
                  <a:pt x="1655772" y="1983449"/>
                </a:lnTo>
                <a:lnTo>
                  <a:pt x="1687591" y="1854495"/>
                </a:lnTo>
                <a:cubicBezTo>
                  <a:pt x="1698455" y="1794657"/>
                  <a:pt x="1705590" y="1734142"/>
                  <a:pt x="1708939" y="1673301"/>
                </a:cubicBezTo>
                <a:cubicBezTo>
                  <a:pt x="1712216" y="1638363"/>
                  <a:pt x="1743190" y="1612703"/>
                  <a:pt x="1778129" y="1615979"/>
                </a:cubicBezTo>
                <a:cubicBezTo>
                  <a:pt x="1786387" y="1616753"/>
                  <a:pt x="1794149" y="1619084"/>
                  <a:pt x="1801138" y="1622662"/>
                </a:cubicBezTo>
                <a:close/>
                <a:moveTo>
                  <a:pt x="1585229" y="764759"/>
                </a:moveTo>
                <a:cubicBezTo>
                  <a:pt x="1600438" y="768789"/>
                  <a:pt x="1614156" y="778436"/>
                  <a:pt x="1623024" y="792810"/>
                </a:cubicBezTo>
                <a:cubicBezTo>
                  <a:pt x="1689575" y="907319"/>
                  <a:pt x="1741505" y="1029715"/>
                  <a:pt x="1777614" y="1157141"/>
                </a:cubicBezTo>
                <a:cubicBezTo>
                  <a:pt x="1787149" y="1190888"/>
                  <a:pt x="1767537" y="1225969"/>
                  <a:pt x="1733799" y="1235532"/>
                </a:cubicBezTo>
                <a:cubicBezTo>
                  <a:pt x="1728151" y="1237046"/>
                  <a:pt x="1722312" y="1237780"/>
                  <a:pt x="1716464" y="1237722"/>
                </a:cubicBezTo>
                <a:lnTo>
                  <a:pt x="1716464" y="1237913"/>
                </a:lnTo>
                <a:cubicBezTo>
                  <a:pt x="1688070" y="1237913"/>
                  <a:pt x="1663124" y="1219044"/>
                  <a:pt x="1655409" y="1191717"/>
                </a:cubicBezTo>
                <a:cubicBezTo>
                  <a:pt x="1622214" y="1074512"/>
                  <a:pt x="1574437" y="961936"/>
                  <a:pt x="1513200" y="856627"/>
                </a:cubicBezTo>
                <a:cubicBezTo>
                  <a:pt x="1496379" y="825834"/>
                  <a:pt x="1507704" y="787236"/>
                  <a:pt x="1538499" y="770415"/>
                </a:cubicBezTo>
                <a:cubicBezTo>
                  <a:pt x="1553325" y="762319"/>
                  <a:pt x="1570022" y="760730"/>
                  <a:pt x="1585229" y="764759"/>
                </a:cubicBezTo>
                <a:close/>
                <a:moveTo>
                  <a:pt x="477919" y="21437"/>
                </a:moveTo>
                <a:cubicBezTo>
                  <a:pt x="499341" y="33775"/>
                  <a:pt x="512445" y="58102"/>
                  <a:pt x="509236" y="84182"/>
                </a:cubicBezTo>
                <a:cubicBezTo>
                  <a:pt x="505303" y="116151"/>
                  <a:pt x="478038" y="140098"/>
                  <a:pt x="445829" y="139871"/>
                </a:cubicBezTo>
                <a:cubicBezTo>
                  <a:pt x="443027" y="139899"/>
                  <a:pt x="440227" y="139740"/>
                  <a:pt x="437447" y="139395"/>
                </a:cubicBezTo>
                <a:cubicBezTo>
                  <a:pt x="316592" y="123615"/>
                  <a:pt x="194247" y="122878"/>
                  <a:pt x="73211" y="137204"/>
                </a:cubicBezTo>
                <a:cubicBezTo>
                  <a:pt x="38532" y="142545"/>
                  <a:pt x="6090" y="118762"/>
                  <a:pt x="749" y="84082"/>
                </a:cubicBezTo>
                <a:cubicBezTo>
                  <a:pt x="-4591" y="49403"/>
                  <a:pt x="19192" y="16961"/>
                  <a:pt x="53871" y="11621"/>
                </a:cubicBezTo>
                <a:cubicBezTo>
                  <a:pt x="55358" y="11392"/>
                  <a:pt x="56852" y="11216"/>
                  <a:pt x="58352" y="11093"/>
                </a:cubicBezTo>
                <a:cubicBezTo>
                  <a:pt x="189834" y="-4456"/>
                  <a:pt x="322735" y="-3656"/>
                  <a:pt x="454020" y="13474"/>
                </a:cubicBezTo>
                <a:cubicBezTo>
                  <a:pt x="462713" y="14543"/>
                  <a:pt x="470778" y="17324"/>
                  <a:pt x="477919" y="21437"/>
                </a:cubicBezTo>
                <a:close/>
                <a:moveTo>
                  <a:pt x="957797" y="167970"/>
                </a:moveTo>
                <a:cubicBezTo>
                  <a:pt x="1076184" y="227289"/>
                  <a:pt x="1186759" y="301068"/>
                  <a:pt x="1286982" y="387616"/>
                </a:cubicBezTo>
                <a:cubicBezTo>
                  <a:pt x="1313547" y="410457"/>
                  <a:pt x="1316566" y="450510"/>
                  <a:pt x="1293725" y="477075"/>
                </a:cubicBezTo>
                <a:cubicBezTo>
                  <a:pt x="1281638" y="491137"/>
                  <a:pt x="1263998" y="499204"/>
                  <a:pt x="1245453" y="499154"/>
                </a:cubicBezTo>
                <a:lnTo>
                  <a:pt x="1245167" y="499154"/>
                </a:lnTo>
                <a:cubicBezTo>
                  <a:pt x="1229965" y="499301"/>
                  <a:pt x="1215220" y="493956"/>
                  <a:pt x="1203638" y="484104"/>
                </a:cubicBezTo>
                <a:cubicBezTo>
                  <a:pt x="1111407" y="404300"/>
                  <a:pt x="1009633" y="336248"/>
                  <a:pt x="900647" y="281508"/>
                </a:cubicBezTo>
                <a:cubicBezTo>
                  <a:pt x="869295" y="265726"/>
                  <a:pt x="856672" y="227516"/>
                  <a:pt x="872454" y="196164"/>
                </a:cubicBezTo>
                <a:cubicBezTo>
                  <a:pt x="888235" y="164811"/>
                  <a:pt x="926445" y="152188"/>
                  <a:pt x="957797" y="167970"/>
                </a:cubicBezTo>
                <a:close/>
              </a:path>
            </a:pathLst>
          </a:custGeom>
          <a:solidFill>
            <a:schemeClr val="accent4"/>
          </a:solidFill>
          <a:ln w="9525" cap="flat">
            <a:noFill/>
            <a:prstDash val="solid"/>
            <a:miter/>
          </a:ln>
        </p:spPr>
        <p:txBody>
          <a:bodyPr rtlCol="0" anchor="ctr"/>
          <a:lstStyle/>
          <a:p>
            <a:endParaRPr lang="en-US"/>
          </a:p>
        </p:txBody>
      </p:sp>
      <p:sp>
        <p:nvSpPr>
          <p:cNvPr id="22" name="Freeform: Shape 21">
            <a:extLst>
              <a:ext uri="{FF2B5EF4-FFF2-40B4-BE49-F238E27FC236}">
                <a16:creationId xmlns:a16="http://schemas.microsoft.com/office/drawing/2014/main" id="{75F47824-961D-465D-84F9-EAE11BC617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09527" y="6033795"/>
            <a:ext cx="1991064" cy="824205"/>
          </a:xfrm>
          <a:custGeom>
            <a:avLst/>
            <a:gdLst>
              <a:gd name="connsiteX0" fmla="*/ 995532 w 1991064"/>
              <a:gd name="connsiteY0" fmla="*/ 0 h 824205"/>
              <a:gd name="connsiteX1" fmla="*/ 1984823 w 1991064"/>
              <a:gd name="connsiteY1" fmla="*/ 784423 h 824205"/>
              <a:gd name="connsiteX2" fmla="*/ 1991064 w 1991064"/>
              <a:gd name="connsiteY2" fmla="*/ 824205 h 824205"/>
              <a:gd name="connsiteX3" fmla="*/ 0 w 1991064"/>
              <a:gd name="connsiteY3" fmla="*/ 824205 h 824205"/>
              <a:gd name="connsiteX4" fmla="*/ 6241 w 1991064"/>
              <a:gd name="connsiteY4" fmla="*/ 784423 h 824205"/>
              <a:gd name="connsiteX5" fmla="*/ 995532 w 1991064"/>
              <a:gd name="connsiteY5" fmla="*/ 0 h 8242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991064" h="824205">
                <a:moveTo>
                  <a:pt x="995532" y="0"/>
                </a:moveTo>
                <a:cubicBezTo>
                  <a:pt x="1483521" y="0"/>
                  <a:pt x="1890663" y="336754"/>
                  <a:pt x="1984823" y="784423"/>
                </a:cubicBezTo>
                <a:lnTo>
                  <a:pt x="1991064" y="824205"/>
                </a:lnTo>
                <a:lnTo>
                  <a:pt x="0" y="824205"/>
                </a:lnTo>
                <a:lnTo>
                  <a:pt x="6241" y="784423"/>
                </a:lnTo>
                <a:cubicBezTo>
                  <a:pt x="100402" y="336754"/>
                  <a:pt x="507544" y="0"/>
                  <a:pt x="995532"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4" name="Freeform: Shape 23">
            <a:extLst>
              <a:ext uri="{FF2B5EF4-FFF2-40B4-BE49-F238E27FC236}">
                <a16:creationId xmlns:a16="http://schemas.microsoft.com/office/drawing/2014/main" id="{FEC9DA3E-C1D7-472D-B7C0-F71AE41FBA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51696" y="5519196"/>
            <a:ext cx="1340305" cy="1338805"/>
          </a:xfrm>
          <a:custGeom>
            <a:avLst/>
            <a:gdLst>
              <a:gd name="connsiteX0" fmla="*/ 61913 w 1340305"/>
              <a:gd name="connsiteY0" fmla="*/ 0 h 1338805"/>
              <a:gd name="connsiteX1" fmla="*/ 1340305 w 1340305"/>
              <a:gd name="connsiteY1" fmla="*/ 0 h 1338805"/>
              <a:gd name="connsiteX2" fmla="*/ 1340305 w 1340305"/>
              <a:gd name="connsiteY2" fmla="*/ 123825 h 1338805"/>
              <a:gd name="connsiteX3" fmla="*/ 123825 w 1340305"/>
              <a:gd name="connsiteY3" fmla="*/ 123825 h 1338805"/>
              <a:gd name="connsiteX4" fmla="*/ 123825 w 1340305"/>
              <a:gd name="connsiteY4" fmla="*/ 1338805 h 1338805"/>
              <a:gd name="connsiteX5" fmla="*/ 0 w 1340305"/>
              <a:gd name="connsiteY5" fmla="*/ 1338805 h 1338805"/>
              <a:gd name="connsiteX6" fmla="*/ 0 w 1340305"/>
              <a:gd name="connsiteY6" fmla="*/ 61913 h 1338805"/>
              <a:gd name="connsiteX7" fmla="*/ 61913 w 1340305"/>
              <a:gd name="connsiteY7" fmla="*/ 0 h 1338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340305" h="1338805">
                <a:moveTo>
                  <a:pt x="61913" y="0"/>
                </a:moveTo>
                <a:lnTo>
                  <a:pt x="1340305" y="0"/>
                </a:lnTo>
                <a:lnTo>
                  <a:pt x="1340305" y="123825"/>
                </a:lnTo>
                <a:lnTo>
                  <a:pt x="123825" y="123825"/>
                </a:lnTo>
                <a:lnTo>
                  <a:pt x="123825" y="1338805"/>
                </a:lnTo>
                <a:lnTo>
                  <a:pt x="0" y="1338805"/>
                </a:ln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endParaRPr lang="en-US"/>
          </a:p>
        </p:txBody>
      </p:sp>
    </p:spTree>
    <p:extLst>
      <p:ext uri="{BB962C8B-B14F-4D97-AF65-F5344CB8AC3E}">
        <p14:creationId xmlns:p14="http://schemas.microsoft.com/office/powerpoint/2010/main" val="322472197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1CD81A2A-6ED4-4EF4-A14C-912D31E148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 name="Title 1">
            <a:extLst>
              <a:ext uri="{FF2B5EF4-FFF2-40B4-BE49-F238E27FC236}">
                <a16:creationId xmlns:a16="http://schemas.microsoft.com/office/drawing/2014/main" id="{906836DE-E617-167A-7E1B-53A4E778CF19}"/>
              </a:ext>
            </a:extLst>
          </p:cNvPr>
          <p:cNvSpPr>
            <a:spLocks noGrp="1"/>
          </p:cNvSpPr>
          <p:nvPr>
            <p:ph type="title"/>
          </p:nvPr>
        </p:nvSpPr>
        <p:spPr>
          <a:xfrm>
            <a:off x="838200" y="365125"/>
            <a:ext cx="5393361" cy="1325563"/>
          </a:xfrm>
        </p:spPr>
        <p:txBody>
          <a:bodyPr>
            <a:normAutofit/>
          </a:bodyPr>
          <a:lstStyle/>
          <a:p>
            <a:r>
              <a:rPr lang="en-GB">
                <a:ea typeface="+mj-lt"/>
                <a:cs typeface="+mj-lt"/>
              </a:rPr>
              <a:t>HARVARD REFERENCES</a:t>
            </a:r>
            <a:endParaRPr lang="en-US"/>
          </a:p>
        </p:txBody>
      </p:sp>
      <p:sp>
        <p:nvSpPr>
          <p:cNvPr id="12" name="Freeform: Shape 11">
            <a:extLst>
              <a:ext uri="{FF2B5EF4-FFF2-40B4-BE49-F238E27FC236}">
                <a16:creationId xmlns:a16="http://schemas.microsoft.com/office/drawing/2014/main" id="{1661932C-CA15-4E17-B115-FAE7CBEE47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198657" y="1"/>
            <a:ext cx="1155142" cy="625027"/>
          </a:xfrm>
          <a:custGeom>
            <a:avLst/>
            <a:gdLst>
              <a:gd name="connsiteX0" fmla="*/ 4784 w 1155142"/>
              <a:gd name="connsiteY0" fmla="*/ 0 h 625027"/>
              <a:gd name="connsiteX1" fmla="*/ 1150358 w 1155142"/>
              <a:gd name="connsiteY1" fmla="*/ 0 h 625027"/>
              <a:gd name="connsiteX2" fmla="*/ 1155142 w 1155142"/>
              <a:gd name="connsiteY2" fmla="*/ 47456 h 625027"/>
              <a:gd name="connsiteX3" fmla="*/ 577571 w 1155142"/>
              <a:gd name="connsiteY3" fmla="*/ 625027 h 625027"/>
              <a:gd name="connsiteX4" fmla="*/ 0 w 1155142"/>
              <a:gd name="connsiteY4" fmla="*/ 47456 h 62502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55142" h="625027">
                <a:moveTo>
                  <a:pt x="4784" y="0"/>
                </a:moveTo>
                <a:lnTo>
                  <a:pt x="1150358" y="0"/>
                </a:lnTo>
                <a:lnTo>
                  <a:pt x="1155142" y="47456"/>
                </a:lnTo>
                <a:cubicBezTo>
                  <a:pt x="1155142" y="366440"/>
                  <a:pt x="896555" y="625027"/>
                  <a:pt x="577571" y="625027"/>
                </a:cubicBezTo>
                <a:cubicBezTo>
                  <a:pt x="258587" y="625027"/>
                  <a:pt x="0" y="366440"/>
                  <a:pt x="0" y="47456"/>
                </a:cubicBezTo>
                <a:close/>
              </a:path>
            </a:pathLst>
          </a:custGeom>
          <a:solidFill>
            <a:schemeClr val="accent5">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a:extLst>
              <a:ext uri="{FF2B5EF4-FFF2-40B4-BE49-F238E27FC236}">
                <a16:creationId xmlns:a16="http://schemas.microsoft.com/office/drawing/2014/main" id="{A9B6DC7C-490A-BB9C-6EF8-14957843F37B}"/>
              </a:ext>
            </a:extLst>
          </p:cNvPr>
          <p:cNvSpPr>
            <a:spLocks noGrp="1"/>
          </p:cNvSpPr>
          <p:nvPr>
            <p:ph idx="1"/>
          </p:nvPr>
        </p:nvSpPr>
        <p:spPr>
          <a:xfrm>
            <a:off x="838200" y="1825625"/>
            <a:ext cx="5393361" cy="4351338"/>
          </a:xfrm>
        </p:spPr>
        <p:txBody>
          <a:bodyPr vert="horz" lIns="91440" tIns="45720" rIns="91440" bIns="45720" rtlCol="0">
            <a:normAutofit/>
          </a:bodyPr>
          <a:lstStyle/>
          <a:p>
            <a:r>
              <a:rPr lang="en-GB" sz="1100">
                <a:ea typeface="+mn-lt"/>
                <a:cs typeface="+mn-lt"/>
              </a:rPr>
              <a:t>Armstrong, G. &amp; Kotler, P. (2023). </a:t>
            </a:r>
            <a:r>
              <a:rPr lang="en-GB" sz="1100" i="1">
                <a:ea typeface="+mn-lt"/>
                <a:cs typeface="+mn-lt"/>
              </a:rPr>
              <a:t>Marketing: An Introduction</a:t>
            </a:r>
            <a:r>
              <a:rPr lang="en-GB" sz="1100">
                <a:ea typeface="+mn-lt"/>
                <a:cs typeface="+mn-lt"/>
              </a:rPr>
              <a:t>. Pearson.</a:t>
            </a:r>
            <a:endParaRPr lang="en-GB" sz="1100"/>
          </a:p>
          <a:p>
            <a:r>
              <a:rPr lang="en-GB" sz="1100">
                <a:ea typeface="+mn-lt"/>
                <a:cs typeface="+mn-lt"/>
              </a:rPr>
              <a:t>Barrow, C., Barrow, P. &amp; Brown, R. (2021). </a:t>
            </a:r>
            <a:r>
              <a:rPr lang="en-GB" sz="1100" i="1">
                <a:ea typeface="+mn-lt"/>
                <a:cs typeface="+mn-lt"/>
              </a:rPr>
              <a:t>The Business Plan Workbook</a:t>
            </a:r>
            <a:r>
              <a:rPr lang="en-GB" sz="1100">
                <a:ea typeface="+mn-lt"/>
                <a:cs typeface="+mn-lt"/>
              </a:rPr>
              <a:t>. Kogan Page.</a:t>
            </a:r>
            <a:endParaRPr lang="en-GB" sz="1100"/>
          </a:p>
          <a:p>
            <a:r>
              <a:rPr lang="en-GB" sz="1100">
                <a:ea typeface="+mn-lt"/>
                <a:cs typeface="+mn-lt"/>
              </a:rPr>
              <a:t>Barringer, B. &amp; Ireland, R. (2022). </a:t>
            </a:r>
            <a:r>
              <a:rPr lang="en-GB" sz="1100" i="1">
                <a:ea typeface="+mn-lt"/>
                <a:cs typeface="+mn-lt"/>
              </a:rPr>
              <a:t>Entrepreneurship: Launching New Ventures</a:t>
            </a:r>
            <a:r>
              <a:rPr lang="en-GB" sz="1100">
                <a:ea typeface="+mn-lt"/>
                <a:cs typeface="+mn-lt"/>
              </a:rPr>
              <a:t>. Pearson.</a:t>
            </a:r>
            <a:endParaRPr lang="en-GB" sz="1100"/>
          </a:p>
          <a:p>
            <a:r>
              <a:rPr lang="en-GB" sz="1100">
                <a:ea typeface="+mn-lt"/>
                <a:cs typeface="+mn-lt"/>
              </a:rPr>
              <a:t>Finch, B. (2022). </a:t>
            </a:r>
            <a:r>
              <a:rPr lang="en-GB" sz="1100" i="1">
                <a:ea typeface="+mn-lt"/>
                <a:cs typeface="+mn-lt"/>
              </a:rPr>
              <a:t>How to Write a Business Plan</a:t>
            </a:r>
            <a:r>
              <a:rPr lang="en-GB" sz="1100">
                <a:ea typeface="+mn-lt"/>
                <a:cs typeface="+mn-lt"/>
              </a:rPr>
              <a:t>. London: Kogan Page.</a:t>
            </a:r>
            <a:endParaRPr lang="en-GB" sz="1100"/>
          </a:p>
          <a:p>
            <a:r>
              <a:rPr lang="en-GB" sz="1100">
                <a:ea typeface="+mn-lt"/>
                <a:cs typeface="+mn-lt"/>
              </a:rPr>
              <a:t>Hooley, G., </a:t>
            </a:r>
            <a:r>
              <a:rPr lang="en-GB" sz="1100" err="1">
                <a:ea typeface="+mn-lt"/>
                <a:cs typeface="+mn-lt"/>
              </a:rPr>
              <a:t>Nicoulaud</a:t>
            </a:r>
            <a:r>
              <a:rPr lang="en-GB" sz="1100">
                <a:ea typeface="+mn-lt"/>
                <a:cs typeface="+mn-lt"/>
              </a:rPr>
              <a:t>, B. &amp; Rudd, J. (2020). </a:t>
            </a:r>
            <a:r>
              <a:rPr lang="en-GB" sz="1100" i="1">
                <a:ea typeface="+mn-lt"/>
                <a:cs typeface="+mn-lt"/>
              </a:rPr>
              <a:t>Marketing Strategy and Competitive Positioning</a:t>
            </a:r>
            <a:r>
              <a:rPr lang="en-GB" sz="1100">
                <a:ea typeface="+mn-lt"/>
                <a:cs typeface="+mn-lt"/>
              </a:rPr>
              <a:t>. Pearson.</a:t>
            </a:r>
            <a:endParaRPr lang="en-GB" sz="1100"/>
          </a:p>
          <a:p>
            <a:r>
              <a:rPr lang="en-GB" sz="1100">
                <a:ea typeface="+mn-lt"/>
                <a:cs typeface="+mn-lt"/>
              </a:rPr>
              <a:t>Johnson, G., Scholes, K. &amp; Whittington, R. (2020). </a:t>
            </a:r>
            <a:r>
              <a:rPr lang="en-GB" sz="1100" i="1">
                <a:ea typeface="+mn-lt"/>
                <a:cs typeface="+mn-lt"/>
              </a:rPr>
              <a:t>Exploring Strategy</a:t>
            </a:r>
            <a:r>
              <a:rPr lang="en-GB" sz="1100">
                <a:ea typeface="+mn-lt"/>
                <a:cs typeface="+mn-lt"/>
              </a:rPr>
              <a:t>. Pearson.</a:t>
            </a:r>
            <a:endParaRPr lang="en-GB" sz="1100"/>
          </a:p>
          <a:p>
            <a:r>
              <a:rPr lang="en-GB" sz="1100">
                <a:ea typeface="+mn-lt"/>
                <a:cs typeface="+mn-lt"/>
              </a:rPr>
              <a:t>Williams, S. (2022). </a:t>
            </a:r>
            <a:r>
              <a:rPr lang="en-GB" sz="1100" i="1">
                <a:ea typeface="+mn-lt"/>
                <a:cs typeface="+mn-lt"/>
              </a:rPr>
              <a:t>The Financial Times Guide to Business Start-Up</a:t>
            </a:r>
            <a:r>
              <a:rPr lang="en-GB" sz="1100">
                <a:ea typeface="+mn-lt"/>
                <a:cs typeface="+mn-lt"/>
              </a:rPr>
              <a:t>. Pearson.</a:t>
            </a:r>
            <a:endParaRPr lang="en-GB" sz="1100"/>
          </a:p>
          <a:p>
            <a:r>
              <a:rPr lang="en-GB" sz="1100">
                <a:ea typeface="+mn-lt"/>
                <a:cs typeface="+mn-lt"/>
              </a:rPr>
              <a:t>ACAS (2024). </a:t>
            </a:r>
            <a:r>
              <a:rPr lang="en-GB" sz="1100" i="1">
                <a:ea typeface="+mn-lt"/>
                <a:cs typeface="+mn-lt"/>
              </a:rPr>
              <a:t>Hiring Staff: Guidance for Employers</a:t>
            </a:r>
            <a:r>
              <a:rPr lang="en-GB" sz="1100">
                <a:ea typeface="+mn-lt"/>
                <a:cs typeface="+mn-lt"/>
              </a:rPr>
              <a:t>. Available at: </a:t>
            </a:r>
            <a:r>
              <a:rPr lang="en-GB" sz="1100">
                <a:ea typeface="+mn-lt"/>
                <a:cs typeface="+mn-lt"/>
                <a:hlinkClick r:id="rId2"/>
              </a:rPr>
              <a:t>https://www.acas.org.uk</a:t>
            </a:r>
            <a:endParaRPr lang="en-GB" sz="1100"/>
          </a:p>
          <a:p>
            <a:r>
              <a:rPr lang="en-GB" sz="1100">
                <a:ea typeface="+mn-lt"/>
                <a:cs typeface="+mn-lt"/>
              </a:rPr>
              <a:t>Business Wales (2024). </a:t>
            </a:r>
            <a:r>
              <a:rPr lang="en-GB" sz="1100" i="1">
                <a:ea typeface="+mn-lt"/>
                <a:cs typeface="+mn-lt"/>
              </a:rPr>
              <a:t>Start-Up Advice and Support</a:t>
            </a:r>
            <a:r>
              <a:rPr lang="en-GB" sz="1100">
                <a:ea typeface="+mn-lt"/>
                <a:cs typeface="+mn-lt"/>
              </a:rPr>
              <a:t>. Available at: </a:t>
            </a:r>
            <a:r>
              <a:rPr lang="en-GB" sz="1100">
                <a:ea typeface="+mn-lt"/>
                <a:cs typeface="+mn-lt"/>
                <a:hlinkClick r:id="rId3"/>
              </a:rPr>
              <a:t>https://businesswales.gov.wales</a:t>
            </a:r>
            <a:endParaRPr lang="en-GB" sz="1100"/>
          </a:p>
          <a:p>
            <a:r>
              <a:rPr lang="en-GB" sz="1100">
                <a:ea typeface="+mn-lt"/>
                <a:cs typeface="+mn-lt"/>
              </a:rPr>
              <a:t>RSPCA (2024). </a:t>
            </a:r>
            <a:r>
              <a:rPr lang="en-GB" sz="1100" i="1">
                <a:ea typeface="+mn-lt"/>
                <a:cs typeface="+mn-lt"/>
              </a:rPr>
              <a:t>Guidelines for Cat Welfare</a:t>
            </a:r>
            <a:r>
              <a:rPr lang="en-GB" sz="1100">
                <a:ea typeface="+mn-lt"/>
                <a:cs typeface="+mn-lt"/>
              </a:rPr>
              <a:t>. Available at: </a:t>
            </a:r>
            <a:r>
              <a:rPr lang="en-GB" sz="1100">
                <a:ea typeface="+mn-lt"/>
                <a:cs typeface="+mn-lt"/>
                <a:hlinkClick r:id="rId4"/>
              </a:rPr>
              <a:t>https://www.rspca.org.uk</a:t>
            </a:r>
            <a:endParaRPr lang="en-GB" sz="1100"/>
          </a:p>
          <a:p>
            <a:endParaRPr lang="en-GB" sz="1100"/>
          </a:p>
        </p:txBody>
      </p:sp>
      <p:sp>
        <p:nvSpPr>
          <p:cNvPr id="14" name="Oval 13">
            <a:extLst>
              <a:ext uri="{FF2B5EF4-FFF2-40B4-BE49-F238E27FC236}">
                <a16:creationId xmlns:a16="http://schemas.microsoft.com/office/drawing/2014/main" id="{8590ADD5-9383-4D3D-9047-3DA2593CCB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08185" y="3423959"/>
            <a:ext cx="540822" cy="540822"/>
          </a:xfrm>
          <a:prstGeom prst="ellipse">
            <a:avLst/>
          </a:prstGeom>
          <a:noFill/>
          <a:ln w="1270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6" descr="Cheers">
            <a:extLst>
              <a:ext uri="{FF2B5EF4-FFF2-40B4-BE49-F238E27FC236}">
                <a16:creationId xmlns:a16="http://schemas.microsoft.com/office/drawing/2014/main" id="{66685C6C-50C9-1324-610C-B5760BC7286B}"/>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7887184" y="1216485"/>
            <a:ext cx="3781051" cy="3781051"/>
          </a:xfrm>
          <a:custGeom>
            <a:avLst/>
            <a:gdLst/>
            <a:ahLst/>
            <a:cxnLst/>
            <a:rect l="l" t="t" r="r" b="b"/>
            <a:pathLst>
              <a:path w="4114800" h="5712488">
                <a:moveTo>
                  <a:pt x="133155" y="0"/>
                </a:moveTo>
                <a:lnTo>
                  <a:pt x="3981645" y="0"/>
                </a:lnTo>
                <a:cubicBezTo>
                  <a:pt x="4055184" y="0"/>
                  <a:pt x="4114800" y="59616"/>
                  <a:pt x="4114800" y="133155"/>
                </a:cubicBezTo>
                <a:lnTo>
                  <a:pt x="4114800" y="5579333"/>
                </a:lnTo>
                <a:cubicBezTo>
                  <a:pt x="4114800" y="5652872"/>
                  <a:pt x="4055184" y="5712488"/>
                  <a:pt x="3981645" y="5712488"/>
                </a:cubicBezTo>
                <a:lnTo>
                  <a:pt x="133155" y="5712488"/>
                </a:lnTo>
                <a:cubicBezTo>
                  <a:pt x="59616" y="5712488"/>
                  <a:pt x="0" y="5652872"/>
                  <a:pt x="0" y="5579333"/>
                </a:cubicBezTo>
                <a:lnTo>
                  <a:pt x="0" y="133155"/>
                </a:lnTo>
                <a:cubicBezTo>
                  <a:pt x="0" y="59616"/>
                  <a:pt x="59616" y="0"/>
                  <a:pt x="133155" y="0"/>
                </a:cubicBezTo>
                <a:close/>
              </a:path>
            </a:pathLst>
          </a:custGeom>
        </p:spPr>
      </p:pic>
      <p:sp>
        <p:nvSpPr>
          <p:cNvPr id="16" name="Freeform: Shape 15">
            <a:extLst>
              <a:ext uri="{FF2B5EF4-FFF2-40B4-BE49-F238E27FC236}">
                <a16:creationId xmlns:a16="http://schemas.microsoft.com/office/drawing/2014/main" id="{DABE3E45-88CF-45D8-8D40-C773324D93F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749602" y="1"/>
            <a:ext cx="2066948" cy="1621879"/>
          </a:xfrm>
          <a:custGeom>
            <a:avLst/>
            <a:gdLst>
              <a:gd name="connsiteX0" fmla="*/ 0 w 2066948"/>
              <a:gd name="connsiteY0" fmla="*/ 0 h 1621879"/>
              <a:gd name="connsiteX1" fmla="*/ 123825 w 2066948"/>
              <a:gd name="connsiteY1" fmla="*/ 0 h 1621879"/>
              <a:gd name="connsiteX2" fmla="*/ 123825 w 2066948"/>
              <a:gd name="connsiteY2" fmla="*/ 1452620 h 1621879"/>
              <a:gd name="connsiteX3" fmla="*/ 1881378 w 2066948"/>
              <a:gd name="connsiteY3" fmla="*/ 436017 h 1621879"/>
              <a:gd name="connsiteX4" fmla="*/ 1127572 w 2066948"/>
              <a:gd name="connsiteY4" fmla="*/ 0 h 1621879"/>
              <a:gd name="connsiteX5" fmla="*/ 1374887 w 2066948"/>
              <a:gd name="connsiteY5" fmla="*/ 0 h 1621879"/>
              <a:gd name="connsiteX6" fmla="*/ 2035969 w 2066948"/>
              <a:gd name="connsiteY6" fmla="*/ 382391 h 1621879"/>
              <a:gd name="connsiteX7" fmla="*/ 2058648 w 2066948"/>
              <a:gd name="connsiteY7" fmla="*/ 466963 h 1621879"/>
              <a:gd name="connsiteX8" fmla="*/ 2035969 w 2066948"/>
              <a:gd name="connsiteY8" fmla="*/ 489642 h 1621879"/>
              <a:gd name="connsiteX9" fmla="*/ 92869 w 2066948"/>
              <a:gd name="connsiteY9" fmla="*/ 1613592 h 1621879"/>
              <a:gd name="connsiteX10" fmla="*/ 61913 w 2066948"/>
              <a:gd name="connsiteY10" fmla="*/ 1621879 h 1621879"/>
              <a:gd name="connsiteX11" fmla="*/ 0 w 2066948"/>
              <a:gd name="connsiteY11" fmla="*/ 1559967 h 1621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066948" h="1621879">
                <a:moveTo>
                  <a:pt x="0" y="0"/>
                </a:moveTo>
                <a:lnTo>
                  <a:pt x="123825" y="0"/>
                </a:lnTo>
                <a:lnTo>
                  <a:pt x="123825" y="1452620"/>
                </a:lnTo>
                <a:lnTo>
                  <a:pt x="1881378" y="436017"/>
                </a:lnTo>
                <a:lnTo>
                  <a:pt x="1127572" y="0"/>
                </a:lnTo>
                <a:lnTo>
                  <a:pt x="1374887" y="0"/>
                </a:lnTo>
                <a:lnTo>
                  <a:pt x="2035969" y="382391"/>
                </a:lnTo>
                <a:cubicBezTo>
                  <a:pt x="2065582" y="399479"/>
                  <a:pt x="2075745" y="437340"/>
                  <a:pt x="2058648" y="466963"/>
                </a:cubicBezTo>
                <a:cubicBezTo>
                  <a:pt x="2053219" y="476384"/>
                  <a:pt x="2045389" y="484204"/>
                  <a:pt x="2035969" y="489642"/>
                </a:cubicBezTo>
                <a:lnTo>
                  <a:pt x="92869" y="1613592"/>
                </a:lnTo>
                <a:cubicBezTo>
                  <a:pt x="83458" y="1619031"/>
                  <a:pt x="72780" y="1621889"/>
                  <a:pt x="61913" y="1621879"/>
                </a:cubicBezTo>
                <a:cubicBezTo>
                  <a:pt x="27719" y="1621879"/>
                  <a:pt x="0" y="1594161"/>
                  <a:pt x="0" y="1559967"/>
                </a:cubicBezTo>
                <a:close/>
              </a:path>
            </a:pathLst>
          </a:custGeom>
          <a:solidFill>
            <a:schemeClr val="accent6"/>
          </a:solidFill>
          <a:ln w="9525" cap="flat">
            <a:noFill/>
            <a:prstDash val="solid"/>
            <a:miter/>
          </a:ln>
        </p:spPr>
        <p:txBody>
          <a:bodyPr rtlCol="0" anchor="ctr"/>
          <a:lstStyle/>
          <a:p>
            <a:endParaRPr lang="en-US"/>
          </a:p>
        </p:txBody>
      </p:sp>
      <p:cxnSp>
        <p:nvCxnSpPr>
          <p:cNvPr id="18" name="Straight Connector 17">
            <a:extLst>
              <a:ext uri="{FF2B5EF4-FFF2-40B4-BE49-F238E27FC236}">
                <a16:creationId xmlns:a16="http://schemas.microsoft.com/office/drawing/2014/main" id="{49CD1692-827B-4C8D-B4A1-134FD04CF45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2138745" y="1027906"/>
            <a:ext cx="0" cy="1597708"/>
          </a:xfrm>
          <a:prstGeom prst="line">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cxnSp>
      <p:sp>
        <p:nvSpPr>
          <p:cNvPr id="20" name="Freeform: Shape 19">
            <a:extLst>
              <a:ext uri="{FF2B5EF4-FFF2-40B4-BE49-F238E27FC236}">
                <a16:creationId xmlns:a16="http://schemas.microsoft.com/office/drawing/2014/main" id="{B91ECDA9-56DC-4270-8F33-01C5637B8C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463438">
            <a:off x="7456580" y="5166682"/>
            <a:ext cx="1835725" cy="2024785"/>
          </a:xfrm>
          <a:custGeom>
            <a:avLst/>
            <a:gdLst>
              <a:gd name="connsiteX0" fmla="*/ 1801138 w 1835725"/>
              <a:gd name="connsiteY0" fmla="*/ 1622662 h 2024785"/>
              <a:gd name="connsiteX1" fmla="*/ 1835717 w 1835725"/>
              <a:gd name="connsiteY1" fmla="*/ 1680254 h 2024785"/>
              <a:gd name="connsiteX2" fmla="*/ 1812568 w 1835725"/>
              <a:gd name="connsiteY2" fmla="*/ 1877193 h 2024785"/>
              <a:gd name="connsiteX3" fmla="*/ 1776210 w 1835725"/>
              <a:gd name="connsiteY3" fmla="*/ 2024785 h 2024785"/>
              <a:gd name="connsiteX4" fmla="*/ 1655772 w 1835725"/>
              <a:gd name="connsiteY4" fmla="*/ 1983449 h 2024785"/>
              <a:gd name="connsiteX5" fmla="*/ 1687591 w 1835725"/>
              <a:gd name="connsiteY5" fmla="*/ 1854495 h 2024785"/>
              <a:gd name="connsiteX6" fmla="*/ 1708939 w 1835725"/>
              <a:gd name="connsiteY6" fmla="*/ 1673301 h 2024785"/>
              <a:gd name="connsiteX7" fmla="*/ 1778129 w 1835725"/>
              <a:gd name="connsiteY7" fmla="*/ 1615979 h 2024785"/>
              <a:gd name="connsiteX8" fmla="*/ 1801138 w 1835725"/>
              <a:gd name="connsiteY8" fmla="*/ 1622662 h 2024785"/>
              <a:gd name="connsiteX9" fmla="*/ 1585229 w 1835725"/>
              <a:gd name="connsiteY9" fmla="*/ 764759 h 2024785"/>
              <a:gd name="connsiteX10" fmla="*/ 1623024 w 1835725"/>
              <a:gd name="connsiteY10" fmla="*/ 792810 h 2024785"/>
              <a:gd name="connsiteX11" fmla="*/ 1777614 w 1835725"/>
              <a:gd name="connsiteY11" fmla="*/ 1157141 h 2024785"/>
              <a:gd name="connsiteX12" fmla="*/ 1733799 w 1835725"/>
              <a:gd name="connsiteY12" fmla="*/ 1235532 h 2024785"/>
              <a:gd name="connsiteX13" fmla="*/ 1716464 w 1835725"/>
              <a:gd name="connsiteY13" fmla="*/ 1237722 h 2024785"/>
              <a:gd name="connsiteX14" fmla="*/ 1716464 w 1835725"/>
              <a:gd name="connsiteY14" fmla="*/ 1237913 h 2024785"/>
              <a:gd name="connsiteX15" fmla="*/ 1655409 w 1835725"/>
              <a:gd name="connsiteY15" fmla="*/ 1191717 h 2024785"/>
              <a:gd name="connsiteX16" fmla="*/ 1513200 w 1835725"/>
              <a:gd name="connsiteY16" fmla="*/ 856627 h 2024785"/>
              <a:gd name="connsiteX17" fmla="*/ 1538499 w 1835725"/>
              <a:gd name="connsiteY17" fmla="*/ 770415 h 2024785"/>
              <a:gd name="connsiteX18" fmla="*/ 1585229 w 1835725"/>
              <a:gd name="connsiteY18" fmla="*/ 764759 h 2024785"/>
              <a:gd name="connsiteX19" fmla="*/ 477919 w 1835725"/>
              <a:gd name="connsiteY19" fmla="*/ 21437 h 2024785"/>
              <a:gd name="connsiteX20" fmla="*/ 509236 w 1835725"/>
              <a:gd name="connsiteY20" fmla="*/ 84182 h 2024785"/>
              <a:gd name="connsiteX21" fmla="*/ 445829 w 1835725"/>
              <a:gd name="connsiteY21" fmla="*/ 139871 h 2024785"/>
              <a:gd name="connsiteX22" fmla="*/ 437447 w 1835725"/>
              <a:gd name="connsiteY22" fmla="*/ 139395 h 2024785"/>
              <a:gd name="connsiteX23" fmla="*/ 73211 w 1835725"/>
              <a:gd name="connsiteY23" fmla="*/ 137204 h 2024785"/>
              <a:gd name="connsiteX24" fmla="*/ 749 w 1835725"/>
              <a:gd name="connsiteY24" fmla="*/ 84082 h 2024785"/>
              <a:gd name="connsiteX25" fmla="*/ 53871 w 1835725"/>
              <a:gd name="connsiteY25" fmla="*/ 11621 h 2024785"/>
              <a:gd name="connsiteX26" fmla="*/ 58352 w 1835725"/>
              <a:gd name="connsiteY26" fmla="*/ 11093 h 2024785"/>
              <a:gd name="connsiteX27" fmla="*/ 454020 w 1835725"/>
              <a:gd name="connsiteY27" fmla="*/ 13474 h 2024785"/>
              <a:gd name="connsiteX28" fmla="*/ 477919 w 1835725"/>
              <a:gd name="connsiteY28" fmla="*/ 21437 h 2024785"/>
              <a:gd name="connsiteX29" fmla="*/ 957797 w 1835725"/>
              <a:gd name="connsiteY29" fmla="*/ 167970 h 2024785"/>
              <a:gd name="connsiteX30" fmla="*/ 1286982 w 1835725"/>
              <a:gd name="connsiteY30" fmla="*/ 387616 h 2024785"/>
              <a:gd name="connsiteX31" fmla="*/ 1293725 w 1835725"/>
              <a:gd name="connsiteY31" fmla="*/ 477075 h 2024785"/>
              <a:gd name="connsiteX32" fmla="*/ 1245453 w 1835725"/>
              <a:gd name="connsiteY32" fmla="*/ 499154 h 2024785"/>
              <a:gd name="connsiteX33" fmla="*/ 1245167 w 1835725"/>
              <a:gd name="connsiteY33" fmla="*/ 499154 h 2024785"/>
              <a:gd name="connsiteX34" fmla="*/ 1203638 w 1835725"/>
              <a:gd name="connsiteY34" fmla="*/ 484104 h 2024785"/>
              <a:gd name="connsiteX35" fmla="*/ 900647 w 1835725"/>
              <a:gd name="connsiteY35" fmla="*/ 281508 h 2024785"/>
              <a:gd name="connsiteX36" fmla="*/ 872454 w 1835725"/>
              <a:gd name="connsiteY36" fmla="*/ 196164 h 2024785"/>
              <a:gd name="connsiteX37" fmla="*/ 957797 w 1835725"/>
              <a:gd name="connsiteY37" fmla="*/ 167970 h 20247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835725" h="2024785">
                <a:moveTo>
                  <a:pt x="1801138" y="1622662"/>
                </a:moveTo>
                <a:cubicBezTo>
                  <a:pt x="1822105" y="1633400"/>
                  <a:pt x="1836117" y="1655372"/>
                  <a:pt x="1835717" y="1680254"/>
                </a:cubicBezTo>
                <a:cubicBezTo>
                  <a:pt x="1832093" y="1746382"/>
                  <a:pt x="1824354" y="1812154"/>
                  <a:pt x="1812568" y="1877193"/>
                </a:cubicBezTo>
                <a:lnTo>
                  <a:pt x="1776210" y="2024785"/>
                </a:lnTo>
                <a:lnTo>
                  <a:pt x="1655772" y="1983449"/>
                </a:lnTo>
                <a:lnTo>
                  <a:pt x="1687591" y="1854495"/>
                </a:lnTo>
                <a:cubicBezTo>
                  <a:pt x="1698455" y="1794657"/>
                  <a:pt x="1705590" y="1734142"/>
                  <a:pt x="1708939" y="1673301"/>
                </a:cubicBezTo>
                <a:cubicBezTo>
                  <a:pt x="1712216" y="1638363"/>
                  <a:pt x="1743190" y="1612703"/>
                  <a:pt x="1778129" y="1615979"/>
                </a:cubicBezTo>
                <a:cubicBezTo>
                  <a:pt x="1786387" y="1616753"/>
                  <a:pt x="1794149" y="1619084"/>
                  <a:pt x="1801138" y="1622662"/>
                </a:cubicBezTo>
                <a:close/>
                <a:moveTo>
                  <a:pt x="1585229" y="764759"/>
                </a:moveTo>
                <a:cubicBezTo>
                  <a:pt x="1600438" y="768789"/>
                  <a:pt x="1614156" y="778436"/>
                  <a:pt x="1623024" y="792810"/>
                </a:cubicBezTo>
                <a:cubicBezTo>
                  <a:pt x="1689575" y="907319"/>
                  <a:pt x="1741505" y="1029715"/>
                  <a:pt x="1777614" y="1157141"/>
                </a:cubicBezTo>
                <a:cubicBezTo>
                  <a:pt x="1787149" y="1190888"/>
                  <a:pt x="1767537" y="1225969"/>
                  <a:pt x="1733799" y="1235532"/>
                </a:cubicBezTo>
                <a:cubicBezTo>
                  <a:pt x="1728151" y="1237046"/>
                  <a:pt x="1722312" y="1237780"/>
                  <a:pt x="1716464" y="1237722"/>
                </a:cubicBezTo>
                <a:lnTo>
                  <a:pt x="1716464" y="1237913"/>
                </a:lnTo>
                <a:cubicBezTo>
                  <a:pt x="1688070" y="1237913"/>
                  <a:pt x="1663124" y="1219044"/>
                  <a:pt x="1655409" y="1191717"/>
                </a:cubicBezTo>
                <a:cubicBezTo>
                  <a:pt x="1622214" y="1074512"/>
                  <a:pt x="1574437" y="961936"/>
                  <a:pt x="1513200" y="856627"/>
                </a:cubicBezTo>
                <a:cubicBezTo>
                  <a:pt x="1496379" y="825834"/>
                  <a:pt x="1507704" y="787236"/>
                  <a:pt x="1538499" y="770415"/>
                </a:cubicBezTo>
                <a:cubicBezTo>
                  <a:pt x="1553325" y="762319"/>
                  <a:pt x="1570022" y="760730"/>
                  <a:pt x="1585229" y="764759"/>
                </a:cubicBezTo>
                <a:close/>
                <a:moveTo>
                  <a:pt x="477919" y="21437"/>
                </a:moveTo>
                <a:cubicBezTo>
                  <a:pt x="499341" y="33775"/>
                  <a:pt x="512445" y="58102"/>
                  <a:pt x="509236" y="84182"/>
                </a:cubicBezTo>
                <a:cubicBezTo>
                  <a:pt x="505303" y="116151"/>
                  <a:pt x="478038" y="140098"/>
                  <a:pt x="445829" y="139871"/>
                </a:cubicBezTo>
                <a:cubicBezTo>
                  <a:pt x="443027" y="139899"/>
                  <a:pt x="440227" y="139740"/>
                  <a:pt x="437447" y="139395"/>
                </a:cubicBezTo>
                <a:cubicBezTo>
                  <a:pt x="316592" y="123615"/>
                  <a:pt x="194247" y="122878"/>
                  <a:pt x="73211" y="137204"/>
                </a:cubicBezTo>
                <a:cubicBezTo>
                  <a:pt x="38532" y="142545"/>
                  <a:pt x="6090" y="118762"/>
                  <a:pt x="749" y="84082"/>
                </a:cubicBezTo>
                <a:cubicBezTo>
                  <a:pt x="-4591" y="49403"/>
                  <a:pt x="19192" y="16961"/>
                  <a:pt x="53871" y="11621"/>
                </a:cubicBezTo>
                <a:cubicBezTo>
                  <a:pt x="55358" y="11392"/>
                  <a:pt x="56852" y="11216"/>
                  <a:pt x="58352" y="11093"/>
                </a:cubicBezTo>
                <a:cubicBezTo>
                  <a:pt x="189834" y="-4456"/>
                  <a:pt x="322735" y="-3656"/>
                  <a:pt x="454020" y="13474"/>
                </a:cubicBezTo>
                <a:cubicBezTo>
                  <a:pt x="462713" y="14543"/>
                  <a:pt x="470778" y="17324"/>
                  <a:pt x="477919" y="21437"/>
                </a:cubicBezTo>
                <a:close/>
                <a:moveTo>
                  <a:pt x="957797" y="167970"/>
                </a:moveTo>
                <a:cubicBezTo>
                  <a:pt x="1076184" y="227289"/>
                  <a:pt x="1186759" y="301068"/>
                  <a:pt x="1286982" y="387616"/>
                </a:cubicBezTo>
                <a:cubicBezTo>
                  <a:pt x="1313547" y="410457"/>
                  <a:pt x="1316566" y="450510"/>
                  <a:pt x="1293725" y="477075"/>
                </a:cubicBezTo>
                <a:cubicBezTo>
                  <a:pt x="1281638" y="491137"/>
                  <a:pt x="1263998" y="499204"/>
                  <a:pt x="1245453" y="499154"/>
                </a:cubicBezTo>
                <a:lnTo>
                  <a:pt x="1245167" y="499154"/>
                </a:lnTo>
                <a:cubicBezTo>
                  <a:pt x="1229965" y="499301"/>
                  <a:pt x="1215220" y="493956"/>
                  <a:pt x="1203638" y="484104"/>
                </a:cubicBezTo>
                <a:cubicBezTo>
                  <a:pt x="1111407" y="404300"/>
                  <a:pt x="1009633" y="336248"/>
                  <a:pt x="900647" y="281508"/>
                </a:cubicBezTo>
                <a:cubicBezTo>
                  <a:pt x="869295" y="265726"/>
                  <a:pt x="856672" y="227516"/>
                  <a:pt x="872454" y="196164"/>
                </a:cubicBezTo>
                <a:cubicBezTo>
                  <a:pt x="888235" y="164811"/>
                  <a:pt x="926445" y="152188"/>
                  <a:pt x="957797" y="167970"/>
                </a:cubicBezTo>
                <a:close/>
              </a:path>
            </a:pathLst>
          </a:custGeom>
          <a:solidFill>
            <a:schemeClr val="accent4"/>
          </a:solidFill>
          <a:ln w="9525" cap="flat">
            <a:noFill/>
            <a:prstDash val="solid"/>
            <a:miter/>
          </a:ln>
        </p:spPr>
        <p:txBody>
          <a:bodyPr rtlCol="0" anchor="ctr"/>
          <a:lstStyle/>
          <a:p>
            <a:endParaRPr lang="en-US"/>
          </a:p>
        </p:txBody>
      </p:sp>
      <p:sp>
        <p:nvSpPr>
          <p:cNvPr id="22" name="Freeform: Shape 21">
            <a:extLst>
              <a:ext uri="{FF2B5EF4-FFF2-40B4-BE49-F238E27FC236}">
                <a16:creationId xmlns:a16="http://schemas.microsoft.com/office/drawing/2014/main" id="{75F47824-961D-465D-84F9-EAE11BC617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09527" y="6033795"/>
            <a:ext cx="1991064" cy="824205"/>
          </a:xfrm>
          <a:custGeom>
            <a:avLst/>
            <a:gdLst>
              <a:gd name="connsiteX0" fmla="*/ 995532 w 1991064"/>
              <a:gd name="connsiteY0" fmla="*/ 0 h 824205"/>
              <a:gd name="connsiteX1" fmla="*/ 1984823 w 1991064"/>
              <a:gd name="connsiteY1" fmla="*/ 784423 h 824205"/>
              <a:gd name="connsiteX2" fmla="*/ 1991064 w 1991064"/>
              <a:gd name="connsiteY2" fmla="*/ 824205 h 824205"/>
              <a:gd name="connsiteX3" fmla="*/ 0 w 1991064"/>
              <a:gd name="connsiteY3" fmla="*/ 824205 h 824205"/>
              <a:gd name="connsiteX4" fmla="*/ 6241 w 1991064"/>
              <a:gd name="connsiteY4" fmla="*/ 784423 h 824205"/>
              <a:gd name="connsiteX5" fmla="*/ 995532 w 1991064"/>
              <a:gd name="connsiteY5" fmla="*/ 0 h 8242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991064" h="824205">
                <a:moveTo>
                  <a:pt x="995532" y="0"/>
                </a:moveTo>
                <a:cubicBezTo>
                  <a:pt x="1483521" y="0"/>
                  <a:pt x="1890663" y="336754"/>
                  <a:pt x="1984823" y="784423"/>
                </a:cubicBezTo>
                <a:lnTo>
                  <a:pt x="1991064" y="824205"/>
                </a:lnTo>
                <a:lnTo>
                  <a:pt x="0" y="824205"/>
                </a:lnTo>
                <a:lnTo>
                  <a:pt x="6241" y="784423"/>
                </a:lnTo>
                <a:cubicBezTo>
                  <a:pt x="100402" y="336754"/>
                  <a:pt x="507544" y="0"/>
                  <a:pt x="995532"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4" name="Freeform: Shape 23">
            <a:extLst>
              <a:ext uri="{FF2B5EF4-FFF2-40B4-BE49-F238E27FC236}">
                <a16:creationId xmlns:a16="http://schemas.microsoft.com/office/drawing/2014/main" id="{FEC9DA3E-C1D7-472D-B7C0-F71AE41FBA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51696" y="5519196"/>
            <a:ext cx="1340305" cy="1338805"/>
          </a:xfrm>
          <a:custGeom>
            <a:avLst/>
            <a:gdLst>
              <a:gd name="connsiteX0" fmla="*/ 61913 w 1340305"/>
              <a:gd name="connsiteY0" fmla="*/ 0 h 1338805"/>
              <a:gd name="connsiteX1" fmla="*/ 1340305 w 1340305"/>
              <a:gd name="connsiteY1" fmla="*/ 0 h 1338805"/>
              <a:gd name="connsiteX2" fmla="*/ 1340305 w 1340305"/>
              <a:gd name="connsiteY2" fmla="*/ 123825 h 1338805"/>
              <a:gd name="connsiteX3" fmla="*/ 123825 w 1340305"/>
              <a:gd name="connsiteY3" fmla="*/ 123825 h 1338805"/>
              <a:gd name="connsiteX4" fmla="*/ 123825 w 1340305"/>
              <a:gd name="connsiteY4" fmla="*/ 1338805 h 1338805"/>
              <a:gd name="connsiteX5" fmla="*/ 0 w 1340305"/>
              <a:gd name="connsiteY5" fmla="*/ 1338805 h 1338805"/>
              <a:gd name="connsiteX6" fmla="*/ 0 w 1340305"/>
              <a:gd name="connsiteY6" fmla="*/ 61913 h 1338805"/>
              <a:gd name="connsiteX7" fmla="*/ 61913 w 1340305"/>
              <a:gd name="connsiteY7" fmla="*/ 0 h 1338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340305" h="1338805">
                <a:moveTo>
                  <a:pt x="61913" y="0"/>
                </a:moveTo>
                <a:lnTo>
                  <a:pt x="1340305" y="0"/>
                </a:lnTo>
                <a:lnTo>
                  <a:pt x="1340305" y="123825"/>
                </a:lnTo>
                <a:lnTo>
                  <a:pt x="123825" y="123825"/>
                </a:lnTo>
                <a:lnTo>
                  <a:pt x="123825" y="1338805"/>
                </a:lnTo>
                <a:lnTo>
                  <a:pt x="0" y="1338805"/>
                </a:ln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endParaRPr lang="en-US"/>
          </a:p>
        </p:txBody>
      </p:sp>
    </p:spTree>
    <p:extLst>
      <p:ext uri="{BB962C8B-B14F-4D97-AF65-F5344CB8AC3E}">
        <p14:creationId xmlns:p14="http://schemas.microsoft.com/office/powerpoint/2010/main" val="400593321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7" name="Rectangle 26">
            <a:extLst>
              <a:ext uri="{FF2B5EF4-FFF2-40B4-BE49-F238E27FC236}">
                <a16:creationId xmlns:a16="http://schemas.microsoft.com/office/drawing/2014/main" id="{87BF42CA-AD55-48B4-8949-C4DCA60A6A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Rectangle 27">
            <a:extLst>
              <a:ext uri="{FF2B5EF4-FFF2-40B4-BE49-F238E27FC236}">
                <a16:creationId xmlns:a16="http://schemas.microsoft.com/office/drawing/2014/main" id="{66AE1D3D-3106-4CB2-AA7C-0C1642AC0F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grpSp>
        <p:nvGrpSpPr>
          <p:cNvPr id="29" name="Group 28">
            <a:extLst>
              <a:ext uri="{FF2B5EF4-FFF2-40B4-BE49-F238E27FC236}">
                <a16:creationId xmlns:a16="http://schemas.microsoft.com/office/drawing/2014/main" id="{0A31B6AF-B711-4CDB-8C2B-16E963DDC4C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137" y="0"/>
            <a:ext cx="5646974" cy="6483075"/>
            <a:chOff x="-19221" y="0"/>
            <a:chExt cx="5646974" cy="6483075"/>
          </a:xfrm>
        </p:grpSpPr>
        <p:sp>
          <p:nvSpPr>
            <p:cNvPr id="13" name="Freeform: Shape 12">
              <a:extLst>
                <a:ext uri="{FF2B5EF4-FFF2-40B4-BE49-F238E27FC236}">
                  <a16:creationId xmlns:a16="http://schemas.microsoft.com/office/drawing/2014/main" id="{CA818331-E13C-49C6-B98D-A60AD0E85AE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0" y="116610"/>
              <a:ext cx="5535001" cy="6250127"/>
            </a:xfrm>
            <a:custGeom>
              <a:avLst/>
              <a:gdLst>
                <a:gd name="connsiteX0" fmla="*/ 2510242 w 5535001"/>
                <a:gd name="connsiteY0" fmla="*/ 174 h 6250127"/>
                <a:gd name="connsiteX1" fmla="*/ 2550551 w 5535001"/>
                <a:gd name="connsiteY1" fmla="*/ 510 h 6250127"/>
                <a:gd name="connsiteX2" fmla="*/ 2629490 w 5535001"/>
                <a:gd name="connsiteY2" fmla="*/ 3757 h 6250127"/>
                <a:gd name="connsiteX3" fmla="*/ 2708317 w 5535001"/>
                <a:gd name="connsiteY3" fmla="*/ 7229 h 6250127"/>
                <a:gd name="connsiteX4" fmla="*/ 2787256 w 5535001"/>
                <a:gd name="connsiteY4" fmla="*/ 14619 h 6250127"/>
                <a:gd name="connsiteX5" fmla="*/ 3408467 w 5535001"/>
                <a:gd name="connsiteY5" fmla="*/ 145064 h 6250127"/>
                <a:gd name="connsiteX6" fmla="*/ 3557723 w 5535001"/>
                <a:gd name="connsiteY6" fmla="*/ 199593 h 6250127"/>
                <a:gd name="connsiteX7" fmla="*/ 3594337 w 5535001"/>
                <a:gd name="connsiteY7" fmla="*/ 214597 h 6250127"/>
                <a:gd name="connsiteX8" fmla="*/ 3630616 w 5535001"/>
                <a:gd name="connsiteY8" fmla="*/ 230385 h 6250127"/>
                <a:gd name="connsiteX9" fmla="*/ 3703172 w 5535001"/>
                <a:gd name="connsiteY9" fmla="*/ 262073 h 6250127"/>
                <a:gd name="connsiteX10" fmla="*/ 3739003 w 5535001"/>
                <a:gd name="connsiteY10" fmla="*/ 278756 h 6250127"/>
                <a:gd name="connsiteX11" fmla="*/ 3756806 w 5535001"/>
                <a:gd name="connsiteY11" fmla="*/ 287266 h 6250127"/>
                <a:gd name="connsiteX12" fmla="*/ 3773714 w 5535001"/>
                <a:gd name="connsiteY12" fmla="*/ 297567 h 6250127"/>
                <a:gd name="connsiteX13" fmla="*/ 3840784 w 5535001"/>
                <a:gd name="connsiteY13" fmla="*/ 339332 h 6250127"/>
                <a:gd name="connsiteX14" fmla="*/ 3873927 w 5535001"/>
                <a:gd name="connsiteY14" fmla="*/ 360495 h 6250127"/>
                <a:gd name="connsiteX15" fmla="*/ 3906062 w 5535001"/>
                <a:gd name="connsiteY15" fmla="*/ 383001 h 6250127"/>
                <a:gd name="connsiteX16" fmla="*/ 3969662 w 5535001"/>
                <a:gd name="connsiteY16" fmla="*/ 428572 h 6250127"/>
                <a:gd name="connsiteX17" fmla="*/ 4423029 w 5535001"/>
                <a:gd name="connsiteY17" fmla="*/ 837600 h 6250127"/>
                <a:gd name="connsiteX18" fmla="*/ 4474647 w 5535001"/>
                <a:gd name="connsiteY18" fmla="*/ 891569 h 6250127"/>
                <a:gd name="connsiteX19" fmla="*/ 4524250 w 5535001"/>
                <a:gd name="connsiteY19" fmla="*/ 946883 h 6250127"/>
                <a:gd name="connsiteX20" fmla="*/ 4573965 w 5535001"/>
                <a:gd name="connsiteY20" fmla="*/ 1001748 h 6250127"/>
                <a:gd name="connsiteX21" fmla="*/ 4622224 w 5535001"/>
                <a:gd name="connsiteY21" fmla="*/ 1057509 h 6250127"/>
                <a:gd name="connsiteX22" fmla="*/ 4717510 w 5535001"/>
                <a:gd name="connsiteY22" fmla="*/ 1169143 h 6250127"/>
                <a:gd name="connsiteX23" fmla="*/ 4764986 w 5535001"/>
                <a:gd name="connsiteY23" fmla="*/ 1224681 h 6250127"/>
                <a:gd name="connsiteX24" fmla="*/ 4813021 w 5535001"/>
                <a:gd name="connsiteY24" fmla="*/ 1279994 h 6250127"/>
                <a:gd name="connsiteX25" fmla="*/ 5001915 w 5535001"/>
                <a:gd name="connsiteY25" fmla="*/ 1506846 h 6250127"/>
                <a:gd name="connsiteX26" fmla="*/ 5170542 w 5535001"/>
                <a:gd name="connsiteY26" fmla="*/ 1751165 h 6250127"/>
                <a:gd name="connsiteX27" fmla="*/ 5428969 w 5535001"/>
                <a:gd name="connsiteY27" fmla="*/ 2293660 h 6250127"/>
                <a:gd name="connsiteX28" fmla="*/ 5534893 w 5535001"/>
                <a:gd name="connsiteY28" fmla="*/ 2899307 h 6250127"/>
                <a:gd name="connsiteX29" fmla="*/ 5508804 w 5535001"/>
                <a:gd name="connsiteY29" fmla="*/ 3211144 h 6250127"/>
                <a:gd name="connsiteX30" fmla="*/ 5426282 w 5535001"/>
                <a:gd name="connsiteY30" fmla="*/ 3513352 h 6250127"/>
                <a:gd name="connsiteX31" fmla="*/ 5248250 w 5535001"/>
                <a:gd name="connsiteY31" fmla="*/ 4030542 h 6250127"/>
                <a:gd name="connsiteX32" fmla="*/ 5208612 w 5535001"/>
                <a:gd name="connsiteY32" fmla="*/ 4161771 h 6250127"/>
                <a:gd name="connsiteX33" fmla="*/ 5170318 w 5535001"/>
                <a:gd name="connsiteY33" fmla="*/ 4294680 h 6250127"/>
                <a:gd name="connsiteX34" fmla="*/ 5132248 w 5535001"/>
                <a:gd name="connsiteY34" fmla="*/ 4430164 h 6250127"/>
                <a:gd name="connsiteX35" fmla="*/ 5112765 w 5535001"/>
                <a:gd name="connsiteY35" fmla="*/ 4498914 h 6250127"/>
                <a:gd name="connsiteX36" fmla="*/ 5091715 w 5535001"/>
                <a:gd name="connsiteY36" fmla="*/ 4569119 h 6250127"/>
                <a:gd name="connsiteX37" fmla="*/ 5068985 w 5535001"/>
                <a:gd name="connsiteY37" fmla="*/ 4640220 h 6250127"/>
                <a:gd name="connsiteX38" fmla="*/ 5043904 w 5535001"/>
                <a:gd name="connsiteY38" fmla="*/ 4712105 h 6250127"/>
                <a:gd name="connsiteX39" fmla="*/ 5015799 w 5535001"/>
                <a:gd name="connsiteY39" fmla="*/ 4784438 h 6250127"/>
                <a:gd name="connsiteX40" fmla="*/ 4982880 w 5535001"/>
                <a:gd name="connsiteY40" fmla="*/ 4856435 h 6250127"/>
                <a:gd name="connsiteX41" fmla="*/ 4817276 w 5535001"/>
                <a:gd name="connsiteY41" fmla="*/ 5125275 h 6250127"/>
                <a:gd name="connsiteX42" fmla="*/ 4618753 w 5535001"/>
                <a:gd name="connsiteY42" fmla="*/ 5355374 h 6250127"/>
                <a:gd name="connsiteX43" fmla="*/ 4566575 w 5535001"/>
                <a:gd name="connsiteY43" fmla="*/ 5408560 h 6250127"/>
                <a:gd name="connsiteX44" fmla="*/ 4513837 w 5535001"/>
                <a:gd name="connsiteY44" fmla="*/ 5461186 h 6250127"/>
                <a:gd name="connsiteX45" fmla="*/ 4459531 w 5535001"/>
                <a:gd name="connsiteY45" fmla="*/ 5512580 h 6250127"/>
                <a:gd name="connsiteX46" fmla="*/ 4404554 w 5535001"/>
                <a:gd name="connsiteY46" fmla="*/ 5563526 h 6250127"/>
                <a:gd name="connsiteX47" fmla="*/ 4348009 w 5535001"/>
                <a:gd name="connsiteY47" fmla="*/ 5613017 h 6250127"/>
                <a:gd name="connsiteX48" fmla="*/ 4290568 w 5535001"/>
                <a:gd name="connsiteY48" fmla="*/ 5661948 h 6250127"/>
                <a:gd name="connsiteX49" fmla="*/ 4276124 w 5535001"/>
                <a:gd name="connsiteY49" fmla="*/ 5674153 h 6250127"/>
                <a:gd name="connsiteX50" fmla="*/ 4261120 w 5535001"/>
                <a:gd name="connsiteY50" fmla="*/ 5685798 h 6250127"/>
                <a:gd name="connsiteX51" fmla="*/ 4231112 w 5535001"/>
                <a:gd name="connsiteY51" fmla="*/ 5708976 h 6250127"/>
                <a:gd name="connsiteX52" fmla="*/ 4170984 w 5535001"/>
                <a:gd name="connsiteY52" fmla="*/ 5755443 h 6250127"/>
                <a:gd name="connsiteX53" fmla="*/ 4046025 w 5535001"/>
                <a:gd name="connsiteY53" fmla="*/ 5843228 h 6250127"/>
                <a:gd name="connsiteX54" fmla="*/ 3915356 w 5535001"/>
                <a:gd name="connsiteY54" fmla="*/ 5923735 h 6250127"/>
                <a:gd name="connsiteX55" fmla="*/ 3346323 w 5535001"/>
                <a:gd name="connsiteY55" fmla="*/ 6158872 h 6250127"/>
                <a:gd name="connsiteX56" fmla="*/ 2743476 w 5535001"/>
                <a:gd name="connsiteY56" fmla="*/ 6247328 h 6250127"/>
                <a:gd name="connsiteX57" fmla="*/ 2668120 w 5535001"/>
                <a:gd name="connsiteY57" fmla="*/ 6249344 h 6250127"/>
                <a:gd name="connsiteX58" fmla="*/ 2630498 w 5535001"/>
                <a:gd name="connsiteY58" fmla="*/ 6250127 h 6250127"/>
                <a:gd name="connsiteX59" fmla="*/ 2592988 w 5535001"/>
                <a:gd name="connsiteY59" fmla="*/ 6249568 h 6250127"/>
                <a:gd name="connsiteX60" fmla="*/ 2518080 w 5535001"/>
                <a:gd name="connsiteY60" fmla="*/ 6247777 h 6250127"/>
                <a:gd name="connsiteX61" fmla="*/ 2442948 w 5535001"/>
                <a:gd name="connsiteY61" fmla="*/ 6244529 h 6250127"/>
                <a:gd name="connsiteX62" fmla="*/ 2291676 w 5535001"/>
                <a:gd name="connsiteY62" fmla="*/ 6232213 h 6250127"/>
                <a:gd name="connsiteX63" fmla="*/ 2141412 w 5535001"/>
                <a:gd name="connsiteY63" fmla="*/ 6212394 h 6250127"/>
                <a:gd name="connsiteX64" fmla="*/ 1992715 w 5535001"/>
                <a:gd name="connsiteY64" fmla="*/ 6184961 h 6250127"/>
                <a:gd name="connsiteX65" fmla="*/ 1845811 w 5535001"/>
                <a:gd name="connsiteY65" fmla="*/ 6151034 h 6250127"/>
                <a:gd name="connsiteX66" fmla="*/ 1701033 w 5535001"/>
                <a:gd name="connsiteY66" fmla="*/ 6110724 h 6250127"/>
                <a:gd name="connsiteX67" fmla="*/ 1629484 w 5535001"/>
                <a:gd name="connsiteY67" fmla="*/ 6088219 h 6250127"/>
                <a:gd name="connsiteX68" fmla="*/ 1558383 w 5535001"/>
                <a:gd name="connsiteY68" fmla="*/ 6064929 h 6250127"/>
                <a:gd name="connsiteX69" fmla="*/ 1011968 w 5535001"/>
                <a:gd name="connsiteY69" fmla="*/ 5828896 h 6250127"/>
                <a:gd name="connsiteX70" fmla="*/ 511237 w 5535001"/>
                <a:gd name="connsiteY70" fmla="*/ 5512356 h 6250127"/>
                <a:gd name="connsiteX71" fmla="*/ 395572 w 5535001"/>
                <a:gd name="connsiteY71" fmla="*/ 5419757 h 6250127"/>
                <a:gd name="connsiteX72" fmla="*/ 284722 w 5535001"/>
                <a:gd name="connsiteY72" fmla="*/ 5321559 h 6250127"/>
                <a:gd name="connsiteX73" fmla="*/ 257513 w 5535001"/>
                <a:gd name="connsiteY73" fmla="*/ 5296477 h 6250127"/>
                <a:gd name="connsiteX74" fmla="*/ 243853 w 5535001"/>
                <a:gd name="connsiteY74" fmla="*/ 5283937 h 6250127"/>
                <a:gd name="connsiteX75" fmla="*/ 230752 w 5535001"/>
                <a:gd name="connsiteY75" fmla="*/ 5270836 h 6250127"/>
                <a:gd name="connsiteX76" fmla="*/ 178574 w 5535001"/>
                <a:gd name="connsiteY76" fmla="*/ 5218322 h 6250127"/>
                <a:gd name="connsiteX77" fmla="*/ 126508 w 5535001"/>
                <a:gd name="connsiteY77" fmla="*/ 5165584 h 6250127"/>
                <a:gd name="connsiteX78" fmla="*/ 76345 w 5535001"/>
                <a:gd name="connsiteY78" fmla="*/ 5111167 h 6250127"/>
                <a:gd name="connsiteX79" fmla="*/ 26407 w 5535001"/>
                <a:gd name="connsiteY79" fmla="*/ 5056413 h 6250127"/>
                <a:gd name="connsiteX80" fmla="*/ 0 w 5535001"/>
                <a:gd name="connsiteY80" fmla="*/ 5024776 h 6250127"/>
                <a:gd name="connsiteX81" fmla="*/ 0 w 5535001"/>
                <a:gd name="connsiteY81" fmla="*/ 4492798 h 6250127"/>
                <a:gd name="connsiteX82" fmla="*/ 28534 w 5535001"/>
                <a:gd name="connsiteY82" fmla="*/ 4537879 h 6250127"/>
                <a:gd name="connsiteX83" fmla="*/ 66604 w 5535001"/>
                <a:gd name="connsiteY83" fmla="*/ 4592745 h 6250127"/>
                <a:gd name="connsiteX84" fmla="*/ 104114 w 5535001"/>
                <a:gd name="connsiteY84" fmla="*/ 4647834 h 6250127"/>
                <a:gd name="connsiteX85" fmla="*/ 143751 w 5535001"/>
                <a:gd name="connsiteY85" fmla="*/ 4701580 h 6250127"/>
                <a:gd name="connsiteX86" fmla="*/ 182717 w 5535001"/>
                <a:gd name="connsiteY86" fmla="*/ 4755773 h 6250127"/>
                <a:gd name="connsiteX87" fmla="*/ 223810 w 5535001"/>
                <a:gd name="connsiteY87" fmla="*/ 4808399 h 6250127"/>
                <a:gd name="connsiteX88" fmla="*/ 264679 w 5535001"/>
                <a:gd name="connsiteY88" fmla="*/ 4861249 h 6250127"/>
                <a:gd name="connsiteX89" fmla="*/ 307788 w 5535001"/>
                <a:gd name="connsiteY89" fmla="*/ 4912420 h 6250127"/>
                <a:gd name="connsiteX90" fmla="*/ 351232 w 5535001"/>
                <a:gd name="connsiteY90" fmla="*/ 4963254 h 6250127"/>
                <a:gd name="connsiteX91" fmla="*/ 397028 w 5535001"/>
                <a:gd name="connsiteY91" fmla="*/ 5012185 h 6250127"/>
                <a:gd name="connsiteX92" fmla="*/ 443496 w 5535001"/>
                <a:gd name="connsiteY92" fmla="*/ 5060444 h 6250127"/>
                <a:gd name="connsiteX93" fmla="*/ 455140 w 5535001"/>
                <a:gd name="connsiteY93" fmla="*/ 5072537 h 6250127"/>
                <a:gd name="connsiteX94" fmla="*/ 467345 w 5535001"/>
                <a:gd name="connsiteY94" fmla="*/ 5083958 h 6250127"/>
                <a:gd name="connsiteX95" fmla="*/ 491755 w 5535001"/>
                <a:gd name="connsiteY95" fmla="*/ 5106912 h 6250127"/>
                <a:gd name="connsiteX96" fmla="*/ 540686 w 5535001"/>
                <a:gd name="connsiteY96" fmla="*/ 5152819 h 6250127"/>
                <a:gd name="connsiteX97" fmla="*/ 552890 w 5535001"/>
                <a:gd name="connsiteY97" fmla="*/ 5164353 h 6250127"/>
                <a:gd name="connsiteX98" fmla="*/ 565655 w 5535001"/>
                <a:gd name="connsiteY98" fmla="*/ 5175214 h 6250127"/>
                <a:gd name="connsiteX99" fmla="*/ 591072 w 5535001"/>
                <a:gd name="connsiteY99" fmla="*/ 5197048 h 6250127"/>
                <a:gd name="connsiteX100" fmla="*/ 694197 w 5535001"/>
                <a:gd name="connsiteY100" fmla="*/ 5283041 h 6250127"/>
                <a:gd name="connsiteX101" fmla="*/ 1146221 w 5535001"/>
                <a:gd name="connsiteY101" fmla="*/ 5573716 h 6250127"/>
                <a:gd name="connsiteX102" fmla="*/ 1650982 w 5535001"/>
                <a:gd name="connsiteY102" fmla="*/ 5758130 h 6250127"/>
                <a:gd name="connsiteX103" fmla="*/ 1716485 w 5535001"/>
                <a:gd name="connsiteY103" fmla="*/ 5772798 h 6250127"/>
                <a:gd name="connsiteX104" fmla="*/ 1782211 w 5535001"/>
                <a:gd name="connsiteY104" fmla="*/ 5786235 h 6250127"/>
                <a:gd name="connsiteX105" fmla="*/ 1848386 w 5535001"/>
                <a:gd name="connsiteY105" fmla="*/ 5796984 h 6250127"/>
                <a:gd name="connsiteX106" fmla="*/ 1881417 w 5535001"/>
                <a:gd name="connsiteY106" fmla="*/ 5802359 h 6250127"/>
                <a:gd name="connsiteX107" fmla="*/ 1914560 w 5535001"/>
                <a:gd name="connsiteY107" fmla="*/ 5807061 h 6250127"/>
                <a:gd name="connsiteX108" fmla="*/ 2047469 w 5535001"/>
                <a:gd name="connsiteY108" fmla="*/ 5821282 h 6250127"/>
                <a:gd name="connsiteX109" fmla="*/ 2180601 w 5535001"/>
                <a:gd name="connsiteY109" fmla="*/ 5828896 h 6250127"/>
                <a:gd name="connsiteX110" fmla="*/ 2313622 w 5535001"/>
                <a:gd name="connsiteY110" fmla="*/ 5830463 h 6250127"/>
                <a:gd name="connsiteX111" fmla="*/ 2380021 w 5535001"/>
                <a:gd name="connsiteY111" fmla="*/ 5828448 h 6250127"/>
                <a:gd name="connsiteX112" fmla="*/ 2446195 w 5535001"/>
                <a:gd name="connsiteY112" fmla="*/ 5826433 h 6250127"/>
                <a:gd name="connsiteX113" fmla="*/ 2513041 w 5535001"/>
                <a:gd name="connsiteY113" fmla="*/ 5822737 h 6250127"/>
                <a:gd name="connsiteX114" fmla="*/ 2580111 w 5535001"/>
                <a:gd name="connsiteY114" fmla="*/ 5818258 h 6250127"/>
                <a:gd name="connsiteX115" fmla="*/ 2613590 w 5535001"/>
                <a:gd name="connsiteY115" fmla="*/ 5816355 h 6250127"/>
                <a:gd name="connsiteX116" fmla="*/ 2646845 w 5535001"/>
                <a:gd name="connsiteY116" fmla="*/ 5813108 h 6250127"/>
                <a:gd name="connsiteX117" fmla="*/ 2713244 w 5535001"/>
                <a:gd name="connsiteY117" fmla="*/ 5806838 h 6250127"/>
                <a:gd name="connsiteX118" fmla="*/ 3230882 w 5535001"/>
                <a:gd name="connsiteY118" fmla="*/ 5721292 h 6250127"/>
                <a:gd name="connsiteX119" fmla="*/ 3720416 w 5535001"/>
                <a:gd name="connsiteY119" fmla="*/ 5556472 h 6250127"/>
                <a:gd name="connsiteX120" fmla="*/ 3837425 w 5535001"/>
                <a:gd name="connsiteY120" fmla="*/ 5499927 h 6250127"/>
                <a:gd name="connsiteX121" fmla="*/ 3951634 w 5535001"/>
                <a:gd name="connsiteY121" fmla="*/ 5436552 h 6250127"/>
                <a:gd name="connsiteX122" fmla="*/ 4007284 w 5535001"/>
                <a:gd name="connsiteY122" fmla="*/ 5401841 h 6250127"/>
                <a:gd name="connsiteX123" fmla="*/ 4035164 w 5535001"/>
                <a:gd name="connsiteY123" fmla="*/ 5384374 h 6250127"/>
                <a:gd name="connsiteX124" fmla="*/ 4049049 w 5535001"/>
                <a:gd name="connsiteY124" fmla="*/ 5375640 h 6250127"/>
                <a:gd name="connsiteX125" fmla="*/ 4062485 w 5535001"/>
                <a:gd name="connsiteY125" fmla="*/ 5366123 h 6250127"/>
                <a:gd name="connsiteX126" fmla="*/ 4116567 w 5535001"/>
                <a:gd name="connsiteY126" fmla="*/ 5328277 h 6250127"/>
                <a:gd name="connsiteX127" fmla="*/ 4169976 w 5535001"/>
                <a:gd name="connsiteY127" fmla="*/ 5289199 h 6250127"/>
                <a:gd name="connsiteX128" fmla="*/ 4222042 w 5535001"/>
                <a:gd name="connsiteY128" fmla="*/ 5247994 h 6250127"/>
                <a:gd name="connsiteX129" fmla="*/ 4273213 w 5535001"/>
                <a:gd name="connsiteY129" fmla="*/ 5205558 h 6250127"/>
                <a:gd name="connsiteX130" fmla="*/ 4323151 w 5535001"/>
                <a:gd name="connsiteY130" fmla="*/ 5161329 h 6250127"/>
                <a:gd name="connsiteX131" fmla="*/ 4371971 w 5535001"/>
                <a:gd name="connsiteY131" fmla="*/ 5116093 h 6250127"/>
                <a:gd name="connsiteX132" fmla="*/ 4546868 w 5535001"/>
                <a:gd name="connsiteY132" fmla="*/ 4924400 h 6250127"/>
                <a:gd name="connsiteX133" fmla="*/ 4675634 w 5535001"/>
                <a:gd name="connsiteY133" fmla="*/ 4715352 h 6250127"/>
                <a:gd name="connsiteX134" fmla="*/ 4700155 w 5535001"/>
                <a:gd name="connsiteY134" fmla="*/ 4659255 h 6250127"/>
                <a:gd name="connsiteX135" fmla="*/ 4721206 w 5535001"/>
                <a:gd name="connsiteY135" fmla="*/ 4600135 h 6250127"/>
                <a:gd name="connsiteX136" fmla="*/ 4740465 w 5535001"/>
                <a:gd name="connsiteY136" fmla="*/ 4538887 h 6250127"/>
                <a:gd name="connsiteX137" fmla="*/ 4758492 w 5535001"/>
                <a:gd name="connsiteY137" fmla="*/ 4475848 h 6250127"/>
                <a:gd name="connsiteX138" fmla="*/ 4891288 w 5535001"/>
                <a:gd name="connsiteY138" fmla="*/ 3930329 h 6250127"/>
                <a:gd name="connsiteX139" fmla="*/ 5066298 w 5535001"/>
                <a:gd name="connsiteY139" fmla="*/ 3382235 h 6250127"/>
                <a:gd name="connsiteX140" fmla="*/ 5156994 w 5535001"/>
                <a:gd name="connsiteY140" fmla="*/ 2898635 h 6250127"/>
                <a:gd name="connsiteX141" fmla="*/ 5083317 w 5535001"/>
                <a:gd name="connsiteY141" fmla="*/ 2402047 h 6250127"/>
                <a:gd name="connsiteX142" fmla="*/ 4871022 w 5535001"/>
                <a:gd name="connsiteY142" fmla="*/ 1926958 h 6250127"/>
                <a:gd name="connsiteX143" fmla="*/ 4727028 w 5535001"/>
                <a:gd name="connsiteY143" fmla="*/ 1703577 h 6250127"/>
                <a:gd name="connsiteX144" fmla="*/ 4563776 w 5535001"/>
                <a:gd name="connsiteY144" fmla="*/ 1490834 h 6250127"/>
                <a:gd name="connsiteX145" fmla="*/ 4370291 w 5535001"/>
                <a:gd name="connsiteY145" fmla="*/ 1300596 h 6250127"/>
                <a:gd name="connsiteX146" fmla="*/ 4266046 w 5535001"/>
                <a:gd name="connsiteY146" fmla="*/ 1214491 h 6250127"/>
                <a:gd name="connsiteX147" fmla="*/ 4212973 w 5535001"/>
                <a:gd name="connsiteY147" fmla="*/ 1173062 h 6250127"/>
                <a:gd name="connsiteX148" fmla="*/ 4157995 w 5535001"/>
                <a:gd name="connsiteY148" fmla="*/ 1134545 h 6250127"/>
                <a:gd name="connsiteX149" fmla="*/ 3697126 w 5535001"/>
                <a:gd name="connsiteY149" fmla="*/ 881044 h 6250127"/>
                <a:gd name="connsiteX150" fmla="*/ 3637670 w 5535001"/>
                <a:gd name="connsiteY150" fmla="*/ 856747 h 6250127"/>
                <a:gd name="connsiteX151" fmla="*/ 3608222 w 5535001"/>
                <a:gd name="connsiteY151" fmla="*/ 844318 h 6250127"/>
                <a:gd name="connsiteX152" fmla="*/ 3578214 w 5535001"/>
                <a:gd name="connsiteY152" fmla="*/ 833457 h 6250127"/>
                <a:gd name="connsiteX153" fmla="*/ 3518309 w 5535001"/>
                <a:gd name="connsiteY153" fmla="*/ 812294 h 6250127"/>
                <a:gd name="connsiteX154" fmla="*/ 3503417 w 5535001"/>
                <a:gd name="connsiteY154" fmla="*/ 806920 h 6250127"/>
                <a:gd name="connsiteX155" fmla="*/ 3489533 w 5535001"/>
                <a:gd name="connsiteY155" fmla="*/ 799642 h 6250127"/>
                <a:gd name="connsiteX156" fmla="*/ 3460869 w 5535001"/>
                <a:gd name="connsiteY156" fmla="*/ 787101 h 6250127"/>
                <a:gd name="connsiteX157" fmla="*/ 3402980 w 5535001"/>
                <a:gd name="connsiteY157" fmla="*/ 763475 h 6250127"/>
                <a:gd name="connsiteX158" fmla="*/ 3374092 w 5535001"/>
                <a:gd name="connsiteY158" fmla="*/ 751606 h 6250127"/>
                <a:gd name="connsiteX159" fmla="*/ 3344980 w 5535001"/>
                <a:gd name="connsiteY159" fmla="*/ 740409 h 6250127"/>
                <a:gd name="connsiteX160" fmla="*/ 3226627 w 5535001"/>
                <a:gd name="connsiteY160" fmla="*/ 700772 h 6250127"/>
                <a:gd name="connsiteX161" fmla="*/ 2735750 w 5535001"/>
                <a:gd name="connsiteY161" fmla="*/ 614667 h 6250127"/>
                <a:gd name="connsiteX162" fmla="*/ 2673158 w 5535001"/>
                <a:gd name="connsiteY162" fmla="*/ 610412 h 6250127"/>
                <a:gd name="connsiteX163" fmla="*/ 2610119 w 5535001"/>
                <a:gd name="connsiteY163" fmla="*/ 609628 h 6250127"/>
                <a:gd name="connsiteX164" fmla="*/ 2547080 w 5535001"/>
                <a:gd name="connsiteY164" fmla="*/ 608620 h 6250127"/>
                <a:gd name="connsiteX165" fmla="*/ 2516400 w 5535001"/>
                <a:gd name="connsiteY165" fmla="*/ 608844 h 6250127"/>
                <a:gd name="connsiteX166" fmla="*/ 2486280 w 5535001"/>
                <a:gd name="connsiteY166" fmla="*/ 609740 h 6250127"/>
                <a:gd name="connsiteX167" fmla="*/ 2426376 w 5535001"/>
                <a:gd name="connsiteY167" fmla="*/ 613099 h 6250127"/>
                <a:gd name="connsiteX168" fmla="*/ 2366920 w 5535001"/>
                <a:gd name="connsiteY168" fmla="*/ 618474 h 6250127"/>
                <a:gd name="connsiteX169" fmla="*/ 2337248 w 5535001"/>
                <a:gd name="connsiteY169" fmla="*/ 621497 h 6250127"/>
                <a:gd name="connsiteX170" fmla="*/ 2307800 w 5535001"/>
                <a:gd name="connsiteY170" fmla="*/ 625528 h 6250127"/>
                <a:gd name="connsiteX171" fmla="*/ 2278351 w 5535001"/>
                <a:gd name="connsiteY171" fmla="*/ 629559 h 6250127"/>
                <a:gd name="connsiteX172" fmla="*/ 2249127 w 5535001"/>
                <a:gd name="connsiteY172" fmla="*/ 634710 h 6250127"/>
                <a:gd name="connsiteX173" fmla="*/ 1796096 w 5535001"/>
                <a:gd name="connsiteY173" fmla="*/ 781726 h 6250127"/>
                <a:gd name="connsiteX174" fmla="*/ 1370833 w 5535001"/>
                <a:gd name="connsiteY174" fmla="*/ 1048663 h 6250127"/>
                <a:gd name="connsiteX175" fmla="*/ 959790 w 5535001"/>
                <a:gd name="connsiteY175" fmla="*/ 1390844 h 6250127"/>
                <a:gd name="connsiteX176" fmla="*/ 749062 w 5535001"/>
                <a:gd name="connsiteY176" fmla="*/ 1577611 h 6250127"/>
                <a:gd name="connsiteX177" fmla="*/ 524786 w 5535001"/>
                <a:gd name="connsiteY177" fmla="*/ 1763145 h 6250127"/>
                <a:gd name="connsiteX178" fmla="*/ 84071 w 5535001"/>
                <a:gd name="connsiteY178" fmla="*/ 2098496 h 6250127"/>
                <a:gd name="connsiteX179" fmla="*/ 0 w 5535001"/>
                <a:gd name="connsiteY179" fmla="*/ 2168094 h 6250127"/>
                <a:gd name="connsiteX180" fmla="*/ 0 w 5535001"/>
                <a:gd name="connsiteY180" fmla="*/ 1576676 h 6250127"/>
                <a:gd name="connsiteX181" fmla="*/ 174655 w 5535001"/>
                <a:gd name="connsiteY181" fmla="*/ 1387597 h 6250127"/>
                <a:gd name="connsiteX182" fmla="*/ 363661 w 5535001"/>
                <a:gd name="connsiteY182" fmla="*/ 1188626 h 6250127"/>
                <a:gd name="connsiteX183" fmla="*/ 458052 w 5535001"/>
                <a:gd name="connsiteY183" fmla="*/ 1086397 h 6250127"/>
                <a:gd name="connsiteX184" fmla="*/ 557257 w 5535001"/>
                <a:gd name="connsiteY184" fmla="*/ 981593 h 6250127"/>
                <a:gd name="connsiteX185" fmla="*/ 994165 w 5535001"/>
                <a:gd name="connsiteY185" fmla="*/ 578389 h 6250127"/>
                <a:gd name="connsiteX186" fmla="*/ 1520873 w 5535001"/>
                <a:gd name="connsiteY186" fmla="*/ 237215 h 6250127"/>
                <a:gd name="connsiteX187" fmla="*/ 2141748 w 5535001"/>
                <a:gd name="connsiteY187" fmla="*/ 31190 h 6250127"/>
                <a:gd name="connsiteX188" fmla="*/ 2182505 w 5535001"/>
                <a:gd name="connsiteY188" fmla="*/ 24360 h 6250127"/>
                <a:gd name="connsiteX189" fmla="*/ 2223374 w 5535001"/>
                <a:gd name="connsiteY189" fmla="*/ 18873 h 6250127"/>
                <a:gd name="connsiteX190" fmla="*/ 2264355 w 5535001"/>
                <a:gd name="connsiteY190" fmla="*/ 13611 h 6250127"/>
                <a:gd name="connsiteX191" fmla="*/ 2305336 w 5535001"/>
                <a:gd name="connsiteY191" fmla="*/ 9580 h 6250127"/>
                <a:gd name="connsiteX192" fmla="*/ 2387410 w 5535001"/>
                <a:gd name="connsiteY192" fmla="*/ 3645 h 6250127"/>
                <a:gd name="connsiteX193" fmla="*/ 2469373 w 5535001"/>
                <a:gd name="connsiteY193" fmla="*/ 622 h 62501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Lst>
              <a:rect l="l" t="t" r="r" b="b"/>
              <a:pathLst>
                <a:path w="5535001" h="6250127">
                  <a:moveTo>
                    <a:pt x="2510242" y="174"/>
                  </a:moveTo>
                  <a:cubicBezTo>
                    <a:pt x="2523902" y="-50"/>
                    <a:pt x="2537562" y="-162"/>
                    <a:pt x="2550551" y="510"/>
                  </a:cubicBezTo>
                  <a:lnTo>
                    <a:pt x="2629490" y="3757"/>
                  </a:lnTo>
                  <a:lnTo>
                    <a:pt x="2708317" y="7229"/>
                  </a:lnTo>
                  <a:cubicBezTo>
                    <a:pt x="2734630" y="8572"/>
                    <a:pt x="2760943" y="12155"/>
                    <a:pt x="2787256" y="14619"/>
                  </a:cubicBezTo>
                  <a:cubicBezTo>
                    <a:pt x="2997536" y="34885"/>
                    <a:pt x="3207144" y="77994"/>
                    <a:pt x="3408467" y="145064"/>
                  </a:cubicBezTo>
                  <a:lnTo>
                    <a:pt x="3557723" y="199593"/>
                  </a:lnTo>
                  <a:cubicBezTo>
                    <a:pt x="3570264" y="203848"/>
                    <a:pt x="3582245" y="209447"/>
                    <a:pt x="3594337" y="214597"/>
                  </a:cubicBezTo>
                  <a:lnTo>
                    <a:pt x="3630616" y="230385"/>
                  </a:lnTo>
                  <a:lnTo>
                    <a:pt x="3703172" y="262073"/>
                  </a:lnTo>
                  <a:cubicBezTo>
                    <a:pt x="3715265" y="267335"/>
                    <a:pt x="3727358" y="272598"/>
                    <a:pt x="3739003" y="278756"/>
                  </a:cubicBezTo>
                  <a:cubicBezTo>
                    <a:pt x="3744937" y="281667"/>
                    <a:pt x="3750984" y="284131"/>
                    <a:pt x="3756806" y="287266"/>
                  </a:cubicBezTo>
                  <a:cubicBezTo>
                    <a:pt x="3762517" y="290513"/>
                    <a:pt x="3768115" y="294208"/>
                    <a:pt x="3773714" y="297567"/>
                  </a:cubicBezTo>
                  <a:lnTo>
                    <a:pt x="3840784" y="339332"/>
                  </a:lnTo>
                  <a:cubicBezTo>
                    <a:pt x="3851869" y="346386"/>
                    <a:pt x="3863290" y="352881"/>
                    <a:pt x="3873927" y="360495"/>
                  </a:cubicBezTo>
                  <a:lnTo>
                    <a:pt x="3906062" y="383001"/>
                  </a:lnTo>
                  <a:lnTo>
                    <a:pt x="3969662" y="428572"/>
                  </a:lnTo>
                  <a:cubicBezTo>
                    <a:pt x="4137281" y="552188"/>
                    <a:pt x="4285417" y="693270"/>
                    <a:pt x="4423029" y="837600"/>
                  </a:cubicBezTo>
                  <a:cubicBezTo>
                    <a:pt x="4440160" y="855739"/>
                    <a:pt x="4457404" y="873766"/>
                    <a:pt x="4474647" y="891569"/>
                  </a:cubicBezTo>
                  <a:lnTo>
                    <a:pt x="4524250" y="946883"/>
                  </a:lnTo>
                  <a:lnTo>
                    <a:pt x="4573965" y="1001748"/>
                  </a:lnTo>
                  <a:cubicBezTo>
                    <a:pt x="4590760" y="1019887"/>
                    <a:pt x="4605988" y="1039146"/>
                    <a:pt x="4622224" y="1057509"/>
                  </a:cubicBezTo>
                  <a:cubicBezTo>
                    <a:pt x="4653911" y="1094907"/>
                    <a:pt x="4686831" y="1131409"/>
                    <a:pt x="4717510" y="1169143"/>
                  </a:cubicBezTo>
                  <a:cubicBezTo>
                    <a:pt x="4733186" y="1187730"/>
                    <a:pt x="4748862" y="1206430"/>
                    <a:pt x="4764986" y="1224681"/>
                  </a:cubicBezTo>
                  <a:cubicBezTo>
                    <a:pt x="4780886" y="1243044"/>
                    <a:pt x="4797233" y="1261071"/>
                    <a:pt x="4813021" y="1279994"/>
                  </a:cubicBezTo>
                  <a:cubicBezTo>
                    <a:pt x="4877292" y="1354230"/>
                    <a:pt x="4941339" y="1428914"/>
                    <a:pt x="5001915" y="1506846"/>
                  </a:cubicBezTo>
                  <a:cubicBezTo>
                    <a:pt x="5062603" y="1584665"/>
                    <a:pt x="5118252" y="1666739"/>
                    <a:pt x="5170542" y="1751165"/>
                  </a:cubicBezTo>
                  <a:cubicBezTo>
                    <a:pt x="5274898" y="1920240"/>
                    <a:pt x="5363579" y="2101295"/>
                    <a:pt x="5428969" y="2293660"/>
                  </a:cubicBezTo>
                  <a:cubicBezTo>
                    <a:pt x="5494136" y="2485801"/>
                    <a:pt x="5533102" y="2690819"/>
                    <a:pt x="5534893" y="2899307"/>
                  </a:cubicBezTo>
                  <a:cubicBezTo>
                    <a:pt x="5536124" y="3003439"/>
                    <a:pt x="5526831" y="3108132"/>
                    <a:pt x="5508804" y="3211144"/>
                  </a:cubicBezTo>
                  <a:cubicBezTo>
                    <a:pt x="5490441" y="3314157"/>
                    <a:pt x="5462336" y="3415490"/>
                    <a:pt x="5426282" y="3513352"/>
                  </a:cubicBezTo>
                  <a:cubicBezTo>
                    <a:pt x="5363355" y="3684890"/>
                    <a:pt x="5302219" y="3856428"/>
                    <a:pt x="5248250" y="4030542"/>
                  </a:cubicBezTo>
                  <a:lnTo>
                    <a:pt x="5208612" y="4161771"/>
                  </a:lnTo>
                  <a:lnTo>
                    <a:pt x="5170318" y="4294680"/>
                  </a:lnTo>
                  <a:lnTo>
                    <a:pt x="5132248" y="4430164"/>
                  </a:lnTo>
                  <a:lnTo>
                    <a:pt x="5112765" y="4498914"/>
                  </a:lnTo>
                  <a:lnTo>
                    <a:pt x="5091715" y="4569119"/>
                  </a:lnTo>
                  <a:cubicBezTo>
                    <a:pt x="5085221" y="4592297"/>
                    <a:pt x="5076823" y="4616482"/>
                    <a:pt x="5068985" y="4640220"/>
                  </a:cubicBezTo>
                  <a:cubicBezTo>
                    <a:pt x="5060699" y="4664182"/>
                    <a:pt x="5053981" y="4687807"/>
                    <a:pt x="5043904" y="4712105"/>
                  </a:cubicBezTo>
                  <a:lnTo>
                    <a:pt x="5015799" y="4784438"/>
                  </a:lnTo>
                  <a:cubicBezTo>
                    <a:pt x="5005274" y="4808511"/>
                    <a:pt x="4993965" y="4832473"/>
                    <a:pt x="4982880" y="4856435"/>
                  </a:cubicBezTo>
                  <a:cubicBezTo>
                    <a:pt x="4936524" y="4951273"/>
                    <a:pt x="4881099" y="5044096"/>
                    <a:pt x="4817276" y="5125275"/>
                  </a:cubicBezTo>
                  <a:cubicBezTo>
                    <a:pt x="4755244" y="5208805"/>
                    <a:pt x="4686943" y="5282817"/>
                    <a:pt x="4618753" y="5355374"/>
                  </a:cubicBezTo>
                  <a:cubicBezTo>
                    <a:pt x="4602069" y="5374073"/>
                    <a:pt x="4584154" y="5391092"/>
                    <a:pt x="4566575" y="5408560"/>
                  </a:cubicBezTo>
                  <a:lnTo>
                    <a:pt x="4513837" y="5461186"/>
                  </a:lnTo>
                  <a:cubicBezTo>
                    <a:pt x="4496593" y="5479101"/>
                    <a:pt x="4477894" y="5495560"/>
                    <a:pt x="4459531" y="5512580"/>
                  </a:cubicBezTo>
                  <a:lnTo>
                    <a:pt x="4404554" y="5563526"/>
                  </a:lnTo>
                  <a:cubicBezTo>
                    <a:pt x="4386527" y="5580770"/>
                    <a:pt x="4366932" y="5596670"/>
                    <a:pt x="4348009" y="5613017"/>
                  </a:cubicBezTo>
                  <a:lnTo>
                    <a:pt x="4290568" y="5661948"/>
                  </a:lnTo>
                  <a:lnTo>
                    <a:pt x="4276124" y="5674153"/>
                  </a:lnTo>
                  <a:lnTo>
                    <a:pt x="4261120" y="5685798"/>
                  </a:lnTo>
                  <a:lnTo>
                    <a:pt x="4231112" y="5708976"/>
                  </a:lnTo>
                  <a:lnTo>
                    <a:pt x="4170984" y="5755443"/>
                  </a:lnTo>
                  <a:cubicBezTo>
                    <a:pt x="4130227" y="5785563"/>
                    <a:pt x="4087790" y="5813892"/>
                    <a:pt x="4046025" y="5843228"/>
                  </a:cubicBezTo>
                  <a:cubicBezTo>
                    <a:pt x="4002917" y="5870437"/>
                    <a:pt x="3959248" y="5897309"/>
                    <a:pt x="3915356" y="5923735"/>
                  </a:cubicBezTo>
                  <a:cubicBezTo>
                    <a:pt x="3737659" y="6026299"/>
                    <a:pt x="3544847" y="6106022"/>
                    <a:pt x="3346323" y="6158872"/>
                  </a:cubicBezTo>
                  <a:cubicBezTo>
                    <a:pt x="3147800" y="6211946"/>
                    <a:pt x="2944462" y="6239714"/>
                    <a:pt x="2743476" y="6247328"/>
                  </a:cubicBezTo>
                  <a:lnTo>
                    <a:pt x="2668120" y="6249344"/>
                  </a:lnTo>
                  <a:lnTo>
                    <a:pt x="2630498" y="6250127"/>
                  </a:lnTo>
                  <a:lnTo>
                    <a:pt x="2592988" y="6249568"/>
                  </a:lnTo>
                  <a:lnTo>
                    <a:pt x="2518080" y="6247777"/>
                  </a:lnTo>
                  <a:cubicBezTo>
                    <a:pt x="2493110" y="6247105"/>
                    <a:pt x="2468365" y="6246881"/>
                    <a:pt x="2442948" y="6244529"/>
                  </a:cubicBezTo>
                  <a:cubicBezTo>
                    <a:pt x="2392337" y="6240722"/>
                    <a:pt x="2341950" y="6237699"/>
                    <a:pt x="2291676" y="6232213"/>
                  </a:cubicBezTo>
                  <a:lnTo>
                    <a:pt x="2141412" y="6212394"/>
                  </a:lnTo>
                  <a:lnTo>
                    <a:pt x="1992715" y="6184961"/>
                  </a:lnTo>
                  <a:cubicBezTo>
                    <a:pt x="1943561" y="6173988"/>
                    <a:pt x="1894630" y="6162231"/>
                    <a:pt x="1845811" y="6151034"/>
                  </a:cubicBezTo>
                  <a:cubicBezTo>
                    <a:pt x="1797215" y="6138829"/>
                    <a:pt x="1749180" y="6123938"/>
                    <a:pt x="1701033" y="6110724"/>
                  </a:cubicBezTo>
                  <a:cubicBezTo>
                    <a:pt x="1676847" y="6104566"/>
                    <a:pt x="1653334" y="6095833"/>
                    <a:pt x="1629484" y="6088219"/>
                  </a:cubicBezTo>
                  <a:lnTo>
                    <a:pt x="1558383" y="6064929"/>
                  </a:lnTo>
                  <a:cubicBezTo>
                    <a:pt x="1369713" y="6000210"/>
                    <a:pt x="1186978" y="5921271"/>
                    <a:pt x="1011968" y="5828896"/>
                  </a:cubicBezTo>
                  <a:cubicBezTo>
                    <a:pt x="837071" y="5736408"/>
                    <a:pt x="668556" y="5631940"/>
                    <a:pt x="511237" y="5512356"/>
                  </a:cubicBezTo>
                  <a:cubicBezTo>
                    <a:pt x="471152" y="5483468"/>
                    <a:pt x="433642" y="5451220"/>
                    <a:pt x="395572" y="5419757"/>
                  </a:cubicBezTo>
                  <a:cubicBezTo>
                    <a:pt x="356831" y="5388965"/>
                    <a:pt x="321112" y="5354926"/>
                    <a:pt x="284722" y="5321559"/>
                  </a:cubicBezTo>
                  <a:lnTo>
                    <a:pt x="257513" y="5296477"/>
                  </a:lnTo>
                  <a:lnTo>
                    <a:pt x="243853" y="5283937"/>
                  </a:lnTo>
                  <a:lnTo>
                    <a:pt x="230752" y="5270836"/>
                  </a:lnTo>
                  <a:lnTo>
                    <a:pt x="178574" y="5218322"/>
                  </a:lnTo>
                  <a:cubicBezTo>
                    <a:pt x="161331" y="5200631"/>
                    <a:pt x="143191" y="5183948"/>
                    <a:pt x="126508" y="5165584"/>
                  </a:cubicBezTo>
                  <a:lnTo>
                    <a:pt x="76345" y="5111167"/>
                  </a:lnTo>
                  <a:cubicBezTo>
                    <a:pt x="59774" y="5092916"/>
                    <a:pt x="42530" y="5075112"/>
                    <a:pt x="26407" y="5056413"/>
                  </a:cubicBezTo>
                  <a:lnTo>
                    <a:pt x="0" y="5024776"/>
                  </a:lnTo>
                  <a:lnTo>
                    <a:pt x="0" y="4492798"/>
                  </a:lnTo>
                  <a:lnTo>
                    <a:pt x="28534" y="4537879"/>
                  </a:lnTo>
                  <a:cubicBezTo>
                    <a:pt x="41299" y="4556130"/>
                    <a:pt x="54175" y="4574382"/>
                    <a:pt x="66604" y="4592745"/>
                  </a:cubicBezTo>
                  <a:lnTo>
                    <a:pt x="104114" y="4647834"/>
                  </a:lnTo>
                  <a:lnTo>
                    <a:pt x="143751" y="4701580"/>
                  </a:lnTo>
                  <a:cubicBezTo>
                    <a:pt x="156964" y="4719495"/>
                    <a:pt x="169728" y="4737746"/>
                    <a:pt x="182717" y="4755773"/>
                  </a:cubicBezTo>
                  <a:lnTo>
                    <a:pt x="223810" y="4808399"/>
                  </a:lnTo>
                  <a:lnTo>
                    <a:pt x="264679" y="4861249"/>
                  </a:lnTo>
                  <a:cubicBezTo>
                    <a:pt x="278563" y="4878717"/>
                    <a:pt x="293455" y="4895288"/>
                    <a:pt x="307788" y="4912420"/>
                  </a:cubicBezTo>
                  <a:lnTo>
                    <a:pt x="351232" y="4963254"/>
                  </a:lnTo>
                  <a:cubicBezTo>
                    <a:pt x="365788" y="4980162"/>
                    <a:pt x="381688" y="4995837"/>
                    <a:pt x="397028" y="5012185"/>
                  </a:cubicBezTo>
                  <a:lnTo>
                    <a:pt x="443496" y="5060444"/>
                  </a:lnTo>
                  <a:lnTo>
                    <a:pt x="455140" y="5072537"/>
                  </a:lnTo>
                  <a:lnTo>
                    <a:pt x="467345" y="5083958"/>
                  </a:lnTo>
                  <a:lnTo>
                    <a:pt x="491755" y="5106912"/>
                  </a:lnTo>
                  <a:lnTo>
                    <a:pt x="540686" y="5152819"/>
                  </a:lnTo>
                  <a:lnTo>
                    <a:pt x="552890" y="5164353"/>
                  </a:lnTo>
                  <a:lnTo>
                    <a:pt x="565655" y="5175214"/>
                  </a:lnTo>
                  <a:lnTo>
                    <a:pt x="591072" y="5197048"/>
                  </a:lnTo>
                  <a:cubicBezTo>
                    <a:pt x="624999" y="5226160"/>
                    <a:pt x="658366" y="5256056"/>
                    <a:pt x="694197" y="5283041"/>
                  </a:cubicBezTo>
                  <a:cubicBezTo>
                    <a:pt x="834272" y="5394675"/>
                    <a:pt x="985207" y="5493881"/>
                    <a:pt x="1146221" y="5573716"/>
                  </a:cubicBezTo>
                  <a:cubicBezTo>
                    <a:pt x="1307122" y="5653774"/>
                    <a:pt x="1476869" y="5715918"/>
                    <a:pt x="1650982" y="5758130"/>
                  </a:cubicBezTo>
                  <a:lnTo>
                    <a:pt x="1716485" y="5772798"/>
                  </a:lnTo>
                  <a:cubicBezTo>
                    <a:pt x="1738431" y="5777390"/>
                    <a:pt x="1759929" y="5783100"/>
                    <a:pt x="1782211" y="5786235"/>
                  </a:cubicBezTo>
                  <a:lnTo>
                    <a:pt x="1848386" y="5796984"/>
                  </a:lnTo>
                  <a:lnTo>
                    <a:pt x="1881417" y="5802359"/>
                  </a:lnTo>
                  <a:cubicBezTo>
                    <a:pt x="1892390" y="5804151"/>
                    <a:pt x="1903363" y="5806054"/>
                    <a:pt x="1914560" y="5807061"/>
                  </a:cubicBezTo>
                  <a:cubicBezTo>
                    <a:pt x="1959012" y="5811765"/>
                    <a:pt x="2003241" y="5817251"/>
                    <a:pt x="2047469" y="5821282"/>
                  </a:cubicBezTo>
                  <a:lnTo>
                    <a:pt x="2180601" y="5828896"/>
                  </a:lnTo>
                  <a:lnTo>
                    <a:pt x="2313622" y="5830463"/>
                  </a:lnTo>
                  <a:cubicBezTo>
                    <a:pt x="2335680" y="5830799"/>
                    <a:pt x="2357962" y="5829008"/>
                    <a:pt x="2380021" y="5828448"/>
                  </a:cubicBezTo>
                  <a:lnTo>
                    <a:pt x="2446195" y="5826433"/>
                  </a:lnTo>
                  <a:cubicBezTo>
                    <a:pt x="2468029" y="5826208"/>
                    <a:pt x="2490647" y="5824193"/>
                    <a:pt x="2513041" y="5822737"/>
                  </a:cubicBezTo>
                  <a:lnTo>
                    <a:pt x="2580111" y="5818258"/>
                  </a:lnTo>
                  <a:lnTo>
                    <a:pt x="2613590" y="5816355"/>
                  </a:lnTo>
                  <a:lnTo>
                    <a:pt x="2646845" y="5813108"/>
                  </a:lnTo>
                  <a:cubicBezTo>
                    <a:pt x="2669016" y="5810869"/>
                    <a:pt x="2691074" y="5808741"/>
                    <a:pt x="2713244" y="5806838"/>
                  </a:cubicBezTo>
                  <a:cubicBezTo>
                    <a:pt x="2889933" y="5789371"/>
                    <a:pt x="3062815" y="5762050"/>
                    <a:pt x="3230882" y="5721292"/>
                  </a:cubicBezTo>
                  <a:cubicBezTo>
                    <a:pt x="3398837" y="5680423"/>
                    <a:pt x="3562426" y="5626902"/>
                    <a:pt x="3720416" y="5556472"/>
                  </a:cubicBezTo>
                  <a:cubicBezTo>
                    <a:pt x="3759381" y="5537997"/>
                    <a:pt x="3798347" y="5518962"/>
                    <a:pt x="3837425" y="5499927"/>
                  </a:cubicBezTo>
                  <a:cubicBezTo>
                    <a:pt x="3875271" y="5478765"/>
                    <a:pt x="3913900" y="5458610"/>
                    <a:pt x="3951634" y="5436552"/>
                  </a:cubicBezTo>
                  <a:lnTo>
                    <a:pt x="4007284" y="5401841"/>
                  </a:lnTo>
                  <a:lnTo>
                    <a:pt x="4035164" y="5384374"/>
                  </a:lnTo>
                  <a:lnTo>
                    <a:pt x="4049049" y="5375640"/>
                  </a:lnTo>
                  <a:lnTo>
                    <a:pt x="4062485" y="5366123"/>
                  </a:lnTo>
                  <a:lnTo>
                    <a:pt x="4116567" y="5328277"/>
                  </a:lnTo>
                  <a:cubicBezTo>
                    <a:pt x="4134594" y="5315624"/>
                    <a:pt x="4152957" y="5303420"/>
                    <a:pt x="4169976" y="5289199"/>
                  </a:cubicBezTo>
                  <a:lnTo>
                    <a:pt x="4222042" y="5247994"/>
                  </a:lnTo>
                  <a:cubicBezTo>
                    <a:pt x="4239398" y="5234222"/>
                    <a:pt x="4256865" y="5220562"/>
                    <a:pt x="4273213" y="5205558"/>
                  </a:cubicBezTo>
                  <a:lnTo>
                    <a:pt x="4323151" y="5161329"/>
                  </a:lnTo>
                  <a:cubicBezTo>
                    <a:pt x="4339611" y="5146437"/>
                    <a:pt x="4356631" y="5131881"/>
                    <a:pt x="4371971" y="5116093"/>
                  </a:cubicBezTo>
                  <a:cubicBezTo>
                    <a:pt x="4435457" y="5054398"/>
                    <a:pt x="4496258" y="4991135"/>
                    <a:pt x="4546868" y="4924400"/>
                  </a:cubicBezTo>
                  <a:cubicBezTo>
                    <a:pt x="4600054" y="4858450"/>
                    <a:pt x="4640699" y="4788916"/>
                    <a:pt x="4675634" y="4715352"/>
                  </a:cubicBezTo>
                  <a:lnTo>
                    <a:pt x="4700155" y="4659255"/>
                  </a:lnTo>
                  <a:lnTo>
                    <a:pt x="4721206" y="4600135"/>
                  </a:lnTo>
                  <a:cubicBezTo>
                    <a:pt x="4728707" y="4580988"/>
                    <a:pt x="4733970" y="4559266"/>
                    <a:pt x="4740465" y="4538887"/>
                  </a:cubicBezTo>
                  <a:cubicBezTo>
                    <a:pt x="4746623" y="4518061"/>
                    <a:pt x="4753005" y="4497906"/>
                    <a:pt x="4758492" y="4475848"/>
                  </a:cubicBezTo>
                  <a:cubicBezTo>
                    <a:pt x="4803168" y="4303637"/>
                    <a:pt x="4840902" y="4115080"/>
                    <a:pt x="4891288" y="3930329"/>
                  </a:cubicBezTo>
                  <a:cubicBezTo>
                    <a:pt x="4940891" y="3744906"/>
                    <a:pt x="5000235" y="3562059"/>
                    <a:pt x="5066298" y="3382235"/>
                  </a:cubicBezTo>
                  <a:cubicBezTo>
                    <a:pt x="5124186" y="3226932"/>
                    <a:pt x="5154530" y="3064015"/>
                    <a:pt x="5156994" y="2898635"/>
                  </a:cubicBezTo>
                  <a:cubicBezTo>
                    <a:pt x="5159681" y="2733255"/>
                    <a:pt x="5132920" y="2565636"/>
                    <a:pt x="5083317" y="2402047"/>
                  </a:cubicBezTo>
                  <a:cubicBezTo>
                    <a:pt x="5033938" y="2238123"/>
                    <a:pt x="4960150" y="2079013"/>
                    <a:pt x="4871022" y="1926958"/>
                  </a:cubicBezTo>
                  <a:cubicBezTo>
                    <a:pt x="4826570" y="1850818"/>
                    <a:pt x="4777415" y="1776918"/>
                    <a:pt x="4727028" y="1703577"/>
                  </a:cubicBezTo>
                  <a:cubicBezTo>
                    <a:pt x="4676418" y="1630349"/>
                    <a:pt x="4622784" y="1558464"/>
                    <a:pt x="4563776" y="1490834"/>
                  </a:cubicBezTo>
                  <a:cubicBezTo>
                    <a:pt x="4503647" y="1423764"/>
                    <a:pt x="4439041" y="1359157"/>
                    <a:pt x="4370291" y="1300596"/>
                  </a:cubicBezTo>
                  <a:cubicBezTo>
                    <a:pt x="4336812" y="1270141"/>
                    <a:pt x="4301541" y="1242148"/>
                    <a:pt x="4266046" y="1214491"/>
                  </a:cubicBezTo>
                  <a:cubicBezTo>
                    <a:pt x="4248355" y="1200607"/>
                    <a:pt x="4230776" y="1186611"/>
                    <a:pt x="4212973" y="1173062"/>
                  </a:cubicBezTo>
                  <a:cubicBezTo>
                    <a:pt x="4194722" y="1160074"/>
                    <a:pt x="4176359" y="1147197"/>
                    <a:pt x="4157995" y="1134545"/>
                  </a:cubicBezTo>
                  <a:cubicBezTo>
                    <a:pt x="4011426" y="1031980"/>
                    <a:pt x="3855004" y="948562"/>
                    <a:pt x="3697126" y="881044"/>
                  </a:cubicBezTo>
                  <a:lnTo>
                    <a:pt x="3637670" y="856747"/>
                  </a:lnTo>
                  <a:lnTo>
                    <a:pt x="3608222" y="844318"/>
                  </a:lnTo>
                  <a:cubicBezTo>
                    <a:pt x="3598480" y="840063"/>
                    <a:pt x="3588179" y="837040"/>
                    <a:pt x="3578214" y="833457"/>
                  </a:cubicBezTo>
                  <a:lnTo>
                    <a:pt x="3518309" y="812294"/>
                  </a:lnTo>
                  <a:cubicBezTo>
                    <a:pt x="3513383" y="810503"/>
                    <a:pt x="3508344" y="808823"/>
                    <a:pt x="3503417" y="806920"/>
                  </a:cubicBezTo>
                  <a:cubicBezTo>
                    <a:pt x="3498603" y="804792"/>
                    <a:pt x="3494236" y="801993"/>
                    <a:pt x="3489533" y="799642"/>
                  </a:cubicBezTo>
                  <a:cubicBezTo>
                    <a:pt x="3480240" y="794827"/>
                    <a:pt x="3470498" y="791020"/>
                    <a:pt x="3460869" y="787101"/>
                  </a:cubicBezTo>
                  <a:lnTo>
                    <a:pt x="3402980" y="763475"/>
                  </a:lnTo>
                  <a:lnTo>
                    <a:pt x="3374092" y="751606"/>
                  </a:lnTo>
                  <a:cubicBezTo>
                    <a:pt x="3364462" y="747688"/>
                    <a:pt x="3354945" y="743433"/>
                    <a:pt x="3344980" y="740409"/>
                  </a:cubicBezTo>
                  <a:lnTo>
                    <a:pt x="3226627" y="700772"/>
                  </a:lnTo>
                  <a:cubicBezTo>
                    <a:pt x="3067405" y="652849"/>
                    <a:pt x="2902697" y="625192"/>
                    <a:pt x="2735750" y="614667"/>
                  </a:cubicBezTo>
                  <a:cubicBezTo>
                    <a:pt x="2714811" y="613435"/>
                    <a:pt x="2694209" y="610860"/>
                    <a:pt x="2673158" y="610412"/>
                  </a:cubicBezTo>
                  <a:lnTo>
                    <a:pt x="2610119" y="609628"/>
                  </a:lnTo>
                  <a:lnTo>
                    <a:pt x="2547080" y="608620"/>
                  </a:lnTo>
                  <a:cubicBezTo>
                    <a:pt x="2536443" y="608173"/>
                    <a:pt x="2526365" y="608397"/>
                    <a:pt x="2516400" y="608844"/>
                  </a:cubicBezTo>
                  <a:lnTo>
                    <a:pt x="2486280" y="609740"/>
                  </a:lnTo>
                  <a:cubicBezTo>
                    <a:pt x="2466125" y="609852"/>
                    <a:pt x="2446307" y="611868"/>
                    <a:pt x="2426376" y="613099"/>
                  </a:cubicBezTo>
                  <a:cubicBezTo>
                    <a:pt x="2406333" y="613995"/>
                    <a:pt x="2386627" y="616458"/>
                    <a:pt x="2366920" y="618474"/>
                  </a:cubicBezTo>
                  <a:cubicBezTo>
                    <a:pt x="2357066" y="619482"/>
                    <a:pt x="2347101" y="620153"/>
                    <a:pt x="2337248" y="621497"/>
                  </a:cubicBezTo>
                  <a:lnTo>
                    <a:pt x="2307800" y="625528"/>
                  </a:lnTo>
                  <a:lnTo>
                    <a:pt x="2278351" y="629559"/>
                  </a:lnTo>
                  <a:lnTo>
                    <a:pt x="2249127" y="634710"/>
                  </a:lnTo>
                  <a:cubicBezTo>
                    <a:pt x="2093377" y="661918"/>
                    <a:pt x="1942329" y="710849"/>
                    <a:pt x="1796096" y="781726"/>
                  </a:cubicBezTo>
                  <a:cubicBezTo>
                    <a:pt x="1649751" y="852268"/>
                    <a:pt x="1508892" y="944307"/>
                    <a:pt x="1370833" y="1048663"/>
                  </a:cubicBezTo>
                  <a:cubicBezTo>
                    <a:pt x="1232774" y="1153244"/>
                    <a:pt x="1097290" y="1269917"/>
                    <a:pt x="959790" y="1390844"/>
                  </a:cubicBezTo>
                  <a:lnTo>
                    <a:pt x="749062" y="1577611"/>
                  </a:lnTo>
                  <a:cubicBezTo>
                    <a:pt x="674602" y="1642329"/>
                    <a:pt x="599806" y="1704137"/>
                    <a:pt x="524786" y="1763145"/>
                  </a:cubicBezTo>
                  <a:cubicBezTo>
                    <a:pt x="374858" y="1881498"/>
                    <a:pt x="223810" y="1987422"/>
                    <a:pt x="84071" y="2098496"/>
                  </a:cubicBezTo>
                  <a:lnTo>
                    <a:pt x="0" y="2168094"/>
                  </a:lnTo>
                  <a:lnTo>
                    <a:pt x="0" y="1576676"/>
                  </a:lnTo>
                  <a:lnTo>
                    <a:pt x="174655" y="1387597"/>
                  </a:lnTo>
                  <a:cubicBezTo>
                    <a:pt x="238926" y="1320079"/>
                    <a:pt x="302749" y="1254577"/>
                    <a:pt x="363661" y="1188626"/>
                  </a:cubicBezTo>
                  <a:lnTo>
                    <a:pt x="458052" y="1086397"/>
                  </a:lnTo>
                  <a:cubicBezTo>
                    <a:pt x="490635" y="1051351"/>
                    <a:pt x="523666" y="1016416"/>
                    <a:pt x="557257" y="981593"/>
                  </a:cubicBezTo>
                  <a:cubicBezTo>
                    <a:pt x="691510" y="842414"/>
                    <a:pt x="835055" y="705699"/>
                    <a:pt x="994165" y="578389"/>
                  </a:cubicBezTo>
                  <a:cubicBezTo>
                    <a:pt x="1152939" y="451190"/>
                    <a:pt x="1328060" y="333398"/>
                    <a:pt x="1520873" y="237215"/>
                  </a:cubicBezTo>
                  <a:cubicBezTo>
                    <a:pt x="1713238" y="141033"/>
                    <a:pt x="1924302" y="68028"/>
                    <a:pt x="2141748" y="31190"/>
                  </a:cubicBezTo>
                  <a:lnTo>
                    <a:pt x="2182505" y="24360"/>
                  </a:lnTo>
                  <a:cubicBezTo>
                    <a:pt x="2196165" y="22344"/>
                    <a:pt x="2209826" y="20665"/>
                    <a:pt x="2223374" y="18873"/>
                  </a:cubicBezTo>
                  <a:lnTo>
                    <a:pt x="2264355" y="13611"/>
                  </a:lnTo>
                  <a:cubicBezTo>
                    <a:pt x="2278015" y="11931"/>
                    <a:pt x="2291676" y="10924"/>
                    <a:pt x="2305336" y="9580"/>
                  </a:cubicBezTo>
                  <a:cubicBezTo>
                    <a:pt x="2332657" y="7229"/>
                    <a:pt x="2360090" y="4653"/>
                    <a:pt x="2387410" y="3645"/>
                  </a:cubicBezTo>
                  <a:cubicBezTo>
                    <a:pt x="2414731" y="2414"/>
                    <a:pt x="2442164" y="510"/>
                    <a:pt x="2469373" y="622"/>
                  </a:cubicBezTo>
                  <a:close/>
                </a:path>
              </a:pathLst>
            </a:custGeom>
            <a:gradFill>
              <a:gsLst>
                <a:gs pos="37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0" name="Freeform: Shape 13">
              <a:extLst>
                <a:ext uri="{FF2B5EF4-FFF2-40B4-BE49-F238E27FC236}">
                  <a16:creationId xmlns:a16="http://schemas.microsoft.com/office/drawing/2014/main" id="{67C4629D-4AB7-48D4-A61B-1AE1837A78E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1" y="176241"/>
              <a:ext cx="5646908" cy="6130481"/>
            </a:xfrm>
            <a:custGeom>
              <a:avLst/>
              <a:gdLst>
                <a:gd name="connsiteX0" fmla="*/ 2616837 w 5646908"/>
                <a:gd name="connsiteY0" fmla="*/ 0 h 6130481"/>
                <a:gd name="connsiteX1" fmla="*/ 4918721 w 5646908"/>
                <a:gd name="connsiteY1" fmla="*/ 1134258 h 6130481"/>
                <a:gd name="connsiteX2" fmla="*/ 5539036 w 5646908"/>
                <a:gd name="connsiteY2" fmla="*/ 3362353 h 6130481"/>
                <a:gd name="connsiteX3" fmla="*/ 4712024 w 5646908"/>
                <a:gd name="connsiteY3" fmla="*/ 5293280 h 6130481"/>
                <a:gd name="connsiteX4" fmla="*/ 2547864 w 5646908"/>
                <a:gd name="connsiteY4" fmla="*/ 6130481 h 6130481"/>
                <a:gd name="connsiteX5" fmla="*/ 263223 w 5646908"/>
                <a:gd name="connsiteY5" fmla="*/ 5212325 h 6130481"/>
                <a:gd name="connsiteX6" fmla="*/ 49974 w 5646908"/>
                <a:gd name="connsiteY6" fmla="*/ 4985345 h 6130481"/>
                <a:gd name="connsiteX7" fmla="*/ 0 w 5646908"/>
                <a:gd name="connsiteY7" fmla="*/ 4920618 h 6130481"/>
                <a:gd name="connsiteX8" fmla="*/ 0 w 5646908"/>
                <a:gd name="connsiteY8" fmla="*/ 3760303 h 6130481"/>
                <a:gd name="connsiteX9" fmla="*/ 80488 w 5646908"/>
                <a:gd name="connsiteY9" fmla="*/ 3974159 h 6130481"/>
                <a:gd name="connsiteX10" fmla="*/ 664748 w 5646908"/>
                <a:gd name="connsiteY10" fmla="*/ 4813600 h 6130481"/>
                <a:gd name="connsiteX11" fmla="*/ 2548087 w 5646908"/>
                <a:gd name="connsiteY11" fmla="*/ 5570406 h 6130481"/>
                <a:gd name="connsiteX12" fmla="*/ 3536561 w 5646908"/>
                <a:gd name="connsiteY12" fmla="*/ 5407153 h 6130481"/>
                <a:gd name="connsiteX13" fmla="*/ 4308035 w 5646908"/>
                <a:gd name="connsiteY13" fmla="*/ 4897241 h 6130481"/>
                <a:gd name="connsiteX14" fmla="*/ 4569038 w 5646908"/>
                <a:gd name="connsiteY14" fmla="*/ 4564802 h 6130481"/>
                <a:gd name="connsiteX15" fmla="*/ 4699147 w 5646908"/>
                <a:gd name="connsiteY15" fmla="*/ 4149952 h 6130481"/>
                <a:gd name="connsiteX16" fmla="*/ 5003034 w 5646908"/>
                <a:gd name="connsiteY16" fmla="*/ 3168421 h 6130481"/>
                <a:gd name="connsiteX17" fmla="*/ 4994189 w 5646908"/>
                <a:gd name="connsiteY17" fmla="*/ 2321590 h 6130481"/>
                <a:gd name="connsiteX18" fmla="*/ 4487860 w 5646908"/>
                <a:gd name="connsiteY18" fmla="*/ 1501856 h 6130481"/>
                <a:gd name="connsiteX19" fmla="*/ 3640469 w 5646908"/>
                <a:gd name="connsiteY19" fmla="*/ 808425 h 6130481"/>
                <a:gd name="connsiteX20" fmla="*/ 2616837 w 5646908"/>
                <a:gd name="connsiteY20" fmla="*/ 559851 h 6130481"/>
                <a:gd name="connsiteX21" fmla="*/ 1762952 w 5646908"/>
                <a:gd name="connsiteY21" fmla="*/ 812008 h 6130481"/>
                <a:gd name="connsiteX22" fmla="*/ 939635 w 5646908"/>
                <a:gd name="connsiteY22" fmla="*/ 1502976 h 6130481"/>
                <a:gd name="connsiteX23" fmla="*/ 585250 w 5646908"/>
                <a:gd name="connsiteY23" fmla="*/ 1831049 h 6130481"/>
                <a:gd name="connsiteX24" fmla="*/ 40403 w 5646908"/>
                <a:gd name="connsiteY24" fmla="*/ 2389556 h 6130481"/>
                <a:gd name="connsiteX25" fmla="*/ 0 w 5646908"/>
                <a:gd name="connsiteY25" fmla="*/ 2456747 h 6130481"/>
                <a:gd name="connsiteX26" fmla="*/ 0 w 5646908"/>
                <a:gd name="connsiteY26" fmla="*/ 1601114 h 6130481"/>
                <a:gd name="connsiteX27" fmla="*/ 93200 w 5646908"/>
                <a:gd name="connsiteY27" fmla="*/ 1513741 h 6130481"/>
                <a:gd name="connsiteX28" fmla="*/ 535423 w 5646908"/>
                <a:gd name="connsiteY28" fmla="*/ 1107273 h 6130481"/>
                <a:gd name="connsiteX29" fmla="*/ 2616837 w 5646908"/>
                <a:gd name="connsiteY29" fmla="*/ 0 h 61304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5646908" h="6130481">
                  <a:moveTo>
                    <a:pt x="2616837" y="0"/>
                  </a:moveTo>
                  <a:cubicBezTo>
                    <a:pt x="3596241" y="0"/>
                    <a:pt x="4322479" y="463445"/>
                    <a:pt x="4918721" y="1134258"/>
                  </a:cubicBezTo>
                  <a:cubicBezTo>
                    <a:pt x="5416317" y="1694109"/>
                    <a:pt x="5857703" y="2516643"/>
                    <a:pt x="5539036" y="3362353"/>
                  </a:cubicBezTo>
                  <a:cubicBezTo>
                    <a:pt x="5111758" y="4496612"/>
                    <a:pt x="5300763" y="4716633"/>
                    <a:pt x="4712024" y="5293280"/>
                  </a:cubicBezTo>
                  <a:cubicBezTo>
                    <a:pt x="4123284" y="5869926"/>
                    <a:pt x="3446201" y="6130481"/>
                    <a:pt x="2547864" y="6130481"/>
                  </a:cubicBezTo>
                  <a:cubicBezTo>
                    <a:pt x="1657476" y="6130481"/>
                    <a:pt x="850619" y="5780127"/>
                    <a:pt x="263223" y="5212325"/>
                  </a:cubicBezTo>
                  <a:cubicBezTo>
                    <a:pt x="188497" y="5140091"/>
                    <a:pt x="117321" y="5064339"/>
                    <a:pt x="49974" y="4985345"/>
                  </a:cubicBezTo>
                  <a:lnTo>
                    <a:pt x="0" y="4920618"/>
                  </a:lnTo>
                  <a:lnTo>
                    <a:pt x="0" y="3760303"/>
                  </a:lnTo>
                  <a:lnTo>
                    <a:pt x="80488" y="3974159"/>
                  </a:lnTo>
                  <a:cubicBezTo>
                    <a:pt x="217875" y="4289243"/>
                    <a:pt x="414383" y="4571632"/>
                    <a:pt x="664748" y="4813600"/>
                  </a:cubicBezTo>
                  <a:cubicBezTo>
                    <a:pt x="1169734" y="5301566"/>
                    <a:pt x="1838644" y="5570406"/>
                    <a:pt x="2548087" y="5570406"/>
                  </a:cubicBezTo>
                  <a:cubicBezTo>
                    <a:pt x="2928786" y="5570406"/>
                    <a:pt x="3252156" y="5516996"/>
                    <a:pt x="3536561" y="5407153"/>
                  </a:cubicBezTo>
                  <a:cubicBezTo>
                    <a:pt x="3815366" y="5299438"/>
                    <a:pt x="4067747" y="5132603"/>
                    <a:pt x="4308035" y="4897241"/>
                  </a:cubicBezTo>
                  <a:cubicBezTo>
                    <a:pt x="4475095" y="4733653"/>
                    <a:pt x="4533767" y="4637358"/>
                    <a:pt x="4569038" y="4564802"/>
                  </a:cubicBezTo>
                  <a:cubicBezTo>
                    <a:pt x="4619313" y="4461453"/>
                    <a:pt x="4652792" y="4330784"/>
                    <a:pt x="4699147" y="4149952"/>
                  </a:cubicBezTo>
                  <a:cubicBezTo>
                    <a:pt x="4758491" y="3918846"/>
                    <a:pt x="4839558" y="3602194"/>
                    <a:pt x="5003034" y="3168421"/>
                  </a:cubicBezTo>
                  <a:cubicBezTo>
                    <a:pt x="5103024" y="2902940"/>
                    <a:pt x="5100112" y="2626037"/>
                    <a:pt x="4994189" y="2321590"/>
                  </a:cubicBezTo>
                  <a:cubicBezTo>
                    <a:pt x="4900470" y="2052526"/>
                    <a:pt x="4725460" y="1769129"/>
                    <a:pt x="4487860" y="1501856"/>
                  </a:cubicBezTo>
                  <a:cubicBezTo>
                    <a:pt x="4210285" y="1189683"/>
                    <a:pt x="3933047" y="962832"/>
                    <a:pt x="3640469" y="808425"/>
                  </a:cubicBezTo>
                  <a:cubicBezTo>
                    <a:pt x="3323369" y="641141"/>
                    <a:pt x="2988578" y="559851"/>
                    <a:pt x="2616837" y="559851"/>
                  </a:cubicBezTo>
                  <a:cubicBezTo>
                    <a:pt x="2315413" y="559851"/>
                    <a:pt x="2044110" y="640134"/>
                    <a:pt x="1762952" y="812008"/>
                  </a:cubicBezTo>
                  <a:cubicBezTo>
                    <a:pt x="1472838" y="989593"/>
                    <a:pt x="1197167" y="1250707"/>
                    <a:pt x="939635" y="1502976"/>
                  </a:cubicBezTo>
                  <a:cubicBezTo>
                    <a:pt x="819379" y="1620769"/>
                    <a:pt x="700355" y="1727700"/>
                    <a:pt x="585250" y="1831049"/>
                  </a:cubicBezTo>
                  <a:cubicBezTo>
                    <a:pt x="362317" y="2031140"/>
                    <a:pt x="169840" y="2204022"/>
                    <a:pt x="40403" y="2389556"/>
                  </a:cubicBezTo>
                  <a:lnTo>
                    <a:pt x="0" y="2456747"/>
                  </a:lnTo>
                  <a:lnTo>
                    <a:pt x="0" y="1601114"/>
                  </a:lnTo>
                  <a:lnTo>
                    <a:pt x="93200" y="1513741"/>
                  </a:lnTo>
                  <a:cubicBezTo>
                    <a:pt x="237107" y="1383294"/>
                    <a:pt x="388238" y="1251435"/>
                    <a:pt x="535423" y="1107273"/>
                  </a:cubicBezTo>
                  <a:cubicBezTo>
                    <a:pt x="1124050" y="530627"/>
                    <a:pt x="1718500" y="0"/>
                    <a:pt x="2616837" y="0"/>
                  </a:cubicBezTo>
                  <a:close/>
                </a:path>
              </a:pathLst>
            </a:custGeom>
            <a:gradFill>
              <a:gsLst>
                <a:gs pos="2000">
                  <a:schemeClr val="bg1">
                    <a:alpha val="10000"/>
                  </a:schemeClr>
                </a:gs>
                <a:gs pos="54000">
                  <a:schemeClr val="accent6">
                    <a:alpha val="10000"/>
                  </a:schemeClr>
                </a:gs>
                <a:gs pos="100000">
                  <a:schemeClr val="bg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5" name="Freeform: Shape 14">
              <a:extLst>
                <a:ext uri="{FF2B5EF4-FFF2-40B4-BE49-F238E27FC236}">
                  <a16:creationId xmlns:a16="http://schemas.microsoft.com/office/drawing/2014/main" id="{D1E30050-9FC4-4CC7-8C0B-BF5EFD1064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1" y="176241"/>
              <a:ext cx="5517522" cy="6130481"/>
            </a:xfrm>
            <a:custGeom>
              <a:avLst/>
              <a:gdLst>
                <a:gd name="connsiteX0" fmla="*/ 2549095 w 5517522"/>
                <a:gd name="connsiteY0" fmla="*/ 0 h 6130481"/>
                <a:gd name="connsiteX1" fmla="*/ 4804175 w 5517522"/>
                <a:gd name="connsiteY1" fmla="*/ 1134258 h 6130481"/>
                <a:gd name="connsiteX2" fmla="*/ 5411838 w 5517522"/>
                <a:gd name="connsiteY2" fmla="*/ 3362353 h 6130481"/>
                <a:gd name="connsiteX3" fmla="*/ 4601621 w 5517522"/>
                <a:gd name="connsiteY3" fmla="*/ 5293280 h 6130481"/>
                <a:gd name="connsiteX4" fmla="*/ 2481577 w 5517522"/>
                <a:gd name="connsiteY4" fmla="*/ 6130481 h 6130481"/>
                <a:gd name="connsiteX5" fmla="*/ 243517 w 5517522"/>
                <a:gd name="connsiteY5" fmla="*/ 5212325 h 6130481"/>
                <a:gd name="connsiteX6" fmla="*/ 34587 w 5517522"/>
                <a:gd name="connsiteY6" fmla="*/ 4985345 h 6130481"/>
                <a:gd name="connsiteX7" fmla="*/ 0 w 5517522"/>
                <a:gd name="connsiteY7" fmla="*/ 4939620 h 6130481"/>
                <a:gd name="connsiteX8" fmla="*/ 0 w 5517522"/>
                <a:gd name="connsiteY8" fmla="*/ 3335329 h 6130481"/>
                <a:gd name="connsiteX9" fmla="*/ 17141 w 5517522"/>
                <a:gd name="connsiteY9" fmla="*/ 3448738 h 6130481"/>
                <a:gd name="connsiteX10" fmla="*/ 167489 w 5517522"/>
                <a:gd name="connsiteY10" fmla="*/ 3930490 h 6130481"/>
                <a:gd name="connsiteX11" fmla="*/ 715471 w 5517522"/>
                <a:gd name="connsiteY11" fmla="*/ 4734212 h 6130481"/>
                <a:gd name="connsiteX12" fmla="*/ 2481689 w 5517522"/>
                <a:gd name="connsiteY12" fmla="*/ 5458772 h 6130481"/>
                <a:gd name="connsiteX13" fmla="*/ 4126644 w 5517522"/>
                <a:gd name="connsiteY13" fmla="*/ 4818302 h 6130481"/>
                <a:gd name="connsiteX14" fmla="*/ 4360437 w 5517522"/>
                <a:gd name="connsiteY14" fmla="*/ 4516766 h 6130481"/>
                <a:gd name="connsiteX15" fmla="*/ 4480357 w 5517522"/>
                <a:gd name="connsiteY15" fmla="*/ 4122855 h 6130481"/>
                <a:gd name="connsiteX16" fmla="*/ 4781557 w 5517522"/>
                <a:gd name="connsiteY16" fmla="*/ 3129791 h 6130481"/>
                <a:gd name="connsiteX17" fmla="*/ 4771928 w 5517522"/>
                <a:gd name="connsiteY17" fmla="*/ 2357869 h 6130481"/>
                <a:gd name="connsiteX18" fmla="*/ 4297510 w 5517522"/>
                <a:gd name="connsiteY18" fmla="*/ 1575533 h 6130481"/>
                <a:gd name="connsiteX19" fmla="*/ 3498715 w 5517522"/>
                <a:gd name="connsiteY19" fmla="*/ 907071 h 6130481"/>
                <a:gd name="connsiteX20" fmla="*/ 2549095 w 5517522"/>
                <a:gd name="connsiteY20" fmla="*/ 671821 h 6130481"/>
                <a:gd name="connsiteX21" fmla="*/ 985319 w 5517522"/>
                <a:gd name="connsiteY21" fmla="*/ 1582475 h 6130481"/>
                <a:gd name="connsiteX22" fmla="*/ 634628 w 5517522"/>
                <a:gd name="connsiteY22" fmla="*/ 1913907 h 6130481"/>
                <a:gd name="connsiteX23" fmla="*/ 117662 w 5517522"/>
                <a:gd name="connsiteY23" fmla="*/ 2453044 h 6130481"/>
                <a:gd name="connsiteX24" fmla="*/ 2515 w 5517522"/>
                <a:gd name="connsiteY24" fmla="*/ 2685494 h 6130481"/>
                <a:gd name="connsiteX25" fmla="*/ 0 w 5517522"/>
                <a:gd name="connsiteY25" fmla="*/ 2696965 h 6130481"/>
                <a:gd name="connsiteX26" fmla="*/ 0 w 5517522"/>
                <a:gd name="connsiteY26" fmla="*/ 1587383 h 6130481"/>
                <a:gd name="connsiteX27" fmla="*/ 76951 w 5517522"/>
                <a:gd name="connsiteY27" fmla="*/ 1513741 h 6130481"/>
                <a:gd name="connsiteX28" fmla="*/ 510118 w 5517522"/>
                <a:gd name="connsiteY28" fmla="*/ 1107273 h 6130481"/>
                <a:gd name="connsiteX29" fmla="*/ 2549095 w 5517522"/>
                <a:gd name="connsiteY29" fmla="*/ 0 h 61304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5517522" h="6130481">
                  <a:moveTo>
                    <a:pt x="2549095" y="0"/>
                  </a:moveTo>
                  <a:cubicBezTo>
                    <a:pt x="3508568" y="0"/>
                    <a:pt x="4219915" y="463445"/>
                    <a:pt x="4804175" y="1134258"/>
                  </a:cubicBezTo>
                  <a:cubicBezTo>
                    <a:pt x="5291694" y="1694109"/>
                    <a:pt x="5724011" y="2516643"/>
                    <a:pt x="5411838" y="3362353"/>
                  </a:cubicBezTo>
                  <a:cubicBezTo>
                    <a:pt x="4993181" y="4496612"/>
                    <a:pt x="5178268" y="4716633"/>
                    <a:pt x="4601621" y="5293280"/>
                  </a:cubicBezTo>
                  <a:cubicBezTo>
                    <a:pt x="4024863" y="5869926"/>
                    <a:pt x="3361551" y="6130481"/>
                    <a:pt x="2481577" y="6130481"/>
                  </a:cubicBezTo>
                  <a:cubicBezTo>
                    <a:pt x="1609329" y="6130481"/>
                    <a:pt x="818932" y="5780127"/>
                    <a:pt x="243517" y="5212325"/>
                  </a:cubicBezTo>
                  <a:cubicBezTo>
                    <a:pt x="170302" y="5140091"/>
                    <a:pt x="100568" y="5064339"/>
                    <a:pt x="34587" y="4985345"/>
                  </a:cubicBezTo>
                  <a:lnTo>
                    <a:pt x="0" y="4939620"/>
                  </a:lnTo>
                  <a:lnTo>
                    <a:pt x="0" y="3335329"/>
                  </a:lnTo>
                  <a:lnTo>
                    <a:pt x="17141" y="3448738"/>
                  </a:lnTo>
                  <a:cubicBezTo>
                    <a:pt x="50676" y="3613558"/>
                    <a:pt x="100867" y="3774516"/>
                    <a:pt x="167489" y="3930490"/>
                  </a:cubicBezTo>
                  <a:cubicBezTo>
                    <a:pt x="296255" y="4232138"/>
                    <a:pt x="480670" y="4502546"/>
                    <a:pt x="715471" y="4734212"/>
                  </a:cubicBezTo>
                  <a:cubicBezTo>
                    <a:pt x="1188993" y="5201464"/>
                    <a:pt x="1816250" y="5458772"/>
                    <a:pt x="2481689" y="5458772"/>
                  </a:cubicBezTo>
                  <a:cubicBezTo>
                    <a:pt x="3185758" y="5458772"/>
                    <a:pt x="3677755" y="5267191"/>
                    <a:pt x="4126644" y="4818302"/>
                  </a:cubicBezTo>
                  <a:cubicBezTo>
                    <a:pt x="4278363" y="4666583"/>
                    <a:pt x="4329982" y="4580701"/>
                    <a:pt x="4360437" y="4516766"/>
                  </a:cubicBezTo>
                  <a:cubicBezTo>
                    <a:pt x="4404890" y="4423495"/>
                    <a:pt x="4436577" y="4297417"/>
                    <a:pt x="4480357" y="4122855"/>
                  </a:cubicBezTo>
                  <a:cubicBezTo>
                    <a:pt x="4539030" y="3889285"/>
                    <a:pt x="4619425" y="3569275"/>
                    <a:pt x="4781557" y="3129791"/>
                  </a:cubicBezTo>
                  <a:cubicBezTo>
                    <a:pt x="4870238" y="2889503"/>
                    <a:pt x="4867103" y="2637010"/>
                    <a:pt x="4771928" y="2357869"/>
                  </a:cubicBezTo>
                  <a:cubicBezTo>
                    <a:pt x="4684815" y="2102465"/>
                    <a:pt x="4520779" y="1831945"/>
                    <a:pt x="4297510" y="1575533"/>
                  </a:cubicBezTo>
                  <a:cubicBezTo>
                    <a:pt x="4034492" y="1273549"/>
                    <a:pt x="3773266" y="1054983"/>
                    <a:pt x="3498715" y="907071"/>
                  </a:cubicBezTo>
                  <a:cubicBezTo>
                    <a:pt x="3204905" y="748745"/>
                    <a:pt x="2894187" y="671821"/>
                    <a:pt x="2549095" y="671821"/>
                  </a:cubicBezTo>
                  <a:cubicBezTo>
                    <a:pt x="1942553" y="671821"/>
                    <a:pt x="1518298" y="1049273"/>
                    <a:pt x="985319" y="1582475"/>
                  </a:cubicBezTo>
                  <a:cubicBezTo>
                    <a:pt x="865735" y="1702059"/>
                    <a:pt x="748278" y="1809774"/>
                    <a:pt x="634628" y="1913907"/>
                  </a:cubicBezTo>
                  <a:cubicBezTo>
                    <a:pt x="421325" y="2109407"/>
                    <a:pt x="237134" y="2278146"/>
                    <a:pt x="117662" y="2453044"/>
                  </a:cubicBezTo>
                  <a:cubicBezTo>
                    <a:pt x="64756" y="2530415"/>
                    <a:pt x="27022" y="2605799"/>
                    <a:pt x="2515" y="2685494"/>
                  </a:cubicBezTo>
                  <a:lnTo>
                    <a:pt x="0" y="2696965"/>
                  </a:lnTo>
                  <a:lnTo>
                    <a:pt x="0" y="1587383"/>
                  </a:lnTo>
                  <a:lnTo>
                    <a:pt x="76951" y="1513741"/>
                  </a:lnTo>
                  <a:cubicBezTo>
                    <a:pt x="217918" y="1383294"/>
                    <a:pt x="365956" y="1251435"/>
                    <a:pt x="510118" y="1107273"/>
                  </a:cubicBezTo>
                  <a:cubicBezTo>
                    <a:pt x="1086764" y="530627"/>
                    <a:pt x="1669121" y="0"/>
                    <a:pt x="2549095" y="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1" name="Freeform: Shape 15">
              <a:extLst>
                <a:ext uri="{FF2B5EF4-FFF2-40B4-BE49-F238E27FC236}">
                  <a16:creationId xmlns:a16="http://schemas.microsoft.com/office/drawing/2014/main" id="{E7E03733-50FD-49A6-B226-40F6A0AD454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0" y="176241"/>
              <a:ext cx="5517475" cy="6130481"/>
            </a:xfrm>
            <a:custGeom>
              <a:avLst/>
              <a:gdLst>
                <a:gd name="connsiteX0" fmla="*/ 2549095 w 5517475"/>
                <a:gd name="connsiteY0" fmla="*/ 0 h 6130481"/>
                <a:gd name="connsiteX1" fmla="*/ 4804175 w 5517475"/>
                <a:gd name="connsiteY1" fmla="*/ 1134258 h 6130481"/>
                <a:gd name="connsiteX2" fmla="*/ 5411838 w 5517475"/>
                <a:gd name="connsiteY2" fmla="*/ 3362353 h 6130481"/>
                <a:gd name="connsiteX3" fmla="*/ 4601621 w 5517475"/>
                <a:gd name="connsiteY3" fmla="*/ 5293280 h 6130481"/>
                <a:gd name="connsiteX4" fmla="*/ 2481577 w 5517475"/>
                <a:gd name="connsiteY4" fmla="*/ 6130481 h 6130481"/>
                <a:gd name="connsiteX5" fmla="*/ 243517 w 5517475"/>
                <a:gd name="connsiteY5" fmla="*/ 5212325 h 6130481"/>
                <a:gd name="connsiteX6" fmla="*/ 34587 w 5517475"/>
                <a:gd name="connsiteY6" fmla="*/ 4985345 h 6130481"/>
                <a:gd name="connsiteX7" fmla="*/ 0 w 5517475"/>
                <a:gd name="connsiteY7" fmla="*/ 4939620 h 6130481"/>
                <a:gd name="connsiteX8" fmla="*/ 0 w 5517475"/>
                <a:gd name="connsiteY8" fmla="*/ 3799573 h 6130481"/>
                <a:gd name="connsiteX9" fmla="*/ 64364 w 5517475"/>
                <a:gd name="connsiteY9" fmla="*/ 3974159 h 6130481"/>
                <a:gd name="connsiteX10" fmla="*/ 636644 w 5517475"/>
                <a:gd name="connsiteY10" fmla="*/ 4813600 h 6130481"/>
                <a:gd name="connsiteX11" fmla="*/ 2481577 w 5517475"/>
                <a:gd name="connsiteY11" fmla="*/ 5570406 h 6130481"/>
                <a:gd name="connsiteX12" fmla="*/ 3449896 w 5517475"/>
                <a:gd name="connsiteY12" fmla="*/ 5407153 h 6130481"/>
                <a:gd name="connsiteX13" fmla="*/ 4205695 w 5517475"/>
                <a:gd name="connsiteY13" fmla="*/ 4897241 h 6130481"/>
                <a:gd name="connsiteX14" fmla="*/ 4461434 w 5517475"/>
                <a:gd name="connsiteY14" fmla="*/ 4564802 h 6130481"/>
                <a:gd name="connsiteX15" fmla="*/ 4588969 w 5517475"/>
                <a:gd name="connsiteY15" fmla="*/ 4149952 h 6130481"/>
                <a:gd name="connsiteX16" fmla="*/ 4886585 w 5517475"/>
                <a:gd name="connsiteY16" fmla="*/ 3168421 h 6130481"/>
                <a:gd name="connsiteX17" fmla="*/ 4877964 w 5517475"/>
                <a:gd name="connsiteY17" fmla="*/ 2321590 h 6130481"/>
                <a:gd name="connsiteX18" fmla="*/ 4382048 w 5517475"/>
                <a:gd name="connsiteY18" fmla="*/ 1501856 h 6130481"/>
                <a:gd name="connsiteX19" fmla="*/ 3551900 w 5517475"/>
                <a:gd name="connsiteY19" fmla="*/ 808425 h 6130481"/>
                <a:gd name="connsiteX20" fmla="*/ 2549095 w 5517475"/>
                <a:gd name="connsiteY20" fmla="*/ 559851 h 6130481"/>
                <a:gd name="connsiteX21" fmla="*/ 1712566 w 5517475"/>
                <a:gd name="connsiteY21" fmla="*/ 812008 h 6130481"/>
                <a:gd name="connsiteX22" fmla="*/ 906044 w 5517475"/>
                <a:gd name="connsiteY22" fmla="*/ 1502976 h 6130481"/>
                <a:gd name="connsiteX23" fmla="*/ 558825 w 5517475"/>
                <a:gd name="connsiteY23" fmla="*/ 1831049 h 6130481"/>
                <a:gd name="connsiteX24" fmla="*/ 25063 w 5517475"/>
                <a:gd name="connsiteY24" fmla="*/ 2389556 h 6130481"/>
                <a:gd name="connsiteX25" fmla="*/ 0 w 5517475"/>
                <a:gd name="connsiteY25" fmla="*/ 2432109 h 6130481"/>
                <a:gd name="connsiteX26" fmla="*/ 0 w 5517475"/>
                <a:gd name="connsiteY26" fmla="*/ 1587383 h 6130481"/>
                <a:gd name="connsiteX27" fmla="*/ 76951 w 5517475"/>
                <a:gd name="connsiteY27" fmla="*/ 1513741 h 6130481"/>
                <a:gd name="connsiteX28" fmla="*/ 510118 w 5517475"/>
                <a:gd name="connsiteY28" fmla="*/ 1107273 h 6130481"/>
                <a:gd name="connsiteX29" fmla="*/ 2549095 w 5517475"/>
                <a:gd name="connsiteY29" fmla="*/ 0 h 61304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5517475" h="6130481">
                  <a:moveTo>
                    <a:pt x="2549095" y="0"/>
                  </a:moveTo>
                  <a:cubicBezTo>
                    <a:pt x="3508568" y="0"/>
                    <a:pt x="4219915" y="463445"/>
                    <a:pt x="4804175" y="1134258"/>
                  </a:cubicBezTo>
                  <a:cubicBezTo>
                    <a:pt x="5291694" y="1694109"/>
                    <a:pt x="5723899" y="2516643"/>
                    <a:pt x="5411838" y="3362353"/>
                  </a:cubicBezTo>
                  <a:cubicBezTo>
                    <a:pt x="4993181" y="4496612"/>
                    <a:pt x="5178268" y="4716633"/>
                    <a:pt x="4601621" y="5293280"/>
                  </a:cubicBezTo>
                  <a:cubicBezTo>
                    <a:pt x="4024863" y="5869926"/>
                    <a:pt x="3361551" y="6130481"/>
                    <a:pt x="2481577" y="6130481"/>
                  </a:cubicBezTo>
                  <a:cubicBezTo>
                    <a:pt x="1609329" y="6130481"/>
                    <a:pt x="818932" y="5780127"/>
                    <a:pt x="243517" y="5212325"/>
                  </a:cubicBezTo>
                  <a:cubicBezTo>
                    <a:pt x="170302" y="5140091"/>
                    <a:pt x="100568" y="5064339"/>
                    <a:pt x="34587" y="4985345"/>
                  </a:cubicBezTo>
                  <a:lnTo>
                    <a:pt x="0" y="4939620"/>
                  </a:lnTo>
                  <a:lnTo>
                    <a:pt x="0" y="3799573"/>
                  </a:lnTo>
                  <a:lnTo>
                    <a:pt x="64364" y="3974159"/>
                  </a:lnTo>
                  <a:cubicBezTo>
                    <a:pt x="198841" y="4289243"/>
                    <a:pt x="391429" y="4571632"/>
                    <a:pt x="636644" y="4813600"/>
                  </a:cubicBezTo>
                  <a:cubicBezTo>
                    <a:pt x="1131328" y="5301566"/>
                    <a:pt x="1786578" y="5570406"/>
                    <a:pt x="2481577" y="5570406"/>
                  </a:cubicBezTo>
                  <a:cubicBezTo>
                    <a:pt x="2854550" y="5570406"/>
                    <a:pt x="3171314" y="5516996"/>
                    <a:pt x="3449896" y="5407153"/>
                  </a:cubicBezTo>
                  <a:cubicBezTo>
                    <a:pt x="3723103" y="5299438"/>
                    <a:pt x="3970333" y="5132603"/>
                    <a:pt x="4205695" y="4897241"/>
                  </a:cubicBezTo>
                  <a:cubicBezTo>
                    <a:pt x="4369395" y="4733653"/>
                    <a:pt x="4426836" y="4637358"/>
                    <a:pt x="4461434" y="4564802"/>
                  </a:cubicBezTo>
                  <a:cubicBezTo>
                    <a:pt x="4510701" y="4461453"/>
                    <a:pt x="4543509" y="4330784"/>
                    <a:pt x="4588969" y="4149952"/>
                  </a:cubicBezTo>
                  <a:cubicBezTo>
                    <a:pt x="4646969" y="3918846"/>
                    <a:pt x="4726468" y="3602194"/>
                    <a:pt x="4886585" y="3168421"/>
                  </a:cubicBezTo>
                  <a:cubicBezTo>
                    <a:pt x="4984560" y="2902940"/>
                    <a:pt x="4981760" y="2626037"/>
                    <a:pt x="4877964" y="2321590"/>
                  </a:cubicBezTo>
                  <a:cubicBezTo>
                    <a:pt x="4786260" y="2052526"/>
                    <a:pt x="4614834" y="1769129"/>
                    <a:pt x="4382048" y="1501856"/>
                  </a:cubicBezTo>
                  <a:cubicBezTo>
                    <a:pt x="4110072" y="1189683"/>
                    <a:pt x="3838544" y="962832"/>
                    <a:pt x="3551900" y="808425"/>
                  </a:cubicBezTo>
                  <a:cubicBezTo>
                    <a:pt x="3241183" y="641141"/>
                    <a:pt x="2913222" y="559851"/>
                    <a:pt x="2549095" y="559851"/>
                  </a:cubicBezTo>
                  <a:cubicBezTo>
                    <a:pt x="2253830" y="559851"/>
                    <a:pt x="1988013" y="640134"/>
                    <a:pt x="1712566" y="812008"/>
                  </a:cubicBezTo>
                  <a:cubicBezTo>
                    <a:pt x="1428385" y="989593"/>
                    <a:pt x="1158313" y="1250707"/>
                    <a:pt x="906044" y="1502976"/>
                  </a:cubicBezTo>
                  <a:cubicBezTo>
                    <a:pt x="788140" y="1620769"/>
                    <a:pt x="671579" y="1727700"/>
                    <a:pt x="558825" y="1831049"/>
                  </a:cubicBezTo>
                  <a:cubicBezTo>
                    <a:pt x="340371" y="2031140"/>
                    <a:pt x="151813" y="2204022"/>
                    <a:pt x="25063" y="2389556"/>
                  </a:cubicBezTo>
                  <a:lnTo>
                    <a:pt x="0" y="2432109"/>
                  </a:lnTo>
                  <a:lnTo>
                    <a:pt x="0" y="1587383"/>
                  </a:lnTo>
                  <a:lnTo>
                    <a:pt x="76951" y="1513741"/>
                  </a:lnTo>
                  <a:cubicBezTo>
                    <a:pt x="217918" y="1383294"/>
                    <a:pt x="365956" y="1251435"/>
                    <a:pt x="510118" y="1107273"/>
                  </a:cubicBezTo>
                  <a:cubicBezTo>
                    <a:pt x="1086764" y="530627"/>
                    <a:pt x="1669121" y="0"/>
                    <a:pt x="2549095" y="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7" name="Freeform: Shape 16">
              <a:extLst>
                <a:ext uri="{FF2B5EF4-FFF2-40B4-BE49-F238E27FC236}">
                  <a16:creationId xmlns:a16="http://schemas.microsoft.com/office/drawing/2014/main" id="{8A614510-A9F4-41B6-B78E-F49E390C7E4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1" y="0"/>
              <a:ext cx="5646974" cy="6483075"/>
            </a:xfrm>
            <a:custGeom>
              <a:avLst/>
              <a:gdLst>
                <a:gd name="connsiteX0" fmla="*/ 2405773 w 5646974"/>
                <a:gd name="connsiteY0" fmla="*/ 0 h 6483075"/>
                <a:gd name="connsiteX1" fmla="*/ 5646974 w 5646974"/>
                <a:gd name="connsiteY1" fmla="*/ 3241538 h 6483075"/>
                <a:gd name="connsiteX2" fmla="*/ 2405773 w 5646974"/>
                <a:gd name="connsiteY2" fmla="*/ 6483075 h 6483075"/>
                <a:gd name="connsiteX3" fmla="*/ 113897 w 5646974"/>
                <a:gd name="connsiteY3" fmla="*/ 5533666 h 6483075"/>
                <a:gd name="connsiteX4" fmla="*/ 0 w 5646974"/>
                <a:gd name="connsiteY4" fmla="*/ 5408336 h 6483075"/>
                <a:gd name="connsiteX5" fmla="*/ 0 w 5646974"/>
                <a:gd name="connsiteY5" fmla="*/ 4983659 h 6483075"/>
                <a:gd name="connsiteX6" fmla="*/ 155731 w 5646974"/>
                <a:gd name="connsiteY6" fmla="*/ 5176047 h 6483075"/>
                <a:gd name="connsiteX7" fmla="*/ 1093706 w 5646974"/>
                <a:gd name="connsiteY7" fmla="*/ 5866903 h 6483075"/>
                <a:gd name="connsiteX8" fmla="*/ 1639673 w 5646974"/>
                <a:gd name="connsiteY8" fmla="*/ 6059940 h 6483075"/>
                <a:gd name="connsiteX9" fmla="*/ 1709990 w 5646974"/>
                <a:gd name="connsiteY9" fmla="*/ 6076287 h 6483075"/>
                <a:gd name="connsiteX10" fmla="*/ 1780307 w 5646974"/>
                <a:gd name="connsiteY10" fmla="*/ 6091963 h 6483075"/>
                <a:gd name="connsiteX11" fmla="*/ 1851072 w 5646974"/>
                <a:gd name="connsiteY11" fmla="*/ 6105176 h 6483075"/>
                <a:gd name="connsiteX12" fmla="*/ 1886455 w 5646974"/>
                <a:gd name="connsiteY12" fmla="*/ 6111782 h 6483075"/>
                <a:gd name="connsiteX13" fmla="*/ 1921949 w 5646974"/>
                <a:gd name="connsiteY13" fmla="*/ 6117716 h 6483075"/>
                <a:gd name="connsiteX14" fmla="*/ 2064152 w 5646974"/>
                <a:gd name="connsiteY14" fmla="*/ 6137647 h 6483075"/>
                <a:gd name="connsiteX15" fmla="*/ 2206914 w 5646974"/>
                <a:gd name="connsiteY15" fmla="*/ 6151195 h 6483075"/>
                <a:gd name="connsiteX16" fmla="*/ 2350011 w 5646974"/>
                <a:gd name="connsiteY16" fmla="*/ 6158250 h 6483075"/>
                <a:gd name="connsiteX17" fmla="*/ 2493109 w 5646974"/>
                <a:gd name="connsiteY17" fmla="*/ 6159705 h 6483075"/>
                <a:gd name="connsiteX18" fmla="*/ 2781321 w 5646974"/>
                <a:gd name="connsiteY18" fmla="*/ 6147277 h 6483075"/>
                <a:gd name="connsiteX19" fmla="*/ 3345091 w 5646974"/>
                <a:gd name="connsiteY19" fmla="*/ 6060276 h 6483075"/>
                <a:gd name="connsiteX20" fmla="*/ 3878853 w 5646974"/>
                <a:gd name="connsiteY20" fmla="*/ 5871718 h 6483075"/>
                <a:gd name="connsiteX21" fmla="*/ 4367267 w 5646974"/>
                <a:gd name="connsiteY21" fmla="*/ 5573093 h 6483075"/>
                <a:gd name="connsiteX22" fmla="*/ 4424484 w 5646974"/>
                <a:gd name="connsiteY22" fmla="*/ 5528529 h 6483075"/>
                <a:gd name="connsiteX23" fmla="*/ 4481252 w 5646974"/>
                <a:gd name="connsiteY23" fmla="*/ 5483069 h 6483075"/>
                <a:gd name="connsiteX24" fmla="*/ 4536790 w 5646974"/>
                <a:gd name="connsiteY24" fmla="*/ 5435818 h 6483075"/>
                <a:gd name="connsiteX25" fmla="*/ 4591543 w 5646974"/>
                <a:gd name="connsiteY25" fmla="*/ 5387671 h 6483075"/>
                <a:gd name="connsiteX26" fmla="*/ 4794209 w 5646974"/>
                <a:gd name="connsiteY26" fmla="*/ 5181198 h 6483075"/>
                <a:gd name="connsiteX27" fmla="*/ 4956678 w 5646974"/>
                <a:gd name="connsiteY27" fmla="*/ 4945836 h 6483075"/>
                <a:gd name="connsiteX28" fmla="*/ 4989262 w 5646974"/>
                <a:gd name="connsiteY28" fmla="*/ 4881453 h 6483075"/>
                <a:gd name="connsiteX29" fmla="*/ 5017814 w 5646974"/>
                <a:gd name="connsiteY29" fmla="*/ 4814607 h 6483075"/>
                <a:gd name="connsiteX30" fmla="*/ 5044127 w 5646974"/>
                <a:gd name="connsiteY30" fmla="*/ 4746193 h 6483075"/>
                <a:gd name="connsiteX31" fmla="*/ 5068425 w 5646974"/>
                <a:gd name="connsiteY31" fmla="*/ 4676436 h 6483075"/>
                <a:gd name="connsiteX32" fmla="*/ 5154641 w 5646974"/>
                <a:gd name="connsiteY32" fmla="*/ 4390352 h 6483075"/>
                <a:gd name="connsiteX33" fmla="*/ 5196854 w 5646974"/>
                <a:gd name="connsiteY33" fmla="*/ 4246134 h 6483075"/>
                <a:gd name="connsiteX34" fmla="*/ 5240299 w 5646974"/>
                <a:gd name="connsiteY34" fmla="*/ 4102140 h 6483075"/>
                <a:gd name="connsiteX35" fmla="*/ 5432440 w 5646974"/>
                <a:gd name="connsiteY35" fmla="*/ 3532884 h 6483075"/>
                <a:gd name="connsiteX36" fmla="*/ 5528846 w 5646974"/>
                <a:gd name="connsiteY36" fmla="*/ 2951647 h 6483075"/>
                <a:gd name="connsiteX37" fmla="*/ 5495927 w 5646974"/>
                <a:gd name="connsiteY37" fmla="*/ 2658733 h 6483075"/>
                <a:gd name="connsiteX38" fmla="*/ 5480027 w 5646974"/>
                <a:gd name="connsiteY38" fmla="*/ 2586848 h 6483075"/>
                <a:gd name="connsiteX39" fmla="*/ 5461328 w 5646974"/>
                <a:gd name="connsiteY39" fmla="*/ 2515635 h 6483075"/>
                <a:gd name="connsiteX40" fmla="*/ 5439605 w 5646974"/>
                <a:gd name="connsiteY40" fmla="*/ 2445317 h 6483075"/>
                <a:gd name="connsiteX41" fmla="*/ 5415532 w 5646974"/>
                <a:gd name="connsiteY41" fmla="*/ 2375896 h 6483075"/>
                <a:gd name="connsiteX42" fmla="*/ 5144564 w 5646974"/>
                <a:gd name="connsiteY42" fmla="*/ 1857138 h 6483075"/>
                <a:gd name="connsiteX43" fmla="*/ 4774838 w 5646974"/>
                <a:gd name="connsiteY43" fmla="*/ 1405450 h 6483075"/>
                <a:gd name="connsiteX44" fmla="*/ 4345769 w 5646974"/>
                <a:gd name="connsiteY44" fmla="*/ 1012323 h 6483075"/>
                <a:gd name="connsiteX45" fmla="*/ 4115334 w 5646974"/>
                <a:gd name="connsiteY45" fmla="*/ 841344 h 6483075"/>
                <a:gd name="connsiteX46" fmla="*/ 3874038 w 5646974"/>
                <a:gd name="connsiteY46" fmla="*/ 691528 h 6483075"/>
                <a:gd name="connsiteX47" fmla="*/ 3359535 w 5646974"/>
                <a:gd name="connsiteY47" fmla="*/ 468819 h 6483075"/>
                <a:gd name="connsiteX48" fmla="*/ 2811105 w 5646974"/>
                <a:gd name="connsiteY48" fmla="*/ 366031 h 6483075"/>
                <a:gd name="connsiteX49" fmla="*/ 2741124 w 5646974"/>
                <a:gd name="connsiteY49" fmla="*/ 361440 h 6483075"/>
                <a:gd name="connsiteX50" fmla="*/ 2671030 w 5646974"/>
                <a:gd name="connsiteY50" fmla="*/ 358417 h 6483075"/>
                <a:gd name="connsiteX51" fmla="*/ 2600713 w 5646974"/>
                <a:gd name="connsiteY51" fmla="*/ 357521 h 6483075"/>
                <a:gd name="connsiteX52" fmla="*/ 2531739 w 5646974"/>
                <a:gd name="connsiteY52" fmla="*/ 358529 h 6483075"/>
                <a:gd name="connsiteX53" fmla="*/ 2259988 w 5646974"/>
                <a:gd name="connsiteY53" fmla="*/ 385289 h 6483075"/>
                <a:gd name="connsiteX54" fmla="*/ 1740670 w 5646974"/>
                <a:gd name="connsiteY54" fmla="*/ 553917 h 6483075"/>
                <a:gd name="connsiteX55" fmla="*/ 1264124 w 5646974"/>
                <a:gd name="connsiteY55" fmla="*/ 853549 h 6483075"/>
                <a:gd name="connsiteX56" fmla="*/ 823074 w 5646974"/>
                <a:gd name="connsiteY56" fmla="*/ 1234136 h 6483075"/>
                <a:gd name="connsiteX57" fmla="*/ 715694 w 5646974"/>
                <a:gd name="connsiteY57" fmla="*/ 1336252 h 6483075"/>
                <a:gd name="connsiteX58" fmla="*/ 606859 w 5646974"/>
                <a:gd name="connsiteY58" fmla="*/ 1440945 h 6483075"/>
                <a:gd name="connsiteX59" fmla="*/ 382023 w 5646974"/>
                <a:gd name="connsiteY59" fmla="*/ 1646074 h 6483075"/>
                <a:gd name="connsiteX60" fmla="*/ 158531 w 5646974"/>
                <a:gd name="connsiteY60" fmla="*/ 1843813 h 6483075"/>
                <a:gd name="connsiteX61" fmla="*/ 0 w 5646974"/>
                <a:gd name="connsiteY61" fmla="*/ 1991775 h 6483075"/>
                <a:gd name="connsiteX62" fmla="*/ 0 w 5646974"/>
                <a:gd name="connsiteY62" fmla="*/ 1074740 h 6483075"/>
                <a:gd name="connsiteX63" fmla="*/ 113897 w 5646974"/>
                <a:gd name="connsiteY63" fmla="*/ 949410 h 6483075"/>
                <a:gd name="connsiteX64" fmla="*/ 2405773 w 5646974"/>
                <a:gd name="connsiteY64" fmla="*/ 0 h 64830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Lst>
              <a:rect l="l" t="t" r="r" b="b"/>
              <a:pathLst>
                <a:path w="5646974" h="6483075">
                  <a:moveTo>
                    <a:pt x="2405773" y="0"/>
                  </a:moveTo>
                  <a:cubicBezTo>
                    <a:pt x="4195841" y="0"/>
                    <a:pt x="5646974" y="1451246"/>
                    <a:pt x="5646974" y="3241538"/>
                  </a:cubicBezTo>
                  <a:cubicBezTo>
                    <a:pt x="5646974" y="5031830"/>
                    <a:pt x="4195841" y="6483075"/>
                    <a:pt x="2405773" y="6483075"/>
                  </a:cubicBezTo>
                  <a:cubicBezTo>
                    <a:pt x="1510739" y="6483075"/>
                    <a:pt x="700439" y="6120264"/>
                    <a:pt x="113897" y="5533666"/>
                  </a:cubicBezTo>
                  <a:lnTo>
                    <a:pt x="0" y="5408336"/>
                  </a:lnTo>
                  <a:lnTo>
                    <a:pt x="0" y="4983659"/>
                  </a:lnTo>
                  <a:lnTo>
                    <a:pt x="155731" y="5176047"/>
                  </a:lnTo>
                  <a:cubicBezTo>
                    <a:pt x="417742" y="5469073"/>
                    <a:pt x="741224" y="5704211"/>
                    <a:pt x="1093706" y="5866903"/>
                  </a:cubicBezTo>
                  <a:cubicBezTo>
                    <a:pt x="1269947" y="5948418"/>
                    <a:pt x="1453018" y="6013137"/>
                    <a:pt x="1639673" y="6059940"/>
                  </a:cubicBezTo>
                  <a:lnTo>
                    <a:pt x="1709990" y="6076287"/>
                  </a:lnTo>
                  <a:cubicBezTo>
                    <a:pt x="1733504" y="6081550"/>
                    <a:pt x="1756570" y="6088156"/>
                    <a:pt x="1780307" y="6091963"/>
                  </a:cubicBezTo>
                  <a:lnTo>
                    <a:pt x="1851072" y="6105176"/>
                  </a:lnTo>
                  <a:lnTo>
                    <a:pt x="1886455" y="6111782"/>
                  </a:lnTo>
                  <a:cubicBezTo>
                    <a:pt x="1898212" y="6114021"/>
                    <a:pt x="1909969" y="6116373"/>
                    <a:pt x="1921949" y="6117716"/>
                  </a:cubicBezTo>
                  <a:cubicBezTo>
                    <a:pt x="1969425" y="6124323"/>
                    <a:pt x="2016676" y="6131489"/>
                    <a:pt x="2064152" y="6137647"/>
                  </a:cubicBezTo>
                  <a:cubicBezTo>
                    <a:pt x="2111851" y="6141790"/>
                    <a:pt x="2159438" y="6146381"/>
                    <a:pt x="2206914" y="6151195"/>
                  </a:cubicBezTo>
                  <a:lnTo>
                    <a:pt x="2350011" y="6158250"/>
                  </a:lnTo>
                  <a:cubicBezTo>
                    <a:pt x="2397711" y="6159593"/>
                    <a:pt x="2445410" y="6159146"/>
                    <a:pt x="2493109" y="6159705"/>
                  </a:cubicBezTo>
                  <a:cubicBezTo>
                    <a:pt x="2589068" y="6158137"/>
                    <a:pt x="2685922" y="6154666"/>
                    <a:pt x="2781321" y="6147277"/>
                  </a:cubicBezTo>
                  <a:cubicBezTo>
                    <a:pt x="2972566" y="6132944"/>
                    <a:pt x="3161348" y="6105288"/>
                    <a:pt x="3345091" y="6060276"/>
                  </a:cubicBezTo>
                  <a:cubicBezTo>
                    <a:pt x="3528834" y="6015375"/>
                    <a:pt x="3707539" y="5952785"/>
                    <a:pt x="3878853" y="5871718"/>
                  </a:cubicBezTo>
                  <a:cubicBezTo>
                    <a:pt x="4050167" y="5790428"/>
                    <a:pt x="4213084" y="5689318"/>
                    <a:pt x="4367267" y="5573093"/>
                  </a:cubicBezTo>
                  <a:lnTo>
                    <a:pt x="4424484" y="5528529"/>
                  </a:lnTo>
                  <a:cubicBezTo>
                    <a:pt x="4443631" y="5513637"/>
                    <a:pt x="4463113" y="5499193"/>
                    <a:pt x="4481252" y="5483069"/>
                  </a:cubicBezTo>
                  <a:lnTo>
                    <a:pt x="4536790" y="5435818"/>
                  </a:lnTo>
                  <a:cubicBezTo>
                    <a:pt x="4555265" y="5419918"/>
                    <a:pt x="4574188" y="5404466"/>
                    <a:pt x="4591543" y="5387671"/>
                  </a:cubicBezTo>
                  <a:cubicBezTo>
                    <a:pt x="4662980" y="5321944"/>
                    <a:pt x="4733074" y="5254650"/>
                    <a:pt x="4794209" y="5181198"/>
                  </a:cubicBezTo>
                  <a:cubicBezTo>
                    <a:pt x="4857808" y="5109089"/>
                    <a:pt x="4910434" y="5029926"/>
                    <a:pt x="4956678" y="4945836"/>
                  </a:cubicBezTo>
                  <a:cubicBezTo>
                    <a:pt x="4967651" y="4924450"/>
                    <a:pt x="4978624" y="4903064"/>
                    <a:pt x="4989262" y="4881453"/>
                  </a:cubicBezTo>
                  <a:lnTo>
                    <a:pt x="5017814" y="4814607"/>
                  </a:lnTo>
                  <a:cubicBezTo>
                    <a:pt x="5027891" y="4792549"/>
                    <a:pt x="5035393" y="4769035"/>
                    <a:pt x="5044127" y="4746193"/>
                  </a:cubicBezTo>
                  <a:cubicBezTo>
                    <a:pt x="5052636" y="4723128"/>
                    <a:pt x="5061146" y="4700174"/>
                    <a:pt x="5068425" y="4676436"/>
                  </a:cubicBezTo>
                  <a:cubicBezTo>
                    <a:pt x="5099552" y="4582717"/>
                    <a:pt x="5126985" y="4486422"/>
                    <a:pt x="5154641" y="4390352"/>
                  </a:cubicBezTo>
                  <a:lnTo>
                    <a:pt x="5196854" y="4246134"/>
                  </a:lnTo>
                  <a:lnTo>
                    <a:pt x="5240299" y="4102140"/>
                  </a:lnTo>
                  <a:cubicBezTo>
                    <a:pt x="5299195" y="3910560"/>
                    <a:pt x="5364697" y="3721330"/>
                    <a:pt x="5432440" y="3532884"/>
                  </a:cubicBezTo>
                  <a:cubicBezTo>
                    <a:pt x="5500294" y="3346902"/>
                    <a:pt x="5533549" y="3148714"/>
                    <a:pt x="5528846" y="2951647"/>
                  </a:cubicBezTo>
                  <a:cubicBezTo>
                    <a:pt x="5526831" y="2853113"/>
                    <a:pt x="5515409" y="2755027"/>
                    <a:pt x="5495927" y="2658733"/>
                  </a:cubicBezTo>
                  <a:cubicBezTo>
                    <a:pt x="5491112" y="2634659"/>
                    <a:pt x="5486297" y="2610585"/>
                    <a:pt x="5480027" y="2586848"/>
                  </a:cubicBezTo>
                  <a:cubicBezTo>
                    <a:pt x="5474205" y="2562998"/>
                    <a:pt x="5468718" y="2539036"/>
                    <a:pt x="5461328" y="2515635"/>
                  </a:cubicBezTo>
                  <a:cubicBezTo>
                    <a:pt x="5454386" y="2492009"/>
                    <a:pt x="5447668" y="2468495"/>
                    <a:pt x="5439605" y="2445317"/>
                  </a:cubicBezTo>
                  <a:cubicBezTo>
                    <a:pt x="5431879" y="2422028"/>
                    <a:pt x="5424378" y="2398738"/>
                    <a:pt x="5415532" y="2375896"/>
                  </a:cubicBezTo>
                  <a:cubicBezTo>
                    <a:pt x="5347790" y="2191817"/>
                    <a:pt x="5254071" y="2018599"/>
                    <a:pt x="5144564" y="1857138"/>
                  </a:cubicBezTo>
                  <a:cubicBezTo>
                    <a:pt x="5034946" y="1695565"/>
                    <a:pt x="4909762" y="1545301"/>
                    <a:pt x="4774838" y="1405450"/>
                  </a:cubicBezTo>
                  <a:cubicBezTo>
                    <a:pt x="4638907" y="1265040"/>
                    <a:pt x="4496145" y="1132131"/>
                    <a:pt x="4345769" y="1012323"/>
                  </a:cubicBezTo>
                  <a:cubicBezTo>
                    <a:pt x="4270749" y="952195"/>
                    <a:pt x="4194273" y="894642"/>
                    <a:pt x="4115334" y="841344"/>
                  </a:cubicBezTo>
                  <a:cubicBezTo>
                    <a:pt x="4037067" y="787263"/>
                    <a:pt x="3956336" y="737548"/>
                    <a:pt x="3874038" y="691528"/>
                  </a:cubicBezTo>
                  <a:cubicBezTo>
                    <a:pt x="3709554" y="599712"/>
                    <a:pt x="3537792" y="523349"/>
                    <a:pt x="3359535" y="468819"/>
                  </a:cubicBezTo>
                  <a:cubicBezTo>
                    <a:pt x="3181278" y="414514"/>
                    <a:pt x="2997311" y="380699"/>
                    <a:pt x="2811105" y="366031"/>
                  </a:cubicBezTo>
                  <a:cubicBezTo>
                    <a:pt x="2787703" y="364575"/>
                    <a:pt x="2764525" y="362448"/>
                    <a:pt x="2741124" y="361440"/>
                  </a:cubicBezTo>
                  <a:lnTo>
                    <a:pt x="2671030" y="358417"/>
                  </a:lnTo>
                  <a:lnTo>
                    <a:pt x="2600713" y="357521"/>
                  </a:lnTo>
                  <a:cubicBezTo>
                    <a:pt x="2577087" y="356961"/>
                    <a:pt x="2554805" y="358305"/>
                    <a:pt x="2531739" y="358529"/>
                  </a:cubicBezTo>
                  <a:cubicBezTo>
                    <a:pt x="2440259" y="360992"/>
                    <a:pt x="2349564" y="370285"/>
                    <a:pt x="2259988" y="385289"/>
                  </a:cubicBezTo>
                  <a:cubicBezTo>
                    <a:pt x="2080723" y="415521"/>
                    <a:pt x="1906945" y="473634"/>
                    <a:pt x="1740670" y="553917"/>
                  </a:cubicBezTo>
                  <a:cubicBezTo>
                    <a:pt x="1574506" y="634647"/>
                    <a:pt x="1415844" y="737100"/>
                    <a:pt x="1264124" y="853549"/>
                  </a:cubicBezTo>
                  <a:cubicBezTo>
                    <a:pt x="1112181" y="969886"/>
                    <a:pt x="966508" y="1099212"/>
                    <a:pt x="823074" y="1234136"/>
                  </a:cubicBezTo>
                  <a:cubicBezTo>
                    <a:pt x="787131" y="1267951"/>
                    <a:pt x="751413" y="1301990"/>
                    <a:pt x="715694" y="1336252"/>
                  </a:cubicBezTo>
                  <a:lnTo>
                    <a:pt x="606859" y="1440945"/>
                  </a:lnTo>
                  <a:cubicBezTo>
                    <a:pt x="532623" y="1511374"/>
                    <a:pt x="457267" y="1579452"/>
                    <a:pt x="382023" y="1646074"/>
                  </a:cubicBezTo>
                  <a:lnTo>
                    <a:pt x="158531" y="1843813"/>
                  </a:lnTo>
                  <a:lnTo>
                    <a:pt x="0" y="1991775"/>
                  </a:lnTo>
                  <a:lnTo>
                    <a:pt x="0" y="1074740"/>
                  </a:lnTo>
                  <a:lnTo>
                    <a:pt x="113897" y="949410"/>
                  </a:lnTo>
                  <a:cubicBezTo>
                    <a:pt x="700439" y="362812"/>
                    <a:pt x="1510739" y="0"/>
                    <a:pt x="2405773" y="0"/>
                  </a:cubicBezTo>
                  <a:close/>
                </a:path>
              </a:pathLst>
            </a:custGeom>
            <a:gradFill>
              <a:gsLst>
                <a:gs pos="2000">
                  <a:schemeClr val="bg1">
                    <a:alpha val="10000"/>
                  </a:schemeClr>
                </a:gs>
                <a:gs pos="16000">
                  <a:schemeClr val="accent6">
                    <a:alpha val="10000"/>
                  </a:schemeClr>
                </a:gs>
                <a:gs pos="100000">
                  <a:schemeClr val="bg1">
                    <a:alpha val="10000"/>
                  </a:schemeClr>
                </a:gs>
                <a:gs pos="74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2" name="Title 1">
            <a:extLst>
              <a:ext uri="{FF2B5EF4-FFF2-40B4-BE49-F238E27FC236}">
                <a16:creationId xmlns:a16="http://schemas.microsoft.com/office/drawing/2014/main" id="{EF6EF377-E52B-5935-2569-CDE54284E87C}"/>
              </a:ext>
            </a:extLst>
          </p:cNvPr>
          <p:cNvSpPr>
            <a:spLocks noGrp="1"/>
          </p:cNvSpPr>
          <p:nvPr>
            <p:ph type="title"/>
          </p:nvPr>
        </p:nvSpPr>
        <p:spPr>
          <a:xfrm>
            <a:off x="804672" y="2053641"/>
            <a:ext cx="3669161" cy="2760098"/>
          </a:xfrm>
        </p:spPr>
        <p:txBody>
          <a:bodyPr>
            <a:normAutofit/>
          </a:bodyPr>
          <a:lstStyle/>
          <a:p>
            <a:r>
              <a:rPr lang="en-GB" sz="4000">
                <a:solidFill>
                  <a:schemeClr val="tx2"/>
                </a:solidFill>
                <a:ea typeface="+mj-lt"/>
                <a:cs typeface="+mj-lt"/>
              </a:rPr>
              <a:t>AI statement</a:t>
            </a:r>
            <a:endParaRPr lang="en-US" sz="4000">
              <a:solidFill>
                <a:schemeClr val="tx2"/>
              </a:solidFill>
              <a:ea typeface="+mj-lt"/>
              <a:cs typeface="+mj-lt"/>
            </a:endParaRPr>
          </a:p>
        </p:txBody>
      </p:sp>
      <p:sp>
        <p:nvSpPr>
          <p:cNvPr id="3" name="Content Placeholder 2">
            <a:extLst>
              <a:ext uri="{FF2B5EF4-FFF2-40B4-BE49-F238E27FC236}">
                <a16:creationId xmlns:a16="http://schemas.microsoft.com/office/drawing/2014/main" id="{C18EAD5E-A6F9-36BC-4EF0-B7814BBFE6C9}"/>
              </a:ext>
            </a:extLst>
          </p:cNvPr>
          <p:cNvSpPr>
            <a:spLocks noGrp="1"/>
          </p:cNvSpPr>
          <p:nvPr>
            <p:ph idx="1"/>
          </p:nvPr>
        </p:nvSpPr>
        <p:spPr>
          <a:xfrm>
            <a:off x="6090574" y="801866"/>
            <a:ext cx="5306084" cy="5230634"/>
          </a:xfrm>
          <a:noFill/>
          <a:ln>
            <a:noFill/>
          </a:ln>
        </p:spPr>
        <p:txBody>
          <a:bodyPr vert="horz" lIns="91440" tIns="45720" rIns="91440" bIns="45720" rtlCol="0" anchor="ctr">
            <a:normAutofit/>
          </a:bodyPr>
          <a:lstStyle/>
          <a:p>
            <a:r>
              <a:rPr lang="en-GB" sz="1800" dirty="0">
                <a:solidFill>
                  <a:schemeClr val="tx2"/>
                </a:solidFill>
                <a:ea typeface="+mn-lt"/>
                <a:cs typeface="+mn-lt"/>
              </a:rPr>
              <a:t>I acknowledge the university’s AI guidance for assessments.</a:t>
            </a:r>
            <a:br>
              <a:rPr lang="en-GB" sz="1800" dirty="0">
                <a:ea typeface="+mn-lt"/>
                <a:cs typeface="+mn-lt"/>
              </a:rPr>
            </a:br>
            <a:r>
              <a:rPr lang="en-GB" sz="1800" dirty="0">
                <a:solidFill>
                  <a:schemeClr val="tx2"/>
                </a:solidFill>
                <a:ea typeface="+mn-lt"/>
                <a:cs typeface="+mn-lt"/>
              </a:rPr>
              <a:t> For this presentation, I confirm that I have not used any Generative AI tools to create, edit, structure, proofread, or develop any part of this assessment.</a:t>
            </a:r>
            <a:br>
              <a:rPr lang="en-GB" sz="1800" dirty="0">
                <a:ea typeface="+mn-lt"/>
                <a:cs typeface="+mn-lt"/>
              </a:rPr>
            </a:br>
            <a:r>
              <a:rPr lang="en-GB" sz="1800" dirty="0">
                <a:solidFill>
                  <a:schemeClr val="tx2"/>
                </a:solidFill>
                <a:ea typeface="+mn-lt"/>
                <a:cs typeface="+mn-lt"/>
              </a:rPr>
              <a:t> All content and design are entirely my own work.</a:t>
            </a:r>
            <a:endParaRPr lang="en-GB" sz="1800">
              <a:solidFill>
                <a:schemeClr val="tx2"/>
              </a:solidFill>
            </a:endParaRPr>
          </a:p>
        </p:txBody>
      </p:sp>
    </p:spTree>
    <p:extLst>
      <p:ext uri="{BB962C8B-B14F-4D97-AF65-F5344CB8AC3E}">
        <p14:creationId xmlns:p14="http://schemas.microsoft.com/office/powerpoint/2010/main" val="177340794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0B00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0</Words>
  <Application>Microsoft Office PowerPoint</Application>
  <PresentationFormat>Widescreen</PresentationFormat>
  <Paragraphs>0</Paragraphs>
  <Slides>27</Slides>
  <Notes>0</Notes>
  <HiddenSlides>0</HiddenSlides>
  <MMClips>0</MMClips>
  <ScaleCrop>false</ScaleCrop>
  <HeadingPairs>
    <vt:vector size="4" baseType="variant">
      <vt:variant>
        <vt:lpstr>Theme</vt:lpstr>
      </vt:variant>
      <vt:variant>
        <vt:i4>1</vt:i4>
      </vt:variant>
      <vt:variant>
        <vt:lpstr>Slide Titles</vt:lpstr>
      </vt:variant>
      <vt:variant>
        <vt:i4>27</vt:i4>
      </vt:variant>
    </vt:vector>
  </HeadingPairs>
  <TitlesOfParts>
    <vt:vector size="28" baseType="lpstr">
      <vt:lpstr>office theme</vt:lpstr>
      <vt:lpstr>Business Name, Concept &amp; Story</vt:lpstr>
      <vt:lpstr>PowerPoint Presentation</vt:lpstr>
      <vt:lpstr>PowerPoint Presentation</vt:lpstr>
      <vt:lpstr>Chosen Target Industry (Pros &amp; Cons)</vt:lpstr>
      <vt:lpstr>Objectives: </vt:lpstr>
      <vt:lpstr>3. Mission Statement, Aim &amp; Objectives</vt:lpstr>
      <vt:lpstr>PowerPoint Presentation</vt:lpstr>
      <vt:lpstr>SMART Objectives </vt:lpstr>
      <vt:lpstr>4. Physical Location &amp; Why</vt:lpstr>
      <vt:lpstr>5. Human Resource Strategy</vt:lpstr>
      <vt:lpstr>Entrepreneurial Strengths</vt:lpstr>
      <vt:lpstr>Entrepreneurial Weaknesses</vt:lpstr>
      <vt:lpstr>Marketing Activities</vt:lpstr>
      <vt:lpstr>Examples:</vt:lpstr>
      <vt:lpstr>Grand Opening Event &amp; Weekly Promotions</vt:lpstr>
      <vt:lpstr>Loyalty &amp; Retention Activities </vt:lpstr>
      <vt:lpstr>Local University Marketing</vt:lpstr>
      <vt:lpstr>Market Research My question  results   </vt:lpstr>
      <vt:lpstr>PowerPoint Presentation</vt:lpstr>
      <vt:lpstr>PowerPoint Presentation</vt:lpstr>
      <vt:lpstr>PowerPoint Presentation</vt:lpstr>
      <vt:lpstr>SWOT Analysis</vt:lpstr>
      <vt:lpstr>PESTLE ANALYSIS</vt:lpstr>
      <vt:lpstr>FINANCIAL OVERVIEW</vt:lpstr>
      <vt:lpstr>ELEVATOR PITCH</vt:lpstr>
      <vt:lpstr>HARVARD REFERENCES</vt:lpstr>
      <vt:lpstr>AI statement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555</cp:revision>
  <dcterms:created xsi:type="dcterms:W3CDTF">2025-10-26T19:53:14Z</dcterms:created>
  <dcterms:modified xsi:type="dcterms:W3CDTF">2025-11-23T23:16:25Z</dcterms:modified>
</cp:coreProperties>
</file>