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8" d="100"/>
          <a:sy n="78" d="100"/>
        </p:scale>
        <p:origin x="850" y="4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4678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Good morning. In this presentation I will act as the HR Consultant for HealthConnect UK. I will examine how strategic HRM, workforce planning, recruitment and learning and development can help the organisation attract, develop and retain the people it needs for sustainable growth.</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HealthConnect UK is a rapidly growing digital healthcare organisation providing virtual consultations, remote patient monitoring and other digital services across the UK. The assessment identifies several workforce challenges, including attraction of specialist talent, turnover, burnout, digital skills shortages, lower engagement, multidisciplinary teamwork and leadership gaps.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Strategic HRM links people management to business strategy. Storey argues that competitive advantage can be developed through a committed and capable workforce. Barney’s Resource-Based View also shows why specialist people and knowledge can be strategic resources. For HealthConnect, this means HRM should support growth, innovation and service quality, not operate only as an administrative function.</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Workforce planning compares future demand with internal and external supply. HealthConnect should begin with organisational strategy, forecast the roles and capabilities it will need, assess its current workforce, examine the external labour market and then identify the gap. The purpose is to decide whether the organisation should recruit, develop current staff or redesign work.</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scenario explicitly identifies digital healthcare skills shortages and leadership gaps. A useful skills-gap analysis should also consider how clinical and digital work must integrate, as well as data handling and change capability. These areas can be mapped in a skills matrix to show the difference between current and required capability.</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external labour market makes recruitment difficult. HealthConnect is competing for specialist healthcare and technology talent, while candidates also evaluate flexibility, development, wellbeing and organisational reputation. The course material highlights labour availability, skill availability, competition, education and geography as external supply factors.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Internal recruitment supports progression, retention and organisational knowledge, while external recruitment gives access to new and specialist capability. Neither method is sufficient alone. HealthConnect should use internal development where the potential exists and external recruitment when urgent or scarce skills are not available internally.</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Online and social recruitment can widen reach and improve targeting. HealthConnect can use its own careers page, professional networks, job boards, social media and targeted campaigns. The message should be tailored to different audiences rather than using one generic advert. Digital channels are useful, but clear criteria are still necessary to avoid large numbers of unsuitable applications.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recommendations are to strengthen the employer brand, use a mix of internal and external recruitment, improve digital presence, build partnerships and improve the candidate experience. Together these actions should help HealthConnect attract better candidates, reduce avoidable delays, improve retention and support organisational growth.</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Learning and development should be linked to strategy. HealthConnect should identify training needs, provide relevant development, and evaluate whether learning transfers into improved work. Priorities include digital skills, leadership, clinical-digital integration, wellbeing and career development. This can reduce dependence on external recruitment and support retention.</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conclusion, HealthConnect’s workforce challenges require an integrated HR response. Workforce planning identifies the most important gaps, recruitment brings in capability that cannot be developed quickly enough, and learning and development strengthens internal capacity. The overall objective is a skilled, engaged and sustainable workforce that supports organisational growth.</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are the academic and professional sources used in the presentation. The assessment requires a minimum of eight academic or CIPD sources.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9784080" y="0"/>
            <a:ext cx="2407615" cy="6858000"/>
          </a:xfrm>
          <a:prstGeom prst="rect">
            <a:avLst/>
          </a:prstGeom>
          <a:solidFill>
            <a:srgbClr val="E2F0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0515600" y="0"/>
            <a:ext cx="1676095" cy="6858000"/>
          </a:xfrm>
          <a:prstGeom prst="rect">
            <a:avLst/>
          </a:prstGeom>
          <a:solidFill>
            <a:srgbClr val="0534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10012680" y="0"/>
            <a:ext cx="502920" cy="6858000"/>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685800" y="411480"/>
            <a:ext cx="594360" cy="59436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905256" y="521207"/>
            <a:ext cx="155448" cy="384048"/>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86384" y="640080"/>
            <a:ext cx="393192" cy="146304"/>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417320" y="393192"/>
            <a:ext cx="3840480" cy="320040"/>
          </a:xfrm>
          <a:prstGeom prst="rect">
            <a:avLst/>
          </a:prstGeom>
          <a:noFill/>
        </p:spPr>
        <p:txBody>
          <a:bodyPr wrap="square" anchor="t">
            <a:spAutoFit/>
          </a:bodyPr>
          <a:lstStyle/>
          <a:p>
            <a:pPr algn="l"/>
            <a:r>
              <a:rPr sz="2300" b="1">
                <a:solidFill>
                  <a:srgbClr val="05345B"/>
                </a:solidFill>
                <a:latin typeface="Arial"/>
              </a:rPr>
              <a:t>HealthConnect UK</a:t>
            </a:r>
          </a:p>
        </p:txBody>
      </p:sp>
      <p:sp>
        <p:nvSpPr>
          <p:cNvPr id="10" name="TextBox 9"/>
          <p:cNvSpPr txBox="1"/>
          <p:nvPr/>
        </p:nvSpPr>
        <p:spPr>
          <a:xfrm>
            <a:off x="1426464" y="749808"/>
            <a:ext cx="3291840" cy="228600"/>
          </a:xfrm>
          <a:prstGeom prst="rect">
            <a:avLst/>
          </a:prstGeom>
          <a:noFill/>
        </p:spPr>
        <p:txBody>
          <a:bodyPr wrap="square" anchor="t">
            <a:spAutoFit/>
          </a:bodyPr>
          <a:lstStyle/>
          <a:p>
            <a:pPr algn="l"/>
            <a:r>
              <a:rPr sz="1000" b="0">
                <a:solidFill>
                  <a:srgbClr val="1EAAAE"/>
                </a:solidFill>
                <a:latin typeface="Arial"/>
              </a:rPr>
              <a:t>Care Today. A Healthier Tomorrow.</a:t>
            </a:r>
          </a:p>
        </p:txBody>
      </p:sp>
      <p:sp>
        <p:nvSpPr>
          <p:cNvPr id="11" name="TextBox 10"/>
          <p:cNvSpPr txBox="1"/>
          <p:nvPr/>
        </p:nvSpPr>
        <p:spPr>
          <a:xfrm>
            <a:off x="713232" y="1325880"/>
            <a:ext cx="8046720" cy="1920240"/>
          </a:xfrm>
          <a:prstGeom prst="rect">
            <a:avLst/>
          </a:prstGeom>
          <a:noFill/>
        </p:spPr>
        <p:txBody>
          <a:bodyPr wrap="square" anchor="t">
            <a:spAutoFit/>
          </a:bodyPr>
          <a:lstStyle/>
          <a:p>
            <a:pPr algn="l"/>
            <a:r>
              <a:rPr sz="2700" b="1">
                <a:solidFill>
                  <a:srgbClr val="05345B"/>
                </a:solidFill>
                <a:latin typeface="Arial"/>
              </a:rPr>
              <a:t>The Role of Human Resource
Management in Attracting,
Developing and Retaining Talent
at HealthConnect UK</a:t>
            </a:r>
          </a:p>
        </p:txBody>
      </p:sp>
      <p:sp>
        <p:nvSpPr>
          <p:cNvPr id="12" name="TextBox 11"/>
          <p:cNvSpPr txBox="1"/>
          <p:nvPr/>
        </p:nvSpPr>
        <p:spPr>
          <a:xfrm>
            <a:off x="731520" y="3429000"/>
            <a:ext cx="7680960" cy="640080"/>
          </a:xfrm>
          <a:prstGeom prst="rect">
            <a:avLst/>
          </a:prstGeom>
          <a:noFill/>
        </p:spPr>
        <p:txBody>
          <a:bodyPr wrap="square" anchor="t">
            <a:spAutoFit/>
          </a:bodyPr>
          <a:lstStyle/>
          <a:p>
            <a:pPr algn="l"/>
            <a:r>
              <a:rPr sz="1600" b="0">
                <a:solidFill>
                  <a:srgbClr val="123755"/>
                </a:solidFill>
                <a:latin typeface="Arial"/>
              </a:rPr>
              <a:t>Individual Presentation
LCLM5002 – Developing and Managing Individuals and Teams</a:t>
            </a:r>
          </a:p>
        </p:txBody>
      </p:sp>
      <p:sp>
        <p:nvSpPr>
          <p:cNvPr id="13" name="TextBox 12"/>
          <p:cNvSpPr txBox="1"/>
          <p:nvPr/>
        </p:nvSpPr>
        <p:spPr>
          <a:xfrm>
            <a:off x="731520" y="4315968"/>
            <a:ext cx="6675120" cy="692497"/>
          </a:xfrm>
          <a:prstGeom prst="rect">
            <a:avLst/>
          </a:prstGeom>
          <a:noFill/>
        </p:spPr>
        <p:txBody>
          <a:bodyPr wrap="square" anchor="t">
            <a:spAutoFit/>
          </a:bodyPr>
          <a:lstStyle/>
          <a:p>
            <a:pPr algn="l"/>
            <a:r>
              <a:rPr sz="1300" b="0" dirty="0">
                <a:solidFill>
                  <a:srgbClr val="123755"/>
                </a:solidFill>
                <a:latin typeface="Arial"/>
              </a:rPr>
              <a:t>Student Name:     </a:t>
            </a:r>
            <a:r>
              <a:rPr lang="en-GB" sz="1300" dirty="0">
                <a:solidFill>
                  <a:srgbClr val="123755"/>
                </a:solidFill>
                <a:latin typeface="Arial"/>
              </a:rPr>
              <a:t>Gabriela Ioana Popescu</a:t>
            </a:r>
            <a:r>
              <a:rPr sz="1300" b="0" dirty="0">
                <a:solidFill>
                  <a:srgbClr val="123755"/>
                </a:solidFill>
                <a:latin typeface="Arial"/>
              </a:rPr>
              <a:t>
Student ID:           </a:t>
            </a:r>
            <a:r>
              <a:rPr lang="en-GB" sz="1300" dirty="0">
                <a:solidFill>
                  <a:srgbClr val="123755"/>
                </a:solidFill>
                <a:latin typeface="Arial"/>
              </a:rPr>
              <a:t>2512905</a:t>
            </a:r>
            <a:r>
              <a:rPr sz="1300" b="0" dirty="0">
                <a:solidFill>
                  <a:srgbClr val="123755"/>
                </a:solidFill>
                <a:latin typeface="Arial"/>
              </a:rPr>
              <a:t>
Lecturer:              </a:t>
            </a:r>
            <a:r>
              <a:rPr lang="en-GB" sz="1300" dirty="0">
                <a:solidFill>
                  <a:srgbClr val="123755"/>
                </a:solidFill>
                <a:latin typeface="Arial"/>
              </a:rPr>
              <a:t> </a:t>
            </a:r>
            <a:r>
              <a:rPr lang="en-GB" sz="1300" dirty="0" err="1">
                <a:solidFill>
                  <a:srgbClr val="123755"/>
                </a:solidFill>
                <a:latin typeface="Arial"/>
              </a:rPr>
              <a:t>Shujun</a:t>
            </a:r>
            <a:r>
              <a:rPr lang="en-GB" sz="1300" dirty="0">
                <a:solidFill>
                  <a:srgbClr val="123755"/>
                </a:solidFill>
                <a:latin typeface="Arial"/>
              </a:rPr>
              <a:t> Xiao</a:t>
            </a:r>
            <a:endParaRPr sz="1300" b="0" dirty="0">
              <a:solidFill>
                <a:srgbClr val="123755"/>
              </a:solidFill>
              <a:latin typeface="Arial"/>
            </a:endParaRPr>
          </a:p>
        </p:txBody>
      </p:sp>
      <p:sp>
        <p:nvSpPr>
          <p:cNvPr id="14" name="TextBox 13"/>
          <p:cNvSpPr txBox="1"/>
          <p:nvPr/>
        </p:nvSpPr>
        <p:spPr>
          <a:xfrm>
            <a:off x="11521440" y="6419088"/>
            <a:ext cx="228600" cy="164592"/>
          </a:xfrm>
          <a:prstGeom prst="rect">
            <a:avLst/>
          </a:prstGeom>
          <a:noFill/>
        </p:spPr>
        <p:txBody>
          <a:bodyPr wrap="square" anchor="t">
            <a:spAutoFit/>
          </a:bodyPr>
          <a:lstStyle/>
          <a:p>
            <a:pPr algn="r"/>
            <a:r>
              <a:rPr sz="900" b="0">
                <a:solidFill>
                  <a:srgbClr val="556978"/>
                </a:solidFill>
                <a:latin typeface="Arial"/>
              </a:rPr>
              <a:t>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Organisation Overview – HealthConnect UK</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2</a:t>
            </a:r>
          </a:p>
        </p:txBody>
      </p:sp>
      <p:sp>
        <p:nvSpPr>
          <p:cNvPr id="8" name="TextBox 7"/>
          <p:cNvSpPr txBox="1"/>
          <p:nvPr/>
        </p:nvSpPr>
        <p:spPr>
          <a:xfrm>
            <a:off x="777240" y="914400"/>
            <a:ext cx="3383280" cy="320040"/>
          </a:xfrm>
          <a:prstGeom prst="rect">
            <a:avLst/>
          </a:prstGeom>
          <a:noFill/>
        </p:spPr>
        <p:txBody>
          <a:bodyPr wrap="square" anchor="t">
            <a:spAutoFit/>
          </a:bodyPr>
          <a:lstStyle/>
          <a:p>
            <a:pPr algn="l"/>
            <a:r>
              <a:rPr sz="2200" b="1">
                <a:solidFill>
                  <a:srgbClr val="05345B"/>
                </a:solidFill>
                <a:latin typeface="Arial"/>
              </a:rPr>
              <a:t>HealthConnect UK</a:t>
            </a:r>
          </a:p>
        </p:txBody>
      </p:sp>
      <p:sp>
        <p:nvSpPr>
          <p:cNvPr id="9" name="TextBox 8"/>
          <p:cNvSpPr txBox="1"/>
          <p:nvPr/>
        </p:nvSpPr>
        <p:spPr>
          <a:xfrm>
            <a:off x="777240" y="1389888"/>
            <a:ext cx="4114800" cy="502920"/>
          </a:xfrm>
          <a:prstGeom prst="rect">
            <a:avLst/>
          </a:prstGeom>
          <a:noFill/>
        </p:spPr>
        <p:txBody>
          <a:bodyPr wrap="square" anchor="t">
            <a:spAutoFit/>
          </a:bodyPr>
          <a:lstStyle/>
          <a:p>
            <a:pPr algn="l"/>
            <a:r>
              <a:rPr sz="1500" b="0">
                <a:solidFill>
                  <a:srgbClr val="123755"/>
                </a:solidFill>
                <a:latin typeface="Arial"/>
              </a:rPr>
              <a:t>A rapidly growing digital healthcare organisation providing:</a:t>
            </a:r>
          </a:p>
        </p:txBody>
      </p:sp>
      <p:sp>
        <p:nvSpPr>
          <p:cNvPr id="10" name="Oval 9"/>
          <p:cNvSpPr/>
          <p:nvPr/>
        </p:nvSpPr>
        <p:spPr>
          <a:xfrm>
            <a:off x="914400" y="202996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14400" y="2103120"/>
            <a:ext cx="457200" cy="201168"/>
          </a:xfrm>
          <a:prstGeom prst="rect">
            <a:avLst/>
          </a:prstGeom>
          <a:noFill/>
        </p:spPr>
        <p:txBody>
          <a:bodyPr wrap="square" anchor="t">
            <a:spAutoFit/>
          </a:bodyPr>
          <a:lstStyle/>
          <a:p>
            <a:pPr algn="ctr"/>
            <a:r>
              <a:rPr sz="1200" b="1">
                <a:solidFill>
                  <a:srgbClr val="FFFFFF"/>
                </a:solidFill>
                <a:latin typeface="Arial"/>
              </a:rPr>
              <a:t>VC</a:t>
            </a:r>
          </a:p>
        </p:txBody>
      </p:sp>
      <p:sp>
        <p:nvSpPr>
          <p:cNvPr id="12" name="TextBox 11"/>
          <p:cNvSpPr txBox="1"/>
          <p:nvPr/>
        </p:nvSpPr>
        <p:spPr>
          <a:xfrm>
            <a:off x="1554480" y="2084831"/>
            <a:ext cx="3566160" cy="320040"/>
          </a:xfrm>
          <a:prstGeom prst="rect">
            <a:avLst/>
          </a:prstGeom>
          <a:noFill/>
        </p:spPr>
        <p:txBody>
          <a:bodyPr wrap="square" anchor="t">
            <a:spAutoFit/>
          </a:bodyPr>
          <a:lstStyle/>
          <a:p>
            <a:pPr algn="l"/>
            <a:r>
              <a:rPr sz="1500" b="0">
                <a:solidFill>
                  <a:srgbClr val="123755"/>
                </a:solidFill>
                <a:latin typeface="Arial"/>
              </a:rPr>
              <a:t>Virtual consultations</a:t>
            </a:r>
          </a:p>
        </p:txBody>
      </p:sp>
      <p:sp>
        <p:nvSpPr>
          <p:cNvPr id="13" name="Oval 12"/>
          <p:cNvSpPr/>
          <p:nvPr/>
        </p:nvSpPr>
        <p:spPr>
          <a:xfrm>
            <a:off x="914400" y="280720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832104" y="2870098"/>
            <a:ext cx="640080" cy="276999"/>
          </a:xfrm>
          <a:prstGeom prst="rect">
            <a:avLst/>
          </a:prstGeom>
          <a:noFill/>
        </p:spPr>
        <p:txBody>
          <a:bodyPr wrap="square" anchor="t">
            <a:spAutoFit/>
          </a:bodyPr>
          <a:lstStyle/>
          <a:p>
            <a:pPr algn="ctr"/>
            <a:r>
              <a:rPr sz="1200" b="1" dirty="0">
                <a:solidFill>
                  <a:srgbClr val="FFFFFF"/>
                </a:solidFill>
                <a:latin typeface="Arial"/>
              </a:rPr>
              <a:t>RPM</a:t>
            </a:r>
          </a:p>
        </p:txBody>
      </p:sp>
      <p:sp>
        <p:nvSpPr>
          <p:cNvPr id="15" name="TextBox 14"/>
          <p:cNvSpPr txBox="1"/>
          <p:nvPr/>
        </p:nvSpPr>
        <p:spPr>
          <a:xfrm>
            <a:off x="1554480" y="2862072"/>
            <a:ext cx="3566160" cy="320040"/>
          </a:xfrm>
          <a:prstGeom prst="rect">
            <a:avLst/>
          </a:prstGeom>
          <a:noFill/>
        </p:spPr>
        <p:txBody>
          <a:bodyPr wrap="square" anchor="t">
            <a:spAutoFit/>
          </a:bodyPr>
          <a:lstStyle/>
          <a:p>
            <a:pPr algn="l"/>
            <a:r>
              <a:rPr sz="1500" b="0">
                <a:solidFill>
                  <a:srgbClr val="123755"/>
                </a:solidFill>
                <a:latin typeface="Arial"/>
              </a:rPr>
              <a:t>Remote patient monitoring</a:t>
            </a:r>
          </a:p>
        </p:txBody>
      </p:sp>
      <p:sp>
        <p:nvSpPr>
          <p:cNvPr id="16" name="Oval 15"/>
          <p:cNvSpPr/>
          <p:nvPr/>
        </p:nvSpPr>
        <p:spPr>
          <a:xfrm>
            <a:off x="914400" y="358444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91540" y="3657600"/>
            <a:ext cx="557784" cy="276999"/>
          </a:xfrm>
          <a:prstGeom prst="rect">
            <a:avLst/>
          </a:prstGeom>
          <a:noFill/>
        </p:spPr>
        <p:txBody>
          <a:bodyPr wrap="square" anchor="t">
            <a:spAutoFit/>
          </a:bodyPr>
          <a:lstStyle/>
          <a:p>
            <a:pPr algn="ctr"/>
            <a:r>
              <a:rPr sz="1200" b="1">
                <a:solidFill>
                  <a:srgbClr val="FFFFFF"/>
                </a:solidFill>
                <a:latin typeface="Arial"/>
              </a:rPr>
              <a:t>DHS</a:t>
            </a:r>
          </a:p>
        </p:txBody>
      </p:sp>
      <p:sp>
        <p:nvSpPr>
          <p:cNvPr id="18" name="TextBox 17"/>
          <p:cNvSpPr txBox="1"/>
          <p:nvPr/>
        </p:nvSpPr>
        <p:spPr>
          <a:xfrm>
            <a:off x="1554480" y="3639311"/>
            <a:ext cx="3566160" cy="320040"/>
          </a:xfrm>
          <a:prstGeom prst="rect">
            <a:avLst/>
          </a:prstGeom>
          <a:noFill/>
        </p:spPr>
        <p:txBody>
          <a:bodyPr wrap="square" anchor="t">
            <a:spAutoFit/>
          </a:bodyPr>
          <a:lstStyle/>
          <a:p>
            <a:pPr algn="l"/>
            <a:r>
              <a:rPr sz="1500" b="0">
                <a:solidFill>
                  <a:srgbClr val="123755"/>
                </a:solidFill>
                <a:latin typeface="Arial"/>
              </a:rPr>
              <a:t>Digital healthcare services across the UK</a:t>
            </a:r>
          </a:p>
        </p:txBody>
      </p:sp>
      <p:sp>
        <p:nvSpPr>
          <p:cNvPr id="19" name="Rounded Rectangle 18"/>
          <p:cNvSpPr/>
          <p:nvPr/>
        </p:nvSpPr>
        <p:spPr>
          <a:xfrm>
            <a:off x="5897880" y="960120"/>
            <a:ext cx="5440680" cy="4526280"/>
          </a:xfrm>
          <a:prstGeom prst="roundRect">
            <a:avLst/>
          </a:prstGeom>
          <a:solidFill>
            <a:srgbClr val="E2F0FA"/>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217920" y="1188720"/>
            <a:ext cx="4206240" cy="320040"/>
          </a:xfrm>
          <a:prstGeom prst="rect">
            <a:avLst/>
          </a:prstGeom>
          <a:noFill/>
        </p:spPr>
        <p:txBody>
          <a:bodyPr wrap="square" anchor="t">
            <a:spAutoFit/>
          </a:bodyPr>
          <a:lstStyle/>
          <a:p>
            <a:pPr algn="l"/>
            <a:r>
              <a:rPr sz="1800" b="1">
                <a:solidFill>
                  <a:srgbClr val="05345B"/>
                </a:solidFill>
                <a:latin typeface="Arial"/>
              </a:rPr>
              <a:t>Key Workforce Challenges</a:t>
            </a:r>
          </a:p>
        </p:txBody>
      </p:sp>
      <p:sp>
        <p:nvSpPr>
          <p:cNvPr id="21" name="Oval 20"/>
          <p:cNvSpPr/>
          <p:nvPr/>
        </p:nvSpPr>
        <p:spPr>
          <a:xfrm>
            <a:off x="6217920" y="1755648"/>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217920" y="182880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3" name="TextBox 22"/>
          <p:cNvSpPr txBox="1"/>
          <p:nvPr/>
        </p:nvSpPr>
        <p:spPr>
          <a:xfrm>
            <a:off x="6839712" y="1783080"/>
            <a:ext cx="4114800" cy="384048"/>
          </a:xfrm>
          <a:prstGeom prst="rect">
            <a:avLst/>
          </a:prstGeom>
          <a:noFill/>
        </p:spPr>
        <p:txBody>
          <a:bodyPr wrap="square" anchor="t">
            <a:spAutoFit/>
          </a:bodyPr>
          <a:lstStyle/>
          <a:p>
            <a:pPr algn="l"/>
            <a:r>
              <a:rPr sz="1250" b="0">
                <a:solidFill>
                  <a:srgbClr val="123755"/>
                </a:solidFill>
                <a:latin typeface="Arial"/>
              </a:rPr>
              <a:t>Difficulty attracting skilled healthcare and technology professionals</a:t>
            </a:r>
          </a:p>
        </p:txBody>
      </p:sp>
      <p:sp>
        <p:nvSpPr>
          <p:cNvPr id="24" name="Oval 23"/>
          <p:cNvSpPr/>
          <p:nvPr/>
        </p:nvSpPr>
        <p:spPr>
          <a:xfrm>
            <a:off x="6217920" y="225856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6217920" y="233172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6" name="TextBox 25"/>
          <p:cNvSpPr txBox="1"/>
          <p:nvPr/>
        </p:nvSpPr>
        <p:spPr>
          <a:xfrm>
            <a:off x="6839712" y="2286000"/>
            <a:ext cx="4114800" cy="384048"/>
          </a:xfrm>
          <a:prstGeom prst="rect">
            <a:avLst/>
          </a:prstGeom>
          <a:noFill/>
        </p:spPr>
        <p:txBody>
          <a:bodyPr wrap="square" anchor="t">
            <a:spAutoFit/>
          </a:bodyPr>
          <a:lstStyle/>
          <a:p>
            <a:pPr algn="l"/>
            <a:r>
              <a:rPr sz="1250" b="0">
                <a:solidFill>
                  <a:srgbClr val="123755"/>
                </a:solidFill>
                <a:latin typeface="Arial"/>
              </a:rPr>
              <a:t>Increased employee turnover</a:t>
            </a:r>
          </a:p>
        </p:txBody>
      </p:sp>
      <p:sp>
        <p:nvSpPr>
          <p:cNvPr id="27" name="Oval 26"/>
          <p:cNvSpPr/>
          <p:nvPr/>
        </p:nvSpPr>
        <p:spPr>
          <a:xfrm>
            <a:off x="6217920" y="2761488"/>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217920" y="283464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9" name="TextBox 28"/>
          <p:cNvSpPr txBox="1"/>
          <p:nvPr/>
        </p:nvSpPr>
        <p:spPr>
          <a:xfrm>
            <a:off x="6839712" y="2788920"/>
            <a:ext cx="4114800" cy="384048"/>
          </a:xfrm>
          <a:prstGeom prst="rect">
            <a:avLst/>
          </a:prstGeom>
          <a:noFill/>
        </p:spPr>
        <p:txBody>
          <a:bodyPr wrap="square" anchor="t">
            <a:spAutoFit/>
          </a:bodyPr>
          <a:lstStyle/>
          <a:p>
            <a:pPr algn="l"/>
            <a:r>
              <a:rPr sz="1250" b="0">
                <a:solidFill>
                  <a:srgbClr val="123755"/>
                </a:solidFill>
                <a:latin typeface="Arial"/>
              </a:rPr>
              <a:t>Employee wellbeing and burnout</a:t>
            </a:r>
          </a:p>
        </p:txBody>
      </p:sp>
      <p:sp>
        <p:nvSpPr>
          <p:cNvPr id="30" name="Oval 29"/>
          <p:cNvSpPr/>
          <p:nvPr/>
        </p:nvSpPr>
        <p:spPr>
          <a:xfrm>
            <a:off x="6217920" y="326440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6217920" y="333756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2" name="TextBox 31"/>
          <p:cNvSpPr txBox="1"/>
          <p:nvPr/>
        </p:nvSpPr>
        <p:spPr>
          <a:xfrm>
            <a:off x="6839712" y="3291840"/>
            <a:ext cx="4114800" cy="384048"/>
          </a:xfrm>
          <a:prstGeom prst="rect">
            <a:avLst/>
          </a:prstGeom>
          <a:noFill/>
        </p:spPr>
        <p:txBody>
          <a:bodyPr wrap="square" anchor="t">
            <a:spAutoFit/>
          </a:bodyPr>
          <a:lstStyle/>
          <a:p>
            <a:pPr algn="l"/>
            <a:r>
              <a:rPr sz="1250" b="0">
                <a:solidFill>
                  <a:srgbClr val="123755"/>
                </a:solidFill>
                <a:latin typeface="Arial"/>
              </a:rPr>
              <a:t>Skills shortages in digital healthcare</a:t>
            </a:r>
          </a:p>
        </p:txBody>
      </p:sp>
      <p:sp>
        <p:nvSpPr>
          <p:cNvPr id="33" name="Oval 32"/>
          <p:cNvSpPr/>
          <p:nvPr/>
        </p:nvSpPr>
        <p:spPr>
          <a:xfrm>
            <a:off x="6217920" y="3767328"/>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6217920" y="384048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5" name="TextBox 34"/>
          <p:cNvSpPr txBox="1"/>
          <p:nvPr/>
        </p:nvSpPr>
        <p:spPr>
          <a:xfrm>
            <a:off x="6839712" y="3794760"/>
            <a:ext cx="4114800" cy="384048"/>
          </a:xfrm>
          <a:prstGeom prst="rect">
            <a:avLst/>
          </a:prstGeom>
          <a:noFill/>
        </p:spPr>
        <p:txBody>
          <a:bodyPr wrap="square" anchor="t">
            <a:spAutoFit/>
          </a:bodyPr>
          <a:lstStyle/>
          <a:p>
            <a:pPr algn="l"/>
            <a:r>
              <a:rPr sz="1250" b="0">
                <a:solidFill>
                  <a:srgbClr val="123755"/>
                </a:solidFill>
                <a:latin typeface="Arial"/>
              </a:rPr>
              <a:t>Reduced employee engagement</a:t>
            </a:r>
          </a:p>
        </p:txBody>
      </p:sp>
      <p:sp>
        <p:nvSpPr>
          <p:cNvPr id="36" name="Oval 35"/>
          <p:cNvSpPr/>
          <p:nvPr/>
        </p:nvSpPr>
        <p:spPr>
          <a:xfrm>
            <a:off x="6217920" y="427024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6217920" y="434340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8" name="TextBox 37"/>
          <p:cNvSpPr txBox="1"/>
          <p:nvPr/>
        </p:nvSpPr>
        <p:spPr>
          <a:xfrm>
            <a:off x="6839712" y="4297680"/>
            <a:ext cx="4114800" cy="384048"/>
          </a:xfrm>
          <a:prstGeom prst="rect">
            <a:avLst/>
          </a:prstGeom>
          <a:noFill/>
        </p:spPr>
        <p:txBody>
          <a:bodyPr wrap="square" anchor="t">
            <a:spAutoFit/>
          </a:bodyPr>
          <a:lstStyle/>
          <a:p>
            <a:pPr algn="l"/>
            <a:r>
              <a:rPr sz="1250" b="0">
                <a:solidFill>
                  <a:srgbClr val="123755"/>
                </a:solidFill>
                <a:latin typeface="Arial"/>
              </a:rPr>
              <a:t>Managing multidisciplinary teams</a:t>
            </a:r>
          </a:p>
        </p:txBody>
      </p:sp>
      <p:sp>
        <p:nvSpPr>
          <p:cNvPr id="39" name="Oval 38"/>
          <p:cNvSpPr/>
          <p:nvPr/>
        </p:nvSpPr>
        <p:spPr>
          <a:xfrm>
            <a:off x="6217920" y="4773168"/>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6217920" y="484632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41" name="TextBox 40"/>
          <p:cNvSpPr txBox="1"/>
          <p:nvPr/>
        </p:nvSpPr>
        <p:spPr>
          <a:xfrm>
            <a:off x="6839712" y="4800600"/>
            <a:ext cx="4114800" cy="384048"/>
          </a:xfrm>
          <a:prstGeom prst="rect">
            <a:avLst/>
          </a:prstGeom>
          <a:noFill/>
        </p:spPr>
        <p:txBody>
          <a:bodyPr wrap="square" anchor="t">
            <a:spAutoFit/>
          </a:bodyPr>
          <a:lstStyle/>
          <a:p>
            <a:pPr algn="l"/>
            <a:r>
              <a:rPr sz="1250" b="0">
                <a:solidFill>
                  <a:srgbClr val="123755"/>
                </a:solidFill>
                <a:latin typeface="Arial"/>
              </a:rPr>
              <a:t>Leadership development gaps</a:t>
            </a:r>
          </a:p>
        </p:txBody>
      </p:sp>
      <p:sp>
        <p:nvSpPr>
          <p:cNvPr id="42" name="TextBox 41"/>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Assessment scenario: HealthConnect UK.</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3</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Strategic Importance of HRM – Theory Framing</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3</a:t>
            </a:r>
          </a:p>
        </p:txBody>
      </p:sp>
      <p:sp>
        <p:nvSpPr>
          <p:cNvPr id="8" name="Oval 7"/>
          <p:cNvSpPr/>
          <p:nvPr/>
        </p:nvSpPr>
        <p:spPr>
          <a:xfrm>
            <a:off x="868680" y="114300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68680" y="1216152"/>
            <a:ext cx="457200" cy="201168"/>
          </a:xfrm>
          <a:prstGeom prst="rect">
            <a:avLst/>
          </a:prstGeom>
          <a:noFill/>
        </p:spPr>
        <p:txBody>
          <a:bodyPr wrap="square" anchor="t">
            <a:spAutoFit/>
          </a:bodyPr>
          <a:lstStyle/>
          <a:p>
            <a:pPr algn="ctr"/>
            <a:r>
              <a:rPr sz="1200" b="1">
                <a:solidFill>
                  <a:srgbClr val="FFFFFF"/>
                </a:solidFill>
                <a:latin typeface="Arial"/>
              </a:rPr>
              <a:t>HR</a:t>
            </a:r>
          </a:p>
        </p:txBody>
      </p:sp>
      <p:sp>
        <p:nvSpPr>
          <p:cNvPr id="10" name="TextBox 9"/>
          <p:cNvSpPr txBox="1"/>
          <p:nvPr/>
        </p:nvSpPr>
        <p:spPr>
          <a:xfrm>
            <a:off x="1508760" y="1078992"/>
            <a:ext cx="4023360" cy="292608"/>
          </a:xfrm>
          <a:prstGeom prst="rect">
            <a:avLst/>
          </a:prstGeom>
          <a:noFill/>
        </p:spPr>
        <p:txBody>
          <a:bodyPr wrap="square" anchor="t">
            <a:spAutoFit/>
          </a:bodyPr>
          <a:lstStyle/>
          <a:p>
            <a:pPr algn="l"/>
            <a:r>
              <a:rPr sz="1700" b="1">
                <a:solidFill>
                  <a:srgbClr val="05345B"/>
                </a:solidFill>
                <a:latin typeface="Arial"/>
              </a:rPr>
              <a:t>HRM as a strategic partner</a:t>
            </a:r>
          </a:p>
        </p:txBody>
      </p:sp>
      <p:sp>
        <p:nvSpPr>
          <p:cNvPr id="11" name="TextBox 10"/>
          <p:cNvSpPr txBox="1"/>
          <p:nvPr/>
        </p:nvSpPr>
        <p:spPr>
          <a:xfrm>
            <a:off x="1508760" y="1444752"/>
            <a:ext cx="4206240" cy="640080"/>
          </a:xfrm>
          <a:prstGeom prst="rect">
            <a:avLst/>
          </a:prstGeom>
          <a:noFill/>
        </p:spPr>
        <p:txBody>
          <a:bodyPr wrap="square" anchor="t">
            <a:spAutoFit/>
          </a:bodyPr>
          <a:lstStyle/>
          <a:p>
            <a:pPr algn="l"/>
            <a:r>
              <a:rPr sz="1350" b="0">
                <a:solidFill>
                  <a:srgbClr val="123755"/>
                </a:solidFill>
                <a:latin typeface="Arial"/>
              </a:rPr>
              <a:t>Aligns people management with business strategy (Storey, 1995).</a:t>
            </a:r>
          </a:p>
        </p:txBody>
      </p:sp>
      <p:sp>
        <p:nvSpPr>
          <p:cNvPr id="12" name="Oval 11"/>
          <p:cNvSpPr/>
          <p:nvPr/>
        </p:nvSpPr>
        <p:spPr>
          <a:xfrm>
            <a:off x="868680" y="246888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823697" y="2542032"/>
            <a:ext cx="547165" cy="276999"/>
          </a:xfrm>
          <a:prstGeom prst="rect">
            <a:avLst/>
          </a:prstGeom>
          <a:noFill/>
        </p:spPr>
        <p:txBody>
          <a:bodyPr wrap="square" anchor="t">
            <a:spAutoFit/>
          </a:bodyPr>
          <a:lstStyle/>
          <a:p>
            <a:pPr algn="ctr"/>
            <a:r>
              <a:rPr sz="1200" b="1" dirty="0">
                <a:solidFill>
                  <a:srgbClr val="FFFFFF"/>
                </a:solidFill>
                <a:latin typeface="Arial"/>
              </a:rPr>
              <a:t>RBV</a:t>
            </a:r>
          </a:p>
        </p:txBody>
      </p:sp>
      <p:sp>
        <p:nvSpPr>
          <p:cNvPr id="14" name="TextBox 13"/>
          <p:cNvSpPr txBox="1"/>
          <p:nvPr/>
        </p:nvSpPr>
        <p:spPr>
          <a:xfrm>
            <a:off x="1508760" y="2404872"/>
            <a:ext cx="4023360" cy="292608"/>
          </a:xfrm>
          <a:prstGeom prst="rect">
            <a:avLst/>
          </a:prstGeom>
          <a:noFill/>
        </p:spPr>
        <p:txBody>
          <a:bodyPr wrap="square" anchor="t">
            <a:spAutoFit/>
          </a:bodyPr>
          <a:lstStyle/>
          <a:p>
            <a:pPr algn="l"/>
            <a:r>
              <a:rPr sz="1700" b="1">
                <a:solidFill>
                  <a:srgbClr val="05345B"/>
                </a:solidFill>
                <a:latin typeface="Arial"/>
              </a:rPr>
              <a:t>Resource-Based View</a:t>
            </a:r>
          </a:p>
        </p:txBody>
      </p:sp>
      <p:sp>
        <p:nvSpPr>
          <p:cNvPr id="15" name="TextBox 14"/>
          <p:cNvSpPr txBox="1"/>
          <p:nvPr/>
        </p:nvSpPr>
        <p:spPr>
          <a:xfrm>
            <a:off x="1508760" y="2770632"/>
            <a:ext cx="4206240" cy="640080"/>
          </a:xfrm>
          <a:prstGeom prst="rect">
            <a:avLst/>
          </a:prstGeom>
          <a:noFill/>
        </p:spPr>
        <p:txBody>
          <a:bodyPr wrap="square" anchor="t">
            <a:spAutoFit/>
          </a:bodyPr>
          <a:lstStyle/>
          <a:p>
            <a:pPr algn="l"/>
            <a:r>
              <a:rPr sz="1350" b="0">
                <a:solidFill>
                  <a:srgbClr val="123755"/>
                </a:solidFill>
                <a:latin typeface="Arial"/>
              </a:rPr>
              <a:t>People, skills and knowledge can be valuable, rare, inimitable and non-substitutable resources (Barney, 1991).</a:t>
            </a:r>
          </a:p>
        </p:txBody>
      </p:sp>
      <p:sp>
        <p:nvSpPr>
          <p:cNvPr id="16" name="Oval 15"/>
          <p:cNvSpPr/>
          <p:nvPr/>
        </p:nvSpPr>
        <p:spPr>
          <a:xfrm>
            <a:off x="868680" y="379476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68680" y="3867912"/>
            <a:ext cx="457200" cy="201168"/>
          </a:xfrm>
          <a:prstGeom prst="rect">
            <a:avLst/>
          </a:prstGeom>
          <a:noFill/>
        </p:spPr>
        <p:txBody>
          <a:bodyPr wrap="square" anchor="t">
            <a:spAutoFit/>
          </a:bodyPr>
          <a:lstStyle/>
          <a:p>
            <a:pPr algn="ctr"/>
            <a:r>
              <a:rPr sz="1200" b="1">
                <a:solidFill>
                  <a:srgbClr val="FFFFFF"/>
                </a:solidFill>
                <a:latin typeface="Arial"/>
              </a:rPr>
              <a:t>HR</a:t>
            </a:r>
          </a:p>
        </p:txBody>
      </p:sp>
      <p:sp>
        <p:nvSpPr>
          <p:cNvPr id="18" name="TextBox 17"/>
          <p:cNvSpPr txBox="1"/>
          <p:nvPr/>
        </p:nvSpPr>
        <p:spPr>
          <a:xfrm>
            <a:off x="1508760" y="3730752"/>
            <a:ext cx="4023360" cy="292608"/>
          </a:xfrm>
          <a:prstGeom prst="rect">
            <a:avLst/>
          </a:prstGeom>
          <a:noFill/>
        </p:spPr>
        <p:txBody>
          <a:bodyPr wrap="square" anchor="t">
            <a:spAutoFit/>
          </a:bodyPr>
          <a:lstStyle/>
          <a:p>
            <a:pPr algn="l"/>
            <a:r>
              <a:rPr sz="1700" b="1">
                <a:solidFill>
                  <a:srgbClr val="05345B"/>
                </a:solidFill>
                <a:latin typeface="Arial"/>
              </a:rPr>
              <a:t>High Road HRM</a:t>
            </a:r>
          </a:p>
        </p:txBody>
      </p:sp>
      <p:sp>
        <p:nvSpPr>
          <p:cNvPr id="19" name="TextBox 18"/>
          <p:cNvSpPr txBox="1"/>
          <p:nvPr/>
        </p:nvSpPr>
        <p:spPr>
          <a:xfrm>
            <a:off x="1508760" y="4096512"/>
            <a:ext cx="4206240" cy="640080"/>
          </a:xfrm>
          <a:prstGeom prst="rect">
            <a:avLst/>
          </a:prstGeom>
          <a:noFill/>
        </p:spPr>
        <p:txBody>
          <a:bodyPr wrap="square" anchor="t">
            <a:spAutoFit/>
          </a:bodyPr>
          <a:lstStyle/>
          <a:p>
            <a:pPr algn="l"/>
            <a:r>
              <a:rPr sz="1350" b="0">
                <a:solidFill>
                  <a:srgbClr val="123755"/>
                </a:solidFill>
                <a:latin typeface="Arial"/>
              </a:rPr>
              <a:t>Investment in people supports capability, commitment and sustainable performance.</a:t>
            </a:r>
          </a:p>
        </p:txBody>
      </p:sp>
      <p:sp>
        <p:nvSpPr>
          <p:cNvPr id="20" name="Rounded Rectangle 19"/>
          <p:cNvSpPr/>
          <p:nvPr/>
        </p:nvSpPr>
        <p:spPr>
          <a:xfrm>
            <a:off x="6583680" y="1024128"/>
            <a:ext cx="4709160" cy="4251960"/>
          </a:xfrm>
          <a:prstGeom prst="roundRect">
            <a:avLst/>
          </a:prstGeom>
          <a:solidFill>
            <a:srgbClr val="0534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6995160" y="1298448"/>
            <a:ext cx="3840480" cy="365760"/>
          </a:xfrm>
          <a:prstGeom prst="rect">
            <a:avLst/>
          </a:prstGeom>
          <a:noFill/>
        </p:spPr>
        <p:txBody>
          <a:bodyPr wrap="square" anchor="t">
            <a:spAutoFit/>
          </a:bodyPr>
          <a:lstStyle/>
          <a:p>
            <a:pPr algn="l"/>
            <a:r>
              <a:rPr sz="2000" b="1">
                <a:solidFill>
                  <a:srgbClr val="FFFFFF"/>
                </a:solidFill>
                <a:latin typeface="Arial"/>
              </a:rPr>
              <a:t>For HealthConnect UK</a:t>
            </a:r>
          </a:p>
        </p:txBody>
      </p:sp>
      <p:sp>
        <p:nvSpPr>
          <p:cNvPr id="22" name="Oval 21"/>
          <p:cNvSpPr/>
          <p:nvPr/>
        </p:nvSpPr>
        <p:spPr>
          <a:xfrm>
            <a:off x="6995160" y="2029968"/>
            <a:ext cx="457200" cy="457200"/>
          </a:xfrm>
          <a:prstGeom prst="ellipse">
            <a:avLst/>
          </a:prstGeom>
          <a:solidFill>
            <a:srgbClr val="5BCB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6995160" y="210312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4" name="TextBox 23"/>
          <p:cNvSpPr txBox="1"/>
          <p:nvPr/>
        </p:nvSpPr>
        <p:spPr>
          <a:xfrm>
            <a:off x="7635240" y="1993392"/>
            <a:ext cx="3246120" cy="640080"/>
          </a:xfrm>
          <a:prstGeom prst="rect">
            <a:avLst/>
          </a:prstGeom>
          <a:noFill/>
        </p:spPr>
        <p:txBody>
          <a:bodyPr wrap="square" anchor="t">
            <a:spAutoFit/>
          </a:bodyPr>
          <a:lstStyle/>
          <a:p>
            <a:pPr algn="l"/>
            <a:r>
              <a:rPr sz="1350" b="0">
                <a:solidFill>
                  <a:srgbClr val="FFFFFF"/>
                </a:solidFill>
                <a:latin typeface="Arial"/>
              </a:rPr>
              <a:t>A skilled and engaged workforce enables high-quality digital healthcare services.</a:t>
            </a:r>
          </a:p>
        </p:txBody>
      </p:sp>
      <p:sp>
        <p:nvSpPr>
          <p:cNvPr id="25" name="Oval 24"/>
          <p:cNvSpPr/>
          <p:nvPr/>
        </p:nvSpPr>
        <p:spPr>
          <a:xfrm>
            <a:off x="6995160" y="2944368"/>
            <a:ext cx="457200" cy="457200"/>
          </a:xfrm>
          <a:prstGeom prst="ellipse">
            <a:avLst/>
          </a:prstGeom>
          <a:solidFill>
            <a:srgbClr val="5BCB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995160" y="301752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7" name="TextBox 26"/>
          <p:cNvSpPr txBox="1"/>
          <p:nvPr/>
        </p:nvSpPr>
        <p:spPr>
          <a:xfrm>
            <a:off x="7635240" y="2907792"/>
            <a:ext cx="3246120" cy="640080"/>
          </a:xfrm>
          <a:prstGeom prst="rect">
            <a:avLst/>
          </a:prstGeom>
          <a:noFill/>
        </p:spPr>
        <p:txBody>
          <a:bodyPr wrap="square" anchor="t">
            <a:spAutoFit/>
          </a:bodyPr>
          <a:lstStyle/>
          <a:p>
            <a:pPr algn="l"/>
            <a:r>
              <a:rPr sz="1350" b="0">
                <a:solidFill>
                  <a:srgbClr val="FFFFFF"/>
                </a:solidFill>
                <a:latin typeface="Arial"/>
              </a:rPr>
              <a:t>HRM supports innovation, service quality and patient satisfaction.</a:t>
            </a:r>
          </a:p>
        </p:txBody>
      </p:sp>
      <p:sp>
        <p:nvSpPr>
          <p:cNvPr id="28" name="Oval 27"/>
          <p:cNvSpPr/>
          <p:nvPr/>
        </p:nvSpPr>
        <p:spPr>
          <a:xfrm>
            <a:off x="6995160" y="3858768"/>
            <a:ext cx="457200" cy="457200"/>
          </a:xfrm>
          <a:prstGeom prst="ellipse">
            <a:avLst/>
          </a:prstGeom>
          <a:solidFill>
            <a:srgbClr val="5BCB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6995160" y="393192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0" name="TextBox 29"/>
          <p:cNvSpPr txBox="1"/>
          <p:nvPr/>
        </p:nvSpPr>
        <p:spPr>
          <a:xfrm>
            <a:off x="7635240" y="3822191"/>
            <a:ext cx="3246120" cy="640080"/>
          </a:xfrm>
          <a:prstGeom prst="rect">
            <a:avLst/>
          </a:prstGeom>
          <a:noFill/>
        </p:spPr>
        <p:txBody>
          <a:bodyPr wrap="square" anchor="t">
            <a:spAutoFit/>
          </a:bodyPr>
          <a:lstStyle/>
          <a:p>
            <a:pPr algn="l"/>
            <a:r>
              <a:rPr sz="1350" b="0">
                <a:solidFill>
                  <a:srgbClr val="FFFFFF"/>
                </a:solidFill>
                <a:latin typeface="Arial"/>
              </a:rPr>
              <a:t>Effective people management helps achieve long-term organisational performance.</a:t>
            </a:r>
          </a:p>
        </p:txBody>
      </p:sp>
      <p:sp>
        <p:nvSpPr>
          <p:cNvPr id="31" name="TextBox 30"/>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Sources: Storey (1995); Barney (1991).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4</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Workforce Planning – The Gap Between Supply and Demand</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4</a:t>
            </a:r>
          </a:p>
        </p:txBody>
      </p:sp>
      <p:sp>
        <p:nvSpPr>
          <p:cNvPr id="8" name="Oval 7"/>
          <p:cNvSpPr/>
          <p:nvPr/>
        </p:nvSpPr>
        <p:spPr>
          <a:xfrm>
            <a:off x="777240" y="1033271"/>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777240" y="1106424"/>
            <a:ext cx="457200" cy="201168"/>
          </a:xfrm>
          <a:prstGeom prst="rect">
            <a:avLst/>
          </a:prstGeom>
          <a:noFill/>
        </p:spPr>
        <p:txBody>
          <a:bodyPr wrap="square" anchor="t">
            <a:spAutoFit/>
          </a:bodyPr>
          <a:lstStyle/>
          <a:p>
            <a:pPr algn="ctr"/>
            <a:r>
              <a:rPr sz="1200" b="1">
                <a:solidFill>
                  <a:srgbClr val="FFFFFF"/>
                </a:solidFill>
                <a:latin typeface="Arial"/>
              </a:rPr>
              <a:t>1</a:t>
            </a:r>
          </a:p>
        </p:txBody>
      </p:sp>
      <p:sp>
        <p:nvSpPr>
          <p:cNvPr id="10" name="TextBox 9"/>
          <p:cNvSpPr txBox="1"/>
          <p:nvPr/>
        </p:nvSpPr>
        <p:spPr>
          <a:xfrm>
            <a:off x="1417320" y="987552"/>
            <a:ext cx="4206240" cy="256032"/>
          </a:xfrm>
          <a:prstGeom prst="rect">
            <a:avLst/>
          </a:prstGeom>
          <a:noFill/>
        </p:spPr>
        <p:txBody>
          <a:bodyPr wrap="square" anchor="t">
            <a:spAutoFit/>
          </a:bodyPr>
          <a:lstStyle/>
          <a:p>
            <a:pPr algn="l"/>
            <a:r>
              <a:rPr sz="1450" b="1">
                <a:solidFill>
                  <a:srgbClr val="05345B"/>
                </a:solidFill>
                <a:latin typeface="Arial"/>
              </a:rPr>
              <a:t>Analyse organisational strategy</a:t>
            </a:r>
          </a:p>
        </p:txBody>
      </p:sp>
      <p:sp>
        <p:nvSpPr>
          <p:cNvPr id="11" name="TextBox 10"/>
          <p:cNvSpPr txBox="1"/>
          <p:nvPr/>
        </p:nvSpPr>
        <p:spPr>
          <a:xfrm>
            <a:off x="1417320" y="1298448"/>
            <a:ext cx="4206240" cy="274320"/>
          </a:xfrm>
          <a:prstGeom prst="rect">
            <a:avLst/>
          </a:prstGeom>
          <a:noFill/>
        </p:spPr>
        <p:txBody>
          <a:bodyPr wrap="square" anchor="t">
            <a:spAutoFit/>
          </a:bodyPr>
          <a:lstStyle/>
          <a:p>
            <a:pPr algn="l"/>
            <a:r>
              <a:rPr sz="1150" b="0">
                <a:solidFill>
                  <a:srgbClr val="123755"/>
                </a:solidFill>
                <a:latin typeface="Arial"/>
              </a:rPr>
              <a:t>Growth in digital services and new markets</a:t>
            </a:r>
          </a:p>
        </p:txBody>
      </p:sp>
      <p:sp>
        <p:nvSpPr>
          <p:cNvPr id="12" name="Oval 11"/>
          <p:cNvSpPr/>
          <p:nvPr/>
        </p:nvSpPr>
        <p:spPr>
          <a:xfrm>
            <a:off x="777240" y="1892807"/>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777240" y="1965960"/>
            <a:ext cx="457200" cy="201168"/>
          </a:xfrm>
          <a:prstGeom prst="rect">
            <a:avLst/>
          </a:prstGeom>
          <a:noFill/>
        </p:spPr>
        <p:txBody>
          <a:bodyPr wrap="square" anchor="t">
            <a:spAutoFit/>
          </a:bodyPr>
          <a:lstStyle/>
          <a:p>
            <a:pPr algn="ctr"/>
            <a:r>
              <a:rPr sz="1200" b="1">
                <a:solidFill>
                  <a:srgbClr val="FFFFFF"/>
                </a:solidFill>
                <a:latin typeface="Arial"/>
              </a:rPr>
              <a:t>2</a:t>
            </a:r>
          </a:p>
        </p:txBody>
      </p:sp>
      <p:sp>
        <p:nvSpPr>
          <p:cNvPr id="14" name="TextBox 13"/>
          <p:cNvSpPr txBox="1"/>
          <p:nvPr/>
        </p:nvSpPr>
        <p:spPr>
          <a:xfrm>
            <a:off x="1417320" y="1847088"/>
            <a:ext cx="4206240" cy="256032"/>
          </a:xfrm>
          <a:prstGeom prst="rect">
            <a:avLst/>
          </a:prstGeom>
          <a:noFill/>
        </p:spPr>
        <p:txBody>
          <a:bodyPr wrap="square" anchor="t">
            <a:spAutoFit/>
          </a:bodyPr>
          <a:lstStyle/>
          <a:p>
            <a:pPr algn="l"/>
            <a:r>
              <a:rPr sz="1450" b="1">
                <a:solidFill>
                  <a:srgbClr val="05345B"/>
                </a:solidFill>
                <a:latin typeface="Arial"/>
              </a:rPr>
              <a:t>Forecast future workforce demand</a:t>
            </a:r>
          </a:p>
        </p:txBody>
      </p:sp>
      <p:sp>
        <p:nvSpPr>
          <p:cNvPr id="15" name="TextBox 14"/>
          <p:cNvSpPr txBox="1"/>
          <p:nvPr/>
        </p:nvSpPr>
        <p:spPr>
          <a:xfrm>
            <a:off x="1417320" y="2157984"/>
            <a:ext cx="4206240" cy="274320"/>
          </a:xfrm>
          <a:prstGeom prst="rect">
            <a:avLst/>
          </a:prstGeom>
          <a:noFill/>
        </p:spPr>
        <p:txBody>
          <a:bodyPr wrap="square" anchor="t">
            <a:spAutoFit/>
          </a:bodyPr>
          <a:lstStyle/>
          <a:p>
            <a:pPr algn="l"/>
            <a:r>
              <a:rPr sz="1150" b="0">
                <a:solidFill>
                  <a:srgbClr val="123755"/>
                </a:solidFill>
                <a:latin typeface="Arial"/>
              </a:rPr>
              <a:t>New roles and digital skills</a:t>
            </a:r>
          </a:p>
        </p:txBody>
      </p:sp>
      <p:sp>
        <p:nvSpPr>
          <p:cNvPr id="16" name="Oval 15"/>
          <p:cNvSpPr/>
          <p:nvPr/>
        </p:nvSpPr>
        <p:spPr>
          <a:xfrm>
            <a:off x="777240" y="2752344"/>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777240" y="2825496"/>
            <a:ext cx="457200" cy="201168"/>
          </a:xfrm>
          <a:prstGeom prst="rect">
            <a:avLst/>
          </a:prstGeom>
          <a:noFill/>
        </p:spPr>
        <p:txBody>
          <a:bodyPr wrap="square" anchor="t">
            <a:spAutoFit/>
          </a:bodyPr>
          <a:lstStyle/>
          <a:p>
            <a:pPr algn="ctr"/>
            <a:r>
              <a:rPr sz="1200" b="1">
                <a:solidFill>
                  <a:srgbClr val="FFFFFF"/>
                </a:solidFill>
                <a:latin typeface="Arial"/>
              </a:rPr>
              <a:t>3</a:t>
            </a:r>
          </a:p>
        </p:txBody>
      </p:sp>
      <p:sp>
        <p:nvSpPr>
          <p:cNvPr id="18" name="TextBox 17"/>
          <p:cNvSpPr txBox="1"/>
          <p:nvPr/>
        </p:nvSpPr>
        <p:spPr>
          <a:xfrm>
            <a:off x="1417320" y="2706624"/>
            <a:ext cx="4206240" cy="256032"/>
          </a:xfrm>
          <a:prstGeom prst="rect">
            <a:avLst/>
          </a:prstGeom>
          <a:noFill/>
        </p:spPr>
        <p:txBody>
          <a:bodyPr wrap="square" anchor="t">
            <a:spAutoFit/>
          </a:bodyPr>
          <a:lstStyle/>
          <a:p>
            <a:pPr algn="l"/>
            <a:r>
              <a:rPr sz="1450" b="1">
                <a:solidFill>
                  <a:srgbClr val="05345B"/>
                </a:solidFill>
                <a:latin typeface="Arial"/>
              </a:rPr>
              <a:t>Assess internal supply</a:t>
            </a:r>
          </a:p>
        </p:txBody>
      </p:sp>
      <p:sp>
        <p:nvSpPr>
          <p:cNvPr id="19" name="TextBox 18"/>
          <p:cNvSpPr txBox="1"/>
          <p:nvPr/>
        </p:nvSpPr>
        <p:spPr>
          <a:xfrm>
            <a:off x="1417320" y="3017520"/>
            <a:ext cx="4206240" cy="274320"/>
          </a:xfrm>
          <a:prstGeom prst="rect">
            <a:avLst/>
          </a:prstGeom>
          <a:noFill/>
        </p:spPr>
        <p:txBody>
          <a:bodyPr wrap="square" anchor="t">
            <a:spAutoFit/>
          </a:bodyPr>
          <a:lstStyle/>
          <a:p>
            <a:pPr algn="l"/>
            <a:r>
              <a:rPr sz="1150" b="0">
                <a:solidFill>
                  <a:srgbClr val="123755"/>
                </a:solidFill>
                <a:latin typeface="Arial"/>
              </a:rPr>
              <a:t>Current staff, skills, turnover, retirements</a:t>
            </a:r>
          </a:p>
        </p:txBody>
      </p:sp>
      <p:sp>
        <p:nvSpPr>
          <p:cNvPr id="20" name="Oval 19"/>
          <p:cNvSpPr/>
          <p:nvPr/>
        </p:nvSpPr>
        <p:spPr>
          <a:xfrm>
            <a:off x="777240" y="3611879"/>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777240" y="3685031"/>
            <a:ext cx="457200" cy="201168"/>
          </a:xfrm>
          <a:prstGeom prst="rect">
            <a:avLst/>
          </a:prstGeom>
          <a:noFill/>
        </p:spPr>
        <p:txBody>
          <a:bodyPr wrap="square" anchor="t">
            <a:spAutoFit/>
          </a:bodyPr>
          <a:lstStyle/>
          <a:p>
            <a:pPr algn="ctr"/>
            <a:r>
              <a:rPr sz="1200" b="1">
                <a:solidFill>
                  <a:srgbClr val="FFFFFF"/>
                </a:solidFill>
                <a:latin typeface="Arial"/>
              </a:rPr>
              <a:t>4</a:t>
            </a:r>
          </a:p>
        </p:txBody>
      </p:sp>
      <p:sp>
        <p:nvSpPr>
          <p:cNvPr id="22" name="TextBox 21"/>
          <p:cNvSpPr txBox="1"/>
          <p:nvPr/>
        </p:nvSpPr>
        <p:spPr>
          <a:xfrm>
            <a:off x="1417320" y="3566160"/>
            <a:ext cx="4206240" cy="256032"/>
          </a:xfrm>
          <a:prstGeom prst="rect">
            <a:avLst/>
          </a:prstGeom>
          <a:noFill/>
        </p:spPr>
        <p:txBody>
          <a:bodyPr wrap="square" anchor="t">
            <a:spAutoFit/>
          </a:bodyPr>
          <a:lstStyle/>
          <a:p>
            <a:pPr algn="l"/>
            <a:r>
              <a:rPr sz="1450" b="1">
                <a:solidFill>
                  <a:srgbClr val="05345B"/>
                </a:solidFill>
                <a:latin typeface="Arial"/>
              </a:rPr>
              <a:t>Assess external supply</a:t>
            </a:r>
          </a:p>
        </p:txBody>
      </p:sp>
      <p:sp>
        <p:nvSpPr>
          <p:cNvPr id="23" name="TextBox 22"/>
          <p:cNvSpPr txBox="1"/>
          <p:nvPr/>
        </p:nvSpPr>
        <p:spPr>
          <a:xfrm>
            <a:off x="1417320" y="3877056"/>
            <a:ext cx="4206240" cy="274320"/>
          </a:xfrm>
          <a:prstGeom prst="rect">
            <a:avLst/>
          </a:prstGeom>
          <a:noFill/>
        </p:spPr>
        <p:txBody>
          <a:bodyPr wrap="square" anchor="t">
            <a:spAutoFit/>
          </a:bodyPr>
          <a:lstStyle/>
          <a:p>
            <a:pPr algn="l"/>
            <a:r>
              <a:rPr sz="1150" b="0">
                <a:solidFill>
                  <a:srgbClr val="123755"/>
                </a:solidFill>
                <a:latin typeface="Arial"/>
              </a:rPr>
              <a:t>Labour market availability</a:t>
            </a:r>
          </a:p>
        </p:txBody>
      </p:sp>
      <p:sp>
        <p:nvSpPr>
          <p:cNvPr id="24" name="Oval 23"/>
          <p:cNvSpPr/>
          <p:nvPr/>
        </p:nvSpPr>
        <p:spPr>
          <a:xfrm>
            <a:off x="777240" y="4471416"/>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777240" y="4544568"/>
            <a:ext cx="457200" cy="201168"/>
          </a:xfrm>
          <a:prstGeom prst="rect">
            <a:avLst/>
          </a:prstGeom>
          <a:noFill/>
        </p:spPr>
        <p:txBody>
          <a:bodyPr wrap="square" anchor="t">
            <a:spAutoFit/>
          </a:bodyPr>
          <a:lstStyle/>
          <a:p>
            <a:pPr algn="ctr"/>
            <a:r>
              <a:rPr sz="1200" b="1">
                <a:solidFill>
                  <a:srgbClr val="FFFFFF"/>
                </a:solidFill>
                <a:latin typeface="Arial"/>
              </a:rPr>
              <a:t>5</a:t>
            </a:r>
          </a:p>
        </p:txBody>
      </p:sp>
      <p:sp>
        <p:nvSpPr>
          <p:cNvPr id="26" name="TextBox 25"/>
          <p:cNvSpPr txBox="1"/>
          <p:nvPr/>
        </p:nvSpPr>
        <p:spPr>
          <a:xfrm>
            <a:off x="1417320" y="4425696"/>
            <a:ext cx="4206240" cy="256032"/>
          </a:xfrm>
          <a:prstGeom prst="rect">
            <a:avLst/>
          </a:prstGeom>
          <a:noFill/>
        </p:spPr>
        <p:txBody>
          <a:bodyPr wrap="square" anchor="t">
            <a:spAutoFit/>
          </a:bodyPr>
          <a:lstStyle/>
          <a:p>
            <a:pPr algn="l"/>
            <a:r>
              <a:rPr sz="1450" b="1">
                <a:solidFill>
                  <a:srgbClr val="05345B"/>
                </a:solidFill>
                <a:latin typeface="Arial"/>
              </a:rPr>
              <a:t>Identify the gap</a:t>
            </a:r>
          </a:p>
        </p:txBody>
      </p:sp>
      <p:sp>
        <p:nvSpPr>
          <p:cNvPr id="27" name="TextBox 26"/>
          <p:cNvSpPr txBox="1"/>
          <p:nvPr/>
        </p:nvSpPr>
        <p:spPr>
          <a:xfrm>
            <a:off x="1417320" y="4736592"/>
            <a:ext cx="4206240" cy="274320"/>
          </a:xfrm>
          <a:prstGeom prst="rect">
            <a:avLst/>
          </a:prstGeom>
          <a:noFill/>
        </p:spPr>
        <p:txBody>
          <a:bodyPr wrap="square" anchor="t">
            <a:spAutoFit/>
          </a:bodyPr>
          <a:lstStyle/>
          <a:p>
            <a:pPr algn="l"/>
            <a:r>
              <a:rPr sz="1150" b="0">
                <a:solidFill>
                  <a:srgbClr val="123755"/>
                </a:solidFill>
                <a:latin typeface="Arial"/>
              </a:rPr>
              <a:t>Compare demand and supply</a:t>
            </a:r>
          </a:p>
        </p:txBody>
      </p:sp>
      <p:sp>
        <p:nvSpPr>
          <p:cNvPr id="28" name="Rounded Rectangle 27"/>
          <p:cNvSpPr/>
          <p:nvPr/>
        </p:nvSpPr>
        <p:spPr>
          <a:xfrm>
            <a:off x="6400800" y="1078992"/>
            <a:ext cx="4846320" cy="4251960"/>
          </a:xfrm>
          <a:prstGeom prst="roundRect">
            <a:avLst/>
          </a:prstGeom>
          <a:solidFill>
            <a:srgbClr val="E2F0FA"/>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6720840" y="1325880"/>
            <a:ext cx="4023360" cy="320040"/>
          </a:xfrm>
          <a:prstGeom prst="rect">
            <a:avLst/>
          </a:prstGeom>
          <a:noFill/>
        </p:spPr>
        <p:txBody>
          <a:bodyPr wrap="square" anchor="t">
            <a:spAutoFit/>
          </a:bodyPr>
          <a:lstStyle/>
          <a:p>
            <a:pPr algn="l"/>
            <a:r>
              <a:rPr sz="1700" b="1">
                <a:solidFill>
                  <a:srgbClr val="05345B"/>
                </a:solidFill>
                <a:latin typeface="Arial"/>
              </a:rPr>
              <a:t>Workforce Gap at HealthConnect UK</a:t>
            </a:r>
          </a:p>
        </p:txBody>
      </p:sp>
      <p:sp>
        <p:nvSpPr>
          <p:cNvPr id="30" name="Oval 29"/>
          <p:cNvSpPr/>
          <p:nvPr/>
        </p:nvSpPr>
        <p:spPr>
          <a:xfrm>
            <a:off x="6995160" y="2057400"/>
            <a:ext cx="1234440" cy="123444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7086600" y="2350008"/>
            <a:ext cx="1051560" cy="457200"/>
          </a:xfrm>
          <a:prstGeom prst="rect">
            <a:avLst/>
          </a:prstGeom>
          <a:noFill/>
        </p:spPr>
        <p:txBody>
          <a:bodyPr wrap="square" anchor="t">
            <a:spAutoFit/>
          </a:bodyPr>
          <a:lstStyle/>
          <a:p>
            <a:pPr algn="ctr"/>
            <a:r>
              <a:rPr sz="1300" b="1">
                <a:solidFill>
                  <a:srgbClr val="FFFFFF"/>
                </a:solidFill>
                <a:latin typeface="Arial"/>
              </a:rPr>
              <a:t>Current
Supply</a:t>
            </a:r>
          </a:p>
        </p:txBody>
      </p:sp>
      <p:sp>
        <p:nvSpPr>
          <p:cNvPr id="32" name="Oval 31"/>
          <p:cNvSpPr/>
          <p:nvPr/>
        </p:nvSpPr>
        <p:spPr>
          <a:xfrm>
            <a:off x="9372600" y="1874519"/>
            <a:ext cx="1234440" cy="1234440"/>
          </a:xfrm>
          <a:prstGeom prst="ellipse">
            <a:avLst/>
          </a:prstGeom>
          <a:solidFill>
            <a:srgbClr val="68B7E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9464040" y="2167128"/>
            <a:ext cx="1051560" cy="457200"/>
          </a:xfrm>
          <a:prstGeom prst="rect">
            <a:avLst/>
          </a:prstGeom>
          <a:noFill/>
        </p:spPr>
        <p:txBody>
          <a:bodyPr wrap="square" anchor="t">
            <a:spAutoFit/>
          </a:bodyPr>
          <a:lstStyle/>
          <a:p>
            <a:pPr algn="ctr"/>
            <a:r>
              <a:rPr sz="1300" b="1">
                <a:solidFill>
                  <a:srgbClr val="05345B"/>
                </a:solidFill>
                <a:latin typeface="Arial"/>
              </a:rPr>
              <a:t>Future
Demand</a:t>
            </a:r>
          </a:p>
        </p:txBody>
      </p:sp>
      <p:sp>
        <p:nvSpPr>
          <p:cNvPr id="34" name="Rectangle 33"/>
          <p:cNvSpPr/>
          <p:nvPr/>
        </p:nvSpPr>
        <p:spPr>
          <a:xfrm rot="21180000">
            <a:off x="7315200" y="3310128"/>
            <a:ext cx="3383280" cy="109728"/>
          </a:xfrm>
          <a:prstGeom prst="rect">
            <a:avLst/>
          </a:prstGeom>
          <a:solidFill>
            <a:srgbClr val="0534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Isosceles Triangle 34"/>
          <p:cNvSpPr/>
          <p:nvPr/>
        </p:nvSpPr>
        <p:spPr>
          <a:xfrm>
            <a:off x="8641080" y="3383280"/>
            <a:ext cx="685800" cy="594360"/>
          </a:xfrm>
          <a:prstGeom prst="triangl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8412480" y="4114800"/>
            <a:ext cx="1188720" cy="548640"/>
          </a:xfrm>
          <a:prstGeom prst="rect">
            <a:avLst/>
          </a:prstGeom>
          <a:noFill/>
        </p:spPr>
        <p:txBody>
          <a:bodyPr wrap="square" anchor="t">
            <a:spAutoFit/>
          </a:bodyPr>
          <a:lstStyle/>
          <a:p>
            <a:pPr algn="ctr"/>
            <a:r>
              <a:rPr sz="1300" b="1">
                <a:solidFill>
                  <a:srgbClr val="05345B"/>
                </a:solidFill>
                <a:latin typeface="Arial"/>
              </a:rPr>
              <a:t>Skills and
staffing gap</a:t>
            </a:r>
          </a:p>
        </p:txBody>
      </p:sp>
      <p:sp>
        <p:nvSpPr>
          <p:cNvPr id="37" name="TextBox 36"/>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Source: Workforce Planning lecture; Muller-Camen et al. (2008).</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5</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Skills Gap Identification – What Specifically Is Missing</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5</a:t>
            </a:r>
          </a:p>
        </p:txBody>
      </p:sp>
      <p:graphicFrame>
        <p:nvGraphicFramePr>
          <p:cNvPr id="8" name="Table 7"/>
          <p:cNvGraphicFramePr>
            <a:graphicFrameLocks noGrp="1"/>
          </p:cNvGraphicFramePr>
          <p:nvPr/>
        </p:nvGraphicFramePr>
        <p:xfrm>
          <a:off x="685800" y="1051560"/>
          <a:ext cx="10835640" cy="452628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20000"/>
                    </a:ext>
                  </a:extLst>
                </a:gridCol>
                <a:gridCol w="3840480">
                  <a:extLst>
                    <a:ext uri="{9D8B030D-6E8A-4147-A177-3AD203B41FA5}">
                      <a16:colId xmlns:a16="http://schemas.microsoft.com/office/drawing/2014/main" val="20001"/>
                    </a:ext>
                  </a:extLst>
                </a:gridCol>
                <a:gridCol w="4251960">
                  <a:extLst>
                    <a:ext uri="{9D8B030D-6E8A-4147-A177-3AD203B41FA5}">
                      <a16:colId xmlns:a16="http://schemas.microsoft.com/office/drawing/2014/main" val="20002"/>
                    </a:ext>
                  </a:extLst>
                </a:gridCol>
              </a:tblGrid>
              <a:tr h="754380">
                <a:tc>
                  <a:txBody>
                    <a:bodyPr/>
                    <a:lstStyle/>
                    <a:p>
                      <a:pPr>
                        <a:defRPr sz="1300" b="1">
                          <a:solidFill>
                            <a:srgbClr val="FFFFFF"/>
                          </a:solidFill>
                          <a:latin typeface="Arial"/>
                        </a:defRPr>
                      </a:pPr>
                      <a:r>
                        <a:t>Area</a:t>
                      </a:r>
                    </a:p>
                  </a:txBody>
                  <a:tcPr>
                    <a:solidFill>
                      <a:srgbClr val="05345B"/>
                    </a:solidFill>
                  </a:tcPr>
                </a:tc>
                <a:tc>
                  <a:txBody>
                    <a:bodyPr/>
                    <a:lstStyle/>
                    <a:p>
                      <a:pPr>
                        <a:defRPr sz="1300" b="1">
                          <a:solidFill>
                            <a:srgbClr val="FFFFFF"/>
                          </a:solidFill>
                          <a:latin typeface="Arial"/>
                        </a:defRPr>
                      </a:pPr>
                      <a:r>
                        <a:t>Current situation</a:t>
                      </a:r>
                    </a:p>
                  </a:txBody>
                  <a:tcPr>
                    <a:solidFill>
                      <a:srgbClr val="05345B"/>
                    </a:solidFill>
                  </a:tcPr>
                </a:tc>
                <a:tc>
                  <a:txBody>
                    <a:bodyPr/>
                    <a:lstStyle/>
                    <a:p>
                      <a:pPr>
                        <a:defRPr sz="1300" b="1">
                          <a:solidFill>
                            <a:srgbClr val="FFFFFF"/>
                          </a:solidFill>
                          <a:latin typeface="Arial"/>
                        </a:defRPr>
                      </a:pPr>
                      <a:r>
                        <a:t>Skills gap</a:t>
                      </a:r>
                    </a:p>
                  </a:txBody>
                  <a:tcPr>
                    <a:solidFill>
                      <a:srgbClr val="05345B"/>
                    </a:solidFill>
                  </a:tcPr>
                </a:tc>
                <a:extLst>
                  <a:ext uri="{0D108BD9-81ED-4DB2-BD59-A6C34878D82A}">
                    <a16:rowId xmlns:a16="http://schemas.microsoft.com/office/drawing/2014/main" val="10000"/>
                  </a:ext>
                </a:extLst>
              </a:tr>
              <a:tr h="754380">
                <a:tc>
                  <a:txBody>
                    <a:bodyPr/>
                    <a:lstStyle/>
                    <a:p>
                      <a:pPr>
                        <a:defRPr sz="1150" b="1">
                          <a:solidFill>
                            <a:srgbClr val="123755"/>
                          </a:solidFill>
                          <a:latin typeface="Arial"/>
                        </a:defRPr>
                      </a:pPr>
                      <a:r>
                        <a:t>Digital healthcare technology</a:t>
                      </a:r>
                    </a:p>
                  </a:txBody>
                  <a:tcPr>
                    <a:solidFill>
                      <a:srgbClr val="E2F0FA"/>
                    </a:solidFill>
                  </a:tcPr>
                </a:tc>
                <a:tc>
                  <a:txBody>
                    <a:bodyPr/>
                    <a:lstStyle/>
                    <a:p>
                      <a:pPr>
                        <a:defRPr sz="1150" b="0">
                          <a:solidFill>
                            <a:srgbClr val="123755"/>
                          </a:solidFill>
                          <a:latin typeface="Arial"/>
                        </a:defRPr>
                      </a:pPr>
                      <a:r>
                        <a:t>Growth in AI, data analytics and remote monitoring</a:t>
                      </a:r>
                    </a:p>
                  </a:txBody>
                  <a:tcPr>
                    <a:solidFill>
                      <a:srgbClr val="E2F0FA"/>
                    </a:solidFill>
                  </a:tcPr>
                </a:tc>
                <a:tc>
                  <a:txBody>
                    <a:bodyPr/>
                    <a:lstStyle/>
                    <a:p>
                      <a:pPr>
                        <a:defRPr sz="1150" b="0">
                          <a:solidFill>
                            <a:srgbClr val="123755"/>
                          </a:solidFill>
                          <a:latin typeface="Arial"/>
                        </a:defRPr>
                      </a:pPr>
                      <a:r>
                        <a:t>Limited specialist digital capability</a:t>
                      </a:r>
                    </a:p>
                  </a:txBody>
                  <a:tcPr>
                    <a:solidFill>
                      <a:srgbClr val="E2F0FA"/>
                    </a:solidFill>
                  </a:tcPr>
                </a:tc>
                <a:extLst>
                  <a:ext uri="{0D108BD9-81ED-4DB2-BD59-A6C34878D82A}">
                    <a16:rowId xmlns:a16="http://schemas.microsoft.com/office/drawing/2014/main" val="10001"/>
                  </a:ext>
                </a:extLst>
              </a:tr>
              <a:tr h="754380">
                <a:tc>
                  <a:txBody>
                    <a:bodyPr/>
                    <a:lstStyle/>
                    <a:p>
                      <a:pPr>
                        <a:defRPr sz="1150" b="1">
                          <a:solidFill>
                            <a:srgbClr val="123755"/>
                          </a:solidFill>
                          <a:latin typeface="Arial"/>
                        </a:defRPr>
                      </a:pPr>
                      <a:r>
                        <a:t>Clinical and digital integration</a:t>
                      </a:r>
                    </a:p>
                  </a:txBody>
                  <a:tcPr>
                    <a:solidFill>
                      <a:srgbClr val="FFFFFF"/>
                    </a:solidFill>
                  </a:tcPr>
                </a:tc>
                <a:tc>
                  <a:txBody>
                    <a:bodyPr/>
                    <a:lstStyle/>
                    <a:p>
                      <a:pPr>
                        <a:defRPr sz="1150" b="0">
                          <a:solidFill>
                            <a:srgbClr val="123755"/>
                          </a:solidFill>
                          <a:latin typeface="Arial"/>
                        </a:defRPr>
                      </a:pPr>
                      <a:r>
                        <a:t>Clinical knowledge must work with digital systems</a:t>
                      </a:r>
                    </a:p>
                  </a:txBody>
                  <a:tcPr>
                    <a:solidFill>
                      <a:srgbClr val="FFFFFF"/>
                    </a:solidFill>
                  </a:tcPr>
                </a:tc>
                <a:tc>
                  <a:txBody>
                    <a:bodyPr/>
                    <a:lstStyle/>
                    <a:p>
                      <a:pPr>
                        <a:defRPr sz="1150" b="0">
                          <a:solidFill>
                            <a:srgbClr val="123755"/>
                          </a:solidFill>
                          <a:latin typeface="Arial"/>
                        </a:defRPr>
                      </a:pPr>
                      <a:r>
                        <a:t>Shortage of hybrid clinical-digital profiles</a:t>
                      </a:r>
                    </a:p>
                  </a:txBody>
                  <a:tcPr>
                    <a:solidFill>
                      <a:srgbClr val="FFFFFF"/>
                    </a:solidFill>
                  </a:tcPr>
                </a:tc>
                <a:extLst>
                  <a:ext uri="{0D108BD9-81ED-4DB2-BD59-A6C34878D82A}">
                    <a16:rowId xmlns:a16="http://schemas.microsoft.com/office/drawing/2014/main" val="10002"/>
                  </a:ext>
                </a:extLst>
              </a:tr>
              <a:tr h="754380">
                <a:tc>
                  <a:txBody>
                    <a:bodyPr/>
                    <a:lstStyle/>
                    <a:p>
                      <a:pPr>
                        <a:defRPr sz="1150" b="1">
                          <a:solidFill>
                            <a:srgbClr val="123755"/>
                          </a:solidFill>
                          <a:latin typeface="Arial"/>
                        </a:defRPr>
                      </a:pPr>
                      <a:r>
                        <a:t>Data management and security</a:t>
                      </a:r>
                    </a:p>
                  </a:txBody>
                  <a:tcPr>
                    <a:solidFill>
                      <a:srgbClr val="E2F0FA"/>
                    </a:solidFill>
                  </a:tcPr>
                </a:tc>
                <a:tc>
                  <a:txBody>
                    <a:bodyPr/>
                    <a:lstStyle/>
                    <a:p>
                      <a:pPr>
                        <a:defRPr sz="1150" b="0">
                          <a:solidFill>
                            <a:srgbClr val="123755"/>
                          </a:solidFill>
                          <a:latin typeface="Arial"/>
                        </a:defRPr>
                      </a:pPr>
                      <a:r>
                        <a:t>More patient data and regulatory requirements</a:t>
                      </a:r>
                    </a:p>
                  </a:txBody>
                  <a:tcPr>
                    <a:solidFill>
                      <a:srgbClr val="E2F0FA"/>
                    </a:solidFill>
                  </a:tcPr>
                </a:tc>
                <a:tc>
                  <a:txBody>
                    <a:bodyPr/>
                    <a:lstStyle/>
                    <a:p>
                      <a:pPr>
                        <a:defRPr sz="1150" b="0">
                          <a:solidFill>
                            <a:srgbClr val="123755"/>
                          </a:solidFill>
                          <a:latin typeface="Arial"/>
                        </a:defRPr>
                      </a:pPr>
                      <a:r>
                        <a:t>More data governance and security capability needed</a:t>
                      </a:r>
                    </a:p>
                  </a:txBody>
                  <a:tcPr>
                    <a:solidFill>
                      <a:srgbClr val="E2F0FA"/>
                    </a:solidFill>
                  </a:tcPr>
                </a:tc>
                <a:extLst>
                  <a:ext uri="{0D108BD9-81ED-4DB2-BD59-A6C34878D82A}">
                    <a16:rowId xmlns:a16="http://schemas.microsoft.com/office/drawing/2014/main" val="10003"/>
                  </a:ext>
                </a:extLst>
              </a:tr>
              <a:tr h="754380">
                <a:tc>
                  <a:txBody>
                    <a:bodyPr/>
                    <a:lstStyle/>
                    <a:p>
                      <a:pPr>
                        <a:defRPr sz="1150" b="1">
                          <a:solidFill>
                            <a:srgbClr val="123755"/>
                          </a:solidFill>
                          <a:latin typeface="Arial"/>
                        </a:defRPr>
                      </a:pPr>
                      <a:r>
                        <a:t>Leadership and management</a:t>
                      </a:r>
                    </a:p>
                  </a:txBody>
                  <a:tcPr>
                    <a:solidFill>
                      <a:srgbClr val="FFFFFF"/>
                    </a:solidFill>
                  </a:tcPr>
                </a:tc>
                <a:tc>
                  <a:txBody>
                    <a:bodyPr/>
                    <a:lstStyle/>
                    <a:p>
                      <a:pPr>
                        <a:defRPr sz="1150" b="0">
                          <a:solidFill>
                            <a:srgbClr val="123755"/>
                          </a:solidFill>
                          <a:latin typeface="Arial"/>
                        </a:defRPr>
                      </a:pPr>
                      <a:r>
                        <a:t>Rapid growth of teams</a:t>
                      </a:r>
                    </a:p>
                  </a:txBody>
                  <a:tcPr>
                    <a:solidFill>
                      <a:srgbClr val="FFFFFF"/>
                    </a:solidFill>
                  </a:tcPr>
                </a:tc>
                <a:tc>
                  <a:txBody>
                    <a:bodyPr/>
                    <a:lstStyle/>
                    <a:p>
                      <a:pPr>
                        <a:defRPr sz="1150" b="0">
                          <a:solidFill>
                            <a:srgbClr val="123755"/>
                          </a:solidFill>
                          <a:latin typeface="Arial"/>
                        </a:defRPr>
                      </a:pPr>
                      <a:r>
                        <a:t>Leadership capability needs strengthening</a:t>
                      </a:r>
                    </a:p>
                  </a:txBody>
                  <a:tcPr>
                    <a:solidFill>
                      <a:srgbClr val="FFFFFF"/>
                    </a:solidFill>
                  </a:tcPr>
                </a:tc>
                <a:extLst>
                  <a:ext uri="{0D108BD9-81ED-4DB2-BD59-A6C34878D82A}">
                    <a16:rowId xmlns:a16="http://schemas.microsoft.com/office/drawing/2014/main" val="10004"/>
                  </a:ext>
                </a:extLst>
              </a:tr>
              <a:tr h="754380">
                <a:tc>
                  <a:txBody>
                    <a:bodyPr/>
                    <a:lstStyle/>
                    <a:p>
                      <a:pPr>
                        <a:defRPr sz="1150" b="1">
                          <a:solidFill>
                            <a:srgbClr val="123755"/>
                          </a:solidFill>
                          <a:latin typeface="Arial"/>
                        </a:defRPr>
                      </a:pPr>
                      <a:r>
                        <a:t>Change management</a:t>
                      </a:r>
                    </a:p>
                  </a:txBody>
                  <a:tcPr>
                    <a:solidFill>
                      <a:srgbClr val="E2F0FA"/>
                    </a:solidFill>
                  </a:tcPr>
                </a:tc>
                <a:tc>
                  <a:txBody>
                    <a:bodyPr/>
                    <a:lstStyle/>
                    <a:p>
                      <a:pPr>
                        <a:defRPr sz="1150" b="0">
                          <a:solidFill>
                            <a:srgbClr val="123755"/>
                          </a:solidFill>
                          <a:latin typeface="Arial"/>
                        </a:defRPr>
                      </a:pPr>
                      <a:r>
                        <a:t>Continuous technological change</a:t>
                      </a:r>
                    </a:p>
                  </a:txBody>
                  <a:tcPr>
                    <a:solidFill>
                      <a:srgbClr val="E2F0FA"/>
                    </a:solidFill>
                  </a:tcPr>
                </a:tc>
                <a:tc>
                  <a:txBody>
                    <a:bodyPr/>
                    <a:lstStyle/>
                    <a:p>
                      <a:pPr>
                        <a:defRPr sz="1150" b="0">
                          <a:solidFill>
                            <a:srgbClr val="123755"/>
                          </a:solidFill>
                          <a:latin typeface="Arial"/>
                        </a:defRPr>
                      </a:pPr>
                      <a:r>
                        <a:t>Staff need confidence leading and managing change</a:t>
                      </a:r>
                    </a:p>
                  </a:txBody>
                  <a:tcPr>
                    <a:solidFill>
                      <a:srgbClr val="E2F0FA"/>
                    </a:solidFill>
                  </a:tcPr>
                </a:tc>
                <a:extLst>
                  <a:ext uri="{0D108BD9-81ED-4DB2-BD59-A6C34878D82A}">
                    <a16:rowId xmlns:a16="http://schemas.microsoft.com/office/drawing/2014/main" val="10005"/>
                  </a:ext>
                </a:extLst>
              </a:tr>
            </a:tbl>
          </a:graphicData>
        </a:graphic>
      </p:graphicFrame>
      <p:sp>
        <p:nvSpPr>
          <p:cNvPr id="9" name="TextBox 8"/>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Source-derived gaps: assessment scenario and course material. Specific examples are applied to the HealthConnect UK context.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Recruitment Challenges – The External Market Context</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6</a:t>
            </a:r>
          </a:p>
        </p:txBody>
      </p:sp>
      <p:sp>
        <p:nvSpPr>
          <p:cNvPr id="8" name="Rounded Rectangle 7"/>
          <p:cNvSpPr/>
          <p:nvPr/>
        </p:nvSpPr>
        <p:spPr>
          <a:xfrm>
            <a:off x="685800" y="1078992"/>
            <a:ext cx="4069080" cy="4434840"/>
          </a:xfrm>
          <a:prstGeom prst="roundRect">
            <a:avLst/>
          </a:prstGeom>
          <a:solidFill>
            <a:srgbClr val="E2F0FA"/>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Oval 8"/>
          <p:cNvSpPr/>
          <p:nvPr/>
        </p:nvSpPr>
        <p:spPr>
          <a:xfrm>
            <a:off x="1325880" y="2743200"/>
            <a:ext cx="438912" cy="438912"/>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1252728" y="3200400"/>
            <a:ext cx="594360" cy="594360"/>
          </a:xfrm>
          <a:prstGeom prst="round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Oval 10"/>
          <p:cNvSpPr/>
          <p:nvPr/>
        </p:nvSpPr>
        <p:spPr>
          <a:xfrm>
            <a:off x="2148840" y="2331720"/>
            <a:ext cx="438912" cy="438912"/>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ounded Rectangle 11"/>
          <p:cNvSpPr/>
          <p:nvPr/>
        </p:nvSpPr>
        <p:spPr>
          <a:xfrm>
            <a:off x="2075688" y="2788920"/>
            <a:ext cx="594360" cy="594360"/>
          </a:xfrm>
          <a:prstGeom prst="round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2971800" y="2788920"/>
            <a:ext cx="438912" cy="438912"/>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2898648" y="3246120"/>
            <a:ext cx="594360" cy="594360"/>
          </a:xfrm>
          <a:prstGeom prst="round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Oval 14"/>
          <p:cNvSpPr/>
          <p:nvPr/>
        </p:nvSpPr>
        <p:spPr>
          <a:xfrm>
            <a:off x="2057400" y="1572768"/>
            <a:ext cx="1508760" cy="1508760"/>
          </a:xfrm>
          <a:prstGeom prst="ellipse">
            <a:avLst/>
          </a:prstGeom>
          <a:noFill/>
          <a:ln w="76200">
            <a:solidFill>
              <a:srgbClr val="05345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rot="2700000">
            <a:off x="3310128" y="2761488"/>
            <a:ext cx="1097280" cy="128016"/>
          </a:xfrm>
          <a:prstGeom prst="rect">
            <a:avLst/>
          </a:prstGeom>
          <a:solidFill>
            <a:srgbClr val="0534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5166360" y="109728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5166360" y="1170432"/>
            <a:ext cx="457200" cy="201168"/>
          </a:xfrm>
          <a:prstGeom prst="rect">
            <a:avLst/>
          </a:prstGeom>
          <a:noFill/>
        </p:spPr>
        <p:txBody>
          <a:bodyPr wrap="square" anchor="t">
            <a:spAutoFit/>
          </a:bodyPr>
          <a:lstStyle/>
          <a:p>
            <a:pPr algn="ctr"/>
            <a:r>
              <a:rPr sz="1200" b="1">
                <a:solidFill>
                  <a:srgbClr val="FFFFFF"/>
                </a:solidFill>
                <a:latin typeface="Arial"/>
              </a:rPr>
              <a:t>1</a:t>
            </a:r>
          </a:p>
        </p:txBody>
      </p:sp>
      <p:sp>
        <p:nvSpPr>
          <p:cNvPr id="19" name="TextBox 18"/>
          <p:cNvSpPr txBox="1"/>
          <p:nvPr/>
        </p:nvSpPr>
        <p:spPr>
          <a:xfrm>
            <a:off x="5760720" y="1060704"/>
            <a:ext cx="5486400" cy="438912"/>
          </a:xfrm>
          <a:prstGeom prst="rect">
            <a:avLst/>
          </a:prstGeom>
          <a:noFill/>
        </p:spPr>
        <p:txBody>
          <a:bodyPr wrap="square" anchor="t">
            <a:spAutoFit/>
          </a:bodyPr>
          <a:lstStyle/>
          <a:p>
            <a:pPr algn="l"/>
            <a:r>
              <a:rPr sz="1220" b="0">
                <a:solidFill>
                  <a:srgbClr val="123755"/>
                </a:solidFill>
                <a:latin typeface="Arial"/>
              </a:rPr>
              <a:t>High demand for digital and healthcare professionals across the UK (Taylor, 2014)</a:t>
            </a:r>
          </a:p>
        </p:txBody>
      </p:sp>
      <p:sp>
        <p:nvSpPr>
          <p:cNvPr id="20" name="Oval 19"/>
          <p:cNvSpPr/>
          <p:nvPr/>
        </p:nvSpPr>
        <p:spPr>
          <a:xfrm>
            <a:off x="5166360" y="1719072"/>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5166360" y="1792224"/>
            <a:ext cx="457200" cy="201168"/>
          </a:xfrm>
          <a:prstGeom prst="rect">
            <a:avLst/>
          </a:prstGeom>
          <a:noFill/>
        </p:spPr>
        <p:txBody>
          <a:bodyPr wrap="square" anchor="t">
            <a:spAutoFit/>
          </a:bodyPr>
          <a:lstStyle/>
          <a:p>
            <a:pPr algn="ctr"/>
            <a:r>
              <a:rPr sz="1200" b="1">
                <a:solidFill>
                  <a:srgbClr val="FFFFFF"/>
                </a:solidFill>
                <a:latin typeface="Arial"/>
              </a:rPr>
              <a:t>2</a:t>
            </a:r>
          </a:p>
        </p:txBody>
      </p:sp>
      <p:sp>
        <p:nvSpPr>
          <p:cNvPr id="22" name="TextBox 21"/>
          <p:cNvSpPr txBox="1"/>
          <p:nvPr/>
        </p:nvSpPr>
        <p:spPr>
          <a:xfrm>
            <a:off x="5760720" y="1682495"/>
            <a:ext cx="5486400" cy="438912"/>
          </a:xfrm>
          <a:prstGeom prst="rect">
            <a:avLst/>
          </a:prstGeom>
          <a:noFill/>
        </p:spPr>
        <p:txBody>
          <a:bodyPr wrap="square" anchor="t">
            <a:spAutoFit/>
          </a:bodyPr>
          <a:lstStyle/>
          <a:p>
            <a:pPr algn="l"/>
            <a:r>
              <a:rPr sz="1220" b="0">
                <a:solidFill>
                  <a:srgbClr val="123755"/>
                </a:solidFill>
                <a:latin typeface="Arial"/>
              </a:rPr>
              <a:t>Skills shortages in specialist digital healthcare roles (Taylor, 2014)</a:t>
            </a:r>
          </a:p>
        </p:txBody>
      </p:sp>
      <p:sp>
        <p:nvSpPr>
          <p:cNvPr id="23" name="Oval 22"/>
          <p:cNvSpPr/>
          <p:nvPr/>
        </p:nvSpPr>
        <p:spPr>
          <a:xfrm>
            <a:off x="5166360" y="2340864"/>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5166360" y="2414016"/>
            <a:ext cx="457200" cy="201168"/>
          </a:xfrm>
          <a:prstGeom prst="rect">
            <a:avLst/>
          </a:prstGeom>
          <a:noFill/>
        </p:spPr>
        <p:txBody>
          <a:bodyPr wrap="square" anchor="t">
            <a:spAutoFit/>
          </a:bodyPr>
          <a:lstStyle/>
          <a:p>
            <a:pPr algn="ctr"/>
            <a:r>
              <a:rPr sz="1200" b="1">
                <a:solidFill>
                  <a:srgbClr val="FFFFFF"/>
                </a:solidFill>
                <a:latin typeface="Arial"/>
              </a:rPr>
              <a:t>3</a:t>
            </a:r>
          </a:p>
        </p:txBody>
      </p:sp>
      <p:sp>
        <p:nvSpPr>
          <p:cNvPr id="25" name="TextBox 24"/>
          <p:cNvSpPr txBox="1"/>
          <p:nvPr/>
        </p:nvSpPr>
        <p:spPr>
          <a:xfrm>
            <a:off x="5760720" y="2304288"/>
            <a:ext cx="5486400" cy="438912"/>
          </a:xfrm>
          <a:prstGeom prst="rect">
            <a:avLst/>
          </a:prstGeom>
          <a:noFill/>
        </p:spPr>
        <p:txBody>
          <a:bodyPr wrap="square" anchor="t">
            <a:spAutoFit/>
          </a:bodyPr>
          <a:lstStyle/>
          <a:p>
            <a:pPr algn="l"/>
            <a:r>
              <a:rPr sz="1220" b="0">
                <a:solidFill>
                  <a:srgbClr val="123755"/>
                </a:solidFill>
                <a:latin typeface="Arial"/>
              </a:rPr>
              <a:t>Strong competition from other healthcare and technology employers (Taylor, 2014)</a:t>
            </a:r>
          </a:p>
        </p:txBody>
      </p:sp>
      <p:sp>
        <p:nvSpPr>
          <p:cNvPr id="26" name="Oval 25"/>
          <p:cNvSpPr/>
          <p:nvPr/>
        </p:nvSpPr>
        <p:spPr>
          <a:xfrm>
            <a:off x="5166360" y="2962656"/>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5166360" y="3035808"/>
            <a:ext cx="457200" cy="201168"/>
          </a:xfrm>
          <a:prstGeom prst="rect">
            <a:avLst/>
          </a:prstGeom>
          <a:noFill/>
        </p:spPr>
        <p:txBody>
          <a:bodyPr wrap="square" anchor="t">
            <a:spAutoFit/>
          </a:bodyPr>
          <a:lstStyle/>
          <a:p>
            <a:pPr algn="ctr"/>
            <a:r>
              <a:rPr sz="1200" b="1">
                <a:solidFill>
                  <a:srgbClr val="FFFFFF"/>
                </a:solidFill>
                <a:latin typeface="Arial"/>
              </a:rPr>
              <a:t>4</a:t>
            </a:r>
          </a:p>
        </p:txBody>
      </p:sp>
      <p:sp>
        <p:nvSpPr>
          <p:cNvPr id="28" name="TextBox 27"/>
          <p:cNvSpPr txBox="1"/>
          <p:nvPr/>
        </p:nvSpPr>
        <p:spPr>
          <a:xfrm>
            <a:off x="5760720" y="2926080"/>
            <a:ext cx="5486400" cy="438912"/>
          </a:xfrm>
          <a:prstGeom prst="rect">
            <a:avLst/>
          </a:prstGeom>
          <a:noFill/>
        </p:spPr>
        <p:txBody>
          <a:bodyPr wrap="square" anchor="t">
            <a:spAutoFit/>
          </a:bodyPr>
          <a:lstStyle/>
          <a:p>
            <a:pPr algn="l"/>
            <a:r>
              <a:rPr sz="1220" b="0">
                <a:solidFill>
                  <a:srgbClr val="123755"/>
                </a:solidFill>
                <a:latin typeface="Arial"/>
              </a:rPr>
              <a:t>High candidate expectations around pay, flexibility and development (CIPD, 2019)</a:t>
            </a:r>
          </a:p>
        </p:txBody>
      </p:sp>
      <p:sp>
        <p:nvSpPr>
          <p:cNvPr id="29" name="Oval 28"/>
          <p:cNvSpPr/>
          <p:nvPr/>
        </p:nvSpPr>
        <p:spPr>
          <a:xfrm>
            <a:off x="5166360" y="3584448"/>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5166360" y="3657600"/>
            <a:ext cx="457200" cy="201168"/>
          </a:xfrm>
          <a:prstGeom prst="rect">
            <a:avLst/>
          </a:prstGeom>
          <a:noFill/>
        </p:spPr>
        <p:txBody>
          <a:bodyPr wrap="square" anchor="t">
            <a:spAutoFit/>
          </a:bodyPr>
          <a:lstStyle/>
          <a:p>
            <a:pPr algn="ctr"/>
            <a:r>
              <a:rPr sz="1200" b="1">
                <a:solidFill>
                  <a:srgbClr val="FFFFFF"/>
                </a:solidFill>
                <a:latin typeface="Arial"/>
              </a:rPr>
              <a:t>5</a:t>
            </a:r>
          </a:p>
        </p:txBody>
      </p:sp>
      <p:sp>
        <p:nvSpPr>
          <p:cNvPr id="31" name="TextBox 30"/>
          <p:cNvSpPr txBox="1"/>
          <p:nvPr/>
        </p:nvSpPr>
        <p:spPr>
          <a:xfrm>
            <a:off x="5760720" y="3547872"/>
            <a:ext cx="5486400" cy="438912"/>
          </a:xfrm>
          <a:prstGeom prst="rect">
            <a:avLst/>
          </a:prstGeom>
          <a:noFill/>
        </p:spPr>
        <p:txBody>
          <a:bodyPr wrap="square" anchor="t">
            <a:spAutoFit/>
          </a:bodyPr>
          <a:lstStyle/>
          <a:p>
            <a:pPr algn="l"/>
            <a:r>
              <a:rPr sz="1220" b="0">
                <a:solidFill>
                  <a:srgbClr val="123755"/>
                </a:solidFill>
                <a:latin typeface="Arial"/>
              </a:rPr>
              <a:t>Shortage of hybrid clinical + digital skills</a:t>
            </a:r>
          </a:p>
        </p:txBody>
      </p:sp>
      <p:sp>
        <p:nvSpPr>
          <p:cNvPr id="32" name="Oval 31"/>
          <p:cNvSpPr/>
          <p:nvPr/>
        </p:nvSpPr>
        <p:spPr>
          <a:xfrm>
            <a:off x="5166360" y="420624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5166360" y="4279392"/>
            <a:ext cx="457200" cy="201168"/>
          </a:xfrm>
          <a:prstGeom prst="rect">
            <a:avLst/>
          </a:prstGeom>
          <a:noFill/>
        </p:spPr>
        <p:txBody>
          <a:bodyPr wrap="square" anchor="t">
            <a:spAutoFit/>
          </a:bodyPr>
          <a:lstStyle/>
          <a:p>
            <a:pPr algn="ctr"/>
            <a:r>
              <a:rPr sz="1200" b="1">
                <a:solidFill>
                  <a:srgbClr val="FFFFFF"/>
                </a:solidFill>
                <a:latin typeface="Arial"/>
              </a:rPr>
              <a:t>6</a:t>
            </a:r>
          </a:p>
        </p:txBody>
      </p:sp>
      <p:sp>
        <p:nvSpPr>
          <p:cNvPr id="34" name="TextBox 33"/>
          <p:cNvSpPr txBox="1"/>
          <p:nvPr/>
        </p:nvSpPr>
        <p:spPr>
          <a:xfrm>
            <a:off x="5760720" y="4169664"/>
            <a:ext cx="5486400" cy="438912"/>
          </a:xfrm>
          <a:prstGeom prst="rect">
            <a:avLst/>
          </a:prstGeom>
          <a:noFill/>
        </p:spPr>
        <p:txBody>
          <a:bodyPr wrap="square" anchor="t">
            <a:spAutoFit/>
          </a:bodyPr>
          <a:lstStyle/>
          <a:p>
            <a:pPr algn="l"/>
            <a:r>
              <a:rPr sz="1220" b="0">
                <a:solidFill>
                  <a:srgbClr val="123755"/>
                </a:solidFill>
                <a:latin typeface="Arial"/>
              </a:rPr>
              <a:t>Geographical challenges for some roles</a:t>
            </a:r>
          </a:p>
        </p:txBody>
      </p:sp>
      <p:sp>
        <p:nvSpPr>
          <p:cNvPr id="35" name="Oval 34"/>
          <p:cNvSpPr/>
          <p:nvPr/>
        </p:nvSpPr>
        <p:spPr>
          <a:xfrm>
            <a:off x="5166360" y="4828032"/>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5166360" y="4901184"/>
            <a:ext cx="457200" cy="201168"/>
          </a:xfrm>
          <a:prstGeom prst="rect">
            <a:avLst/>
          </a:prstGeom>
          <a:noFill/>
        </p:spPr>
        <p:txBody>
          <a:bodyPr wrap="square" anchor="t">
            <a:spAutoFit/>
          </a:bodyPr>
          <a:lstStyle/>
          <a:p>
            <a:pPr algn="ctr"/>
            <a:r>
              <a:rPr sz="1200" b="1">
                <a:solidFill>
                  <a:srgbClr val="FFFFFF"/>
                </a:solidFill>
                <a:latin typeface="Arial"/>
              </a:rPr>
              <a:t>7</a:t>
            </a:r>
          </a:p>
        </p:txBody>
      </p:sp>
      <p:sp>
        <p:nvSpPr>
          <p:cNvPr id="37" name="TextBox 36"/>
          <p:cNvSpPr txBox="1"/>
          <p:nvPr/>
        </p:nvSpPr>
        <p:spPr>
          <a:xfrm>
            <a:off x="5760720" y="4791456"/>
            <a:ext cx="5486400" cy="438912"/>
          </a:xfrm>
          <a:prstGeom prst="rect">
            <a:avLst/>
          </a:prstGeom>
          <a:noFill/>
        </p:spPr>
        <p:txBody>
          <a:bodyPr wrap="square" anchor="t">
            <a:spAutoFit/>
          </a:bodyPr>
          <a:lstStyle/>
          <a:p>
            <a:pPr algn="l"/>
            <a:r>
              <a:rPr sz="1220" b="0">
                <a:solidFill>
                  <a:srgbClr val="123755"/>
                </a:solidFill>
                <a:latin typeface="Arial"/>
              </a:rPr>
              <a:t>Changing expectations around purpose, wellbeing and career growth (CIPD, 2019)</a:t>
            </a:r>
          </a:p>
        </p:txBody>
      </p:sp>
      <p:sp>
        <p:nvSpPr>
          <p:cNvPr id="38" name="TextBox 37"/>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Sources: Workforce Planning lecture; CIPD (2019); Week 2 Recruitment and Selection.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7</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Recruitment Methods – Internal vs External</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7</a:t>
            </a:r>
          </a:p>
        </p:txBody>
      </p:sp>
      <p:sp>
        <p:nvSpPr>
          <p:cNvPr id="8" name="Rounded Rectangle 7"/>
          <p:cNvSpPr/>
          <p:nvPr/>
        </p:nvSpPr>
        <p:spPr>
          <a:xfrm>
            <a:off x="594360" y="1051560"/>
            <a:ext cx="5394960" cy="4526280"/>
          </a:xfrm>
          <a:prstGeom prst="roundRect">
            <a:avLst/>
          </a:prstGeom>
          <a:solidFill>
            <a:srgbClr val="FFFFFF"/>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6199632" y="1051560"/>
            <a:ext cx="5394960" cy="4526280"/>
          </a:xfrm>
          <a:prstGeom prst="roundRect">
            <a:avLst/>
          </a:prstGeom>
          <a:solidFill>
            <a:srgbClr val="FFFFFF"/>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594360" y="1051560"/>
            <a:ext cx="5394960" cy="502920"/>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6199632" y="1051560"/>
            <a:ext cx="5394960" cy="502920"/>
          </a:xfrm>
          <a:prstGeom prst="rect">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22960" y="1170432"/>
            <a:ext cx="4937760" cy="228600"/>
          </a:xfrm>
          <a:prstGeom prst="rect">
            <a:avLst/>
          </a:prstGeom>
          <a:noFill/>
        </p:spPr>
        <p:txBody>
          <a:bodyPr wrap="square" anchor="t">
            <a:spAutoFit/>
          </a:bodyPr>
          <a:lstStyle/>
          <a:p>
            <a:pPr algn="ctr"/>
            <a:r>
              <a:rPr sz="1600" b="1">
                <a:solidFill>
                  <a:srgbClr val="FFFFFF"/>
                </a:solidFill>
                <a:latin typeface="Arial"/>
              </a:rPr>
              <a:t>Internal Recruitment</a:t>
            </a:r>
          </a:p>
        </p:txBody>
      </p:sp>
      <p:sp>
        <p:nvSpPr>
          <p:cNvPr id="13" name="TextBox 12"/>
          <p:cNvSpPr txBox="1"/>
          <p:nvPr/>
        </p:nvSpPr>
        <p:spPr>
          <a:xfrm>
            <a:off x="6446520" y="1170432"/>
            <a:ext cx="4937760" cy="228600"/>
          </a:xfrm>
          <a:prstGeom prst="rect">
            <a:avLst/>
          </a:prstGeom>
          <a:noFill/>
        </p:spPr>
        <p:txBody>
          <a:bodyPr wrap="square" anchor="t">
            <a:spAutoFit/>
          </a:bodyPr>
          <a:lstStyle/>
          <a:p>
            <a:pPr algn="ctr"/>
            <a:r>
              <a:rPr sz="1600" b="1">
                <a:solidFill>
                  <a:srgbClr val="FFFFFF"/>
                </a:solidFill>
                <a:latin typeface="Arial"/>
              </a:rPr>
              <a:t>External Recruitment</a:t>
            </a:r>
          </a:p>
        </p:txBody>
      </p:sp>
      <p:sp>
        <p:nvSpPr>
          <p:cNvPr id="14" name="Oval 13"/>
          <p:cNvSpPr/>
          <p:nvPr/>
        </p:nvSpPr>
        <p:spPr>
          <a:xfrm>
            <a:off x="868680" y="178308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68680" y="1856231"/>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16" name="TextBox 15"/>
          <p:cNvSpPr txBox="1"/>
          <p:nvPr/>
        </p:nvSpPr>
        <p:spPr>
          <a:xfrm>
            <a:off x="1463040" y="1810512"/>
            <a:ext cx="4023360" cy="320040"/>
          </a:xfrm>
          <a:prstGeom prst="rect">
            <a:avLst/>
          </a:prstGeom>
          <a:noFill/>
        </p:spPr>
        <p:txBody>
          <a:bodyPr wrap="square" anchor="t">
            <a:spAutoFit/>
          </a:bodyPr>
          <a:lstStyle/>
          <a:p>
            <a:pPr algn="l"/>
            <a:r>
              <a:rPr sz="1250" b="0">
                <a:solidFill>
                  <a:srgbClr val="123755"/>
                </a:solidFill>
                <a:latin typeface="Arial"/>
              </a:rPr>
              <a:t>Promotions and career progression (Taylor, 2014)</a:t>
            </a:r>
          </a:p>
        </p:txBody>
      </p:sp>
      <p:sp>
        <p:nvSpPr>
          <p:cNvPr id="17" name="Oval 16"/>
          <p:cNvSpPr/>
          <p:nvPr/>
        </p:nvSpPr>
        <p:spPr>
          <a:xfrm>
            <a:off x="868680" y="228600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68680" y="235915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19" name="TextBox 18"/>
          <p:cNvSpPr txBox="1"/>
          <p:nvPr/>
        </p:nvSpPr>
        <p:spPr>
          <a:xfrm>
            <a:off x="1463040" y="2313432"/>
            <a:ext cx="4023360" cy="320040"/>
          </a:xfrm>
          <a:prstGeom prst="rect">
            <a:avLst/>
          </a:prstGeom>
          <a:noFill/>
        </p:spPr>
        <p:txBody>
          <a:bodyPr wrap="square" anchor="t">
            <a:spAutoFit/>
          </a:bodyPr>
          <a:lstStyle/>
          <a:p>
            <a:pPr algn="l"/>
            <a:r>
              <a:rPr sz="1250" b="0">
                <a:solidFill>
                  <a:srgbClr val="123755"/>
                </a:solidFill>
                <a:latin typeface="Arial"/>
              </a:rPr>
              <a:t>Internal job postings</a:t>
            </a:r>
          </a:p>
        </p:txBody>
      </p:sp>
      <p:sp>
        <p:nvSpPr>
          <p:cNvPr id="20" name="Oval 19"/>
          <p:cNvSpPr/>
          <p:nvPr/>
        </p:nvSpPr>
        <p:spPr>
          <a:xfrm>
            <a:off x="868680" y="278892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868680" y="286207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2" name="TextBox 21"/>
          <p:cNvSpPr txBox="1"/>
          <p:nvPr/>
        </p:nvSpPr>
        <p:spPr>
          <a:xfrm>
            <a:off x="1463040" y="2816352"/>
            <a:ext cx="4023360" cy="320040"/>
          </a:xfrm>
          <a:prstGeom prst="rect">
            <a:avLst/>
          </a:prstGeom>
          <a:noFill/>
        </p:spPr>
        <p:txBody>
          <a:bodyPr wrap="square" anchor="t">
            <a:spAutoFit/>
          </a:bodyPr>
          <a:lstStyle/>
          <a:p>
            <a:pPr algn="l"/>
            <a:r>
              <a:rPr sz="1250" b="0">
                <a:solidFill>
                  <a:srgbClr val="123755"/>
                </a:solidFill>
                <a:latin typeface="Arial"/>
              </a:rPr>
              <a:t>Job rotation and secondments</a:t>
            </a:r>
          </a:p>
        </p:txBody>
      </p:sp>
      <p:sp>
        <p:nvSpPr>
          <p:cNvPr id="23" name="Oval 22"/>
          <p:cNvSpPr/>
          <p:nvPr/>
        </p:nvSpPr>
        <p:spPr>
          <a:xfrm>
            <a:off x="868680" y="329184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868680" y="336499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5" name="TextBox 24"/>
          <p:cNvSpPr txBox="1"/>
          <p:nvPr/>
        </p:nvSpPr>
        <p:spPr>
          <a:xfrm>
            <a:off x="1463040" y="3319272"/>
            <a:ext cx="4023360" cy="320040"/>
          </a:xfrm>
          <a:prstGeom prst="rect">
            <a:avLst/>
          </a:prstGeom>
          <a:noFill/>
        </p:spPr>
        <p:txBody>
          <a:bodyPr wrap="square" anchor="t">
            <a:spAutoFit/>
          </a:bodyPr>
          <a:lstStyle/>
          <a:p>
            <a:pPr algn="l"/>
            <a:r>
              <a:rPr sz="1250" b="0">
                <a:solidFill>
                  <a:srgbClr val="123755"/>
                </a:solidFill>
                <a:latin typeface="Arial"/>
              </a:rPr>
              <a:t>Succession planning (CIPD, 2017a)</a:t>
            </a:r>
          </a:p>
        </p:txBody>
      </p:sp>
      <p:sp>
        <p:nvSpPr>
          <p:cNvPr id="26" name="Oval 25"/>
          <p:cNvSpPr/>
          <p:nvPr/>
        </p:nvSpPr>
        <p:spPr>
          <a:xfrm>
            <a:off x="868680" y="379476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868680" y="386791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8" name="TextBox 27"/>
          <p:cNvSpPr txBox="1"/>
          <p:nvPr/>
        </p:nvSpPr>
        <p:spPr>
          <a:xfrm>
            <a:off x="1463040" y="3822191"/>
            <a:ext cx="4023360" cy="320040"/>
          </a:xfrm>
          <a:prstGeom prst="rect">
            <a:avLst/>
          </a:prstGeom>
          <a:noFill/>
        </p:spPr>
        <p:txBody>
          <a:bodyPr wrap="square" anchor="t">
            <a:spAutoFit/>
          </a:bodyPr>
          <a:lstStyle/>
          <a:p>
            <a:pPr algn="l"/>
            <a:r>
              <a:rPr sz="1250" b="0">
                <a:solidFill>
                  <a:srgbClr val="123755"/>
                </a:solidFill>
                <a:latin typeface="Arial"/>
              </a:rPr>
              <a:t>Development of existing talent (CIPD, 2017b)</a:t>
            </a:r>
          </a:p>
        </p:txBody>
      </p:sp>
      <p:sp>
        <p:nvSpPr>
          <p:cNvPr id="29" name="Oval 28"/>
          <p:cNvSpPr/>
          <p:nvPr/>
        </p:nvSpPr>
        <p:spPr>
          <a:xfrm>
            <a:off x="6473952" y="178308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6473952" y="1856231"/>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1" name="TextBox 30"/>
          <p:cNvSpPr txBox="1"/>
          <p:nvPr/>
        </p:nvSpPr>
        <p:spPr>
          <a:xfrm>
            <a:off x="7068312" y="1810512"/>
            <a:ext cx="4023360" cy="320040"/>
          </a:xfrm>
          <a:prstGeom prst="rect">
            <a:avLst/>
          </a:prstGeom>
          <a:noFill/>
        </p:spPr>
        <p:txBody>
          <a:bodyPr wrap="square" anchor="t">
            <a:spAutoFit/>
          </a:bodyPr>
          <a:lstStyle/>
          <a:p>
            <a:pPr algn="l"/>
            <a:r>
              <a:rPr sz="1250" b="0">
                <a:solidFill>
                  <a:srgbClr val="123755"/>
                </a:solidFill>
                <a:latin typeface="Arial"/>
              </a:rPr>
              <a:t>Recruitment agencies</a:t>
            </a:r>
          </a:p>
        </p:txBody>
      </p:sp>
      <p:sp>
        <p:nvSpPr>
          <p:cNvPr id="32" name="Oval 31"/>
          <p:cNvSpPr/>
          <p:nvPr/>
        </p:nvSpPr>
        <p:spPr>
          <a:xfrm>
            <a:off x="6473952" y="228600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6473952" y="235915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4" name="TextBox 33"/>
          <p:cNvSpPr txBox="1"/>
          <p:nvPr/>
        </p:nvSpPr>
        <p:spPr>
          <a:xfrm>
            <a:off x="7068312" y="2313432"/>
            <a:ext cx="4023360" cy="320040"/>
          </a:xfrm>
          <a:prstGeom prst="rect">
            <a:avLst/>
          </a:prstGeom>
          <a:noFill/>
        </p:spPr>
        <p:txBody>
          <a:bodyPr wrap="square" anchor="t">
            <a:spAutoFit/>
          </a:bodyPr>
          <a:lstStyle/>
          <a:p>
            <a:pPr algn="l"/>
            <a:r>
              <a:rPr sz="1250" b="0">
                <a:solidFill>
                  <a:srgbClr val="123755"/>
                </a:solidFill>
                <a:latin typeface="Arial"/>
              </a:rPr>
              <a:t>University recruitment</a:t>
            </a:r>
          </a:p>
        </p:txBody>
      </p:sp>
      <p:sp>
        <p:nvSpPr>
          <p:cNvPr id="35" name="Oval 34"/>
          <p:cNvSpPr/>
          <p:nvPr/>
        </p:nvSpPr>
        <p:spPr>
          <a:xfrm>
            <a:off x="6473952" y="278892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6473952" y="286207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7" name="TextBox 36"/>
          <p:cNvSpPr txBox="1"/>
          <p:nvPr/>
        </p:nvSpPr>
        <p:spPr>
          <a:xfrm>
            <a:off x="7068312" y="2816352"/>
            <a:ext cx="4023360" cy="320040"/>
          </a:xfrm>
          <a:prstGeom prst="rect">
            <a:avLst/>
          </a:prstGeom>
          <a:noFill/>
        </p:spPr>
        <p:txBody>
          <a:bodyPr wrap="square" anchor="t">
            <a:spAutoFit/>
          </a:bodyPr>
          <a:lstStyle/>
          <a:p>
            <a:pPr algn="l"/>
            <a:r>
              <a:rPr sz="1250" b="0">
                <a:solidFill>
                  <a:srgbClr val="123755"/>
                </a:solidFill>
                <a:latin typeface="Arial"/>
              </a:rPr>
              <a:t>Professional networks</a:t>
            </a:r>
          </a:p>
        </p:txBody>
      </p:sp>
      <p:sp>
        <p:nvSpPr>
          <p:cNvPr id="38" name="Oval 37"/>
          <p:cNvSpPr/>
          <p:nvPr/>
        </p:nvSpPr>
        <p:spPr>
          <a:xfrm>
            <a:off x="6473952" y="329184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6473952" y="336499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40" name="TextBox 39"/>
          <p:cNvSpPr txBox="1"/>
          <p:nvPr/>
        </p:nvSpPr>
        <p:spPr>
          <a:xfrm>
            <a:off x="7068312" y="3319272"/>
            <a:ext cx="4023360" cy="320040"/>
          </a:xfrm>
          <a:prstGeom prst="rect">
            <a:avLst/>
          </a:prstGeom>
          <a:noFill/>
        </p:spPr>
        <p:txBody>
          <a:bodyPr wrap="square" anchor="t">
            <a:spAutoFit/>
          </a:bodyPr>
          <a:lstStyle/>
          <a:p>
            <a:pPr algn="l"/>
            <a:r>
              <a:rPr sz="1250" b="0">
                <a:solidFill>
                  <a:srgbClr val="123755"/>
                </a:solidFill>
                <a:latin typeface="Arial"/>
              </a:rPr>
              <a:t>International recruitment where appropriate</a:t>
            </a:r>
          </a:p>
        </p:txBody>
      </p:sp>
      <p:sp>
        <p:nvSpPr>
          <p:cNvPr id="41" name="Oval 40"/>
          <p:cNvSpPr/>
          <p:nvPr/>
        </p:nvSpPr>
        <p:spPr>
          <a:xfrm>
            <a:off x="6473952" y="379476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6473952" y="386791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43" name="TextBox 42"/>
          <p:cNvSpPr txBox="1"/>
          <p:nvPr/>
        </p:nvSpPr>
        <p:spPr>
          <a:xfrm>
            <a:off x="7068312" y="3822191"/>
            <a:ext cx="4023360" cy="320040"/>
          </a:xfrm>
          <a:prstGeom prst="rect">
            <a:avLst/>
          </a:prstGeom>
          <a:noFill/>
        </p:spPr>
        <p:txBody>
          <a:bodyPr wrap="square" anchor="t">
            <a:spAutoFit/>
          </a:bodyPr>
          <a:lstStyle/>
          <a:p>
            <a:pPr algn="l"/>
            <a:r>
              <a:rPr sz="1250" b="0">
                <a:solidFill>
                  <a:srgbClr val="123755"/>
                </a:solidFill>
                <a:latin typeface="Arial"/>
              </a:rPr>
              <a:t>External talent pools (Taylor, 2014)</a:t>
            </a:r>
          </a:p>
        </p:txBody>
      </p:sp>
      <p:sp>
        <p:nvSpPr>
          <p:cNvPr id="44" name="Rounded Rectangle 43"/>
          <p:cNvSpPr/>
          <p:nvPr/>
        </p:nvSpPr>
        <p:spPr>
          <a:xfrm>
            <a:off x="822960" y="4526280"/>
            <a:ext cx="4937760" cy="804672"/>
          </a:xfrm>
          <a:prstGeom prst="roundRect">
            <a:avLst/>
          </a:prstGeom>
          <a:solidFill>
            <a:srgbClr val="E8F5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Rounded Rectangle 44"/>
          <p:cNvSpPr/>
          <p:nvPr/>
        </p:nvSpPr>
        <p:spPr>
          <a:xfrm>
            <a:off x="6428232" y="4526280"/>
            <a:ext cx="4937760" cy="804672"/>
          </a:xfrm>
          <a:prstGeom prst="roundRect">
            <a:avLst/>
          </a:prstGeom>
          <a:solidFill>
            <a:srgbClr val="E2F0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1005840" y="4617720"/>
            <a:ext cx="1188720" cy="228600"/>
          </a:xfrm>
          <a:prstGeom prst="rect">
            <a:avLst/>
          </a:prstGeom>
          <a:noFill/>
        </p:spPr>
        <p:txBody>
          <a:bodyPr wrap="square" anchor="t">
            <a:spAutoFit/>
          </a:bodyPr>
          <a:lstStyle/>
          <a:p>
            <a:pPr algn="l"/>
            <a:r>
              <a:rPr sz="1300" b="1">
                <a:solidFill>
                  <a:srgbClr val="05345B"/>
                </a:solidFill>
                <a:latin typeface="Arial"/>
              </a:rPr>
              <a:t>Advantages</a:t>
            </a:r>
          </a:p>
        </p:txBody>
      </p:sp>
      <p:sp>
        <p:nvSpPr>
          <p:cNvPr id="47" name="TextBox 46"/>
          <p:cNvSpPr txBox="1"/>
          <p:nvPr/>
        </p:nvSpPr>
        <p:spPr>
          <a:xfrm>
            <a:off x="1005840" y="4892040"/>
            <a:ext cx="4389120" cy="274320"/>
          </a:xfrm>
          <a:prstGeom prst="rect">
            <a:avLst/>
          </a:prstGeom>
          <a:noFill/>
        </p:spPr>
        <p:txBody>
          <a:bodyPr wrap="square" anchor="t">
            <a:spAutoFit/>
          </a:bodyPr>
          <a:lstStyle/>
          <a:p>
            <a:pPr algn="l"/>
            <a:r>
              <a:rPr sz="1150" b="0">
                <a:solidFill>
                  <a:srgbClr val="123755"/>
                </a:solidFill>
                <a:latin typeface="Arial"/>
              </a:rPr>
              <a:t>Cost effective • Supports retention • Uses existing knowledge (Taylor, 2014)</a:t>
            </a:r>
          </a:p>
        </p:txBody>
      </p:sp>
      <p:sp>
        <p:nvSpPr>
          <p:cNvPr id="48" name="TextBox 47"/>
          <p:cNvSpPr txBox="1"/>
          <p:nvPr/>
        </p:nvSpPr>
        <p:spPr>
          <a:xfrm>
            <a:off x="6611112" y="4617720"/>
            <a:ext cx="1188720" cy="228600"/>
          </a:xfrm>
          <a:prstGeom prst="rect">
            <a:avLst/>
          </a:prstGeom>
          <a:noFill/>
        </p:spPr>
        <p:txBody>
          <a:bodyPr wrap="square" anchor="t">
            <a:spAutoFit/>
          </a:bodyPr>
          <a:lstStyle/>
          <a:p>
            <a:pPr algn="l"/>
            <a:r>
              <a:rPr sz="1300" b="1">
                <a:solidFill>
                  <a:srgbClr val="05345B"/>
                </a:solidFill>
                <a:latin typeface="Arial"/>
              </a:rPr>
              <a:t>Advantages</a:t>
            </a:r>
          </a:p>
        </p:txBody>
      </p:sp>
      <p:sp>
        <p:nvSpPr>
          <p:cNvPr id="49" name="TextBox 48"/>
          <p:cNvSpPr txBox="1"/>
          <p:nvPr/>
        </p:nvSpPr>
        <p:spPr>
          <a:xfrm>
            <a:off x="6611112" y="4892040"/>
            <a:ext cx="4389120" cy="274320"/>
          </a:xfrm>
          <a:prstGeom prst="rect">
            <a:avLst/>
          </a:prstGeom>
          <a:noFill/>
        </p:spPr>
        <p:txBody>
          <a:bodyPr wrap="square" anchor="t">
            <a:spAutoFit/>
          </a:bodyPr>
          <a:lstStyle/>
          <a:p>
            <a:pPr algn="l"/>
            <a:r>
              <a:rPr sz="1150" b="0">
                <a:solidFill>
                  <a:srgbClr val="123755"/>
                </a:solidFill>
                <a:latin typeface="Arial"/>
              </a:rPr>
              <a:t>New skills and ideas • Specialist expertise • Wider talent pool (Taylor, 2014)</a:t>
            </a:r>
          </a:p>
        </p:txBody>
      </p:sp>
      <p:sp>
        <p:nvSpPr>
          <p:cNvPr id="50" name="TextBox 49"/>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Source: Week 2 Recruitment and Selection.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8</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Recruitment Methods – Online and Social Media</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8</a:t>
            </a:r>
          </a:p>
        </p:txBody>
      </p:sp>
      <p:sp>
        <p:nvSpPr>
          <p:cNvPr id="8" name="Rounded Rectangle 7"/>
          <p:cNvSpPr/>
          <p:nvPr/>
        </p:nvSpPr>
        <p:spPr>
          <a:xfrm>
            <a:off x="640080" y="1143000"/>
            <a:ext cx="4754880" cy="4206240"/>
          </a:xfrm>
          <a:prstGeom prst="roundRect">
            <a:avLst/>
          </a:prstGeom>
          <a:solidFill>
            <a:srgbClr val="E2F0FA"/>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1143000" y="1600200"/>
            <a:ext cx="3703320" cy="2423160"/>
          </a:xfrm>
          <a:prstGeom prst="roundRect">
            <a:avLst/>
          </a:prstGeom>
          <a:solidFill>
            <a:srgbClr val="0534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1353312" y="1810512"/>
            <a:ext cx="3291840" cy="19659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600200" y="2240280"/>
            <a:ext cx="2788920" cy="411480"/>
          </a:xfrm>
          <a:prstGeom prst="rect">
            <a:avLst/>
          </a:prstGeom>
          <a:noFill/>
        </p:spPr>
        <p:txBody>
          <a:bodyPr wrap="square" anchor="t">
            <a:spAutoFit/>
          </a:bodyPr>
          <a:lstStyle/>
          <a:p>
            <a:pPr algn="ctr"/>
            <a:r>
              <a:rPr sz="2200" b="1">
                <a:solidFill>
                  <a:srgbClr val="05345B"/>
                </a:solidFill>
                <a:latin typeface="Arial"/>
              </a:rPr>
              <a:t>JOB SEARCH</a:t>
            </a:r>
          </a:p>
        </p:txBody>
      </p:sp>
      <p:sp>
        <p:nvSpPr>
          <p:cNvPr id="12" name="Rounded Rectangle 11"/>
          <p:cNvSpPr/>
          <p:nvPr/>
        </p:nvSpPr>
        <p:spPr>
          <a:xfrm>
            <a:off x="1737360" y="2852928"/>
            <a:ext cx="2514600" cy="274320"/>
          </a:xfrm>
          <a:prstGeom prst="roundRect">
            <a:avLst/>
          </a:prstGeom>
          <a:solidFill>
            <a:srgbClr val="E2F0FA"/>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960120" y="4041648"/>
            <a:ext cx="4069080" cy="201168"/>
          </a:xfrm>
          <a:prstGeom prst="rect">
            <a:avLst/>
          </a:prstGeom>
          <a:solidFill>
            <a:srgbClr val="5569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Oval 13"/>
          <p:cNvSpPr/>
          <p:nvPr/>
        </p:nvSpPr>
        <p:spPr>
          <a:xfrm>
            <a:off x="5715000" y="1143000"/>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5637276" y="1216152"/>
            <a:ext cx="612648" cy="276999"/>
          </a:xfrm>
          <a:prstGeom prst="rect">
            <a:avLst/>
          </a:prstGeom>
          <a:noFill/>
        </p:spPr>
        <p:txBody>
          <a:bodyPr wrap="square" anchor="t">
            <a:spAutoFit/>
          </a:bodyPr>
          <a:lstStyle/>
          <a:p>
            <a:pPr algn="ctr"/>
            <a:r>
              <a:rPr sz="1200" b="1" dirty="0">
                <a:solidFill>
                  <a:srgbClr val="FFFFFF"/>
                </a:solidFill>
                <a:latin typeface="Arial"/>
              </a:rPr>
              <a:t>WEB</a:t>
            </a:r>
          </a:p>
        </p:txBody>
      </p:sp>
      <p:sp>
        <p:nvSpPr>
          <p:cNvPr id="16" name="TextBox 15"/>
          <p:cNvSpPr txBox="1"/>
          <p:nvPr/>
        </p:nvSpPr>
        <p:spPr>
          <a:xfrm>
            <a:off x="6327648" y="1097280"/>
            <a:ext cx="4389120" cy="256032"/>
          </a:xfrm>
          <a:prstGeom prst="rect">
            <a:avLst/>
          </a:prstGeom>
          <a:noFill/>
        </p:spPr>
        <p:txBody>
          <a:bodyPr wrap="square" anchor="t">
            <a:spAutoFit/>
          </a:bodyPr>
          <a:lstStyle/>
          <a:p>
            <a:pPr algn="l"/>
            <a:r>
              <a:rPr sz="1400" b="1">
                <a:solidFill>
                  <a:srgbClr val="05345B"/>
                </a:solidFill>
                <a:latin typeface="Arial"/>
              </a:rPr>
              <a:t>Company career website</a:t>
            </a:r>
          </a:p>
        </p:txBody>
      </p:sp>
      <p:sp>
        <p:nvSpPr>
          <p:cNvPr id="17" name="TextBox 16"/>
          <p:cNvSpPr txBox="1"/>
          <p:nvPr/>
        </p:nvSpPr>
        <p:spPr>
          <a:xfrm>
            <a:off x="6327648" y="1389888"/>
            <a:ext cx="4480560" cy="347472"/>
          </a:xfrm>
          <a:prstGeom prst="rect">
            <a:avLst/>
          </a:prstGeom>
          <a:noFill/>
        </p:spPr>
        <p:txBody>
          <a:bodyPr wrap="square" anchor="t">
            <a:spAutoFit/>
          </a:bodyPr>
          <a:lstStyle/>
          <a:p>
            <a:pPr algn="l"/>
            <a:r>
              <a:rPr sz="1150" b="0">
                <a:solidFill>
                  <a:srgbClr val="123755"/>
                </a:solidFill>
                <a:latin typeface="Arial"/>
              </a:rPr>
              <a:t>Clear job descriptions and employer branding (Taylor, 2014)</a:t>
            </a:r>
          </a:p>
        </p:txBody>
      </p:sp>
      <p:sp>
        <p:nvSpPr>
          <p:cNvPr id="18" name="Oval 17"/>
          <p:cNvSpPr/>
          <p:nvPr/>
        </p:nvSpPr>
        <p:spPr>
          <a:xfrm>
            <a:off x="5715000" y="198424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5715000" y="2057400"/>
            <a:ext cx="457200" cy="201168"/>
          </a:xfrm>
          <a:prstGeom prst="rect">
            <a:avLst/>
          </a:prstGeom>
          <a:noFill/>
        </p:spPr>
        <p:txBody>
          <a:bodyPr wrap="square" anchor="t">
            <a:spAutoFit/>
          </a:bodyPr>
          <a:lstStyle/>
          <a:p>
            <a:pPr algn="ctr"/>
            <a:r>
              <a:rPr sz="1200" b="1">
                <a:solidFill>
                  <a:srgbClr val="FFFFFF"/>
                </a:solidFill>
                <a:latin typeface="Arial"/>
              </a:rPr>
              <a:t>IN</a:t>
            </a:r>
          </a:p>
        </p:txBody>
      </p:sp>
      <p:sp>
        <p:nvSpPr>
          <p:cNvPr id="20" name="TextBox 19"/>
          <p:cNvSpPr txBox="1"/>
          <p:nvPr/>
        </p:nvSpPr>
        <p:spPr>
          <a:xfrm>
            <a:off x="6327648" y="1938528"/>
            <a:ext cx="4389120" cy="256032"/>
          </a:xfrm>
          <a:prstGeom prst="rect">
            <a:avLst/>
          </a:prstGeom>
          <a:noFill/>
        </p:spPr>
        <p:txBody>
          <a:bodyPr wrap="square" anchor="t">
            <a:spAutoFit/>
          </a:bodyPr>
          <a:lstStyle/>
          <a:p>
            <a:pPr algn="l"/>
            <a:r>
              <a:rPr sz="1400" b="1">
                <a:solidFill>
                  <a:srgbClr val="05345B"/>
                </a:solidFill>
                <a:latin typeface="Arial"/>
              </a:rPr>
              <a:t>Professional networks</a:t>
            </a:r>
          </a:p>
        </p:txBody>
      </p:sp>
      <p:sp>
        <p:nvSpPr>
          <p:cNvPr id="21" name="TextBox 20"/>
          <p:cNvSpPr txBox="1"/>
          <p:nvPr/>
        </p:nvSpPr>
        <p:spPr>
          <a:xfrm>
            <a:off x="6327648" y="2231136"/>
            <a:ext cx="4480560" cy="347472"/>
          </a:xfrm>
          <a:prstGeom prst="rect">
            <a:avLst/>
          </a:prstGeom>
          <a:noFill/>
        </p:spPr>
        <p:txBody>
          <a:bodyPr wrap="square" anchor="t">
            <a:spAutoFit/>
          </a:bodyPr>
          <a:lstStyle/>
          <a:p>
            <a:pPr algn="l"/>
            <a:r>
              <a:rPr sz="1150" b="0">
                <a:solidFill>
                  <a:srgbClr val="123755"/>
                </a:solidFill>
                <a:latin typeface="Arial"/>
              </a:rPr>
              <a:t>Targeted recruitment and passive candidates (Taylor, 2014)</a:t>
            </a:r>
          </a:p>
        </p:txBody>
      </p:sp>
      <p:sp>
        <p:nvSpPr>
          <p:cNvPr id="22" name="Oval 21"/>
          <p:cNvSpPr/>
          <p:nvPr/>
        </p:nvSpPr>
        <p:spPr>
          <a:xfrm>
            <a:off x="5715000" y="2825496"/>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5637276" y="2898648"/>
            <a:ext cx="612648" cy="276999"/>
          </a:xfrm>
          <a:prstGeom prst="rect">
            <a:avLst/>
          </a:prstGeom>
          <a:noFill/>
        </p:spPr>
        <p:txBody>
          <a:bodyPr wrap="square" anchor="t">
            <a:spAutoFit/>
          </a:bodyPr>
          <a:lstStyle/>
          <a:p>
            <a:pPr algn="ctr"/>
            <a:r>
              <a:rPr sz="1200" b="1" dirty="0">
                <a:solidFill>
                  <a:srgbClr val="FFFFFF"/>
                </a:solidFill>
                <a:latin typeface="Arial"/>
              </a:rPr>
              <a:t>JOB</a:t>
            </a:r>
          </a:p>
        </p:txBody>
      </p:sp>
      <p:sp>
        <p:nvSpPr>
          <p:cNvPr id="24" name="TextBox 23"/>
          <p:cNvSpPr txBox="1"/>
          <p:nvPr/>
        </p:nvSpPr>
        <p:spPr>
          <a:xfrm>
            <a:off x="6327648" y="2779776"/>
            <a:ext cx="4389120" cy="256032"/>
          </a:xfrm>
          <a:prstGeom prst="rect">
            <a:avLst/>
          </a:prstGeom>
          <a:noFill/>
        </p:spPr>
        <p:txBody>
          <a:bodyPr wrap="square" anchor="t">
            <a:spAutoFit/>
          </a:bodyPr>
          <a:lstStyle/>
          <a:p>
            <a:pPr algn="l"/>
            <a:r>
              <a:rPr sz="1400" b="1">
                <a:solidFill>
                  <a:srgbClr val="05345B"/>
                </a:solidFill>
                <a:latin typeface="Arial"/>
              </a:rPr>
              <a:t>Job boards</a:t>
            </a:r>
          </a:p>
        </p:txBody>
      </p:sp>
      <p:sp>
        <p:nvSpPr>
          <p:cNvPr id="25" name="TextBox 24"/>
          <p:cNvSpPr txBox="1"/>
          <p:nvPr/>
        </p:nvSpPr>
        <p:spPr>
          <a:xfrm>
            <a:off x="6327648" y="3072384"/>
            <a:ext cx="4480560" cy="347472"/>
          </a:xfrm>
          <a:prstGeom prst="rect">
            <a:avLst/>
          </a:prstGeom>
          <a:noFill/>
        </p:spPr>
        <p:txBody>
          <a:bodyPr wrap="square" anchor="t">
            <a:spAutoFit/>
          </a:bodyPr>
          <a:lstStyle/>
          <a:p>
            <a:pPr algn="l"/>
            <a:r>
              <a:rPr sz="1150" b="0">
                <a:solidFill>
                  <a:srgbClr val="123755"/>
                </a:solidFill>
                <a:latin typeface="Arial"/>
              </a:rPr>
              <a:t>Wider reach and faster applications (Taylor, 2014)</a:t>
            </a:r>
          </a:p>
        </p:txBody>
      </p:sp>
      <p:sp>
        <p:nvSpPr>
          <p:cNvPr id="26" name="Oval 25"/>
          <p:cNvSpPr/>
          <p:nvPr/>
        </p:nvSpPr>
        <p:spPr>
          <a:xfrm>
            <a:off x="5715000" y="3666744"/>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5694426" y="3775132"/>
            <a:ext cx="534924" cy="276999"/>
          </a:xfrm>
          <a:prstGeom prst="rect">
            <a:avLst/>
          </a:prstGeom>
          <a:noFill/>
        </p:spPr>
        <p:txBody>
          <a:bodyPr wrap="square" anchor="t">
            <a:spAutoFit/>
          </a:bodyPr>
          <a:lstStyle/>
          <a:p>
            <a:pPr algn="ctr"/>
            <a:r>
              <a:rPr sz="1200" b="1" dirty="0">
                <a:solidFill>
                  <a:srgbClr val="FFFFFF"/>
                </a:solidFill>
                <a:latin typeface="Arial"/>
              </a:rPr>
              <a:t>S</a:t>
            </a:r>
            <a:r>
              <a:rPr lang="en-GB" sz="1200" b="1" dirty="0">
                <a:solidFill>
                  <a:srgbClr val="FFFFFF"/>
                </a:solidFill>
                <a:latin typeface="Arial"/>
              </a:rPr>
              <a:t>M</a:t>
            </a:r>
            <a:endParaRPr sz="1200" b="1" dirty="0">
              <a:solidFill>
                <a:srgbClr val="FFFFFF"/>
              </a:solidFill>
              <a:latin typeface="Arial"/>
            </a:endParaRPr>
          </a:p>
        </p:txBody>
      </p:sp>
      <p:sp>
        <p:nvSpPr>
          <p:cNvPr id="28" name="TextBox 27"/>
          <p:cNvSpPr txBox="1"/>
          <p:nvPr/>
        </p:nvSpPr>
        <p:spPr>
          <a:xfrm>
            <a:off x="6327648" y="3621024"/>
            <a:ext cx="4389120" cy="256032"/>
          </a:xfrm>
          <a:prstGeom prst="rect">
            <a:avLst/>
          </a:prstGeom>
          <a:noFill/>
        </p:spPr>
        <p:txBody>
          <a:bodyPr wrap="square" anchor="t">
            <a:spAutoFit/>
          </a:bodyPr>
          <a:lstStyle/>
          <a:p>
            <a:pPr algn="l"/>
            <a:r>
              <a:rPr sz="1400" b="1">
                <a:solidFill>
                  <a:srgbClr val="05345B"/>
                </a:solidFill>
                <a:latin typeface="Arial"/>
              </a:rPr>
              <a:t>Social media</a:t>
            </a:r>
          </a:p>
        </p:txBody>
      </p:sp>
      <p:sp>
        <p:nvSpPr>
          <p:cNvPr id="29" name="TextBox 28"/>
          <p:cNvSpPr txBox="1"/>
          <p:nvPr/>
        </p:nvSpPr>
        <p:spPr>
          <a:xfrm>
            <a:off x="6327648" y="3913632"/>
            <a:ext cx="4480560" cy="347472"/>
          </a:xfrm>
          <a:prstGeom prst="rect">
            <a:avLst/>
          </a:prstGeom>
          <a:noFill/>
        </p:spPr>
        <p:txBody>
          <a:bodyPr wrap="square" anchor="t">
            <a:spAutoFit/>
          </a:bodyPr>
          <a:lstStyle/>
          <a:p>
            <a:pPr algn="l"/>
            <a:r>
              <a:rPr sz="1150" b="0">
                <a:solidFill>
                  <a:srgbClr val="123755"/>
                </a:solidFill>
                <a:latin typeface="Arial"/>
              </a:rPr>
              <a:t>Show organisational culture and values (Taylor, 2014)</a:t>
            </a:r>
          </a:p>
        </p:txBody>
      </p:sp>
      <p:sp>
        <p:nvSpPr>
          <p:cNvPr id="30" name="Oval 29"/>
          <p:cNvSpPr/>
          <p:nvPr/>
        </p:nvSpPr>
        <p:spPr>
          <a:xfrm>
            <a:off x="5715000" y="4507992"/>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5694426" y="4590288"/>
            <a:ext cx="534924" cy="276999"/>
          </a:xfrm>
          <a:prstGeom prst="rect">
            <a:avLst/>
          </a:prstGeom>
          <a:noFill/>
        </p:spPr>
        <p:txBody>
          <a:bodyPr wrap="square" anchor="t">
            <a:spAutoFit/>
          </a:bodyPr>
          <a:lstStyle/>
          <a:p>
            <a:pPr algn="ctr"/>
            <a:r>
              <a:rPr sz="1200" b="1" dirty="0">
                <a:solidFill>
                  <a:srgbClr val="FFFFFF"/>
                </a:solidFill>
                <a:latin typeface="Arial"/>
              </a:rPr>
              <a:t>ADS</a:t>
            </a:r>
          </a:p>
        </p:txBody>
      </p:sp>
      <p:sp>
        <p:nvSpPr>
          <p:cNvPr id="32" name="TextBox 31"/>
          <p:cNvSpPr txBox="1"/>
          <p:nvPr/>
        </p:nvSpPr>
        <p:spPr>
          <a:xfrm>
            <a:off x="6327648" y="4462272"/>
            <a:ext cx="4389120" cy="256032"/>
          </a:xfrm>
          <a:prstGeom prst="rect">
            <a:avLst/>
          </a:prstGeom>
          <a:noFill/>
        </p:spPr>
        <p:txBody>
          <a:bodyPr wrap="square" anchor="t">
            <a:spAutoFit/>
          </a:bodyPr>
          <a:lstStyle/>
          <a:p>
            <a:pPr algn="l"/>
            <a:r>
              <a:rPr sz="1400" b="1">
                <a:solidFill>
                  <a:srgbClr val="05345B"/>
                </a:solidFill>
                <a:latin typeface="Arial"/>
              </a:rPr>
              <a:t>Targeted digital campaigns</a:t>
            </a:r>
          </a:p>
        </p:txBody>
      </p:sp>
      <p:sp>
        <p:nvSpPr>
          <p:cNvPr id="33" name="TextBox 32"/>
          <p:cNvSpPr txBox="1"/>
          <p:nvPr/>
        </p:nvSpPr>
        <p:spPr>
          <a:xfrm>
            <a:off x="6327648" y="4754880"/>
            <a:ext cx="4480560" cy="347472"/>
          </a:xfrm>
          <a:prstGeom prst="rect">
            <a:avLst/>
          </a:prstGeom>
          <a:noFill/>
        </p:spPr>
        <p:txBody>
          <a:bodyPr wrap="square" anchor="t">
            <a:spAutoFit/>
          </a:bodyPr>
          <a:lstStyle/>
          <a:p>
            <a:pPr algn="l"/>
            <a:r>
              <a:rPr sz="1150" b="0">
                <a:solidFill>
                  <a:srgbClr val="123755"/>
                </a:solidFill>
                <a:latin typeface="Arial"/>
              </a:rPr>
              <a:t>Reach niche skills and audiences (Taylor, 2014)</a:t>
            </a:r>
          </a:p>
        </p:txBody>
      </p:sp>
      <p:sp>
        <p:nvSpPr>
          <p:cNvPr id="34" name="TextBox 33"/>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Source: Week 2 Recruitment and Selection.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9</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Recommendations – Recruitment</a:t>
            </a:r>
          </a:p>
        </p:txBody>
      </p:sp>
      <p:sp>
        <p:nvSpPr>
          <p:cNvPr id="7" name="TextBox 6"/>
          <p:cNvSpPr txBox="1"/>
          <p:nvPr/>
        </p:nvSpPr>
        <p:spPr>
          <a:xfrm>
            <a:off x="11594592" y="6473952"/>
            <a:ext cx="256032" cy="164592"/>
          </a:xfrm>
          <a:prstGeom prst="rect">
            <a:avLst/>
          </a:prstGeom>
          <a:noFill/>
        </p:spPr>
        <p:txBody>
          <a:bodyPr wrap="square" anchor="t">
            <a:spAutoFit/>
          </a:bodyPr>
          <a:lstStyle/>
          <a:p>
            <a:pPr algn="r"/>
            <a:r>
              <a:rPr sz="900" b="0">
                <a:solidFill>
                  <a:srgbClr val="556978"/>
                </a:solidFill>
                <a:latin typeface="Arial"/>
              </a:rPr>
              <a:t>9</a:t>
            </a:r>
          </a:p>
        </p:txBody>
      </p:sp>
      <p:sp>
        <p:nvSpPr>
          <p:cNvPr id="8" name="Oval 7"/>
          <p:cNvSpPr/>
          <p:nvPr/>
        </p:nvSpPr>
        <p:spPr>
          <a:xfrm>
            <a:off x="777240" y="105156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777240" y="1124712"/>
            <a:ext cx="457200" cy="201168"/>
          </a:xfrm>
          <a:prstGeom prst="rect">
            <a:avLst/>
          </a:prstGeom>
          <a:noFill/>
        </p:spPr>
        <p:txBody>
          <a:bodyPr wrap="square" anchor="t">
            <a:spAutoFit/>
          </a:bodyPr>
          <a:lstStyle/>
          <a:p>
            <a:pPr algn="ctr"/>
            <a:r>
              <a:rPr sz="1200" b="1">
                <a:solidFill>
                  <a:srgbClr val="FFFFFF"/>
                </a:solidFill>
                <a:latin typeface="Arial"/>
              </a:rPr>
              <a:t>1</a:t>
            </a:r>
          </a:p>
        </p:txBody>
      </p:sp>
      <p:sp>
        <p:nvSpPr>
          <p:cNvPr id="10" name="TextBox 9"/>
          <p:cNvSpPr txBox="1"/>
          <p:nvPr/>
        </p:nvSpPr>
        <p:spPr>
          <a:xfrm>
            <a:off x="1417320" y="987552"/>
            <a:ext cx="5760720" cy="274320"/>
          </a:xfrm>
          <a:prstGeom prst="rect">
            <a:avLst/>
          </a:prstGeom>
          <a:noFill/>
        </p:spPr>
        <p:txBody>
          <a:bodyPr wrap="square" anchor="t">
            <a:spAutoFit/>
          </a:bodyPr>
          <a:lstStyle/>
          <a:p>
            <a:pPr algn="l"/>
            <a:r>
              <a:rPr sz="1450" b="1">
                <a:solidFill>
                  <a:srgbClr val="05345B"/>
                </a:solidFill>
                <a:latin typeface="Arial"/>
              </a:rPr>
              <a:t>Develop a strong employer brand</a:t>
            </a:r>
          </a:p>
        </p:txBody>
      </p:sp>
      <p:sp>
        <p:nvSpPr>
          <p:cNvPr id="11" name="TextBox 10"/>
          <p:cNvSpPr txBox="1"/>
          <p:nvPr/>
        </p:nvSpPr>
        <p:spPr>
          <a:xfrm>
            <a:off x="1417320" y="1298448"/>
            <a:ext cx="5760720" cy="347472"/>
          </a:xfrm>
          <a:prstGeom prst="rect">
            <a:avLst/>
          </a:prstGeom>
          <a:noFill/>
        </p:spPr>
        <p:txBody>
          <a:bodyPr wrap="square" anchor="t">
            <a:spAutoFit/>
          </a:bodyPr>
          <a:lstStyle/>
          <a:p>
            <a:pPr algn="l"/>
            <a:r>
              <a:rPr sz="1170" b="0">
                <a:solidFill>
                  <a:srgbClr val="123755"/>
                </a:solidFill>
                <a:latin typeface="Arial"/>
              </a:rPr>
              <a:t>Highlight purpose, healthcare impact, flexibility and development. (CIPD, 2019)</a:t>
            </a:r>
          </a:p>
        </p:txBody>
      </p:sp>
      <p:sp>
        <p:nvSpPr>
          <p:cNvPr id="12" name="Oval 11"/>
          <p:cNvSpPr/>
          <p:nvPr/>
        </p:nvSpPr>
        <p:spPr>
          <a:xfrm>
            <a:off x="777240" y="1920239"/>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777240" y="1993391"/>
            <a:ext cx="457200" cy="201168"/>
          </a:xfrm>
          <a:prstGeom prst="rect">
            <a:avLst/>
          </a:prstGeom>
          <a:noFill/>
        </p:spPr>
        <p:txBody>
          <a:bodyPr wrap="square" anchor="t">
            <a:spAutoFit/>
          </a:bodyPr>
          <a:lstStyle/>
          <a:p>
            <a:pPr algn="ctr"/>
            <a:r>
              <a:rPr sz="1200" b="1">
                <a:solidFill>
                  <a:srgbClr val="FFFFFF"/>
                </a:solidFill>
                <a:latin typeface="Arial"/>
              </a:rPr>
              <a:t>2</a:t>
            </a:r>
          </a:p>
        </p:txBody>
      </p:sp>
      <p:sp>
        <p:nvSpPr>
          <p:cNvPr id="14" name="TextBox 13"/>
          <p:cNvSpPr txBox="1"/>
          <p:nvPr/>
        </p:nvSpPr>
        <p:spPr>
          <a:xfrm>
            <a:off x="1417320" y="1856232"/>
            <a:ext cx="5760720" cy="274320"/>
          </a:xfrm>
          <a:prstGeom prst="rect">
            <a:avLst/>
          </a:prstGeom>
          <a:noFill/>
        </p:spPr>
        <p:txBody>
          <a:bodyPr wrap="square" anchor="t">
            <a:spAutoFit/>
          </a:bodyPr>
          <a:lstStyle/>
          <a:p>
            <a:pPr algn="l"/>
            <a:r>
              <a:rPr sz="1450" b="1">
                <a:solidFill>
                  <a:srgbClr val="05345B"/>
                </a:solidFill>
                <a:latin typeface="Arial"/>
              </a:rPr>
              <a:t>Use a mix of internal and external recruitment</a:t>
            </a:r>
          </a:p>
        </p:txBody>
      </p:sp>
      <p:sp>
        <p:nvSpPr>
          <p:cNvPr id="15" name="TextBox 14"/>
          <p:cNvSpPr txBox="1"/>
          <p:nvPr/>
        </p:nvSpPr>
        <p:spPr>
          <a:xfrm>
            <a:off x="1417320" y="2167128"/>
            <a:ext cx="5760720" cy="347472"/>
          </a:xfrm>
          <a:prstGeom prst="rect">
            <a:avLst/>
          </a:prstGeom>
          <a:noFill/>
        </p:spPr>
        <p:txBody>
          <a:bodyPr wrap="square" anchor="t">
            <a:spAutoFit/>
          </a:bodyPr>
          <a:lstStyle/>
          <a:p>
            <a:pPr algn="l"/>
            <a:r>
              <a:rPr sz="1170" b="0">
                <a:solidFill>
                  <a:srgbClr val="123755"/>
                </a:solidFill>
                <a:latin typeface="Arial"/>
              </a:rPr>
              <a:t>Balance cost, motivation and access to specialist skills. (Taylor, 2014)</a:t>
            </a:r>
          </a:p>
        </p:txBody>
      </p:sp>
      <p:sp>
        <p:nvSpPr>
          <p:cNvPr id="16" name="Oval 15"/>
          <p:cNvSpPr/>
          <p:nvPr/>
        </p:nvSpPr>
        <p:spPr>
          <a:xfrm>
            <a:off x="777240" y="278892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777240" y="2862072"/>
            <a:ext cx="457200" cy="201168"/>
          </a:xfrm>
          <a:prstGeom prst="rect">
            <a:avLst/>
          </a:prstGeom>
          <a:noFill/>
        </p:spPr>
        <p:txBody>
          <a:bodyPr wrap="square" anchor="t">
            <a:spAutoFit/>
          </a:bodyPr>
          <a:lstStyle/>
          <a:p>
            <a:pPr algn="ctr"/>
            <a:r>
              <a:rPr sz="1200" b="1">
                <a:solidFill>
                  <a:srgbClr val="FFFFFF"/>
                </a:solidFill>
                <a:latin typeface="Arial"/>
              </a:rPr>
              <a:t>3</a:t>
            </a:r>
          </a:p>
        </p:txBody>
      </p:sp>
      <p:sp>
        <p:nvSpPr>
          <p:cNvPr id="18" name="TextBox 17"/>
          <p:cNvSpPr txBox="1"/>
          <p:nvPr/>
        </p:nvSpPr>
        <p:spPr>
          <a:xfrm>
            <a:off x="1417320" y="2724912"/>
            <a:ext cx="5760720" cy="274320"/>
          </a:xfrm>
          <a:prstGeom prst="rect">
            <a:avLst/>
          </a:prstGeom>
          <a:noFill/>
        </p:spPr>
        <p:txBody>
          <a:bodyPr wrap="square" anchor="t">
            <a:spAutoFit/>
          </a:bodyPr>
          <a:lstStyle/>
          <a:p>
            <a:pPr algn="l"/>
            <a:r>
              <a:rPr sz="1450" b="1">
                <a:solidFill>
                  <a:srgbClr val="05345B"/>
                </a:solidFill>
                <a:latin typeface="Arial"/>
              </a:rPr>
              <a:t>Enhance online and social media presence</a:t>
            </a:r>
          </a:p>
        </p:txBody>
      </p:sp>
      <p:sp>
        <p:nvSpPr>
          <p:cNvPr id="19" name="TextBox 18"/>
          <p:cNvSpPr txBox="1"/>
          <p:nvPr/>
        </p:nvSpPr>
        <p:spPr>
          <a:xfrm>
            <a:off x="1417320" y="3035808"/>
            <a:ext cx="5760720" cy="347472"/>
          </a:xfrm>
          <a:prstGeom prst="rect">
            <a:avLst/>
          </a:prstGeom>
          <a:noFill/>
        </p:spPr>
        <p:txBody>
          <a:bodyPr wrap="square" anchor="t">
            <a:spAutoFit/>
          </a:bodyPr>
          <a:lstStyle/>
          <a:p>
            <a:pPr algn="l"/>
            <a:r>
              <a:rPr sz="1170" b="0">
                <a:solidFill>
                  <a:srgbClr val="123755"/>
                </a:solidFill>
                <a:latin typeface="Arial"/>
              </a:rPr>
              <a:t>Show real employee stories, learning opportunities and flexible working. (CIPD, 2019)</a:t>
            </a:r>
          </a:p>
        </p:txBody>
      </p:sp>
      <p:sp>
        <p:nvSpPr>
          <p:cNvPr id="20" name="Oval 19"/>
          <p:cNvSpPr/>
          <p:nvPr/>
        </p:nvSpPr>
        <p:spPr>
          <a:xfrm>
            <a:off x="777240" y="3657599"/>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777240" y="3730751"/>
            <a:ext cx="457200" cy="201168"/>
          </a:xfrm>
          <a:prstGeom prst="rect">
            <a:avLst/>
          </a:prstGeom>
          <a:noFill/>
        </p:spPr>
        <p:txBody>
          <a:bodyPr wrap="square" anchor="t">
            <a:spAutoFit/>
          </a:bodyPr>
          <a:lstStyle/>
          <a:p>
            <a:pPr algn="ctr"/>
            <a:r>
              <a:rPr sz="1200" b="1">
                <a:solidFill>
                  <a:srgbClr val="FFFFFF"/>
                </a:solidFill>
                <a:latin typeface="Arial"/>
              </a:rPr>
              <a:t>4</a:t>
            </a:r>
          </a:p>
        </p:txBody>
      </p:sp>
      <p:sp>
        <p:nvSpPr>
          <p:cNvPr id="22" name="TextBox 21"/>
          <p:cNvSpPr txBox="1"/>
          <p:nvPr/>
        </p:nvSpPr>
        <p:spPr>
          <a:xfrm>
            <a:off x="1417320" y="3593591"/>
            <a:ext cx="5760720" cy="274320"/>
          </a:xfrm>
          <a:prstGeom prst="rect">
            <a:avLst/>
          </a:prstGeom>
          <a:noFill/>
        </p:spPr>
        <p:txBody>
          <a:bodyPr wrap="square" anchor="t">
            <a:spAutoFit/>
          </a:bodyPr>
          <a:lstStyle/>
          <a:p>
            <a:pPr algn="l"/>
            <a:r>
              <a:rPr sz="1450" b="1">
                <a:solidFill>
                  <a:srgbClr val="05345B"/>
                </a:solidFill>
                <a:latin typeface="Arial"/>
              </a:rPr>
              <a:t>Build strategic partnerships</a:t>
            </a:r>
          </a:p>
        </p:txBody>
      </p:sp>
      <p:sp>
        <p:nvSpPr>
          <p:cNvPr id="23" name="TextBox 22"/>
          <p:cNvSpPr txBox="1"/>
          <p:nvPr/>
        </p:nvSpPr>
        <p:spPr>
          <a:xfrm>
            <a:off x="1417320" y="3904487"/>
            <a:ext cx="5760720" cy="347472"/>
          </a:xfrm>
          <a:prstGeom prst="rect">
            <a:avLst/>
          </a:prstGeom>
          <a:noFill/>
        </p:spPr>
        <p:txBody>
          <a:bodyPr wrap="square" anchor="t">
            <a:spAutoFit/>
          </a:bodyPr>
          <a:lstStyle/>
          <a:p>
            <a:pPr algn="l"/>
            <a:r>
              <a:rPr sz="1170" b="0">
                <a:solidFill>
                  <a:srgbClr val="123755"/>
                </a:solidFill>
                <a:latin typeface="Arial"/>
              </a:rPr>
              <a:t>Use universities, professional bodies and healthcare networks. (Taylor, 2014)</a:t>
            </a:r>
          </a:p>
        </p:txBody>
      </p:sp>
      <p:sp>
        <p:nvSpPr>
          <p:cNvPr id="24" name="Oval 23"/>
          <p:cNvSpPr/>
          <p:nvPr/>
        </p:nvSpPr>
        <p:spPr>
          <a:xfrm>
            <a:off x="777240" y="4526279"/>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777240" y="4599431"/>
            <a:ext cx="457200" cy="201168"/>
          </a:xfrm>
          <a:prstGeom prst="rect">
            <a:avLst/>
          </a:prstGeom>
          <a:noFill/>
        </p:spPr>
        <p:txBody>
          <a:bodyPr wrap="square" anchor="t">
            <a:spAutoFit/>
          </a:bodyPr>
          <a:lstStyle/>
          <a:p>
            <a:pPr algn="ctr"/>
            <a:r>
              <a:rPr sz="1200" b="1">
                <a:solidFill>
                  <a:srgbClr val="FFFFFF"/>
                </a:solidFill>
                <a:latin typeface="Arial"/>
              </a:rPr>
              <a:t>5</a:t>
            </a:r>
          </a:p>
        </p:txBody>
      </p:sp>
      <p:sp>
        <p:nvSpPr>
          <p:cNvPr id="26" name="TextBox 25"/>
          <p:cNvSpPr txBox="1"/>
          <p:nvPr/>
        </p:nvSpPr>
        <p:spPr>
          <a:xfrm>
            <a:off x="1417320" y="4462272"/>
            <a:ext cx="5760720" cy="274320"/>
          </a:xfrm>
          <a:prstGeom prst="rect">
            <a:avLst/>
          </a:prstGeom>
          <a:noFill/>
        </p:spPr>
        <p:txBody>
          <a:bodyPr wrap="square" anchor="t">
            <a:spAutoFit/>
          </a:bodyPr>
          <a:lstStyle/>
          <a:p>
            <a:pPr algn="l"/>
            <a:r>
              <a:rPr sz="1450" b="1">
                <a:solidFill>
                  <a:srgbClr val="05345B"/>
                </a:solidFill>
                <a:latin typeface="Arial"/>
              </a:rPr>
              <a:t>Improve candidate experience</a:t>
            </a:r>
          </a:p>
        </p:txBody>
      </p:sp>
      <p:sp>
        <p:nvSpPr>
          <p:cNvPr id="27" name="TextBox 26"/>
          <p:cNvSpPr txBox="1"/>
          <p:nvPr/>
        </p:nvSpPr>
        <p:spPr>
          <a:xfrm>
            <a:off x="1417320" y="4773168"/>
            <a:ext cx="5760720" cy="347472"/>
          </a:xfrm>
          <a:prstGeom prst="rect">
            <a:avLst/>
          </a:prstGeom>
          <a:noFill/>
        </p:spPr>
        <p:txBody>
          <a:bodyPr wrap="square" anchor="t">
            <a:spAutoFit/>
          </a:bodyPr>
          <a:lstStyle/>
          <a:p>
            <a:pPr algn="l"/>
            <a:r>
              <a:rPr sz="1170" b="0">
                <a:solidFill>
                  <a:srgbClr val="123755"/>
                </a:solidFill>
                <a:latin typeface="Arial"/>
              </a:rPr>
              <a:t>Use clear communication, efficient processes and timely feedback. (Taylor, 2014)</a:t>
            </a:r>
          </a:p>
        </p:txBody>
      </p:sp>
      <p:sp>
        <p:nvSpPr>
          <p:cNvPr id="28" name="Rounded Rectangle 27"/>
          <p:cNvSpPr/>
          <p:nvPr/>
        </p:nvSpPr>
        <p:spPr>
          <a:xfrm>
            <a:off x="7818120" y="1170432"/>
            <a:ext cx="3520440" cy="3886200"/>
          </a:xfrm>
          <a:prstGeom prst="roundRect">
            <a:avLst/>
          </a:prstGeom>
          <a:solidFill>
            <a:srgbClr val="E2F0FA"/>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8275320" y="1536192"/>
            <a:ext cx="2606040" cy="320040"/>
          </a:xfrm>
          <a:prstGeom prst="rect">
            <a:avLst/>
          </a:prstGeom>
          <a:noFill/>
        </p:spPr>
        <p:txBody>
          <a:bodyPr wrap="square" anchor="t">
            <a:spAutoFit/>
          </a:bodyPr>
          <a:lstStyle/>
          <a:p>
            <a:pPr algn="ctr"/>
            <a:r>
              <a:rPr sz="1700" b="1">
                <a:solidFill>
                  <a:srgbClr val="05345B"/>
                </a:solidFill>
                <a:latin typeface="Arial"/>
              </a:rPr>
              <a:t>Expected Outcomes</a:t>
            </a:r>
          </a:p>
        </p:txBody>
      </p:sp>
      <p:sp>
        <p:nvSpPr>
          <p:cNvPr id="30" name="Oval 29"/>
          <p:cNvSpPr/>
          <p:nvPr/>
        </p:nvSpPr>
        <p:spPr>
          <a:xfrm>
            <a:off x="8138160" y="2148840"/>
            <a:ext cx="457200" cy="457200"/>
          </a:xfrm>
          <a:prstGeom prst="ellipse">
            <a:avLst/>
          </a:prstGeom>
          <a:solidFill>
            <a:srgbClr val="229B7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8138160" y="222199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2" name="TextBox 31"/>
          <p:cNvSpPr txBox="1"/>
          <p:nvPr/>
        </p:nvSpPr>
        <p:spPr>
          <a:xfrm>
            <a:off x="8732520" y="2176272"/>
            <a:ext cx="2148840" cy="310896"/>
          </a:xfrm>
          <a:prstGeom prst="rect">
            <a:avLst/>
          </a:prstGeom>
          <a:noFill/>
        </p:spPr>
        <p:txBody>
          <a:bodyPr wrap="square" anchor="t">
            <a:spAutoFit/>
          </a:bodyPr>
          <a:lstStyle/>
          <a:p>
            <a:pPr algn="l"/>
            <a:r>
              <a:rPr sz="1180" b="0">
                <a:solidFill>
                  <a:srgbClr val="123755"/>
                </a:solidFill>
                <a:latin typeface="Arial"/>
              </a:rPr>
              <a:t>Attract high-quality candidates</a:t>
            </a:r>
          </a:p>
        </p:txBody>
      </p:sp>
      <p:sp>
        <p:nvSpPr>
          <p:cNvPr id="33" name="Oval 32"/>
          <p:cNvSpPr/>
          <p:nvPr/>
        </p:nvSpPr>
        <p:spPr>
          <a:xfrm>
            <a:off x="8138160" y="2670048"/>
            <a:ext cx="457200" cy="457200"/>
          </a:xfrm>
          <a:prstGeom prst="ellipse">
            <a:avLst/>
          </a:prstGeom>
          <a:solidFill>
            <a:srgbClr val="229B7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8138160" y="274320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5" name="TextBox 34"/>
          <p:cNvSpPr txBox="1"/>
          <p:nvPr/>
        </p:nvSpPr>
        <p:spPr>
          <a:xfrm>
            <a:off x="8732520" y="2697479"/>
            <a:ext cx="2148840" cy="310896"/>
          </a:xfrm>
          <a:prstGeom prst="rect">
            <a:avLst/>
          </a:prstGeom>
          <a:noFill/>
        </p:spPr>
        <p:txBody>
          <a:bodyPr wrap="square" anchor="t">
            <a:spAutoFit/>
          </a:bodyPr>
          <a:lstStyle/>
          <a:p>
            <a:pPr algn="l"/>
            <a:r>
              <a:rPr sz="1180" b="0">
                <a:solidFill>
                  <a:srgbClr val="123755"/>
                </a:solidFill>
                <a:latin typeface="Arial"/>
              </a:rPr>
              <a:t>Reduce time to hire</a:t>
            </a:r>
          </a:p>
        </p:txBody>
      </p:sp>
      <p:sp>
        <p:nvSpPr>
          <p:cNvPr id="36" name="Oval 35"/>
          <p:cNvSpPr/>
          <p:nvPr/>
        </p:nvSpPr>
        <p:spPr>
          <a:xfrm>
            <a:off x="8138160" y="3191256"/>
            <a:ext cx="457200" cy="457200"/>
          </a:xfrm>
          <a:prstGeom prst="ellipse">
            <a:avLst/>
          </a:prstGeom>
          <a:solidFill>
            <a:srgbClr val="229B7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8138160" y="3264408"/>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38" name="TextBox 37"/>
          <p:cNvSpPr txBox="1"/>
          <p:nvPr/>
        </p:nvSpPr>
        <p:spPr>
          <a:xfrm>
            <a:off x="8732520" y="3218687"/>
            <a:ext cx="2148840" cy="310896"/>
          </a:xfrm>
          <a:prstGeom prst="rect">
            <a:avLst/>
          </a:prstGeom>
          <a:noFill/>
        </p:spPr>
        <p:txBody>
          <a:bodyPr wrap="square" anchor="t">
            <a:spAutoFit/>
          </a:bodyPr>
          <a:lstStyle/>
          <a:p>
            <a:pPr algn="l"/>
            <a:r>
              <a:rPr sz="1180" b="0">
                <a:solidFill>
                  <a:srgbClr val="123755"/>
                </a:solidFill>
                <a:latin typeface="Arial"/>
              </a:rPr>
              <a:t>Improve diversity and inclusion</a:t>
            </a:r>
          </a:p>
        </p:txBody>
      </p:sp>
      <p:sp>
        <p:nvSpPr>
          <p:cNvPr id="39" name="Oval 38"/>
          <p:cNvSpPr/>
          <p:nvPr/>
        </p:nvSpPr>
        <p:spPr>
          <a:xfrm>
            <a:off x="8138160" y="3712464"/>
            <a:ext cx="457200" cy="457200"/>
          </a:xfrm>
          <a:prstGeom prst="ellipse">
            <a:avLst/>
          </a:prstGeom>
          <a:solidFill>
            <a:srgbClr val="229B7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8138160" y="3785616"/>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41" name="TextBox 40"/>
          <p:cNvSpPr txBox="1"/>
          <p:nvPr/>
        </p:nvSpPr>
        <p:spPr>
          <a:xfrm>
            <a:off x="8732520" y="3739896"/>
            <a:ext cx="2148840" cy="310896"/>
          </a:xfrm>
          <a:prstGeom prst="rect">
            <a:avLst/>
          </a:prstGeom>
          <a:noFill/>
        </p:spPr>
        <p:txBody>
          <a:bodyPr wrap="square" anchor="t">
            <a:spAutoFit/>
          </a:bodyPr>
          <a:lstStyle/>
          <a:p>
            <a:pPr algn="l"/>
            <a:r>
              <a:rPr sz="1180" b="0">
                <a:solidFill>
                  <a:srgbClr val="123755"/>
                </a:solidFill>
                <a:latin typeface="Arial"/>
              </a:rPr>
              <a:t>Increase retention</a:t>
            </a:r>
          </a:p>
        </p:txBody>
      </p:sp>
      <p:sp>
        <p:nvSpPr>
          <p:cNvPr id="42" name="Oval 41"/>
          <p:cNvSpPr/>
          <p:nvPr/>
        </p:nvSpPr>
        <p:spPr>
          <a:xfrm>
            <a:off x="8138160" y="4233672"/>
            <a:ext cx="457200" cy="457200"/>
          </a:xfrm>
          <a:prstGeom prst="ellipse">
            <a:avLst/>
          </a:prstGeom>
          <a:solidFill>
            <a:srgbClr val="229B7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TextBox 42"/>
          <p:cNvSpPr txBox="1"/>
          <p:nvPr/>
        </p:nvSpPr>
        <p:spPr>
          <a:xfrm>
            <a:off x="8138160" y="4306824"/>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44" name="TextBox 43"/>
          <p:cNvSpPr txBox="1"/>
          <p:nvPr/>
        </p:nvSpPr>
        <p:spPr>
          <a:xfrm>
            <a:off x="8732520" y="4261104"/>
            <a:ext cx="2148840" cy="310896"/>
          </a:xfrm>
          <a:prstGeom prst="rect">
            <a:avLst/>
          </a:prstGeom>
          <a:noFill/>
        </p:spPr>
        <p:txBody>
          <a:bodyPr wrap="square" anchor="t">
            <a:spAutoFit/>
          </a:bodyPr>
          <a:lstStyle/>
          <a:p>
            <a:pPr algn="l"/>
            <a:r>
              <a:rPr sz="1180" b="0">
                <a:solidFill>
                  <a:srgbClr val="123755"/>
                </a:solidFill>
                <a:latin typeface="Arial"/>
              </a:rPr>
              <a:t>Support organisational growth</a:t>
            </a:r>
          </a:p>
        </p:txBody>
      </p:sp>
      <p:sp>
        <p:nvSpPr>
          <p:cNvPr id="45" name="TextBox 44"/>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Recommendations are based on Week 2 recruitment principles and the HealthConnect UK assessment scenario.</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10</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Learning and Development – Linking Training to Strategy</a:t>
            </a:r>
          </a:p>
        </p:txBody>
      </p:sp>
      <p:sp>
        <p:nvSpPr>
          <p:cNvPr id="7" name="TextBox 6"/>
          <p:cNvSpPr txBox="1"/>
          <p:nvPr/>
        </p:nvSpPr>
        <p:spPr>
          <a:xfrm>
            <a:off x="11594591" y="6473952"/>
            <a:ext cx="400763" cy="230832"/>
          </a:xfrm>
          <a:prstGeom prst="rect">
            <a:avLst/>
          </a:prstGeom>
          <a:noFill/>
        </p:spPr>
        <p:txBody>
          <a:bodyPr wrap="square" anchor="t">
            <a:spAutoFit/>
          </a:bodyPr>
          <a:lstStyle/>
          <a:p>
            <a:pPr algn="r"/>
            <a:r>
              <a:rPr sz="900" b="0" dirty="0">
                <a:solidFill>
                  <a:srgbClr val="556978"/>
                </a:solidFill>
                <a:latin typeface="Arial"/>
              </a:rPr>
              <a:t>10</a:t>
            </a:r>
          </a:p>
        </p:txBody>
      </p:sp>
      <p:sp>
        <p:nvSpPr>
          <p:cNvPr id="8" name="Rounded Rectangle 7"/>
          <p:cNvSpPr/>
          <p:nvPr/>
        </p:nvSpPr>
        <p:spPr>
          <a:xfrm>
            <a:off x="1005840" y="1463040"/>
            <a:ext cx="1554480" cy="1554480"/>
          </a:xfrm>
          <a:prstGeom prst="round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115568" y="1920240"/>
            <a:ext cx="1335024" cy="548640"/>
          </a:xfrm>
          <a:prstGeom prst="rect">
            <a:avLst/>
          </a:prstGeom>
          <a:noFill/>
        </p:spPr>
        <p:txBody>
          <a:bodyPr wrap="square" anchor="t">
            <a:spAutoFit/>
          </a:bodyPr>
          <a:lstStyle/>
          <a:p>
            <a:pPr algn="ctr"/>
            <a:r>
              <a:rPr sz="1250" b="1">
                <a:solidFill>
                  <a:srgbClr val="FFFFFF"/>
                </a:solidFill>
                <a:latin typeface="Arial"/>
              </a:rPr>
              <a:t>Strategic
Alignment</a:t>
            </a:r>
          </a:p>
        </p:txBody>
      </p:sp>
      <p:sp>
        <p:nvSpPr>
          <p:cNvPr id="10" name="Rounded Rectangle 9"/>
          <p:cNvSpPr/>
          <p:nvPr/>
        </p:nvSpPr>
        <p:spPr>
          <a:xfrm>
            <a:off x="2651760" y="1463040"/>
            <a:ext cx="1554480" cy="1554480"/>
          </a:xfrm>
          <a:prstGeom prst="roundRect">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2761488" y="1920240"/>
            <a:ext cx="1335024" cy="548640"/>
          </a:xfrm>
          <a:prstGeom prst="rect">
            <a:avLst/>
          </a:prstGeom>
          <a:noFill/>
        </p:spPr>
        <p:txBody>
          <a:bodyPr wrap="square" anchor="t">
            <a:spAutoFit/>
          </a:bodyPr>
          <a:lstStyle/>
          <a:p>
            <a:pPr algn="ctr"/>
            <a:r>
              <a:rPr sz="1250" b="1">
                <a:solidFill>
                  <a:srgbClr val="FFFFFF"/>
                </a:solidFill>
                <a:latin typeface="Arial"/>
              </a:rPr>
              <a:t>Training
Needs Analysis</a:t>
            </a:r>
          </a:p>
        </p:txBody>
      </p:sp>
      <p:sp>
        <p:nvSpPr>
          <p:cNvPr id="12" name="Rounded Rectangle 11"/>
          <p:cNvSpPr/>
          <p:nvPr/>
        </p:nvSpPr>
        <p:spPr>
          <a:xfrm>
            <a:off x="2651760" y="3246120"/>
            <a:ext cx="1554480" cy="1554480"/>
          </a:xfrm>
          <a:prstGeom prst="roundRect">
            <a:avLst/>
          </a:prstGeom>
          <a:solidFill>
            <a:srgbClr val="5BCB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2761488" y="3703320"/>
            <a:ext cx="1335024" cy="548640"/>
          </a:xfrm>
          <a:prstGeom prst="rect">
            <a:avLst/>
          </a:prstGeom>
          <a:noFill/>
        </p:spPr>
        <p:txBody>
          <a:bodyPr wrap="square" anchor="t">
            <a:spAutoFit/>
          </a:bodyPr>
          <a:lstStyle/>
          <a:p>
            <a:pPr algn="ctr"/>
            <a:r>
              <a:rPr sz="1250" b="1">
                <a:solidFill>
                  <a:srgbClr val="FFFFFF"/>
                </a:solidFill>
                <a:latin typeface="Arial"/>
              </a:rPr>
              <a:t>Continuous
Development</a:t>
            </a:r>
          </a:p>
        </p:txBody>
      </p:sp>
      <p:sp>
        <p:nvSpPr>
          <p:cNvPr id="14" name="Rounded Rectangle 13"/>
          <p:cNvSpPr/>
          <p:nvPr/>
        </p:nvSpPr>
        <p:spPr>
          <a:xfrm>
            <a:off x="1005840" y="3246120"/>
            <a:ext cx="1554480" cy="1554480"/>
          </a:xfrm>
          <a:prstGeom prst="roundRect">
            <a:avLst/>
          </a:prstGeom>
          <a:solidFill>
            <a:srgbClr val="187EB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115568" y="3703320"/>
            <a:ext cx="1335024" cy="548640"/>
          </a:xfrm>
          <a:prstGeom prst="rect">
            <a:avLst/>
          </a:prstGeom>
          <a:noFill/>
        </p:spPr>
        <p:txBody>
          <a:bodyPr wrap="square" anchor="t">
            <a:spAutoFit/>
          </a:bodyPr>
          <a:lstStyle/>
          <a:p>
            <a:pPr algn="ctr"/>
            <a:r>
              <a:rPr sz="1250" b="1">
                <a:solidFill>
                  <a:srgbClr val="FFFFFF"/>
                </a:solidFill>
                <a:latin typeface="Arial"/>
              </a:rPr>
              <a:t>Evaluation
and Impact</a:t>
            </a:r>
          </a:p>
        </p:txBody>
      </p:sp>
      <p:sp>
        <p:nvSpPr>
          <p:cNvPr id="16" name="Oval 15"/>
          <p:cNvSpPr/>
          <p:nvPr/>
        </p:nvSpPr>
        <p:spPr>
          <a:xfrm>
            <a:off x="1874519" y="2331720"/>
            <a:ext cx="1508760" cy="1508760"/>
          </a:xfrm>
          <a:prstGeom prst="ellipse">
            <a:avLst/>
          </a:prstGeom>
          <a:solidFill>
            <a:srgbClr val="FFFFFF"/>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2029968" y="2670048"/>
            <a:ext cx="1188720" cy="640080"/>
          </a:xfrm>
          <a:prstGeom prst="rect">
            <a:avLst/>
          </a:prstGeom>
          <a:noFill/>
        </p:spPr>
        <p:txBody>
          <a:bodyPr wrap="square" anchor="t">
            <a:spAutoFit/>
          </a:bodyPr>
          <a:lstStyle/>
          <a:p>
            <a:pPr algn="ctr"/>
            <a:r>
              <a:rPr sz="1250" b="1">
                <a:solidFill>
                  <a:srgbClr val="05345B"/>
                </a:solidFill>
                <a:latin typeface="Arial"/>
              </a:rPr>
              <a:t>Learning
and
Development</a:t>
            </a:r>
          </a:p>
        </p:txBody>
      </p:sp>
      <p:sp>
        <p:nvSpPr>
          <p:cNvPr id="18" name="Rounded Rectangle 17"/>
          <p:cNvSpPr/>
          <p:nvPr/>
        </p:nvSpPr>
        <p:spPr>
          <a:xfrm>
            <a:off x="4846320" y="1097280"/>
            <a:ext cx="6400800" cy="502920"/>
          </a:xfrm>
          <a:prstGeom prst="roundRect">
            <a:avLst/>
          </a:prstGeom>
          <a:solidFill>
            <a:srgbClr val="05345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5074920" y="1225296"/>
            <a:ext cx="5943600" cy="228600"/>
          </a:xfrm>
          <a:prstGeom prst="rect">
            <a:avLst/>
          </a:prstGeom>
          <a:noFill/>
        </p:spPr>
        <p:txBody>
          <a:bodyPr wrap="square" anchor="t">
            <a:spAutoFit/>
          </a:bodyPr>
          <a:lstStyle/>
          <a:p>
            <a:pPr algn="l"/>
            <a:r>
              <a:rPr sz="1500" b="1">
                <a:solidFill>
                  <a:srgbClr val="FFFFFF"/>
                </a:solidFill>
                <a:latin typeface="Arial"/>
              </a:rPr>
              <a:t>L&amp;D Priorities for HealthConnect UK</a:t>
            </a:r>
          </a:p>
        </p:txBody>
      </p:sp>
      <p:sp>
        <p:nvSpPr>
          <p:cNvPr id="20" name="Oval 19"/>
          <p:cNvSpPr/>
          <p:nvPr/>
        </p:nvSpPr>
        <p:spPr>
          <a:xfrm>
            <a:off x="4983480" y="1810512"/>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4983480" y="1883664"/>
            <a:ext cx="457200" cy="201168"/>
          </a:xfrm>
          <a:prstGeom prst="rect">
            <a:avLst/>
          </a:prstGeom>
          <a:noFill/>
        </p:spPr>
        <p:txBody>
          <a:bodyPr wrap="square" anchor="t">
            <a:spAutoFit/>
          </a:bodyPr>
          <a:lstStyle/>
          <a:p>
            <a:pPr algn="ctr"/>
            <a:r>
              <a:rPr sz="1200" b="1">
                <a:solidFill>
                  <a:srgbClr val="FFFFFF"/>
                </a:solidFill>
                <a:latin typeface="Arial"/>
              </a:rPr>
              <a:t>1</a:t>
            </a:r>
          </a:p>
        </p:txBody>
      </p:sp>
      <p:sp>
        <p:nvSpPr>
          <p:cNvPr id="22" name="TextBox 21"/>
          <p:cNvSpPr txBox="1"/>
          <p:nvPr/>
        </p:nvSpPr>
        <p:spPr>
          <a:xfrm>
            <a:off x="5596128" y="1764792"/>
            <a:ext cx="5029200" cy="256032"/>
          </a:xfrm>
          <a:prstGeom prst="rect">
            <a:avLst/>
          </a:prstGeom>
          <a:noFill/>
        </p:spPr>
        <p:txBody>
          <a:bodyPr wrap="square" anchor="t">
            <a:spAutoFit/>
          </a:bodyPr>
          <a:lstStyle/>
          <a:p>
            <a:pPr algn="l"/>
            <a:r>
              <a:rPr sz="1320" b="1">
                <a:solidFill>
                  <a:srgbClr val="05345B"/>
                </a:solidFill>
                <a:latin typeface="Arial"/>
              </a:rPr>
              <a:t>Digital skills and technology training</a:t>
            </a:r>
          </a:p>
        </p:txBody>
      </p:sp>
      <p:sp>
        <p:nvSpPr>
          <p:cNvPr id="23" name="TextBox 22"/>
          <p:cNvSpPr txBox="1"/>
          <p:nvPr/>
        </p:nvSpPr>
        <p:spPr>
          <a:xfrm>
            <a:off x="5596128" y="2039112"/>
            <a:ext cx="5074920" cy="310896"/>
          </a:xfrm>
          <a:prstGeom prst="rect">
            <a:avLst/>
          </a:prstGeom>
          <a:noFill/>
        </p:spPr>
        <p:txBody>
          <a:bodyPr wrap="square" anchor="t">
            <a:spAutoFit/>
          </a:bodyPr>
          <a:lstStyle/>
          <a:p>
            <a:pPr algn="l"/>
            <a:r>
              <a:rPr sz="1120" b="0">
                <a:solidFill>
                  <a:srgbClr val="123755"/>
                </a:solidFill>
                <a:latin typeface="Arial"/>
              </a:rPr>
              <a:t>Digital healthcare tools, data and remote monitoring (Salas et al., 2012)</a:t>
            </a:r>
          </a:p>
        </p:txBody>
      </p:sp>
      <p:sp>
        <p:nvSpPr>
          <p:cNvPr id="24" name="Oval 23"/>
          <p:cNvSpPr/>
          <p:nvPr/>
        </p:nvSpPr>
        <p:spPr>
          <a:xfrm>
            <a:off x="4983480" y="256032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983480" y="2633472"/>
            <a:ext cx="457200" cy="201168"/>
          </a:xfrm>
          <a:prstGeom prst="rect">
            <a:avLst/>
          </a:prstGeom>
          <a:noFill/>
        </p:spPr>
        <p:txBody>
          <a:bodyPr wrap="square" anchor="t">
            <a:spAutoFit/>
          </a:bodyPr>
          <a:lstStyle/>
          <a:p>
            <a:pPr algn="ctr"/>
            <a:r>
              <a:rPr sz="1200" b="1">
                <a:solidFill>
                  <a:srgbClr val="FFFFFF"/>
                </a:solidFill>
                <a:latin typeface="Arial"/>
              </a:rPr>
              <a:t>2</a:t>
            </a:r>
          </a:p>
        </p:txBody>
      </p:sp>
      <p:sp>
        <p:nvSpPr>
          <p:cNvPr id="26" name="TextBox 25"/>
          <p:cNvSpPr txBox="1"/>
          <p:nvPr/>
        </p:nvSpPr>
        <p:spPr>
          <a:xfrm>
            <a:off x="5596128" y="2514600"/>
            <a:ext cx="5029200" cy="256032"/>
          </a:xfrm>
          <a:prstGeom prst="rect">
            <a:avLst/>
          </a:prstGeom>
          <a:noFill/>
        </p:spPr>
        <p:txBody>
          <a:bodyPr wrap="square" anchor="t">
            <a:spAutoFit/>
          </a:bodyPr>
          <a:lstStyle/>
          <a:p>
            <a:pPr algn="l"/>
            <a:r>
              <a:rPr sz="1320" b="1">
                <a:solidFill>
                  <a:srgbClr val="05345B"/>
                </a:solidFill>
                <a:latin typeface="Arial"/>
              </a:rPr>
              <a:t>Leadership development</a:t>
            </a:r>
          </a:p>
        </p:txBody>
      </p:sp>
      <p:sp>
        <p:nvSpPr>
          <p:cNvPr id="27" name="TextBox 26"/>
          <p:cNvSpPr txBox="1"/>
          <p:nvPr/>
        </p:nvSpPr>
        <p:spPr>
          <a:xfrm>
            <a:off x="5596128" y="2788920"/>
            <a:ext cx="5074920" cy="310896"/>
          </a:xfrm>
          <a:prstGeom prst="rect">
            <a:avLst/>
          </a:prstGeom>
          <a:noFill/>
        </p:spPr>
        <p:txBody>
          <a:bodyPr wrap="square" anchor="t">
            <a:spAutoFit/>
          </a:bodyPr>
          <a:lstStyle/>
          <a:p>
            <a:pPr algn="l"/>
            <a:r>
              <a:rPr sz="1120" b="0">
                <a:solidFill>
                  <a:srgbClr val="123755"/>
                </a:solidFill>
                <a:latin typeface="Arial"/>
              </a:rPr>
              <a:t>For current and future managers (CIPD, 2017b)</a:t>
            </a:r>
          </a:p>
        </p:txBody>
      </p:sp>
      <p:sp>
        <p:nvSpPr>
          <p:cNvPr id="28" name="Oval 27"/>
          <p:cNvSpPr/>
          <p:nvPr/>
        </p:nvSpPr>
        <p:spPr>
          <a:xfrm>
            <a:off x="4983480" y="3310128"/>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4983480" y="3383280"/>
            <a:ext cx="457200" cy="201168"/>
          </a:xfrm>
          <a:prstGeom prst="rect">
            <a:avLst/>
          </a:prstGeom>
          <a:noFill/>
        </p:spPr>
        <p:txBody>
          <a:bodyPr wrap="square" anchor="t">
            <a:spAutoFit/>
          </a:bodyPr>
          <a:lstStyle/>
          <a:p>
            <a:pPr algn="ctr"/>
            <a:r>
              <a:rPr sz="1200" b="1">
                <a:solidFill>
                  <a:srgbClr val="FFFFFF"/>
                </a:solidFill>
                <a:latin typeface="Arial"/>
              </a:rPr>
              <a:t>3</a:t>
            </a:r>
          </a:p>
        </p:txBody>
      </p:sp>
      <p:sp>
        <p:nvSpPr>
          <p:cNvPr id="30" name="TextBox 29"/>
          <p:cNvSpPr txBox="1"/>
          <p:nvPr/>
        </p:nvSpPr>
        <p:spPr>
          <a:xfrm>
            <a:off x="5596128" y="3264408"/>
            <a:ext cx="5029200" cy="256032"/>
          </a:xfrm>
          <a:prstGeom prst="rect">
            <a:avLst/>
          </a:prstGeom>
          <a:noFill/>
        </p:spPr>
        <p:txBody>
          <a:bodyPr wrap="square" anchor="t">
            <a:spAutoFit/>
          </a:bodyPr>
          <a:lstStyle/>
          <a:p>
            <a:pPr algn="l"/>
            <a:r>
              <a:rPr sz="1320" b="1">
                <a:solidFill>
                  <a:srgbClr val="05345B"/>
                </a:solidFill>
                <a:latin typeface="Arial"/>
              </a:rPr>
              <a:t>Clinical-digital integration</a:t>
            </a:r>
          </a:p>
        </p:txBody>
      </p:sp>
      <p:sp>
        <p:nvSpPr>
          <p:cNvPr id="31" name="TextBox 30"/>
          <p:cNvSpPr txBox="1"/>
          <p:nvPr/>
        </p:nvSpPr>
        <p:spPr>
          <a:xfrm>
            <a:off x="5596128" y="3538728"/>
            <a:ext cx="5074920" cy="310896"/>
          </a:xfrm>
          <a:prstGeom prst="rect">
            <a:avLst/>
          </a:prstGeom>
          <a:noFill/>
        </p:spPr>
        <p:txBody>
          <a:bodyPr wrap="square" anchor="t">
            <a:spAutoFit/>
          </a:bodyPr>
          <a:lstStyle/>
          <a:p>
            <a:pPr algn="l"/>
            <a:r>
              <a:rPr sz="1120" b="0">
                <a:solidFill>
                  <a:srgbClr val="123755"/>
                </a:solidFill>
                <a:latin typeface="Arial"/>
              </a:rPr>
              <a:t>Training for multidisciplinary teams (Salas et al., 2012)</a:t>
            </a:r>
          </a:p>
        </p:txBody>
      </p:sp>
      <p:sp>
        <p:nvSpPr>
          <p:cNvPr id="32" name="Oval 31"/>
          <p:cNvSpPr/>
          <p:nvPr/>
        </p:nvSpPr>
        <p:spPr>
          <a:xfrm>
            <a:off x="4983480" y="4059935"/>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4983480" y="4133087"/>
            <a:ext cx="457200" cy="201168"/>
          </a:xfrm>
          <a:prstGeom prst="rect">
            <a:avLst/>
          </a:prstGeom>
          <a:noFill/>
        </p:spPr>
        <p:txBody>
          <a:bodyPr wrap="square" anchor="t">
            <a:spAutoFit/>
          </a:bodyPr>
          <a:lstStyle/>
          <a:p>
            <a:pPr algn="ctr"/>
            <a:r>
              <a:rPr sz="1200" b="1">
                <a:solidFill>
                  <a:srgbClr val="FFFFFF"/>
                </a:solidFill>
                <a:latin typeface="Arial"/>
              </a:rPr>
              <a:t>4</a:t>
            </a:r>
          </a:p>
        </p:txBody>
      </p:sp>
      <p:sp>
        <p:nvSpPr>
          <p:cNvPr id="34" name="TextBox 33"/>
          <p:cNvSpPr txBox="1"/>
          <p:nvPr/>
        </p:nvSpPr>
        <p:spPr>
          <a:xfrm>
            <a:off x="5596128" y="4014215"/>
            <a:ext cx="5029200" cy="256032"/>
          </a:xfrm>
          <a:prstGeom prst="rect">
            <a:avLst/>
          </a:prstGeom>
          <a:noFill/>
        </p:spPr>
        <p:txBody>
          <a:bodyPr wrap="square" anchor="t">
            <a:spAutoFit/>
          </a:bodyPr>
          <a:lstStyle/>
          <a:p>
            <a:pPr algn="l"/>
            <a:r>
              <a:rPr sz="1320" b="1">
                <a:solidFill>
                  <a:srgbClr val="05345B"/>
                </a:solidFill>
                <a:latin typeface="Arial"/>
              </a:rPr>
              <a:t>Wellbeing and resilience</a:t>
            </a:r>
          </a:p>
        </p:txBody>
      </p:sp>
      <p:sp>
        <p:nvSpPr>
          <p:cNvPr id="35" name="TextBox 34"/>
          <p:cNvSpPr txBox="1"/>
          <p:nvPr/>
        </p:nvSpPr>
        <p:spPr>
          <a:xfrm>
            <a:off x="5596128" y="4288536"/>
            <a:ext cx="5074920" cy="310896"/>
          </a:xfrm>
          <a:prstGeom prst="rect">
            <a:avLst/>
          </a:prstGeom>
          <a:noFill/>
        </p:spPr>
        <p:txBody>
          <a:bodyPr wrap="square" anchor="t">
            <a:spAutoFit/>
          </a:bodyPr>
          <a:lstStyle/>
          <a:p>
            <a:pPr algn="l"/>
            <a:r>
              <a:rPr sz="1120" b="0">
                <a:solidFill>
                  <a:srgbClr val="123755"/>
                </a:solidFill>
                <a:latin typeface="Arial"/>
              </a:rPr>
              <a:t>Support to reduce burnout</a:t>
            </a:r>
          </a:p>
        </p:txBody>
      </p:sp>
      <p:sp>
        <p:nvSpPr>
          <p:cNvPr id="36" name="Oval 35"/>
          <p:cNvSpPr/>
          <p:nvPr/>
        </p:nvSpPr>
        <p:spPr>
          <a:xfrm>
            <a:off x="4983480" y="4809744"/>
            <a:ext cx="457200" cy="457200"/>
          </a:xfrm>
          <a:prstGeom prst="ellipse">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4983480" y="4882896"/>
            <a:ext cx="457200" cy="201168"/>
          </a:xfrm>
          <a:prstGeom prst="rect">
            <a:avLst/>
          </a:prstGeom>
          <a:noFill/>
        </p:spPr>
        <p:txBody>
          <a:bodyPr wrap="square" anchor="t">
            <a:spAutoFit/>
          </a:bodyPr>
          <a:lstStyle/>
          <a:p>
            <a:pPr algn="ctr"/>
            <a:r>
              <a:rPr sz="1200" b="1">
                <a:solidFill>
                  <a:srgbClr val="FFFFFF"/>
                </a:solidFill>
                <a:latin typeface="Arial"/>
              </a:rPr>
              <a:t>5</a:t>
            </a:r>
          </a:p>
        </p:txBody>
      </p:sp>
      <p:sp>
        <p:nvSpPr>
          <p:cNvPr id="38" name="TextBox 37"/>
          <p:cNvSpPr txBox="1"/>
          <p:nvPr/>
        </p:nvSpPr>
        <p:spPr>
          <a:xfrm>
            <a:off x="5596128" y="4764024"/>
            <a:ext cx="5029200" cy="256032"/>
          </a:xfrm>
          <a:prstGeom prst="rect">
            <a:avLst/>
          </a:prstGeom>
          <a:noFill/>
        </p:spPr>
        <p:txBody>
          <a:bodyPr wrap="square" anchor="t">
            <a:spAutoFit/>
          </a:bodyPr>
          <a:lstStyle/>
          <a:p>
            <a:pPr algn="l"/>
            <a:r>
              <a:rPr sz="1320" b="1">
                <a:solidFill>
                  <a:srgbClr val="05345B"/>
                </a:solidFill>
                <a:latin typeface="Arial"/>
              </a:rPr>
              <a:t>Personal development and career progression</a:t>
            </a:r>
          </a:p>
        </p:txBody>
      </p:sp>
      <p:sp>
        <p:nvSpPr>
          <p:cNvPr id="39" name="TextBox 38"/>
          <p:cNvSpPr txBox="1"/>
          <p:nvPr/>
        </p:nvSpPr>
        <p:spPr>
          <a:xfrm>
            <a:off x="5596128" y="5038344"/>
            <a:ext cx="5074920" cy="310896"/>
          </a:xfrm>
          <a:prstGeom prst="rect">
            <a:avLst/>
          </a:prstGeom>
          <a:noFill/>
        </p:spPr>
        <p:txBody>
          <a:bodyPr wrap="square" anchor="t">
            <a:spAutoFit/>
          </a:bodyPr>
          <a:lstStyle/>
          <a:p>
            <a:pPr algn="l"/>
            <a:r>
              <a:rPr sz="1120" b="0">
                <a:solidFill>
                  <a:srgbClr val="123755"/>
                </a:solidFill>
                <a:latin typeface="Arial"/>
              </a:rPr>
              <a:t>Clear pathways and opportunities (CIPD, 2017b)</a:t>
            </a:r>
          </a:p>
        </p:txBody>
      </p:sp>
      <p:sp>
        <p:nvSpPr>
          <p:cNvPr id="40" name="TextBox 39"/>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Sources: Ittner and Douds (1997); Salas et al. (2012); course L&amp;D material.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11</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Conclusion</a:t>
            </a:r>
          </a:p>
        </p:txBody>
      </p:sp>
      <p:sp>
        <p:nvSpPr>
          <p:cNvPr id="7" name="TextBox 6"/>
          <p:cNvSpPr txBox="1"/>
          <p:nvPr/>
        </p:nvSpPr>
        <p:spPr>
          <a:xfrm>
            <a:off x="11594592" y="6473952"/>
            <a:ext cx="351602" cy="230832"/>
          </a:xfrm>
          <a:prstGeom prst="rect">
            <a:avLst/>
          </a:prstGeom>
          <a:noFill/>
        </p:spPr>
        <p:txBody>
          <a:bodyPr wrap="square" anchor="t">
            <a:spAutoFit/>
          </a:bodyPr>
          <a:lstStyle/>
          <a:p>
            <a:pPr algn="r"/>
            <a:r>
              <a:rPr sz="900" b="0" dirty="0">
                <a:solidFill>
                  <a:srgbClr val="556978"/>
                </a:solidFill>
                <a:latin typeface="Arial"/>
              </a:rPr>
              <a:t>11</a:t>
            </a:r>
          </a:p>
        </p:txBody>
      </p:sp>
      <p:sp>
        <p:nvSpPr>
          <p:cNvPr id="8" name="Rounded Rectangle 7"/>
          <p:cNvSpPr/>
          <p:nvPr/>
        </p:nvSpPr>
        <p:spPr>
          <a:xfrm>
            <a:off x="640080" y="1143000"/>
            <a:ext cx="3977639" cy="4343400"/>
          </a:xfrm>
          <a:prstGeom prst="roundRect">
            <a:avLst/>
          </a:prstGeom>
          <a:solidFill>
            <a:srgbClr val="E2F0FA"/>
          </a:solidFill>
          <a:ln>
            <a:solidFill>
              <a:srgbClr val="C1DC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1143000" y="3749039"/>
            <a:ext cx="502920" cy="594360"/>
          </a:xfrm>
          <a:prstGeom prst="rect">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1828800" y="3383280"/>
            <a:ext cx="502920" cy="960120"/>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2514600" y="3017520"/>
            <a:ext cx="502920" cy="1325880"/>
          </a:xfrm>
          <a:prstGeom prst="rect">
            <a:avLst/>
          </a:prstGeom>
          <a:solidFill>
            <a:srgbClr val="1D69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3200400" y="2651760"/>
            <a:ext cx="502920" cy="1691640"/>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960120" y="1508760"/>
            <a:ext cx="3383280" cy="365760"/>
          </a:xfrm>
          <a:prstGeom prst="rect">
            <a:avLst/>
          </a:prstGeom>
          <a:noFill/>
        </p:spPr>
        <p:txBody>
          <a:bodyPr wrap="square" anchor="t">
            <a:spAutoFit/>
          </a:bodyPr>
          <a:lstStyle/>
          <a:p>
            <a:pPr algn="ctr"/>
            <a:r>
              <a:rPr sz="2100" b="1">
                <a:solidFill>
                  <a:srgbClr val="05345B"/>
                </a:solidFill>
                <a:latin typeface="Arial"/>
              </a:rPr>
              <a:t>Strategic HRM</a:t>
            </a:r>
          </a:p>
        </p:txBody>
      </p:sp>
      <p:sp>
        <p:nvSpPr>
          <p:cNvPr id="14" name="TextBox 13"/>
          <p:cNvSpPr txBox="1"/>
          <p:nvPr/>
        </p:nvSpPr>
        <p:spPr>
          <a:xfrm>
            <a:off x="1005840" y="2057400"/>
            <a:ext cx="3291840" cy="731520"/>
          </a:xfrm>
          <a:prstGeom prst="rect">
            <a:avLst/>
          </a:prstGeom>
          <a:noFill/>
        </p:spPr>
        <p:txBody>
          <a:bodyPr wrap="square" anchor="t">
            <a:spAutoFit/>
          </a:bodyPr>
          <a:lstStyle/>
          <a:p>
            <a:pPr algn="ctr"/>
            <a:r>
              <a:rPr sz="1400" b="0">
                <a:solidFill>
                  <a:srgbClr val="123755"/>
                </a:solidFill>
                <a:latin typeface="Arial"/>
              </a:rPr>
              <a:t>People capability supports sustainable organisational growth.</a:t>
            </a:r>
          </a:p>
        </p:txBody>
      </p:sp>
      <p:sp>
        <p:nvSpPr>
          <p:cNvPr id="15" name="Oval 14"/>
          <p:cNvSpPr/>
          <p:nvPr/>
        </p:nvSpPr>
        <p:spPr>
          <a:xfrm>
            <a:off x="4983480" y="1170432"/>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4983480" y="1243584"/>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17" name="TextBox 16"/>
          <p:cNvSpPr txBox="1"/>
          <p:nvPr/>
        </p:nvSpPr>
        <p:spPr>
          <a:xfrm>
            <a:off x="5596128" y="1115568"/>
            <a:ext cx="5486400" cy="566928"/>
          </a:xfrm>
          <a:prstGeom prst="rect">
            <a:avLst/>
          </a:prstGeom>
          <a:noFill/>
        </p:spPr>
        <p:txBody>
          <a:bodyPr wrap="square" anchor="t">
            <a:spAutoFit/>
          </a:bodyPr>
          <a:lstStyle/>
          <a:p>
            <a:pPr algn="l"/>
            <a:r>
              <a:rPr sz="1300" b="0">
                <a:solidFill>
                  <a:srgbClr val="123755"/>
                </a:solidFill>
                <a:latin typeface="Arial"/>
              </a:rPr>
              <a:t>HRM is critical for HealthConnect UK’s growth, innovation and service quality. (Storey, 1995)</a:t>
            </a:r>
          </a:p>
        </p:txBody>
      </p:sp>
      <p:sp>
        <p:nvSpPr>
          <p:cNvPr id="18" name="Oval 17"/>
          <p:cNvSpPr/>
          <p:nvPr/>
        </p:nvSpPr>
        <p:spPr>
          <a:xfrm>
            <a:off x="4983480" y="2011680"/>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4983480" y="2084832"/>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0" name="TextBox 19"/>
          <p:cNvSpPr txBox="1"/>
          <p:nvPr/>
        </p:nvSpPr>
        <p:spPr>
          <a:xfrm>
            <a:off x="5596128" y="1956816"/>
            <a:ext cx="5486400" cy="566928"/>
          </a:xfrm>
          <a:prstGeom prst="rect">
            <a:avLst/>
          </a:prstGeom>
          <a:noFill/>
        </p:spPr>
        <p:txBody>
          <a:bodyPr wrap="square" anchor="t">
            <a:spAutoFit/>
          </a:bodyPr>
          <a:lstStyle/>
          <a:p>
            <a:pPr algn="l"/>
            <a:r>
              <a:rPr sz="1300" b="0">
                <a:solidFill>
                  <a:srgbClr val="123755"/>
                </a:solidFill>
                <a:latin typeface="Arial"/>
              </a:rPr>
              <a:t>Workforce planning should identify demand, supply and priority skills gaps. (Müller-Camen, Croucher and Leigh, 2008)</a:t>
            </a:r>
          </a:p>
        </p:txBody>
      </p:sp>
      <p:sp>
        <p:nvSpPr>
          <p:cNvPr id="21" name="Oval 20"/>
          <p:cNvSpPr/>
          <p:nvPr/>
        </p:nvSpPr>
        <p:spPr>
          <a:xfrm>
            <a:off x="4983480" y="2852928"/>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4983480" y="2926080"/>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3" name="TextBox 22"/>
          <p:cNvSpPr txBox="1"/>
          <p:nvPr/>
        </p:nvSpPr>
        <p:spPr>
          <a:xfrm>
            <a:off x="5596128" y="2798064"/>
            <a:ext cx="5486400" cy="566928"/>
          </a:xfrm>
          <a:prstGeom prst="rect">
            <a:avLst/>
          </a:prstGeom>
          <a:noFill/>
        </p:spPr>
        <p:txBody>
          <a:bodyPr wrap="square" anchor="t">
            <a:spAutoFit/>
          </a:bodyPr>
          <a:lstStyle/>
          <a:p>
            <a:pPr algn="l"/>
            <a:r>
              <a:rPr sz="1300" b="0">
                <a:solidFill>
                  <a:srgbClr val="123755"/>
                </a:solidFill>
                <a:latin typeface="Arial"/>
              </a:rPr>
              <a:t>A mix of internal and external recruitment, supported by strong online and social strategies, is essential. (Taylor, 2014)</a:t>
            </a:r>
          </a:p>
        </p:txBody>
      </p:sp>
      <p:sp>
        <p:nvSpPr>
          <p:cNvPr id="24" name="Oval 23"/>
          <p:cNvSpPr/>
          <p:nvPr/>
        </p:nvSpPr>
        <p:spPr>
          <a:xfrm>
            <a:off x="4983480" y="3694176"/>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983480" y="3767328"/>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6" name="TextBox 25"/>
          <p:cNvSpPr txBox="1"/>
          <p:nvPr/>
        </p:nvSpPr>
        <p:spPr>
          <a:xfrm>
            <a:off x="5596128" y="3639312"/>
            <a:ext cx="5486400" cy="566928"/>
          </a:xfrm>
          <a:prstGeom prst="rect">
            <a:avLst/>
          </a:prstGeom>
          <a:noFill/>
        </p:spPr>
        <p:txBody>
          <a:bodyPr wrap="square" anchor="t">
            <a:spAutoFit/>
          </a:bodyPr>
          <a:lstStyle/>
          <a:p>
            <a:pPr algn="l"/>
            <a:r>
              <a:rPr sz="1300" b="0">
                <a:solidFill>
                  <a:srgbClr val="123755"/>
                </a:solidFill>
                <a:latin typeface="Arial"/>
              </a:rPr>
              <a:t>Learning and development should build digital, leadership and multidisciplinary capability. (CIPD, 2017b; Salas et al., 2012)</a:t>
            </a:r>
          </a:p>
        </p:txBody>
      </p:sp>
      <p:sp>
        <p:nvSpPr>
          <p:cNvPr id="27" name="Oval 26"/>
          <p:cNvSpPr/>
          <p:nvPr/>
        </p:nvSpPr>
        <p:spPr>
          <a:xfrm>
            <a:off x="4983480" y="4535424"/>
            <a:ext cx="457200" cy="457200"/>
          </a:xfrm>
          <a:prstGeom prst="ellipse">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4983480" y="4608576"/>
            <a:ext cx="457200" cy="201168"/>
          </a:xfrm>
          <a:prstGeom prst="rect">
            <a:avLst/>
          </a:prstGeom>
          <a:noFill/>
        </p:spPr>
        <p:txBody>
          <a:bodyPr wrap="square" anchor="t">
            <a:spAutoFit/>
          </a:bodyPr>
          <a:lstStyle/>
          <a:p>
            <a:pPr algn="ctr"/>
            <a:r>
              <a:rPr sz="1200" b="1">
                <a:solidFill>
                  <a:srgbClr val="FFFFFF"/>
                </a:solidFill>
                <a:latin typeface="Arial"/>
              </a:rPr>
              <a:t>✓</a:t>
            </a:r>
          </a:p>
        </p:txBody>
      </p:sp>
      <p:sp>
        <p:nvSpPr>
          <p:cNvPr id="29" name="TextBox 28"/>
          <p:cNvSpPr txBox="1"/>
          <p:nvPr/>
        </p:nvSpPr>
        <p:spPr>
          <a:xfrm>
            <a:off x="5596128" y="4480560"/>
            <a:ext cx="5486400" cy="566928"/>
          </a:xfrm>
          <a:prstGeom prst="rect">
            <a:avLst/>
          </a:prstGeom>
          <a:noFill/>
        </p:spPr>
        <p:txBody>
          <a:bodyPr wrap="square" anchor="t">
            <a:spAutoFit/>
          </a:bodyPr>
          <a:lstStyle/>
          <a:p>
            <a:pPr algn="l"/>
            <a:r>
              <a:rPr sz="1300" b="0">
                <a:solidFill>
                  <a:srgbClr val="123755"/>
                </a:solidFill>
                <a:latin typeface="Arial"/>
              </a:rPr>
              <a:t>Investing in people can improve engagement, retention and sustainable organisational performance. (Barney, 1991; Storey, 1995)</a:t>
            </a:r>
          </a:p>
        </p:txBody>
      </p:sp>
      <p:sp>
        <p:nvSpPr>
          <p:cNvPr id="30" name="TextBox 29"/>
          <p:cNvSpPr txBox="1"/>
          <p:nvPr/>
        </p:nvSpPr>
        <p:spPr>
          <a:xfrm>
            <a:off x="594360" y="6245352"/>
            <a:ext cx="10698480" cy="228600"/>
          </a:xfrm>
          <a:prstGeom prst="rect">
            <a:avLst/>
          </a:prstGeom>
          <a:noFill/>
        </p:spPr>
        <p:txBody>
          <a:bodyPr wrap="square" anchor="t">
            <a:spAutoFit/>
          </a:bodyPr>
          <a:lstStyle/>
          <a:p>
            <a:pPr algn="l"/>
            <a:r>
              <a:rPr sz="850" b="0">
                <a:solidFill>
                  <a:srgbClr val="556978"/>
                </a:solidFill>
                <a:latin typeface="Arial"/>
              </a:rPr>
              <a:t>Conclusion synthesises the assessment scenario and the HRM approaches used in this presentation.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1695" cy="82296"/>
          </a:xfrm>
          <a:prstGeom prst="rect">
            <a:avLst/>
          </a:prstGeom>
          <a:solidFill>
            <a:srgbClr val="1EAAA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3152" y="246888"/>
            <a:ext cx="384048" cy="228600"/>
          </a:xfrm>
          <a:prstGeom prst="rect">
            <a:avLst/>
          </a:prstGeom>
          <a:noFill/>
        </p:spPr>
        <p:txBody>
          <a:bodyPr wrap="square" anchor="t">
            <a:spAutoFit/>
          </a:bodyPr>
          <a:lstStyle/>
          <a:p>
            <a:pPr algn="ctr"/>
            <a:r>
              <a:rPr sz="1500" b="1">
                <a:solidFill>
                  <a:srgbClr val="FFFFFF"/>
                </a:solidFill>
                <a:latin typeface="Arial"/>
              </a:rPr>
              <a:t>12</a:t>
            </a:r>
          </a:p>
        </p:txBody>
      </p:sp>
      <p:sp>
        <p:nvSpPr>
          <p:cNvPr id="6" name="TextBox 5"/>
          <p:cNvSpPr txBox="1"/>
          <p:nvPr/>
        </p:nvSpPr>
        <p:spPr>
          <a:xfrm>
            <a:off x="713232" y="182880"/>
            <a:ext cx="10789920" cy="457200"/>
          </a:xfrm>
          <a:prstGeom prst="rect">
            <a:avLst/>
          </a:prstGeom>
          <a:noFill/>
        </p:spPr>
        <p:txBody>
          <a:bodyPr wrap="square" anchor="t">
            <a:spAutoFit/>
          </a:bodyPr>
          <a:lstStyle/>
          <a:p>
            <a:pPr algn="l"/>
            <a:r>
              <a:rPr sz="2300" b="1">
                <a:solidFill>
                  <a:srgbClr val="05345B"/>
                </a:solidFill>
                <a:latin typeface="Arial"/>
              </a:rPr>
              <a:t>References</a:t>
            </a:r>
          </a:p>
        </p:txBody>
      </p:sp>
      <p:sp>
        <p:nvSpPr>
          <p:cNvPr id="7" name="TextBox 6"/>
          <p:cNvSpPr txBox="1"/>
          <p:nvPr/>
        </p:nvSpPr>
        <p:spPr>
          <a:xfrm>
            <a:off x="11594592" y="6473952"/>
            <a:ext cx="371266" cy="230832"/>
          </a:xfrm>
          <a:prstGeom prst="rect">
            <a:avLst/>
          </a:prstGeom>
          <a:noFill/>
        </p:spPr>
        <p:txBody>
          <a:bodyPr wrap="square" anchor="t">
            <a:spAutoFit/>
          </a:bodyPr>
          <a:lstStyle/>
          <a:p>
            <a:pPr algn="r"/>
            <a:r>
              <a:rPr sz="900" b="0" dirty="0">
                <a:solidFill>
                  <a:srgbClr val="556978"/>
                </a:solidFill>
                <a:latin typeface="Arial"/>
              </a:rPr>
              <a:t>12</a:t>
            </a:r>
          </a:p>
        </p:txBody>
      </p:sp>
      <p:sp>
        <p:nvSpPr>
          <p:cNvPr id="8" name="TextBox 7"/>
          <p:cNvSpPr txBox="1"/>
          <p:nvPr/>
        </p:nvSpPr>
        <p:spPr>
          <a:xfrm>
            <a:off x="640080" y="914400"/>
            <a:ext cx="10972800" cy="5349240"/>
          </a:xfrm>
          <a:prstGeom prst="rect">
            <a:avLst/>
          </a:prstGeom>
          <a:noFill/>
        </p:spPr>
        <p:txBody>
          <a:bodyPr wrap="square">
            <a:spAutoFit/>
          </a:bodyPr>
          <a:lstStyle/>
          <a:p>
            <a:pPr>
              <a:spcAft>
                <a:spcPts val="400"/>
              </a:spcAft>
              <a:defRPr sz="1019">
                <a:solidFill>
                  <a:srgbClr val="123755"/>
                </a:solidFill>
                <a:latin typeface="Arial"/>
              </a:defRPr>
            </a:pPr>
            <a:r>
              <a:t>Baraldi, S. and Cifalinò, A. (2015) ‘Delivering training strategies: the balanced scorecard at work’, International Journal of Training and Development, 19(3), pp. 179–198.</a:t>
            </a:r>
          </a:p>
          <a:p>
            <a:pPr>
              <a:spcAft>
                <a:spcPts val="400"/>
              </a:spcAft>
              <a:defRPr sz="1019">
                <a:solidFill>
                  <a:srgbClr val="123755"/>
                </a:solidFill>
                <a:latin typeface="Arial"/>
              </a:defRPr>
            </a:pPr>
            <a:r>
              <a:t>Barney, J.B. (1991) ‘Firm resources and sustained competitive advantage’, Journal of Management, 17(1), pp. 99–120.</a:t>
            </a:r>
          </a:p>
          <a:p>
            <a:pPr>
              <a:spcAft>
                <a:spcPts val="400"/>
              </a:spcAft>
              <a:defRPr sz="1019">
                <a:solidFill>
                  <a:srgbClr val="123755"/>
                </a:solidFill>
                <a:latin typeface="Arial"/>
              </a:defRPr>
            </a:pPr>
            <a:r>
              <a:t>CIPD (2017a) Succession Planning. London: Chartered Institute of Personnel and Development.</a:t>
            </a:r>
          </a:p>
          <a:p>
            <a:pPr>
              <a:spcAft>
                <a:spcPts val="400"/>
              </a:spcAft>
              <a:defRPr sz="1019">
                <a:solidFill>
                  <a:srgbClr val="123755"/>
                </a:solidFill>
                <a:latin typeface="Arial"/>
              </a:defRPr>
            </a:pPr>
            <a:r>
              <a:t>CIPD (2017b) Talent Management. London: Chartered Institute of Personnel and Development.</a:t>
            </a:r>
          </a:p>
          <a:p>
            <a:pPr>
              <a:spcAft>
                <a:spcPts val="400"/>
              </a:spcAft>
              <a:defRPr sz="1019">
                <a:solidFill>
                  <a:srgbClr val="123755"/>
                </a:solidFill>
                <a:latin typeface="Arial"/>
              </a:defRPr>
            </a:pPr>
            <a:r>
              <a:t>CIPD (2019) The Psychological Contract. London: Chartered Institute of Personnel and Development.</a:t>
            </a:r>
          </a:p>
          <a:p>
            <a:pPr>
              <a:spcAft>
                <a:spcPts val="400"/>
              </a:spcAft>
              <a:defRPr sz="1019">
                <a:solidFill>
                  <a:srgbClr val="123755"/>
                </a:solidFill>
                <a:latin typeface="Arial"/>
              </a:defRPr>
            </a:pPr>
            <a:r>
              <a:t>Foot, M. and Hook, C. (2005) Introducing Human Resource Management. Harlow: Pearson Education.</a:t>
            </a:r>
          </a:p>
          <a:p>
            <a:pPr>
              <a:spcAft>
                <a:spcPts val="400"/>
              </a:spcAft>
              <a:defRPr sz="1019">
                <a:solidFill>
                  <a:srgbClr val="123755"/>
                </a:solidFill>
                <a:latin typeface="Arial"/>
              </a:defRPr>
            </a:pPr>
            <a:r>
              <a:t>Ittner, C.D. and Douds, A.S. (1997) Training and Development. Source cited in Week 2 lecture material.</a:t>
            </a:r>
          </a:p>
          <a:p>
            <a:pPr>
              <a:spcAft>
                <a:spcPts val="400"/>
              </a:spcAft>
              <a:defRPr sz="1019">
                <a:solidFill>
                  <a:srgbClr val="123755"/>
                </a:solidFill>
                <a:latin typeface="Arial"/>
              </a:defRPr>
            </a:pPr>
            <a:r>
              <a:t>Kolb, D.A. (1984) Experiential Learning. Englewood Cliffs, NJ: Prentice Hall.</a:t>
            </a:r>
          </a:p>
          <a:p>
            <a:pPr>
              <a:spcAft>
                <a:spcPts val="400"/>
              </a:spcAft>
              <a:defRPr sz="1019">
                <a:solidFill>
                  <a:srgbClr val="123755"/>
                </a:solidFill>
                <a:latin typeface="Arial"/>
              </a:defRPr>
            </a:pPr>
            <a:r>
              <a:t>Muller-Camen, M., Croucher, R. and Leigh, S. (2008) Human Resource Management: A Case Study Approach. London: CIPD.</a:t>
            </a:r>
          </a:p>
          <a:p>
            <a:pPr>
              <a:spcAft>
                <a:spcPts val="400"/>
              </a:spcAft>
              <a:defRPr sz="1019">
                <a:solidFill>
                  <a:srgbClr val="123755"/>
                </a:solidFill>
                <a:latin typeface="Arial"/>
              </a:defRPr>
            </a:pPr>
            <a:r>
              <a:t>Salas, E. et al. (2012) ‘The science of training and development in organizations’, Psychological Science in the Public Interest, 13(2), pp. 74–101.</a:t>
            </a:r>
          </a:p>
          <a:p>
            <a:pPr>
              <a:spcAft>
                <a:spcPts val="400"/>
              </a:spcAft>
              <a:defRPr sz="1019">
                <a:solidFill>
                  <a:srgbClr val="123755"/>
                </a:solidFill>
                <a:latin typeface="Arial"/>
              </a:defRPr>
            </a:pPr>
            <a:r>
              <a:t>Storey, J. (1995) Human Resource Management: A Critical Text. London: Routledge.</a:t>
            </a:r>
          </a:p>
          <a:p>
            <a:pPr>
              <a:spcAft>
                <a:spcPts val="400"/>
              </a:spcAft>
              <a:defRPr sz="1019">
                <a:solidFill>
                  <a:srgbClr val="123755"/>
                </a:solidFill>
                <a:latin typeface="Arial"/>
              </a:defRPr>
            </a:pPr>
            <a:r>
              <a:t>Taylor, S. (2014) Resourcing and Talent Management. 6th edn. London: CIPD.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47c3542f8b424f2d2d976dfb04ef384b">
  <xsd:schema xmlns:xsd="http://www.w3.org/2001/XMLSchema" xmlns:xs="http://www.w3.org/2001/XMLSchema" xmlns:p="http://schemas.microsoft.com/office/2006/metadata/properties" xmlns:ns3="b4f9f7ee-5770-4a14-8925-17f3d16e50b7" targetNamespace="http://schemas.microsoft.com/office/2006/metadata/properties" ma:root="true" ma:fieldsID="2649cba0c661323a26d19202495fdb0d"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8D18C4D9-1BC4-4001-A0D7-E3B6718B76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366BBA6-742A-4C21-BCF1-4D5DC46B4B50}">
  <ds:schemaRefs>
    <ds:schemaRef ds:uri="http://schemas.microsoft.com/sharepoint/v3/contenttype/forms"/>
  </ds:schemaRefs>
</ds:datastoreItem>
</file>

<file path=customXml/itemProps3.xml><?xml version="1.0" encoding="utf-8"?>
<ds:datastoreItem xmlns:ds="http://schemas.openxmlformats.org/officeDocument/2006/customXml" ds:itemID="{9F7EAD12-F5E0-440F-BE40-7CFB18B1369E}">
  <ds:schemaRefs>
    <ds:schemaRef ds:uri="http://schemas.microsoft.com/office/2006/metadata/properties"/>
    <ds:schemaRef ds:uri="http://purl.org/dc/terms/"/>
    <ds:schemaRef ds:uri="http://www.w3.org/XML/1998/namespace"/>
    <ds:schemaRef ds:uri="http://purl.org/dc/elements/1.1/"/>
    <ds:schemaRef ds:uri="http://schemas.microsoft.com/office/infopath/2007/PartnerControls"/>
    <ds:schemaRef ds:uri="http://purl.org/dc/dcmitype/"/>
    <ds:schemaRef ds:uri="b4f9f7ee-5770-4a14-8925-17f3d16e50b7"/>
    <ds:schemaRef ds:uri="http://schemas.microsoft.com/office/2006/documentManagement/type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39</TotalTime>
  <Words>2075</Words>
  <Application>Microsoft Office PowerPoint</Application>
  <PresentationFormat>Widescreen</PresentationFormat>
  <Paragraphs>262</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HealthConnect UK – Editable PowerPoint</dc:title>
  <dc:subject>LCLM5002 Component 1 – Individual Presentation</dc:subject>
  <dc:creator/>
  <cp:keywords/>
  <dc:description>generated using python-pptx</dc:description>
  <cp:lastModifiedBy>Gabriela Ioana Popescu (2512905)</cp:lastModifiedBy>
  <cp:revision>2</cp:revision>
  <dcterms:created xsi:type="dcterms:W3CDTF">2013-01-27T09:14:16Z</dcterms:created>
  <dcterms:modified xsi:type="dcterms:W3CDTF">2026-10-11T15:26:03Z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