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2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" name="Google Shape;64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" name="Google Shape;95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" name="Google Shape;113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41cf20e91c_0_81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41cf20e91c_0_8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3" name="Google Shape;133;p1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showMasterSp="0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TitleSlideOverlay.png" id="12" name="Google Shape;12;p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" name="Google Shape;13;p2"/>
          <p:cNvGrpSpPr/>
          <p:nvPr/>
        </p:nvGrpSpPr>
        <p:grpSpPr>
          <a:xfrm>
            <a:off x="-1" y="1578972"/>
            <a:ext cx="9471390" cy="4639687"/>
            <a:chOff x="-1" y="1578972"/>
            <a:chExt cx="9471390" cy="4639687"/>
          </a:xfrm>
        </p:grpSpPr>
        <p:sp>
          <p:nvSpPr>
            <p:cNvPr id="14" name="Google Shape;14;p2"/>
            <p:cNvSpPr/>
            <p:nvPr/>
          </p:nvSpPr>
          <p:spPr>
            <a:xfrm rot="-5930880">
              <a:off x="3703491" y="-842257"/>
              <a:ext cx="2064406" cy="9264100"/>
            </a:xfrm>
            <a:custGeom>
              <a:rect b="b" l="l" r="r" t="t"/>
              <a:pathLst>
                <a:path extrusionOk="0" h="9154402" w="2209695">
                  <a:moveTo>
                    <a:pt x="67397" y="8829966"/>
                  </a:moveTo>
                  <a:lnTo>
                    <a:pt x="0" y="1104848"/>
                  </a:lnTo>
                  <a:cubicBezTo>
                    <a:pt x="0" y="811824"/>
                    <a:pt x="116404" y="530802"/>
                    <a:pt x="323604" y="323603"/>
                  </a:cubicBezTo>
                  <a:cubicBezTo>
                    <a:pt x="530804" y="116404"/>
                    <a:pt x="811826" y="1"/>
                    <a:pt x="1104850" y="2"/>
                  </a:cubicBezTo>
                  <a:lnTo>
                    <a:pt x="1104848" y="0"/>
                  </a:lnTo>
                  <a:lnTo>
                    <a:pt x="1104848" y="0"/>
                  </a:lnTo>
                  <a:cubicBezTo>
                    <a:pt x="1397872" y="0"/>
                    <a:pt x="1678894" y="116404"/>
                    <a:pt x="1886093" y="323604"/>
                  </a:cubicBezTo>
                  <a:cubicBezTo>
                    <a:pt x="2093292" y="530804"/>
                    <a:pt x="2209695" y="811826"/>
                    <a:pt x="2209694" y="1104850"/>
                  </a:cubicBezTo>
                  <a:cubicBezTo>
                    <a:pt x="2209694" y="3788034"/>
                    <a:pt x="2209695" y="6471218"/>
                    <a:pt x="2209695" y="9154402"/>
                  </a:cubicBezTo>
                  <a:lnTo>
                    <a:pt x="2209695" y="9154402"/>
                  </a:lnTo>
                </a:path>
              </a:pathLst>
            </a:custGeom>
            <a:solidFill>
              <a:srgbClr val="073779">
                <a:alpha val="80000"/>
              </a:srgbClr>
            </a:solidFill>
            <a:ln cap="flat" cmpd="sng" w="25400">
              <a:solidFill>
                <a:schemeClr val="accent2">
                  <a:alpha val="6000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 rot="-5940000">
              <a:off x="5179560" y="1579153"/>
              <a:ext cx="1040884" cy="7134813"/>
            </a:xfrm>
            <a:custGeom>
              <a:rect b="b" l="l" r="r" t="t"/>
              <a:pathLst>
                <a:path extrusionOk="0" h="7134813" w="1040884">
                  <a:moveTo>
                    <a:pt x="0" y="6971904"/>
                  </a:moveTo>
                  <a:lnTo>
                    <a:pt x="0" y="6971904"/>
                  </a:lnTo>
                  <a:lnTo>
                    <a:pt x="0" y="6971904"/>
                  </a:lnTo>
                  <a:lnTo>
                    <a:pt x="0" y="498324"/>
                  </a:lnTo>
                  <a:cubicBezTo>
                    <a:pt x="0" y="366160"/>
                    <a:pt x="52502" y="239410"/>
                    <a:pt x="145956" y="145956"/>
                  </a:cubicBezTo>
                  <a:cubicBezTo>
                    <a:pt x="239410" y="52502"/>
                    <a:pt x="366161" y="1"/>
                    <a:pt x="498325" y="1"/>
                  </a:cubicBezTo>
                  <a:lnTo>
                    <a:pt x="498324" y="0"/>
                  </a:lnTo>
                  <a:lnTo>
                    <a:pt x="498324" y="0"/>
                  </a:lnTo>
                  <a:cubicBezTo>
                    <a:pt x="630488" y="0"/>
                    <a:pt x="757238" y="52502"/>
                    <a:pt x="850692" y="145956"/>
                  </a:cubicBezTo>
                  <a:cubicBezTo>
                    <a:pt x="944146" y="239410"/>
                    <a:pt x="996647" y="366161"/>
                    <a:pt x="996647" y="498325"/>
                  </a:cubicBezTo>
                  <a:cubicBezTo>
                    <a:pt x="1030126" y="1663149"/>
                    <a:pt x="1037566" y="5867764"/>
                    <a:pt x="1040884" y="7134813"/>
                  </a:cubicBezTo>
                </a:path>
              </a:pathLst>
            </a:custGeom>
            <a:solidFill>
              <a:schemeClr val="lt2">
                <a:alpha val="60000"/>
              </a:schemeClr>
            </a:solidFill>
            <a:ln cap="flat" cmpd="sng" w="12700">
              <a:solidFill>
                <a:schemeClr val="dk2">
                  <a:alpha val="60000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 rot="-5940000">
              <a:off x="6127955" y="-68851"/>
              <a:ext cx="932370" cy="5296611"/>
            </a:xfrm>
            <a:custGeom>
              <a:rect b="b" l="l" r="r" t="t"/>
              <a:pathLst>
                <a:path extrusionOk="0" h="6320186" w="962833">
                  <a:moveTo>
                    <a:pt x="0" y="6172200"/>
                  </a:moveTo>
                  <a:lnTo>
                    <a:pt x="0" y="6172200"/>
                  </a:lnTo>
                  <a:lnTo>
                    <a:pt x="5534" y="6164375"/>
                  </a:lnTo>
                  <a:cubicBezTo>
                    <a:pt x="3689" y="4261983"/>
                    <a:pt x="1845" y="2359592"/>
                    <a:pt x="0" y="457200"/>
                  </a:cubicBezTo>
                  <a:cubicBezTo>
                    <a:pt x="0" y="335943"/>
                    <a:pt x="48169" y="219652"/>
                    <a:pt x="133911" y="133911"/>
                  </a:cubicBezTo>
                  <a:cubicBezTo>
                    <a:pt x="219653" y="48169"/>
                    <a:pt x="335944" y="0"/>
                    <a:pt x="457201" y="1"/>
                  </a:cubicBezTo>
                  <a:lnTo>
                    <a:pt x="457200" y="0"/>
                  </a:lnTo>
                  <a:lnTo>
                    <a:pt x="457200" y="0"/>
                  </a:lnTo>
                  <a:cubicBezTo>
                    <a:pt x="578457" y="0"/>
                    <a:pt x="694748" y="48169"/>
                    <a:pt x="780489" y="133911"/>
                  </a:cubicBezTo>
                  <a:cubicBezTo>
                    <a:pt x="866231" y="219653"/>
                    <a:pt x="914400" y="335944"/>
                    <a:pt x="914399" y="457201"/>
                  </a:cubicBezTo>
                  <a:cubicBezTo>
                    <a:pt x="943191" y="1489568"/>
                    <a:pt x="870354" y="4525828"/>
                    <a:pt x="962833" y="6320186"/>
                  </a:cubicBezTo>
                </a:path>
              </a:pathLst>
            </a:custGeom>
            <a:solidFill>
              <a:schemeClr val="lt2">
                <a:alpha val="4980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" name="Google Shape;17;p2"/>
            <p:cNvSpPr/>
            <p:nvPr/>
          </p:nvSpPr>
          <p:spPr>
            <a:xfrm rot="-5940000">
              <a:off x="5624128" y="-611284"/>
              <a:ext cx="962833" cy="6320186"/>
            </a:xfrm>
            <a:custGeom>
              <a:rect b="b" l="l" r="r" t="t"/>
              <a:pathLst>
                <a:path extrusionOk="0" h="6320186" w="962833">
                  <a:moveTo>
                    <a:pt x="0" y="6172200"/>
                  </a:moveTo>
                  <a:lnTo>
                    <a:pt x="0" y="6172200"/>
                  </a:lnTo>
                  <a:lnTo>
                    <a:pt x="0" y="6172200"/>
                  </a:lnTo>
                  <a:lnTo>
                    <a:pt x="0" y="457200"/>
                  </a:lnTo>
                  <a:cubicBezTo>
                    <a:pt x="0" y="335943"/>
                    <a:pt x="48169" y="219652"/>
                    <a:pt x="133911" y="133911"/>
                  </a:cubicBezTo>
                  <a:cubicBezTo>
                    <a:pt x="219653" y="48169"/>
                    <a:pt x="335944" y="0"/>
                    <a:pt x="457201" y="1"/>
                  </a:cubicBezTo>
                  <a:lnTo>
                    <a:pt x="457200" y="0"/>
                  </a:lnTo>
                  <a:lnTo>
                    <a:pt x="457200" y="0"/>
                  </a:lnTo>
                  <a:cubicBezTo>
                    <a:pt x="578457" y="0"/>
                    <a:pt x="694748" y="48169"/>
                    <a:pt x="780489" y="133911"/>
                  </a:cubicBezTo>
                  <a:cubicBezTo>
                    <a:pt x="866231" y="219653"/>
                    <a:pt x="914400" y="335944"/>
                    <a:pt x="914399" y="457201"/>
                  </a:cubicBezTo>
                  <a:cubicBezTo>
                    <a:pt x="943191" y="1489568"/>
                    <a:pt x="870354" y="4525828"/>
                    <a:pt x="962833" y="6320186"/>
                  </a:cubicBezTo>
                </a:path>
              </a:pathLst>
            </a:custGeom>
            <a:solidFill>
              <a:srgbClr val="073779">
                <a:alpha val="49803"/>
              </a:srgbClr>
            </a:solidFill>
            <a:ln cap="flat" cmpd="sng" w="25400">
              <a:solidFill>
                <a:schemeClr val="accent2">
                  <a:alpha val="49803"/>
                </a:scheme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" name="Google Shape;18;p2"/>
            <p:cNvSpPr/>
            <p:nvPr/>
          </p:nvSpPr>
          <p:spPr>
            <a:xfrm rot="-5940000">
              <a:off x="6395227" y="-278516"/>
              <a:ext cx="552099" cy="5104822"/>
            </a:xfrm>
            <a:custGeom>
              <a:rect b="b" l="l" r="r" t="t"/>
              <a:pathLst>
                <a:path extrusionOk="0" h="5109912" w="552099">
                  <a:moveTo>
                    <a:pt x="0" y="5016061"/>
                  </a:moveTo>
                  <a:lnTo>
                    <a:pt x="0" y="5016061"/>
                  </a:lnTo>
                  <a:lnTo>
                    <a:pt x="0" y="251460"/>
                  </a:lnTo>
                  <a:cubicBezTo>
                    <a:pt x="0" y="184769"/>
                    <a:pt x="26493" y="120809"/>
                    <a:pt x="73651" y="73651"/>
                  </a:cubicBezTo>
                  <a:cubicBezTo>
                    <a:pt x="120809" y="26493"/>
                    <a:pt x="184769" y="0"/>
                    <a:pt x="251460" y="0"/>
                  </a:cubicBezTo>
                  <a:lnTo>
                    <a:pt x="251460" y="0"/>
                  </a:lnTo>
                  <a:cubicBezTo>
                    <a:pt x="318151" y="0"/>
                    <a:pt x="382111" y="26493"/>
                    <a:pt x="429269" y="73651"/>
                  </a:cubicBezTo>
                  <a:cubicBezTo>
                    <a:pt x="476427" y="120809"/>
                    <a:pt x="502920" y="184769"/>
                    <a:pt x="502920" y="251460"/>
                  </a:cubicBezTo>
                  <a:cubicBezTo>
                    <a:pt x="528237" y="1864408"/>
                    <a:pt x="536054" y="5039297"/>
                    <a:pt x="552099" y="5109912"/>
                  </a:cubicBezTo>
                </a:path>
              </a:pathLst>
            </a:custGeom>
            <a:solidFill>
              <a:schemeClr val="accent1">
                <a:alpha val="29803"/>
              </a:schemeClr>
            </a:solidFill>
            <a:ln cap="flat" cmpd="sng" w="57150">
              <a:solidFill>
                <a:schemeClr val="accent2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" name="Google Shape;19;p2"/>
            <p:cNvSpPr/>
            <p:nvPr/>
          </p:nvSpPr>
          <p:spPr>
            <a:xfrm rot="-5940000">
              <a:off x="7468755" y="1178808"/>
              <a:ext cx="536285" cy="2936001"/>
            </a:xfrm>
            <a:custGeom>
              <a:rect b="b" l="l" r="r" t="t"/>
              <a:pathLst>
                <a:path extrusionOk="0" h="2938929" w="536285">
                  <a:moveTo>
                    <a:pt x="6777" y="2849391"/>
                  </a:moveTo>
                  <a:cubicBezTo>
                    <a:pt x="6668" y="1978928"/>
                    <a:pt x="109" y="1121923"/>
                    <a:pt x="0" y="251460"/>
                  </a:cubicBezTo>
                  <a:cubicBezTo>
                    <a:pt x="0" y="184769"/>
                    <a:pt x="26493" y="120809"/>
                    <a:pt x="73651" y="73651"/>
                  </a:cubicBezTo>
                  <a:cubicBezTo>
                    <a:pt x="120809" y="26493"/>
                    <a:pt x="184769" y="0"/>
                    <a:pt x="251460" y="0"/>
                  </a:cubicBezTo>
                  <a:lnTo>
                    <a:pt x="251460" y="0"/>
                  </a:lnTo>
                  <a:cubicBezTo>
                    <a:pt x="318151" y="0"/>
                    <a:pt x="382111" y="26493"/>
                    <a:pt x="429269" y="73651"/>
                  </a:cubicBezTo>
                  <a:cubicBezTo>
                    <a:pt x="476427" y="120809"/>
                    <a:pt x="502920" y="184769"/>
                    <a:pt x="502920" y="251460"/>
                  </a:cubicBezTo>
                  <a:cubicBezTo>
                    <a:pt x="528237" y="1864408"/>
                    <a:pt x="517682" y="905440"/>
                    <a:pt x="536285" y="2938929"/>
                  </a:cubicBezTo>
                </a:path>
              </a:pathLst>
            </a:custGeom>
            <a:solidFill>
              <a:schemeClr val="accent1"/>
            </a:solidFill>
            <a:ln cap="flat" cmpd="sng" w="57150">
              <a:solidFill>
                <a:schemeClr val="accent2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0" name="Google Shape;20;p2"/>
          <p:cNvSpPr/>
          <p:nvPr/>
        </p:nvSpPr>
        <p:spPr>
          <a:xfrm rot="-5940000">
            <a:off x="5750708" y="-641833"/>
            <a:ext cx="985797" cy="6048136"/>
          </a:xfrm>
          <a:custGeom>
            <a:rect b="b" l="l" r="r" t="t"/>
            <a:pathLst>
              <a:path extrusionOk="0" h="6338829" w="981537">
                <a:moveTo>
                  <a:pt x="0" y="6172200"/>
                </a:moveTo>
                <a:lnTo>
                  <a:pt x="0" y="6172200"/>
                </a:lnTo>
                <a:lnTo>
                  <a:pt x="0" y="6172200"/>
                </a:lnTo>
                <a:lnTo>
                  <a:pt x="0" y="457200"/>
                </a:lnTo>
                <a:cubicBezTo>
                  <a:pt x="0" y="335943"/>
                  <a:pt x="48169" y="219652"/>
                  <a:pt x="133911" y="133911"/>
                </a:cubicBezTo>
                <a:cubicBezTo>
                  <a:pt x="219653" y="48169"/>
                  <a:pt x="335944" y="0"/>
                  <a:pt x="457201" y="1"/>
                </a:cubicBezTo>
                <a:lnTo>
                  <a:pt x="457200" y="0"/>
                </a:lnTo>
                <a:lnTo>
                  <a:pt x="457200" y="0"/>
                </a:lnTo>
                <a:cubicBezTo>
                  <a:pt x="578457" y="0"/>
                  <a:pt x="694748" y="48169"/>
                  <a:pt x="780489" y="133911"/>
                </a:cubicBezTo>
                <a:cubicBezTo>
                  <a:pt x="866231" y="219653"/>
                  <a:pt x="914400" y="335944"/>
                  <a:pt x="914399" y="457201"/>
                </a:cubicBezTo>
                <a:cubicBezTo>
                  <a:pt x="943191" y="1489568"/>
                  <a:pt x="889058" y="4544471"/>
                  <a:pt x="981537" y="6338829"/>
                </a:cubicBezTo>
              </a:path>
            </a:pathLst>
          </a:custGeom>
          <a:solidFill>
            <a:srgbClr val="ACB8CA">
              <a:alpha val="800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1" name="Google Shape;21;p2"/>
          <p:cNvGrpSpPr/>
          <p:nvPr/>
        </p:nvGrpSpPr>
        <p:grpSpPr>
          <a:xfrm>
            <a:off x="784582" y="-1221043"/>
            <a:ext cx="5811455" cy="2952861"/>
            <a:chOff x="784582" y="-1221043"/>
            <a:chExt cx="5811455" cy="2952861"/>
          </a:xfrm>
        </p:grpSpPr>
        <p:sp>
          <p:nvSpPr>
            <p:cNvPr id="22" name="Google Shape;22;p2"/>
            <p:cNvSpPr/>
            <p:nvPr/>
          </p:nvSpPr>
          <p:spPr>
            <a:xfrm>
              <a:off x="2382982" y="1122218"/>
              <a:ext cx="609600" cy="609600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2856954" y="76200"/>
              <a:ext cx="1023669" cy="8382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1948131" y="46402"/>
              <a:ext cx="1023669" cy="867998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1219200" y="-765132"/>
              <a:ext cx="3505316" cy="1521076"/>
            </a:xfrm>
            <a:prstGeom prst="pie">
              <a:avLst>
                <a:gd fmla="val 22874" name="adj1"/>
                <a:gd fmla="val 10801881" name="adj2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2345120" y="141183"/>
              <a:ext cx="1023669" cy="952934"/>
            </a:xfrm>
            <a:prstGeom prst="ellipse">
              <a:avLst/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" name="Google Shape;27;p2"/>
            <p:cNvSpPr/>
            <p:nvPr/>
          </p:nvSpPr>
          <p:spPr>
            <a:xfrm rot="-9130023">
              <a:off x="1178780" y="-178449"/>
              <a:ext cx="1133352" cy="831645"/>
            </a:xfrm>
            <a:prstGeom prst="arc">
              <a:avLst>
                <a:gd fmla="val 11101214" name="adj1"/>
                <a:gd fmla="val 21230192" name="adj2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" name="Google Shape;28;p2"/>
            <p:cNvSpPr/>
            <p:nvPr/>
          </p:nvSpPr>
          <p:spPr>
            <a:xfrm rot="60000">
              <a:off x="787878" y="-198453"/>
              <a:ext cx="381000" cy="381000"/>
            </a:xfrm>
            <a:prstGeom prst="pie">
              <a:avLst>
                <a:gd fmla="val 21598475" name="adj1"/>
                <a:gd fmla="val 10634284" name="adj2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" name="Google Shape;29;p2"/>
            <p:cNvSpPr/>
            <p:nvPr/>
          </p:nvSpPr>
          <p:spPr>
            <a:xfrm rot="6387309">
              <a:off x="4862250" y="-839605"/>
              <a:ext cx="1453063" cy="1671367"/>
            </a:xfrm>
            <a:prstGeom prst="arc">
              <a:avLst>
                <a:gd fmla="val 15214126" name="adj1"/>
                <a:gd fmla="val 4414917" name="adj2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5362575" y="461226"/>
              <a:ext cx="756423" cy="643674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4800600" y="152400"/>
              <a:ext cx="756423" cy="643674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" name="Google Shape;32;p2"/>
            <p:cNvSpPr/>
            <p:nvPr/>
          </p:nvSpPr>
          <p:spPr>
            <a:xfrm rot="6387309">
              <a:off x="3396216" y="-1040840"/>
              <a:ext cx="1905868" cy="2047339"/>
            </a:xfrm>
            <a:prstGeom prst="arc">
              <a:avLst>
                <a:gd fmla="val 15243146" name="adj1"/>
                <a:gd fmla="val 4369025" name="adj2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115050" y="590550"/>
              <a:ext cx="152400" cy="1524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6191250" y="485775"/>
              <a:ext cx="104774" cy="104774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5" name="Google Shape;35;p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cap="flat" cmpd="sng" w="2540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2"/>
          <p:cNvSpPr txBox="1"/>
          <p:nvPr>
            <p:ph type="ctrTitle"/>
          </p:nvPr>
        </p:nvSpPr>
        <p:spPr>
          <a:xfrm rot="-557688">
            <a:off x="1022823" y="2961459"/>
            <a:ext cx="7551601" cy="161260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Calibri"/>
              <a:buNone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37" name="Google Shape;37;p2"/>
          <p:cNvSpPr txBox="1"/>
          <p:nvPr>
            <p:ph idx="1" type="subTitle"/>
          </p:nvPr>
        </p:nvSpPr>
        <p:spPr>
          <a:xfrm rot="-540000">
            <a:off x="2550459" y="4704801"/>
            <a:ext cx="64008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3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40" name="Google Shape;40;p3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1" name="Google Shape;41;p3"/>
          <p:cNvSpPr txBox="1"/>
          <p:nvPr>
            <p:ph idx="10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2" name="Google Shape;42;p3"/>
          <p:cNvSpPr txBox="1"/>
          <p:nvPr>
            <p:ph idx="11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3" name="Google Shape;43;p3"/>
          <p:cNvSpPr txBox="1"/>
          <p:nvPr>
            <p:ph idx="12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ustom">
  <p:cSld name="Custom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4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46" name="Google Shape;46;p4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7" name="Google Shape;47;p4"/>
          <p:cNvSpPr txBox="1"/>
          <p:nvPr>
            <p:ph idx="10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8" name="Google Shape;48;p4"/>
          <p:cNvSpPr txBox="1"/>
          <p:nvPr>
            <p:ph idx="11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9" name="Google Shape;49;p4"/>
          <p:cNvSpPr txBox="1"/>
          <p:nvPr>
            <p:ph idx="12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ustom 2">
  <p:cSld name="Custom 2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5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52" name="Google Shape;52;p5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3" name="Google Shape;53;p5"/>
          <p:cNvSpPr txBox="1"/>
          <p:nvPr>
            <p:ph idx="10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4" name="Google Shape;54;p5"/>
          <p:cNvSpPr txBox="1"/>
          <p:nvPr>
            <p:ph idx="11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5" name="Google Shape;55;p5"/>
          <p:cNvSpPr txBox="1"/>
          <p:nvPr>
            <p:ph idx="12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4F648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hyperlink" Target="mailto:N.Cole-Jones@pcydds.ac.uk" TargetMode="Externa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6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8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6"/>
          <p:cNvSpPr txBox="1"/>
          <p:nvPr>
            <p:ph type="ctrTitle"/>
          </p:nvPr>
        </p:nvSpPr>
        <p:spPr>
          <a:xfrm rot="-557726">
            <a:off x="796161" y="2622647"/>
            <a:ext cx="7551765" cy="161266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en-US" sz="4000"/>
              <a:t>Gwella’r Gymraeg - Cymraeg i Bawb</a:t>
            </a:r>
            <a:endParaRPr b="0" i="0" sz="4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6"/>
          <p:cNvSpPr txBox="1"/>
          <p:nvPr>
            <p:ph idx="1" type="subTitle"/>
          </p:nvPr>
        </p:nvSpPr>
        <p:spPr>
          <a:xfrm rot="-540058">
            <a:off x="2432540" y="4437456"/>
            <a:ext cx="6400720" cy="158311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b="0" i="0" lang="en-US" sz="4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Dr Nia Cole Jones</a:t>
            </a:r>
            <a:endParaRPr b="0" i="0" sz="4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US" sz="4000"/>
              <a:t>Mr Aled Williams</a:t>
            </a:r>
            <a:endParaRPr sz="4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7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b="0" i="0" lang="en-US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Croeso!</a:t>
            </a:r>
            <a:endParaRPr b="0" i="0" sz="4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7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Heddiw, byddwn yn:</a:t>
            </a:r>
            <a:endParaRPr/>
          </a:p>
          <a:p>
            <a:pPr indent="-508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Dod i adnabod ein gilydd</a:t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Cael cyflwyniad i</a:t>
            </a:r>
            <a:r>
              <a:rPr lang="en-US"/>
              <a:t>’r sesiynau</a:t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Cyflwyniad i </a:t>
            </a:r>
            <a:r>
              <a:rPr lang="en-US"/>
              <a:t>adnoddau defnyddiol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lang="en-US"/>
              <a:t>Mesur lle’r ydyn ni nawr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8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b="0" i="0" lang="en-US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Strwythur</a:t>
            </a:r>
            <a:endParaRPr b="0" i="0" sz="4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8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Sesiynau dwy awr yr wythnos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9am-11am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lang="en-US"/>
              <a:t>G</a:t>
            </a: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wiriwch eich amserlen - ystafelloedd ac amserlen y</a:t>
            </a:r>
            <a:r>
              <a:rPr lang="en-US"/>
              <a:t>n amrywio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lang="en-US"/>
              <a:t>Gwaith i’w wneud rhwng y sesiynau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lang="en-US"/>
              <a:t>Cadw tystiolaeth o’ch defnydd o iaith - cynlluniau gwersi, ymarferion, tystiolaeth o gywiro gwaith y plant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9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b="0" i="0" lang="en-US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Manylion Cyswllt</a:t>
            </a:r>
            <a:endParaRPr b="0" i="0" sz="4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9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0800" lvl="0" marL="2286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Manylion cyswllt: </a:t>
            </a:r>
            <a:r>
              <a:rPr b="0" i="0" lang="en-US" sz="28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N.Cole-Jones@pcydds.ac.uk</a:t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508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Rhif ffôn uniongyrchol: 01792 482115</a:t>
            </a:r>
            <a:endParaRPr/>
          </a:p>
          <a:p>
            <a:pPr indent="-508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Ystafell:Canolfan Dylan Thomas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Os ydych eisiau fy ngweld, mae croeso </a:t>
            </a:r>
            <a:r>
              <a:rPr lang="en-US"/>
              <a:t>i</a:t>
            </a: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chi wneud apwyntiad</a:t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0"/>
          <p:cNvSpPr txBox="1"/>
          <p:nvPr>
            <p:ph type="title"/>
          </p:nvPr>
        </p:nvSpPr>
        <p:spPr>
          <a:xfrm>
            <a:off x="628650" y="385673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b="0" i="0" lang="en-US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Dod i adnabod ein gilydd</a:t>
            </a:r>
            <a:endParaRPr b="0" i="0" sz="4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5" name="Google Shape;85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143250" y="2415140"/>
            <a:ext cx="2857500" cy="2857500"/>
          </a:xfrm>
          <a:prstGeom prst="rect">
            <a:avLst/>
          </a:prstGeom>
          <a:noFill/>
          <a:ln cap="flat" cmpd="sng" w="76200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1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b="0" i="0" lang="en-US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Pwrpas - Pam?</a:t>
            </a:r>
            <a:endParaRPr b="0" i="0" sz="4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1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Cryfhau eich sgiliau ieithyddol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Codi eich hyder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Cyfoethogi’r hyn y gallwch chi ei gynnig i’r plant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Sicrhau safon ieithyddol i chi a’r plant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2" name="Google Shape;92;p1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817606">
            <a:off x="5628685" y="4822368"/>
            <a:ext cx="2630399" cy="1750411"/>
          </a:xfrm>
          <a:prstGeom prst="rect">
            <a:avLst/>
          </a:prstGeom>
          <a:solidFill>
            <a:schemeClr val="lt1"/>
          </a:solidFill>
          <a:ln cap="flat" cmpd="sng" w="12700">
            <a:solidFill>
              <a:schemeClr val="accent2"/>
            </a:solidFill>
            <a:prstDash val="solid"/>
            <a:miter lim="800000"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2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b="0" i="0" lang="en-US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Adolygiad Donaldson</a:t>
            </a:r>
            <a:endParaRPr b="0" i="0" sz="4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2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Mae'r Adolygiad yn argymell y dylai'r holl blant a phobl ifanc barhau i ddysgu'r Gymraeg hyd at 16 oed, ond gyda mwy o ffocws ar allu plant a phobl ifanc i gyfathrebu'n hyderus yn y Gymraeg mewn cyd-destunau pob dydd, gan gynnwys y gweithle. Dylai ysgolion cyfrwng-Cymraeg weithredu fel canolbwynt ar gyfer y Gymraeg, gan ddarparu cymorth i athrawon ac ymarferwyr eraill mewn ysgolion cyfrwng Saesneg.</a:t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3"/>
          <p:cNvSpPr txBox="1"/>
          <p:nvPr>
            <p:ph idx="1" type="body"/>
          </p:nvPr>
        </p:nvSpPr>
        <p:spPr>
          <a:xfrm>
            <a:off x="1294544" y="349322"/>
            <a:ext cx="6203664" cy="332074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04800" lvl="0" marL="2286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Arial"/>
              <a:buChar char="•"/>
            </a:pPr>
            <a:r>
              <a:rPr b="0" i="0" lang="en-US" sz="4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‘Mae pob athro’n athro iaith’</a:t>
            </a:r>
            <a:endParaRPr b="0" i="0" sz="4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4" name="Google Shape;104;p13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1386" l="0" r="0" t="1387"/>
          <a:stretch/>
        </p:blipFill>
        <p:spPr>
          <a:xfrm>
            <a:off x="1690692" y="2722651"/>
            <a:ext cx="6093265" cy="3361844"/>
          </a:xfrm>
          <a:prstGeom prst="rect">
            <a:avLst/>
          </a:prstGeom>
          <a:solidFill>
            <a:schemeClr val="accent1"/>
          </a:solidFill>
          <a:ln cap="flat" cmpd="sng" w="76200">
            <a:solidFill>
              <a:srgbClr val="FFFF00"/>
            </a:solidFill>
            <a:prstDash val="solid"/>
            <a:miter lim="800000"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4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lang="en-US"/>
              <a:t>Trafod</a:t>
            </a:r>
            <a:endParaRPr b="0" i="0" sz="4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0" name="Google Shape;110;p14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lang="en-US"/>
              <a:t>Rhannau ymadrodd - sut i drafod enw/berf/ansoddair 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lang="en-US"/>
              <a:t>Cenedl enwau a’r treiglo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lang="en-US"/>
              <a:t>Gofyn cwestiynau 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lang="en-US"/>
              <a:t>Rhoi gorchmynion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lang="en-US"/>
              <a:t>Gwallau cyffredin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5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b="0" i="0" lang="en-US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Adnoddau i’ch helpu</a:t>
            </a:r>
            <a:endParaRPr b="0" i="0" sz="4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6" name="Google Shape;116;p15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4678" r="4678" t="0"/>
          <a:stretch/>
        </p:blipFill>
        <p:spPr>
          <a:xfrm rot="-261008">
            <a:off x="4496388" y="2298949"/>
            <a:ext cx="4329112" cy="3178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5"/>
          <p:cNvPicPr preferRelativeResize="0"/>
          <p:nvPr>
            <p:ph idx="3" type="pic"/>
          </p:nvPr>
        </p:nvPicPr>
        <p:blipFill rotWithShape="1">
          <a:blip r:embed="rId4">
            <a:alphaModFix/>
          </a:blip>
          <a:srcRect b="13274" l="0" r="0" t="13274"/>
          <a:stretch/>
        </p:blipFill>
        <p:spPr>
          <a:xfrm rot="153739">
            <a:off x="173975" y="2341242"/>
            <a:ext cx="4329113" cy="317976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6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b="0" i="0" lang="en-US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Adnoddau eraill</a:t>
            </a:r>
            <a:endParaRPr b="0" i="0" sz="4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6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Cysgliad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Ap Treiglo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Geiriadur yr Academi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Porth Termau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</a:pPr>
            <a:r>
              <a:rPr b="0" i="0" lang="en-US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Yr Hwb</a:t>
            </a:r>
            <a:endParaRPr b="0" i="0" sz="2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4" name="Google Shape;124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1255707">
            <a:off x="5363919" y="3012142"/>
            <a:ext cx="2743200" cy="2743200"/>
          </a:xfrm>
          <a:prstGeom prst="rect">
            <a:avLst/>
          </a:prstGeom>
          <a:solidFill>
            <a:schemeClr val="lt1"/>
          </a:solidFill>
          <a:ln cap="flat" cmpd="sng" w="12700">
            <a:solidFill>
              <a:schemeClr val="accent2"/>
            </a:solidFill>
            <a:prstDash val="solid"/>
            <a:miter lim="800000"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7"/>
          <p:cNvSpPr txBox="1"/>
          <p:nvPr>
            <p:ph type="title"/>
          </p:nvPr>
        </p:nvSpPr>
        <p:spPr>
          <a:xfrm>
            <a:off x="628650" y="365125"/>
            <a:ext cx="7886700" cy="13257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Ymateb</a:t>
            </a:r>
            <a:endParaRPr/>
          </a:p>
        </p:txBody>
      </p:sp>
      <p:sp>
        <p:nvSpPr>
          <p:cNvPr id="130" name="Google Shape;130;p17"/>
          <p:cNvSpPr txBox="1"/>
          <p:nvPr>
            <p:ph idx="1" type="body"/>
          </p:nvPr>
        </p:nvSpPr>
        <p:spPr>
          <a:xfrm>
            <a:off x="628650" y="1825625"/>
            <a:ext cx="7886700" cy="43512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Peidiwch ag ofni gofyn!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Yma i fod o gymorth i chi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Cyfle i gyflwyno cwestiynau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Rhannu profiadau PAP - beth sydd o ddefnydd i chi?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-909199">
            <a:off x="736330" y="2445249"/>
            <a:ext cx="3277773" cy="2945983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18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</a:pPr>
            <a:r>
              <a:rPr b="0" i="0" lang="en-US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Unrhyw gwestiynau?</a:t>
            </a:r>
            <a:endParaRPr b="0" i="0" sz="44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7" name="Google Shape;137;p1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 rot="1123161">
            <a:off x="4572000" y="2373329"/>
            <a:ext cx="4393158" cy="22070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