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48" r:id="rId3"/>
  </p:sldMasterIdLst>
  <p:notesMasterIdLst>
    <p:notesMasterId r:id="rId45"/>
  </p:notesMasterIdLst>
  <p:sldIdLst>
    <p:sldId id="257" r:id="rId4"/>
    <p:sldId id="291" r:id="rId5"/>
    <p:sldId id="292" r:id="rId6"/>
    <p:sldId id="293" r:id="rId7"/>
    <p:sldId id="294" r:id="rId8"/>
    <p:sldId id="295" r:id="rId9"/>
    <p:sldId id="296" r:id="rId10"/>
    <p:sldId id="262" r:id="rId11"/>
    <p:sldId id="297" r:id="rId12"/>
    <p:sldId id="300" r:id="rId13"/>
    <p:sldId id="261" r:id="rId14"/>
    <p:sldId id="260" r:id="rId15"/>
    <p:sldId id="259" r:id="rId16"/>
    <p:sldId id="284" r:id="rId17"/>
    <p:sldId id="299" r:id="rId18"/>
    <p:sldId id="272" r:id="rId19"/>
    <p:sldId id="285" r:id="rId20"/>
    <p:sldId id="303" r:id="rId21"/>
    <p:sldId id="304" r:id="rId22"/>
    <p:sldId id="305" r:id="rId23"/>
    <p:sldId id="306" r:id="rId24"/>
    <p:sldId id="308" r:id="rId25"/>
    <p:sldId id="309" r:id="rId26"/>
    <p:sldId id="310" r:id="rId27"/>
    <p:sldId id="307" r:id="rId28"/>
    <p:sldId id="311" r:id="rId29"/>
    <p:sldId id="313" r:id="rId30"/>
    <p:sldId id="314" r:id="rId31"/>
    <p:sldId id="315" r:id="rId32"/>
    <p:sldId id="312" r:id="rId33"/>
    <p:sldId id="316" r:id="rId34"/>
    <p:sldId id="298" r:id="rId35"/>
    <p:sldId id="301" r:id="rId36"/>
    <p:sldId id="302" r:id="rId37"/>
    <p:sldId id="317" r:id="rId38"/>
    <p:sldId id="319" r:id="rId39"/>
    <p:sldId id="318" r:id="rId40"/>
    <p:sldId id="268" r:id="rId41"/>
    <p:sldId id="280" r:id="rId42"/>
    <p:sldId id="282" r:id="rId43"/>
    <p:sldId id="274" r:id="rId4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8D894-FDC0-2938-87BE-269173D1C149}" v="767" dt="2023-06-26T14:55:57.884"/>
    <p1510:client id="{1BD64A51-543A-DFAC-13E1-E9E60905E17D}" v="545" dt="2023-08-10T10:35:17.404"/>
    <p1510:client id="{546EAACC-918E-4ED6-A0B1-796298E5C9D1}" v="6" dt="2023-06-23T12:42:57.520"/>
    <p1510:client id="{B44E0066-21E6-4766-16D6-BC79510872E6}" v="1" dt="2023-08-16T11:00:20.943"/>
    <p1510:client id="{D60CE88D-8D64-2745-27AD-16E82E3F9977}" v="159" dt="2023-08-10T09:40:40.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0724" autoAdjust="0"/>
  </p:normalViewPr>
  <p:slideViewPr>
    <p:cSldViewPr snapToGrid="0">
      <p:cViewPr varScale="1">
        <p:scale>
          <a:sx n="65" d="100"/>
          <a:sy n="65" d="100"/>
        </p:scale>
        <p:origin x="7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81620A-E4A8-420F-9A14-537ADEA56B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985271-6683-4E82-8B51-FB9E98349445}">
      <dgm:prSet/>
      <dgm:spPr/>
      <dgm:t>
        <a:bodyPr/>
        <a:lstStyle/>
        <a:p>
          <a:pPr>
            <a:lnSpc>
              <a:spcPct val="100000"/>
            </a:lnSpc>
          </a:pPr>
          <a:r>
            <a:rPr lang="en-GB" dirty="0"/>
            <a:t>What is paraphrasing?</a:t>
          </a:r>
          <a:endParaRPr lang="en-US" dirty="0"/>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pPr>
            <a:lnSpc>
              <a:spcPct val="100000"/>
            </a:lnSpc>
          </a:pPr>
          <a:r>
            <a:rPr lang="en-GB" dirty="0"/>
            <a:t>Why is it important?</a:t>
          </a:r>
          <a:endParaRPr lang="en-US" dirty="0"/>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7D454F29-ADB8-470B-BC31-4A15E26FB930}" type="pres">
      <dgm:prSet presAssocID="{8D81620A-E4A8-420F-9A14-537ADEA56B16}" presName="root" presStyleCnt="0">
        <dgm:presLayoutVars>
          <dgm:dir/>
          <dgm:resizeHandles val="exact"/>
        </dgm:presLayoutVars>
      </dgm:prSet>
      <dgm:spPr/>
    </dgm:pt>
    <dgm:pt modelId="{C57A99D0-1C0E-4B22-9F71-6224C9A1AAC4}" type="pres">
      <dgm:prSet presAssocID="{A3985271-6683-4E82-8B51-FB9E98349445}" presName="compNode" presStyleCnt="0"/>
      <dgm:spPr/>
    </dgm:pt>
    <dgm:pt modelId="{D9EBDBB6-089C-4390-A43A-C8EA3A580C72}" type="pres">
      <dgm:prSet presAssocID="{A3985271-6683-4E82-8B51-FB9E98349445}" presName="bgRect" presStyleLbl="bgShp" presStyleIdx="0" presStyleCnt="2"/>
      <dgm:spPr/>
    </dgm:pt>
    <dgm:pt modelId="{3F88C129-A311-4754-891E-8C92E3F90EA0}" type="pres">
      <dgm:prSet presAssocID="{A3985271-6683-4E82-8B51-FB9E9834944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FED45D0C-2CF3-4B0C-91CC-64E30FD036FC}" type="pres">
      <dgm:prSet presAssocID="{A3985271-6683-4E82-8B51-FB9E98349445}" presName="spaceRect" presStyleCnt="0"/>
      <dgm:spPr/>
    </dgm:pt>
    <dgm:pt modelId="{C00788CD-1BE3-4E44-83C4-F7064BA7566A}" type="pres">
      <dgm:prSet presAssocID="{A3985271-6683-4E82-8B51-FB9E98349445}" presName="parTx" presStyleLbl="revTx" presStyleIdx="0" presStyleCnt="2">
        <dgm:presLayoutVars>
          <dgm:chMax val="0"/>
          <dgm:chPref val="0"/>
        </dgm:presLayoutVars>
      </dgm:prSet>
      <dgm:spPr/>
    </dgm:pt>
    <dgm:pt modelId="{C0317D4C-A14C-47A3-BCD5-E9B3577EAA63}" type="pres">
      <dgm:prSet presAssocID="{44251FDD-F132-4144-9DF5-CAD054BC2DE1}" presName="sibTrans" presStyleCnt="0"/>
      <dgm:spPr/>
    </dgm:pt>
    <dgm:pt modelId="{1E4B751E-8A4E-437D-AC69-E510811ADD3D}" type="pres">
      <dgm:prSet presAssocID="{E125A008-389C-402A-861D-95A49FFD8E44}" presName="compNode" presStyleCnt="0"/>
      <dgm:spPr/>
    </dgm:pt>
    <dgm:pt modelId="{BED2DB2A-9045-4426-8636-508EB8AA7892}" type="pres">
      <dgm:prSet presAssocID="{E125A008-389C-402A-861D-95A49FFD8E44}" presName="bgRect" presStyleLbl="bgShp" presStyleIdx="1" presStyleCnt="2"/>
      <dgm:spPr/>
    </dgm:pt>
    <dgm:pt modelId="{3745A844-4FFC-4568-B1F5-0AD58A581425}" type="pres">
      <dgm:prSet presAssocID="{E125A008-389C-402A-861D-95A49FFD8E4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2E06428D-5326-465C-AD9D-12CBF6D5ABD9}" type="pres">
      <dgm:prSet presAssocID="{E125A008-389C-402A-861D-95A49FFD8E44}" presName="spaceRect" presStyleCnt="0"/>
      <dgm:spPr/>
    </dgm:pt>
    <dgm:pt modelId="{08224DB9-4BF2-4660-AD5E-4BAA4EFF8DB1}" type="pres">
      <dgm:prSet presAssocID="{E125A008-389C-402A-861D-95A49FFD8E44}" presName="parTx" presStyleLbl="revTx" presStyleIdx="1" presStyleCnt="2">
        <dgm:presLayoutVars>
          <dgm:chMax val="0"/>
          <dgm:chPref val="0"/>
        </dgm:presLayoutVars>
      </dgm:prSet>
      <dgm:spPr/>
    </dgm:pt>
  </dgm:ptLst>
  <dgm:cxnLst>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2C11DB19-76AF-4F0F-A1A1-C7275B7469D6}" type="presOf" srcId="{8D81620A-E4A8-420F-9A14-537ADEA56B16}" destId="{7D454F29-ADB8-470B-BC31-4A15E26FB930}" srcOrd="0" destOrd="0" presId="urn:microsoft.com/office/officeart/2018/2/layout/IconVerticalSolidList"/>
    <dgm:cxn modelId="{A9CB7564-DA56-4CD7-84BC-3DA43CF89BF6}" type="presOf" srcId="{A3985271-6683-4E82-8B51-FB9E98349445}" destId="{C00788CD-1BE3-4E44-83C4-F7064BA7566A}" srcOrd="0" destOrd="0" presId="urn:microsoft.com/office/officeart/2018/2/layout/IconVerticalSolidList"/>
    <dgm:cxn modelId="{F357C8A3-CD0B-4588-BE37-59B23067905F}" type="presOf" srcId="{E125A008-389C-402A-861D-95A49FFD8E44}" destId="{08224DB9-4BF2-4660-AD5E-4BAA4EFF8DB1}" srcOrd="0" destOrd="0" presId="urn:microsoft.com/office/officeart/2018/2/layout/IconVerticalSolidList"/>
    <dgm:cxn modelId="{A42ED969-60A5-42D3-985B-874E48AEB45E}" type="presParOf" srcId="{7D454F29-ADB8-470B-BC31-4A15E26FB930}" destId="{C57A99D0-1C0E-4B22-9F71-6224C9A1AAC4}" srcOrd="0" destOrd="0" presId="urn:microsoft.com/office/officeart/2018/2/layout/IconVerticalSolidList"/>
    <dgm:cxn modelId="{C4D6C368-94E9-4504-A825-708559E44693}" type="presParOf" srcId="{C57A99D0-1C0E-4B22-9F71-6224C9A1AAC4}" destId="{D9EBDBB6-089C-4390-A43A-C8EA3A580C72}" srcOrd="0" destOrd="0" presId="urn:microsoft.com/office/officeart/2018/2/layout/IconVerticalSolidList"/>
    <dgm:cxn modelId="{6B23F9DB-D2E0-44A5-855A-DAE125706FEE}" type="presParOf" srcId="{C57A99D0-1C0E-4B22-9F71-6224C9A1AAC4}" destId="{3F88C129-A311-4754-891E-8C92E3F90EA0}" srcOrd="1" destOrd="0" presId="urn:microsoft.com/office/officeart/2018/2/layout/IconVerticalSolidList"/>
    <dgm:cxn modelId="{C7A90B0F-FBB2-47BB-8261-9B8735CAA995}" type="presParOf" srcId="{C57A99D0-1C0E-4B22-9F71-6224C9A1AAC4}" destId="{FED45D0C-2CF3-4B0C-91CC-64E30FD036FC}" srcOrd="2" destOrd="0" presId="urn:microsoft.com/office/officeart/2018/2/layout/IconVerticalSolidList"/>
    <dgm:cxn modelId="{8E7F1FA7-E3CE-4311-ADD7-D3CA0DD2BDCB}" type="presParOf" srcId="{C57A99D0-1C0E-4B22-9F71-6224C9A1AAC4}" destId="{C00788CD-1BE3-4E44-83C4-F7064BA7566A}" srcOrd="3" destOrd="0" presId="urn:microsoft.com/office/officeart/2018/2/layout/IconVerticalSolidList"/>
    <dgm:cxn modelId="{E085B9DD-0AB9-4CF4-A1E0-B7D506EFD2C0}" type="presParOf" srcId="{7D454F29-ADB8-470B-BC31-4A15E26FB930}" destId="{C0317D4C-A14C-47A3-BCD5-E9B3577EAA63}" srcOrd="1" destOrd="0" presId="urn:microsoft.com/office/officeart/2018/2/layout/IconVerticalSolidList"/>
    <dgm:cxn modelId="{3419FCEF-D0DC-4A22-B868-5956CC25A9F9}" type="presParOf" srcId="{7D454F29-ADB8-470B-BC31-4A15E26FB930}" destId="{1E4B751E-8A4E-437D-AC69-E510811ADD3D}" srcOrd="2" destOrd="0" presId="urn:microsoft.com/office/officeart/2018/2/layout/IconVerticalSolidList"/>
    <dgm:cxn modelId="{70BFC502-9F0E-4E70-AB06-F4AE6C06A388}" type="presParOf" srcId="{1E4B751E-8A4E-437D-AC69-E510811ADD3D}" destId="{BED2DB2A-9045-4426-8636-508EB8AA7892}" srcOrd="0" destOrd="0" presId="urn:microsoft.com/office/officeart/2018/2/layout/IconVerticalSolidList"/>
    <dgm:cxn modelId="{8746DFC3-5024-4FAB-BD02-CBB109444EE3}" type="presParOf" srcId="{1E4B751E-8A4E-437D-AC69-E510811ADD3D}" destId="{3745A844-4FFC-4568-B1F5-0AD58A581425}" srcOrd="1" destOrd="0" presId="urn:microsoft.com/office/officeart/2018/2/layout/IconVerticalSolidList"/>
    <dgm:cxn modelId="{57CC8A2D-81A9-4F43-A9EB-32A8A5AF4202}" type="presParOf" srcId="{1E4B751E-8A4E-437D-AC69-E510811ADD3D}" destId="{2E06428D-5326-465C-AD9D-12CBF6D5ABD9}" srcOrd="2" destOrd="0" presId="urn:microsoft.com/office/officeart/2018/2/layout/IconVerticalSolidList"/>
    <dgm:cxn modelId="{62A5AECA-4A09-4A23-B62F-194DE45BB53A}" type="presParOf" srcId="{1E4B751E-8A4E-437D-AC69-E510811ADD3D}" destId="{08224DB9-4BF2-4660-AD5E-4BAA4EFF8D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484C-8C51-46DC-948E-3C27A8B4E1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CC1719-AEF9-4FD5-914E-B3418AFA9DE2}">
      <dgm:prSet/>
      <dgm:spPr/>
      <dgm:t>
        <a:bodyPr/>
        <a:lstStyle/>
        <a:p>
          <a:pPr rtl="0"/>
          <a:r>
            <a:rPr lang="en-GB" dirty="0"/>
            <a:t>In- text citation-</a:t>
          </a:r>
          <a:r>
            <a:rPr lang="en-GB" dirty="0">
              <a:latin typeface="Bierstadt"/>
            </a:rPr>
            <a:t> including</a:t>
          </a:r>
          <a:r>
            <a:rPr lang="en-GB" dirty="0"/>
            <a:t> the source of information within your work.</a:t>
          </a:r>
          <a:endParaRPr lang="en-US" dirty="0"/>
        </a:p>
      </dgm:t>
    </dgm:pt>
    <dgm:pt modelId="{424FA4CB-2785-4E1B-8D99-DBF4316488D6}" type="parTrans" cxnId="{7CF4213A-8A33-40BA-A81D-8C887C5B5053}">
      <dgm:prSet/>
      <dgm:spPr/>
      <dgm:t>
        <a:bodyPr/>
        <a:lstStyle/>
        <a:p>
          <a:endParaRPr lang="en-US"/>
        </a:p>
      </dgm:t>
    </dgm:pt>
    <dgm:pt modelId="{C777A456-8891-4918-949C-22C458B04BBA}" type="sibTrans" cxnId="{7CF4213A-8A33-40BA-A81D-8C887C5B5053}">
      <dgm:prSet/>
      <dgm:spPr/>
      <dgm:t>
        <a:bodyPr/>
        <a:lstStyle/>
        <a:p>
          <a:endParaRPr lang="en-US"/>
        </a:p>
      </dgm:t>
    </dgm:pt>
    <dgm:pt modelId="{7CCF971D-EF0C-4EC3-9F86-A5539D4424F9}">
      <dgm:prSet/>
      <dgm:spPr/>
      <dgm:t>
        <a:bodyPr/>
        <a:lstStyle/>
        <a:p>
          <a:r>
            <a:rPr lang="en-GB" dirty="0"/>
            <a:t>Reference list- at the end of your work in alphabetical order of authors surname</a:t>
          </a:r>
          <a:endParaRPr lang="en-US" dirty="0"/>
        </a:p>
      </dgm:t>
    </dgm:pt>
    <dgm:pt modelId="{4F266FF2-DC9B-41C0-B369-CCC7B77677D9}" type="parTrans" cxnId="{7C756741-3A92-42A1-B80E-4E4592D5E5B3}">
      <dgm:prSet/>
      <dgm:spPr/>
      <dgm:t>
        <a:bodyPr/>
        <a:lstStyle/>
        <a:p>
          <a:endParaRPr lang="en-US"/>
        </a:p>
      </dgm:t>
    </dgm:pt>
    <dgm:pt modelId="{322EEF62-AFBF-4F28-B6C7-48631E8F5F83}" type="sibTrans" cxnId="{7C756741-3A92-42A1-B80E-4E4592D5E5B3}">
      <dgm:prSet/>
      <dgm:spPr/>
      <dgm:t>
        <a:bodyPr/>
        <a:lstStyle/>
        <a:p>
          <a:endParaRPr lang="en-US"/>
        </a:p>
      </dgm:t>
    </dgm:pt>
    <dgm:pt modelId="{38CFBB92-D9BF-4D4E-982C-0C56FABA40D8}" type="pres">
      <dgm:prSet presAssocID="{6AA2484C-8C51-46DC-948E-3C27A8B4E1F2}" presName="root" presStyleCnt="0">
        <dgm:presLayoutVars>
          <dgm:dir/>
          <dgm:resizeHandles val="exact"/>
        </dgm:presLayoutVars>
      </dgm:prSet>
      <dgm:spPr/>
    </dgm:pt>
    <dgm:pt modelId="{EB9CCF3F-D6A0-49FB-A639-4D024CD8F269}" type="pres">
      <dgm:prSet presAssocID="{2ECC1719-AEF9-4FD5-914E-B3418AFA9DE2}" presName="compNode" presStyleCnt="0"/>
      <dgm:spPr/>
    </dgm:pt>
    <dgm:pt modelId="{CF40ABDB-344B-4F2C-AF9D-81D54FDA5809}" type="pres">
      <dgm:prSet presAssocID="{2ECC1719-AEF9-4FD5-914E-B3418AFA9DE2}" presName="bgRect" presStyleLbl="bgShp" presStyleIdx="0" presStyleCnt="2"/>
      <dgm:spPr/>
    </dgm:pt>
    <dgm:pt modelId="{40EB9F64-A3A8-466B-A848-43101541A568}" type="pres">
      <dgm:prSet presAssocID="{2ECC1719-AEF9-4FD5-914E-B3418AFA9DE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77FC75F0-7E5A-4389-85CE-C173E0E1F072}" type="pres">
      <dgm:prSet presAssocID="{2ECC1719-AEF9-4FD5-914E-B3418AFA9DE2}" presName="spaceRect" presStyleCnt="0"/>
      <dgm:spPr/>
    </dgm:pt>
    <dgm:pt modelId="{00D456CB-6E2F-4D03-994B-846164F8483D}" type="pres">
      <dgm:prSet presAssocID="{2ECC1719-AEF9-4FD5-914E-B3418AFA9DE2}" presName="parTx" presStyleLbl="revTx" presStyleIdx="0" presStyleCnt="2">
        <dgm:presLayoutVars>
          <dgm:chMax val="0"/>
          <dgm:chPref val="0"/>
        </dgm:presLayoutVars>
      </dgm:prSet>
      <dgm:spPr/>
    </dgm:pt>
    <dgm:pt modelId="{6276F7D8-0075-4F7C-92A2-E7BA09C78257}" type="pres">
      <dgm:prSet presAssocID="{C777A456-8891-4918-949C-22C458B04BBA}" presName="sibTrans" presStyleCnt="0"/>
      <dgm:spPr/>
    </dgm:pt>
    <dgm:pt modelId="{8876F4FB-9925-4004-8C72-B8466BB28374}" type="pres">
      <dgm:prSet presAssocID="{7CCF971D-EF0C-4EC3-9F86-A5539D4424F9}" presName="compNode" presStyleCnt="0"/>
      <dgm:spPr/>
    </dgm:pt>
    <dgm:pt modelId="{ECC1BA9A-2184-4B3A-B59B-8F757BBB427F}" type="pres">
      <dgm:prSet presAssocID="{7CCF971D-EF0C-4EC3-9F86-A5539D4424F9}" presName="bgRect" presStyleLbl="bgShp" presStyleIdx="1" presStyleCnt="2"/>
      <dgm:spPr/>
    </dgm:pt>
    <dgm:pt modelId="{25B0C220-206D-4D26-84D0-6BEFD0D5BBB5}" type="pres">
      <dgm:prSet presAssocID="{7CCF971D-EF0C-4EC3-9F86-A5539D4424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D3B5F41D-E47F-4A8D-B56A-3597C809C8B3}" type="pres">
      <dgm:prSet presAssocID="{7CCF971D-EF0C-4EC3-9F86-A5539D4424F9}" presName="spaceRect" presStyleCnt="0"/>
      <dgm:spPr/>
    </dgm:pt>
    <dgm:pt modelId="{6DE4CFAF-2495-4AE9-B528-309666F9F14C}" type="pres">
      <dgm:prSet presAssocID="{7CCF971D-EF0C-4EC3-9F86-A5539D4424F9}" presName="parTx" presStyleLbl="revTx" presStyleIdx="1" presStyleCnt="2">
        <dgm:presLayoutVars>
          <dgm:chMax val="0"/>
          <dgm:chPref val="0"/>
        </dgm:presLayoutVars>
      </dgm:prSet>
      <dgm:spPr/>
    </dgm:pt>
  </dgm:ptLst>
  <dgm:cxnLst>
    <dgm:cxn modelId="{6D867204-8A23-491D-8C8E-9E5BCA757ED2}" type="presOf" srcId="{2ECC1719-AEF9-4FD5-914E-B3418AFA9DE2}" destId="{00D456CB-6E2F-4D03-994B-846164F8483D}" srcOrd="0" destOrd="0" presId="urn:microsoft.com/office/officeart/2018/2/layout/IconVerticalSolidList"/>
    <dgm:cxn modelId="{7CF4213A-8A33-40BA-A81D-8C887C5B5053}" srcId="{6AA2484C-8C51-46DC-948E-3C27A8B4E1F2}" destId="{2ECC1719-AEF9-4FD5-914E-B3418AFA9DE2}" srcOrd="0" destOrd="0" parTransId="{424FA4CB-2785-4E1B-8D99-DBF4316488D6}" sibTransId="{C777A456-8891-4918-949C-22C458B04BBA}"/>
    <dgm:cxn modelId="{7C756741-3A92-42A1-B80E-4E4592D5E5B3}" srcId="{6AA2484C-8C51-46DC-948E-3C27A8B4E1F2}" destId="{7CCF971D-EF0C-4EC3-9F86-A5539D4424F9}" srcOrd="1" destOrd="0" parTransId="{4F266FF2-DC9B-41C0-B369-CCC7B77677D9}" sibTransId="{322EEF62-AFBF-4F28-B6C7-48631E8F5F83}"/>
    <dgm:cxn modelId="{9BFE2C57-D6CD-42B9-B7F9-0B02663803F1}" type="presOf" srcId="{6AA2484C-8C51-46DC-948E-3C27A8B4E1F2}" destId="{38CFBB92-D9BF-4D4E-982C-0C56FABA40D8}" srcOrd="0" destOrd="0" presId="urn:microsoft.com/office/officeart/2018/2/layout/IconVerticalSolidList"/>
    <dgm:cxn modelId="{A6E48386-A61F-40F0-9B43-AAE1DA33D7E2}" type="presOf" srcId="{7CCF971D-EF0C-4EC3-9F86-A5539D4424F9}" destId="{6DE4CFAF-2495-4AE9-B528-309666F9F14C}" srcOrd="0" destOrd="0" presId="urn:microsoft.com/office/officeart/2018/2/layout/IconVerticalSolidList"/>
    <dgm:cxn modelId="{709F2D41-5241-4FDB-AF23-B2C312BB48D4}" type="presParOf" srcId="{38CFBB92-D9BF-4D4E-982C-0C56FABA40D8}" destId="{EB9CCF3F-D6A0-49FB-A639-4D024CD8F269}" srcOrd="0" destOrd="0" presId="urn:microsoft.com/office/officeart/2018/2/layout/IconVerticalSolidList"/>
    <dgm:cxn modelId="{4FC2BCEE-3C16-4438-BF9F-8AE7DF56F7FB}" type="presParOf" srcId="{EB9CCF3F-D6A0-49FB-A639-4D024CD8F269}" destId="{CF40ABDB-344B-4F2C-AF9D-81D54FDA5809}" srcOrd="0" destOrd="0" presId="urn:microsoft.com/office/officeart/2018/2/layout/IconVerticalSolidList"/>
    <dgm:cxn modelId="{F2F91F3E-52D6-4843-B32A-72B6E5C0294D}" type="presParOf" srcId="{EB9CCF3F-D6A0-49FB-A639-4D024CD8F269}" destId="{40EB9F64-A3A8-466B-A848-43101541A568}" srcOrd="1" destOrd="0" presId="urn:microsoft.com/office/officeart/2018/2/layout/IconVerticalSolidList"/>
    <dgm:cxn modelId="{C76B98BA-A2B4-4655-9B7C-45FE4C3F6520}" type="presParOf" srcId="{EB9CCF3F-D6A0-49FB-A639-4D024CD8F269}" destId="{77FC75F0-7E5A-4389-85CE-C173E0E1F072}" srcOrd="2" destOrd="0" presId="urn:microsoft.com/office/officeart/2018/2/layout/IconVerticalSolidList"/>
    <dgm:cxn modelId="{4397ED45-48F3-462E-8415-DAF5CE10D99D}" type="presParOf" srcId="{EB9CCF3F-D6A0-49FB-A639-4D024CD8F269}" destId="{00D456CB-6E2F-4D03-994B-846164F8483D}" srcOrd="3" destOrd="0" presId="urn:microsoft.com/office/officeart/2018/2/layout/IconVerticalSolidList"/>
    <dgm:cxn modelId="{63CED8B2-72EC-4D1F-BEB2-F838CD8E924F}" type="presParOf" srcId="{38CFBB92-D9BF-4D4E-982C-0C56FABA40D8}" destId="{6276F7D8-0075-4F7C-92A2-E7BA09C78257}" srcOrd="1" destOrd="0" presId="urn:microsoft.com/office/officeart/2018/2/layout/IconVerticalSolidList"/>
    <dgm:cxn modelId="{72344853-51FA-49C9-9AAC-310DE9766827}" type="presParOf" srcId="{38CFBB92-D9BF-4D4E-982C-0C56FABA40D8}" destId="{8876F4FB-9925-4004-8C72-B8466BB28374}" srcOrd="2" destOrd="0" presId="urn:microsoft.com/office/officeart/2018/2/layout/IconVerticalSolidList"/>
    <dgm:cxn modelId="{4F07D597-AEB3-48AD-AC1F-8A8F4CDED21F}" type="presParOf" srcId="{8876F4FB-9925-4004-8C72-B8466BB28374}" destId="{ECC1BA9A-2184-4B3A-B59B-8F757BBB427F}" srcOrd="0" destOrd="0" presId="urn:microsoft.com/office/officeart/2018/2/layout/IconVerticalSolidList"/>
    <dgm:cxn modelId="{6B2E348B-3DF4-47AF-988E-0C6869D23BF9}" type="presParOf" srcId="{8876F4FB-9925-4004-8C72-B8466BB28374}" destId="{25B0C220-206D-4D26-84D0-6BEFD0D5BBB5}" srcOrd="1" destOrd="0" presId="urn:microsoft.com/office/officeart/2018/2/layout/IconVerticalSolidList"/>
    <dgm:cxn modelId="{7194F688-62CE-4913-BC7B-9B9F0DFD9926}" type="presParOf" srcId="{8876F4FB-9925-4004-8C72-B8466BB28374}" destId="{D3B5F41D-E47F-4A8D-B56A-3597C809C8B3}" srcOrd="2" destOrd="0" presId="urn:microsoft.com/office/officeart/2018/2/layout/IconVerticalSolidList"/>
    <dgm:cxn modelId="{0D26FE12-E87A-4DCB-9183-0A685098F716}" type="presParOf" srcId="{8876F4FB-9925-4004-8C72-B8466BB28374}" destId="{6DE4CFAF-2495-4AE9-B528-309666F9F1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BDBB6-089C-4390-A43A-C8EA3A580C72}">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8C129-A311-4754-891E-8C92E3F90EA0}">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788CD-1BE3-4E44-83C4-F7064BA7566A}">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111250">
            <a:lnSpc>
              <a:spcPct val="100000"/>
            </a:lnSpc>
            <a:spcBef>
              <a:spcPct val="0"/>
            </a:spcBef>
            <a:spcAft>
              <a:spcPct val="35000"/>
            </a:spcAft>
            <a:buNone/>
          </a:pPr>
          <a:r>
            <a:rPr lang="en-GB" sz="2500" kern="1200" dirty="0"/>
            <a:t>What is paraphrasing?</a:t>
          </a:r>
          <a:endParaRPr lang="en-US" sz="2500" kern="1200" dirty="0"/>
        </a:p>
      </dsp:txBody>
      <dsp:txXfrm>
        <a:off x="1953828" y="916297"/>
        <a:ext cx="4101621" cy="1691626"/>
      </dsp:txXfrm>
    </dsp:sp>
    <dsp:sp modelId="{BED2DB2A-9045-4426-8636-508EB8AA7892}">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5A844-4FFC-4568-B1F5-0AD58A581425}">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24DB9-4BF2-4660-AD5E-4BAA4EFF8DB1}">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111250">
            <a:lnSpc>
              <a:spcPct val="100000"/>
            </a:lnSpc>
            <a:spcBef>
              <a:spcPct val="0"/>
            </a:spcBef>
            <a:spcAft>
              <a:spcPct val="35000"/>
            </a:spcAft>
            <a:buNone/>
          </a:pPr>
          <a:r>
            <a:rPr lang="en-GB" sz="2500" kern="1200" dirty="0"/>
            <a:t>Why is it important?</a:t>
          </a:r>
          <a:endParaRPr lang="en-US" sz="2500" kern="1200" dirty="0"/>
        </a:p>
      </dsp:txBody>
      <dsp:txXfrm>
        <a:off x="1953828" y="3030830"/>
        <a:ext cx="4101621" cy="1691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0ABDB-344B-4F2C-AF9D-81D54FDA5809}">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B9F64-A3A8-466B-A848-43101541A568}">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456CB-6E2F-4D03-994B-846164F8483D}">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rtl="0">
            <a:lnSpc>
              <a:spcPct val="90000"/>
            </a:lnSpc>
            <a:spcBef>
              <a:spcPct val="0"/>
            </a:spcBef>
            <a:spcAft>
              <a:spcPct val="35000"/>
            </a:spcAft>
            <a:buNone/>
          </a:pPr>
          <a:r>
            <a:rPr lang="en-GB" sz="2400" kern="1200" dirty="0"/>
            <a:t>In- text citation-</a:t>
          </a:r>
          <a:r>
            <a:rPr lang="en-GB" sz="2400" kern="1200" dirty="0">
              <a:latin typeface="Bierstadt"/>
            </a:rPr>
            <a:t> including</a:t>
          </a:r>
          <a:r>
            <a:rPr lang="en-GB" sz="2400" kern="1200" dirty="0"/>
            <a:t> the source of information within your work.</a:t>
          </a:r>
          <a:endParaRPr lang="en-US" sz="2400" kern="1200" dirty="0"/>
        </a:p>
      </dsp:txBody>
      <dsp:txXfrm>
        <a:off x="1953828" y="916297"/>
        <a:ext cx="4101621" cy="1691626"/>
      </dsp:txXfrm>
    </dsp:sp>
    <dsp:sp modelId="{ECC1BA9A-2184-4B3A-B59B-8F757BBB427F}">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B0C220-206D-4D26-84D0-6BEFD0D5BBB5}">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E4CFAF-2495-4AE9-B528-309666F9F14C}">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a:lnSpc>
              <a:spcPct val="90000"/>
            </a:lnSpc>
            <a:spcBef>
              <a:spcPct val="0"/>
            </a:spcBef>
            <a:spcAft>
              <a:spcPct val="35000"/>
            </a:spcAft>
            <a:buNone/>
          </a:pPr>
          <a:r>
            <a:rPr lang="en-GB" sz="2400" kern="1200" dirty="0"/>
            <a:t>Reference list- at the end of your work in alphabetical order of authors surname</a:t>
          </a:r>
          <a:endParaRPr lang="en-US" sz="2400" kern="1200" dirty="0"/>
        </a:p>
      </dsp:txBody>
      <dsp:txXfrm>
        <a:off x="1953828" y="3030830"/>
        <a:ext cx="4101621" cy="16916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FAA186-04BF-4CB4-89C9-1D4A4045F165}" type="datetimeFigureOut">
              <a:t>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4F318-D286-499D-85EE-CCE167C02C42}" type="slidenum">
              <a:t>‹#›</a:t>
            </a:fld>
            <a:endParaRPr lang="en-GB"/>
          </a:p>
        </p:txBody>
      </p:sp>
    </p:spTree>
    <p:extLst>
      <p:ext uri="{BB962C8B-B14F-4D97-AF65-F5344CB8AC3E}">
        <p14:creationId xmlns:p14="http://schemas.microsoft.com/office/powerpoint/2010/main" val="3255166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moodle.uwtsd.ac.uk/mod/</a:t>
            </a:r>
            <a:r>
              <a:rPr lang="en-GB" dirty="0" err="1">
                <a:hlinkClick r:id="rId3"/>
              </a:rPr>
              <a:t>scorm</a:t>
            </a:r>
            <a:r>
              <a:rPr lang="en-GB" dirty="0">
                <a:hlinkClick r:id="rId3"/>
              </a:rPr>
              <a:t>/</a:t>
            </a:r>
            <a:r>
              <a:rPr lang="en-GB" dirty="0" err="1">
                <a:hlinkClick r:id="rId3"/>
              </a:rPr>
              <a:t>player.php?a</a:t>
            </a:r>
            <a:r>
              <a:rPr lang="en-GB" dirty="0">
                <a:hlinkClick r:id="rId3"/>
              </a:rPr>
              <a:t>=7376&amp;currentorg=</a:t>
            </a:r>
            <a:r>
              <a:rPr lang="en-GB" dirty="0" err="1">
                <a:hlinkClick r:id="rId3"/>
              </a:rPr>
              <a:t>articulate_rise&amp;scoid</a:t>
            </a:r>
            <a:r>
              <a:rPr lang="en-GB" dirty="0">
                <a:hlinkClick r:id="rId3"/>
              </a:rPr>
              <a:t>=16122&amp;sesskey=</a:t>
            </a:r>
            <a:r>
              <a:rPr lang="en-GB" dirty="0" err="1">
                <a:hlinkClick r:id="rId3"/>
              </a:rPr>
              <a:t>lmHNnrTvlS&amp;display</a:t>
            </a:r>
            <a:r>
              <a:rPr lang="en-GB" dirty="0">
                <a:hlinkClick r:id="rId3"/>
              </a:rPr>
              <a:t>=</a:t>
            </a:r>
            <a:r>
              <a:rPr lang="en-GB" dirty="0" err="1">
                <a:hlinkClick r:id="rId3"/>
              </a:rPr>
              <a:t>popup&amp;mode</a:t>
            </a:r>
            <a:r>
              <a:rPr lang="en-GB" dirty="0">
                <a:hlinkClick r:id="rId3"/>
              </a:rPr>
              <a:t>=normal</a:t>
            </a:r>
            <a:endParaRPr lang="en-GB" dirty="0"/>
          </a:p>
        </p:txBody>
      </p:sp>
      <p:sp>
        <p:nvSpPr>
          <p:cNvPr id="4" name="Slide Number Placeholder 3"/>
          <p:cNvSpPr>
            <a:spLocks noGrp="1"/>
          </p:cNvSpPr>
          <p:nvPr>
            <p:ph type="sldNum" sz="quarter" idx="5"/>
          </p:nvPr>
        </p:nvSpPr>
        <p:spPr/>
        <p:txBody>
          <a:bodyPr/>
          <a:lstStyle/>
          <a:p>
            <a:fld id="{D7C4F318-D286-499D-85EE-CCE167C02C42}" type="slidenum">
              <a:rPr lang="en-GB" smtClean="0"/>
              <a:t>15</a:t>
            </a:fld>
            <a:endParaRPr lang="en-GB"/>
          </a:p>
        </p:txBody>
      </p:sp>
    </p:spTree>
    <p:extLst>
      <p:ext uri="{BB962C8B-B14F-4D97-AF65-F5344CB8AC3E}">
        <p14:creationId xmlns:p14="http://schemas.microsoft.com/office/powerpoint/2010/main" val="890634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Who/When/What/Where</a:t>
            </a:r>
          </a:p>
        </p:txBody>
      </p:sp>
      <p:sp>
        <p:nvSpPr>
          <p:cNvPr id="4" name="Slide Number Placeholder 3"/>
          <p:cNvSpPr>
            <a:spLocks noGrp="1"/>
          </p:cNvSpPr>
          <p:nvPr>
            <p:ph type="sldNum" sz="quarter" idx="5"/>
          </p:nvPr>
        </p:nvSpPr>
        <p:spPr/>
        <p:txBody>
          <a:bodyPr/>
          <a:lstStyle/>
          <a:p>
            <a:fld id="{D7C4F318-D286-499D-85EE-CCE167C02C42}" type="slidenum">
              <a:rPr lang="en-GB" smtClean="0"/>
              <a:t>35</a:t>
            </a:fld>
            <a:endParaRPr lang="en-GB"/>
          </a:p>
        </p:txBody>
      </p:sp>
    </p:spTree>
    <p:extLst>
      <p:ext uri="{BB962C8B-B14F-4D97-AF65-F5344CB8AC3E}">
        <p14:creationId xmlns:p14="http://schemas.microsoft.com/office/powerpoint/2010/main" val="22302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 not in alphabetical order</a:t>
            </a:r>
          </a:p>
        </p:txBody>
      </p:sp>
      <p:sp>
        <p:nvSpPr>
          <p:cNvPr id="4" name="Slide Number Placeholder 3"/>
          <p:cNvSpPr>
            <a:spLocks noGrp="1"/>
          </p:cNvSpPr>
          <p:nvPr>
            <p:ph type="sldNum" sz="quarter" idx="5"/>
          </p:nvPr>
        </p:nvSpPr>
        <p:spPr/>
        <p:txBody>
          <a:bodyPr/>
          <a:lstStyle/>
          <a:p>
            <a:fld id="{D7C4F318-D286-499D-85EE-CCE167C02C42}" type="slidenum">
              <a:t>38</a:t>
            </a:fld>
            <a:endParaRPr lang="en-GB"/>
          </a:p>
        </p:txBody>
      </p:sp>
    </p:spTree>
    <p:extLst>
      <p:ext uri="{BB962C8B-B14F-4D97-AF65-F5344CB8AC3E}">
        <p14:creationId xmlns:p14="http://schemas.microsoft.com/office/powerpoint/2010/main" val="3541613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10/9/2023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10/9/2023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10/9/2023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10/9/2023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10/9/2023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10/9/2023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10/9/2023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10/9/2023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10/9/2023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10/9/2023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10/9/2023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E9A1-9080-6E13-443C-6AB379ADA9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132167-AACD-AE71-F2FB-4B82EDD84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9F6DCF-76E3-064E-8797-182999920FE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65824256-0AA9-3830-20DA-7C77E742E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1B685-690C-2A6A-E837-EDD4E78B7F9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775063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07BC-94BA-71E3-BF13-6E69FA0811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584476-8607-9798-9007-CAD1832CC7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D8211-AED8-5527-BE5C-3346951E9B43}"/>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270EE756-A263-33F1-59DE-1106291DC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A9D62-95AA-ED93-24E3-ABBF7EEB5274}"/>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9636659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2EAF-0C62-64D7-B8C8-05CF5295E6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AC17E7-9135-CE77-49E2-9F67D82607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367121-8DC2-C341-7589-BCE442686E9F}"/>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18AE41C8-ED4B-0A9D-668C-E63ABD6CF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DBF70-3190-DC33-6007-CDD1B6FF914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9990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3447-AA99-832D-1322-4F6AF4CBC5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A987D-7809-3D19-1AA0-4700A4EAFC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69A015-23DD-53CA-6E09-6867DFAE1F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2FBB4C-08A2-4A17-7926-4A58C246DA2D}"/>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6" name="Footer Placeholder 5">
            <a:extLst>
              <a:ext uri="{FF2B5EF4-FFF2-40B4-BE49-F238E27FC236}">
                <a16:creationId xmlns:a16="http://schemas.microsoft.com/office/drawing/2014/main" id="{8A0FC079-B47B-E27A-AA32-DE9B622BC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0FD9C-FFA0-364B-8F12-D82D3D49EB68}"/>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86259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5BC1-525E-6E49-1581-79DDAEBF15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9D414E-15ED-03D8-71D7-48DCDD295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2A6F50-4028-8DCA-2FD6-21BCC72A37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69FA58-223C-5885-C209-BD94FB307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6E38A0-DF73-BDB8-A34F-F54CD729D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1D0AA-F447-9BB6-72FF-A3E8E1150B57}"/>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8" name="Footer Placeholder 7">
            <a:extLst>
              <a:ext uri="{FF2B5EF4-FFF2-40B4-BE49-F238E27FC236}">
                <a16:creationId xmlns:a16="http://schemas.microsoft.com/office/drawing/2014/main" id="{42B85C59-CCAE-30A3-8B82-233C670CCE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CFC0BF-D845-82F2-8793-EDD6C7FE0E2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726293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F363-124A-2400-4FB1-DB29468826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F7D178-A2DE-0AA8-9F89-A4F1FC8BBF0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4" name="Footer Placeholder 3">
            <a:extLst>
              <a:ext uri="{FF2B5EF4-FFF2-40B4-BE49-F238E27FC236}">
                <a16:creationId xmlns:a16="http://schemas.microsoft.com/office/drawing/2014/main" id="{B4345C7C-9D7D-87FF-E766-7E110A65C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699714-5128-83BA-4E9B-6EA0C6FB6C7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920178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B5F57-73BC-73CD-33F0-2B7C5FB5FA10}"/>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3" name="Footer Placeholder 2">
            <a:extLst>
              <a:ext uri="{FF2B5EF4-FFF2-40B4-BE49-F238E27FC236}">
                <a16:creationId xmlns:a16="http://schemas.microsoft.com/office/drawing/2014/main" id="{B561D683-2907-CA4A-777A-8619E46841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6812D8-3B75-114B-F2B1-2158476A1A5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824566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6E3D-3AB1-F192-8326-25BC906F81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3DB863-E7C0-0282-2E1E-DDADD6D36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89AFA-C888-5512-EBD5-7C4FB4D87F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1F931-9C82-5E42-B2DA-B04BB666FD2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6" name="Footer Placeholder 5">
            <a:extLst>
              <a:ext uri="{FF2B5EF4-FFF2-40B4-BE49-F238E27FC236}">
                <a16:creationId xmlns:a16="http://schemas.microsoft.com/office/drawing/2014/main" id="{BD6A718B-DE6E-5F50-44F5-DA4507BBE9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A5CB8E-A0E0-B7EB-DF16-AF186E985BC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230033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88DD-271F-274B-8EFB-EA63226CC0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6DD9B7-3492-5B44-71D9-16B16FE329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B56AD-6CF9-544E-9273-EAED15C28E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172B0-05F7-6AD7-E89A-CF15F0D70E1C}"/>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6" name="Footer Placeholder 5">
            <a:extLst>
              <a:ext uri="{FF2B5EF4-FFF2-40B4-BE49-F238E27FC236}">
                <a16:creationId xmlns:a16="http://schemas.microsoft.com/office/drawing/2014/main" id="{48CCB862-907D-FDD8-944F-41230410E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C79BF5-1D52-5B47-82AA-A3D90CEA047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1334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5D9E-8608-2F8F-B64B-9624C5214F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DDF8E7-F2E1-720E-0D73-6D92DB6AF5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ECD8D-926D-9E61-237F-EBB065B38AB8}"/>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BF48CB0C-9BE0-3D4E-F9DB-1EE378B78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EA519-10BC-543C-A171-D2725A8715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1155267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ACE6B-54A1-CFFA-6C7E-F43C8B6A2B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75534B-DAD1-30DA-E018-77E619357A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319F1-B51E-2021-83DA-4B9A3FC7F2A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730F8054-D296-9330-F5B3-F3BEE6CB5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1675-B372-5126-AE41-95FCF823D7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129210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10/9/2023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9CC657-51D5-D217-E987-815024D97F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E6A22A-93CD-90D0-9DDF-D8F1B2BEA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6E0102-7D40-AC76-4CBA-35A3189802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3B674544-E496-BAAA-5F34-7D6D008B78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CB392B-7F05-381B-F453-61301562E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662230-21EF-43EF-99E3-1544E7C42C07}" type="slidenum">
              <a:rPr lang="en-GB" smtClean="0"/>
              <a:t>‹#›</a:t>
            </a:fld>
            <a:endParaRPr lang="en-GB"/>
          </a:p>
        </p:txBody>
      </p:sp>
    </p:spTree>
    <p:extLst>
      <p:ext uri="{BB962C8B-B14F-4D97-AF65-F5344CB8AC3E}">
        <p14:creationId xmlns:p14="http://schemas.microsoft.com/office/powerpoint/2010/main" val="2801334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moodle.uwtsd.ac.uk/mod/scorm/player.php?a=7378&amp;currentorg=articulate_rise&amp;scoid=16126&amp;sesskey=8lTY5SBgOC&amp;display=popup&amp;mode=norma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mod/scorm/player.php?a=7378&amp;currentorg=articulate_rise&amp;scoid=16126&amp;sesskey=8lTY5SBgOC&amp;display=popup&amp;mode=norma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hyperlink" Target="https://www.netflix.com/gb/title/80057281"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7.png"/><Relationship Id="rId4" Type="http://schemas.openxmlformats.org/officeDocument/2006/relationships/hyperlink" Target="https://theconversation.com/student-loans-would-a-graduate-tax-be-a-better-option-179253"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create.kahoot.it/my-library/kahoots/80ea89a0-a494-40c5-84ea-12f4596a4e07"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workshop</a:t>
            </a:r>
            <a:br>
              <a:rPr lang="en-GB" dirty="0">
                <a:ea typeface="Calibri Light"/>
                <a:cs typeface="Calibri Light"/>
              </a:rPr>
            </a:br>
            <a:r>
              <a:rPr lang="en-GB" dirty="0">
                <a:ea typeface="Calibri Light"/>
                <a:cs typeface="Calibri Light"/>
              </a:rPr>
              <a:t>Week 2</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(BMPS4012)</a:t>
            </a:r>
          </a:p>
          <a:p>
            <a:pPr algn="r"/>
            <a:r>
              <a:rPr lang="en-GB" sz="2200" dirty="0">
                <a:ea typeface="Calibri"/>
                <a:cs typeface="Calibri"/>
              </a:rPr>
              <a:t>Jane</a:t>
            </a:r>
          </a:p>
          <a:p>
            <a:pPr algn="r"/>
            <a:r>
              <a:rPr lang="en-GB" sz="2200" dirty="0">
                <a:ea typeface="Calibri"/>
                <a:cs typeface="Calibri"/>
              </a:rPr>
              <a:t>j.davies2@uwtsd.ac.uk</a:t>
            </a:r>
          </a:p>
        </p:txBody>
      </p:sp>
    </p:spTree>
    <p:extLst>
      <p:ext uri="{BB962C8B-B14F-4D97-AF65-F5344CB8AC3E}">
        <p14:creationId xmlns:p14="http://schemas.microsoft.com/office/powerpoint/2010/main" val="1131551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3CF74-59FD-F93D-66C3-805036471820}"/>
              </a:ext>
            </a:extLst>
          </p:cNvPr>
          <p:cNvSpPr>
            <a:spLocks noGrp="1"/>
          </p:cNvSpPr>
          <p:nvPr>
            <p:ph type="title"/>
          </p:nvPr>
        </p:nvSpPr>
        <p:spPr>
          <a:xfrm>
            <a:off x="761803" y="350196"/>
            <a:ext cx="4646904" cy="1624520"/>
          </a:xfrm>
        </p:spPr>
        <p:txBody>
          <a:bodyPr anchor="ctr">
            <a:normAutofit/>
          </a:bodyPr>
          <a:lstStyle/>
          <a:p>
            <a:r>
              <a:rPr lang="en-GB" sz="4000" dirty="0">
                <a:cs typeface="Calibri Light"/>
              </a:rPr>
              <a:t>Recap from last lecture....</a:t>
            </a:r>
            <a:endParaRPr lang="en-GB" sz="4000" dirty="0"/>
          </a:p>
        </p:txBody>
      </p:sp>
      <p:sp>
        <p:nvSpPr>
          <p:cNvPr id="3" name="Content Placeholder 2">
            <a:extLst>
              <a:ext uri="{FF2B5EF4-FFF2-40B4-BE49-F238E27FC236}">
                <a16:creationId xmlns:a16="http://schemas.microsoft.com/office/drawing/2014/main" id="{22928DF0-7C89-2E02-1615-4563072AB65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cs typeface="Calibri"/>
              </a:rPr>
              <a:t>Guest speaker- Lisa Ellis </a:t>
            </a:r>
          </a:p>
          <a:p>
            <a:r>
              <a:rPr lang="en-GB" sz="2000">
                <a:cs typeface="Calibri"/>
              </a:rPr>
              <a:t>Referencing</a:t>
            </a:r>
          </a:p>
          <a:p>
            <a:r>
              <a:rPr lang="en-GB" sz="2000">
                <a:cs typeface="Calibri"/>
              </a:rPr>
              <a:t>In-text citations</a:t>
            </a:r>
          </a:p>
          <a:p>
            <a:r>
              <a:rPr lang="en-GB" sz="2000">
                <a:cs typeface="Calibri"/>
              </a:rPr>
              <a:t>Academic writing styles</a:t>
            </a:r>
            <a:endParaRPr lang="en-GB" sz="2000"/>
          </a:p>
          <a:p>
            <a:r>
              <a:rPr lang="en-GB" sz="2000">
                <a:cs typeface="Calibri"/>
              </a:rPr>
              <a:t>What is paraphrasing?</a:t>
            </a:r>
          </a:p>
        </p:txBody>
      </p:sp>
      <p:pic>
        <p:nvPicPr>
          <p:cNvPr id="5" name="Picture 4" descr="Glasses on top of a book">
            <a:extLst>
              <a:ext uri="{FF2B5EF4-FFF2-40B4-BE49-F238E27FC236}">
                <a16:creationId xmlns:a16="http://schemas.microsoft.com/office/drawing/2014/main" id="{B2CA4EDA-AEF2-61CB-BD7E-7E27CA563AFE}"/>
              </a:ext>
            </a:extLst>
          </p:cNvPr>
          <p:cNvPicPr>
            <a:picLocks noChangeAspect="1"/>
          </p:cNvPicPr>
          <p:nvPr/>
        </p:nvPicPr>
        <p:blipFill rotWithShape="1">
          <a:blip r:embed="rId2"/>
          <a:srcRect l="10109" r="30977" b="9"/>
          <a:stretch/>
        </p:blipFill>
        <p:spPr>
          <a:xfrm>
            <a:off x="6096000" y="1"/>
            <a:ext cx="6102825" cy="6858000"/>
          </a:xfrm>
          <a:prstGeom prst="rect">
            <a:avLst/>
          </a:prstGeom>
        </p:spPr>
      </p:pic>
    </p:spTree>
    <p:extLst>
      <p:ext uri="{BB962C8B-B14F-4D97-AF65-F5344CB8AC3E}">
        <p14:creationId xmlns:p14="http://schemas.microsoft.com/office/powerpoint/2010/main" val="1742292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9EDB0-67AA-0104-ABC8-A419E291202A}"/>
              </a:ext>
            </a:extLst>
          </p:cNvPr>
          <p:cNvSpPr>
            <a:spLocks noGrp="1"/>
          </p:cNvSpPr>
          <p:nvPr>
            <p:ph type="title"/>
          </p:nvPr>
        </p:nvSpPr>
        <p:spPr/>
        <p:txBody>
          <a:bodyPr/>
          <a:lstStyle/>
          <a:p>
            <a:r>
              <a:rPr lang="en-GB" dirty="0"/>
              <a:t>Why Reference?</a:t>
            </a:r>
          </a:p>
        </p:txBody>
      </p:sp>
      <p:sp>
        <p:nvSpPr>
          <p:cNvPr id="3" name="Content Placeholder 2">
            <a:extLst>
              <a:ext uri="{FF2B5EF4-FFF2-40B4-BE49-F238E27FC236}">
                <a16:creationId xmlns:a16="http://schemas.microsoft.com/office/drawing/2014/main" id="{03255D13-CE03-A10D-1A5A-272976602E0B}"/>
              </a:ext>
            </a:extLst>
          </p:cNvPr>
          <p:cNvSpPr>
            <a:spLocks noGrp="1"/>
          </p:cNvSpPr>
          <p:nvPr>
            <p:ph idx="1"/>
          </p:nvPr>
        </p:nvSpPr>
        <p:spPr/>
        <p:txBody>
          <a:bodyPr/>
          <a:lstStyle/>
          <a:p>
            <a:r>
              <a:rPr lang="en-GB" b="0" i="0" dirty="0">
                <a:solidFill>
                  <a:srgbClr val="000000"/>
                </a:solidFill>
                <a:effectLst/>
                <a:latin typeface="Lato" panose="020F0502020204030203" pitchFamily="34" charset="0"/>
              </a:rPr>
              <a:t>TRUST -  Is an accepted characteristic of the academic community worldwide, it is the basis of trusted research</a:t>
            </a:r>
          </a:p>
          <a:p>
            <a:r>
              <a:rPr lang="en-GB" b="0" i="0" dirty="0">
                <a:solidFill>
                  <a:srgbClr val="000000"/>
                </a:solidFill>
                <a:effectLst/>
                <a:latin typeface="Lato" panose="020F0502020204030203" pitchFamily="34" charset="0"/>
              </a:rPr>
              <a:t>REINFORCE - Referring to experts in your written work strengthens and provides credibility to your arguments and writing.</a:t>
            </a:r>
          </a:p>
          <a:p>
            <a:r>
              <a:rPr lang="en-GB" b="0" i="0" dirty="0">
                <a:solidFill>
                  <a:srgbClr val="000000"/>
                </a:solidFill>
                <a:effectLst/>
                <a:latin typeface="Lato" panose="020F0502020204030203" pitchFamily="34" charset="0"/>
              </a:rPr>
              <a:t>ACKNOWLEDGING - give credit to those whose work you have read and used shows your academic integrity.</a:t>
            </a:r>
          </a:p>
          <a:p>
            <a:r>
              <a:rPr lang="en-GB" dirty="0">
                <a:solidFill>
                  <a:srgbClr val="000000"/>
                </a:solidFill>
                <a:latin typeface="Lato" panose="020F0502020204030203" pitchFamily="34" charset="0"/>
              </a:rPr>
              <a:t>CLARITY - </a:t>
            </a:r>
            <a:r>
              <a:rPr lang="en-GB" b="0" i="0" dirty="0">
                <a:solidFill>
                  <a:srgbClr val="000000"/>
                </a:solidFill>
                <a:effectLst/>
                <a:latin typeface="Lato" panose="020F0502020204030203" pitchFamily="34" charset="0"/>
              </a:rPr>
              <a:t>It is important to let your reader know which ideas have come from your reading and which thoughts are your own.</a:t>
            </a:r>
            <a:endParaRPr lang="en-GB" dirty="0"/>
          </a:p>
        </p:txBody>
      </p:sp>
    </p:spTree>
    <p:extLst>
      <p:ext uri="{BB962C8B-B14F-4D97-AF65-F5344CB8AC3E}">
        <p14:creationId xmlns:p14="http://schemas.microsoft.com/office/powerpoint/2010/main" val="1135705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6407B-91CD-ED87-BCD4-2D2DBB60F8BC}"/>
              </a:ext>
            </a:extLst>
          </p:cNvPr>
          <p:cNvSpPr>
            <a:spLocks noGrp="1"/>
          </p:cNvSpPr>
          <p:nvPr>
            <p:ph type="title"/>
          </p:nvPr>
        </p:nvSpPr>
        <p:spPr>
          <a:xfrm>
            <a:off x="838200" y="365126"/>
            <a:ext cx="10515600" cy="761310"/>
          </a:xfrm>
        </p:spPr>
        <p:txBody>
          <a:bodyPr/>
          <a:lstStyle/>
          <a:p>
            <a:r>
              <a:rPr lang="en-GB" dirty="0"/>
              <a:t>Why Reference?</a:t>
            </a:r>
          </a:p>
        </p:txBody>
      </p:sp>
      <p:sp>
        <p:nvSpPr>
          <p:cNvPr id="3" name="Content Placeholder 2">
            <a:extLst>
              <a:ext uri="{FF2B5EF4-FFF2-40B4-BE49-F238E27FC236}">
                <a16:creationId xmlns:a16="http://schemas.microsoft.com/office/drawing/2014/main" id="{8EEC3B38-AD42-9EAF-1E70-F94EA5C3C8CD}"/>
              </a:ext>
            </a:extLst>
          </p:cNvPr>
          <p:cNvSpPr>
            <a:spLocks noGrp="1"/>
          </p:cNvSpPr>
          <p:nvPr>
            <p:ph idx="1"/>
          </p:nvPr>
        </p:nvSpPr>
        <p:spPr/>
        <p:txBody>
          <a:bodyPr/>
          <a:lstStyle/>
          <a:p>
            <a:r>
              <a:rPr lang="en-GB" b="0" i="0" dirty="0">
                <a:solidFill>
                  <a:srgbClr val="000000"/>
                </a:solidFill>
                <a:effectLst/>
                <a:latin typeface="Lato" panose="020F0502020204030203" pitchFamily="34" charset="0"/>
              </a:rPr>
              <a:t>Demonstrate - Including references from a wide range of relevant and suitable academic sources demonstrates to your reader you have researched your topic fully.</a:t>
            </a:r>
          </a:p>
          <a:p>
            <a:r>
              <a:rPr lang="en-GB" b="0" i="0" dirty="0">
                <a:solidFill>
                  <a:srgbClr val="000000"/>
                </a:solidFill>
                <a:effectLst/>
                <a:latin typeface="Lato" panose="020F0502020204030203" pitchFamily="34" charset="0"/>
              </a:rPr>
              <a:t>PREVENT - Correct and accurate referencing can help prevent accidental plagiarism.</a:t>
            </a:r>
          </a:p>
          <a:p>
            <a:r>
              <a:rPr lang="en-GB" b="0" i="0" dirty="0">
                <a:solidFill>
                  <a:srgbClr val="000000"/>
                </a:solidFill>
                <a:effectLst/>
                <a:latin typeface="Lato" panose="020F0502020204030203" pitchFamily="34" charset="0"/>
              </a:rPr>
              <a:t>REPUTATION - An author's academic reputation is enhanced when their work is cited. It can also improve the possibility of more funding for further research in their field.</a:t>
            </a:r>
          </a:p>
          <a:p>
            <a:r>
              <a:rPr lang="en-GB" b="0" i="0" dirty="0">
                <a:solidFill>
                  <a:srgbClr val="000000"/>
                </a:solidFill>
                <a:effectLst/>
                <a:latin typeface="Lato" panose="020F0502020204030203" pitchFamily="34" charset="0"/>
              </a:rPr>
              <a:t>STANDARDS - By standardising referencing practices, it makes it easier to recognise and locate resources and check research. </a:t>
            </a:r>
            <a:endParaRPr lang="en-GB" dirty="0"/>
          </a:p>
        </p:txBody>
      </p:sp>
    </p:spTree>
    <p:extLst>
      <p:ext uri="{BB962C8B-B14F-4D97-AF65-F5344CB8AC3E}">
        <p14:creationId xmlns:p14="http://schemas.microsoft.com/office/powerpoint/2010/main" val="3995306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64FF6-CE74-691D-5132-7DA1098C2984}"/>
              </a:ext>
            </a:extLst>
          </p:cNvPr>
          <p:cNvSpPr>
            <a:spLocks noGrp="1"/>
          </p:cNvSpPr>
          <p:nvPr>
            <p:ph type="title"/>
          </p:nvPr>
        </p:nvSpPr>
        <p:spPr>
          <a:xfrm>
            <a:off x="838201" y="365125"/>
            <a:ext cx="5251316" cy="1807305"/>
          </a:xfrm>
        </p:spPr>
        <p:txBody>
          <a:bodyPr>
            <a:normAutofit/>
          </a:bodyPr>
          <a:lstStyle/>
          <a:p>
            <a:r>
              <a:rPr lang="en-GB"/>
              <a:t>Identifying the type of source </a:t>
            </a:r>
            <a:endParaRPr lang="en-GB" dirty="0"/>
          </a:p>
        </p:txBody>
      </p:sp>
      <p:sp>
        <p:nvSpPr>
          <p:cNvPr id="3" name="Content Placeholder 2">
            <a:extLst>
              <a:ext uri="{FF2B5EF4-FFF2-40B4-BE49-F238E27FC236}">
                <a16:creationId xmlns:a16="http://schemas.microsoft.com/office/drawing/2014/main" id="{425D9D5D-A9AB-5E1F-182D-D3511FE8C3CC}"/>
              </a:ext>
            </a:extLst>
          </p:cNvPr>
          <p:cNvSpPr>
            <a:spLocks noGrp="1"/>
          </p:cNvSpPr>
          <p:nvPr>
            <p:ph idx="1"/>
          </p:nvPr>
        </p:nvSpPr>
        <p:spPr>
          <a:xfrm>
            <a:off x="838200" y="2333297"/>
            <a:ext cx="4619621" cy="3843666"/>
          </a:xfrm>
        </p:spPr>
        <p:txBody>
          <a:bodyPr>
            <a:normAutofit/>
          </a:bodyPr>
          <a:lstStyle/>
          <a:p>
            <a:r>
              <a:rPr lang="en-GB" sz="2000" dirty="0">
                <a:hlinkClick r:id="rId2"/>
              </a:rPr>
              <a:t>moodle.uwtsd.ac.uk/mod/</a:t>
            </a:r>
            <a:r>
              <a:rPr lang="en-GB" sz="2000" dirty="0" err="1">
                <a:hlinkClick r:id="rId2"/>
              </a:rPr>
              <a:t>scorm</a:t>
            </a:r>
            <a:r>
              <a:rPr lang="en-GB" sz="2000" dirty="0">
                <a:hlinkClick r:id="rId2"/>
              </a:rPr>
              <a:t>/</a:t>
            </a:r>
            <a:r>
              <a:rPr lang="en-GB" sz="2000" dirty="0" err="1">
                <a:hlinkClick r:id="rId2"/>
              </a:rPr>
              <a:t>player.php?a</a:t>
            </a:r>
            <a:r>
              <a:rPr lang="en-GB" sz="2000" dirty="0">
                <a:hlinkClick r:id="rId2"/>
              </a:rPr>
              <a:t>=7378&amp;currentorg=</a:t>
            </a:r>
            <a:r>
              <a:rPr lang="en-GB" sz="2000" dirty="0" err="1">
                <a:hlinkClick r:id="rId2"/>
              </a:rPr>
              <a:t>articulate_rise&amp;scoid</a:t>
            </a:r>
            <a:r>
              <a:rPr lang="en-GB" sz="2000" dirty="0">
                <a:hlinkClick r:id="rId2"/>
              </a:rPr>
              <a:t>=16126&amp;sesskey=8lTY5SBgOC&amp;display=</a:t>
            </a:r>
            <a:r>
              <a:rPr lang="en-GB" sz="2000" dirty="0" err="1">
                <a:hlinkClick r:id="rId2"/>
              </a:rPr>
              <a:t>popup&amp;mode</a:t>
            </a:r>
            <a:r>
              <a:rPr lang="en-GB" sz="2000" dirty="0">
                <a:hlinkClick r:id="rId2"/>
              </a:rPr>
              <a:t>=normal</a:t>
            </a:r>
            <a:endParaRPr lang="en-GB" sz="2000" dirty="0"/>
          </a:p>
        </p:txBody>
      </p:sp>
      <p:pic>
        <p:nvPicPr>
          <p:cNvPr id="5" name="Picture 4" descr="Fingerprints exposed on glass">
            <a:extLst>
              <a:ext uri="{FF2B5EF4-FFF2-40B4-BE49-F238E27FC236}">
                <a16:creationId xmlns:a16="http://schemas.microsoft.com/office/drawing/2014/main" id="{1E54200C-1332-1B46-2797-C34CEAD94C9E}"/>
              </a:ext>
            </a:extLst>
          </p:cNvPr>
          <p:cNvPicPr>
            <a:picLocks noChangeAspect="1"/>
          </p:cNvPicPr>
          <p:nvPr/>
        </p:nvPicPr>
        <p:blipFill rotWithShape="1">
          <a:blip r:embed="rId3">
            <a:extLst>
              <a:ext uri="{28A0092B-C50C-407E-A947-70E740481C1C}">
                <a14:useLocalDpi xmlns:a14="http://schemas.microsoft.com/office/drawing/2010/main" val="0"/>
              </a:ext>
            </a:extLst>
          </a:blip>
          <a:srcRect l="15008" r="19998"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7006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14BD2-0D74-75B7-091D-DA16064A2507}"/>
              </a:ext>
            </a:extLst>
          </p:cNvPr>
          <p:cNvSpPr>
            <a:spLocks noGrp="1"/>
          </p:cNvSpPr>
          <p:nvPr>
            <p:ph type="title"/>
          </p:nvPr>
        </p:nvSpPr>
        <p:spPr>
          <a:xfrm>
            <a:off x="838200" y="365125"/>
            <a:ext cx="10515600" cy="695049"/>
          </a:xfrm>
        </p:spPr>
        <p:txBody>
          <a:bodyPr>
            <a:normAutofit fontScale="90000"/>
          </a:bodyPr>
          <a:lstStyle/>
          <a:p>
            <a:br>
              <a:rPr lang="en-GB" b="1" i="0" dirty="0">
                <a:solidFill>
                  <a:srgbClr val="000000"/>
                </a:solidFill>
                <a:effectLst/>
                <a:latin typeface="var(--font-family-head)"/>
              </a:rPr>
            </a:br>
            <a:r>
              <a:rPr lang="en-GB" sz="4000" b="1" i="0" dirty="0">
                <a:solidFill>
                  <a:srgbClr val="000000"/>
                </a:solidFill>
                <a:effectLst/>
                <a:latin typeface="var(--font-family-head)"/>
              </a:rPr>
              <a:t>What if I cannot identify my source?</a:t>
            </a:r>
            <a:br>
              <a:rPr lang="en-GB" sz="4000" b="1" i="0" dirty="0">
                <a:solidFill>
                  <a:srgbClr val="000000"/>
                </a:solidFill>
                <a:effectLst/>
                <a:latin typeface="merriweather" panose="00000500000000000000" pitchFamily="2" charset="0"/>
              </a:rPr>
            </a:br>
            <a:endParaRPr lang="en-GB" sz="4000" dirty="0"/>
          </a:p>
        </p:txBody>
      </p:sp>
      <p:sp>
        <p:nvSpPr>
          <p:cNvPr id="3" name="Content Placeholder 2">
            <a:extLst>
              <a:ext uri="{FF2B5EF4-FFF2-40B4-BE49-F238E27FC236}">
                <a16:creationId xmlns:a16="http://schemas.microsoft.com/office/drawing/2014/main" id="{C0D8843D-1671-7215-B923-EAA39509F779}"/>
              </a:ext>
            </a:extLst>
          </p:cNvPr>
          <p:cNvSpPr>
            <a:spLocks noGrp="1"/>
          </p:cNvSpPr>
          <p:nvPr>
            <p:ph idx="1"/>
          </p:nvPr>
        </p:nvSpPr>
        <p:spPr>
          <a:xfrm>
            <a:off x="838200" y="1404730"/>
            <a:ext cx="10515600" cy="4772233"/>
          </a:xfrm>
        </p:spPr>
        <p:txBody>
          <a:bodyPr>
            <a:normAutofit fontScale="92500"/>
          </a:bodyPr>
          <a:lstStyle/>
          <a:p>
            <a:pPr algn="l" fontAlgn="base" latinLnBrk="0"/>
            <a:r>
              <a:rPr lang="en-GB" b="0" i="0" dirty="0">
                <a:solidFill>
                  <a:srgbClr val="000000"/>
                </a:solidFill>
                <a:effectLst/>
                <a:latin typeface="Arial" panose="020B0604020202020204" pitchFamily="34" charset="0"/>
                <a:cs typeface="Arial" panose="020B0604020202020204" pitchFamily="34" charset="0"/>
              </a:rPr>
              <a:t>There will be instances (usually on webpages) when you find you do not have all the information you expect to find to identify your source.</a:t>
            </a:r>
          </a:p>
          <a:p>
            <a:pPr algn="l" fontAlgn="base" latinLnBrk="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Find an example of a reference which you think is the same or similar and see if you can identify the relevant information.</a:t>
            </a:r>
          </a:p>
          <a:p>
            <a:pPr algn="l" fontAlgn="base" latinLnBrk="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Check if the format is indicated in a resource (such as the library catalogue) that indexes the source.</a:t>
            </a:r>
          </a:p>
          <a:p>
            <a:pPr algn="l" fontAlgn="base" latinLnBrk="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Explore Cite Them Right to investigate the examples and variations of information to help you identify it.</a:t>
            </a:r>
          </a:p>
          <a:p>
            <a:pPr algn="l" fontAlgn="base" latinLnBrk="0"/>
            <a:r>
              <a:rPr lang="en-GB" b="0" i="0" dirty="0">
                <a:solidFill>
                  <a:srgbClr val="000000"/>
                </a:solidFill>
                <a:effectLst/>
                <a:latin typeface="Arial" panose="020B0604020202020204" pitchFamily="34" charset="0"/>
                <a:cs typeface="Arial" panose="020B0604020202020204" pitchFamily="34" charset="0"/>
              </a:rPr>
              <a:t>Use the information you do have, to find the format that best fits.</a:t>
            </a:r>
          </a:p>
          <a:p>
            <a:pPr algn="l" fontAlgn="base" latinLnBrk="0"/>
            <a:r>
              <a:rPr lang="en-GB" dirty="0">
                <a:solidFill>
                  <a:srgbClr val="000000"/>
                </a:solidFill>
                <a:latin typeface="Arial" panose="020B0604020202020204" pitchFamily="34" charset="0"/>
                <a:cs typeface="Arial" panose="020B0604020202020204" pitchFamily="34" charset="0"/>
              </a:rPr>
              <a:t>ASK!</a:t>
            </a:r>
            <a:endParaRPr lang="en-GB"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3589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C05B7-F5D1-22E7-04FE-9A2E36F61435}"/>
              </a:ext>
            </a:extLst>
          </p:cNvPr>
          <p:cNvSpPr>
            <a:spLocks noGrp="1"/>
          </p:cNvSpPr>
          <p:nvPr>
            <p:ph type="title"/>
          </p:nvPr>
        </p:nvSpPr>
        <p:spPr/>
        <p:txBody>
          <a:bodyPr/>
          <a:lstStyle/>
          <a:p>
            <a:r>
              <a:rPr lang="en-GB" dirty="0"/>
              <a:t>Knowledge Check</a:t>
            </a:r>
          </a:p>
        </p:txBody>
      </p:sp>
      <p:sp>
        <p:nvSpPr>
          <p:cNvPr id="3" name="Content Placeholder 2">
            <a:extLst>
              <a:ext uri="{FF2B5EF4-FFF2-40B4-BE49-F238E27FC236}">
                <a16:creationId xmlns:a16="http://schemas.microsoft.com/office/drawing/2014/main" id="{B94EC19F-115D-30B1-68A8-FF501F832115}"/>
              </a:ext>
            </a:extLst>
          </p:cNvPr>
          <p:cNvSpPr>
            <a:spLocks noGrp="1"/>
          </p:cNvSpPr>
          <p:nvPr>
            <p:ph idx="1"/>
          </p:nvPr>
        </p:nvSpPr>
        <p:spPr/>
        <p:txBody>
          <a:bodyPr/>
          <a:lstStyle/>
          <a:p>
            <a:r>
              <a:rPr lang="en-GB" sz="2800" dirty="0">
                <a:hlinkClick r:id="rId2"/>
              </a:rPr>
              <a:t>moodle.uwtsd.ac.uk/mod/</a:t>
            </a:r>
            <a:r>
              <a:rPr lang="en-GB" sz="2800" dirty="0" err="1">
                <a:hlinkClick r:id="rId2"/>
              </a:rPr>
              <a:t>scorm</a:t>
            </a:r>
            <a:r>
              <a:rPr lang="en-GB" sz="2800" dirty="0">
                <a:hlinkClick r:id="rId2"/>
              </a:rPr>
              <a:t>/</a:t>
            </a:r>
            <a:r>
              <a:rPr lang="en-GB" sz="2800" dirty="0" err="1">
                <a:hlinkClick r:id="rId2"/>
              </a:rPr>
              <a:t>player.php?a</a:t>
            </a:r>
            <a:r>
              <a:rPr lang="en-GB" sz="2800" dirty="0">
                <a:hlinkClick r:id="rId2"/>
              </a:rPr>
              <a:t>=7378&amp;currentorg=</a:t>
            </a:r>
            <a:r>
              <a:rPr lang="en-GB" sz="2800" dirty="0" err="1">
                <a:hlinkClick r:id="rId2"/>
              </a:rPr>
              <a:t>articulate_rise&amp;scoid</a:t>
            </a:r>
            <a:r>
              <a:rPr lang="en-GB" sz="2800" dirty="0">
                <a:hlinkClick r:id="rId2"/>
              </a:rPr>
              <a:t>=16126&amp;sesskey=8lTY5SBgOC&amp;display=</a:t>
            </a:r>
            <a:r>
              <a:rPr lang="en-GB" sz="2800" dirty="0" err="1">
                <a:hlinkClick r:id="rId2"/>
              </a:rPr>
              <a:t>popup&amp;mode</a:t>
            </a:r>
            <a:r>
              <a:rPr lang="en-GB" sz="2800" dirty="0">
                <a:hlinkClick r:id="rId2"/>
              </a:rPr>
              <a:t>=normal</a:t>
            </a:r>
            <a:endParaRPr lang="en-GB" sz="2800" dirty="0"/>
          </a:p>
          <a:p>
            <a:endParaRPr lang="en-GB" dirty="0"/>
          </a:p>
        </p:txBody>
      </p:sp>
    </p:spTree>
    <p:extLst>
      <p:ext uri="{BB962C8B-B14F-4D97-AF65-F5344CB8AC3E}">
        <p14:creationId xmlns:p14="http://schemas.microsoft.com/office/powerpoint/2010/main" val="1304489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761802" y="858982"/>
            <a:ext cx="3451060" cy="5152933"/>
          </a:xfrm>
        </p:spPr>
        <p:txBody>
          <a:bodyPr>
            <a:normAutofit/>
          </a:bodyPr>
          <a:lstStyle/>
          <a:p>
            <a:r>
              <a:rPr lang="en-GB" sz="3700"/>
              <a:t>Paraphrasing....</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58821467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 name="Picture 51" descr="A group of hands with text above them&#10;&#10;Description automatically generated">
            <a:extLst>
              <a:ext uri="{FF2B5EF4-FFF2-40B4-BE49-F238E27FC236}">
                <a16:creationId xmlns:a16="http://schemas.microsoft.com/office/drawing/2014/main" id="{B10CF44A-9D96-F1DE-6481-65C583A59D78}"/>
              </a:ext>
            </a:extLst>
          </p:cNvPr>
          <p:cNvPicPr>
            <a:picLocks noChangeAspect="1"/>
          </p:cNvPicPr>
          <p:nvPr/>
        </p:nvPicPr>
        <p:blipFill>
          <a:blip r:embed="rId7"/>
          <a:stretch>
            <a:fillRect/>
          </a:stretch>
        </p:blipFill>
        <p:spPr>
          <a:xfrm>
            <a:off x="853090" y="4552766"/>
            <a:ext cx="2743200" cy="1536192"/>
          </a:xfrm>
          <a:prstGeom prst="rect">
            <a:avLst/>
          </a:prstGeom>
        </p:spPr>
      </p:pic>
    </p:spTree>
    <p:extLst>
      <p:ext uri="{BB962C8B-B14F-4D97-AF65-F5344CB8AC3E}">
        <p14:creationId xmlns:p14="http://schemas.microsoft.com/office/powerpoint/2010/main" val="920117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A97976-F4A5-1326-B4BF-8D84C52438DA}"/>
              </a:ext>
            </a:extLst>
          </p:cNvPr>
          <p:cNvSpPr>
            <a:spLocks noGrp="1"/>
          </p:cNvSpPr>
          <p:nvPr>
            <p:ph type="title"/>
          </p:nvPr>
        </p:nvSpPr>
        <p:spPr>
          <a:xfrm>
            <a:off x="761801" y="858982"/>
            <a:ext cx="9967409" cy="1515728"/>
          </a:xfrm>
        </p:spPr>
        <p:txBody>
          <a:bodyPr>
            <a:normAutofit/>
          </a:bodyPr>
          <a:lstStyle/>
          <a:p>
            <a:r>
              <a:rPr lang="en-GB" dirty="0"/>
              <a:t>Paraphrasing</a:t>
            </a:r>
            <a:br>
              <a:rPr lang="en-GB" dirty="0"/>
            </a:br>
            <a:endParaRPr lang="en-GB" dirty="0"/>
          </a:p>
        </p:txBody>
      </p:sp>
      <p:sp>
        <p:nvSpPr>
          <p:cNvPr id="3" name="Content Placeholder 2">
            <a:extLst>
              <a:ext uri="{FF2B5EF4-FFF2-40B4-BE49-F238E27FC236}">
                <a16:creationId xmlns:a16="http://schemas.microsoft.com/office/drawing/2014/main" id="{33298CED-CD2F-DE03-35F9-0A257D26E05D}"/>
              </a:ext>
            </a:extLst>
          </p:cNvPr>
          <p:cNvSpPr>
            <a:spLocks noGrp="1"/>
          </p:cNvSpPr>
          <p:nvPr>
            <p:ph idx="1"/>
          </p:nvPr>
        </p:nvSpPr>
        <p:spPr>
          <a:xfrm>
            <a:off x="761801" y="2980525"/>
            <a:ext cx="4880343" cy="3031390"/>
          </a:xfrm>
        </p:spPr>
        <p:txBody>
          <a:bodyPr>
            <a:normAutofit/>
          </a:bodyPr>
          <a:lstStyle/>
          <a:p>
            <a:pPr fontAlgn="base">
              <a:lnSpc>
                <a:spcPct val="100000"/>
              </a:lnSpc>
              <a:buFont typeface="Arial" panose="020B0604020202020204" pitchFamily="34" charset="0"/>
              <a:buChar char="•"/>
            </a:pPr>
            <a:r>
              <a:rPr lang="en-GB" b="0" i="0">
                <a:effectLst/>
                <a:latin typeface="var(--font-family-body)"/>
              </a:rPr>
              <a:t>Where you (acknowledge) </a:t>
            </a:r>
            <a:r>
              <a:rPr lang="en-GB" b="1" i="0">
                <a:effectLst/>
                <a:latin typeface="var(--font-family-body)"/>
              </a:rPr>
              <a:t>'cite' or 'quote'</a:t>
            </a:r>
            <a:r>
              <a:rPr lang="en-GB" b="0" i="0">
                <a:effectLst/>
                <a:latin typeface="var(--font-family-body)"/>
              </a:rPr>
              <a:t> the source you have used within the main text of the assignment.</a:t>
            </a:r>
          </a:p>
          <a:p>
            <a:pPr fontAlgn="base">
              <a:lnSpc>
                <a:spcPct val="100000"/>
              </a:lnSpc>
              <a:buFont typeface="Arial" panose="020B0604020202020204" pitchFamily="34" charset="0"/>
              <a:buChar char="•"/>
            </a:pPr>
            <a:r>
              <a:rPr lang="en-GB" b="0" i="0">
                <a:effectLst/>
                <a:latin typeface="var(--font-family-body)"/>
              </a:rPr>
              <a:t>It gives </a:t>
            </a:r>
            <a:r>
              <a:rPr lang="en-GB" b="1" i="0">
                <a:effectLst/>
                <a:latin typeface="var(--font-family-body)"/>
              </a:rPr>
              <a:t>brief details</a:t>
            </a:r>
            <a:r>
              <a:rPr lang="en-GB" b="0" i="0">
                <a:effectLst/>
                <a:latin typeface="var(--font-family-body)"/>
              </a:rPr>
              <a:t> of the source </a:t>
            </a:r>
            <a:r>
              <a:rPr lang="en-GB" b="1" i="0">
                <a:effectLst/>
                <a:latin typeface="var(--font-family-body)"/>
              </a:rPr>
              <a:t>within the text</a:t>
            </a:r>
            <a:r>
              <a:rPr lang="en-GB" b="0" i="0">
                <a:effectLst/>
                <a:latin typeface="var(--font-family-body)"/>
              </a:rPr>
              <a:t> of the assignment.</a:t>
            </a:r>
          </a:p>
          <a:p>
            <a:pPr fontAlgn="base">
              <a:lnSpc>
                <a:spcPct val="100000"/>
              </a:lnSpc>
              <a:buFont typeface="Arial" panose="020B0604020202020204" pitchFamily="34" charset="0"/>
              <a:buChar char="•"/>
            </a:pPr>
            <a:r>
              <a:rPr lang="en-GB" b="0" i="0">
                <a:effectLst/>
                <a:latin typeface="var(--font-family-body)"/>
              </a:rPr>
              <a:t>This marker</a:t>
            </a:r>
            <a:r>
              <a:rPr lang="en-GB" b="1" i="0">
                <a:effectLst/>
                <a:latin typeface="var(--font-family-body)"/>
              </a:rPr>
              <a:t> directs the reader to the full details</a:t>
            </a:r>
            <a:r>
              <a:rPr lang="en-GB" b="0" i="0">
                <a:effectLst/>
                <a:latin typeface="var(--font-family-body)"/>
              </a:rPr>
              <a:t> at the end of the assignment which enables them to locate the source.</a:t>
            </a:r>
          </a:p>
          <a:p>
            <a:pPr>
              <a:lnSpc>
                <a:spcPct val="100000"/>
              </a:lnSpc>
            </a:pPr>
            <a:endParaRPr lang="en-GB"/>
          </a:p>
        </p:txBody>
      </p:sp>
      <p:pic>
        <p:nvPicPr>
          <p:cNvPr id="5" name="Graphic 4" descr="Books outline">
            <a:extLst>
              <a:ext uri="{FF2B5EF4-FFF2-40B4-BE49-F238E27FC236}">
                <a16:creationId xmlns:a16="http://schemas.microsoft.com/office/drawing/2014/main" id="{A2B82110-13FA-F502-8432-E4ED6ECCC8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94689" y="3020916"/>
            <a:ext cx="2366903" cy="3219163"/>
          </a:xfrm>
          <a:prstGeom prst="rect">
            <a:avLst/>
          </a:prstGeom>
        </p:spPr>
      </p:pic>
      <p:cxnSp>
        <p:nvCxnSpPr>
          <p:cNvPr id="16" name="Straight Connector 15">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640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C8BE-609C-B6B1-1BBF-C43B00C80887}"/>
              </a:ext>
            </a:extLst>
          </p:cNvPr>
          <p:cNvSpPr>
            <a:spLocks noGrp="1"/>
          </p:cNvSpPr>
          <p:nvPr>
            <p:ph type="title"/>
          </p:nvPr>
        </p:nvSpPr>
        <p:spPr/>
        <p:txBody>
          <a:bodyPr>
            <a:normAutofit fontScale="90000"/>
          </a:bodyPr>
          <a:lstStyle/>
          <a:p>
            <a:r>
              <a:rPr lang="en-GB" dirty="0"/>
              <a:t>Paraphrasing</a:t>
            </a:r>
            <a:br>
              <a:rPr lang="en-GB" dirty="0"/>
            </a:br>
            <a:endParaRPr lang="en-GB" dirty="0"/>
          </a:p>
        </p:txBody>
      </p:sp>
      <p:sp>
        <p:nvSpPr>
          <p:cNvPr id="3" name="Content Placeholder 2">
            <a:extLst>
              <a:ext uri="{FF2B5EF4-FFF2-40B4-BE49-F238E27FC236}">
                <a16:creationId xmlns:a16="http://schemas.microsoft.com/office/drawing/2014/main" id="{A14F1E6A-8AAA-4835-AF16-CDF0F6A5BE1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Paraphrasing is using someone else’s idea and putting it into your own words.</a:t>
            </a:r>
          </a:p>
          <a:p>
            <a:r>
              <a:rPr lang="en-GB" dirty="0">
                <a:latin typeface="Arial" panose="020B0604020202020204" pitchFamily="34" charset="0"/>
                <a:cs typeface="Arial" panose="020B0604020202020204" pitchFamily="34" charset="0"/>
              </a:rPr>
              <a:t>Summarising or giving a view of someone’s idea. </a:t>
            </a:r>
          </a:p>
          <a:p>
            <a:r>
              <a:rPr lang="en-GB" dirty="0">
                <a:latin typeface="Arial" panose="020B0604020202020204" pitchFamily="34" charset="0"/>
                <a:cs typeface="Arial" panose="020B0604020202020204" pitchFamily="34" charset="0"/>
              </a:rPr>
              <a:t>Using a specific area or part of the text</a:t>
            </a:r>
          </a:p>
          <a:p>
            <a:r>
              <a:rPr lang="en-GB" dirty="0">
                <a:latin typeface="Arial" panose="020B0604020202020204" pitchFamily="34" charset="0"/>
                <a:cs typeface="Arial" panose="020B0604020202020204" pitchFamily="34" charset="0"/>
              </a:rPr>
              <a:t>We do it often: - </a:t>
            </a:r>
            <a:r>
              <a:rPr lang="en-GB" b="0" i="0" dirty="0">
                <a:solidFill>
                  <a:srgbClr val="212529"/>
                </a:solidFill>
                <a:effectLst/>
                <a:latin typeface="Arial" panose="020B0604020202020204" pitchFamily="34" charset="0"/>
                <a:cs typeface="Arial" panose="020B0604020202020204" pitchFamily="34" charset="0"/>
              </a:rPr>
              <a:t>we provide a version that can exist beside the original rather than replace it. When you tell a story that someone else told – changes are you do not repeat the sam</a:t>
            </a:r>
            <a:r>
              <a:rPr lang="en-GB" dirty="0">
                <a:solidFill>
                  <a:srgbClr val="212529"/>
                </a:solidFill>
                <a:latin typeface="Arial" panose="020B0604020202020204" pitchFamily="34" charset="0"/>
                <a:cs typeface="Arial" panose="020B0604020202020204" pitchFamily="34" charset="0"/>
              </a:rPr>
              <a:t>e words.</a:t>
            </a:r>
          </a:p>
          <a:p>
            <a:r>
              <a:rPr lang="en-GB" dirty="0">
                <a:solidFill>
                  <a:srgbClr val="212529"/>
                </a:solidFill>
                <a:latin typeface="Arial" panose="020B0604020202020204" pitchFamily="34" charset="0"/>
                <a:cs typeface="Arial" panose="020B0604020202020204" pitchFamily="34" charset="0"/>
              </a:rPr>
              <a:t>Go to a talk you may repeat the main points</a:t>
            </a:r>
            <a:endParaRPr lang="en-GB" b="0" i="0" dirty="0">
              <a:solidFill>
                <a:srgbClr val="212529"/>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0679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722D-216D-ACED-FC03-2DA547E42810}"/>
              </a:ext>
            </a:extLst>
          </p:cNvPr>
          <p:cNvSpPr>
            <a:spLocks noGrp="1"/>
          </p:cNvSpPr>
          <p:nvPr>
            <p:ph type="title"/>
          </p:nvPr>
        </p:nvSpPr>
        <p:spPr/>
        <p:txBody>
          <a:bodyPr/>
          <a:lstStyle/>
          <a:p>
            <a:r>
              <a:rPr lang="en-GB" dirty="0"/>
              <a:t>Examples of paraphrasing</a:t>
            </a:r>
          </a:p>
        </p:txBody>
      </p:sp>
      <p:pic>
        <p:nvPicPr>
          <p:cNvPr id="4" name="Picture 4" descr="Graphical user interface, text, application, email&#10;&#10;Description automatically generated">
            <a:extLst>
              <a:ext uri="{FF2B5EF4-FFF2-40B4-BE49-F238E27FC236}">
                <a16:creationId xmlns:a16="http://schemas.microsoft.com/office/drawing/2014/main" id="{47EEFBD3-E779-21B9-75B1-2485B4257224}"/>
              </a:ext>
            </a:extLst>
          </p:cNvPr>
          <p:cNvPicPr>
            <a:picLocks noGrp="1" noChangeAspect="1"/>
          </p:cNvPicPr>
          <p:nvPr>
            <p:ph idx="1"/>
          </p:nvPr>
        </p:nvPicPr>
        <p:blipFill>
          <a:blip r:embed="rId2"/>
          <a:stretch>
            <a:fillRect/>
          </a:stretch>
        </p:blipFill>
        <p:spPr>
          <a:xfrm>
            <a:off x="1059087" y="2154540"/>
            <a:ext cx="9979319" cy="4470478"/>
          </a:xfrm>
        </p:spPr>
      </p:pic>
    </p:spTree>
    <p:extLst>
      <p:ext uri="{BB962C8B-B14F-4D97-AF65-F5344CB8AC3E}">
        <p14:creationId xmlns:p14="http://schemas.microsoft.com/office/powerpoint/2010/main" val="3570200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9CE4B6-AC8C-DFB1-7580-A9516DE2A5C0}"/>
              </a:ext>
            </a:extLst>
          </p:cNvPr>
          <p:cNvSpPr>
            <a:spLocks noGrp="1"/>
          </p:cNvSpPr>
          <p:nvPr>
            <p:ph type="title"/>
          </p:nvPr>
        </p:nvSpPr>
        <p:spPr>
          <a:xfrm>
            <a:off x="6788582" y="858983"/>
            <a:ext cx="3968783" cy="2021378"/>
          </a:xfrm>
        </p:spPr>
        <p:txBody>
          <a:bodyPr>
            <a:normAutofit/>
          </a:bodyPr>
          <a:lstStyle/>
          <a:p>
            <a:r>
              <a:rPr lang="en-GB" sz="4000" dirty="0"/>
              <a:t>Task.....</a:t>
            </a:r>
          </a:p>
        </p:txBody>
      </p:sp>
      <p:pic>
        <p:nvPicPr>
          <p:cNvPr id="5" name="Picture 4" descr="Metal tic-tac-toe game pieces">
            <a:extLst>
              <a:ext uri="{FF2B5EF4-FFF2-40B4-BE49-F238E27FC236}">
                <a16:creationId xmlns:a16="http://schemas.microsoft.com/office/drawing/2014/main" id="{65B35478-1B7F-1992-F375-937D4E7E0FB2}"/>
              </a:ext>
            </a:extLst>
          </p:cNvPr>
          <p:cNvPicPr>
            <a:picLocks noChangeAspect="1"/>
          </p:cNvPicPr>
          <p:nvPr/>
        </p:nvPicPr>
        <p:blipFill rotWithShape="1">
          <a:blip r:embed="rId2"/>
          <a:srcRect l="8358" r="21924"/>
          <a:stretch/>
        </p:blipFill>
        <p:spPr>
          <a:xfrm>
            <a:off x="-1" y="-2"/>
            <a:ext cx="6374929" cy="6858002"/>
          </a:xfrm>
          <a:prstGeom prst="rect">
            <a:avLst/>
          </a:prstGeom>
        </p:spPr>
      </p:pic>
      <p:sp>
        <p:nvSpPr>
          <p:cNvPr id="3" name="Content Placeholder 2">
            <a:extLst>
              <a:ext uri="{FF2B5EF4-FFF2-40B4-BE49-F238E27FC236}">
                <a16:creationId xmlns:a16="http://schemas.microsoft.com/office/drawing/2014/main" id="{8F53FBD7-0CF6-6C29-4309-6AB7AF0ECAEF}"/>
              </a:ext>
            </a:extLst>
          </p:cNvPr>
          <p:cNvSpPr>
            <a:spLocks noGrp="1"/>
          </p:cNvSpPr>
          <p:nvPr>
            <p:ph idx="1"/>
          </p:nvPr>
        </p:nvSpPr>
        <p:spPr>
          <a:xfrm>
            <a:off x="6788582" y="3282696"/>
            <a:ext cx="3968783" cy="2957383"/>
          </a:xfrm>
        </p:spPr>
        <p:txBody>
          <a:bodyPr vert="horz" lIns="91440" tIns="45720" rIns="91440" bIns="45720" rtlCol="0" anchor="ctr">
            <a:normAutofit/>
          </a:bodyPr>
          <a:lstStyle/>
          <a:p>
            <a:r>
              <a:rPr lang="en-GB" dirty="0"/>
              <a:t>Paraphrase the following and post to the forum -</a:t>
            </a:r>
            <a:endParaRPr lang="en-US" dirty="0"/>
          </a:p>
          <a:p>
            <a:r>
              <a:rPr lang="en-GB" dirty="0"/>
              <a:t>" Paraphrasing exercise"</a:t>
            </a:r>
          </a:p>
        </p:txBody>
      </p:sp>
    </p:spTree>
    <p:extLst>
      <p:ext uri="{BB962C8B-B14F-4D97-AF65-F5344CB8AC3E}">
        <p14:creationId xmlns:p14="http://schemas.microsoft.com/office/powerpoint/2010/main" val="28562624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53055DC0-8DDE-5CCF-1687-CE8E39A842C2}"/>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dirty="0"/>
              <a:t>Paraphrase the following...</a:t>
            </a:r>
          </a:p>
        </p:txBody>
      </p:sp>
      <p:sp>
        <p:nvSpPr>
          <p:cNvPr id="8" name="Rectangle 7">
            <a:extLst>
              <a:ext uri="{FF2B5EF4-FFF2-40B4-BE49-F238E27FC236}">
                <a16:creationId xmlns:a16="http://schemas.microsoft.com/office/drawing/2014/main" id="{435C5616-42DB-EDCE-8024-0DCAA146AFFB}"/>
              </a:ext>
            </a:extLst>
          </p:cNvPr>
          <p:cNvSpPr/>
          <p:nvPr/>
        </p:nvSpPr>
        <p:spPr>
          <a:xfrm>
            <a:off x="227724" y="3328275"/>
            <a:ext cx="11806620" cy="22246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DE44ACA-48AF-0B36-9E6C-8FC84C744793}"/>
              </a:ext>
            </a:extLst>
          </p:cNvPr>
          <p:cNvSpPr/>
          <p:nvPr/>
        </p:nvSpPr>
        <p:spPr>
          <a:xfrm>
            <a:off x="1271905" y="4144535"/>
            <a:ext cx="10520509" cy="23603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1A4A6AE-CC6C-7FAA-9B57-41D23245B46B}"/>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dirty="0"/>
              <a:t>According to Jones (2020), Criminology is one of the most picked topic to study at university. It is said that this popularity is down to the curiosity people have surrounding the criminal mind.</a:t>
            </a:r>
            <a:endParaRPr lang="en-US" dirty="0"/>
          </a:p>
          <a:p>
            <a:r>
              <a:rPr lang="en-GB" dirty="0"/>
              <a:t>2) </a:t>
            </a:r>
            <a:r>
              <a:rPr lang="en-GB" dirty="0">
                <a:solidFill>
                  <a:srgbClr val="000000"/>
                </a:solidFill>
                <a:ea typeface="+mn-lt"/>
                <a:cs typeface="+mn-lt"/>
              </a:rPr>
              <a:t>   </a:t>
            </a:r>
            <a:r>
              <a:rPr lang="en-GB" dirty="0">
                <a:solidFill>
                  <a:srgbClr val="1F2025"/>
                </a:solidFill>
                <a:ea typeface="+mn-lt"/>
                <a:cs typeface="+mn-lt"/>
              </a:rPr>
              <a:t>As a Degree Holder South Wales Police are offering an exciting opportunity to enter the Fast Track to Detective Program. After initial Police training and after reaching key milestones you will take up a Trainee Investigator role before embarking on enhanced investigative training and specialist attachments to develop the investigative mindset (College of Policing, 2019).</a:t>
            </a:r>
            <a:endParaRPr lang="en-GB" dirty="0"/>
          </a:p>
        </p:txBody>
      </p:sp>
    </p:spTree>
    <p:extLst>
      <p:ext uri="{BB962C8B-B14F-4D97-AF65-F5344CB8AC3E}">
        <p14:creationId xmlns:p14="http://schemas.microsoft.com/office/powerpoint/2010/main" val="377772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1C772-824B-E0DF-783D-A306E09CE5FD}"/>
              </a:ext>
            </a:extLst>
          </p:cNvPr>
          <p:cNvSpPr>
            <a:spLocks noGrp="1"/>
          </p:cNvSpPr>
          <p:nvPr>
            <p:ph type="title"/>
          </p:nvPr>
        </p:nvSpPr>
        <p:spPr>
          <a:xfrm>
            <a:off x="761802" y="858982"/>
            <a:ext cx="3451060" cy="5152933"/>
          </a:xfrm>
        </p:spPr>
        <p:txBody>
          <a:bodyPr>
            <a:normAutofit/>
          </a:bodyPr>
          <a:lstStyle/>
          <a:p>
            <a:r>
              <a:rPr lang="en-GB" dirty="0"/>
              <a:t>What's the difference?</a:t>
            </a:r>
            <a:br>
              <a:rPr lang="en-GB" dirty="0"/>
            </a:br>
            <a:endParaRPr lang="en-GB" dirty="0"/>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9592C51-2220-5D0C-5C08-A114255DEA88}"/>
              </a:ext>
            </a:extLst>
          </p:cNvPr>
          <p:cNvGraphicFramePr>
            <a:graphicFrameLocks noGrp="1"/>
          </p:cNvGraphicFramePr>
          <p:nvPr>
            <p:ph idx="1"/>
            <p:extLst>
              <p:ext uri="{D42A27DB-BD31-4B8C-83A1-F6EECF244321}">
                <p14:modId xmlns:p14="http://schemas.microsoft.com/office/powerpoint/2010/main" val="3796896059"/>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2" name="Picture 51" descr="A group of hands with text above them&#10;&#10;Description automatically generated">
            <a:extLst>
              <a:ext uri="{FF2B5EF4-FFF2-40B4-BE49-F238E27FC236}">
                <a16:creationId xmlns:a16="http://schemas.microsoft.com/office/drawing/2014/main" id="{E5D02D76-E352-6798-C2DA-E59866097DAC}"/>
              </a:ext>
            </a:extLst>
          </p:cNvPr>
          <p:cNvPicPr>
            <a:picLocks noChangeAspect="1"/>
          </p:cNvPicPr>
          <p:nvPr/>
        </p:nvPicPr>
        <p:blipFill>
          <a:blip r:embed="rId7"/>
          <a:stretch>
            <a:fillRect/>
          </a:stretch>
        </p:blipFill>
        <p:spPr>
          <a:xfrm>
            <a:off x="853090" y="4552766"/>
            <a:ext cx="2743200" cy="1536192"/>
          </a:xfrm>
          <a:prstGeom prst="rect">
            <a:avLst/>
          </a:prstGeom>
        </p:spPr>
      </p:pic>
    </p:spTree>
    <p:extLst>
      <p:ext uri="{BB962C8B-B14F-4D97-AF65-F5344CB8AC3E}">
        <p14:creationId xmlns:p14="http://schemas.microsoft.com/office/powerpoint/2010/main" val="220655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51CD3C-670A-5CB3-89FF-126F3F4EB1D7}"/>
              </a:ext>
            </a:extLst>
          </p:cNvPr>
          <p:cNvPicPr>
            <a:picLocks noChangeAspect="1"/>
          </p:cNvPicPr>
          <p:nvPr/>
        </p:nvPicPr>
        <p:blipFill>
          <a:blip r:embed="rId3"/>
          <a:stretch>
            <a:fillRect/>
          </a:stretch>
        </p:blipFill>
        <p:spPr>
          <a:xfrm>
            <a:off x="599607" y="218950"/>
            <a:ext cx="11152681" cy="6016958"/>
          </a:xfrm>
          <a:prstGeom prst="rect">
            <a:avLst/>
          </a:prstGeom>
        </p:spPr>
      </p:pic>
    </p:spTree>
    <p:extLst>
      <p:ext uri="{BB962C8B-B14F-4D97-AF65-F5344CB8AC3E}">
        <p14:creationId xmlns:p14="http://schemas.microsoft.com/office/powerpoint/2010/main" val="981066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6682979F-AC11-C99D-4598-D412A0430273}"/>
              </a:ext>
            </a:extLst>
          </p:cNvPr>
          <p:cNvPicPr>
            <a:picLocks noGrp="1" noChangeAspect="1"/>
          </p:cNvPicPr>
          <p:nvPr>
            <p:ph idx="1"/>
          </p:nvPr>
        </p:nvPicPr>
        <p:blipFill>
          <a:blip r:embed="rId2"/>
          <a:stretch>
            <a:fillRect/>
          </a:stretch>
        </p:blipFill>
        <p:spPr>
          <a:xfrm>
            <a:off x="2455855" y="2408540"/>
            <a:ext cx="7273369" cy="4365375"/>
          </a:xfrm>
        </p:spPr>
      </p:pic>
      <p:sp>
        <p:nvSpPr>
          <p:cNvPr id="6" name="Title 5">
            <a:extLst>
              <a:ext uri="{FF2B5EF4-FFF2-40B4-BE49-F238E27FC236}">
                <a16:creationId xmlns:a16="http://schemas.microsoft.com/office/drawing/2014/main" id="{B8C5BF8E-C259-B273-8F78-5C01412DC5E5}"/>
              </a:ext>
            </a:extLst>
          </p:cNvPr>
          <p:cNvSpPr>
            <a:spLocks noGrp="1"/>
          </p:cNvSpPr>
          <p:nvPr>
            <p:ph type="title"/>
          </p:nvPr>
        </p:nvSpPr>
        <p:spPr/>
        <p:txBody>
          <a:bodyPr/>
          <a:lstStyle/>
          <a:p>
            <a:r>
              <a:rPr lang="en-GB" dirty="0"/>
              <a:t>Is this an in- text citation?</a:t>
            </a:r>
          </a:p>
        </p:txBody>
      </p:sp>
      <p:sp>
        <p:nvSpPr>
          <p:cNvPr id="7" name="Rectangle 6">
            <a:extLst>
              <a:ext uri="{FF2B5EF4-FFF2-40B4-BE49-F238E27FC236}">
                <a16:creationId xmlns:a16="http://schemas.microsoft.com/office/drawing/2014/main" id="{FD0D6D18-0241-0795-4E49-854C154329D5}"/>
              </a:ext>
            </a:extLst>
          </p:cNvPr>
          <p:cNvSpPr/>
          <p:nvPr/>
        </p:nvSpPr>
        <p:spPr>
          <a:xfrm>
            <a:off x="3747103" y="2832621"/>
            <a:ext cx="4416000" cy="58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51" descr="A group of hands with text above them&#10;&#10;Description automatically generated">
            <a:extLst>
              <a:ext uri="{FF2B5EF4-FFF2-40B4-BE49-F238E27FC236}">
                <a16:creationId xmlns:a16="http://schemas.microsoft.com/office/drawing/2014/main" id="{B64D8129-31AD-B186-1E1D-4EC080245C5B}"/>
              </a:ext>
            </a:extLst>
          </p:cNvPr>
          <p:cNvPicPr>
            <a:picLocks noChangeAspect="1"/>
          </p:cNvPicPr>
          <p:nvPr/>
        </p:nvPicPr>
        <p:blipFill>
          <a:blip r:embed="rId3"/>
          <a:stretch>
            <a:fillRect/>
          </a:stretch>
        </p:blipFill>
        <p:spPr>
          <a:xfrm>
            <a:off x="8359228" y="856628"/>
            <a:ext cx="2743200" cy="1536192"/>
          </a:xfrm>
          <a:prstGeom prst="rect">
            <a:avLst/>
          </a:prstGeom>
        </p:spPr>
      </p:pic>
    </p:spTree>
    <p:extLst>
      <p:ext uri="{BB962C8B-B14F-4D97-AF65-F5344CB8AC3E}">
        <p14:creationId xmlns:p14="http://schemas.microsoft.com/office/powerpoint/2010/main" val="34655028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F105A-B451-51F3-8AE9-8E1E7C507484}"/>
              </a:ext>
            </a:extLst>
          </p:cNvPr>
          <p:cNvSpPr>
            <a:spLocks noGrp="1"/>
          </p:cNvSpPr>
          <p:nvPr>
            <p:ph type="title"/>
          </p:nvPr>
        </p:nvSpPr>
        <p:spPr/>
        <p:txBody>
          <a:bodyPr/>
          <a:lstStyle/>
          <a:p>
            <a:r>
              <a:rPr lang="en-GB" dirty="0"/>
              <a:t>Is this an in-text citation?</a:t>
            </a:r>
          </a:p>
        </p:txBody>
      </p:sp>
      <p:pic>
        <p:nvPicPr>
          <p:cNvPr id="4" name="Picture 4" descr="A screenshot of a research paper&#10;&#10;Description automatically generated">
            <a:extLst>
              <a:ext uri="{FF2B5EF4-FFF2-40B4-BE49-F238E27FC236}">
                <a16:creationId xmlns:a16="http://schemas.microsoft.com/office/drawing/2014/main" id="{9242CB4B-4F68-84DC-3C36-3B61763BD3CE}"/>
              </a:ext>
            </a:extLst>
          </p:cNvPr>
          <p:cNvPicPr>
            <a:picLocks noGrp="1" noChangeAspect="1"/>
          </p:cNvPicPr>
          <p:nvPr>
            <p:ph idx="1"/>
          </p:nvPr>
        </p:nvPicPr>
        <p:blipFill>
          <a:blip r:embed="rId2"/>
          <a:stretch>
            <a:fillRect/>
          </a:stretch>
        </p:blipFill>
        <p:spPr>
          <a:xfrm>
            <a:off x="1726609" y="2750126"/>
            <a:ext cx="9257377" cy="3752271"/>
          </a:xfrm>
        </p:spPr>
      </p:pic>
      <p:pic>
        <p:nvPicPr>
          <p:cNvPr id="6" name="Picture 51" descr="A group of hands with text above them&#10;&#10;Description automatically generated">
            <a:extLst>
              <a:ext uri="{FF2B5EF4-FFF2-40B4-BE49-F238E27FC236}">
                <a16:creationId xmlns:a16="http://schemas.microsoft.com/office/drawing/2014/main" id="{F99AEC23-956E-42AD-9324-894D68982128}"/>
              </a:ext>
            </a:extLst>
          </p:cNvPr>
          <p:cNvPicPr>
            <a:picLocks noChangeAspect="1"/>
          </p:cNvPicPr>
          <p:nvPr/>
        </p:nvPicPr>
        <p:blipFill>
          <a:blip r:embed="rId3"/>
          <a:stretch>
            <a:fillRect/>
          </a:stretch>
        </p:blipFill>
        <p:spPr>
          <a:xfrm>
            <a:off x="8840952" y="698973"/>
            <a:ext cx="2743200" cy="1536192"/>
          </a:xfrm>
          <a:prstGeom prst="rect">
            <a:avLst/>
          </a:prstGeom>
        </p:spPr>
      </p:pic>
    </p:spTree>
    <p:extLst>
      <p:ext uri="{BB962C8B-B14F-4D97-AF65-F5344CB8AC3E}">
        <p14:creationId xmlns:p14="http://schemas.microsoft.com/office/powerpoint/2010/main" val="3902580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711239-623C-558D-B6A3-3C8B2C1A50A8}"/>
              </a:ext>
            </a:extLst>
          </p:cNvPr>
          <p:cNvPicPr>
            <a:picLocks noChangeAspect="1"/>
          </p:cNvPicPr>
          <p:nvPr/>
        </p:nvPicPr>
        <p:blipFill>
          <a:blip r:embed="rId2"/>
          <a:stretch>
            <a:fillRect/>
          </a:stretch>
        </p:blipFill>
        <p:spPr>
          <a:xfrm>
            <a:off x="794479" y="285216"/>
            <a:ext cx="11245078" cy="5530967"/>
          </a:xfrm>
          <a:prstGeom prst="rect">
            <a:avLst/>
          </a:prstGeom>
        </p:spPr>
      </p:pic>
    </p:spTree>
    <p:extLst>
      <p:ext uri="{BB962C8B-B14F-4D97-AF65-F5344CB8AC3E}">
        <p14:creationId xmlns:p14="http://schemas.microsoft.com/office/powerpoint/2010/main" val="3859373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5AE412-51CF-7376-1AE3-760BDB7BD331}"/>
              </a:ext>
            </a:extLst>
          </p:cNvPr>
          <p:cNvPicPr>
            <a:picLocks noChangeAspect="1"/>
          </p:cNvPicPr>
          <p:nvPr/>
        </p:nvPicPr>
        <p:blipFill>
          <a:blip r:embed="rId2"/>
          <a:stretch>
            <a:fillRect/>
          </a:stretch>
        </p:blipFill>
        <p:spPr>
          <a:xfrm>
            <a:off x="360891" y="853044"/>
            <a:ext cx="11211516" cy="5187992"/>
          </a:xfrm>
          <a:prstGeom prst="rect">
            <a:avLst/>
          </a:prstGeom>
        </p:spPr>
      </p:pic>
    </p:spTree>
    <p:extLst>
      <p:ext uri="{BB962C8B-B14F-4D97-AF65-F5344CB8AC3E}">
        <p14:creationId xmlns:p14="http://schemas.microsoft.com/office/powerpoint/2010/main" val="2723079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F786A85-67A7-6EB1-4F00-55B972E4464D}"/>
              </a:ext>
            </a:extLst>
          </p:cNvPr>
          <p:cNvPicPr>
            <a:picLocks noChangeAspect="1"/>
          </p:cNvPicPr>
          <p:nvPr/>
        </p:nvPicPr>
        <p:blipFill>
          <a:blip r:embed="rId2"/>
          <a:stretch>
            <a:fillRect/>
          </a:stretch>
        </p:blipFill>
        <p:spPr>
          <a:xfrm>
            <a:off x="869430" y="245678"/>
            <a:ext cx="10583055" cy="6050191"/>
          </a:xfrm>
          <a:prstGeom prst="rect">
            <a:avLst/>
          </a:prstGeom>
        </p:spPr>
      </p:pic>
    </p:spTree>
    <p:extLst>
      <p:ext uri="{BB962C8B-B14F-4D97-AF65-F5344CB8AC3E}">
        <p14:creationId xmlns:p14="http://schemas.microsoft.com/office/powerpoint/2010/main" val="31407896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706" y="1009934"/>
            <a:ext cx="10070588" cy="4785643"/>
          </a:xfrm>
          <a:prstGeom prst="rect">
            <a:avLst/>
          </a:prstGeom>
          <a:ln>
            <a:noFill/>
          </a:ln>
          <a:effectLst>
            <a:outerShdw blurRad="317500" dist="317500" dir="714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76C87AC2-7853-7291-BD72-236C1A1C8A12}"/>
              </a:ext>
            </a:extLst>
          </p:cNvPr>
          <p:cNvPicPr>
            <a:picLocks noChangeAspect="1"/>
          </p:cNvPicPr>
          <p:nvPr/>
        </p:nvPicPr>
        <p:blipFill rotWithShape="1">
          <a:blip r:embed="rId2"/>
          <a:srcRect t="826" r="-2" b="-2"/>
          <a:stretch/>
        </p:blipFill>
        <p:spPr>
          <a:xfrm>
            <a:off x="1072621" y="1041134"/>
            <a:ext cx="10070588" cy="4744016"/>
          </a:xfrm>
          <a:prstGeom prst="rect">
            <a:avLst/>
          </a:prstGeom>
        </p:spPr>
      </p:pic>
      <p:cxnSp>
        <p:nvCxnSpPr>
          <p:cNvPr id="12" name="Straight Connector 11">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4155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1607AF-4309-97E6-F616-6325D57AB00F}"/>
              </a:ext>
            </a:extLst>
          </p:cNvPr>
          <p:cNvPicPr>
            <a:picLocks noChangeAspect="1"/>
          </p:cNvPicPr>
          <p:nvPr/>
        </p:nvPicPr>
        <p:blipFill>
          <a:blip r:embed="rId2"/>
          <a:stretch>
            <a:fillRect/>
          </a:stretch>
        </p:blipFill>
        <p:spPr>
          <a:xfrm>
            <a:off x="1002890" y="511134"/>
            <a:ext cx="10205884" cy="5294354"/>
          </a:xfrm>
          <a:prstGeom prst="rect">
            <a:avLst/>
          </a:prstGeom>
        </p:spPr>
      </p:pic>
    </p:spTree>
    <p:extLst>
      <p:ext uri="{BB962C8B-B14F-4D97-AF65-F5344CB8AC3E}">
        <p14:creationId xmlns:p14="http://schemas.microsoft.com/office/powerpoint/2010/main" val="18948233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DFD4AF-B931-488F-A89C-79412D765C39}"/>
              </a:ext>
            </a:extLst>
          </p:cNvPr>
          <p:cNvPicPr>
            <a:picLocks noChangeAspect="1"/>
          </p:cNvPicPr>
          <p:nvPr/>
        </p:nvPicPr>
        <p:blipFill>
          <a:blip r:embed="rId2"/>
          <a:stretch>
            <a:fillRect/>
          </a:stretch>
        </p:blipFill>
        <p:spPr>
          <a:xfrm>
            <a:off x="463071" y="809470"/>
            <a:ext cx="11034385" cy="4615018"/>
          </a:xfrm>
          <a:prstGeom prst="rect">
            <a:avLst/>
          </a:prstGeom>
        </p:spPr>
      </p:pic>
    </p:spTree>
    <p:extLst>
      <p:ext uri="{BB962C8B-B14F-4D97-AF65-F5344CB8AC3E}">
        <p14:creationId xmlns:p14="http://schemas.microsoft.com/office/powerpoint/2010/main" val="555203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6719EF-2D42-B9EC-725C-581FCCD64732}"/>
              </a:ext>
            </a:extLst>
          </p:cNvPr>
          <p:cNvPicPr>
            <a:picLocks noChangeAspect="1"/>
          </p:cNvPicPr>
          <p:nvPr/>
        </p:nvPicPr>
        <p:blipFill>
          <a:blip r:embed="rId2"/>
          <a:stretch>
            <a:fillRect/>
          </a:stretch>
        </p:blipFill>
        <p:spPr>
          <a:xfrm>
            <a:off x="899410" y="258902"/>
            <a:ext cx="10283251" cy="5718035"/>
          </a:xfrm>
          <a:prstGeom prst="rect">
            <a:avLst/>
          </a:prstGeom>
        </p:spPr>
      </p:pic>
    </p:spTree>
    <p:extLst>
      <p:ext uri="{BB962C8B-B14F-4D97-AF65-F5344CB8AC3E}">
        <p14:creationId xmlns:p14="http://schemas.microsoft.com/office/powerpoint/2010/main" val="39606861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A85ADD-1514-3078-99B6-662118378A44}"/>
              </a:ext>
            </a:extLst>
          </p:cNvPr>
          <p:cNvPicPr>
            <a:picLocks noChangeAspect="1"/>
          </p:cNvPicPr>
          <p:nvPr/>
        </p:nvPicPr>
        <p:blipFill>
          <a:blip r:embed="rId2"/>
          <a:stretch>
            <a:fillRect/>
          </a:stretch>
        </p:blipFill>
        <p:spPr>
          <a:xfrm>
            <a:off x="689548" y="623979"/>
            <a:ext cx="10493114" cy="5167221"/>
          </a:xfrm>
          <a:prstGeom prst="rect">
            <a:avLst/>
          </a:prstGeom>
        </p:spPr>
      </p:pic>
    </p:spTree>
    <p:extLst>
      <p:ext uri="{BB962C8B-B14F-4D97-AF65-F5344CB8AC3E}">
        <p14:creationId xmlns:p14="http://schemas.microsoft.com/office/powerpoint/2010/main" val="7023807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E64F73-6150-613E-1A33-972BE520C039}"/>
              </a:ext>
            </a:extLst>
          </p:cNvPr>
          <p:cNvPicPr>
            <a:picLocks noChangeAspect="1"/>
          </p:cNvPicPr>
          <p:nvPr/>
        </p:nvPicPr>
        <p:blipFill>
          <a:blip r:embed="rId2"/>
          <a:stretch>
            <a:fillRect/>
          </a:stretch>
        </p:blipFill>
        <p:spPr>
          <a:xfrm>
            <a:off x="614596" y="280975"/>
            <a:ext cx="11092721" cy="5724537"/>
          </a:xfrm>
          <a:prstGeom prst="rect">
            <a:avLst/>
          </a:prstGeom>
        </p:spPr>
      </p:pic>
    </p:spTree>
    <p:extLst>
      <p:ext uri="{BB962C8B-B14F-4D97-AF65-F5344CB8AC3E}">
        <p14:creationId xmlns:p14="http://schemas.microsoft.com/office/powerpoint/2010/main" val="2143719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8EFCBB-79C4-9456-5F16-2D0D3BD39B8D}"/>
              </a:ext>
            </a:extLst>
          </p:cNvPr>
          <p:cNvPicPr>
            <a:picLocks noChangeAspect="1"/>
          </p:cNvPicPr>
          <p:nvPr/>
        </p:nvPicPr>
        <p:blipFill>
          <a:blip r:embed="rId2"/>
          <a:stretch>
            <a:fillRect/>
          </a:stretch>
        </p:blipFill>
        <p:spPr>
          <a:xfrm>
            <a:off x="659567" y="186361"/>
            <a:ext cx="10598046" cy="5781051"/>
          </a:xfrm>
          <a:prstGeom prst="rect">
            <a:avLst/>
          </a:prstGeom>
        </p:spPr>
      </p:pic>
    </p:spTree>
    <p:extLst>
      <p:ext uri="{BB962C8B-B14F-4D97-AF65-F5344CB8AC3E}">
        <p14:creationId xmlns:p14="http://schemas.microsoft.com/office/powerpoint/2010/main" val="2762658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72A3C6-611D-8E6B-F885-3A2618ED7C4B}"/>
              </a:ext>
            </a:extLst>
          </p:cNvPr>
          <p:cNvPicPr>
            <a:picLocks noChangeAspect="1"/>
          </p:cNvPicPr>
          <p:nvPr/>
        </p:nvPicPr>
        <p:blipFill>
          <a:blip r:embed="rId2"/>
          <a:stretch>
            <a:fillRect/>
          </a:stretch>
        </p:blipFill>
        <p:spPr>
          <a:xfrm>
            <a:off x="989351" y="497284"/>
            <a:ext cx="10208301" cy="4951016"/>
          </a:xfrm>
          <a:prstGeom prst="rect">
            <a:avLst/>
          </a:prstGeom>
        </p:spPr>
      </p:pic>
    </p:spTree>
    <p:extLst>
      <p:ext uri="{BB962C8B-B14F-4D97-AF65-F5344CB8AC3E}">
        <p14:creationId xmlns:p14="http://schemas.microsoft.com/office/powerpoint/2010/main" val="42145323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CC7AC5-FD05-9AC9-C200-9CDC977B641E}"/>
              </a:ext>
            </a:extLst>
          </p:cNvPr>
          <p:cNvPicPr>
            <a:picLocks noChangeAspect="1"/>
          </p:cNvPicPr>
          <p:nvPr/>
        </p:nvPicPr>
        <p:blipFill>
          <a:blip r:embed="rId2"/>
          <a:stretch>
            <a:fillRect/>
          </a:stretch>
        </p:blipFill>
        <p:spPr>
          <a:xfrm>
            <a:off x="599607" y="803217"/>
            <a:ext cx="10972800" cy="4668895"/>
          </a:xfrm>
          <a:prstGeom prst="rect">
            <a:avLst/>
          </a:prstGeom>
        </p:spPr>
      </p:pic>
    </p:spTree>
    <p:extLst>
      <p:ext uri="{BB962C8B-B14F-4D97-AF65-F5344CB8AC3E}">
        <p14:creationId xmlns:p14="http://schemas.microsoft.com/office/powerpoint/2010/main" val="2630856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61C3-06DA-EFAA-ED94-8808C6F8B104}"/>
              </a:ext>
            </a:extLst>
          </p:cNvPr>
          <p:cNvSpPr>
            <a:spLocks noGrp="1"/>
          </p:cNvSpPr>
          <p:nvPr>
            <p:ph type="title"/>
          </p:nvPr>
        </p:nvSpPr>
        <p:spPr/>
        <p:txBody>
          <a:bodyPr>
            <a:normAutofit fontScale="90000"/>
          </a:bodyPr>
          <a:lstStyle/>
          <a:p>
            <a:br>
              <a:rPr lang="en-GB" b="1" i="0" dirty="0">
                <a:solidFill>
                  <a:srgbClr val="000000"/>
                </a:solidFill>
                <a:effectLst/>
                <a:latin typeface="var(--font-family-head)"/>
              </a:rPr>
            </a:br>
            <a:r>
              <a:rPr lang="en-GB" b="1" i="0" dirty="0">
                <a:solidFill>
                  <a:srgbClr val="000000"/>
                </a:solidFill>
                <a:effectLst/>
                <a:latin typeface="var(--font-family-head)"/>
              </a:rPr>
              <a:t>What if there is no author?</a:t>
            </a:r>
            <a:br>
              <a:rPr lang="en-GB" b="1" i="0" dirty="0">
                <a:solidFill>
                  <a:srgbClr val="000000"/>
                </a:solidFill>
                <a:effectLst/>
                <a:latin typeface="merriweather" panose="00000500000000000000" pitchFamily="2" charset="0"/>
              </a:rPr>
            </a:br>
            <a:endParaRPr lang="en-GB" dirty="0"/>
          </a:p>
        </p:txBody>
      </p:sp>
      <p:sp>
        <p:nvSpPr>
          <p:cNvPr id="3" name="Content Placeholder 2">
            <a:extLst>
              <a:ext uri="{FF2B5EF4-FFF2-40B4-BE49-F238E27FC236}">
                <a16:creationId xmlns:a16="http://schemas.microsoft.com/office/drawing/2014/main" id="{54609D10-8D19-501D-5DC3-8EEC9E01A07C}"/>
              </a:ext>
            </a:extLst>
          </p:cNvPr>
          <p:cNvSpPr>
            <a:spLocks noGrp="1"/>
          </p:cNvSpPr>
          <p:nvPr>
            <p:ph idx="1"/>
          </p:nvPr>
        </p:nvSpPr>
        <p:spPr/>
        <p:txBody>
          <a:bodyPr>
            <a:normAutofit lnSpcReduction="10000"/>
          </a:bodyPr>
          <a:lstStyle/>
          <a:p>
            <a:pPr algn="l" fontAlgn="base" latinLnBrk="0"/>
            <a:r>
              <a:rPr lang="en-GB" sz="2400" b="0" i="0" dirty="0">
                <a:solidFill>
                  <a:srgbClr val="000000"/>
                </a:solidFill>
                <a:effectLst/>
                <a:latin typeface="Arial" panose="020B0604020202020204" pitchFamily="34" charset="0"/>
                <a:cs typeface="Arial" panose="020B0604020202020204" pitchFamily="34" charset="0"/>
              </a:rPr>
              <a:t>There may be occasions when no personal author / editor(s) can be identified e.g. reports, guidelines, statistics etc</a:t>
            </a:r>
          </a:p>
          <a:p>
            <a:pPr algn="l" fontAlgn="base" latinLnBrk="0"/>
            <a:r>
              <a:rPr lang="en-GB" sz="2400" b="0" i="0" dirty="0">
                <a:solidFill>
                  <a:srgbClr val="000000"/>
                </a:solidFill>
                <a:effectLst/>
                <a:latin typeface="Arial" panose="020B0604020202020204" pitchFamily="34" charset="0"/>
                <a:cs typeface="Arial" panose="020B0604020202020204" pitchFamily="34" charset="0"/>
              </a:rPr>
              <a:t>In this instance you will cite one of the following instead:</a:t>
            </a:r>
          </a:p>
          <a:p>
            <a:pPr algn="l" fontAlgn="base" latinLnBrk="0">
              <a:buFont typeface="Arial" panose="020B0604020202020204" pitchFamily="34" charset="0"/>
              <a:buChar char="•"/>
            </a:pPr>
            <a:r>
              <a:rPr lang="en-GB" sz="2400" b="0" i="0" dirty="0">
                <a:solidFill>
                  <a:srgbClr val="000000"/>
                </a:solidFill>
                <a:effectLst/>
                <a:latin typeface="Arial" panose="020B0604020202020204" pitchFamily="34" charset="0"/>
                <a:cs typeface="Arial" panose="020B0604020202020204" pitchFamily="34" charset="0"/>
              </a:rPr>
              <a:t>Name of organisation who produced the information.</a:t>
            </a:r>
          </a:p>
          <a:p>
            <a:pPr algn="l" fontAlgn="base" latinLnBrk="0">
              <a:buFont typeface="Arial" panose="020B0604020202020204" pitchFamily="34" charset="0"/>
              <a:buChar char="•"/>
            </a:pPr>
            <a:r>
              <a:rPr lang="en-GB" sz="2400" b="0" i="0" dirty="0">
                <a:solidFill>
                  <a:srgbClr val="000000"/>
                </a:solidFill>
                <a:effectLst/>
                <a:latin typeface="Arial" panose="020B0604020202020204" pitchFamily="34" charset="0"/>
                <a:cs typeface="Arial" panose="020B0604020202020204" pitchFamily="34" charset="0"/>
              </a:rPr>
              <a:t>Title of document (where no author/editor/organisation is identifiable).</a:t>
            </a:r>
          </a:p>
          <a:p>
            <a:pPr algn="l" fontAlgn="base" latinLnBrk="0">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Examples – Home Office/NHS/Welsh Government/ Youth Justice Board/College of Policing</a:t>
            </a:r>
            <a:endParaRPr lang="en-GB" sz="24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0558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963A50-2164-37CA-082D-564FF38F57F3}"/>
              </a:ext>
            </a:extLst>
          </p:cNvPr>
          <p:cNvPicPr>
            <a:picLocks noChangeAspect="1"/>
          </p:cNvPicPr>
          <p:nvPr/>
        </p:nvPicPr>
        <p:blipFill>
          <a:blip r:embed="rId2"/>
          <a:stretch>
            <a:fillRect/>
          </a:stretch>
        </p:blipFill>
        <p:spPr>
          <a:xfrm>
            <a:off x="614598" y="250101"/>
            <a:ext cx="10822898" cy="5864949"/>
          </a:xfrm>
          <a:prstGeom prst="rect">
            <a:avLst/>
          </a:prstGeom>
        </p:spPr>
      </p:pic>
    </p:spTree>
    <p:extLst>
      <p:ext uri="{BB962C8B-B14F-4D97-AF65-F5344CB8AC3E}">
        <p14:creationId xmlns:p14="http://schemas.microsoft.com/office/powerpoint/2010/main" val="3102320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A5292-39FF-A56C-420C-4631AC9166DB}"/>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DB3B28F-D0EC-387C-8CAC-35A4D99908F7}"/>
              </a:ext>
            </a:extLst>
          </p:cNvPr>
          <p:cNvSpPr>
            <a:spLocks noGrp="1"/>
          </p:cNvSpPr>
          <p:nvPr>
            <p:ph idx="1"/>
          </p:nvPr>
        </p:nvSpPr>
        <p:spPr/>
        <p:txBody>
          <a:bodyPr/>
          <a:lstStyle/>
          <a:p>
            <a:pPr algn="l" fontAlgn="base">
              <a:buFont typeface="Arial" panose="020B0604020202020204" pitchFamily="34" charset="0"/>
              <a:buChar char="•"/>
            </a:pPr>
            <a:r>
              <a:rPr lang="en-GB" b="0" i="0" dirty="0">
                <a:solidFill>
                  <a:srgbClr val="000000"/>
                </a:solidFill>
                <a:effectLst/>
                <a:latin typeface="var(--font-family-body)"/>
              </a:rPr>
              <a:t>A </a:t>
            </a:r>
            <a:r>
              <a:rPr lang="en-GB" b="1" i="0" dirty="0">
                <a:solidFill>
                  <a:srgbClr val="D1428D"/>
                </a:solidFill>
                <a:effectLst/>
                <a:latin typeface="var(--font-family-body)"/>
              </a:rPr>
              <a:t>reference list</a:t>
            </a:r>
            <a:r>
              <a:rPr lang="en-GB" b="0" i="0" dirty="0">
                <a:solidFill>
                  <a:srgbClr val="000000"/>
                </a:solidFill>
                <a:effectLst/>
                <a:latin typeface="var(--font-family-body)"/>
              </a:rPr>
              <a:t> is (an alphabetically ordered) list which contains the full information of the sources you have</a:t>
            </a:r>
            <a:r>
              <a:rPr lang="en-GB" b="1" i="0" dirty="0">
                <a:solidFill>
                  <a:srgbClr val="D1428D"/>
                </a:solidFill>
                <a:effectLst/>
                <a:latin typeface="var(--font-family-body)"/>
              </a:rPr>
              <a:t> cited</a:t>
            </a:r>
            <a:r>
              <a:rPr lang="en-GB" b="0" i="0" dirty="0">
                <a:solidFill>
                  <a:srgbClr val="000000"/>
                </a:solidFill>
                <a:effectLst/>
                <a:latin typeface="var(--font-family-body)"/>
              </a:rPr>
              <a:t> or </a:t>
            </a:r>
            <a:r>
              <a:rPr lang="en-GB" b="1" i="0" dirty="0">
                <a:solidFill>
                  <a:srgbClr val="D1428D"/>
                </a:solidFill>
                <a:effectLst/>
                <a:latin typeface="var(--font-family-body)"/>
              </a:rPr>
              <a:t>quoted</a:t>
            </a:r>
            <a:r>
              <a:rPr lang="en-GB" b="0" i="0" dirty="0">
                <a:solidFill>
                  <a:srgbClr val="000000"/>
                </a:solidFill>
                <a:effectLst/>
                <a:latin typeface="var(--font-family-body)"/>
              </a:rPr>
              <a:t> in the main body of your work.</a:t>
            </a:r>
          </a:p>
          <a:p>
            <a:pPr algn="l" fontAlgn="base">
              <a:buFont typeface="Arial" panose="020B0604020202020204" pitchFamily="34" charset="0"/>
              <a:buChar char="•"/>
            </a:pPr>
            <a:r>
              <a:rPr lang="en-GB" b="0" i="0" dirty="0">
                <a:solidFill>
                  <a:srgbClr val="000000"/>
                </a:solidFill>
                <a:effectLst/>
                <a:latin typeface="var(--font-family-body)"/>
              </a:rPr>
              <a:t>A</a:t>
            </a:r>
            <a:r>
              <a:rPr lang="en-GB" b="1" i="0" dirty="0">
                <a:solidFill>
                  <a:srgbClr val="D1428D"/>
                </a:solidFill>
                <a:effectLst/>
                <a:latin typeface="var(--font-family-body)"/>
              </a:rPr>
              <a:t> bibliography</a:t>
            </a:r>
            <a:r>
              <a:rPr lang="en-GB" b="0" i="0" dirty="0">
                <a:solidFill>
                  <a:srgbClr val="000000"/>
                </a:solidFill>
                <a:effectLst/>
                <a:latin typeface="var(--font-family-body)"/>
              </a:rPr>
              <a:t> is (an alphabetically ordered) list which contains the full information of all the sources </a:t>
            </a:r>
            <a:r>
              <a:rPr lang="en-GB" b="1" i="0" dirty="0">
                <a:solidFill>
                  <a:srgbClr val="D1428D"/>
                </a:solidFill>
                <a:effectLst/>
                <a:latin typeface="var(--font-family-body)"/>
              </a:rPr>
              <a:t>read</a:t>
            </a:r>
            <a:r>
              <a:rPr lang="en-GB" b="0" i="0" dirty="0">
                <a:solidFill>
                  <a:srgbClr val="000000"/>
                </a:solidFill>
                <a:effectLst/>
                <a:latin typeface="var(--font-family-body)"/>
              </a:rPr>
              <a:t> for your assignments, whether you have cited them or not, at the end of your work.</a:t>
            </a:r>
          </a:p>
          <a:p>
            <a:pPr algn="l" fontAlgn="base">
              <a:buFont typeface="Arial" panose="020B0604020202020204" pitchFamily="34" charset="0"/>
              <a:buChar char="•"/>
            </a:pPr>
            <a:r>
              <a:rPr lang="en-GB" b="0" i="0" dirty="0">
                <a:solidFill>
                  <a:srgbClr val="000000"/>
                </a:solidFill>
                <a:effectLst/>
                <a:latin typeface="var(--font-family-body)"/>
              </a:rPr>
              <a:t>The purpose is to allow your reader to</a:t>
            </a:r>
            <a:r>
              <a:rPr lang="en-GB" b="1" i="0" dirty="0">
                <a:solidFill>
                  <a:srgbClr val="D1428D"/>
                </a:solidFill>
                <a:effectLst/>
                <a:latin typeface="var(--font-family-body)"/>
              </a:rPr>
              <a:t> locate</a:t>
            </a:r>
            <a:r>
              <a:rPr lang="en-GB" b="1" i="0" dirty="0">
                <a:solidFill>
                  <a:srgbClr val="000000"/>
                </a:solidFill>
                <a:effectLst/>
                <a:latin typeface="var(--font-family-body)"/>
              </a:rPr>
              <a:t> the information,</a:t>
            </a:r>
            <a:r>
              <a:rPr lang="en-GB" b="1" i="0" dirty="0">
                <a:solidFill>
                  <a:srgbClr val="D1428D"/>
                </a:solidFill>
                <a:effectLst/>
                <a:latin typeface="var(--font-family-body)"/>
              </a:rPr>
              <a:t> easily and accurately</a:t>
            </a:r>
            <a:r>
              <a:rPr lang="en-GB" b="1" i="0" dirty="0">
                <a:solidFill>
                  <a:srgbClr val="000000"/>
                </a:solidFill>
                <a:effectLst/>
                <a:latin typeface="var(--font-family-body)"/>
              </a:rPr>
              <a:t>.</a:t>
            </a:r>
            <a:endParaRPr lang="en-GB" b="0" i="0" dirty="0">
              <a:solidFill>
                <a:srgbClr val="000000"/>
              </a:solidFill>
              <a:effectLst/>
              <a:latin typeface="var(--font-family-body)"/>
            </a:endParaRPr>
          </a:p>
          <a:p>
            <a:endParaRPr lang="en-GB" dirty="0"/>
          </a:p>
        </p:txBody>
      </p:sp>
    </p:spTree>
    <p:extLst>
      <p:ext uri="{BB962C8B-B14F-4D97-AF65-F5344CB8AC3E}">
        <p14:creationId xmlns:p14="http://schemas.microsoft.com/office/powerpoint/2010/main" val="2348410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C6621E-210D-3864-E917-4E859433D372}"/>
              </a:ext>
            </a:extLst>
          </p:cNvPr>
          <p:cNvPicPr>
            <a:picLocks noChangeAspect="1"/>
          </p:cNvPicPr>
          <p:nvPr/>
        </p:nvPicPr>
        <p:blipFill>
          <a:blip r:embed="rId2"/>
          <a:stretch>
            <a:fillRect/>
          </a:stretch>
        </p:blipFill>
        <p:spPr>
          <a:xfrm>
            <a:off x="689548" y="475099"/>
            <a:ext cx="10478124" cy="5790790"/>
          </a:xfrm>
          <a:prstGeom prst="rect">
            <a:avLst/>
          </a:prstGeom>
        </p:spPr>
      </p:pic>
    </p:spTree>
    <p:extLst>
      <p:ext uri="{BB962C8B-B14F-4D97-AF65-F5344CB8AC3E}">
        <p14:creationId xmlns:p14="http://schemas.microsoft.com/office/powerpoint/2010/main" val="34463254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52279-FD92-EF8B-5C25-BE2B70AB63D0}"/>
              </a:ext>
            </a:extLst>
          </p:cNvPr>
          <p:cNvSpPr>
            <a:spLocks noGrp="1"/>
          </p:cNvSpPr>
          <p:nvPr>
            <p:ph type="title"/>
          </p:nvPr>
        </p:nvSpPr>
        <p:spPr/>
        <p:txBody>
          <a:bodyPr/>
          <a:lstStyle/>
          <a:p>
            <a:r>
              <a:rPr lang="en-GB" dirty="0"/>
              <a:t>Referencing List </a:t>
            </a:r>
          </a:p>
        </p:txBody>
      </p:sp>
      <p:sp>
        <p:nvSpPr>
          <p:cNvPr id="3" name="Content Placeholder 2">
            <a:extLst>
              <a:ext uri="{FF2B5EF4-FFF2-40B4-BE49-F238E27FC236}">
                <a16:creationId xmlns:a16="http://schemas.microsoft.com/office/drawing/2014/main" id="{BAFA0493-35D7-4717-6B0C-761B4779D1FC}"/>
              </a:ext>
            </a:extLst>
          </p:cNvPr>
          <p:cNvSpPr>
            <a:spLocks noGrp="1"/>
          </p:cNvSpPr>
          <p:nvPr>
            <p:ph idx="1"/>
          </p:nvPr>
        </p:nvSpPr>
        <p:spPr/>
        <p:txBody>
          <a:bodyPr/>
          <a:lstStyle/>
          <a:p>
            <a:pPr algn="l" fontAlgn="base"/>
            <a:r>
              <a:rPr lang="en-GB" b="0" i="0" dirty="0">
                <a:solidFill>
                  <a:srgbClr val="000000"/>
                </a:solidFill>
                <a:effectLst/>
                <a:latin typeface="Open Sans" panose="020B0606030504020204" pitchFamily="34" charset="0"/>
              </a:rPr>
              <a:t>When creating an entry in the reference list for a book there are four things you need to consider:</a:t>
            </a:r>
          </a:p>
          <a:p>
            <a:pPr algn="l" fontAlgn="base">
              <a:buFont typeface="+mj-lt"/>
              <a:buAutoNum type="arabicPeriod"/>
            </a:pPr>
            <a:r>
              <a:rPr lang="en-GB" b="0" i="0" dirty="0">
                <a:solidFill>
                  <a:srgbClr val="000000"/>
                </a:solidFill>
                <a:effectLst/>
                <a:latin typeface="var(--font-family-body)"/>
              </a:rPr>
              <a:t> Who?</a:t>
            </a:r>
          </a:p>
          <a:p>
            <a:pPr algn="l" fontAlgn="base">
              <a:buFont typeface="+mj-lt"/>
              <a:buAutoNum type="arabicPeriod"/>
            </a:pPr>
            <a:r>
              <a:rPr lang="en-GB" b="0" i="0" dirty="0">
                <a:solidFill>
                  <a:srgbClr val="000000"/>
                </a:solidFill>
                <a:effectLst/>
                <a:latin typeface="var(--font-family-body)"/>
              </a:rPr>
              <a:t>When?</a:t>
            </a:r>
          </a:p>
          <a:p>
            <a:pPr algn="l" fontAlgn="base">
              <a:buFont typeface="+mj-lt"/>
              <a:buAutoNum type="arabicPeriod"/>
            </a:pPr>
            <a:r>
              <a:rPr lang="en-GB" b="0" i="0" dirty="0">
                <a:solidFill>
                  <a:srgbClr val="000000"/>
                </a:solidFill>
                <a:effectLst/>
                <a:latin typeface="var(--font-family-body)"/>
              </a:rPr>
              <a:t>What?</a:t>
            </a:r>
          </a:p>
          <a:p>
            <a:pPr algn="l" fontAlgn="base">
              <a:buFont typeface="+mj-lt"/>
              <a:buAutoNum type="arabicPeriod"/>
            </a:pPr>
            <a:r>
              <a:rPr lang="en-GB" b="0" i="0" dirty="0">
                <a:solidFill>
                  <a:srgbClr val="000000"/>
                </a:solidFill>
                <a:effectLst/>
                <a:latin typeface="var(--font-family-body)"/>
              </a:rPr>
              <a:t>Where?</a:t>
            </a:r>
          </a:p>
          <a:p>
            <a:endParaRPr lang="en-GB" dirty="0"/>
          </a:p>
        </p:txBody>
      </p:sp>
    </p:spTree>
    <p:extLst>
      <p:ext uri="{BB962C8B-B14F-4D97-AF65-F5344CB8AC3E}">
        <p14:creationId xmlns:p14="http://schemas.microsoft.com/office/powerpoint/2010/main" val="3893460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CD32F1-5C36-76FF-F674-B55CDA7D131E}"/>
              </a:ext>
            </a:extLst>
          </p:cNvPr>
          <p:cNvPicPr>
            <a:picLocks noChangeAspect="1"/>
          </p:cNvPicPr>
          <p:nvPr/>
        </p:nvPicPr>
        <p:blipFill>
          <a:blip r:embed="rId3"/>
          <a:stretch>
            <a:fillRect/>
          </a:stretch>
        </p:blipFill>
        <p:spPr>
          <a:xfrm>
            <a:off x="903681" y="1401098"/>
            <a:ext cx="10246100" cy="3952568"/>
          </a:xfrm>
          <a:prstGeom prst="rect">
            <a:avLst/>
          </a:prstGeom>
        </p:spPr>
      </p:pic>
    </p:spTree>
    <p:extLst>
      <p:ext uri="{BB962C8B-B14F-4D97-AF65-F5344CB8AC3E}">
        <p14:creationId xmlns:p14="http://schemas.microsoft.com/office/powerpoint/2010/main" val="23344614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2BEEBA-9FC0-44A6-834A-1F975E26B1B1}"/>
              </a:ext>
            </a:extLst>
          </p:cNvPr>
          <p:cNvSpPr>
            <a:spLocks noGrp="1"/>
          </p:cNvSpPr>
          <p:nvPr>
            <p:ph type="title"/>
          </p:nvPr>
        </p:nvSpPr>
        <p:spPr>
          <a:xfrm>
            <a:off x="761801" y="858983"/>
            <a:ext cx="9906799" cy="1161594"/>
          </a:xfrm>
        </p:spPr>
        <p:txBody>
          <a:bodyPr>
            <a:normAutofit/>
          </a:bodyPr>
          <a:lstStyle/>
          <a:p>
            <a:pPr fontAlgn="base" latinLnBrk="0">
              <a:lnSpc>
                <a:spcPct val="90000"/>
              </a:lnSpc>
            </a:pPr>
            <a:r>
              <a:rPr lang="en-GB" sz="3700" b="1" i="0">
                <a:effectLst/>
                <a:latin typeface="var(--font-family-head)"/>
              </a:rPr>
              <a:t>Where to find the information...</a:t>
            </a:r>
            <a:br>
              <a:rPr lang="en-GB" sz="3700" b="1" i="0">
                <a:effectLst/>
                <a:latin typeface="merriweather" panose="00000500000000000000" pitchFamily="2" charset="0"/>
              </a:rPr>
            </a:br>
            <a:endParaRPr lang="en-GB" sz="3700"/>
          </a:p>
        </p:txBody>
      </p:sp>
      <p:pic>
        <p:nvPicPr>
          <p:cNvPr id="5" name="Picture 4">
            <a:extLst>
              <a:ext uri="{FF2B5EF4-FFF2-40B4-BE49-F238E27FC236}">
                <a16:creationId xmlns:a16="http://schemas.microsoft.com/office/drawing/2014/main" id="{7FABE50E-257B-1C64-D06B-224EB40109B7}"/>
              </a:ext>
            </a:extLst>
          </p:cNvPr>
          <p:cNvPicPr>
            <a:picLocks noChangeAspect="1"/>
          </p:cNvPicPr>
          <p:nvPr/>
        </p:nvPicPr>
        <p:blipFill>
          <a:blip r:embed="rId2"/>
          <a:stretch>
            <a:fillRect/>
          </a:stretch>
        </p:blipFill>
        <p:spPr>
          <a:xfrm>
            <a:off x="761367" y="2910206"/>
            <a:ext cx="4955147" cy="2750106"/>
          </a:xfrm>
          <a:prstGeom prst="rect">
            <a:avLst/>
          </a:prstGeom>
        </p:spPr>
      </p:pic>
      <p:sp>
        <p:nvSpPr>
          <p:cNvPr id="3" name="Content Placeholder 2">
            <a:extLst>
              <a:ext uri="{FF2B5EF4-FFF2-40B4-BE49-F238E27FC236}">
                <a16:creationId xmlns:a16="http://schemas.microsoft.com/office/drawing/2014/main" id="{57ACB3B3-AD28-A3DB-B659-3E338A9A5A3F}"/>
              </a:ext>
            </a:extLst>
          </p:cNvPr>
          <p:cNvSpPr>
            <a:spLocks noGrp="1"/>
          </p:cNvSpPr>
          <p:nvPr>
            <p:ph idx="1"/>
          </p:nvPr>
        </p:nvSpPr>
        <p:spPr>
          <a:xfrm>
            <a:off x="6649081" y="2638498"/>
            <a:ext cx="4119258" cy="3601581"/>
          </a:xfrm>
        </p:spPr>
        <p:txBody>
          <a:bodyPr anchor="ctr">
            <a:normAutofit/>
          </a:bodyPr>
          <a:lstStyle/>
          <a:p>
            <a:r>
              <a:rPr lang="en-GB" b="0" i="0">
                <a:effectLst/>
                <a:latin typeface="merriweather" panose="00000500000000000000" pitchFamily="2" charset="0"/>
              </a:rPr>
              <a:t>Some of the information you need will be available on the front cover of the book or the inner-page</a:t>
            </a:r>
          </a:p>
          <a:p>
            <a:br>
              <a:rPr lang="en-GB" b="0" i="0">
                <a:effectLst/>
                <a:latin typeface="merriweather" panose="00000500000000000000" pitchFamily="2" charset="0"/>
              </a:rPr>
            </a:br>
            <a:endParaRPr lang="en-GB" dirty="0"/>
          </a:p>
        </p:txBody>
      </p:sp>
      <p:cxnSp>
        <p:nvCxnSpPr>
          <p:cNvPr id="14" name="Straight Connector 1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12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8436A-61B1-BDA7-7728-D8221E899387}"/>
              </a:ext>
            </a:extLst>
          </p:cNvPr>
          <p:cNvSpPr>
            <a:spLocks noGrp="1"/>
          </p:cNvSpPr>
          <p:nvPr>
            <p:ph type="title"/>
          </p:nvPr>
        </p:nvSpPr>
        <p:spPr>
          <a:xfrm>
            <a:off x="761801" y="858982"/>
            <a:ext cx="10380573" cy="763341"/>
          </a:xfrm>
        </p:spPr>
        <p:txBody>
          <a:bodyPr/>
          <a:lstStyle/>
          <a:p>
            <a:r>
              <a:rPr lang="en-GB" dirty="0"/>
              <a:t>Reference list </a:t>
            </a:r>
          </a:p>
        </p:txBody>
      </p:sp>
      <p:sp>
        <p:nvSpPr>
          <p:cNvPr id="3" name="Content Placeholder 2">
            <a:extLst>
              <a:ext uri="{FF2B5EF4-FFF2-40B4-BE49-F238E27FC236}">
                <a16:creationId xmlns:a16="http://schemas.microsoft.com/office/drawing/2014/main" id="{EAA73D92-41F0-0ACA-2748-1CB48A5913EA}"/>
              </a:ext>
            </a:extLst>
          </p:cNvPr>
          <p:cNvSpPr>
            <a:spLocks noGrp="1"/>
          </p:cNvSpPr>
          <p:nvPr>
            <p:ph idx="1"/>
          </p:nvPr>
        </p:nvSpPr>
        <p:spPr/>
        <p:txBody>
          <a:bodyPr>
            <a:normAutofit fontScale="92500" lnSpcReduction="20000"/>
          </a:bodyPr>
          <a:lstStyle/>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At the end of your work, </a:t>
            </a:r>
            <a:r>
              <a:rPr lang="en-GB" b="1" i="0" dirty="0">
                <a:solidFill>
                  <a:srgbClr val="D1428E"/>
                </a:solidFill>
                <a:effectLst/>
                <a:latin typeface="Arial" panose="020B0604020202020204" pitchFamily="34" charset="0"/>
                <a:cs typeface="Arial" panose="020B0604020202020204" pitchFamily="34" charset="0"/>
              </a:rPr>
              <a:t>create a new page</a:t>
            </a:r>
            <a:r>
              <a:rPr lang="en-GB" b="0" i="0" dirty="0">
                <a:solidFill>
                  <a:srgbClr val="000000"/>
                </a:solidFill>
                <a:effectLst/>
                <a:latin typeface="Arial" panose="020B0604020202020204" pitchFamily="34" charset="0"/>
                <a:cs typeface="Arial" panose="020B0604020202020204" pitchFamily="34" charset="0"/>
              </a:rPr>
              <a:t> with the heading References.</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List (in alphabetical order by author's family name, followed by their initial) the </a:t>
            </a:r>
            <a:r>
              <a:rPr lang="en-GB" b="1" i="0" dirty="0">
                <a:solidFill>
                  <a:srgbClr val="D1428E"/>
                </a:solidFill>
                <a:effectLst/>
                <a:latin typeface="Arial" panose="020B0604020202020204" pitchFamily="34" charset="0"/>
                <a:cs typeface="Arial" panose="020B0604020202020204" pitchFamily="34" charset="0"/>
              </a:rPr>
              <a:t>full list of all the sources</a:t>
            </a:r>
            <a:r>
              <a:rPr lang="en-GB" b="0" i="0" dirty="0">
                <a:solidFill>
                  <a:srgbClr val="000000"/>
                </a:solidFill>
                <a:effectLst/>
                <a:latin typeface="Arial" panose="020B0604020202020204" pitchFamily="34" charset="0"/>
                <a:cs typeface="Arial" panose="020B0604020202020204" pitchFamily="34" charset="0"/>
              </a:rPr>
              <a:t> you have cited in your work.</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If there are </a:t>
            </a:r>
            <a:r>
              <a:rPr lang="en-GB" b="1" i="0" dirty="0">
                <a:solidFill>
                  <a:srgbClr val="D1428E"/>
                </a:solidFill>
                <a:effectLst/>
                <a:latin typeface="Arial" panose="020B0604020202020204" pitchFamily="34" charset="0"/>
                <a:cs typeface="Arial" panose="020B0604020202020204" pitchFamily="34" charset="0"/>
              </a:rPr>
              <a:t>multiple</a:t>
            </a:r>
            <a:r>
              <a:rPr lang="en-GB" b="0" i="0" dirty="0">
                <a:solidFill>
                  <a:srgbClr val="000000"/>
                </a:solidFill>
                <a:effectLst/>
                <a:latin typeface="Arial" panose="020B0604020202020204" pitchFamily="34" charset="0"/>
                <a:cs typeface="Arial" panose="020B0604020202020204" pitchFamily="34" charset="0"/>
              </a:rPr>
              <a:t> authors in a single reference, write the author's names in order in which they appear on the publication.</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References with the same author should be </a:t>
            </a:r>
            <a:r>
              <a:rPr lang="en-GB" b="1" i="0" dirty="0">
                <a:solidFill>
                  <a:srgbClr val="D1428E"/>
                </a:solidFill>
                <a:effectLst/>
                <a:latin typeface="Arial" panose="020B0604020202020204" pitchFamily="34" charset="0"/>
                <a:cs typeface="Arial" panose="020B0604020202020204" pitchFamily="34" charset="0"/>
              </a:rPr>
              <a:t>arranged chronologically</a:t>
            </a:r>
            <a:r>
              <a:rPr lang="en-GB" b="0" i="0" dirty="0">
                <a:solidFill>
                  <a:srgbClr val="000000"/>
                </a:solidFill>
                <a:effectLst/>
                <a:latin typeface="Arial" panose="020B0604020202020204" pitchFamily="34" charset="0"/>
                <a:cs typeface="Arial" panose="020B0604020202020204" pitchFamily="34" charset="0"/>
              </a:rPr>
              <a:t>, beginning with the oldest.</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References with the same author and same year should be listed using a, b, c etc. matching your in-text citations.</a:t>
            </a:r>
          </a:p>
          <a:p>
            <a:endParaRPr lang="en-GB" dirty="0"/>
          </a:p>
        </p:txBody>
      </p:sp>
    </p:spTree>
    <p:extLst>
      <p:ext uri="{BB962C8B-B14F-4D97-AF65-F5344CB8AC3E}">
        <p14:creationId xmlns:p14="http://schemas.microsoft.com/office/powerpoint/2010/main" val="40063171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22" name="Rectangle 21">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5C14B5-1D73-5225-E1FE-1353EA9DD1D1}"/>
              </a:ext>
            </a:extLst>
          </p:cNvPr>
          <p:cNvSpPr>
            <a:spLocks noGrp="1"/>
          </p:cNvSpPr>
          <p:nvPr>
            <p:ph idx="1"/>
          </p:nvPr>
        </p:nvSpPr>
        <p:spPr>
          <a:xfrm>
            <a:off x="1375754" y="4946834"/>
            <a:ext cx="3968783" cy="2957383"/>
          </a:xfrm>
        </p:spPr>
        <p:txBody>
          <a:bodyPr vert="horz" lIns="91440" tIns="45720" rIns="91440" bIns="45720" rtlCol="0" anchor="ctr">
            <a:normAutofit/>
          </a:bodyPr>
          <a:lstStyle/>
          <a:p>
            <a:pPr marL="342900" indent="-342900">
              <a:buFont typeface="Wingdings" panose="020B0604020202020204" pitchFamily="34" charset="0"/>
              <a:buChar char="q"/>
            </a:pPr>
            <a:endParaRPr lang="en-GB" dirty="0"/>
          </a:p>
          <a:p>
            <a:endParaRPr lang="en-GB" dirty="0"/>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1EFF0D8-1DB7-B6AB-69CB-7E95AC0128D7}"/>
              </a:ext>
            </a:extLst>
          </p:cNvPr>
          <p:cNvSpPr txBox="1"/>
          <p:nvPr/>
        </p:nvSpPr>
        <p:spPr>
          <a:xfrm>
            <a:off x="548400" y="428400"/>
            <a:ext cx="11112648"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latin typeface="Calibri"/>
              <a:cs typeface="Calibri"/>
            </a:endParaRPr>
          </a:p>
          <a:p>
            <a:endParaRPr lang="en-GB" sz="1600" dirty="0"/>
          </a:p>
          <a:p>
            <a:endParaRPr lang="en-GB" sz="1600" dirty="0"/>
          </a:p>
          <a:p>
            <a:r>
              <a:rPr lang="en-GB" dirty="0">
                <a:latin typeface="Calibri"/>
                <a:cs typeface="Calibri"/>
              </a:rPr>
              <a:t>‘Papa’(2022) </a:t>
            </a:r>
            <a:r>
              <a:rPr lang="en-GB" i="1" dirty="0">
                <a:latin typeface="Calibri"/>
                <a:cs typeface="Calibri"/>
              </a:rPr>
              <a:t>Stranger Things, </a:t>
            </a:r>
            <a:r>
              <a:rPr lang="en-GB" dirty="0">
                <a:latin typeface="Calibri"/>
                <a:cs typeface="Calibri"/>
              </a:rPr>
              <a:t>season 4, episode 8. Netflix. Available at: </a:t>
            </a:r>
            <a:r>
              <a:rPr lang="en-GB" dirty="0">
                <a:latin typeface="Calibri"/>
                <a:cs typeface="Calibri"/>
                <a:hlinkClick r:id="rId3"/>
              </a:rPr>
              <a:t>https://www.netflix.com/gb/title/80057281</a:t>
            </a:r>
            <a:r>
              <a:rPr lang="en-GB" dirty="0">
                <a:latin typeface="Calibri"/>
                <a:cs typeface="Calibri"/>
              </a:rPr>
              <a:t> (Accessed: 20 Oct 2022).</a:t>
            </a:r>
          </a:p>
          <a:p>
            <a:endParaRPr lang="en-GB" dirty="0"/>
          </a:p>
          <a:p>
            <a:r>
              <a:rPr lang="en-GB" dirty="0">
                <a:latin typeface="Calibri"/>
                <a:cs typeface="Calibri"/>
              </a:rPr>
              <a:t>Pascoe, K.M., Waterhouse-Bradley, B., and McGinn, T. (2021) 'Systematic literature searching in social work: a practical guide with database appraisal’, </a:t>
            </a:r>
            <a:r>
              <a:rPr lang="en-GB" i="1" dirty="0">
                <a:latin typeface="Calibri"/>
                <a:cs typeface="Calibri"/>
              </a:rPr>
              <a:t>Research on Social Work Practice</a:t>
            </a:r>
            <a:r>
              <a:rPr lang="en-GB" dirty="0">
                <a:latin typeface="Calibri"/>
                <a:cs typeface="Calibri"/>
              </a:rPr>
              <a:t>, 31(5), pp. 541–551. Available at: doi:10.1177/1049731520986857</a:t>
            </a:r>
          </a:p>
          <a:p>
            <a:endParaRPr lang="en-GB" dirty="0">
              <a:latin typeface="Segoe UI"/>
              <a:cs typeface="Segoe UI"/>
            </a:endParaRPr>
          </a:p>
          <a:p>
            <a:r>
              <a:rPr lang="en-GB" dirty="0">
                <a:latin typeface="Calibri"/>
                <a:cs typeface="Calibri"/>
              </a:rPr>
              <a:t>Holford, A. (2022) </a:t>
            </a:r>
            <a:r>
              <a:rPr lang="en-GB" i="1" dirty="0">
                <a:latin typeface="Calibri"/>
                <a:cs typeface="Calibri"/>
              </a:rPr>
              <a:t>Student loans: would a graduate tax be a better option? </a:t>
            </a:r>
            <a:r>
              <a:rPr lang="en-GB" dirty="0">
                <a:latin typeface="Calibri"/>
                <a:cs typeface="Calibri"/>
              </a:rPr>
              <a:t>Available at: </a:t>
            </a:r>
            <a:r>
              <a:rPr lang="en-GB" dirty="0">
                <a:solidFill>
                  <a:srgbClr val="B5723C"/>
                </a:solidFill>
                <a:latin typeface="Calibri"/>
                <a:cs typeface="Calibri"/>
                <a:hlinkClick r:id="rId4"/>
              </a:rPr>
              <a:t>https://theconversation.com/student-loans-would-a-graduate-tax-be-a-better-option-179253</a:t>
            </a:r>
            <a:r>
              <a:rPr lang="en-GB" dirty="0">
                <a:latin typeface="Calibri"/>
                <a:cs typeface="Calibri"/>
              </a:rPr>
              <a:t> (Accessed: 26 May 2022).</a:t>
            </a:r>
            <a:endParaRPr lang="en-GB" dirty="0"/>
          </a:p>
          <a:p>
            <a:endParaRPr lang="en-GB" dirty="0">
              <a:latin typeface="Calibri"/>
              <a:cs typeface="Calibri"/>
            </a:endParaRPr>
          </a:p>
          <a:p>
            <a:r>
              <a:rPr lang="en-GB" dirty="0">
                <a:latin typeface="Calibri"/>
                <a:cs typeface="Calibri"/>
              </a:rPr>
              <a:t>Cottrell, S. (2019) </a:t>
            </a:r>
            <a:r>
              <a:rPr lang="en-GB" i="1" dirty="0">
                <a:latin typeface="Calibri"/>
                <a:cs typeface="Calibri"/>
              </a:rPr>
              <a:t>The study skills handbook. </a:t>
            </a:r>
            <a:r>
              <a:rPr lang="en-GB" dirty="0">
                <a:latin typeface="Calibri"/>
                <a:cs typeface="Calibri"/>
              </a:rPr>
              <a:t>5th </a:t>
            </a:r>
            <a:r>
              <a:rPr lang="en-GB" err="1">
                <a:latin typeface="Calibri"/>
                <a:cs typeface="Calibri"/>
              </a:rPr>
              <a:t>edn</a:t>
            </a:r>
            <a:r>
              <a:rPr lang="en-GB" dirty="0">
                <a:latin typeface="Calibri"/>
                <a:cs typeface="Calibri"/>
              </a:rPr>
              <a:t>. London: Red Globe Press</a:t>
            </a:r>
            <a:endParaRPr lang="en-GB" dirty="0"/>
          </a:p>
          <a:p>
            <a:endParaRPr lang="en-GB" dirty="0">
              <a:latin typeface="Bierstadt"/>
              <a:cs typeface="Calibri"/>
            </a:endParaRPr>
          </a:p>
          <a:p>
            <a:r>
              <a:rPr lang="en-GB" dirty="0">
                <a:latin typeface="Calibri"/>
                <a:cs typeface="Calibri"/>
              </a:rPr>
              <a:t>Thompson, P. (2017) 'Communication technology use and study skills', </a:t>
            </a:r>
            <a:r>
              <a:rPr lang="en-GB" i="1" dirty="0">
                <a:latin typeface="Calibri"/>
                <a:cs typeface="Calibri"/>
              </a:rPr>
              <a:t>Active Learning in Higher Education, </a:t>
            </a:r>
            <a:r>
              <a:rPr lang="en-GB" dirty="0">
                <a:latin typeface="Calibri"/>
                <a:cs typeface="Calibri"/>
              </a:rPr>
              <a:t>18(3), pp. 257-270. Available at: </a:t>
            </a:r>
            <a:r>
              <a:rPr lang="en-GB" err="1">
                <a:latin typeface="Calibri"/>
                <a:cs typeface="Calibri"/>
              </a:rPr>
              <a:t>doi</a:t>
            </a:r>
            <a:r>
              <a:rPr lang="en-GB" dirty="0">
                <a:latin typeface="Calibri"/>
                <a:cs typeface="Calibri"/>
              </a:rPr>
              <a:t>: 10.1177/1469787417715204</a:t>
            </a:r>
          </a:p>
        </p:txBody>
      </p:sp>
      <p:sp>
        <p:nvSpPr>
          <p:cNvPr id="7" name="TextBox 6">
            <a:extLst>
              <a:ext uri="{FF2B5EF4-FFF2-40B4-BE49-F238E27FC236}">
                <a16:creationId xmlns:a16="http://schemas.microsoft.com/office/drawing/2014/main" id="{80000834-28C9-3568-8C5C-17D8437FC295}"/>
              </a:ext>
            </a:extLst>
          </p:cNvPr>
          <p:cNvSpPr txBox="1"/>
          <p:nvPr/>
        </p:nvSpPr>
        <p:spPr>
          <a:xfrm>
            <a:off x="367861" y="5588000"/>
            <a:ext cx="108606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Is the refence list above correct?</a:t>
            </a:r>
          </a:p>
        </p:txBody>
      </p:sp>
      <p:pic>
        <p:nvPicPr>
          <p:cNvPr id="9" name="Picture 51" descr="A group of hands with text above them&#10;&#10;Description automatically generated">
            <a:extLst>
              <a:ext uri="{FF2B5EF4-FFF2-40B4-BE49-F238E27FC236}">
                <a16:creationId xmlns:a16="http://schemas.microsoft.com/office/drawing/2014/main" id="{DEBE262A-D1FC-C12B-1D9F-B5EF4E4E01FB}"/>
              </a:ext>
            </a:extLst>
          </p:cNvPr>
          <p:cNvPicPr>
            <a:picLocks noChangeAspect="1"/>
          </p:cNvPicPr>
          <p:nvPr/>
        </p:nvPicPr>
        <p:blipFill>
          <a:blip r:embed="rId5"/>
          <a:stretch>
            <a:fillRect/>
          </a:stretch>
        </p:blipFill>
        <p:spPr>
          <a:xfrm>
            <a:off x="8683297" y="5148352"/>
            <a:ext cx="2743200" cy="1536192"/>
          </a:xfrm>
          <a:prstGeom prst="rect">
            <a:avLst/>
          </a:prstGeom>
        </p:spPr>
      </p:pic>
    </p:spTree>
    <p:extLst>
      <p:ext uri="{BB962C8B-B14F-4D97-AF65-F5344CB8AC3E}">
        <p14:creationId xmlns:p14="http://schemas.microsoft.com/office/powerpoint/2010/main" val="30387562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Calendar on table">
            <a:extLst>
              <a:ext uri="{FF2B5EF4-FFF2-40B4-BE49-F238E27FC236}">
                <a16:creationId xmlns:a16="http://schemas.microsoft.com/office/drawing/2014/main" id="{F6FA5E7D-D94B-EC94-22D8-91F6D1D491F0}"/>
              </a:ext>
            </a:extLst>
          </p:cNvPr>
          <p:cNvPicPr>
            <a:picLocks noChangeAspect="1"/>
          </p:cNvPicPr>
          <p:nvPr/>
        </p:nvPicPr>
        <p:blipFill rotWithShape="1">
          <a:blip r:embed="rId2"/>
          <a:srcRect r="6021" b="-3"/>
          <a:stretch/>
        </p:blipFill>
        <p:spPr>
          <a:xfrm>
            <a:off x="1" y="10"/>
            <a:ext cx="6641181" cy="6857990"/>
          </a:xfrm>
          <a:prstGeom prst="rect">
            <a:avLst/>
          </a:prstGeom>
        </p:spPr>
      </p:pic>
      <p:sp>
        <p:nvSpPr>
          <p:cNvPr id="19"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064344-0F6D-1351-4C04-40973BF200F2}"/>
              </a:ext>
            </a:extLst>
          </p:cNvPr>
          <p:cNvSpPr>
            <a:spLocks noGrp="1"/>
          </p:cNvSpPr>
          <p:nvPr>
            <p:ph type="title"/>
          </p:nvPr>
        </p:nvSpPr>
        <p:spPr>
          <a:xfrm>
            <a:off x="7531610" y="365125"/>
            <a:ext cx="3822189" cy="1899912"/>
          </a:xfrm>
        </p:spPr>
        <p:txBody>
          <a:bodyPr>
            <a:normAutofit/>
          </a:bodyPr>
          <a:lstStyle/>
          <a:p>
            <a:r>
              <a:rPr lang="en-GB" sz="4000" dirty="0">
                <a:cs typeface="Calibri Light"/>
              </a:rPr>
              <a:t>Task...45 mins</a:t>
            </a:r>
            <a:endParaRPr lang="en-GB" sz="4000" dirty="0"/>
          </a:p>
        </p:txBody>
      </p:sp>
      <p:sp>
        <p:nvSpPr>
          <p:cNvPr id="3" name="Content Placeholder 2">
            <a:extLst>
              <a:ext uri="{FF2B5EF4-FFF2-40B4-BE49-F238E27FC236}">
                <a16:creationId xmlns:a16="http://schemas.microsoft.com/office/drawing/2014/main" id="{6EF281FB-0297-14AC-F06A-9C886EF86A01}"/>
              </a:ext>
            </a:extLst>
          </p:cNvPr>
          <p:cNvSpPr>
            <a:spLocks noGrp="1"/>
          </p:cNvSpPr>
          <p:nvPr>
            <p:ph idx="1"/>
          </p:nvPr>
        </p:nvSpPr>
        <p:spPr>
          <a:xfrm>
            <a:off x="6833953" y="1905315"/>
            <a:ext cx="4711189" cy="4881382"/>
          </a:xfrm>
        </p:spPr>
        <p:txBody>
          <a:bodyPr vert="horz" lIns="91440" tIns="45720" rIns="91440" bIns="45720" rtlCol="0" anchor="t">
            <a:noAutofit/>
          </a:bodyPr>
          <a:lstStyle/>
          <a:p>
            <a:pPr marL="0" indent="0">
              <a:buNone/>
            </a:pPr>
            <a:endParaRPr lang="en-GB" sz="1400">
              <a:cs typeface="Calibri"/>
            </a:endParaRPr>
          </a:p>
          <a:p>
            <a:r>
              <a:rPr lang="en-GB" sz="2000" dirty="0">
                <a:cs typeface="Calibri"/>
              </a:rPr>
              <a:t>Open a word document on the OneDrive</a:t>
            </a:r>
          </a:p>
          <a:p>
            <a:r>
              <a:rPr lang="en-GB" sz="2000" dirty="0">
                <a:cs typeface="Calibri"/>
              </a:rPr>
              <a:t>Visit the reading list on a chosen module of yours.</a:t>
            </a:r>
          </a:p>
          <a:p>
            <a:r>
              <a:rPr lang="en-GB" sz="2000" dirty="0">
                <a:cs typeface="Calibri"/>
              </a:rPr>
              <a:t>Source information from your chosen book/ article/ website </a:t>
            </a:r>
            <a:endParaRPr lang="en-GB"/>
          </a:p>
          <a:p>
            <a:r>
              <a:rPr lang="en-GB" sz="2000" dirty="0">
                <a:cs typeface="Calibri"/>
              </a:rPr>
              <a:t>Paraphrase a chosen piece of information from your chosen source, in the 3rd person</a:t>
            </a:r>
          </a:p>
          <a:p>
            <a:r>
              <a:rPr lang="en-GB" sz="2000" dirty="0">
                <a:cs typeface="Calibri"/>
              </a:rPr>
              <a:t>Include at least 2 in- text citations</a:t>
            </a:r>
          </a:p>
          <a:p>
            <a:r>
              <a:rPr lang="en-GB" sz="2000" dirty="0">
                <a:cs typeface="Calibri"/>
              </a:rPr>
              <a:t>Reference the sources at the end of your work</a:t>
            </a:r>
          </a:p>
          <a:p>
            <a:r>
              <a:rPr lang="en-GB" sz="2000" dirty="0">
                <a:cs typeface="Calibri"/>
              </a:rPr>
              <a:t>Share the finished document with me:- s.france@uwtsd.ac.uk</a:t>
            </a:r>
          </a:p>
        </p:txBody>
      </p:sp>
    </p:spTree>
    <p:extLst>
      <p:ext uri="{BB962C8B-B14F-4D97-AF65-F5344CB8AC3E}">
        <p14:creationId xmlns:p14="http://schemas.microsoft.com/office/powerpoint/2010/main" val="6102541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48DC25-78A8-822D-1516-49682B4FB617}"/>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Any questions</a:t>
            </a:r>
          </a:p>
        </p:txBody>
      </p:sp>
      <p:pic>
        <p:nvPicPr>
          <p:cNvPr id="7" name="Graphic 6" descr="Help">
            <a:extLst>
              <a:ext uri="{FF2B5EF4-FFF2-40B4-BE49-F238E27FC236}">
                <a16:creationId xmlns:a16="http://schemas.microsoft.com/office/drawing/2014/main" id="{F918FE75-E836-51C9-AC12-8789C377AE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81382" y="557189"/>
            <a:ext cx="4629236" cy="4629236"/>
          </a:xfrm>
          <a:prstGeom prst="rect">
            <a:avLst/>
          </a:prstGeom>
        </p:spPr>
      </p:pic>
    </p:spTree>
    <p:extLst>
      <p:ext uri="{BB962C8B-B14F-4D97-AF65-F5344CB8AC3E}">
        <p14:creationId xmlns:p14="http://schemas.microsoft.com/office/powerpoint/2010/main" val="14629047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6E029551-3A3D-36A2-8634-972E4E08F8F2}"/>
              </a:ext>
            </a:extLst>
          </p:cNvPr>
          <p:cNvPicPr>
            <a:picLocks noChangeAspect="1"/>
          </p:cNvPicPr>
          <p:nvPr/>
        </p:nvPicPr>
        <p:blipFill rotWithShape="1">
          <a:blip r:embed="rId2"/>
          <a:srcRect l="13194" r="10099" b="908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4A08C0-F77F-79FB-9348-49AEA284C88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Let's test our knowledge....</a:t>
            </a:r>
          </a:p>
        </p:txBody>
      </p:sp>
      <p:sp>
        <p:nvSpPr>
          <p:cNvPr id="3" name="Content Placeholder 2">
            <a:extLst>
              <a:ext uri="{FF2B5EF4-FFF2-40B4-BE49-F238E27FC236}">
                <a16:creationId xmlns:a16="http://schemas.microsoft.com/office/drawing/2014/main" id="{B9AD4B99-7B4F-0F1F-3CA3-098E5031D9F7}"/>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hlinkClick r:id="rId3"/>
              </a:rPr>
              <a:t>Kahoot!</a:t>
            </a:r>
            <a:endParaRPr lang="en-US" sz="20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32195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72</TotalTime>
  <Words>1410</Words>
  <Application>Microsoft Office PowerPoint</Application>
  <PresentationFormat>Widescreen</PresentationFormat>
  <Paragraphs>112</Paragraphs>
  <Slides>41</Slides>
  <Notes>3</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41</vt:i4>
      </vt:variant>
    </vt:vector>
  </HeadingPairs>
  <TitlesOfParts>
    <vt:vector size="55" baseType="lpstr">
      <vt:lpstr>var(--font-family-body)</vt:lpstr>
      <vt:lpstr>var(--font-family-head)</vt:lpstr>
      <vt:lpstr>Arial</vt:lpstr>
      <vt:lpstr>Bierstadt</vt:lpstr>
      <vt:lpstr>Calibri</vt:lpstr>
      <vt:lpstr>Calibri Light</vt:lpstr>
      <vt:lpstr>Lato</vt:lpstr>
      <vt:lpstr>Merriweather</vt:lpstr>
      <vt:lpstr>Open Sans</vt:lpstr>
      <vt:lpstr>Segoe UI</vt:lpstr>
      <vt:lpstr>Wingdings</vt:lpstr>
      <vt:lpstr>office theme</vt:lpstr>
      <vt:lpstr>BevelVTI</vt:lpstr>
      <vt:lpstr>Office Theme</vt:lpstr>
      <vt:lpstr>Study Skills- workshop Week 2</vt:lpstr>
      <vt:lpstr>Recap from last lecture....</vt:lpstr>
      <vt:lpstr>Why Reference?</vt:lpstr>
      <vt:lpstr>Why Reference?</vt:lpstr>
      <vt:lpstr>Identifying the type of source </vt:lpstr>
      <vt:lpstr> What if I cannot identify my source? </vt:lpstr>
      <vt:lpstr>Knowledge Check</vt:lpstr>
      <vt:lpstr>Paraphrasing....</vt:lpstr>
      <vt:lpstr>Paraphrasing </vt:lpstr>
      <vt:lpstr>Paraphrasing </vt:lpstr>
      <vt:lpstr>Examples of paraphrasing</vt:lpstr>
      <vt:lpstr>Task.....</vt:lpstr>
      <vt:lpstr>Paraphrase the following...</vt:lpstr>
      <vt:lpstr>What's the difference? </vt:lpstr>
      <vt:lpstr>PowerPoint Presentation</vt:lpstr>
      <vt:lpstr>Is this an in- text citation?</vt:lpstr>
      <vt:lpstr>Is this an in-text citation?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What if there is no author? </vt:lpstr>
      <vt:lpstr>PowerPoint Presentation</vt:lpstr>
      <vt:lpstr>Reference List</vt:lpstr>
      <vt:lpstr>PowerPoint Presentation</vt:lpstr>
      <vt:lpstr>Referencing List </vt:lpstr>
      <vt:lpstr>PowerPoint Presentation</vt:lpstr>
      <vt:lpstr>Where to find the information... </vt:lpstr>
      <vt:lpstr>Reference list </vt:lpstr>
      <vt:lpstr>PowerPoint Presentation</vt:lpstr>
      <vt:lpstr>Task...45 mins</vt:lpstr>
      <vt:lpstr>Any questions</vt:lpstr>
      <vt:lpstr>Let's test our knowledge....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372</cp:revision>
  <dcterms:created xsi:type="dcterms:W3CDTF">2023-06-23T12:42:35Z</dcterms:created>
  <dcterms:modified xsi:type="dcterms:W3CDTF">2023-10-09T20:37:31Z</dcterms:modified>
</cp:coreProperties>
</file>