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notesMasterIdLst>
    <p:notesMasterId r:id="rId28"/>
  </p:notesMasterIdLst>
  <p:sldIdLst>
    <p:sldId id="288" r:id="rId2"/>
    <p:sldId id="366" r:id="rId3"/>
    <p:sldId id="290" r:id="rId4"/>
    <p:sldId id="353" r:id="rId5"/>
    <p:sldId id="352" r:id="rId6"/>
    <p:sldId id="354" r:id="rId7"/>
    <p:sldId id="291" r:id="rId8"/>
    <p:sldId id="355" r:id="rId9"/>
    <p:sldId id="307" r:id="rId10"/>
    <p:sldId id="356" r:id="rId11"/>
    <p:sldId id="308" r:id="rId12"/>
    <p:sldId id="357" r:id="rId13"/>
    <p:sldId id="309" r:id="rId14"/>
    <p:sldId id="293" r:id="rId15"/>
    <p:sldId id="358" r:id="rId16"/>
    <p:sldId id="294" r:id="rId17"/>
    <p:sldId id="295" r:id="rId18"/>
    <p:sldId id="296" r:id="rId19"/>
    <p:sldId id="298" r:id="rId20"/>
    <p:sldId id="300" r:id="rId21"/>
    <p:sldId id="301" r:id="rId22"/>
    <p:sldId id="303" r:id="rId23"/>
    <p:sldId id="304" r:id="rId24"/>
    <p:sldId id="305" r:id="rId25"/>
    <p:sldId id="306" r:id="rId26"/>
    <p:sldId id="359" r:id="rId27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58" autoAdjust="0"/>
    <p:restoredTop sz="49941" autoAdjust="0"/>
  </p:normalViewPr>
  <p:slideViewPr>
    <p:cSldViewPr>
      <p:cViewPr varScale="1">
        <p:scale>
          <a:sx n="57" d="100"/>
          <a:sy n="57" d="100"/>
        </p:scale>
        <p:origin x="318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E4ECF3-D542-4D3F-A3A3-2E6E98A7C9FE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1E105F-8527-4319-AD10-2196F5B20A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4966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5823530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8719013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2670756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1172937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5254309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8948781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027299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773886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8412805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60132903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256765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9449962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83631353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32147140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15449431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9008450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7438090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77006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8C569E7-322E-4507-9BEE-D94CE7B73F25}" type="slidenum">
              <a:rPr lang="cy-GB" altLang="en-US" sz="1200" smtClean="0">
                <a:latin typeface="Arial" panose="020B0604020202020204" pitchFamily="34" charset="0"/>
              </a:rPr>
              <a:pPr/>
              <a:t>24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132476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2907058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290705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117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879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715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64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288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365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982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9907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831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1201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77586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92551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1421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mailto:ITServiceDesk@uwtsd.ac.uk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Relationship Id="rId4" Type="http://schemas.openxmlformats.org/officeDocument/2006/relationships/hyperlink" Target="mailto:moodle@uwtsd.ac.uk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3983C40-C902-55C8-F77C-46A7A74AADB1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ECEY4004C</a:t>
            </a:r>
            <a:b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ECEY4004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57200" y="1535113"/>
            <a:ext cx="4040188" cy="4054127"/>
          </a:xfrm>
        </p:spPr>
        <p:txBody>
          <a:bodyPr/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3600" b="1" dirty="0">
                <a:latin typeface="Arial" panose="020B0604020202020204" pitchFamily="34" charset="0"/>
              </a:rPr>
              <a:t>Canllawiau Asesiad </a:t>
            </a: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4645025" y="1535113"/>
            <a:ext cx="4041775" cy="4054127"/>
          </a:xfrm>
        </p:spPr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y-GB" sz="3600" b="1" dirty="0">
                <a:solidFill>
                  <a:srgbClr val="0070C0"/>
                </a:solidFill>
                <a:latin typeface="Arial" panose="020B0604020202020204" pitchFamily="34" charset="0"/>
              </a:rPr>
              <a:t>Assessment </a:t>
            </a:r>
            <a:r>
              <a:rPr lang="cy-GB" sz="3600" b="1" dirty="0" err="1">
                <a:solidFill>
                  <a:srgbClr val="0070C0"/>
                </a:solidFill>
                <a:latin typeface="Arial" panose="020B0604020202020204" pitchFamily="34" charset="0"/>
              </a:rPr>
              <a:t>Guidance</a:t>
            </a:r>
            <a:endParaRPr lang="cy-GB" sz="3600" b="1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4779526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3983C40-C902-55C8-F77C-46A7A74AADB1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  <a:t>ECEY4004C</a:t>
            </a:r>
            <a:br>
              <a:rPr lang="en-GB" altLang="cy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ECEY4004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57200" y="1535113"/>
            <a:ext cx="4040188" cy="4054127"/>
          </a:xfrm>
        </p:spPr>
        <p:txBody>
          <a:bodyPr/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3600" b="1" dirty="0">
                <a:latin typeface="Arial" panose="020B0604020202020204" pitchFamily="34" charset="0"/>
              </a:rPr>
              <a:t>Canllawiau Asesiad </a:t>
            </a: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4645025" y="1535113"/>
            <a:ext cx="4041775" cy="4054127"/>
          </a:xfrm>
        </p:spPr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y-GB" sz="3600" b="1" dirty="0">
                <a:solidFill>
                  <a:srgbClr val="0070C0"/>
                </a:solidFill>
                <a:latin typeface="Arial" panose="020B0604020202020204" pitchFamily="34" charset="0"/>
              </a:rPr>
              <a:t>Assessment </a:t>
            </a:r>
            <a:r>
              <a:rPr lang="cy-GB" sz="3600" b="1" dirty="0" err="1">
                <a:solidFill>
                  <a:srgbClr val="0070C0"/>
                </a:solidFill>
                <a:latin typeface="Arial" panose="020B0604020202020204" pitchFamily="34" charset="0"/>
              </a:rPr>
              <a:t>Guidance</a:t>
            </a:r>
            <a:endParaRPr lang="cy-GB" sz="3600" b="1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1414527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C0A0113-9CF2-0FD3-F128-59D889C37111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" y="342960"/>
            <a:ext cx="8229600" cy="907073"/>
          </a:xfrm>
        </p:spPr>
        <p:txBody>
          <a:bodyPr>
            <a:noAutofit/>
          </a:bodyPr>
          <a:lstStyle/>
          <a:p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Disgrifiad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1</a:t>
            </a:r>
            <a:br>
              <a:rPr lang="en-GB" alt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Description of the assignment 1</a:t>
            </a:r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76201" y="1447800"/>
            <a:ext cx="4495799" cy="4141790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Cynhyrchwch un recordiad o chi yn ymgymryd mewn gweithgaredd 10 munud sydd yn hyrwyddo a chefnogi dwyieithrwydd ac/neu amlieithrwydd. 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Rhaid recordio hwn</a:t>
            </a:r>
            <a:r>
              <a:rPr lang="cy-GB" sz="12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419600" y="1447799"/>
            <a:ext cx="4648199" cy="4141790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en-GB" sz="3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Produce one recording of yourself undertaking a 10 minute activity which promotes and supports bilingualism and/or multilingualism. </a:t>
            </a:r>
            <a:r>
              <a:rPr lang="en-GB" sz="3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needs to be recorded.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3285051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C0A0113-9CF2-0FD3-F128-59D889C37111}"/>
              </a:ext>
            </a:extLst>
          </p:cNvPr>
          <p:cNvSpPr/>
          <p:nvPr/>
        </p:nvSpPr>
        <p:spPr>
          <a:xfrm>
            <a:off x="0" y="-22654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" y="342960"/>
            <a:ext cx="8229600" cy="822693"/>
          </a:xfrm>
        </p:spPr>
        <p:txBody>
          <a:bodyPr>
            <a:noAutofit/>
          </a:bodyPr>
          <a:lstStyle/>
          <a:p>
            <a:r>
              <a:rPr lang="en-GB" altLang="cy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Disgrifiad</a:t>
            </a:r>
            <a:r>
              <a:rPr lang="en-GB" altLang="cy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2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altLang="cy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altLang="cy-GB" sz="3200" dirty="0">
                <a:latin typeface="Arial" panose="020B0604020202020204" pitchFamily="34" charset="0"/>
                <a:cs typeface="Arial" panose="020B0604020202020204" pitchFamily="34" charset="0"/>
              </a:rPr>
              <a:t> 2</a:t>
            </a:r>
            <a:br>
              <a:rPr lang="en-GB" altLang="cy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Description of the assignment 2</a:t>
            </a:r>
            <a:endParaRPr lang="en-GB" sz="32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76201" y="1340766"/>
            <a:ext cx="4190999" cy="4248823"/>
          </a:xfrm>
        </p:spPr>
        <p:txBody>
          <a:bodyPr>
            <a:noAutofit/>
          </a:bodyPr>
          <a:lstStyle/>
          <a:p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Cynhyrchwch ail recordiad o 10 munud ohonoch chi'n trafod y canlynol: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a) Manteision dwyieithrwydd ac/neu amlieithrwydd;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b) Cymraeg fel Iaith Ychwanegol/Saesneg fel Iaith Ychwanegol;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c) Datblygiad yr ymennydd;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ch) Meddwl dargyfeiriol;</a:t>
            </a:r>
          </a:p>
          <a:p>
            <a:pPr marL="0" indent="0">
              <a:buNone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d) Cysylltiadau â fframweithiau a rhaglenni blynyddoedd cynnar.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419600" y="1340766"/>
            <a:ext cx="4648199" cy="4248823"/>
          </a:xfrm>
        </p:spPr>
        <p:txBody>
          <a:bodyPr>
            <a:normAutofit fontScale="85000" lnSpcReduction="20000"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Produce a second 10 minute recording of you discussing the following: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a) Benefits of bilingualism and/or multilingualism;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b) Welsh as an Additional Language/English as an Additional Language;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c) Brain development;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d) Divergent thinking;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sz="2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e) Links with early years’ frameworks and programmes.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2469335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C0A0113-9CF2-0FD3-F128-59D889C37111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42960"/>
            <a:ext cx="8286750" cy="647640"/>
          </a:xfrm>
        </p:spPr>
        <p:txBody>
          <a:bodyPr>
            <a:noAutofit/>
          </a:bodyPr>
          <a:lstStyle/>
          <a:p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Disgrifiad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3 </a:t>
            </a:r>
            <a:b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Description of the assignment 3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76201" y="1340766"/>
            <a:ext cx="4190999" cy="4248823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Dylech chi gefnogi’r cynnwys gydag esiamplau o’r gweithgaredd.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Rhaid cefnogi cynnwys yr ail recordiad gyda 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chyfeirnodi ar lafar.</a:t>
            </a:r>
          </a:p>
          <a:p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Felly, recordiad 20 munud gyda’i gilydd;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419600" y="1340766"/>
            <a:ext cx="4648199" cy="4248823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should support the content with examples from your activity;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second recording must be supported with </a:t>
            </a: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verbal referencing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Therefore, a 20 minute recording altogether;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endParaRPr lang="en-GB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2702794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C0A0113-9CF2-0FD3-F128-59D889C37111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50" y="342960"/>
            <a:ext cx="8229600" cy="800039"/>
          </a:xfrm>
        </p:spPr>
        <p:txBody>
          <a:bodyPr>
            <a:noAutofit/>
          </a:bodyPr>
          <a:lstStyle/>
          <a:p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Disgrifiad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  <a:t> 4 </a:t>
            </a:r>
            <a:b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Description of the assignment 4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4294967295"/>
          </p:nvPr>
        </p:nvSpPr>
        <p:spPr>
          <a:xfrm>
            <a:off x="76201" y="1340766"/>
            <a:ext cx="4343399" cy="4248823"/>
          </a:xfrm>
        </p:spPr>
        <p:txBody>
          <a:bodyPr>
            <a:normAutofit fontScale="92500" lnSpcReduction="10000"/>
          </a:bodyPr>
          <a:lstStyle/>
          <a:p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Lanlwythwch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eich recordiad/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au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ar eich OneDrive erbyn y dyddiad cyflwyno;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Cofiwch i’w rhannu gyda thîm y modwl – </a:t>
            </a:r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bydd y marciwr yn cadarnhau eu bod wedi cael eu derbyn;</a:t>
            </a:r>
          </a:p>
          <a:p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Lanlwythwch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eich rhestr cyfeiriadau ar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Turnitin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erbyn y dyddiad cyflwyno.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419600" y="1340766"/>
            <a:ext cx="4648199" cy="4248823"/>
          </a:xfrm>
        </p:spPr>
        <p:txBody>
          <a:bodyPr>
            <a:normAutofit fontScale="62500" lnSpcReduction="20000"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en-GB" sz="45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Upload your recording/s onto your OneDrive account by the submission date;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sz="45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Remember to share with the module team – </a:t>
            </a:r>
            <a:r>
              <a:rPr lang="en-GB" sz="45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marker will confirm receipt of your recordings;</a:t>
            </a:r>
          </a:p>
          <a:p>
            <a:pPr eaLnBrk="0" fontAlgn="base" hangingPunct="0">
              <a:spcAft>
                <a:spcPct val="0"/>
              </a:spcAft>
            </a:pPr>
            <a:r>
              <a:rPr lang="en-GB" sz="45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Upload your reference list onto </a:t>
            </a:r>
            <a:r>
              <a:rPr lang="en-GB" sz="45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Turnitin</a:t>
            </a:r>
            <a:r>
              <a:rPr lang="en-GB" sz="45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by the submission date.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595767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1E962CA-CFC5-17D7-36BC-538DFB114054}"/>
              </a:ext>
            </a:extLst>
          </p:cNvPr>
          <p:cNvSpPr/>
          <p:nvPr/>
        </p:nvSpPr>
        <p:spPr>
          <a:xfrm>
            <a:off x="0" y="0"/>
            <a:ext cx="9144000" cy="57912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65126"/>
            <a:ext cx="8210550" cy="930273"/>
          </a:xfrm>
        </p:spPr>
        <p:txBody>
          <a:bodyPr>
            <a:noAutofit/>
          </a:bodyPr>
          <a:lstStyle/>
          <a:p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Ystyriaethau ymarferol</a:t>
            </a:r>
            <a:br>
              <a:rPr lang="en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Practical implications</a:t>
            </a:r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304800" y="1825625"/>
            <a:ext cx="4210050" cy="4351338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Dewis o weithgaredd;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Lleoliad;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Cyfarpar recordio;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Cydweddoldeb;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5102225" y="1825625"/>
            <a:ext cx="4041775" cy="3763964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Choice of activity;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Location;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Recording equipment;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Compatibility;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3207376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1E962CA-CFC5-17D7-36BC-538DFB114054}"/>
              </a:ext>
            </a:extLst>
          </p:cNvPr>
          <p:cNvSpPr/>
          <p:nvPr/>
        </p:nvSpPr>
        <p:spPr>
          <a:xfrm>
            <a:off x="0" y="-10297"/>
            <a:ext cx="9144000" cy="57912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65127"/>
            <a:ext cx="8058150" cy="1033460"/>
          </a:xfrm>
        </p:spPr>
        <p:txBody>
          <a:bodyPr>
            <a:noAutofit/>
          </a:bodyPr>
          <a:lstStyle/>
          <a:p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Ystyriaethau ymarferol</a:t>
            </a:r>
            <a:br>
              <a:rPr lang="en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Practical implications</a:t>
            </a:r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304801" y="1600199"/>
            <a:ext cx="4210050" cy="4576764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Sain;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2 recordiad i’w cyflwyno;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Rhestr o gyfeiriadau i’w gyflwyno;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Manylion cyflwyno.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5102225" y="1600199"/>
            <a:ext cx="4041775" cy="3989389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Volume;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2 recordings to be submitted;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Reference list to be submitted;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Sub</a:t>
            </a: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mission details.</a:t>
            </a:r>
            <a:endParaRPr lang="cy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5132483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8A55B23-D39F-06EC-C414-59BC3ECB7421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25474"/>
          </a:xfrm>
        </p:spPr>
        <p:txBody>
          <a:bodyPr>
            <a:noAutofit/>
          </a:bodyPr>
          <a:lstStyle/>
          <a:p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Strwythur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(2il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gyflwyniad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 (2</a:t>
            </a:r>
            <a:r>
              <a:rPr lang="en-GB" sz="4000" baseline="30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presentation)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676399"/>
            <a:ext cx="3886200" cy="3886201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Cyflwyniad: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Cyflwynwch eich hunan;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Croesawch y gynulleidfa;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76399"/>
            <a:ext cx="3886200" cy="403860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Introduce yourself;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Welcome the audience: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2463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8A55B23-D39F-06EC-C414-59BC3ECB7421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25474"/>
          </a:xfrm>
        </p:spPr>
        <p:txBody>
          <a:bodyPr>
            <a:noAutofit/>
          </a:bodyPr>
          <a:lstStyle/>
          <a:p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Strwythur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(2il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gyflwyniad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 (2</a:t>
            </a:r>
            <a:r>
              <a:rPr lang="en-GB" sz="4000" baseline="30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presentation)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752599"/>
            <a:ext cx="3886200" cy="3810001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Esboniwch pwrpas eich cyflwyniad;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Rhowch trosolwg o’r cynnwys.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752599"/>
            <a:ext cx="3886200" cy="3962401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Explain purpose of presentation;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structure of content.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3379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F44EDE3-9334-66B5-F7DA-BD1A2A621EED}"/>
              </a:ext>
            </a:extLst>
          </p:cNvPr>
          <p:cNvSpPr/>
          <p:nvPr/>
        </p:nvSpPr>
        <p:spPr>
          <a:xfrm>
            <a:off x="0" y="0"/>
            <a:ext cx="9144000" cy="56388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16001"/>
            <a:ext cx="7962900" cy="903199"/>
          </a:xfrm>
        </p:spPr>
        <p:txBody>
          <a:bodyPr>
            <a:noAutofit/>
          </a:bodyPr>
          <a:lstStyle/>
          <a:p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Strwythur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535201"/>
            <a:ext cx="4286250" cy="3798800"/>
          </a:xfrm>
        </p:spPr>
        <p:txBody>
          <a:bodyPr>
            <a:no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Prif gorff: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Buddion dwyieithrwydd/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amlieithrwydd;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CIY/SIY;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Datblygiad yr ymennydd;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535200"/>
            <a:ext cx="4210050" cy="395119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body: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 of bilingualism/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multilingualism;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WAL/EAL;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Brain development;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52560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F44EDE3-9334-66B5-F7DA-BD1A2A621EED}"/>
              </a:ext>
            </a:extLst>
          </p:cNvPr>
          <p:cNvSpPr/>
          <p:nvPr/>
        </p:nvSpPr>
        <p:spPr>
          <a:xfrm>
            <a:off x="0" y="0"/>
            <a:ext cx="9144000" cy="56388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316001"/>
            <a:ext cx="7962900" cy="903199"/>
          </a:xfrm>
        </p:spPr>
        <p:txBody>
          <a:bodyPr>
            <a:noAutofit/>
          </a:bodyPr>
          <a:lstStyle/>
          <a:p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Strwythur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676399"/>
            <a:ext cx="4286250" cy="3657601"/>
          </a:xfrm>
        </p:spPr>
        <p:txBody>
          <a:bodyPr>
            <a:noAutofit/>
          </a:bodyPr>
          <a:lstStyle/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Meddwl dargyfeiriol;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Fframweithiau a rhaglenni;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Cefnogwch gydag esiamplau o’r gweithgaredd, ymchwil a damcaniaeth;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Cefnogwch gyda chyfeirnodi ar lafar.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76400"/>
            <a:ext cx="4210050" cy="3810000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Divergent thinking;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Frameworks and programmes;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with examples from your activity, research and theory; 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with verbal references.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75411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6CD3442-5B74-132C-CB23-60AF5A4D0F11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Strwythur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690689"/>
            <a:ext cx="3886200" cy="3871911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Clo: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Crynodeb o’r prif bwyntiau;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Awgrymiadau ar gyfer arfer y dyfodol;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Dim damcaniaeth/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ymchwil newydd.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90689"/>
            <a:ext cx="3886200" cy="402431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 of main points;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Suggestions for future practice;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new theory/research.</a:t>
            </a:r>
          </a:p>
        </p:txBody>
      </p:sp>
    </p:spTree>
    <p:extLst>
      <p:ext uri="{BB962C8B-B14F-4D97-AF65-F5344CB8AC3E}">
        <p14:creationId xmlns:p14="http://schemas.microsoft.com/office/powerpoint/2010/main" val="34635201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8A72089-B4CB-FE8D-870E-317B4B2BE172}"/>
              </a:ext>
            </a:extLst>
          </p:cNvPr>
          <p:cNvSpPr/>
          <p:nvPr/>
        </p:nvSpPr>
        <p:spPr>
          <a:xfrm>
            <a:off x="0" y="0"/>
            <a:ext cx="9144000" cy="563879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44564"/>
          </a:xfrm>
        </p:spPr>
        <p:txBody>
          <a:bodyPr>
            <a:noAutofit/>
          </a:bodyPr>
          <a:lstStyle/>
          <a:p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Yr asesiad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76200" y="1371600"/>
            <a:ext cx="4419600" cy="4217989"/>
          </a:xfrm>
        </p:spPr>
        <p:txBody>
          <a:bodyPr>
            <a:normAutofit fontScale="925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y-GB" altLang="cy-GB" sz="30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Lanlwytho 2 recordiad (20 munud):</a:t>
            </a:r>
          </a:p>
          <a:p>
            <a:pPr marL="457200" lvl="0" indent="-457200" eaLnBrk="0" fontAlgn="base" hangingPunct="0">
              <a:spcAft>
                <a:spcPct val="0"/>
              </a:spcAft>
              <a:buAutoNum type="arabicPeriod"/>
            </a:pPr>
            <a:r>
              <a:rPr lang="cy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Eich gweithgaredd;</a:t>
            </a:r>
          </a:p>
          <a:p>
            <a:pPr marL="457200" lvl="0" indent="-457200" eaLnBrk="0" fontAlgn="base" hangingPunct="0">
              <a:spcAft>
                <a:spcPct val="0"/>
              </a:spcAft>
              <a:buAutoNum type="arabicPeriod"/>
            </a:pPr>
            <a:r>
              <a:rPr lang="cy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Eich dadansoddiad;</a:t>
            </a:r>
          </a:p>
          <a:p>
            <a:pPr marL="457200" lvl="0" indent="-457200" eaLnBrk="0" fontAlgn="base" hangingPunct="0">
              <a:spcAft>
                <a:spcPct val="0"/>
              </a:spcAft>
              <a:buAutoNum type="arabicPeriod"/>
            </a:pPr>
            <a:endParaRPr lang="cy-GB" altLang="cy-GB" sz="30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y-GB" altLang="cy-GB" sz="30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Rhaid </a:t>
            </a:r>
            <a:r>
              <a:rPr lang="cy-GB" altLang="cy-GB" sz="3000" b="1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lanlwytho’r</a:t>
            </a:r>
            <a:r>
              <a:rPr lang="cy-GB" altLang="cy-GB" sz="30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ddau recordiad ar ONEDRIVE.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y-GB" altLang="cy-GB" sz="3000" b="1" kern="0" dirty="0">
                <a:solidFill>
                  <a:srgbClr val="FF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RHANNWCH GYDA THÎM Y MODWL.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altLang="cy-GB" sz="45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447801"/>
            <a:ext cx="4572000" cy="4141788"/>
          </a:xfrm>
        </p:spPr>
        <p:txBody>
          <a:bodyPr>
            <a:normAutofit fontScale="92500" lnSpcReduction="2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sz="33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Upload 2 recordings (20 minutes):</a:t>
            </a:r>
          </a:p>
          <a:p>
            <a:pPr marL="457200" lvl="0" indent="-457200" eaLnBrk="0" fontAlgn="base" hangingPunct="0">
              <a:spcAft>
                <a:spcPct val="0"/>
              </a:spcAft>
              <a:buAutoNum type="arabicPeriod"/>
            </a:pPr>
            <a:r>
              <a:rPr lang="en-GB" altLang="cy-GB" sz="33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Your activity; </a:t>
            </a:r>
          </a:p>
          <a:p>
            <a:pPr marL="457200" lvl="0" indent="-457200" eaLnBrk="0" fontAlgn="base" hangingPunct="0">
              <a:spcAft>
                <a:spcPct val="0"/>
              </a:spcAft>
              <a:buAutoNum type="arabicPeriod"/>
            </a:pPr>
            <a:r>
              <a:rPr lang="en-GB" altLang="cy-GB" sz="33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Your presentation;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sz="3300" kern="0" dirty="0">
              <a:solidFill>
                <a:srgbClr val="0070C0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sz="33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Both </a:t>
            </a:r>
            <a:r>
              <a:rPr lang="en-GB" altLang="cy-GB" sz="3300" b="1" kern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these recordings </a:t>
            </a:r>
            <a:r>
              <a:rPr lang="en-GB" altLang="cy-GB" sz="33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are to be uploaded onto ONEDRIVE.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sz="3300" b="1" kern="0" dirty="0">
                <a:solidFill>
                  <a:srgbClr val="FF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SHARE WITH THE MODULE TEAM.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sz="3600" kern="0" dirty="0">
              <a:solidFill>
                <a:srgbClr val="0000FF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1823198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8A72089-B4CB-FE8D-870E-317B4B2BE172}"/>
              </a:ext>
            </a:extLst>
          </p:cNvPr>
          <p:cNvSpPr/>
          <p:nvPr/>
        </p:nvSpPr>
        <p:spPr>
          <a:xfrm>
            <a:off x="0" y="0"/>
            <a:ext cx="9144000" cy="563879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8382000" cy="1096962"/>
          </a:xfrm>
        </p:spPr>
        <p:txBody>
          <a:bodyPr>
            <a:noAutofit/>
          </a:bodyPr>
          <a:lstStyle/>
          <a:p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Yr asesiad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76200" y="1219202"/>
            <a:ext cx="4419600" cy="4370387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altLang="cy-GB" sz="45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cy-GB" alt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3. Lanlwytho eich rhestr o gyfeiriadau;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altLang="cy-GB" b="1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cy-GB" alt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Rhaid cyflwyno eich rhestr o gyfeiriadau ar TURNITIN.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219201"/>
            <a:ext cx="4572000" cy="4370388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sz="3600" kern="0" dirty="0">
              <a:solidFill>
                <a:srgbClr val="0000FF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3. Upload your reference list;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kern="0" dirty="0">
              <a:solidFill>
                <a:srgbClr val="0070C0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Your reference list is to be submitted onto TURNITIN.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9340904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08DBD76-BD28-671C-A633-AB7238DCD5D7}"/>
              </a:ext>
            </a:extLst>
          </p:cNvPr>
          <p:cNvSpPr/>
          <p:nvPr/>
        </p:nvSpPr>
        <p:spPr>
          <a:xfrm>
            <a:off x="0" y="0"/>
            <a:ext cx="9144000" cy="5638799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25474"/>
          </a:xfrm>
        </p:spPr>
        <p:txBody>
          <a:bodyPr>
            <a:noAutofit/>
          </a:bodyPr>
          <a:lstStyle/>
          <a:p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 recordiad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recording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76200" y="1295400"/>
            <a:ext cx="4419600" cy="4114801"/>
          </a:xfrm>
        </p:spPr>
        <p:txBody>
          <a:bodyPr>
            <a:normAutofit fontScale="925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Ydy’r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recordiad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yn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chwarae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?</a:t>
            </a:r>
            <a:endParaRPr lang="cy-GB" altLang="cy-GB" sz="30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Yn glir?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Oes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modd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gweld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chi, y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lleoliad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a’r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propiau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</a:t>
            </a:r>
            <a:r>
              <a:rPr lang="en-GB" altLang="cy-GB" sz="3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ayyb</a:t>
            </a:r>
            <a:r>
              <a:rPr lang="en-GB" altLang="cy-GB" sz="3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?</a:t>
            </a:r>
            <a:endParaRPr lang="cy-GB" altLang="cy-GB" sz="30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altLang="cy-GB" sz="3000" kern="0" dirty="0">
              <a:solidFill>
                <a:srgbClr val="000000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3000" b="1" kern="0" dirty="0">
                <a:solidFill>
                  <a:srgbClr val="FF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Dim recordio gyda phlant (hyd yn oed tu ôl y camera).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219201"/>
            <a:ext cx="4572000" cy="4370388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Does it play?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Is it clear?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Can you see yourself, the location and the props </a:t>
            </a:r>
            <a:r>
              <a:rPr lang="en-GB" altLang="cy-GB" kern="0" dirty="0" err="1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etc</a:t>
            </a:r>
            <a:r>
              <a:rPr lang="en-GB" altLang="cy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?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en-GB" altLang="cy-GB" kern="0" dirty="0">
              <a:solidFill>
                <a:srgbClr val="0000FF"/>
              </a:solidFill>
              <a:latin typeface="Arial" panose="020B0604020202020204" pitchFamily="34" charset="0"/>
              <a:ea typeface="ＭＳ Ｐゴシック" pitchFamily="34" charset="-128"/>
              <a:cs typeface="Arial" panose="020B0604020202020204" pitchFamily="34" charset="0"/>
            </a:endParaRP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b="1" kern="0" dirty="0">
                <a:solidFill>
                  <a:srgbClr val="FF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No recording with children (even behind the camera).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580944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D5FA648-4D88-4FD7-8CFD-DF148A00C733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01674"/>
          </a:xfrm>
        </p:spPr>
        <p:txBody>
          <a:bodyPr>
            <a:noAutofit/>
          </a:bodyPr>
          <a:lstStyle/>
          <a:p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 daflen asesu 1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 sheet 1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76200" y="1431928"/>
            <a:ext cx="4419600" cy="4054473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10 marc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Sgiliau Ymgysylltu â Llenyddiaeth: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Cyfeirnodi (ysgrifenedig ac ar lafar);</a:t>
            </a:r>
          </a:p>
          <a:p>
            <a:pPr lvl="0" eaLnBrk="0" fontAlgn="base" hangingPunct="0">
              <a:spcAft>
                <a:spcPct val="0"/>
              </a:spcAft>
              <a:buFontTx/>
              <a:buChar char="-"/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Rhestr o gyfeiriadau; tystiolaeth o ymchwil eang.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431927"/>
            <a:ext cx="4572000" cy="4157661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10 marks</a:t>
            </a:r>
          </a:p>
          <a:p>
            <a:pPr marL="0" indent="0">
              <a:buNone/>
            </a:pP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Literature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  <a:r>
              <a:rPr lang="cy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Referencing (written and oral);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eference list; evidence of wider reading.</a:t>
            </a:r>
            <a:endParaRPr lang="cy-GB" sz="28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9683466"/>
      </p:ext>
    </p:extLst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4CAE8A9-DE7E-F214-5A8A-F7C5BDABAD7C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30273"/>
          </a:xfrm>
        </p:spPr>
        <p:txBody>
          <a:bodyPr>
            <a:normAutofit fontScale="90000"/>
          </a:bodyPr>
          <a:lstStyle/>
          <a:p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 daflen asesu 2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 sheet 2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1" y="1600200"/>
            <a:ext cx="4572000" cy="4114799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6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40 marc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6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Sgiliau Gwybodaeth a Dealltwriaeth: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Dangos dealltwriaeth o:</a:t>
            </a:r>
          </a:p>
          <a:p>
            <a:pPr marL="514350" indent="-514350" eaLnBrk="0" fontAlgn="base" hangingPunct="0">
              <a:spcAft>
                <a:spcPct val="0"/>
              </a:spcAft>
              <a:buAutoNum type="alphaLcParenR"/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Manteision </a:t>
            </a:r>
            <a:r>
              <a:rPr lang="cy-GB" sz="22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dwyieithrwydd/amlieithrwydd;</a:t>
            </a:r>
          </a:p>
          <a:p>
            <a:pPr marL="514350" indent="-514350" eaLnBrk="0" fontAlgn="base" hangingPunct="0">
              <a:spcAft>
                <a:spcPct val="0"/>
              </a:spcAft>
              <a:buAutoNum type="alphaLcParenR"/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Cefnogi plant CIY/SIY;</a:t>
            </a:r>
          </a:p>
          <a:p>
            <a:pPr marL="514350" indent="-514350" eaLnBrk="0" fontAlgn="base" hangingPunct="0">
              <a:spcAft>
                <a:spcPct val="0"/>
              </a:spcAft>
              <a:buAutoNum type="alphaLcParenR"/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Datblygiad yr ymennydd;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ch) Meddwl dargyfeiriol.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535113"/>
            <a:ext cx="4572000" cy="4179887"/>
          </a:xfrm>
        </p:spPr>
        <p:txBody>
          <a:bodyPr>
            <a:normAutofit fontScale="925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sz="26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40 marks</a:t>
            </a:r>
          </a:p>
          <a:p>
            <a:pPr marL="0" indent="0">
              <a:buNone/>
            </a:pPr>
            <a:r>
              <a:rPr lang="en-GB" sz="2600" b="1" dirty="0">
                <a:solidFill>
                  <a:srgbClr val="0070C0"/>
                </a:solidFill>
                <a:latin typeface="Arial" panose="020B0604020202020204" pitchFamily="34" charset="0"/>
              </a:rPr>
              <a:t>Knowledge and Understanding Skills: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Demonstrates understanding of: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a) Benefits of bilingualism/multilingualism;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b) Supporting children with WAL/EAL;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c) Brain development;</a:t>
            </a:r>
          </a:p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d) Divergent thinking.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0048809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7DFCBE3-BFBD-C2DB-14E6-681D3B28E680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 daflen asesu 3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 sheet 3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10 marc</a:t>
            </a: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</a:rPr>
              <a:t>Sgiliau Gwybyddol a Deallusol: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- Cysylltiadau gyda fframweithiau a rhaglenni.</a:t>
            </a: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  <a:cs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535113"/>
            <a:ext cx="4572000" cy="4054475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1</a:t>
            </a: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0 marks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Cognitive and Intellectual Skills: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Links with frameworks and programmes.</a:t>
            </a: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55009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C116DF7-908E-4A2C-CEB2-78257441680D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03286"/>
          </a:xfrm>
        </p:spPr>
        <p:txBody>
          <a:bodyPr>
            <a:normAutofit fontScale="90000"/>
          </a:bodyPr>
          <a:lstStyle/>
          <a:p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 daflen asesu 4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 sheet 4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600201"/>
            <a:ext cx="4343401" cy="3962400"/>
          </a:xfrm>
        </p:spPr>
        <p:txBody>
          <a:bodyPr>
            <a:normAutofit lnSpcReduction="1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20 marc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b="1" kern="0" dirty="0">
                <a:solidFill>
                  <a:srgbClr val="000000"/>
                </a:solidFill>
                <a:latin typeface="Arial" panose="020B0604020202020204" pitchFamily="34" charset="0"/>
                <a:ea typeface="Times New Roman"/>
              </a:rPr>
              <a:t>Sgiliau Cymhwyso Ymarferol: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Priodoldeb y gweithgaredd; 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Cynhwysiad o eiriau a chymalau dwyieithog/amlieithog;</a:t>
            </a: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cy-GB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Elfen o hwyl.</a:t>
            </a: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535113"/>
            <a:ext cx="4572000" cy="4054475"/>
          </a:xfrm>
        </p:spPr>
        <p:txBody>
          <a:bodyPr>
            <a:normAutofit lnSpcReduction="10000"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2</a:t>
            </a: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0 marks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Practical Application Skills: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Appropriateness of activity;</a:t>
            </a:r>
          </a:p>
          <a:p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Inclusion of bilingual/multilingual words and phrases;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Element of fun.</a:t>
            </a:r>
            <a:endParaRPr lang="en-GB" sz="28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</a:pPr>
            <a:endParaRPr lang="cy-GB" sz="36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4896171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A17F427-DB3E-884B-0D28-D356888E6626}"/>
              </a:ext>
            </a:extLst>
          </p:cNvPr>
          <p:cNvSpPr/>
          <p:nvPr/>
        </p:nvSpPr>
        <p:spPr>
          <a:xfrm>
            <a:off x="0" y="0"/>
            <a:ext cx="9144000" cy="5638799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54074"/>
          </a:xfrm>
        </p:spPr>
        <p:txBody>
          <a:bodyPr>
            <a:noAutofit/>
          </a:bodyPr>
          <a:lstStyle/>
          <a:p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Y daflen asesu 5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The assessment sheet 5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228599" y="1398587"/>
            <a:ext cx="4343401" cy="4119319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2400" b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20 marc</a:t>
            </a:r>
          </a:p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</a:rPr>
              <a:t>Sgiliau Trosglwyddadwy ar gyfer Bywyd ac Arfer Proffesiynol: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Sgiliau Academaidd;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Sgiliau Cyflwyno;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Sgiliau TGCh.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Arial" panose="020B0604020202020204" pitchFamily="34" charset="0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sz="28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Arial" panose="020B0604020202020204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y-GB" sz="36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294967295"/>
          </p:nvPr>
        </p:nvSpPr>
        <p:spPr>
          <a:xfrm>
            <a:off x="4572001" y="1398587"/>
            <a:ext cx="4572000" cy="4191001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US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20 </a:t>
            </a:r>
            <a:r>
              <a:rPr lang="en-US" sz="2800" b="1" kern="0" dirty="0">
                <a:solidFill>
                  <a:srgbClr val="0070C0"/>
                </a:solidFill>
                <a:latin typeface="Arial" panose="020B0604020202020204" pitchFamily="34" charset="0"/>
                <a:ea typeface="Times New Roman"/>
              </a:rPr>
              <a:t>marks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Transferable Skills for Life and Professional Practice: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Academic Skills;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Presenting Skills;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ICT Skills.</a:t>
            </a:r>
            <a:endParaRPr lang="cy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9286263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D80B06B-2E5B-F904-E69F-476592BD9113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31626"/>
          </a:xfrm>
        </p:spPr>
        <p:txBody>
          <a:bodyPr>
            <a:no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Amgylchiadau Esgusodol (EC)</a:t>
            </a:r>
            <a:br>
              <a:rPr lang="en-GB" altLang="cy-GB" sz="36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</a:br>
            <a:r>
              <a:rPr lang="en-GB" altLang="cy-GB" sz="36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Extenuating Circumstances (EC)</a:t>
            </a:r>
            <a:endParaRPr lang="en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9512" y="1484784"/>
            <a:ext cx="4536504" cy="4692180"/>
          </a:xfrm>
        </p:spPr>
        <p:txBody>
          <a:bodyPr>
            <a:normAutofit/>
          </a:bodyPr>
          <a:lstStyle/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Digwyddiadau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allan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o’ch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rheolaeth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Gweithred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swyddogol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Tystiolaeth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Cwblhau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ffurflen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SC01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MyTSD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);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Cysylltu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Swyddfa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484784"/>
            <a:ext cx="4407346" cy="469217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Events out of your control;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Official procedure;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Evidence;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Complete form SC01 (</a:t>
            </a:r>
            <a:r>
              <a:rPr lang="en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MyTSD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Liaise with Academic Office.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19364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A9BA91FF-9AA9-932A-AD2A-08F685296FDA}"/>
              </a:ext>
            </a:extLst>
          </p:cNvPr>
          <p:cNvSpPr/>
          <p:nvPr/>
        </p:nvSpPr>
        <p:spPr>
          <a:xfrm>
            <a:off x="1" y="0"/>
            <a:ext cx="9144000" cy="5658787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Cyflwyniadau Hwyr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Late Submissions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7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dim EC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wedi'i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gapio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40%;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7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dim EC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chaniateir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staff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 within 7 working days – no EC – capped at 40%;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 after 7 working days – no EC – staff not permitted to assess.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665924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80C06D2-953C-F207-1664-E3AAAECD8962}"/>
              </a:ext>
            </a:extLst>
          </p:cNvPr>
          <p:cNvSpPr/>
          <p:nvPr/>
        </p:nvSpPr>
        <p:spPr>
          <a:xfrm>
            <a:off x="0" y="0"/>
            <a:ext cx="9144000" cy="57912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Materion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TGCh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ICT issues?</a:t>
            </a: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424428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Desg Gymorth TG</a:t>
            </a:r>
          </a:p>
          <a:p>
            <a:pPr>
              <a:defRPr/>
            </a:pP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ITServiceDesk@uwtsd.ac.uk</a:t>
            </a:r>
            <a:r>
              <a:rPr lang="cy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0300 500 5055</a:t>
            </a:r>
          </a:p>
          <a:p>
            <a:pPr marL="0" indent="0">
              <a:buNone/>
              <a:defRPr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Moodle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moodle@uwtsd.ac.uk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  <a:defRPr/>
            </a:pPr>
            <a:endParaRPr lang="cy-GB" sz="2400" dirty="0">
              <a:latin typeface="Arial" panose="020B0604020202020204" pitchFamily="34" charset="0"/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24428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Service Desk</a:t>
            </a:r>
          </a:p>
          <a:p>
            <a:pPr>
              <a:defRPr/>
            </a:pPr>
            <a:r>
              <a:rPr lang="en-US" sz="2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ITServiceDesk@uwtsd.ac.uk</a:t>
            </a:r>
            <a:endParaRPr lang="en-US" sz="20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0300 500 5055</a:t>
            </a:r>
          </a:p>
          <a:p>
            <a:pPr marL="0" indent="0">
              <a:buNone/>
              <a:defRPr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Moodle</a:t>
            </a:r>
          </a:p>
          <a:p>
            <a:pPr>
              <a:defRPr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moodle@uwtsd.ac.uk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40527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C0CCBEA-2D8A-D8BC-8B43-2098A25F49F9}"/>
              </a:ext>
            </a:extLst>
          </p:cNvPr>
          <p:cNvSpPr/>
          <p:nvPr/>
        </p:nvSpPr>
        <p:spPr>
          <a:xfrm>
            <a:off x="0" y="0"/>
            <a:ext cx="9144000" cy="5715000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75642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Questions about the assignment?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1705894"/>
            <a:ext cx="4407346" cy="4471069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Recordiad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Llawlyfr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modwl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Nodiadau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darlithydd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Cydlynydd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modwl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705894"/>
            <a:ext cx="3886200" cy="4471069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Recording;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handbook;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 lecturer;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coordinator.</a:t>
            </a:r>
          </a:p>
        </p:txBody>
      </p:sp>
    </p:spTree>
    <p:extLst>
      <p:ext uri="{BB962C8B-B14F-4D97-AF65-F5344CB8AC3E}">
        <p14:creationId xmlns:p14="http://schemas.microsoft.com/office/powerpoint/2010/main" val="312335472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929968E-A0C6-77A9-CBA3-CA8628B3D559}"/>
              </a:ext>
            </a:extLst>
          </p:cNvPr>
          <p:cNvSpPr/>
          <p:nvPr/>
        </p:nvSpPr>
        <p:spPr>
          <a:xfrm>
            <a:off x="0" y="-84439"/>
            <a:ext cx="9144000" cy="5851613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75642"/>
          </a:xfrm>
        </p:spPr>
        <p:txBody>
          <a:bodyPr>
            <a:noAutofit/>
          </a:bodyPr>
          <a:lstStyle/>
          <a:p>
            <a:pPr algn="ctr"/>
            <a:br>
              <a:rPr lang="en-GB" dirty="0">
                <a:latin typeface="Arial" panose="020B0604020202020204" pitchFamily="34" charset="0"/>
              </a:rPr>
            </a:br>
            <a:r>
              <a:rPr lang="en-GB" sz="3600" dirty="0" err="1">
                <a:latin typeface="Arial" panose="020B0604020202020204" pitchFamily="34" charset="0"/>
              </a:rPr>
              <a:t>Cwestiynau</a:t>
            </a:r>
            <a:r>
              <a:rPr lang="en-GB" sz="3600" dirty="0">
                <a:latin typeface="Arial" panose="020B0604020202020204" pitchFamily="34" charset="0"/>
              </a:rPr>
              <a:t> am yr </a:t>
            </a:r>
            <a:r>
              <a:rPr lang="en-GB" sz="3600" dirty="0" err="1">
                <a:latin typeface="Arial" panose="020B0604020202020204" pitchFamily="34" charset="0"/>
              </a:rPr>
              <a:t>aseiniad</a:t>
            </a:r>
            <a:r>
              <a:rPr lang="en-GB" sz="3600" dirty="0">
                <a:latin typeface="Arial" panose="020B0604020202020204" pitchFamily="34" charset="0"/>
              </a:rPr>
              <a:t>?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Questions about the assignment?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2286000"/>
            <a:ext cx="4407346" cy="3890963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</a:rPr>
              <a:t>PEIDIWCH</a:t>
            </a:r>
            <a:r>
              <a:rPr lang="en-GB" sz="2400" dirty="0">
                <a:latin typeface="Arial" panose="020B0604020202020204" pitchFamily="34" charset="0"/>
              </a:rPr>
              <a:t> Â DIBYNNU AR EICH FFRINDIAU/CYFOEDION.</a:t>
            </a:r>
          </a:p>
          <a:p>
            <a:endParaRPr lang="en-GB" sz="2400" dirty="0">
              <a:latin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DO NOT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RELY ON FRIENDS/PEERS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endParaRPr lang="en-GB" sz="2400" dirty="0">
              <a:latin typeface="Arial" panose="020B0604020202020204" pitchFamily="34" charset="0"/>
            </a:endParaRP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AE74DD5A-AE9F-C32D-D29C-8A0CA91EF45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876800" y="1905000"/>
            <a:ext cx="3638550" cy="32004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CAD471D-1450-48EC-A9F1-244D3AE4DFBD}"/>
              </a:ext>
            </a:extLst>
          </p:cNvPr>
          <p:cNvSpPr txBox="1"/>
          <p:nvPr/>
        </p:nvSpPr>
        <p:spPr>
          <a:xfrm>
            <a:off x="5257800" y="5397843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Facebook)</a:t>
            </a:r>
          </a:p>
        </p:txBody>
      </p:sp>
    </p:spTree>
    <p:extLst>
      <p:ext uri="{BB962C8B-B14F-4D97-AF65-F5344CB8AC3E}">
        <p14:creationId xmlns:p14="http://schemas.microsoft.com/office/powerpoint/2010/main" val="19839422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1298</Words>
  <Application>Microsoft Office PowerPoint</Application>
  <PresentationFormat>On-screen Show (4:3)</PresentationFormat>
  <Paragraphs>268</Paragraphs>
  <Slides>26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Myriad Pro</vt:lpstr>
      <vt:lpstr>Arial</vt:lpstr>
      <vt:lpstr>Calibri</vt:lpstr>
      <vt:lpstr>Calibri Light</vt:lpstr>
      <vt:lpstr>Times</vt:lpstr>
      <vt:lpstr>Office Theme</vt:lpstr>
      <vt:lpstr>ECEY4004C ECEY4004</vt:lpstr>
      <vt:lpstr>ECEY4004C ECEY4004</vt:lpstr>
      <vt:lpstr>Disgrifiad o’r aseiniad 1 Description of the assignment 1</vt:lpstr>
      <vt:lpstr>Disgrifiad o’r aseiniad 2 Description of the assignment 2</vt:lpstr>
      <vt:lpstr>Disgrifiad o’r aseiniad 3  Description of the assignment 3</vt:lpstr>
      <vt:lpstr>Disgrifiad o’r aseiniad 4  Description of the assignment 4</vt:lpstr>
      <vt:lpstr>Ystyriaethau ymarferol Practical implications</vt:lpstr>
      <vt:lpstr>Ystyriaethau ymarferol Practical implications</vt:lpstr>
      <vt:lpstr>Strwythur (2il gyflwyniad) Structure (2nd presentation)</vt:lpstr>
      <vt:lpstr>Strwythur (2il gyflwyniad) Structure (2nd presentation)</vt:lpstr>
      <vt:lpstr>Strwythur Structure</vt:lpstr>
      <vt:lpstr>Strwythur Structure</vt:lpstr>
      <vt:lpstr>Strwythur Structure</vt:lpstr>
      <vt:lpstr>Yr asesiad The assessment</vt:lpstr>
      <vt:lpstr>Yr asesiad The assessment</vt:lpstr>
      <vt:lpstr>Y recordiad The recording</vt:lpstr>
      <vt:lpstr>Y daflen asesu 1 The assessment sheet 1</vt:lpstr>
      <vt:lpstr>Y daflen asesu 2 The assessment sheet 2</vt:lpstr>
      <vt:lpstr>Y daflen asesu 3 The assessment sheet 3</vt:lpstr>
      <vt:lpstr>Y daflen asesu 4 The assessment sheet 4</vt:lpstr>
      <vt:lpstr>Y daflen asesu 5 The assessment sheet 5</vt:lpstr>
      <vt:lpstr>Amgylchiadau Esgusodol (EC) Extenuating Circumstances (EC)</vt:lpstr>
      <vt:lpstr>Cyflwyniadau Hwyr  Late Submissions</vt:lpstr>
      <vt:lpstr>Materion TGCh? ICT issues?</vt:lpstr>
      <vt:lpstr>Cwestiynau am yr aseiniad? Questions about the assignment?</vt:lpstr>
      <vt:lpstr> Cwestiynau am yr aseiniad? Questions about the assignment?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Alison Rees-Edwards</cp:lastModifiedBy>
  <cp:revision>96</cp:revision>
  <dcterms:created xsi:type="dcterms:W3CDTF">2015-10-03T11:53:06Z</dcterms:created>
  <dcterms:modified xsi:type="dcterms:W3CDTF">2023-02-28T15:31:09Z</dcterms:modified>
</cp:coreProperties>
</file>