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Calibri" panose="020F0502020204030204" pitchFamily="34" charset="0"/>
      <p:regular r:id="rId16"/>
      <p:bold r:id="rId17"/>
      <p:italic r:id="rId18"/>
      <p:boldItalic r:id="rId19"/>
    </p:embeddedFont>
    <p:embeddedFont>
      <p:font typeface="Inter" panose="02000503000000020004" pitchFamily="2" charset="0"/>
      <p:regular r:id="rId20"/>
      <p:bold r:id="rId21"/>
      <p:italic r:id="rId22"/>
      <p:boldItalic r:id="rId23"/>
    </p:embeddedFont>
    <p:embeddedFont>
      <p:font typeface="Inter Black" panose="02000503000000020004" pitchFamily="2" charset="0"/>
      <p:bold r:id="rId24"/>
      <p:italic r:id="rId25"/>
      <p:boldItalic r:id="rId26"/>
    </p:embeddedFont>
    <p:embeddedFont>
      <p:font typeface="Inter Medium" panose="02000503000000020004" pitchFamily="2" charset="0"/>
      <p:regular r:id="rId27"/>
      <p:bold r:id="rId28"/>
      <p:italic r:id="rId29"/>
      <p:boldItalic r:id="rId30"/>
    </p:embeddedFont>
    <p:embeddedFont>
      <p:font typeface="Inter SemiBold" panose="02000503000000020004" pitchFamily="2" charset="0"/>
      <p:regular r:id="rId31"/>
      <p:bold r:id="rId32"/>
      <p:italic r:id="rId33"/>
      <p:boldItalic r:id="rId34"/>
    </p:embeddedFont>
    <p:embeddedFont>
      <p:font typeface="Playfair Display" pitchFamily="2" charset="77"/>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p:cViewPr varScale="1">
        <p:scale>
          <a:sx n="104" d="100"/>
          <a:sy n="104" d="100"/>
        </p:scale>
        <p:origin x="896" y="2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9" Type="http://schemas.openxmlformats.org/officeDocument/2006/relationships/presProps" Target="presProps.xml"/><Relationship Id="rId21" Type="http://schemas.openxmlformats.org/officeDocument/2006/relationships/font" Target="fonts/font6.fntdata"/><Relationship Id="rId34" Type="http://schemas.openxmlformats.org/officeDocument/2006/relationships/font" Target="fonts/font19.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font" Target="fonts/font17.fntdata"/><Relationship Id="rId37" Type="http://schemas.openxmlformats.org/officeDocument/2006/relationships/font" Target="fonts/font22.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openxmlformats.org/officeDocument/2006/relationships/font" Target="fonts/font21.fntdata"/><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font" Target="fonts/font20.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font" Target="fonts/font18.fntdata"/><Relationship Id="rId38" Type="http://schemas.openxmlformats.org/officeDocument/2006/relationships/font" Target="fonts/font2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7" name="Google Shape;107;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4" name="Google Shape;174;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1" name="Google Shape;201;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7" name="Google Shape;237;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9" name="Google Shape;249;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8" name="Google Shape;268;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1" name="Google Shape;281;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8.png"/><Relationship Id="rId5" Type="http://schemas.openxmlformats.org/officeDocument/2006/relationships/image" Target="../media/image2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83"/>
        <p:cNvGrpSpPr/>
        <p:nvPr/>
      </p:nvGrpSpPr>
      <p:grpSpPr>
        <a:xfrm>
          <a:off x="0" y="0"/>
          <a:ext cx="0" cy="0"/>
          <a:chOff x="0" y="0"/>
          <a:chExt cx="0" cy="0"/>
        </a:xfrm>
      </p:grpSpPr>
      <p:pic>
        <p:nvPicPr>
          <p:cNvPr id="85" name="Google Shape;85;p13" descr="image.png"/>
          <p:cNvPicPr preferRelativeResize="0"/>
          <p:nvPr/>
        </p:nvPicPr>
        <p:blipFill rotWithShape="1">
          <a:blip r:embed="rId3">
            <a:alphaModFix/>
          </a:blip>
          <a:srcRect/>
          <a:stretch/>
        </p:blipFill>
        <p:spPr>
          <a:xfrm>
            <a:off x="1752600" y="4509938"/>
            <a:ext cx="8686800" cy="409575"/>
          </a:xfrm>
          <a:prstGeom prst="rect">
            <a:avLst/>
          </a:prstGeom>
          <a:noFill/>
          <a:ln>
            <a:noFill/>
          </a:ln>
        </p:spPr>
      </p:pic>
      <p:pic>
        <p:nvPicPr>
          <p:cNvPr id="86" name="Google Shape;86;p13" descr="image.png"/>
          <p:cNvPicPr preferRelativeResize="0"/>
          <p:nvPr/>
        </p:nvPicPr>
        <p:blipFill rotWithShape="1">
          <a:blip r:embed="rId4">
            <a:alphaModFix/>
          </a:blip>
          <a:srcRect/>
          <a:stretch/>
        </p:blipFill>
        <p:spPr>
          <a:xfrm>
            <a:off x="4605337" y="1843236"/>
            <a:ext cx="2981325" cy="257175"/>
          </a:xfrm>
          <a:prstGeom prst="rect">
            <a:avLst/>
          </a:prstGeom>
          <a:noFill/>
          <a:ln>
            <a:noFill/>
          </a:ln>
        </p:spPr>
      </p:pic>
      <p:sp>
        <p:nvSpPr>
          <p:cNvPr id="87" name="Google Shape;87;p13"/>
          <p:cNvSpPr txBox="1"/>
          <p:nvPr/>
        </p:nvSpPr>
        <p:spPr>
          <a:xfrm>
            <a:off x="595312" y="2290911"/>
            <a:ext cx="11001375" cy="1051321"/>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450" b="1" i="0" u="none" strike="noStrike" cap="none" dirty="0">
                <a:solidFill>
                  <a:srgbClr val="1B3B48"/>
                </a:solidFill>
                <a:latin typeface="Playfair Display"/>
                <a:ea typeface="Playfair Display"/>
                <a:cs typeface="Playfair Display"/>
                <a:sym typeface="Playfair Display"/>
              </a:rPr>
              <a:t>Applying Piaget's Cognitive Development Theory to Support Isaac's Early Development</a:t>
            </a:r>
            <a:endParaRPr dirty="0"/>
          </a:p>
        </p:txBody>
      </p:sp>
      <p:sp>
        <p:nvSpPr>
          <p:cNvPr id="88" name="Google Shape;88;p13"/>
          <p:cNvSpPr txBox="1"/>
          <p:nvPr/>
        </p:nvSpPr>
        <p:spPr>
          <a:xfrm>
            <a:off x="1809750" y="3580358"/>
            <a:ext cx="8572500" cy="54858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350" b="0" i="0" u="none" strike="noStrike" cap="none" dirty="0">
                <a:solidFill>
                  <a:srgbClr val="2F3E46"/>
                </a:solidFill>
                <a:latin typeface="Inter"/>
                <a:ea typeface="Inter"/>
                <a:cs typeface="Inter"/>
                <a:sym typeface="Inter"/>
              </a:rPr>
              <a:t>An analysis of developmental milestones, socio-environmental challenges, and evidence-based interventions in early childhood practice.</a:t>
            </a:r>
            <a:endParaRPr dirty="0"/>
          </a:p>
        </p:txBody>
      </p:sp>
      <p:sp>
        <p:nvSpPr>
          <p:cNvPr id="89" name="Google Shape;89;p13"/>
          <p:cNvSpPr txBox="1"/>
          <p:nvPr/>
        </p:nvSpPr>
        <p:spPr>
          <a:xfrm>
            <a:off x="2645569" y="4748348"/>
            <a:ext cx="1381125" cy="33855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100" b="0" i="0" u="none" strike="noStrike" cap="none" dirty="0">
                <a:solidFill>
                  <a:schemeClr val="tx2">
                    <a:lumMod val="10000"/>
                  </a:schemeClr>
                </a:solidFill>
                <a:latin typeface="Inter Medium"/>
                <a:ea typeface="Inter Medium"/>
                <a:cs typeface="Inter Medium"/>
                <a:sym typeface="Inter Medium"/>
              </a:rPr>
              <a:t>Student:</a:t>
            </a:r>
            <a:r>
              <a:rPr lang="en-US" sz="1100" b="0" i="0" u="none" strike="noStrike" cap="none" dirty="0">
                <a:solidFill>
                  <a:srgbClr val="1B3B48"/>
                </a:solidFill>
                <a:latin typeface="Inter Medium"/>
                <a:ea typeface="Inter Medium"/>
                <a:cs typeface="Inter Medium"/>
                <a:sym typeface="Inter Medium"/>
              </a:rPr>
              <a:t> </a:t>
            </a:r>
            <a:r>
              <a:rPr lang="en-US" sz="1100" b="1" dirty="0">
                <a:solidFill>
                  <a:schemeClr val="tx2">
                    <a:lumMod val="10000"/>
                  </a:schemeClr>
                </a:solidFill>
                <a:latin typeface="Inter"/>
                <a:ea typeface="Inter"/>
                <a:cs typeface="Inter Medium"/>
                <a:sym typeface="Inter"/>
              </a:rPr>
              <a:t>ZAHRA AL-SAABRI</a:t>
            </a:r>
            <a:endParaRPr sz="1100" dirty="0">
              <a:solidFill>
                <a:schemeClr val="tx2">
                  <a:lumMod val="10000"/>
                </a:schemeClr>
              </a:solidFill>
            </a:endParaRPr>
          </a:p>
        </p:txBody>
      </p:sp>
      <p:sp>
        <p:nvSpPr>
          <p:cNvPr id="90" name="Google Shape;90;p13"/>
          <p:cNvSpPr txBox="1"/>
          <p:nvPr/>
        </p:nvSpPr>
        <p:spPr>
          <a:xfrm>
            <a:off x="4400551" y="4757588"/>
            <a:ext cx="1657350" cy="161583"/>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050" b="0" i="0" u="none" strike="noStrike" cap="none" dirty="0">
                <a:solidFill>
                  <a:srgbClr val="1B3B48"/>
                </a:solidFill>
                <a:latin typeface="Inter Medium"/>
                <a:ea typeface="Inter Medium"/>
                <a:cs typeface="Inter Medium"/>
                <a:sym typeface="Inter Medium"/>
              </a:rPr>
              <a:t>Lecturer: </a:t>
            </a:r>
            <a:r>
              <a:rPr lang="en-US" sz="1050" b="1" i="0" u="none" strike="noStrike" cap="none" dirty="0">
                <a:solidFill>
                  <a:schemeClr val="tx2">
                    <a:lumMod val="10000"/>
                  </a:schemeClr>
                </a:solidFill>
                <a:latin typeface="Inter"/>
                <a:ea typeface="Inter"/>
                <a:cs typeface="Inter Medium"/>
                <a:sym typeface="Inter"/>
              </a:rPr>
              <a:t>ANGELE WELLS</a:t>
            </a:r>
            <a:endParaRPr dirty="0">
              <a:solidFill>
                <a:schemeClr val="tx2">
                  <a:lumMod val="10000"/>
                </a:schemeClr>
              </a:solidFill>
            </a:endParaRPr>
          </a:p>
        </p:txBody>
      </p:sp>
      <p:sp>
        <p:nvSpPr>
          <p:cNvPr id="91" name="Google Shape;91;p13"/>
          <p:cNvSpPr txBox="1"/>
          <p:nvPr/>
        </p:nvSpPr>
        <p:spPr>
          <a:xfrm>
            <a:off x="6615115" y="4715907"/>
            <a:ext cx="3467100" cy="1619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050" b="0" i="0" u="none" strike="noStrike" cap="none" dirty="0">
                <a:solidFill>
                  <a:srgbClr val="1B3B48"/>
                </a:solidFill>
                <a:latin typeface="Inter Medium"/>
                <a:ea typeface="Inter Medium"/>
                <a:cs typeface="Inter Medium"/>
                <a:sym typeface="Inter Medium"/>
              </a:rPr>
              <a:t>Declaration: </a:t>
            </a:r>
            <a:r>
              <a:rPr lang="en-US" sz="1050" b="1" i="0" u="none" strike="noStrike" cap="none" dirty="0">
                <a:solidFill>
                  <a:schemeClr val="tx1"/>
                </a:solidFill>
                <a:latin typeface="Inter"/>
                <a:ea typeface="Inter"/>
                <a:cs typeface="Inter"/>
                <a:sym typeface="Inter"/>
              </a:rPr>
              <a:t>AI Support Utilized for Planning &amp; Editing</a:t>
            </a:r>
            <a:endParaRPr dirty="0">
              <a:solidFill>
                <a:schemeClr val="tx1"/>
              </a:solidFill>
            </a:endParaRPr>
          </a:p>
        </p:txBody>
      </p:sp>
      <p:sp>
        <p:nvSpPr>
          <p:cNvPr id="2" name="Google Shape;88;p13">
            <a:extLst>
              <a:ext uri="{FF2B5EF4-FFF2-40B4-BE49-F238E27FC236}">
                <a16:creationId xmlns:a16="http://schemas.microsoft.com/office/drawing/2014/main" id="{6B92A93A-8511-FEC3-44A4-818D76BA8F01}"/>
              </a:ext>
            </a:extLst>
          </p:cNvPr>
          <p:cNvSpPr txBox="1"/>
          <p:nvPr/>
        </p:nvSpPr>
        <p:spPr>
          <a:xfrm>
            <a:off x="1866900" y="5296644"/>
            <a:ext cx="8572500" cy="1329595"/>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350" b="1" i="0" u="none" strike="noStrike" cap="none" dirty="0">
                <a:solidFill>
                  <a:srgbClr val="2F3E46"/>
                </a:solidFill>
                <a:latin typeface="Inter"/>
                <a:ea typeface="Inter"/>
                <a:cs typeface="Inter"/>
                <a:sym typeface="Inter"/>
              </a:rPr>
              <a:t>Declaration</a:t>
            </a:r>
            <a:r>
              <a:rPr lang="en-US" sz="1350" b="0" i="0" u="none" strike="noStrike" cap="none" dirty="0">
                <a:solidFill>
                  <a:srgbClr val="2F3E46"/>
                </a:solidFill>
                <a:latin typeface="Inter"/>
                <a:ea typeface="Inter"/>
                <a:cs typeface="Inter"/>
                <a:sym typeface="Inter"/>
              </a:rPr>
              <a:t>: I confirm that I have used AI tools to source images and/or for proofreading this work. I confirm that I have not presented any AI generated materials as my own work.</a:t>
            </a:r>
          </a:p>
          <a:p>
            <a:pPr marL="0" marR="0" lvl="0" indent="0" algn="ctr" rtl="0">
              <a:lnSpc>
                <a:spcPct val="160000"/>
              </a:lnSpc>
              <a:spcBef>
                <a:spcPts val="0"/>
              </a:spcBef>
              <a:spcAft>
                <a:spcPts val="0"/>
              </a:spcAft>
              <a:buNone/>
            </a:pPr>
            <a:r>
              <a:rPr lang="en-US" sz="1350" b="0" i="0" u="none" strike="noStrike" cap="none" dirty="0">
                <a:solidFill>
                  <a:srgbClr val="2F3E46"/>
                </a:solidFill>
                <a:latin typeface="Inter"/>
                <a:ea typeface="Inter"/>
                <a:cs typeface="Inter"/>
                <a:sym typeface="Inter"/>
              </a:rPr>
              <a:t>I confirm I have copies of my drafts, notes, and other resources I used, which I may be asked to provide in evidence</a:t>
            </a:r>
          </a:p>
        </p:txBody>
      </p:sp>
      <p:sp>
        <p:nvSpPr>
          <p:cNvPr id="5" name="TextBox 4">
            <a:extLst>
              <a:ext uri="{FF2B5EF4-FFF2-40B4-BE49-F238E27FC236}">
                <a16:creationId xmlns:a16="http://schemas.microsoft.com/office/drawing/2014/main" id="{17A03FA1-31A6-9E45-8930-C61CDF2A9C64}"/>
              </a:ext>
            </a:extLst>
          </p:cNvPr>
          <p:cNvSpPr txBox="1"/>
          <p:nvPr/>
        </p:nvSpPr>
        <p:spPr>
          <a:xfrm>
            <a:off x="1183288" y="4658056"/>
            <a:ext cx="1088424" cy="430887"/>
          </a:xfrm>
          <a:prstGeom prst="rect">
            <a:avLst/>
          </a:prstGeom>
          <a:noFill/>
        </p:spPr>
        <p:txBody>
          <a:bodyPr wrap="square" rtlCol="0">
            <a:spAutoFit/>
          </a:bodyPr>
          <a:lstStyle/>
          <a:p>
            <a:r>
              <a:rPr lang="en-US" sz="1100" dirty="0"/>
              <a:t>Student </a:t>
            </a:r>
            <a:r>
              <a:rPr lang="en-US" sz="1100" b="1" dirty="0">
                <a:solidFill>
                  <a:schemeClr val="tx1"/>
                </a:solidFill>
              </a:rPr>
              <a:t>id:2441066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95"/>
        <p:cNvGrpSpPr/>
        <p:nvPr/>
      </p:nvGrpSpPr>
      <p:grpSpPr>
        <a:xfrm>
          <a:off x="0" y="0"/>
          <a:ext cx="0" cy="0"/>
          <a:chOff x="0" y="0"/>
          <a:chExt cx="0" cy="0"/>
        </a:xfrm>
      </p:grpSpPr>
      <p:pic>
        <p:nvPicPr>
          <p:cNvPr id="96" name="Google Shape;96;p14"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97" name="Google Shape;97;p14" descr="image.png"/>
          <p:cNvPicPr preferRelativeResize="0"/>
          <p:nvPr/>
        </p:nvPicPr>
        <p:blipFill rotWithShape="1">
          <a:blip r:embed="rId4">
            <a:alphaModFix/>
          </a:blip>
          <a:srcRect/>
          <a:stretch/>
        </p:blipFill>
        <p:spPr>
          <a:xfrm>
            <a:off x="6831806" y="1836390"/>
            <a:ext cx="4693443" cy="3810000"/>
          </a:xfrm>
          <a:prstGeom prst="rect">
            <a:avLst/>
          </a:prstGeom>
          <a:noFill/>
          <a:ln>
            <a:noFill/>
          </a:ln>
        </p:spPr>
      </p:pic>
      <p:sp>
        <p:nvSpPr>
          <p:cNvPr id="98" name="Google Shape;98;p14"/>
          <p:cNvSpPr txBox="1"/>
          <p:nvPr/>
        </p:nvSpPr>
        <p:spPr>
          <a:xfrm>
            <a:off x="666750" y="2459533"/>
            <a:ext cx="602325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950" b="1" i="0" u="none" strike="noStrike" cap="none">
                <a:solidFill>
                  <a:srgbClr val="1B3B48"/>
                </a:solidFill>
                <a:latin typeface="Playfair Display"/>
                <a:ea typeface="Playfair Display"/>
                <a:cs typeface="Playfair Display"/>
                <a:sym typeface="Playfair Display"/>
              </a:rPr>
              <a:t>Case Profile: Isaac (4 Years Old)</a:t>
            </a:r>
            <a:endParaRPr/>
          </a:p>
        </p:txBody>
      </p:sp>
      <p:sp>
        <p:nvSpPr>
          <p:cNvPr id="99" name="Google Shape;99;p14"/>
          <p:cNvSpPr txBox="1"/>
          <p:nvPr/>
        </p:nvSpPr>
        <p:spPr>
          <a:xfrm>
            <a:off x="666750" y="2935783"/>
            <a:ext cx="5736431" cy="731341"/>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2F3E46"/>
                </a:solidFill>
                <a:latin typeface="Inter"/>
                <a:ea typeface="Inter"/>
                <a:cs typeface="Inter"/>
                <a:sym typeface="Inter"/>
              </a:rPr>
              <a:t>Isaac presents with key early developmental vulnerabilities, including prominent </a:t>
            </a:r>
            <a:r>
              <a:rPr lang="en-US" sz="1200" b="1" i="0" u="none" strike="noStrike" cap="none">
                <a:solidFill>
                  <a:srgbClr val="2F3E46"/>
                </a:solidFill>
                <a:latin typeface="Inter"/>
                <a:ea typeface="Inter"/>
                <a:cs typeface="Inter"/>
                <a:sym typeface="Inter"/>
              </a:rPr>
              <a:t>separation anxiety</a:t>
            </a:r>
            <a:r>
              <a:rPr lang="en-US" sz="1200" b="0" i="0" u="none" strike="noStrike" cap="none">
                <a:solidFill>
                  <a:srgbClr val="2F3E46"/>
                </a:solidFill>
                <a:latin typeface="Inter"/>
                <a:ea typeface="Inter"/>
                <a:cs typeface="Inter"/>
                <a:sym typeface="Inter"/>
              </a:rPr>
              <a:t>, challenges in </a:t>
            </a:r>
            <a:r>
              <a:rPr lang="en-US" sz="1200" b="1" i="0" u="none" strike="noStrike" cap="none">
                <a:solidFill>
                  <a:srgbClr val="2F3E46"/>
                </a:solidFill>
                <a:latin typeface="Inter"/>
                <a:ea typeface="Inter"/>
                <a:cs typeface="Inter"/>
                <a:sym typeface="Inter"/>
              </a:rPr>
              <a:t>social interaction</a:t>
            </a:r>
            <a:r>
              <a:rPr lang="en-US" sz="1200" b="0" i="0" u="none" strike="noStrike" cap="none">
                <a:solidFill>
                  <a:srgbClr val="2F3E46"/>
                </a:solidFill>
                <a:latin typeface="Inter"/>
                <a:ea typeface="Inter"/>
                <a:cs typeface="Inter"/>
                <a:sym typeface="Inter"/>
              </a:rPr>
              <a:t>, </a:t>
            </a:r>
            <a:r>
              <a:rPr lang="en-US" sz="1200" b="1" i="0" u="none" strike="noStrike" cap="none">
                <a:solidFill>
                  <a:srgbClr val="2F3E46"/>
                </a:solidFill>
                <a:latin typeface="Inter"/>
                <a:ea typeface="Inter"/>
                <a:cs typeface="Inter"/>
                <a:sym typeface="Inter"/>
              </a:rPr>
              <a:t>language delays</a:t>
            </a:r>
            <a:r>
              <a:rPr lang="en-US" sz="1200" b="0" i="0" u="none" strike="noStrike" cap="none">
                <a:solidFill>
                  <a:srgbClr val="2F3E46"/>
                </a:solidFill>
                <a:latin typeface="Inter"/>
                <a:ea typeface="Inter"/>
                <a:cs typeface="Inter"/>
                <a:sym typeface="Inter"/>
              </a:rPr>
              <a:t>, and difficulties with </a:t>
            </a:r>
            <a:r>
              <a:rPr lang="en-US" sz="1200" b="1" i="0" u="none" strike="noStrike" cap="none">
                <a:solidFill>
                  <a:srgbClr val="2F3E46"/>
                </a:solidFill>
                <a:latin typeface="Inter"/>
                <a:ea typeface="Inter"/>
                <a:cs typeface="Inter"/>
                <a:sym typeface="Inter"/>
              </a:rPr>
              <a:t>emotional regulation</a:t>
            </a:r>
            <a:r>
              <a:rPr lang="en-US" sz="1200" b="0" i="0" u="none" strike="noStrike" cap="none">
                <a:solidFill>
                  <a:srgbClr val="2F3E46"/>
                </a:solidFill>
                <a:latin typeface="Inter"/>
                <a:ea typeface="Inter"/>
                <a:cs typeface="Inter"/>
                <a:sym typeface="Inter"/>
              </a:rPr>
              <a:t>.</a:t>
            </a:r>
            <a:endParaRPr/>
          </a:p>
        </p:txBody>
      </p:sp>
      <p:sp>
        <p:nvSpPr>
          <p:cNvPr id="100" name="Google Shape;100;p14"/>
          <p:cNvSpPr txBox="1"/>
          <p:nvPr/>
        </p:nvSpPr>
        <p:spPr>
          <a:xfrm>
            <a:off x="666750" y="3857625"/>
            <a:ext cx="5736431" cy="48756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2F3E46"/>
                </a:solidFill>
                <a:latin typeface="Inter"/>
                <a:ea typeface="Inter"/>
                <a:cs typeface="Inter"/>
                <a:sym typeface="Inter"/>
              </a:rPr>
              <a:t>His mother is navigating postnatal depression, compounded by severe social isolation following a recent relocation to London.</a:t>
            </a:r>
            <a:endParaRPr/>
          </a:p>
        </p:txBody>
      </p:sp>
      <p:sp>
        <p:nvSpPr>
          <p:cNvPr id="101" name="Google Shape;101;p14"/>
          <p:cNvSpPr txBox="1"/>
          <p:nvPr/>
        </p:nvSpPr>
        <p:spPr>
          <a:xfrm>
            <a:off x="666750" y="4535685"/>
            <a:ext cx="5736431" cy="48756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1B3B48"/>
                </a:solidFill>
                <a:latin typeface="Inter Black"/>
                <a:ea typeface="Inter Black"/>
                <a:cs typeface="Inter Black"/>
                <a:sym typeface="Inter Black"/>
              </a:rPr>
              <a:t>Selected Lens:</a:t>
            </a:r>
            <a:r>
              <a:rPr lang="en-US" sz="1200" b="0" i="0" u="none" strike="noStrike" cap="none">
                <a:solidFill>
                  <a:srgbClr val="1B3B48"/>
                </a:solidFill>
                <a:latin typeface="Inter SemiBold"/>
                <a:ea typeface="Inter SemiBold"/>
                <a:cs typeface="Inter SemiBold"/>
                <a:sym typeface="Inter SemiBold"/>
              </a:rPr>
              <a:t> Jean Piaget's Theory of Cognitive Development acts as the primary analytical framework to tailor developmental-level interventions.</a:t>
            </a:r>
            <a:endParaRPr/>
          </a:p>
        </p:txBody>
      </p:sp>
      <p:pic>
        <p:nvPicPr>
          <p:cNvPr id="102" name="Google Shape;102;p14" descr="image.png"/>
          <p:cNvPicPr preferRelativeResize="0"/>
          <p:nvPr/>
        </p:nvPicPr>
        <p:blipFill rotWithShape="1">
          <a:blip r:embed="rId5">
            <a:alphaModFix/>
          </a:blip>
          <a:srcRect/>
          <a:stretch/>
        </p:blipFill>
        <p:spPr>
          <a:xfrm>
            <a:off x="6869906" y="1874490"/>
            <a:ext cx="4617243" cy="3733800"/>
          </a:xfrm>
          <a:prstGeom prst="rect">
            <a:avLst/>
          </a:prstGeom>
          <a:noFill/>
          <a:ln>
            <a:noFill/>
          </a:ln>
        </p:spPr>
      </p:pic>
      <p:sp>
        <p:nvSpPr>
          <p:cNvPr id="103" name="Google Shape;103;p14"/>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Introduction</a:t>
            </a:r>
            <a:endParaRPr/>
          </a:p>
        </p:txBody>
      </p:sp>
      <p:sp>
        <p:nvSpPr>
          <p:cNvPr id="104" name="Google Shape;104;p14"/>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108"/>
        <p:cNvGrpSpPr/>
        <p:nvPr/>
      </p:nvGrpSpPr>
      <p:grpSpPr>
        <a:xfrm>
          <a:off x="0" y="0"/>
          <a:ext cx="0" cy="0"/>
          <a:chOff x="0" y="0"/>
          <a:chExt cx="0" cy="0"/>
        </a:xfrm>
      </p:grpSpPr>
      <p:pic>
        <p:nvPicPr>
          <p:cNvPr id="109" name="Google Shape;109;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10" name="Google Shape;110;p15"/>
          <p:cNvSpPr txBox="1"/>
          <p:nvPr/>
        </p:nvSpPr>
        <p:spPr>
          <a:xfrm>
            <a:off x="1809750" y="2148929"/>
            <a:ext cx="8572500" cy="4572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125" b="0" i="0" u="none" strike="noStrike" cap="none">
                <a:solidFill>
                  <a:srgbClr val="2F3E46"/>
                </a:solidFill>
                <a:latin typeface="Inter"/>
                <a:ea typeface="Inter"/>
                <a:cs typeface="Inter"/>
                <a:sym typeface="Inter"/>
              </a:rPr>
              <a:t>Piaget posits that children are active, self-driven learners who construct knowledge sequentially. Cognitive development is mediated through interaction with their surrounding environment </a:t>
            </a:r>
            <a:r>
              <a:rPr lang="en-US" sz="1125" b="0" i="1" u="none" strike="noStrike" cap="none">
                <a:solidFill>
                  <a:srgbClr val="E07A5F"/>
                </a:solidFill>
                <a:latin typeface="Inter SemiBold"/>
                <a:ea typeface="Inter SemiBold"/>
                <a:cs typeface="Inter SemiBold"/>
                <a:sym typeface="Inter SemiBold"/>
              </a:rPr>
              <a:t>(Pakpahan &amp; Saragih, 2022)</a:t>
            </a:r>
            <a:r>
              <a:rPr lang="en-US" sz="1125" b="0" i="0" u="none" strike="noStrike" cap="none">
                <a:solidFill>
                  <a:srgbClr val="2F3E46"/>
                </a:solidFill>
                <a:latin typeface="Inter"/>
                <a:ea typeface="Inter"/>
                <a:cs typeface="Inter"/>
                <a:sym typeface="Inter"/>
              </a:rPr>
              <a:t>.</a:t>
            </a:r>
            <a:endParaRPr/>
          </a:p>
        </p:txBody>
      </p:sp>
      <p:sp>
        <p:nvSpPr>
          <p:cNvPr id="111" name="Google Shape;111;p15"/>
          <p:cNvSpPr/>
          <p:nvPr/>
        </p:nvSpPr>
        <p:spPr>
          <a:xfrm>
            <a:off x="666750" y="4415879"/>
            <a:ext cx="10858500" cy="38100"/>
          </a:xfrm>
          <a:prstGeom prst="rect">
            <a:avLst/>
          </a:prstGeom>
          <a:solidFill>
            <a:srgbClr val="E8DFD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12" name="Google Shape;112;p15" descr="image.png"/>
          <p:cNvPicPr preferRelativeResize="0"/>
          <p:nvPr/>
        </p:nvPicPr>
        <p:blipFill rotWithShape="1">
          <a:blip r:embed="rId4">
            <a:alphaModFix/>
          </a:blip>
          <a:srcRect/>
          <a:stretch/>
        </p:blipFill>
        <p:spPr>
          <a:xfrm>
            <a:off x="1472505" y="3187154"/>
            <a:ext cx="885825" cy="200025"/>
          </a:xfrm>
          <a:prstGeom prst="rect">
            <a:avLst/>
          </a:prstGeom>
          <a:noFill/>
          <a:ln>
            <a:noFill/>
          </a:ln>
        </p:spPr>
      </p:pic>
      <p:sp>
        <p:nvSpPr>
          <p:cNvPr id="113" name="Google Shape;113;p15"/>
          <p:cNvSpPr txBox="1"/>
          <p:nvPr/>
        </p:nvSpPr>
        <p:spPr>
          <a:xfrm>
            <a:off x="604316" y="3530054"/>
            <a:ext cx="2622202" cy="25717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500" b="1" i="0" u="none" strike="noStrike" cap="none">
                <a:solidFill>
                  <a:srgbClr val="1B3B48"/>
                </a:solidFill>
                <a:latin typeface="Playfair Display"/>
                <a:ea typeface="Playfair Display"/>
                <a:cs typeface="Playfair Display"/>
                <a:sym typeface="Playfair Display"/>
              </a:rPr>
              <a:t>Sensorimotor</a:t>
            </a:r>
            <a:endParaRPr/>
          </a:p>
        </p:txBody>
      </p:sp>
      <p:sp>
        <p:nvSpPr>
          <p:cNvPr id="114" name="Google Shape;114;p15"/>
          <p:cNvSpPr/>
          <p:nvPr/>
        </p:nvSpPr>
        <p:spPr>
          <a:xfrm>
            <a:off x="1801117" y="4072979"/>
            <a:ext cx="228600" cy="228600"/>
          </a:xfrm>
          <a:prstGeom prst="roundRect">
            <a:avLst>
              <a:gd name="adj" fmla="val 50000"/>
            </a:avLst>
          </a:prstGeom>
          <a:solidFill>
            <a:srgbClr val="FCF9F5"/>
          </a:solidFill>
          <a:ln w="38100" cap="flat" cmpd="sng">
            <a:solidFill>
              <a:srgbClr val="E8DFD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5" name="Google Shape;115;p15"/>
          <p:cNvSpPr txBox="1"/>
          <p:nvPr/>
        </p:nvSpPr>
        <p:spPr>
          <a:xfrm>
            <a:off x="714375" y="4587329"/>
            <a:ext cx="2402085" cy="559891"/>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050" b="0" i="0" u="none" strike="noStrike" cap="none">
                <a:solidFill>
                  <a:srgbClr val="2F3E46"/>
                </a:solidFill>
                <a:latin typeface="Inter"/>
                <a:ea typeface="Inter"/>
                <a:cs typeface="Inter"/>
                <a:sym typeface="Inter"/>
              </a:rPr>
              <a:t>Learning through sensory impressions and physical actions. Achieving object permanence.</a:t>
            </a:r>
            <a:endParaRPr/>
          </a:p>
        </p:txBody>
      </p:sp>
      <p:pic>
        <p:nvPicPr>
          <p:cNvPr id="116" name="Google Shape;116;p15" descr="image.png"/>
          <p:cNvPicPr preferRelativeResize="0"/>
          <p:nvPr/>
        </p:nvPicPr>
        <p:blipFill rotWithShape="1">
          <a:blip r:embed="rId5">
            <a:alphaModFix/>
          </a:blip>
          <a:srcRect/>
          <a:stretch/>
        </p:blipFill>
        <p:spPr>
          <a:xfrm>
            <a:off x="4354710" y="3187154"/>
            <a:ext cx="695325" cy="200025"/>
          </a:xfrm>
          <a:prstGeom prst="rect">
            <a:avLst/>
          </a:prstGeom>
          <a:noFill/>
          <a:ln>
            <a:noFill/>
          </a:ln>
        </p:spPr>
      </p:pic>
      <p:sp>
        <p:nvSpPr>
          <p:cNvPr id="117" name="Google Shape;117;p15"/>
          <p:cNvSpPr txBox="1"/>
          <p:nvPr/>
        </p:nvSpPr>
        <p:spPr>
          <a:xfrm>
            <a:off x="3391272" y="3530054"/>
            <a:ext cx="2622202" cy="25717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500" b="1" i="0" u="none" strike="noStrike" cap="none">
                <a:solidFill>
                  <a:srgbClr val="1B3B48"/>
                </a:solidFill>
                <a:latin typeface="Playfair Display"/>
                <a:ea typeface="Playfair Display"/>
                <a:cs typeface="Playfair Display"/>
                <a:sym typeface="Playfair Display"/>
              </a:rPr>
              <a:t>Preoperational</a:t>
            </a:r>
            <a:endParaRPr/>
          </a:p>
        </p:txBody>
      </p:sp>
      <p:sp>
        <p:nvSpPr>
          <p:cNvPr id="118" name="Google Shape;118;p15"/>
          <p:cNvSpPr/>
          <p:nvPr/>
        </p:nvSpPr>
        <p:spPr>
          <a:xfrm>
            <a:off x="4565213" y="4050119"/>
            <a:ext cx="274319" cy="274319"/>
          </a:xfrm>
          <a:prstGeom prst="roundRect">
            <a:avLst>
              <a:gd name="adj" fmla="val 50000"/>
            </a:avLst>
          </a:prstGeom>
          <a:solidFill>
            <a:srgbClr val="1B3B48"/>
          </a:solidFill>
          <a:ln w="38100" cap="flat" cmpd="sng">
            <a:solidFill>
              <a:srgbClr val="E07A5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9" name="Google Shape;119;p15"/>
          <p:cNvSpPr txBox="1"/>
          <p:nvPr/>
        </p:nvSpPr>
        <p:spPr>
          <a:xfrm>
            <a:off x="3501330" y="4587329"/>
            <a:ext cx="2402085" cy="746521"/>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050" b="1" i="0" u="none" strike="noStrike" cap="none">
                <a:solidFill>
                  <a:srgbClr val="2F3E46"/>
                </a:solidFill>
                <a:latin typeface="Inter"/>
                <a:ea typeface="Inter"/>
                <a:cs typeface="Inter"/>
                <a:sym typeface="Inter"/>
              </a:rPr>
              <a:t>Isaac's Stage.</a:t>
            </a:r>
            <a:r>
              <a:rPr lang="en-US" sz="1050" b="0" i="0" u="none" strike="noStrike" cap="none">
                <a:solidFill>
                  <a:srgbClr val="2F3E46"/>
                </a:solidFill>
                <a:latin typeface="Inter"/>
                <a:ea typeface="Inter"/>
                <a:cs typeface="Inter"/>
                <a:sym typeface="Inter"/>
              </a:rPr>
              <a:t> Characterized by symbolic thinking, language expansion, and imaginative play </a:t>
            </a:r>
            <a:r>
              <a:rPr lang="en-US" sz="1050" b="0" i="1" u="none" strike="noStrike" cap="none">
                <a:solidFill>
                  <a:srgbClr val="E07A5F"/>
                </a:solidFill>
                <a:latin typeface="Inter SemiBold"/>
                <a:ea typeface="Inter SemiBold"/>
                <a:cs typeface="Inter SemiBold"/>
                <a:sym typeface="Inter SemiBold"/>
              </a:rPr>
              <a:t>(Oogarah-Pratap et al., 2025)</a:t>
            </a:r>
            <a:r>
              <a:rPr lang="en-US" sz="1050" b="0" i="0" u="none" strike="noStrike" cap="none">
                <a:solidFill>
                  <a:srgbClr val="2F3E46"/>
                </a:solidFill>
                <a:latin typeface="Inter"/>
                <a:ea typeface="Inter"/>
                <a:cs typeface="Inter"/>
                <a:sym typeface="Inter"/>
              </a:rPr>
              <a:t>.</a:t>
            </a:r>
            <a:endParaRPr/>
          </a:p>
        </p:txBody>
      </p:sp>
      <p:pic>
        <p:nvPicPr>
          <p:cNvPr id="120" name="Google Shape;120;p15" descr="image.png"/>
          <p:cNvPicPr preferRelativeResize="0"/>
          <p:nvPr/>
        </p:nvPicPr>
        <p:blipFill rotWithShape="1">
          <a:blip r:embed="rId6">
            <a:alphaModFix/>
          </a:blip>
          <a:srcRect/>
          <a:stretch/>
        </p:blipFill>
        <p:spPr>
          <a:xfrm>
            <a:off x="7127378" y="3187154"/>
            <a:ext cx="723900" cy="200025"/>
          </a:xfrm>
          <a:prstGeom prst="rect">
            <a:avLst/>
          </a:prstGeom>
          <a:noFill/>
          <a:ln>
            <a:noFill/>
          </a:ln>
        </p:spPr>
      </p:pic>
      <p:sp>
        <p:nvSpPr>
          <p:cNvPr id="121" name="Google Shape;121;p15"/>
          <p:cNvSpPr txBox="1"/>
          <p:nvPr/>
        </p:nvSpPr>
        <p:spPr>
          <a:xfrm>
            <a:off x="6178227" y="3530054"/>
            <a:ext cx="2622202" cy="25717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500" b="1" i="0" u="none" strike="noStrike" cap="none">
                <a:solidFill>
                  <a:srgbClr val="1B3B48"/>
                </a:solidFill>
                <a:latin typeface="Playfair Display"/>
                <a:ea typeface="Playfair Display"/>
                <a:cs typeface="Playfair Display"/>
                <a:sym typeface="Playfair Display"/>
              </a:rPr>
              <a:t>Concrete Oper.</a:t>
            </a:r>
            <a:endParaRPr/>
          </a:p>
        </p:txBody>
      </p:sp>
      <p:sp>
        <p:nvSpPr>
          <p:cNvPr id="122" name="Google Shape;122;p15"/>
          <p:cNvSpPr/>
          <p:nvPr/>
        </p:nvSpPr>
        <p:spPr>
          <a:xfrm>
            <a:off x="7375028" y="4072979"/>
            <a:ext cx="228600" cy="228600"/>
          </a:xfrm>
          <a:prstGeom prst="roundRect">
            <a:avLst>
              <a:gd name="adj" fmla="val 50000"/>
            </a:avLst>
          </a:prstGeom>
          <a:solidFill>
            <a:srgbClr val="FCF9F5"/>
          </a:solidFill>
          <a:ln w="38100" cap="flat" cmpd="sng">
            <a:solidFill>
              <a:srgbClr val="E8DFD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3" name="Google Shape;123;p15"/>
          <p:cNvSpPr txBox="1"/>
          <p:nvPr/>
        </p:nvSpPr>
        <p:spPr>
          <a:xfrm>
            <a:off x="6288285" y="4587329"/>
            <a:ext cx="2402085" cy="559891"/>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050" b="0" i="0" u="none" strike="noStrike" cap="none">
                <a:solidFill>
                  <a:srgbClr val="2F3E46"/>
                </a:solidFill>
                <a:latin typeface="Inter"/>
                <a:ea typeface="Inter"/>
                <a:cs typeface="Inter"/>
                <a:sym typeface="Inter"/>
              </a:rPr>
              <a:t>Development of logical thought regarding concrete, observable physical relationships.</a:t>
            </a:r>
            <a:endParaRPr/>
          </a:p>
        </p:txBody>
      </p:sp>
      <p:pic>
        <p:nvPicPr>
          <p:cNvPr id="124" name="Google Shape;124;p15" descr="image.png"/>
          <p:cNvPicPr preferRelativeResize="0"/>
          <p:nvPr/>
        </p:nvPicPr>
        <p:blipFill rotWithShape="1">
          <a:blip r:embed="rId7">
            <a:alphaModFix/>
          </a:blip>
          <a:srcRect/>
          <a:stretch/>
        </p:blipFill>
        <p:spPr>
          <a:xfrm>
            <a:off x="9990534" y="3187154"/>
            <a:ext cx="571500" cy="200025"/>
          </a:xfrm>
          <a:prstGeom prst="rect">
            <a:avLst/>
          </a:prstGeom>
          <a:noFill/>
          <a:ln>
            <a:noFill/>
          </a:ln>
        </p:spPr>
      </p:pic>
      <p:sp>
        <p:nvSpPr>
          <p:cNvPr id="125" name="Google Shape;125;p15"/>
          <p:cNvSpPr txBox="1"/>
          <p:nvPr/>
        </p:nvSpPr>
        <p:spPr>
          <a:xfrm>
            <a:off x="8965183" y="3530054"/>
            <a:ext cx="2622202" cy="25717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500" b="1" i="0" u="none" strike="noStrike" cap="none">
                <a:solidFill>
                  <a:srgbClr val="1B3B48"/>
                </a:solidFill>
                <a:latin typeface="Playfair Display"/>
                <a:ea typeface="Playfair Display"/>
                <a:cs typeface="Playfair Display"/>
                <a:sym typeface="Playfair Display"/>
              </a:rPr>
              <a:t>Formal Oper.</a:t>
            </a:r>
            <a:endParaRPr/>
          </a:p>
        </p:txBody>
      </p:sp>
      <p:sp>
        <p:nvSpPr>
          <p:cNvPr id="126" name="Google Shape;126;p15"/>
          <p:cNvSpPr/>
          <p:nvPr/>
        </p:nvSpPr>
        <p:spPr>
          <a:xfrm>
            <a:off x="10161984" y="4072979"/>
            <a:ext cx="228600" cy="228600"/>
          </a:xfrm>
          <a:prstGeom prst="roundRect">
            <a:avLst>
              <a:gd name="adj" fmla="val 50000"/>
            </a:avLst>
          </a:prstGeom>
          <a:solidFill>
            <a:srgbClr val="FCF9F5"/>
          </a:solidFill>
          <a:ln w="38100" cap="flat" cmpd="sng">
            <a:solidFill>
              <a:srgbClr val="E8DFD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7" name="Google Shape;127;p15"/>
          <p:cNvSpPr txBox="1"/>
          <p:nvPr/>
        </p:nvSpPr>
        <p:spPr>
          <a:xfrm>
            <a:off x="9075241" y="4587329"/>
            <a:ext cx="2402085" cy="559891"/>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050" b="0" i="0" u="none" strike="noStrike" cap="none">
                <a:solidFill>
                  <a:srgbClr val="2F3E46"/>
                </a:solidFill>
                <a:latin typeface="Inter"/>
                <a:ea typeface="Inter"/>
                <a:cs typeface="Inter"/>
                <a:sym typeface="Inter"/>
              </a:rPr>
              <a:t>Evolution of abstract, logical, and systematic scientific reasoning capacities.</a:t>
            </a:r>
            <a:endParaRPr/>
          </a:p>
        </p:txBody>
      </p:sp>
      <p:sp>
        <p:nvSpPr>
          <p:cNvPr id="128" name="Google Shape;128;p15"/>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Piaget's Cognitive Development Theory</a:t>
            </a:r>
            <a:endParaRPr/>
          </a:p>
        </p:txBody>
      </p:sp>
      <p:sp>
        <p:nvSpPr>
          <p:cNvPr id="129" name="Google Shape;129;p15"/>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133"/>
        <p:cNvGrpSpPr/>
        <p:nvPr/>
      </p:nvGrpSpPr>
      <p:grpSpPr>
        <a:xfrm>
          <a:off x="0" y="0"/>
          <a:ext cx="0" cy="0"/>
          <a:chOff x="0" y="0"/>
          <a:chExt cx="0" cy="0"/>
        </a:xfrm>
      </p:grpSpPr>
      <p:pic>
        <p:nvPicPr>
          <p:cNvPr id="134" name="Google Shape;134;p16"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35" name="Google Shape;135;p16" descr="image.png"/>
          <p:cNvPicPr preferRelativeResize="0"/>
          <p:nvPr/>
        </p:nvPicPr>
        <p:blipFill rotWithShape="1">
          <a:blip r:embed="rId4">
            <a:alphaModFix/>
          </a:blip>
          <a:srcRect/>
          <a:stretch/>
        </p:blipFill>
        <p:spPr>
          <a:xfrm>
            <a:off x="666750" y="2665065"/>
            <a:ext cx="2571750" cy="2152650"/>
          </a:xfrm>
          <a:prstGeom prst="rect">
            <a:avLst/>
          </a:prstGeom>
          <a:noFill/>
          <a:ln>
            <a:noFill/>
          </a:ln>
        </p:spPr>
      </p:pic>
      <p:pic>
        <p:nvPicPr>
          <p:cNvPr id="136" name="Google Shape;136;p16" descr="image.png"/>
          <p:cNvPicPr preferRelativeResize="0"/>
          <p:nvPr/>
        </p:nvPicPr>
        <p:blipFill rotWithShape="1">
          <a:blip r:embed="rId5">
            <a:alphaModFix/>
          </a:blip>
          <a:srcRect/>
          <a:stretch/>
        </p:blipFill>
        <p:spPr>
          <a:xfrm>
            <a:off x="3429000" y="2665065"/>
            <a:ext cx="2571750" cy="2152650"/>
          </a:xfrm>
          <a:prstGeom prst="rect">
            <a:avLst/>
          </a:prstGeom>
          <a:noFill/>
          <a:ln>
            <a:noFill/>
          </a:ln>
        </p:spPr>
      </p:pic>
      <p:pic>
        <p:nvPicPr>
          <p:cNvPr id="137" name="Google Shape;137;p16" descr="image.png"/>
          <p:cNvPicPr preferRelativeResize="0"/>
          <p:nvPr/>
        </p:nvPicPr>
        <p:blipFill rotWithShape="1">
          <a:blip r:embed="rId5">
            <a:alphaModFix/>
          </a:blip>
          <a:srcRect/>
          <a:stretch/>
        </p:blipFill>
        <p:spPr>
          <a:xfrm>
            <a:off x="6191250" y="2665065"/>
            <a:ext cx="2571750" cy="2152650"/>
          </a:xfrm>
          <a:prstGeom prst="rect">
            <a:avLst/>
          </a:prstGeom>
          <a:noFill/>
          <a:ln>
            <a:noFill/>
          </a:ln>
        </p:spPr>
      </p:pic>
      <p:pic>
        <p:nvPicPr>
          <p:cNvPr id="138" name="Google Shape;138;p16" descr="image.png"/>
          <p:cNvPicPr preferRelativeResize="0"/>
          <p:nvPr/>
        </p:nvPicPr>
        <p:blipFill rotWithShape="1">
          <a:blip r:embed="rId4">
            <a:alphaModFix/>
          </a:blip>
          <a:srcRect/>
          <a:stretch/>
        </p:blipFill>
        <p:spPr>
          <a:xfrm>
            <a:off x="8953500" y="2665065"/>
            <a:ext cx="2571750" cy="2152650"/>
          </a:xfrm>
          <a:prstGeom prst="rect">
            <a:avLst/>
          </a:prstGeom>
          <a:noFill/>
          <a:ln>
            <a:noFill/>
          </a:ln>
        </p:spPr>
      </p:pic>
      <p:sp>
        <p:nvSpPr>
          <p:cNvPr id="139" name="Google Shape;139;p16"/>
          <p:cNvSpPr txBox="1"/>
          <p:nvPr/>
        </p:nvSpPr>
        <p:spPr>
          <a:xfrm>
            <a:off x="812482" y="3427065"/>
            <a:ext cx="2280285" cy="2286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350" b="1" i="0" u="none" strike="noStrike" cap="none">
                <a:solidFill>
                  <a:srgbClr val="1B3B48"/>
                </a:solidFill>
                <a:latin typeface="Playfair Display"/>
                <a:ea typeface="Playfair Display"/>
                <a:cs typeface="Playfair Display"/>
                <a:sym typeface="Playfair Display"/>
              </a:rPr>
              <a:t>Schemas</a:t>
            </a:r>
            <a:endParaRPr/>
          </a:p>
        </p:txBody>
      </p:sp>
      <p:sp>
        <p:nvSpPr>
          <p:cNvPr id="140" name="Google Shape;140;p16"/>
          <p:cNvSpPr txBox="1"/>
          <p:nvPr/>
        </p:nvSpPr>
        <p:spPr>
          <a:xfrm>
            <a:off x="866775" y="3769965"/>
            <a:ext cx="2171700" cy="80010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1050" b="0" i="0" u="none" strike="noStrike" cap="none">
                <a:solidFill>
                  <a:srgbClr val="2F3E46"/>
                </a:solidFill>
                <a:latin typeface="Inter"/>
                <a:ea typeface="Inter"/>
                <a:cs typeface="Inter"/>
                <a:sym typeface="Inter"/>
              </a:rPr>
              <a:t>Mental structures or building blocks that organize knowledge and allow children to interpret the external world.</a:t>
            </a:r>
            <a:endParaRPr/>
          </a:p>
        </p:txBody>
      </p:sp>
      <p:sp>
        <p:nvSpPr>
          <p:cNvPr id="141" name="Google Shape;141;p16"/>
          <p:cNvSpPr txBox="1"/>
          <p:nvPr/>
        </p:nvSpPr>
        <p:spPr>
          <a:xfrm>
            <a:off x="3574732" y="3427065"/>
            <a:ext cx="2280285" cy="2286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350" b="1" i="0" u="none" strike="noStrike" cap="none">
                <a:solidFill>
                  <a:srgbClr val="1B3B48"/>
                </a:solidFill>
                <a:latin typeface="Playfair Display"/>
                <a:ea typeface="Playfair Display"/>
                <a:cs typeface="Playfair Display"/>
                <a:sym typeface="Playfair Display"/>
              </a:rPr>
              <a:t>Assimilation</a:t>
            </a:r>
            <a:endParaRPr/>
          </a:p>
        </p:txBody>
      </p:sp>
      <p:sp>
        <p:nvSpPr>
          <p:cNvPr id="142" name="Google Shape;142;p16"/>
          <p:cNvSpPr txBox="1"/>
          <p:nvPr/>
        </p:nvSpPr>
        <p:spPr>
          <a:xfrm>
            <a:off x="3629025" y="3769965"/>
            <a:ext cx="2171700" cy="80010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1050" b="0" i="0" u="none" strike="noStrike" cap="none">
                <a:solidFill>
                  <a:srgbClr val="2F3E46"/>
                </a:solidFill>
                <a:latin typeface="Inter"/>
                <a:ea typeface="Inter"/>
                <a:cs typeface="Inter"/>
                <a:sym typeface="Inter"/>
              </a:rPr>
              <a:t>The cognitive process of integrating new sensory experiences into existing, pre-established mental schemas.</a:t>
            </a:r>
            <a:endParaRPr/>
          </a:p>
        </p:txBody>
      </p:sp>
      <p:sp>
        <p:nvSpPr>
          <p:cNvPr id="143" name="Google Shape;143;p16"/>
          <p:cNvSpPr txBox="1"/>
          <p:nvPr/>
        </p:nvSpPr>
        <p:spPr>
          <a:xfrm>
            <a:off x="6336982" y="3427065"/>
            <a:ext cx="2280285" cy="2286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350" b="1" i="0" u="none" strike="noStrike" cap="none">
                <a:solidFill>
                  <a:srgbClr val="1B3B48"/>
                </a:solidFill>
                <a:latin typeface="Playfair Display"/>
                <a:ea typeface="Playfair Display"/>
                <a:cs typeface="Playfair Display"/>
                <a:sym typeface="Playfair Display"/>
              </a:rPr>
              <a:t>Accommodation</a:t>
            </a:r>
            <a:endParaRPr/>
          </a:p>
        </p:txBody>
      </p:sp>
      <p:sp>
        <p:nvSpPr>
          <p:cNvPr id="144" name="Google Shape;144;p16"/>
          <p:cNvSpPr txBox="1"/>
          <p:nvPr/>
        </p:nvSpPr>
        <p:spPr>
          <a:xfrm>
            <a:off x="6391275" y="3769965"/>
            <a:ext cx="2171700" cy="80010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1050" b="0" i="0" u="none" strike="noStrike" cap="none">
                <a:solidFill>
                  <a:srgbClr val="2F3E46"/>
                </a:solidFill>
                <a:latin typeface="Inter"/>
                <a:ea typeface="Inter"/>
                <a:cs typeface="Inter"/>
                <a:sym typeface="Inter"/>
              </a:rPr>
              <a:t>Modifying or completely redesigning existing schemas to integrate novel environmental realities.</a:t>
            </a:r>
            <a:endParaRPr/>
          </a:p>
        </p:txBody>
      </p:sp>
      <p:sp>
        <p:nvSpPr>
          <p:cNvPr id="145" name="Google Shape;145;p16"/>
          <p:cNvSpPr txBox="1"/>
          <p:nvPr/>
        </p:nvSpPr>
        <p:spPr>
          <a:xfrm>
            <a:off x="9099232" y="3427065"/>
            <a:ext cx="2280285" cy="2286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350" b="1" i="0" u="none" strike="noStrike" cap="none">
                <a:solidFill>
                  <a:srgbClr val="1B3B48"/>
                </a:solidFill>
                <a:latin typeface="Playfair Display"/>
                <a:ea typeface="Playfair Display"/>
                <a:cs typeface="Playfair Display"/>
                <a:sym typeface="Playfair Display"/>
              </a:rPr>
              <a:t>Equilibration</a:t>
            </a:r>
            <a:endParaRPr/>
          </a:p>
        </p:txBody>
      </p:sp>
      <p:sp>
        <p:nvSpPr>
          <p:cNvPr id="146" name="Google Shape;146;p16"/>
          <p:cNvSpPr txBox="1"/>
          <p:nvPr/>
        </p:nvSpPr>
        <p:spPr>
          <a:xfrm>
            <a:off x="9153525" y="3769965"/>
            <a:ext cx="2171700" cy="80010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1050" b="0" i="0" u="none" strike="noStrike" cap="none">
                <a:solidFill>
                  <a:srgbClr val="2F3E46"/>
                </a:solidFill>
                <a:latin typeface="Inter"/>
                <a:ea typeface="Inter"/>
                <a:cs typeface="Inter"/>
                <a:sym typeface="Inter"/>
              </a:rPr>
              <a:t>The internal drive to resolve cognitive conflict (disequilibrium) to establish a state of cognitive balance </a:t>
            </a:r>
            <a:r>
              <a:rPr lang="en-US" sz="1050" b="0" i="1" u="none" strike="noStrike" cap="none">
                <a:solidFill>
                  <a:srgbClr val="E07A5F"/>
                </a:solidFill>
                <a:latin typeface="Inter SemiBold"/>
                <a:ea typeface="Inter SemiBold"/>
                <a:cs typeface="Inter SemiBold"/>
                <a:sym typeface="Inter SemiBold"/>
              </a:rPr>
              <a:t>(Ramesh, 2022)</a:t>
            </a:r>
            <a:r>
              <a:rPr lang="en-US" sz="1050" b="0" i="0" u="none" strike="noStrike" cap="none">
                <a:solidFill>
                  <a:srgbClr val="2F3E46"/>
                </a:solidFill>
                <a:latin typeface="Inter"/>
                <a:ea typeface="Inter"/>
                <a:cs typeface="Inter"/>
                <a:sym typeface="Inter"/>
              </a:rPr>
              <a:t>.</a:t>
            </a:r>
            <a:endParaRPr/>
          </a:p>
        </p:txBody>
      </p:sp>
      <p:pic>
        <p:nvPicPr>
          <p:cNvPr id="147" name="Google Shape;147;p16" descr="image.png"/>
          <p:cNvPicPr preferRelativeResize="0"/>
          <p:nvPr/>
        </p:nvPicPr>
        <p:blipFill rotWithShape="1">
          <a:blip r:embed="rId6">
            <a:alphaModFix/>
          </a:blip>
          <a:srcRect/>
          <a:stretch/>
        </p:blipFill>
        <p:spPr>
          <a:xfrm>
            <a:off x="1800225" y="2941290"/>
            <a:ext cx="304800" cy="304800"/>
          </a:xfrm>
          <a:prstGeom prst="rect">
            <a:avLst/>
          </a:prstGeom>
          <a:noFill/>
          <a:ln>
            <a:noFill/>
          </a:ln>
        </p:spPr>
      </p:pic>
      <p:pic>
        <p:nvPicPr>
          <p:cNvPr id="148" name="Google Shape;148;p16" descr="image.png"/>
          <p:cNvPicPr preferRelativeResize="0"/>
          <p:nvPr/>
        </p:nvPicPr>
        <p:blipFill rotWithShape="1">
          <a:blip r:embed="rId7">
            <a:alphaModFix/>
          </a:blip>
          <a:srcRect/>
          <a:stretch/>
        </p:blipFill>
        <p:spPr>
          <a:xfrm>
            <a:off x="4581525" y="2941290"/>
            <a:ext cx="266700" cy="304800"/>
          </a:xfrm>
          <a:prstGeom prst="rect">
            <a:avLst/>
          </a:prstGeom>
          <a:noFill/>
          <a:ln>
            <a:noFill/>
          </a:ln>
        </p:spPr>
      </p:pic>
      <p:pic>
        <p:nvPicPr>
          <p:cNvPr id="149" name="Google Shape;149;p16" descr="image.png"/>
          <p:cNvPicPr preferRelativeResize="0"/>
          <p:nvPr/>
        </p:nvPicPr>
        <p:blipFill rotWithShape="1">
          <a:blip r:embed="rId8">
            <a:alphaModFix/>
          </a:blip>
          <a:srcRect/>
          <a:stretch/>
        </p:blipFill>
        <p:spPr>
          <a:xfrm>
            <a:off x="7343775" y="2941290"/>
            <a:ext cx="266700" cy="304800"/>
          </a:xfrm>
          <a:prstGeom prst="rect">
            <a:avLst/>
          </a:prstGeom>
          <a:noFill/>
          <a:ln>
            <a:noFill/>
          </a:ln>
        </p:spPr>
      </p:pic>
      <p:pic>
        <p:nvPicPr>
          <p:cNvPr id="150" name="Google Shape;150;p16" descr="image.png"/>
          <p:cNvPicPr preferRelativeResize="0"/>
          <p:nvPr/>
        </p:nvPicPr>
        <p:blipFill rotWithShape="1">
          <a:blip r:embed="rId9">
            <a:alphaModFix/>
          </a:blip>
          <a:srcRect/>
          <a:stretch/>
        </p:blipFill>
        <p:spPr>
          <a:xfrm>
            <a:off x="10048875" y="2941290"/>
            <a:ext cx="381000" cy="304800"/>
          </a:xfrm>
          <a:prstGeom prst="rect">
            <a:avLst/>
          </a:prstGeom>
          <a:noFill/>
          <a:ln>
            <a:noFill/>
          </a:ln>
        </p:spPr>
      </p:pic>
      <p:sp>
        <p:nvSpPr>
          <p:cNvPr id="151" name="Google Shape;151;p16"/>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Key Concepts of Piaget's Theory</a:t>
            </a:r>
            <a:endParaRPr/>
          </a:p>
        </p:txBody>
      </p:sp>
      <p:sp>
        <p:nvSpPr>
          <p:cNvPr id="152" name="Google Shape;152;p16"/>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156"/>
        <p:cNvGrpSpPr/>
        <p:nvPr/>
      </p:nvGrpSpPr>
      <p:grpSpPr>
        <a:xfrm>
          <a:off x="0" y="0"/>
          <a:ext cx="0" cy="0"/>
          <a:chOff x="0" y="0"/>
          <a:chExt cx="0" cy="0"/>
        </a:xfrm>
      </p:grpSpPr>
      <p:pic>
        <p:nvPicPr>
          <p:cNvPr id="157" name="Google Shape;157;p17"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58" name="Google Shape;158;p17" descr="image.png"/>
          <p:cNvPicPr preferRelativeResize="0"/>
          <p:nvPr/>
        </p:nvPicPr>
        <p:blipFill rotWithShape="1">
          <a:blip r:embed="rId4">
            <a:alphaModFix/>
          </a:blip>
          <a:srcRect/>
          <a:stretch/>
        </p:blipFill>
        <p:spPr>
          <a:xfrm>
            <a:off x="1333500" y="1698277"/>
            <a:ext cx="9525000" cy="1123950"/>
          </a:xfrm>
          <a:prstGeom prst="rect">
            <a:avLst/>
          </a:prstGeom>
          <a:noFill/>
          <a:ln>
            <a:noFill/>
          </a:ln>
        </p:spPr>
      </p:pic>
      <p:pic>
        <p:nvPicPr>
          <p:cNvPr id="159" name="Google Shape;159;p17" descr="image.png"/>
          <p:cNvPicPr preferRelativeResize="0"/>
          <p:nvPr/>
        </p:nvPicPr>
        <p:blipFill rotWithShape="1">
          <a:blip r:embed="rId4">
            <a:alphaModFix/>
          </a:blip>
          <a:srcRect/>
          <a:stretch/>
        </p:blipFill>
        <p:spPr>
          <a:xfrm>
            <a:off x="1333500" y="3060352"/>
            <a:ext cx="9525000" cy="1123950"/>
          </a:xfrm>
          <a:prstGeom prst="rect">
            <a:avLst/>
          </a:prstGeom>
          <a:noFill/>
          <a:ln>
            <a:noFill/>
          </a:ln>
        </p:spPr>
      </p:pic>
      <p:pic>
        <p:nvPicPr>
          <p:cNvPr id="160" name="Google Shape;160;p17" descr="image.png"/>
          <p:cNvPicPr preferRelativeResize="0"/>
          <p:nvPr/>
        </p:nvPicPr>
        <p:blipFill rotWithShape="1">
          <a:blip r:embed="rId4">
            <a:alphaModFix/>
          </a:blip>
          <a:srcRect/>
          <a:stretch/>
        </p:blipFill>
        <p:spPr>
          <a:xfrm>
            <a:off x="1333500" y="4422427"/>
            <a:ext cx="9525000" cy="1123950"/>
          </a:xfrm>
          <a:prstGeom prst="rect">
            <a:avLst/>
          </a:prstGeom>
          <a:noFill/>
          <a:ln>
            <a:noFill/>
          </a:ln>
        </p:spPr>
      </p:pic>
      <p:pic>
        <p:nvPicPr>
          <p:cNvPr id="161" name="Google Shape;161;p17" descr="image.png"/>
          <p:cNvPicPr preferRelativeResize="0"/>
          <p:nvPr/>
        </p:nvPicPr>
        <p:blipFill rotWithShape="1">
          <a:blip r:embed="rId5">
            <a:alphaModFix/>
          </a:blip>
          <a:srcRect/>
          <a:stretch/>
        </p:blipFill>
        <p:spPr>
          <a:xfrm>
            <a:off x="1619250" y="1926877"/>
            <a:ext cx="171450" cy="228600"/>
          </a:xfrm>
          <a:prstGeom prst="rect">
            <a:avLst/>
          </a:prstGeom>
          <a:noFill/>
          <a:ln>
            <a:noFill/>
          </a:ln>
        </p:spPr>
      </p:pic>
      <p:sp>
        <p:nvSpPr>
          <p:cNvPr id="162" name="Google Shape;162;p17"/>
          <p:cNvSpPr txBox="1"/>
          <p:nvPr/>
        </p:nvSpPr>
        <p:spPr>
          <a:xfrm>
            <a:off x="1981200" y="1888777"/>
            <a:ext cx="9071133" cy="257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500" b="1" i="0" u="none" strike="noStrike" cap="none">
                <a:solidFill>
                  <a:srgbClr val="1B3B48"/>
                </a:solidFill>
                <a:latin typeface="Playfair Display"/>
                <a:ea typeface="Playfair Display"/>
                <a:cs typeface="Playfair Display"/>
                <a:sym typeface="Playfair Display"/>
              </a:rPr>
              <a:t>Active Exploration Over Passive Reception</a:t>
            </a:r>
            <a:endParaRPr/>
          </a:p>
        </p:txBody>
      </p:sp>
      <p:sp>
        <p:nvSpPr>
          <p:cNvPr id="163" name="Google Shape;163;p17"/>
          <p:cNvSpPr txBox="1"/>
          <p:nvPr/>
        </p:nvSpPr>
        <p:spPr>
          <a:xfrm>
            <a:off x="1981200" y="2203102"/>
            <a:ext cx="8639175" cy="428625"/>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a:solidFill>
                  <a:srgbClr val="2F3E46"/>
                </a:solidFill>
                <a:latin typeface="Inter"/>
                <a:ea typeface="Inter"/>
                <a:cs typeface="Inter"/>
                <a:sym typeface="Inter"/>
              </a:rPr>
              <a:t>Children construct their understanding of the world by directly interacting with physical people, spaces, and tangible objects </a:t>
            </a:r>
            <a:r>
              <a:rPr lang="en-US" sz="1125" b="0" i="1" u="none" strike="noStrike" cap="none">
                <a:solidFill>
                  <a:srgbClr val="E07A5F"/>
                </a:solidFill>
                <a:latin typeface="Inter SemiBold"/>
                <a:ea typeface="Inter SemiBold"/>
                <a:cs typeface="Inter SemiBold"/>
                <a:sym typeface="Inter SemiBold"/>
              </a:rPr>
              <a:t>(Sidabutar, 2025)</a:t>
            </a:r>
            <a:r>
              <a:rPr lang="en-US" sz="1125" b="0" i="0" u="none" strike="noStrike" cap="none">
                <a:solidFill>
                  <a:srgbClr val="2F3E46"/>
                </a:solidFill>
                <a:latin typeface="Inter"/>
                <a:ea typeface="Inter"/>
                <a:cs typeface="Inter"/>
                <a:sym typeface="Inter"/>
              </a:rPr>
              <a:t>. Instructors act as facilitators rather than directors.</a:t>
            </a:r>
            <a:endParaRPr/>
          </a:p>
        </p:txBody>
      </p:sp>
      <p:pic>
        <p:nvPicPr>
          <p:cNvPr id="164" name="Google Shape;164;p17" descr="image.png"/>
          <p:cNvPicPr preferRelativeResize="0"/>
          <p:nvPr/>
        </p:nvPicPr>
        <p:blipFill rotWithShape="1">
          <a:blip r:embed="rId6">
            <a:alphaModFix/>
          </a:blip>
          <a:srcRect/>
          <a:stretch/>
        </p:blipFill>
        <p:spPr>
          <a:xfrm>
            <a:off x="1619250" y="3288952"/>
            <a:ext cx="228600" cy="228600"/>
          </a:xfrm>
          <a:prstGeom prst="rect">
            <a:avLst/>
          </a:prstGeom>
          <a:noFill/>
          <a:ln>
            <a:noFill/>
          </a:ln>
        </p:spPr>
      </p:pic>
      <p:sp>
        <p:nvSpPr>
          <p:cNvPr id="165" name="Google Shape;165;p17"/>
          <p:cNvSpPr txBox="1"/>
          <p:nvPr/>
        </p:nvSpPr>
        <p:spPr>
          <a:xfrm>
            <a:off x="2038350" y="3250852"/>
            <a:ext cx="9011126" cy="257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500" b="1" i="0" u="none" strike="noStrike" cap="none">
                <a:solidFill>
                  <a:srgbClr val="1B3B48"/>
                </a:solidFill>
                <a:latin typeface="Playfair Display"/>
                <a:ea typeface="Playfair Display"/>
                <a:cs typeface="Playfair Display"/>
                <a:sym typeface="Playfair Display"/>
              </a:rPr>
              <a:t>Play-Based Learning Foundations</a:t>
            </a:r>
            <a:endParaRPr/>
          </a:p>
        </p:txBody>
      </p:sp>
      <p:sp>
        <p:nvSpPr>
          <p:cNvPr id="166" name="Google Shape;166;p17"/>
          <p:cNvSpPr txBox="1"/>
          <p:nvPr/>
        </p:nvSpPr>
        <p:spPr>
          <a:xfrm>
            <a:off x="2038350" y="3565177"/>
            <a:ext cx="8582025" cy="428625"/>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a:solidFill>
                  <a:srgbClr val="2F3E46"/>
                </a:solidFill>
                <a:latin typeface="Inter"/>
                <a:ea typeface="Inter"/>
                <a:cs typeface="Inter"/>
                <a:sym typeface="Inter"/>
              </a:rPr>
              <a:t>During the preoperational stage, play functions as a vital mechanism for developing symbolic thinking, communication skills, and social understanding </a:t>
            </a:r>
            <a:r>
              <a:rPr lang="en-US" sz="1125" b="0" i="1" u="none" strike="noStrike" cap="none">
                <a:solidFill>
                  <a:srgbClr val="E07A5F"/>
                </a:solidFill>
                <a:latin typeface="Inter SemiBold"/>
                <a:ea typeface="Inter SemiBold"/>
                <a:cs typeface="Inter SemiBold"/>
                <a:sym typeface="Inter SemiBold"/>
              </a:rPr>
              <a:t>(Mauluddia &amp; Solehuddin, 2023)</a:t>
            </a:r>
            <a:r>
              <a:rPr lang="en-US" sz="1125" b="0" i="0" u="none" strike="noStrike" cap="none">
                <a:solidFill>
                  <a:srgbClr val="2F3E46"/>
                </a:solidFill>
                <a:latin typeface="Inter"/>
                <a:ea typeface="Inter"/>
                <a:cs typeface="Inter"/>
                <a:sym typeface="Inter"/>
              </a:rPr>
              <a:t>.</a:t>
            </a:r>
            <a:endParaRPr/>
          </a:p>
        </p:txBody>
      </p:sp>
      <p:pic>
        <p:nvPicPr>
          <p:cNvPr id="167" name="Google Shape;167;p17" descr="image.png"/>
          <p:cNvPicPr preferRelativeResize="0"/>
          <p:nvPr/>
        </p:nvPicPr>
        <p:blipFill rotWithShape="1">
          <a:blip r:embed="rId7">
            <a:alphaModFix/>
          </a:blip>
          <a:srcRect/>
          <a:stretch/>
        </p:blipFill>
        <p:spPr>
          <a:xfrm>
            <a:off x="1619250" y="4651027"/>
            <a:ext cx="228600" cy="228600"/>
          </a:xfrm>
          <a:prstGeom prst="rect">
            <a:avLst/>
          </a:prstGeom>
          <a:noFill/>
          <a:ln>
            <a:noFill/>
          </a:ln>
        </p:spPr>
      </p:pic>
      <p:sp>
        <p:nvSpPr>
          <p:cNvPr id="168" name="Google Shape;168;p17"/>
          <p:cNvSpPr txBox="1"/>
          <p:nvPr/>
        </p:nvSpPr>
        <p:spPr>
          <a:xfrm>
            <a:off x="2038350" y="4612927"/>
            <a:ext cx="9011126" cy="257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500" b="1" i="0" u="none" strike="noStrike" cap="none">
                <a:solidFill>
                  <a:srgbClr val="1B3B48"/>
                </a:solidFill>
                <a:latin typeface="Playfair Display"/>
                <a:ea typeface="Playfair Display"/>
                <a:cs typeface="Playfair Display"/>
                <a:sym typeface="Playfair Display"/>
              </a:rPr>
              <a:t>Encouraging Cognitive Conflict</a:t>
            </a:r>
            <a:endParaRPr/>
          </a:p>
        </p:txBody>
      </p:sp>
      <p:sp>
        <p:nvSpPr>
          <p:cNvPr id="169" name="Google Shape;169;p17"/>
          <p:cNvSpPr txBox="1"/>
          <p:nvPr/>
        </p:nvSpPr>
        <p:spPr>
          <a:xfrm>
            <a:off x="2038350" y="4927252"/>
            <a:ext cx="8582025" cy="428625"/>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a:solidFill>
                  <a:srgbClr val="2F3E46"/>
                </a:solidFill>
                <a:latin typeface="Inter"/>
                <a:ea typeface="Inter"/>
                <a:cs typeface="Inter"/>
                <a:sym typeface="Inter"/>
              </a:rPr>
              <a:t>An early-years environment must present children with scaffolded challenges that provoke questioning, problem-solving, and cognitive adaptation.</a:t>
            </a:r>
            <a:endParaRPr/>
          </a:p>
        </p:txBody>
      </p:sp>
      <p:sp>
        <p:nvSpPr>
          <p:cNvPr id="170" name="Google Shape;170;p17"/>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Relevance of Piaget to Early Childhood Development</a:t>
            </a:r>
            <a:endParaRPr/>
          </a:p>
        </p:txBody>
      </p:sp>
      <p:sp>
        <p:nvSpPr>
          <p:cNvPr id="171" name="Google Shape;171;p17"/>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175"/>
        <p:cNvGrpSpPr/>
        <p:nvPr/>
      </p:nvGrpSpPr>
      <p:grpSpPr>
        <a:xfrm>
          <a:off x="0" y="0"/>
          <a:ext cx="0" cy="0"/>
          <a:chOff x="0" y="0"/>
          <a:chExt cx="0" cy="0"/>
        </a:xfrm>
      </p:grpSpPr>
      <p:pic>
        <p:nvPicPr>
          <p:cNvPr id="176" name="Google Shape;176;p18"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77" name="Google Shape;177;p18"/>
          <p:cNvSpPr txBox="1"/>
          <p:nvPr/>
        </p:nvSpPr>
        <p:spPr>
          <a:xfrm>
            <a:off x="666750" y="937319"/>
            <a:ext cx="5450681" cy="86856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Applying Piaget's Theory to Isaac's Situation</a:t>
            </a:r>
            <a:endParaRPr/>
          </a:p>
        </p:txBody>
      </p:sp>
      <p:pic>
        <p:nvPicPr>
          <p:cNvPr id="178" name="Google Shape;178;p18" descr="image.png"/>
          <p:cNvPicPr preferRelativeResize="0"/>
          <p:nvPr/>
        </p:nvPicPr>
        <p:blipFill rotWithShape="1">
          <a:blip r:embed="rId4">
            <a:alphaModFix/>
          </a:blip>
          <a:srcRect/>
          <a:stretch/>
        </p:blipFill>
        <p:spPr>
          <a:xfrm>
            <a:off x="6334125" y="0"/>
            <a:ext cx="5857875" cy="6858000"/>
          </a:xfrm>
          <a:prstGeom prst="rect">
            <a:avLst/>
          </a:prstGeom>
          <a:noFill/>
          <a:ln>
            <a:noFill/>
          </a:ln>
        </p:spPr>
      </p:pic>
      <p:sp>
        <p:nvSpPr>
          <p:cNvPr id="179" name="Google Shape;179;p18"/>
          <p:cNvSpPr txBox="1"/>
          <p:nvPr/>
        </p:nvSpPr>
        <p:spPr>
          <a:xfrm>
            <a:off x="666750" y="2091630"/>
            <a:ext cx="5450681"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1B3B48"/>
                </a:solidFill>
                <a:latin typeface="Playfair Display"/>
                <a:ea typeface="Playfair Display"/>
                <a:cs typeface="Playfair Display"/>
                <a:sym typeface="Playfair Display"/>
              </a:rPr>
              <a:t>Disrupted Schema Construction</a:t>
            </a:r>
            <a:endParaRPr/>
          </a:p>
        </p:txBody>
      </p:sp>
      <p:sp>
        <p:nvSpPr>
          <p:cNvPr id="180" name="Google Shape;180;p18"/>
          <p:cNvSpPr txBox="1"/>
          <p:nvPr/>
        </p:nvSpPr>
        <p:spPr>
          <a:xfrm>
            <a:off x="666750" y="2510730"/>
            <a:ext cx="5191125"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0" i="0" u="none" strike="noStrike" cap="none">
                <a:solidFill>
                  <a:srgbClr val="2F3E46"/>
                </a:solidFill>
                <a:latin typeface="Inter"/>
                <a:ea typeface="Inter"/>
                <a:cs typeface="Inter"/>
                <a:sym typeface="Inter"/>
              </a:rPr>
              <a:t>Isaac's frequent changes and disruptions in childcare environments have significantly hindered his ability to build stable, predictive physical and social schemas.</a:t>
            </a:r>
            <a:endParaRPr/>
          </a:p>
        </p:txBody>
      </p:sp>
      <p:sp>
        <p:nvSpPr>
          <p:cNvPr id="181" name="Google Shape;181;p18"/>
          <p:cNvSpPr txBox="1"/>
          <p:nvPr/>
        </p:nvSpPr>
        <p:spPr>
          <a:xfrm>
            <a:off x="666750" y="3367980"/>
            <a:ext cx="5450681"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1B3B48"/>
                </a:solidFill>
                <a:latin typeface="Playfair Display"/>
                <a:ea typeface="Playfair Display"/>
                <a:cs typeface="Playfair Display"/>
                <a:sym typeface="Playfair Display"/>
              </a:rPr>
              <a:t>Impaired Play &amp; Symbolic Thought</a:t>
            </a:r>
            <a:endParaRPr/>
          </a:p>
        </p:txBody>
      </p:sp>
      <p:sp>
        <p:nvSpPr>
          <p:cNvPr id="182" name="Google Shape;182;p18"/>
          <p:cNvSpPr txBox="1"/>
          <p:nvPr/>
        </p:nvSpPr>
        <p:spPr>
          <a:xfrm>
            <a:off x="666750" y="3787080"/>
            <a:ext cx="5191125"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0" i="0" u="none" strike="noStrike" cap="none">
                <a:solidFill>
                  <a:srgbClr val="2F3E46"/>
                </a:solidFill>
                <a:latin typeface="Inter"/>
                <a:ea typeface="Inter"/>
                <a:cs typeface="Inter"/>
                <a:sym typeface="Inter"/>
              </a:rPr>
              <a:t>By withdrawing from free play and group-based interactions, Isaac experiences fewer environmental opportunities to foster cooperative learning.</a:t>
            </a:r>
            <a:endParaRPr/>
          </a:p>
        </p:txBody>
      </p:sp>
      <p:sp>
        <p:nvSpPr>
          <p:cNvPr id="183" name="Google Shape;183;p18"/>
          <p:cNvSpPr txBox="1"/>
          <p:nvPr/>
        </p:nvSpPr>
        <p:spPr>
          <a:xfrm>
            <a:off x="666750" y="4644330"/>
            <a:ext cx="5450681"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1B3B48"/>
                </a:solidFill>
                <a:latin typeface="Playfair Display"/>
                <a:ea typeface="Playfair Display"/>
                <a:cs typeface="Playfair Display"/>
                <a:sym typeface="Playfair Display"/>
              </a:rPr>
              <a:t>Anxiety &amp; Exploratory Restrictions</a:t>
            </a:r>
            <a:endParaRPr/>
          </a:p>
        </p:txBody>
      </p:sp>
      <p:sp>
        <p:nvSpPr>
          <p:cNvPr id="184" name="Google Shape;184;p18"/>
          <p:cNvSpPr txBox="1"/>
          <p:nvPr/>
        </p:nvSpPr>
        <p:spPr>
          <a:xfrm>
            <a:off x="666750" y="5063430"/>
            <a:ext cx="5191125"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0" i="0" u="none" strike="noStrike" cap="none">
                <a:solidFill>
                  <a:srgbClr val="2F3E46"/>
                </a:solidFill>
                <a:latin typeface="Inter"/>
                <a:ea typeface="Inter"/>
                <a:cs typeface="Inter"/>
                <a:sym typeface="Inter"/>
              </a:rPr>
              <a:t>Severe separation distress prevents Isaac from comfortably exploring. "Confidence and independence are profoundly shaped by secure early-years environments" </a:t>
            </a:r>
            <a:r>
              <a:rPr lang="en-US" sz="1125" b="0" i="1" u="none" strike="noStrike" cap="none">
                <a:solidFill>
                  <a:srgbClr val="E07A5F"/>
                </a:solidFill>
                <a:latin typeface="Inter SemiBold"/>
                <a:ea typeface="Inter SemiBold"/>
                <a:cs typeface="Inter SemiBold"/>
                <a:sym typeface="Inter SemiBold"/>
              </a:rPr>
              <a:t>(Abraham et al., 2024)</a:t>
            </a:r>
            <a:r>
              <a:rPr lang="en-US" sz="1125" b="0" i="0" u="none" strike="noStrike" cap="none">
                <a:solidFill>
                  <a:srgbClr val="2F3E46"/>
                </a:solidFill>
                <a:latin typeface="Inter"/>
                <a:ea typeface="Inter"/>
                <a:cs typeface="Inter"/>
                <a:sym typeface="Inter"/>
              </a:rPr>
              <a:t>.</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188"/>
        <p:cNvGrpSpPr/>
        <p:nvPr/>
      </p:nvGrpSpPr>
      <p:grpSpPr>
        <a:xfrm>
          <a:off x="0" y="0"/>
          <a:ext cx="0" cy="0"/>
          <a:chOff x="0" y="0"/>
          <a:chExt cx="0" cy="0"/>
        </a:xfrm>
      </p:grpSpPr>
      <p:pic>
        <p:nvPicPr>
          <p:cNvPr id="189" name="Google Shape;189;p19"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90" name="Google Shape;190;p19" descr="image.png"/>
          <p:cNvPicPr preferRelativeResize="0"/>
          <p:nvPr/>
        </p:nvPicPr>
        <p:blipFill rotWithShape="1">
          <a:blip r:embed="rId4">
            <a:alphaModFix/>
          </a:blip>
          <a:srcRect/>
          <a:stretch/>
        </p:blipFill>
        <p:spPr>
          <a:xfrm>
            <a:off x="6831806" y="1836390"/>
            <a:ext cx="4693443" cy="3810000"/>
          </a:xfrm>
          <a:prstGeom prst="rect">
            <a:avLst/>
          </a:prstGeom>
          <a:noFill/>
          <a:ln>
            <a:noFill/>
          </a:ln>
        </p:spPr>
      </p:pic>
      <p:sp>
        <p:nvSpPr>
          <p:cNvPr id="191" name="Google Shape;191;p19"/>
          <p:cNvSpPr txBox="1"/>
          <p:nvPr/>
        </p:nvSpPr>
        <p:spPr>
          <a:xfrm>
            <a:off x="666750" y="2147143"/>
            <a:ext cx="602325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950" b="1" i="0" u="none" strike="noStrike" cap="none">
                <a:solidFill>
                  <a:srgbClr val="1B3B48"/>
                </a:solidFill>
                <a:latin typeface="Playfair Display"/>
                <a:ea typeface="Playfair Display"/>
                <a:cs typeface="Playfair Display"/>
                <a:sym typeface="Playfair Display"/>
              </a:rPr>
              <a:t>Socio-Emotional Interdependence</a:t>
            </a:r>
            <a:endParaRPr/>
          </a:p>
        </p:txBody>
      </p:sp>
      <p:sp>
        <p:nvSpPr>
          <p:cNvPr id="192" name="Google Shape;192;p19"/>
          <p:cNvSpPr txBox="1"/>
          <p:nvPr/>
        </p:nvSpPr>
        <p:spPr>
          <a:xfrm>
            <a:off x="666750" y="2623393"/>
            <a:ext cx="5736431" cy="731341"/>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2F3E46"/>
                </a:solidFill>
                <a:latin typeface="Inter"/>
                <a:ea typeface="Inter"/>
                <a:cs typeface="Inter"/>
                <a:sym typeface="Inter"/>
              </a:rPr>
              <a:t>From a health psychology perspective, parental well-being directly mediates child outcomes. Maternal depression can limit responsive, emotionally stabilizing parent-child interactions </a:t>
            </a:r>
            <a:r>
              <a:rPr lang="en-US" sz="1200" b="0" i="1" u="none" strike="noStrike" cap="none">
                <a:solidFill>
                  <a:srgbClr val="E07A5F"/>
                </a:solidFill>
                <a:latin typeface="Inter SemiBold"/>
                <a:ea typeface="Inter SemiBold"/>
                <a:cs typeface="Inter SemiBold"/>
                <a:sym typeface="Inter SemiBold"/>
              </a:rPr>
              <a:t>(Marks et al., 2024)</a:t>
            </a:r>
            <a:r>
              <a:rPr lang="en-US" sz="1200" b="0" i="0" u="none" strike="noStrike" cap="none">
                <a:solidFill>
                  <a:srgbClr val="2F3E46"/>
                </a:solidFill>
                <a:latin typeface="Inter"/>
                <a:ea typeface="Inter"/>
                <a:cs typeface="Inter"/>
                <a:sym typeface="Inter"/>
              </a:rPr>
              <a:t>.</a:t>
            </a:r>
            <a:endParaRPr/>
          </a:p>
        </p:txBody>
      </p:sp>
      <p:sp>
        <p:nvSpPr>
          <p:cNvPr id="193" name="Google Shape;193;p19"/>
          <p:cNvSpPr txBox="1"/>
          <p:nvPr/>
        </p:nvSpPr>
        <p:spPr>
          <a:xfrm>
            <a:off x="666750" y="3497609"/>
            <a:ext cx="602325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950" b="1" i="0" u="none" strike="noStrike" cap="none">
                <a:solidFill>
                  <a:srgbClr val="1B3B48"/>
                </a:solidFill>
                <a:latin typeface="Playfair Display"/>
                <a:ea typeface="Playfair Display"/>
                <a:cs typeface="Playfair Display"/>
                <a:sym typeface="Playfair Display"/>
              </a:rPr>
              <a:t>Restricted Learning Ecosystems</a:t>
            </a:r>
            <a:endParaRPr/>
          </a:p>
        </p:txBody>
      </p:sp>
      <p:sp>
        <p:nvSpPr>
          <p:cNvPr id="194" name="Google Shape;194;p19"/>
          <p:cNvSpPr txBox="1"/>
          <p:nvPr/>
        </p:nvSpPr>
        <p:spPr>
          <a:xfrm>
            <a:off x="666750" y="3973859"/>
            <a:ext cx="5736431" cy="731341"/>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2F3E46"/>
                </a:solidFill>
                <a:latin typeface="Inter"/>
                <a:ea typeface="Inter"/>
                <a:cs typeface="Inter"/>
                <a:sym typeface="Inter"/>
              </a:rPr>
              <a:t>Due to the recent move to London and lack of local support, Isaac lacks social learning loops. Responsive peer dialogue is critical for cognitive and linguistic progression </a:t>
            </a:r>
            <a:r>
              <a:rPr lang="en-US" sz="1200" b="0" i="1" u="none" strike="noStrike" cap="none">
                <a:solidFill>
                  <a:srgbClr val="E07A5F"/>
                </a:solidFill>
                <a:latin typeface="Inter SemiBold"/>
                <a:ea typeface="Inter SemiBold"/>
                <a:cs typeface="Inter SemiBold"/>
                <a:sym typeface="Inter SemiBold"/>
              </a:rPr>
              <a:t>(Abraham et al., 2024)</a:t>
            </a:r>
            <a:r>
              <a:rPr lang="en-US" sz="1200" b="0" i="0" u="none" strike="noStrike" cap="none">
                <a:solidFill>
                  <a:srgbClr val="2F3E46"/>
                </a:solidFill>
                <a:latin typeface="Inter"/>
                <a:ea typeface="Inter"/>
                <a:cs typeface="Inter"/>
                <a:sym typeface="Inter"/>
              </a:rPr>
              <a:t>.</a:t>
            </a:r>
            <a:endParaRPr/>
          </a:p>
        </p:txBody>
      </p:sp>
      <p:sp>
        <p:nvSpPr>
          <p:cNvPr id="195" name="Google Shape;195;p19"/>
          <p:cNvSpPr txBox="1"/>
          <p:nvPr/>
        </p:nvSpPr>
        <p:spPr>
          <a:xfrm>
            <a:off x="666750" y="4848076"/>
            <a:ext cx="5736431" cy="48756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1" u="none" strike="noStrike" cap="none">
                <a:solidFill>
                  <a:srgbClr val="1B3B48"/>
                </a:solidFill>
                <a:latin typeface="Inter Medium"/>
                <a:ea typeface="Inter Medium"/>
                <a:cs typeface="Inter Medium"/>
                <a:sym typeface="Inter Medium"/>
              </a:rPr>
              <a:t>"Emotional confidence and environmental exploration are intrinsically linked to maternal responsive care."</a:t>
            </a:r>
            <a:endParaRPr/>
          </a:p>
        </p:txBody>
      </p:sp>
      <p:pic>
        <p:nvPicPr>
          <p:cNvPr id="196" name="Google Shape;196;p19" descr="image.png"/>
          <p:cNvPicPr preferRelativeResize="0"/>
          <p:nvPr/>
        </p:nvPicPr>
        <p:blipFill rotWithShape="1">
          <a:blip r:embed="rId5">
            <a:alphaModFix/>
          </a:blip>
          <a:srcRect/>
          <a:stretch/>
        </p:blipFill>
        <p:spPr>
          <a:xfrm>
            <a:off x="6869906" y="1874490"/>
            <a:ext cx="4617243" cy="3733800"/>
          </a:xfrm>
          <a:prstGeom prst="rect">
            <a:avLst/>
          </a:prstGeom>
          <a:noFill/>
          <a:ln>
            <a:noFill/>
          </a:ln>
        </p:spPr>
      </p:pic>
      <p:sp>
        <p:nvSpPr>
          <p:cNvPr id="197" name="Google Shape;197;p19"/>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Influence of Maternal Mental Health and Social Isolation</a:t>
            </a:r>
            <a:endParaRPr/>
          </a:p>
        </p:txBody>
      </p:sp>
      <p:sp>
        <p:nvSpPr>
          <p:cNvPr id="198" name="Google Shape;198;p19"/>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202"/>
        <p:cNvGrpSpPr/>
        <p:nvPr/>
      </p:nvGrpSpPr>
      <p:grpSpPr>
        <a:xfrm>
          <a:off x="0" y="0"/>
          <a:ext cx="0" cy="0"/>
          <a:chOff x="0" y="0"/>
          <a:chExt cx="0" cy="0"/>
        </a:xfrm>
      </p:grpSpPr>
      <p:pic>
        <p:nvPicPr>
          <p:cNvPr id="203" name="Google Shape;203;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04" name="Google Shape;204;p20" descr="image.png"/>
          <p:cNvPicPr preferRelativeResize="0"/>
          <p:nvPr/>
        </p:nvPicPr>
        <p:blipFill rotWithShape="1">
          <a:blip r:embed="rId4">
            <a:alphaModFix/>
          </a:blip>
          <a:srcRect/>
          <a:stretch/>
        </p:blipFill>
        <p:spPr>
          <a:xfrm>
            <a:off x="666750" y="1196280"/>
            <a:ext cx="5286375" cy="5090219"/>
          </a:xfrm>
          <a:prstGeom prst="rect">
            <a:avLst/>
          </a:prstGeom>
          <a:noFill/>
          <a:ln>
            <a:noFill/>
          </a:ln>
        </p:spPr>
      </p:pic>
      <p:pic>
        <p:nvPicPr>
          <p:cNvPr id="205" name="Google Shape;205;p20" descr="image.png"/>
          <p:cNvPicPr preferRelativeResize="0"/>
          <p:nvPr/>
        </p:nvPicPr>
        <p:blipFill rotWithShape="1">
          <a:blip r:embed="rId5">
            <a:alphaModFix/>
          </a:blip>
          <a:srcRect/>
          <a:stretch/>
        </p:blipFill>
        <p:spPr>
          <a:xfrm>
            <a:off x="6238875" y="1196280"/>
            <a:ext cx="5286375" cy="5090219"/>
          </a:xfrm>
          <a:prstGeom prst="rect">
            <a:avLst/>
          </a:prstGeom>
          <a:noFill/>
          <a:ln>
            <a:noFill/>
          </a:ln>
        </p:spPr>
      </p:pic>
      <p:sp>
        <p:nvSpPr>
          <p:cNvPr id="206" name="Google Shape;206;p20"/>
          <p:cNvSpPr txBox="1"/>
          <p:nvPr/>
        </p:nvSpPr>
        <p:spPr>
          <a:xfrm>
            <a:off x="1247775" y="1520130"/>
            <a:ext cx="4640580" cy="2857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650" b="1" i="0" u="none" strike="noStrike" cap="none">
                <a:solidFill>
                  <a:srgbClr val="1B3B48"/>
                </a:solidFill>
                <a:latin typeface="Playfair Display"/>
                <a:ea typeface="Playfair Display"/>
                <a:cs typeface="Playfair Display"/>
                <a:sym typeface="Playfair Display"/>
              </a:rPr>
              <a:t>Nature: Biological Factors</a:t>
            </a:r>
            <a:endParaRPr/>
          </a:p>
        </p:txBody>
      </p:sp>
      <p:sp>
        <p:nvSpPr>
          <p:cNvPr id="207" name="Google Shape;207;p20"/>
          <p:cNvSpPr txBox="1"/>
          <p:nvPr/>
        </p:nvSpPr>
        <p:spPr>
          <a:xfrm>
            <a:off x="952500" y="1948755"/>
            <a:ext cx="4714875"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Innate Temperament:</a:t>
            </a:r>
            <a:r>
              <a:rPr lang="en-US" sz="1125" b="0" i="0" u="none" strike="noStrike" cap="none">
                <a:solidFill>
                  <a:srgbClr val="2F3E46"/>
                </a:solidFill>
                <a:latin typeface="Inter"/>
                <a:ea typeface="Inter"/>
                <a:cs typeface="Inter"/>
                <a:sym typeface="Inter"/>
              </a:rPr>
              <a:t> Isaac shows an inherently sensitive, shy, and emotionally reactive temperament.</a:t>
            </a:r>
            <a:endParaRPr/>
          </a:p>
        </p:txBody>
      </p:sp>
      <p:sp>
        <p:nvSpPr>
          <p:cNvPr id="208" name="Google Shape;208;p20"/>
          <p:cNvSpPr txBox="1"/>
          <p:nvPr/>
        </p:nvSpPr>
        <p:spPr>
          <a:xfrm>
            <a:off x="952500" y="2520255"/>
            <a:ext cx="4714875"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Biological Predisposition:</a:t>
            </a:r>
            <a:r>
              <a:rPr lang="en-US" sz="1125" b="0" i="0" u="none" strike="noStrike" cap="none">
                <a:solidFill>
                  <a:srgbClr val="2F3E46"/>
                </a:solidFill>
                <a:latin typeface="Inter"/>
                <a:ea typeface="Inter"/>
                <a:cs typeface="Inter"/>
                <a:sym typeface="Inter"/>
              </a:rPr>
              <a:t> Early neurological development and emotional systems influence separation anxiety and withdrawal tendencies.</a:t>
            </a:r>
            <a:endParaRPr/>
          </a:p>
        </p:txBody>
      </p:sp>
      <p:sp>
        <p:nvSpPr>
          <p:cNvPr id="209" name="Google Shape;209;p20"/>
          <p:cNvSpPr txBox="1"/>
          <p:nvPr/>
        </p:nvSpPr>
        <p:spPr>
          <a:xfrm>
            <a:off x="952500" y="3320355"/>
            <a:ext cx="4714875"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Neurological Maturation:</a:t>
            </a:r>
            <a:r>
              <a:rPr lang="en-US" sz="1125" b="0" i="0" u="none" strike="noStrike" cap="none">
                <a:solidFill>
                  <a:srgbClr val="2F3E46"/>
                </a:solidFill>
                <a:latin typeface="Inter"/>
                <a:ea typeface="Inter"/>
                <a:cs typeface="Inter"/>
                <a:sym typeface="Inter"/>
              </a:rPr>
              <a:t> Dictates the baseline readiness of symbolic cognitive processing and emotional regulation structures.</a:t>
            </a:r>
            <a:endParaRPr/>
          </a:p>
        </p:txBody>
      </p:sp>
      <p:sp>
        <p:nvSpPr>
          <p:cNvPr id="210" name="Google Shape;210;p20"/>
          <p:cNvSpPr txBox="1"/>
          <p:nvPr/>
        </p:nvSpPr>
        <p:spPr>
          <a:xfrm>
            <a:off x="6905625" y="1520130"/>
            <a:ext cx="4550568" cy="2857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650" b="1" i="0" u="none" strike="noStrike" cap="none">
                <a:solidFill>
                  <a:srgbClr val="1B3B48"/>
                </a:solidFill>
                <a:latin typeface="Playfair Display"/>
                <a:ea typeface="Playfair Display"/>
                <a:cs typeface="Playfair Display"/>
                <a:sym typeface="Playfair Display"/>
              </a:rPr>
              <a:t>Nurture: Environmental Factors</a:t>
            </a:r>
            <a:endParaRPr/>
          </a:p>
        </p:txBody>
      </p:sp>
      <p:sp>
        <p:nvSpPr>
          <p:cNvPr id="211" name="Google Shape;211;p20"/>
          <p:cNvSpPr txBox="1"/>
          <p:nvPr/>
        </p:nvSpPr>
        <p:spPr>
          <a:xfrm>
            <a:off x="6524625" y="1948755"/>
            <a:ext cx="4714875"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Disrupted Childcare:</a:t>
            </a:r>
            <a:r>
              <a:rPr lang="en-US" sz="1125" b="0" i="0" u="none" strike="noStrike" cap="none">
                <a:solidFill>
                  <a:srgbClr val="2F3E46"/>
                </a:solidFill>
                <a:latin typeface="Inter"/>
                <a:ea typeface="Inter"/>
                <a:cs typeface="Inter"/>
                <a:sym typeface="Inter"/>
              </a:rPr>
              <a:t> Fragmented care patterns prevent the assimilation of a structured "safe base" schema.</a:t>
            </a:r>
            <a:endParaRPr/>
          </a:p>
        </p:txBody>
      </p:sp>
      <p:sp>
        <p:nvSpPr>
          <p:cNvPr id="212" name="Google Shape;212;p20"/>
          <p:cNvSpPr txBox="1"/>
          <p:nvPr/>
        </p:nvSpPr>
        <p:spPr>
          <a:xfrm>
            <a:off x="6524625" y="2520255"/>
            <a:ext cx="4714875"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Social Isolation:</a:t>
            </a:r>
            <a:r>
              <a:rPr lang="en-US" sz="1125" b="0" i="0" u="none" strike="noStrike" cap="none">
                <a:solidFill>
                  <a:srgbClr val="2F3E46"/>
                </a:solidFill>
                <a:latin typeface="Inter"/>
                <a:ea typeface="Inter"/>
                <a:cs typeface="Inter"/>
                <a:sym typeface="Inter"/>
              </a:rPr>
              <a:t> Relocation to London limits contact with peers, depriving him of cooperative verbal negotiation.</a:t>
            </a:r>
            <a:endParaRPr/>
          </a:p>
        </p:txBody>
      </p:sp>
      <p:sp>
        <p:nvSpPr>
          <p:cNvPr id="213" name="Google Shape;213;p20"/>
          <p:cNvSpPr txBox="1"/>
          <p:nvPr/>
        </p:nvSpPr>
        <p:spPr>
          <a:xfrm>
            <a:off x="6524625" y="3091755"/>
            <a:ext cx="4714875"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Maternal Caregiving Quality:</a:t>
            </a:r>
            <a:r>
              <a:rPr lang="en-US" sz="1125" b="0" i="0" u="none" strike="noStrike" cap="none">
                <a:solidFill>
                  <a:srgbClr val="2F3E46"/>
                </a:solidFill>
                <a:latin typeface="Inter"/>
                <a:ea typeface="Inter"/>
                <a:cs typeface="Inter"/>
                <a:sym typeface="Inter"/>
              </a:rPr>
              <a:t> Postnatal depression impacts the verbal and physical feedback loops critical for schema stabilization </a:t>
            </a:r>
            <a:r>
              <a:rPr lang="en-US" sz="1125" b="0" i="1" u="none" strike="noStrike" cap="none">
                <a:solidFill>
                  <a:srgbClr val="E07A5F"/>
                </a:solidFill>
                <a:latin typeface="Inter SemiBold"/>
                <a:ea typeface="Inter SemiBold"/>
                <a:cs typeface="Inter SemiBold"/>
                <a:sym typeface="Inter SemiBold"/>
              </a:rPr>
              <a:t>(Marks et al., 2024)</a:t>
            </a:r>
            <a:r>
              <a:rPr lang="en-US" sz="1125" b="0" i="0" u="none" strike="noStrike" cap="none">
                <a:solidFill>
                  <a:srgbClr val="2F3E46"/>
                </a:solidFill>
                <a:latin typeface="Inter"/>
                <a:ea typeface="Inter"/>
                <a:cs typeface="Inter"/>
                <a:sym typeface="Inter"/>
              </a:rPr>
              <a:t>.</a:t>
            </a:r>
            <a:endParaRPr/>
          </a:p>
        </p:txBody>
      </p:sp>
      <p:pic>
        <p:nvPicPr>
          <p:cNvPr id="214" name="Google Shape;214;p20" descr="image.png"/>
          <p:cNvPicPr preferRelativeResize="0"/>
          <p:nvPr/>
        </p:nvPicPr>
        <p:blipFill rotWithShape="1">
          <a:blip r:embed="rId6">
            <a:alphaModFix/>
          </a:blip>
          <a:srcRect/>
          <a:stretch/>
        </p:blipFill>
        <p:spPr>
          <a:xfrm>
            <a:off x="952500" y="1558230"/>
            <a:ext cx="180975" cy="209550"/>
          </a:xfrm>
          <a:prstGeom prst="rect">
            <a:avLst/>
          </a:prstGeom>
          <a:noFill/>
          <a:ln>
            <a:noFill/>
          </a:ln>
        </p:spPr>
      </p:pic>
      <p:pic>
        <p:nvPicPr>
          <p:cNvPr id="215" name="Google Shape;215;p20" descr="image.png"/>
          <p:cNvPicPr preferRelativeResize="0"/>
          <p:nvPr/>
        </p:nvPicPr>
        <p:blipFill rotWithShape="1">
          <a:blip r:embed="rId7">
            <a:alphaModFix/>
          </a:blip>
          <a:srcRect/>
          <a:stretch/>
        </p:blipFill>
        <p:spPr>
          <a:xfrm>
            <a:off x="6524625" y="1558230"/>
            <a:ext cx="266700" cy="209550"/>
          </a:xfrm>
          <a:prstGeom prst="rect">
            <a:avLst/>
          </a:prstGeom>
          <a:noFill/>
          <a:ln>
            <a:noFill/>
          </a:ln>
        </p:spPr>
      </p:pic>
      <p:sp>
        <p:nvSpPr>
          <p:cNvPr id="216" name="Google Shape;216;p20"/>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Nature and Nurture Influences</a:t>
            </a:r>
            <a:endParaRPr/>
          </a:p>
        </p:txBody>
      </p:sp>
      <p:sp>
        <p:nvSpPr>
          <p:cNvPr id="217" name="Google Shape;217;p20"/>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221"/>
        <p:cNvGrpSpPr/>
        <p:nvPr/>
      </p:nvGrpSpPr>
      <p:grpSpPr>
        <a:xfrm>
          <a:off x="0" y="0"/>
          <a:ext cx="0" cy="0"/>
          <a:chOff x="0" y="0"/>
          <a:chExt cx="0" cy="0"/>
        </a:xfrm>
      </p:grpSpPr>
      <p:pic>
        <p:nvPicPr>
          <p:cNvPr id="222" name="Google Shape;222;p21"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23" name="Google Shape;223;p21" descr="image.png"/>
          <p:cNvPicPr preferRelativeResize="0"/>
          <p:nvPr/>
        </p:nvPicPr>
        <p:blipFill rotWithShape="1">
          <a:blip r:embed="rId4">
            <a:alphaModFix/>
          </a:blip>
          <a:srcRect/>
          <a:stretch/>
        </p:blipFill>
        <p:spPr>
          <a:xfrm>
            <a:off x="6831806" y="1836390"/>
            <a:ext cx="4693443" cy="3810000"/>
          </a:xfrm>
          <a:prstGeom prst="rect">
            <a:avLst/>
          </a:prstGeom>
          <a:noFill/>
          <a:ln>
            <a:noFill/>
          </a:ln>
        </p:spPr>
      </p:pic>
      <p:sp>
        <p:nvSpPr>
          <p:cNvPr id="224" name="Google Shape;224;p21"/>
          <p:cNvSpPr txBox="1"/>
          <p:nvPr/>
        </p:nvSpPr>
        <p:spPr>
          <a:xfrm>
            <a:off x="666750" y="2129730"/>
            <a:ext cx="602325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950" b="1" i="0" u="none" strike="noStrike" cap="none">
                <a:solidFill>
                  <a:srgbClr val="1B3B48"/>
                </a:solidFill>
                <a:latin typeface="Playfair Display"/>
                <a:ea typeface="Playfair Display"/>
                <a:cs typeface="Playfair Display"/>
                <a:sym typeface="Playfair Display"/>
              </a:rPr>
              <a:t>Scaffolded, Play-Based Interventions</a:t>
            </a:r>
            <a:endParaRPr/>
          </a:p>
        </p:txBody>
      </p:sp>
      <p:sp>
        <p:nvSpPr>
          <p:cNvPr id="225" name="Google Shape;225;p21"/>
          <p:cNvSpPr txBox="1"/>
          <p:nvPr/>
        </p:nvSpPr>
        <p:spPr>
          <a:xfrm>
            <a:off x="666750" y="5139630"/>
            <a:ext cx="5736431" cy="213270"/>
          </a:xfrm>
          <a:prstGeom prst="rect">
            <a:avLst/>
          </a:prstGeom>
          <a:noFill/>
          <a:ln>
            <a:noFill/>
          </a:ln>
        </p:spPr>
        <p:txBody>
          <a:bodyPr spcFirstLastPara="1" wrap="square" lIns="0" tIns="0" rIns="0" bIns="0" anchor="t" anchorCtr="0">
            <a:spAutoFit/>
          </a:bodyPr>
          <a:lstStyle/>
          <a:p>
            <a:pPr marL="0" marR="0" lvl="0" indent="0" algn="l" rtl="0">
              <a:lnSpc>
                <a:spcPct val="159904"/>
              </a:lnSpc>
              <a:spcBef>
                <a:spcPts val="0"/>
              </a:spcBef>
              <a:spcAft>
                <a:spcPts val="0"/>
              </a:spcAft>
              <a:buNone/>
            </a:pPr>
            <a:r>
              <a:rPr lang="en-US" sz="1050" b="0" i="1" u="none" strike="noStrike" cap="none">
                <a:solidFill>
                  <a:srgbClr val="1B3B48"/>
                </a:solidFill>
                <a:latin typeface="Inter"/>
                <a:ea typeface="Inter"/>
                <a:cs typeface="Inter"/>
                <a:sym typeface="Inter"/>
              </a:rPr>
              <a:t>Focusing heavily on child-centric active learning, rather than rigid top-down instruction.</a:t>
            </a:r>
            <a:endParaRPr/>
          </a:p>
        </p:txBody>
      </p:sp>
      <p:pic>
        <p:nvPicPr>
          <p:cNvPr id="226" name="Google Shape;226;p21" descr="image.png"/>
          <p:cNvPicPr preferRelativeResize="0"/>
          <p:nvPr/>
        </p:nvPicPr>
        <p:blipFill rotWithShape="1">
          <a:blip r:embed="rId5">
            <a:alphaModFix/>
          </a:blip>
          <a:srcRect/>
          <a:stretch/>
        </p:blipFill>
        <p:spPr>
          <a:xfrm>
            <a:off x="6869906" y="1874490"/>
            <a:ext cx="4617243" cy="3733800"/>
          </a:xfrm>
          <a:prstGeom prst="rect">
            <a:avLst/>
          </a:prstGeom>
          <a:noFill/>
          <a:ln>
            <a:noFill/>
          </a:ln>
        </p:spPr>
      </p:pic>
      <p:sp>
        <p:nvSpPr>
          <p:cNvPr id="227" name="Google Shape;227;p21"/>
          <p:cNvSpPr txBox="1"/>
          <p:nvPr/>
        </p:nvSpPr>
        <p:spPr>
          <a:xfrm>
            <a:off x="857250" y="2605980"/>
            <a:ext cx="5545931"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Imaginative &amp; Role-Play:</a:t>
            </a:r>
            <a:r>
              <a:rPr lang="en-US" sz="1125" b="0" i="0" u="none" strike="noStrike" cap="none">
                <a:solidFill>
                  <a:srgbClr val="2F3E46"/>
                </a:solidFill>
                <a:latin typeface="Inter"/>
                <a:ea typeface="Inter"/>
                <a:cs typeface="Inter"/>
                <a:sym typeface="Inter"/>
              </a:rPr>
              <a:t> Implement puppet-based games and storytelling to enhance symbolic representation and language expression </a:t>
            </a:r>
            <a:r>
              <a:rPr lang="en-US" sz="1125" b="0" i="1" u="none" strike="noStrike" cap="none">
                <a:solidFill>
                  <a:srgbClr val="E07A5F"/>
                </a:solidFill>
                <a:latin typeface="Inter SemiBold"/>
                <a:ea typeface="Inter SemiBold"/>
                <a:cs typeface="Inter SemiBold"/>
                <a:sym typeface="Inter SemiBold"/>
              </a:rPr>
              <a:t>(Mauluddia &amp; Solehuddin, 2023)</a:t>
            </a:r>
            <a:r>
              <a:rPr lang="en-US" sz="1125" b="0" i="0" u="none" strike="noStrike" cap="none">
                <a:solidFill>
                  <a:srgbClr val="2F3E46"/>
                </a:solidFill>
                <a:latin typeface="Inter"/>
                <a:ea typeface="Inter"/>
                <a:cs typeface="Inter"/>
                <a:sym typeface="Inter"/>
              </a:rPr>
              <a:t>.</a:t>
            </a:r>
            <a:endParaRPr/>
          </a:p>
        </p:txBody>
      </p:sp>
      <p:sp>
        <p:nvSpPr>
          <p:cNvPr id="228" name="Google Shape;228;p21"/>
          <p:cNvSpPr txBox="1"/>
          <p:nvPr/>
        </p:nvSpPr>
        <p:spPr>
          <a:xfrm>
            <a:off x="857250" y="3387030"/>
            <a:ext cx="5545931"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Graduated Small-Group Play:</a:t>
            </a:r>
            <a:r>
              <a:rPr lang="en-US" sz="1125" b="0" i="0" u="none" strike="noStrike" cap="none">
                <a:solidFill>
                  <a:srgbClr val="2F3E46"/>
                </a:solidFill>
                <a:latin typeface="Inter"/>
                <a:ea typeface="Inter"/>
                <a:cs typeface="Inter"/>
                <a:sym typeface="Inter"/>
              </a:rPr>
              <a:t> Gently transition Isaac from solitary exploration into co-playing with a single, empathetic peer, gradually building up social schemas.</a:t>
            </a:r>
            <a:endParaRPr/>
          </a:p>
        </p:txBody>
      </p:sp>
      <p:sp>
        <p:nvSpPr>
          <p:cNvPr id="229" name="Google Shape;229;p21"/>
          <p:cNvSpPr txBox="1"/>
          <p:nvPr/>
        </p:nvSpPr>
        <p:spPr>
          <a:xfrm>
            <a:off x="857250" y="4168080"/>
            <a:ext cx="5545931"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Language-Rich Environments:</a:t>
            </a:r>
            <a:r>
              <a:rPr lang="en-US" sz="1125" b="0" i="0" u="none" strike="noStrike" cap="none">
                <a:solidFill>
                  <a:srgbClr val="2F3E46"/>
                </a:solidFill>
                <a:latin typeface="Inter"/>
                <a:ea typeface="Inter"/>
                <a:cs typeface="Inter"/>
                <a:sym typeface="Inter"/>
              </a:rPr>
              <a:t> Provide systematic exposure to interactive reading, repetitive rhymes, and responsive conversational storytelling to boost linguistic confidence.</a:t>
            </a:r>
            <a:endParaRPr/>
          </a:p>
        </p:txBody>
      </p:sp>
      <p:sp>
        <p:nvSpPr>
          <p:cNvPr id="230" name="Google Shape;230;p21"/>
          <p:cNvSpPr txBox="1"/>
          <p:nvPr/>
        </p:nvSpPr>
        <p:spPr>
          <a:xfrm>
            <a:off x="666750" y="2586930"/>
            <a:ext cx="85725"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E07A5F"/>
                </a:solidFill>
                <a:latin typeface="Inter"/>
                <a:ea typeface="Inter"/>
                <a:cs typeface="Inter"/>
                <a:sym typeface="Inter"/>
              </a:rPr>
              <a:t>•</a:t>
            </a:r>
            <a:endParaRPr/>
          </a:p>
        </p:txBody>
      </p:sp>
      <p:sp>
        <p:nvSpPr>
          <p:cNvPr id="231" name="Google Shape;231;p21"/>
          <p:cNvSpPr txBox="1"/>
          <p:nvPr/>
        </p:nvSpPr>
        <p:spPr>
          <a:xfrm>
            <a:off x="666750" y="3367980"/>
            <a:ext cx="85725"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E07A5F"/>
                </a:solidFill>
                <a:latin typeface="Inter"/>
                <a:ea typeface="Inter"/>
                <a:cs typeface="Inter"/>
                <a:sym typeface="Inter"/>
              </a:rPr>
              <a:t>•</a:t>
            </a:r>
            <a:endParaRPr/>
          </a:p>
        </p:txBody>
      </p:sp>
      <p:sp>
        <p:nvSpPr>
          <p:cNvPr id="232" name="Google Shape;232;p21"/>
          <p:cNvSpPr txBox="1"/>
          <p:nvPr/>
        </p:nvSpPr>
        <p:spPr>
          <a:xfrm>
            <a:off x="666750" y="4149030"/>
            <a:ext cx="85725"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E07A5F"/>
                </a:solidFill>
                <a:latin typeface="Inter"/>
                <a:ea typeface="Inter"/>
                <a:cs typeface="Inter"/>
                <a:sym typeface="Inter"/>
              </a:rPr>
              <a:t>•</a:t>
            </a:r>
            <a:endParaRPr/>
          </a:p>
        </p:txBody>
      </p:sp>
      <p:sp>
        <p:nvSpPr>
          <p:cNvPr id="233" name="Google Shape;233;p21"/>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Proposed Support Strategies</a:t>
            </a:r>
            <a:endParaRPr/>
          </a:p>
        </p:txBody>
      </p:sp>
      <p:sp>
        <p:nvSpPr>
          <p:cNvPr id="234" name="Google Shape;234;p21"/>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238"/>
        <p:cNvGrpSpPr/>
        <p:nvPr/>
      </p:nvGrpSpPr>
      <p:grpSpPr>
        <a:xfrm>
          <a:off x="0" y="0"/>
          <a:ext cx="0" cy="0"/>
          <a:chOff x="0" y="0"/>
          <a:chExt cx="0" cy="0"/>
        </a:xfrm>
      </p:grpSpPr>
      <p:pic>
        <p:nvPicPr>
          <p:cNvPr id="239" name="Google Shape;239;p22"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40" name="Google Shape;240;p22"/>
          <p:cNvSpPr txBox="1"/>
          <p:nvPr/>
        </p:nvSpPr>
        <p:spPr>
          <a:xfrm>
            <a:off x="5295900" y="2503140"/>
            <a:ext cx="6540817"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1B3B48"/>
                </a:solidFill>
                <a:latin typeface="Playfair Display"/>
                <a:ea typeface="Playfair Display"/>
                <a:cs typeface="Playfair Display"/>
                <a:sym typeface="Playfair Display"/>
              </a:rPr>
              <a:t>Coordinating Care for Whole-Family Impact</a:t>
            </a:r>
            <a:endParaRPr/>
          </a:p>
        </p:txBody>
      </p:sp>
      <p:sp>
        <p:nvSpPr>
          <p:cNvPr id="241" name="Google Shape;241;p22"/>
          <p:cNvSpPr txBox="1"/>
          <p:nvPr/>
        </p:nvSpPr>
        <p:spPr>
          <a:xfrm>
            <a:off x="5295900" y="2950815"/>
            <a:ext cx="6229350"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Speech and Language Therapy:</a:t>
            </a:r>
            <a:r>
              <a:rPr lang="en-US" sz="1125" b="0" i="0" u="none" strike="noStrike" cap="none">
                <a:solidFill>
                  <a:srgbClr val="2F3E46"/>
                </a:solidFill>
                <a:latin typeface="Inter"/>
                <a:ea typeface="Inter"/>
                <a:cs typeface="Inter"/>
                <a:sym typeface="Inter"/>
              </a:rPr>
              <a:t> Targeted diagnostic and clinical strategies to address early expressive language delays.</a:t>
            </a:r>
            <a:endParaRPr/>
          </a:p>
        </p:txBody>
      </p:sp>
      <p:sp>
        <p:nvSpPr>
          <p:cNvPr id="242" name="Google Shape;242;p22"/>
          <p:cNvSpPr txBox="1"/>
          <p:nvPr/>
        </p:nvSpPr>
        <p:spPr>
          <a:xfrm>
            <a:off x="5295900" y="3550890"/>
            <a:ext cx="6229350"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Health Visitors &amp; Social Care:</a:t>
            </a:r>
            <a:r>
              <a:rPr lang="en-US" sz="1125" b="0" i="0" u="none" strike="noStrike" cap="none">
                <a:solidFill>
                  <a:srgbClr val="2F3E46"/>
                </a:solidFill>
                <a:latin typeface="Inter"/>
                <a:ea typeface="Inter"/>
                <a:cs typeface="Inter"/>
                <a:sym typeface="Inter"/>
              </a:rPr>
              <a:t> Providing maternal mental health intervention and local support networks to help alleviate postpartum depression.</a:t>
            </a:r>
            <a:endParaRPr/>
          </a:p>
        </p:txBody>
      </p:sp>
      <p:sp>
        <p:nvSpPr>
          <p:cNvPr id="243" name="Google Shape;243;p22"/>
          <p:cNvSpPr txBox="1"/>
          <p:nvPr/>
        </p:nvSpPr>
        <p:spPr>
          <a:xfrm>
            <a:off x="5295900" y="4150965"/>
            <a:ext cx="6229350"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Holistic Integration:</a:t>
            </a:r>
            <a:r>
              <a:rPr lang="en-US" sz="1125" b="0" i="0" u="none" strike="noStrike" cap="none">
                <a:solidFill>
                  <a:srgbClr val="2F3E46"/>
                </a:solidFill>
                <a:latin typeface="Inter"/>
                <a:ea typeface="Inter"/>
                <a:cs typeface="Inter"/>
                <a:sym typeface="Inter"/>
              </a:rPr>
              <a:t> "Maternal and family well-being are intrinsically correlated with child development trajectories" </a:t>
            </a:r>
            <a:r>
              <a:rPr lang="en-US" sz="1125" b="0" i="1" u="none" strike="noStrike" cap="none">
                <a:solidFill>
                  <a:srgbClr val="E07A5F"/>
                </a:solidFill>
                <a:latin typeface="Inter SemiBold"/>
                <a:ea typeface="Inter SemiBold"/>
                <a:cs typeface="Inter SemiBold"/>
                <a:sym typeface="Inter SemiBold"/>
              </a:rPr>
              <a:t>(Marks et al., 2024)</a:t>
            </a:r>
            <a:r>
              <a:rPr lang="en-US" sz="1125" b="0" i="0" u="none" strike="noStrike" cap="none">
                <a:solidFill>
                  <a:srgbClr val="2F3E46"/>
                </a:solidFill>
                <a:latin typeface="Inter"/>
                <a:ea typeface="Inter"/>
                <a:cs typeface="Inter"/>
                <a:sym typeface="Inter"/>
              </a:rPr>
              <a:t>. Supporting the mother-child relationship helps foster the emotional security Isaac needs to explore.</a:t>
            </a:r>
            <a:endParaRPr/>
          </a:p>
        </p:txBody>
      </p:sp>
      <p:sp>
        <p:nvSpPr>
          <p:cNvPr id="244" name="Google Shape;244;p22"/>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Multi-Agency and Family Support</a:t>
            </a:r>
            <a:endParaRPr/>
          </a:p>
        </p:txBody>
      </p:sp>
      <p:sp>
        <p:nvSpPr>
          <p:cNvPr id="245" name="Google Shape;245;p22"/>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46" name="Google Shape;246;p22"/>
          <p:cNvPicPr preferRelativeResize="0"/>
          <p:nvPr/>
        </p:nvPicPr>
        <p:blipFill>
          <a:blip r:embed="rId4">
            <a:alphaModFix/>
          </a:blip>
          <a:stretch>
            <a:fillRect/>
          </a:stretch>
        </p:blipFill>
        <p:spPr>
          <a:xfrm>
            <a:off x="393975" y="1792329"/>
            <a:ext cx="4337350" cy="327334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250"/>
        <p:cNvGrpSpPr/>
        <p:nvPr/>
      </p:nvGrpSpPr>
      <p:grpSpPr>
        <a:xfrm>
          <a:off x="0" y="0"/>
          <a:ext cx="0" cy="0"/>
          <a:chOff x="0" y="0"/>
          <a:chExt cx="0" cy="0"/>
        </a:xfrm>
      </p:grpSpPr>
      <p:pic>
        <p:nvPicPr>
          <p:cNvPr id="251" name="Google Shape;251;p23"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52" name="Google Shape;252;p23" descr="image.png"/>
          <p:cNvPicPr preferRelativeResize="0"/>
          <p:nvPr/>
        </p:nvPicPr>
        <p:blipFill rotWithShape="1">
          <a:blip r:embed="rId4">
            <a:alphaModFix/>
          </a:blip>
          <a:srcRect/>
          <a:stretch/>
        </p:blipFill>
        <p:spPr>
          <a:xfrm>
            <a:off x="666750" y="1196280"/>
            <a:ext cx="5286375" cy="5090219"/>
          </a:xfrm>
          <a:prstGeom prst="rect">
            <a:avLst/>
          </a:prstGeom>
          <a:noFill/>
          <a:ln>
            <a:noFill/>
          </a:ln>
        </p:spPr>
      </p:pic>
      <p:pic>
        <p:nvPicPr>
          <p:cNvPr id="253" name="Google Shape;253;p23" descr="image.png"/>
          <p:cNvPicPr preferRelativeResize="0"/>
          <p:nvPr/>
        </p:nvPicPr>
        <p:blipFill rotWithShape="1">
          <a:blip r:embed="rId5">
            <a:alphaModFix/>
          </a:blip>
          <a:srcRect/>
          <a:stretch/>
        </p:blipFill>
        <p:spPr>
          <a:xfrm>
            <a:off x="6238875" y="1196280"/>
            <a:ext cx="5286375" cy="5090219"/>
          </a:xfrm>
          <a:prstGeom prst="rect">
            <a:avLst/>
          </a:prstGeom>
          <a:noFill/>
          <a:ln>
            <a:noFill/>
          </a:ln>
        </p:spPr>
      </p:pic>
      <p:sp>
        <p:nvSpPr>
          <p:cNvPr id="254" name="Google Shape;254;p23"/>
          <p:cNvSpPr txBox="1"/>
          <p:nvPr/>
        </p:nvSpPr>
        <p:spPr>
          <a:xfrm>
            <a:off x="1276350" y="1520130"/>
            <a:ext cx="4610576" cy="2857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650" b="1" i="0" u="none" strike="noStrike" cap="none">
                <a:solidFill>
                  <a:srgbClr val="1B3B48"/>
                </a:solidFill>
                <a:latin typeface="Playfair Display"/>
                <a:ea typeface="Playfair Display"/>
                <a:cs typeface="Playfair Display"/>
                <a:sym typeface="Playfair Display"/>
              </a:rPr>
              <a:t>Theoretical Strengths</a:t>
            </a:r>
            <a:endParaRPr/>
          </a:p>
        </p:txBody>
      </p:sp>
      <p:sp>
        <p:nvSpPr>
          <p:cNvPr id="255" name="Google Shape;255;p23"/>
          <p:cNvSpPr txBox="1"/>
          <p:nvPr/>
        </p:nvSpPr>
        <p:spPr>
          <a:xfrm>
            <a:off x="952500" y="1948755"/>
            <a:ext cx="4714875"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Child-Centric Pedagogy:</a:t>
            </a:r>
            <a:r>
              <a:rPr lang="en-US" sz="1125" b="0" i="0" u="none" strike="noStrike" cap="none">
                <a:solidFill>
                  <a:srgbClr val="2F3E46"/>
                </a:solidFill>
                <a:latin typeface="Inter"/>
                <a:ea typeface="Inter"/>
                <a:cs typeface="Inter"/>
                <a:sym typeface="Inter"/>
              </a:rPr>
              <a:t> Explicitly underscores developmental readiness, shifting emphasis from passive learning to active self-discovery.</a:t>
            </a:r>
            <a:endParaRPr/>
          </a:p>
        </p:txBody>
      </p:sp>
      <p:sp>
        <p:nvSpPr>
          <p:cNvPr id="256" name="Google Shape;256;p23"/>
          <p:cNvSpPr txBox="1"/>
          <p:nvPr/>
        </p:nvSpPr>
        <p:spPr>
          <a:xfrm>
            <a:off x="952500" y="2748855"/>
            <a:ext cx="4714875"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Play Advocacy:</a:t>
            </a:r>
            <a:r>
              <a:rPr lang="en-US" sz="1125" b="0" i="0" u="none" strike="noStrike" cap="none">
                <a:solidFill>
                  <a:srgbClr val="2F3E46"/>
                </a:solidFill>
                <a:latin typeface="Inter"/>
                <a:ea typeface="Inter"/>
                <a:cs typeface="Inter"/>
                <a:sym typeface="Inter"/>
              </a:rPr>
              <a:t> Validates play as an essential developmental process rather than a recreational pause.</a:t>
            </a:r>
            <a:endParaRPr/>
          </a:p>
        </p:txBody>
      </p:sp>
      <p:sp>
        <p:nvSpPr>
          <p:cNvPr id="257" name="Google Shape;257;p23"/>
          <p:cNvSpPr txBox="1"/>
          <p:nvPr/>
        </p:nvSpPr>
        <p:spPr>
          <a:xfrm>
            <a:off x="952500" y="3320355"/>
            <a:ext cx="4714875"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Modern Applied Legacy:</a:t>
            </a:r>
            <a:r>
              <a:rPr lang="en-US" sz="1125" b="0" i="0" u="none" strike="noStrike" cap="none">
                <a:solidFill>
                  <a:srgbClr val="2F3E46"/>
                </a:solidFill>
                <a:latin typeface="Inter"/>
                <a:ea typeface="Inter"/>
                <a:cs typeface="Inter"/>
                <a:sym typeface="Inter"/>
              </a:rPr>
              <a:t> Directly guides contemporary educational models and technological design </a:t>
            </a:r>
            <a:r>
              <a:rPr lang="en-US" sz="1125" b="0" i="1" u="none" strike="noStrike" cap="none">
                <a:solidFill>
                  <a:srgbClr val="E07A5F"/>
                </a:solidFill>
                <a:latin typeface="Inter SemiBold"/>
                <a:ea typeface="Inter SemiBold"/>
                <a:cs typeface="Inter SemiBold"/>
                <a:sym typeface="Inter SemiBold"/>
              </a:rPr>
              <a:t>(McLelland, 2024)</a:t>
            </a:r>
            <a:r>
              <a:rPr lang="en-US" sz="1125" b="0" i="0" u="none" strike="noStrike" cap="none">
                <a:solidFill>
                  <a:srgbClr val="2F3E46"/>
                </a:solidFill>
                <a:latin typeface="Inter"/>
                <a:ea typeface="Inter"/>
                <a:cs typeface="Inter"/>
                <a:sym typeface="Inter"/>
              </a:rPr>
              <a:t>.</a:t>
            </a:r>
            <a:endParaRPr/>
          </a:p>
        </p:txBody>
      </p:sp>
      <p:sp>
        <p:nvSpPr>
          <p:cNvPr id="258" name="Google Shape;258;p23"/>
          <p:cNvSpPr txBox="1"/>
          <p:nvPr/>
        </p:nvSpPr>
        <p:spPr>
          <a:xfrm>
            <a:off x="6848475" y="1520130"/>
            <a:ext cx="4610576" cy="285750"/>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650" b="1" i="0" u="none" strike="noStrike" cap="none">
                <a:solidFill>
                  <a:srgbClr val="1B3B48"/>
                </a:solidFill>
                <a:latin typeface="Playfair Display"/>
                <a:ea typeface="Playfair Display"/>
                <a:cs typeface="Playfair Display"/>
                <a:sym typeface="Playfair Display"/>
              </a:rPr>
              <a:t>Key Limitations</a:t>
            </a:r>
            <a:endParaRPr/>
          </a:p>
        </p:txBody>
      </p:sp>
      <p:sp>
        <p:nvSpPr>
          <p:cNvPr id="259" name="Google Shape;259;p23"/>
          <p:cNvSpPr txBox="1"/>
          <p:nvPr/>
        </p:nvSpPr>
        <p:spPr>
          <a:xfrm>
            <a:off x="6524625" y="1948755"/>
            <a:ext cx="4714875"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Underestimating Social Impact:</a:t>
            </a:r>
            <a:r>
              <a:rPr lang="en-US" sz="1125" b="0" i="0" u="none" strike="noStrike" cap="none">
                <a:solidFill>
                  <a:srgbClr val="2F3E46"/>
                </a:solidFill>
                <a:latin typeface="Inter"/>
                <a:ea typeface="Inter"/>
                <a:cs typeface="Inter"/>
                <a:sym typeface="Inter"/>
              </a:rPr>
              <a:t> Underemphasizes how co-constructed knowledge, dialogue, and relationships shape cognitive growth.</a:t>
            </a:r>
            <a:endParaRPr/>
          </a:p>
        </p:txBody>
      </p:sp>
      <p:sp>
        <p:nvSpPr>
          <p:cNvPr id="260" name="Google Shape;260;p23"/>
          <p:cNvSpPr txBox="1"/>
          <p:nvPr/>
        </p:nvSpPr>
        <p:spPr>
          <a:xfrm>
            <a:off x="6524625" y="2748855"/>
            <a:ext cx="4714875" cy="685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Accelerated Competency:</a:t>
            </a:r>
            <a:r>
              <a:rPr lang="en-US" sz="1125" b="0" i="0" u="none" strike="noStrike" cap="none">
                <a:solidFill>
                  <a:srgbClr val="2F3E46"/>
                </a:solidFill>
                <a:latin typeface="Inter"/>
                <a:ea typeface="Inter"/>
                <a:cs typeface="Inter"/>
                <a:sym typeface="Inter"/>
              </a:rPr>
              <a:t> Contemporary children often exhibit logical processes earlier than Piaget’s stages suggest </a:t>
            </a:r>
            <a:r>
              <a:rPr lang="en-US" sz="1125" b="0" i="1" u="none" strike="noStrike" cap="none">
                <a:solidFill>
                  <a:srgbClr val="E07A5F"/>
                </a:solidFill>
                <a:latin typeface="Inter SemiBold"/>
                <a:ea typeface="Inter SemiBold"/>
                <a:cs typeface="Inter SemiBold"/>
                <a:sym typeface="Inter SemiBold"/>
              </a:rPr>
              <a:t>(Kilag et al., 2022)</a:t>
            </a:r>
            <a:r>
              <a:rPr lang="en-US" sz="1125" b="0" i="0" u="none" strike="noStrike" cap="none">
                <a:solidFill>
                  <a:srgbClr val="2F3E46"/>
                </a:solidFill>
                <a:latin typeface="Inter"/>
                <a:ea typeface="Inter"/>
                <a:cs typeface="Inter"/>
                <a:sym typeface="Inter"/>
              </a:rPr>
              <a:t>.</a:t>
            </a:r>
            <a:endParaRPr/>
          </a:p>
        </p:txBody>
      </p:sp>
      <p:sp>
        <p:nvSpPr>
          <p:cNvPr id="261" name="Google Shape;261;p23"/>
          <p:cNvSpPr txBox="1"/>
          <p:nvPr/>
        </p:nvSpPr>
        <p:spPr>
          <a:xfrm>
            <a:off x="6524625" y="3548955"/>
            <a:ext cx="4714875" cy="45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1" i="0" u="none" strike="noStrike" cap="none">
                <a:solidFill>
                  <a:srgbClr val="2F3E46"/>
                </a:solidFill>
                <a:latin typeface="Inter"/>
                <a:ea typeface="Inter"/>
                <a:cs typeface="Inter"/>
                <a:sym typeface="Inter"/>
              </a:rPr>
              <a:t>Cultural Variables:</a:t>
            </a:r>
            <a:r>
              <a:rPr lang="en-US" sz="1125" b="0" i="0" u="none" strike="noStrike" cap="none">
                <a:solidFill>
                  <a:srgbClr val="2F3E46"/>
                </a:solidFill>
                <a:latin typeface="Inter"/>
                <a:ea typeface="Inter"/>
                <a:cs typeface="Inter"/>
                <a:sym typeface="Inter"/>
              </a:rPr>
              <a:t> Overlooks cultural, digital, and socioeconomic diversity in shaping unique developmental timelines.</a:t>
            </a:r>
            <a:endParaRPr/>
          </a:p>
        </p:txBody>
      </p:sp>
      <p:pic>
        <p:nvPicPr>
          <p:cNvPr id="262" name="Google Shape;262;p23" descr="image.png"/>
          <p:cNvPicPr preferRelativeResize="0"/>
          <p:nvPr/>
        </p:nvPicPr>
        <p:blipFill rotWithShape="1">
          <a:blip r:embed="rId6">
            <a:alphaModFix/>
          </a:blip>
          <a:srcRect/>
          <a:stretch/>
        </p:blipFill>
        <p:spPr>
          <a:xfrm>
            <a:off x="952500" y="1558230"/>
            <a:ext cx="209550" cy="209550"/>
          </a:xfrm>
          <a:prstGeom prst="rect">
            <a:avLst/>
          </a:prstGeom>
          <a:noFill/>
          <a:ln>
            <a:noFill/>
          </a:ln>
        </p:spPr>
      </p:pic>
      <p:pic>
        <p:nvPicPr>
          <p:cNvPr id="263" name="Google Shape;263;p23" descr="image.png"/>
          <p:cNvPicPr preferRelativeResize="0"/>
          <p:nvPr/>
        </p:nvPicPr>
        <p:blipFill rotWithShape="1">
          <a:blip r:embed="rId7">
            <a:alphaModFix/>
          </a:blip>
          <a:srcRect/>
          <a:stretch/>
        </p:blipFill>
        <p:spPr>
          <a:xfrm>
            <a:off x="6524625" y="1558230"/>
            <a:ext cx="209550" cy="209550"/>
          </a:xfrm>
          <a:prstGeom prst="rect">
            <a:avLst/>
          </a:prstGeom>
          <a:noFill/>
          <a:ln>
            <a:noFill/>
          </a:ln>
        </p:spPr>
      </p:pic>
      <p:sp>
        <p:nvSpPr>
          <p:cNvPr id="264" name="Google Shape;264;p23"/>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Strengths and Limitations of Piaget's Theory</a:t>
            </a:r>
            <a:endParaRPr/>
          </a:p>
        </p:txBody>
      </p:sp>
      <p:sp>
        <p:nvSpPr>
          <p:cNvPr id="265" name="Google Shape;265;p23"/>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269"/>
        <p:cNvGrpSpPr/>
        <p:nvPr/>
      </p:nvGrpSpPr>
      <p:grpSpPr>
        <a:xfrm>
          <a:off x="0" y="0"/>
          <a:ext cx="0" cy="0"/>
          <a:chOff x="0" y="0"/>
          <a:chExt cx="0" cy="0"/>
        </a:xfrm>
      </p:grpSpPr>
      <p:pic>
        <p:nvPicPr>
          <p:cNvPr id="270" name="Google Shape;270;p24"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71" name="Google Shape;271;p24" descr="image.png"/>
          <p:cNvPicPr preferRelativeResize="0"/>
          <p:nvPr/>
        </p:nvPicPr>
        <p:blipFill rotWithShape="1">
          <a:blip r:embed="rId4">
            <a:alphaModFix/>
          </a:blip>
          <a:srcRect/>
          <a:stretch/>
        </p:blipFill>
        <p:spPr>
          <a:xfrm>
            <a:off x="6831806" y="1836390"/>
            <a:ext cx="4693443" cy="3810000"/>
          </a:xfrm>
          <a:prstGeom prst="rect">
            <a:avLst/>
          </a:prstGeom>
          <a:noFill/>
          <a:ln>
            <a:noFill/>
          </a:ln>
        </p:spPr>
      </p:pic>
      <p:sp>
        <p:nvSpPr>
          <p:cNvPr id="272" name="Google Shape;272;p24"/>
          <p:cNvSpPr txBox="1"/>
          <p:nvPr/>
        </p:nvSpPr>
        <p:spPr>
          <a:xfrm>
            <a:off x="666750" y="2263378"/>
            <a:ext cx="6023252" cy="3333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950" b="1" i="0" u="none" strike="noStrike" cap="none">
                <a:solidFill>
                  <a:srgbClr val="1B3B48"/>
                </a:solidFill>
                <a:latin typeface="Playfair Display"/>
                <a:ea typeface="Playfair Display"/>
                <a:cs typeface="Playfair Display"/>
                <a:sym typeface="Playfair Display"/>
              </a:rPr>
              <a:t>A Holistic Action Plan</a:t>
            </a:r>
            <a:endParaRPr/>
          </a:p>
        </p:txBody>
      </p:sp>
      <p:sp>
        <p:nvSpPr>
          <p:cNvPr id="273" name="Google Shape;273;p24"/>
          <p:cNvSpPr txBox="1"/>
          <p:nvPr/>
        </p:nvSpPr>
        <p:spPr>
          <a:xfrm>
            <a:off x="666750" y="2739628"/>
            <a:ext cx="5736431" cy="731341"/>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1" i="0" u="none" strike="noStrike" cap="none">
                <a:solidFill>
                  <a:srgbClr val="2F3E46"/>
                </a:solidFill>
                <a:latin typeface="Inter"/>
                <a:ea typeface="Inter"/>
                <a:cs typeface="Inter"/>
                <a:sym typeface="Inter"/>
              </a:rPr>
              <a:t>Analytical Value:</a:t>
            </a:r>
            <a:r>
              <a:rPr lang="en-US" sz="1200" b="0" i="0" u="none" strike="noStrike" cap="none">
                <a:solidFill>
                  <a:srgbClr val="2F3E46"/>
                </a:solidFill>
                <a:latin typeface="Inter"/>
                <a:ea typeface="Inter"/>
                <a:cs typeface="Inter"/>
                <a:sym typeface="Inter"/>
              </a:rPr>
              <a:t> Piaget's theory provides a powerful diagnostic lens to show how disrupted environment and early childhood trauma restrict schema construction.</a:t>
            </a:r>
            <a:endParaRPr/>
          </a:p>
        </p:txBody>
      </p:sp>
      <p:sp>
        <p:nvSpPr>
          <p:cNvPr id="274" name="Google Shape;274;p24"/>
          <p:cNvSpPr txBox="1"/>
          <p:nvPr/>
        </p:nvSpPr>
        <p:spPr>
          <a:xfrm>
            <a:off x="666750" y="3613844"/>
            <a:ext cx="5736431" cy="731341"/>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1" i="0" u="none" strike="noStrike" cap="none">
                <a:solidFill>
                  <a:srgbClr val="2F3E46"/>
                </a:solidFill>
                <a:latin typeface="Inter"/>
                <a:ea typeface="Inter"/>
                <a:cs typeface="Inter"/>
                <a:sym typeface="Inter"/>
              </a:rPr>
              <a:t>Environmental Stability:</a:t>
            </a:r>
            <a:r>
              <a:rPr lang="en-US" sz="1200" b="0" i="0" u="none" strike="noStrike" cap="none">
                <a:solidFill>
                  <a:srgbClr val="2F3E46"/>
                </a:solidFill>
                <a:latin typeface="Inter"/>
                <a:ea typeface="Inter"/>
                <a:cs typeface="Inter"/>
                <a:sym typeface="Inter"/>
              </a:rPr>
              <a:t> Constructing a secure, predictable, and language-rich early years setting is vital for optimizing Isaac's cognitive and socio-emotional trajectory.</a:t>
            </a:r>
            <a:endParaRPr/>
          </a:p>
        </p:txBody>
      </p:sp>
      <p:sp>
        <p:nvSpPr>
          <p:cNvPr id="275" name="Google Shape;275;p24"/>
          <p:cNvSpPr txBox="1"/>
          <p:nvPr/>
        </p:nvSpPr>
        <p:spPr>
          <a:xfrm>
            <a:off x="666750" y="4488060"/>
            <a:ext cx="5736431" cy="731341"/>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1B3B48"/>
                </a:solidFill>
                <a:latin typeface="Inter Black"/>
                <a:ea typeface="Inter Black"/>
                <a:cs typeface="Inter Black"/>
                <a:sym typeface="Inter Black"/>
              </a:rPr>
              <a:t>Key Takeaway:</a:t>
            </a:r>
            <a:r>
              <a:rPr lang="en-US" sz="1200" b="0" i="0" u="none" strike="noStrike" cap="none">
                <a:solidFill>
                  <a:srgbClr val="1B3B48"/>
                </a:solidFill>
                <a:latin typeface="Inter SemiBold"/>
                <a:ea typeface="Inter SemiBold"/>
                <a:cs typeface="Inter SemiBold"/>
                <a:sym typeface="Inter SemiBold"/>
              </a:rPr>
              <a:t> By integrating early-years support, parent-centered mental health care, and interactive speech programs, practitioners can successfully help children overcome early adversity.</a:t>
            </a:r>
            <a:endParaRPr/>
          </a:p>
        </p:txBody>
      </p:sp>
      <p:pic>
        <p:nvPicPr>
          <p:cNvPr id="276" name="Google Shape;276;p24" descr="image.png"/>
          <p:cNvPicPr preferRelativeResize="0"/>
          <p:nvPr/>
        </p:nvPicPr>
        <p:blipFill rotWithShape="1">
          <a:blip r:embed="rId5">
            <a:alphaModFix/>
          </a:blip>
          <a:srcRect/>
          <a:stretch/>
        </p:blipFill>
        <p:spPr>
          <a:xfrm>
            <a:off x="6869906" y="1874490"/>
            <a:ext cx="4617243" cy="3733800"/>
          </a:xfrm>
          <a:prstGeom prst="rect">
            <a:avLst/>
          </a:prstGeom>
          <a:noFill/>
          <a:ln>
            <a:noFill/>
          </a:ln>
        </p:spPr>
      </p:pic>
      <p:sp>
        <p:nvSpPr>
          <p:cNvPr id="277" name="Google Shape;277;p24"/>
          <p:cNvSpPr txBox="1"/>
          <p:nvPr/>
        </p:nvSpPr>
        <p:spPr>
          <a:xfrm>
            <a:off x="809625" y="476250"/>
            <a:ext cx="11251406"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1B3B48"/>
                </a:solidFill>
                <a:latin typeface="Playfair Display"/>
                <a:ea typeface="Playfair Display"/>
                <a:cs typeface="Playfair Display"/>
                <a:sym typeface="Playfair Display"/>
              </a:rPr>
              <a:t>Conclusion</a:t>
            </a:r>
            <a:endParaRPr/>
          </a:p>
        </p:txBody>
      </p:sp>
      <p:sp>
        <p:nvSpPr>
          <p:cNvPr id="278" name="Google Shape;278;p24"/>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CF9F5"/>
        </a:solidFill>
        <a:effectLst/>
      </p:bgPr>
    </p:bg>
    <p:spTree>
      <p:nvGrpSpPr>
        <p:cNvPr id="1" name="Shape 282"/>
        <p:cNvGrpSpPr/>
        <p:nvPr/>
      </p:nvGrpSpPr>
      <p:grpSpPr>
        <a:xfrm>
          <a:off x="0" y="0"/>
          <a:ext cx="0" cy="0"/>
          <a:chOff x="0" y="0"/>
          <a:chExt cx="0" cy="0"/>
        </a:xfrm>
      </p:grpSpPr>
      <p:sp>
        <p:nvSpPr>
          <p:cNvPr id="283" name="Google Shape;283;p25"/>
          <p:cNvSpPr txBox="1"/>
          <p:nvPr/>
        </p:nvSpPr>
        <p:spPr>
          <a:xfrm>
            <a:off x="809625" y="476250"/>
            <a:ext cx="11251500" cy="4386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a:solidFill>
                  <a:srgbClr val="1B3B48"/>
                </a:solidFill>
                <a:latin typeface="Playfair Display"/>
                <a:ea typeface="Playfair Display"/>
                <a:cs typeface="Playfair Display"/>
                <a:sym typeface="Playfair Display"/>
              </a:rPr>
              <a:t>References</a:t>
            </a:r>
            <a:endParaRPr/>
          </a:p>
        </p:txBody>
      </p:sp>
      <p:sp>
        <p:nvSpPr>
          <p:cNvPr id="284" name="Google Shape;284;p25"/>
          <p:cNvSpPr/>
          <p:nvPr/>
        </p:nvSpPr>
        <p:spPr>
          <a:xfrm>
            <a:off x="666750" y="476250"/>
            <a:ext cx="47625" cy="434280"/>
          </a:xfrm>
          <a:prstGeom prst="rect">
            <a:avLst/>
          </a:prstGeom>
          <a:solidFill>
            <a:srgbClr val="E07A5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85" name="Google Shape;285;p25"/>
          <p:cNvSpPr txBox="1"/>
          <p:nvPr/>
        </p:nvSpPr>
        <p:spPr>
          <a:xfrm>
            <a:off x="809625" y="1025125"/>
            <a:ext cx="10360500" cy="4617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Abraham, C., Conner, M., Jones, F. and O'Connor, D., 2024. Health psychology. Routledge.</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Kilag, O.K.T., Ignacio, R., Lumando, E.B., Alvez, G.U., Abendan, C.F.K., QuiÃƒÂ±anola, N.A.M.P. and Sasan, J.M., 2022. ICT integration in Primary School classrooms in the time of Pandemic in the light of Jean Piaget's cognitive development theory. International Journal of Emerging Issues in Early Childhood Education, 4(2), pp.42-54.</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Marks, D.F., Murray, M., Locke, A., Annunziato, R.A. and Estacio, E.V., 2024. Health psychology: Theory, research and practice.</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Mauluddia, Y. and Solehuddin, M., 2023. The Application of Playing in Early Childhood Education Based on Piaget’s Way of Thinking. Al-Athfaal: Jurnal Ilmiah Pendidikan Anak Usia Dini, 6(2), pp.143-156.</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McLelland, J., 2024. Connecting Piaget's cognitive development theory to technology in the early years. He Kupu, 8(1).</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Oogarah-Pratap, B., Bholoa, A. and Ramma, Y., 2025. Stage theory of cognitive development—Jean Piaget. In Science education in theory and practice: An introductory guide to learning theory (pp. 125-142). Cham: Springer Nature Switzerland.</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Pakpahan, F.H. and Saragih, M., 2022. Theory of cognitive development by Jean Piaget. Journal of Applied Linguistics, 2(1), pp.55-60.</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Ramesh, S., 2022. The theories of cognitive development. In The political economy of human behaviour and economic development: Psychology and economic development (pp. 143-180). Cham: Springer International Publishing.</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r>
              <a:rPr lang="en-US" sz="1200" b="1">
                <a:solidFill>
                  <a:srgbClr val="2F3E46"/>
                </a:solidFill>
                <a:latin typeface="Inter"/>
                <a:ea typeface="Inter"/>
                <a:cs typeface="Inter"/>
                <a:sym typeface="Inter"/>
              </a:rPr>
              <a:t>Sidabutar, H., 2025. Applıcation of Piaget's theory in early childhood education curriculum development. International Journal of Teaching and Learning (INJOTEL), 3(1), pp.126-134.</a:t>
            </a:r>
            <a:endParaRPr sz="1200" b="1">
              <a:solidFill>
                <a:srgbClr val="2F3E46"/>
              </a:solidFill>
              <a:latin typeface="Inter"/>
              <a:ea typeface="Inter"/>
              <a:cs typeface="Inter"/>
              <a:sym typeface="Inter"/>
            </a:endParaRPr>
          </a:p>
          <a:p>
            <a:pPr marL="0" marR="0" lvl="0" indent="0" algn="l" rtl="0">
              <a:lnSpc>
                <a:spcPct val="160000"/>
              </a:lnSpc>
              <a:spcBef>
                <a:spcPts val="0"/>
              </a:spcBef>
              <a:spcAft>
                <a:spcPts val="0"/>
              </a:spcAft>
              <a:buNone/>
            </a:pPr>
            <a:endParaRPr sz="1200" b="1">
              <a:solidFill>
                <a:srgbClr val="2F3E46"/>
              </a:solidFill>
              <a:latin typeface="Inter"/>
              <a:ea typeface="Inter"/>
              <a:cs typeface="Inter"/>
              <a:sym typeface="Inte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1499</Words>
  <Application>Microsoft Macintosh PowerPoint</Application>
  <PresentationFormat>Widescreen</PresentationFormat>
  <Paragraphs>99</Paragraphs>
  <Slides>13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Inter Black</vt:lpstr>
      <vt:lpstr>Inter Medium</vt:lpstr>
      <vt:lpstr>Inter</vt:lpstr>
      <vt:lpstr>Playfair Display</vt:lpstr>
      <vt:lpstr>Calibri</vt:lpstr>
      <vt:lpstr>Inter SemiBold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Zahra Al-Saabri (2441066)</cp:lastModifiedBy>
  <cp:revision>3</cp:revision>
  <dcterms:modified xsi:type="dcterms:W3CDTF">2026-07-20T20:38:34Z</dcterms:modified>
</cp:coreProperties>
</file>