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6"/>
  </p:notesMasterIdLst>
  <p:sldIdLst>
    <p:sldId id="257" r:id="rId2"/>
    <p:sldId id="291" r:id="rId3"/>
    <p:sldId id="259" r:id="rId4"/>
    <p:sldId id="258" r:id="rId5"/>
    <p:sldId id="305" r:id="rId6"/>
    <p:sldId id="306" r:id="rId7"/>
    <p:sldId id="283" r:id="rId8"/>
    <p:sldId id="332" r:id="rId9"/>
    <p:sldId id="261" r:id="rId10"/>
    <p:sldId id="262" r:id="rId11"/>
    <p:sldId id="263" r:id="rId12"/>
    <p:sldId id="307" r:id="rId13"/>
    <p:sldId id="265" r:id="rId14"/>
    <p:sldId id="308" r:id="rId15"/>
    <p:sldId id="311" r:id="rId16"/>
    <p:sldId id="312" r:id="rId17"/>
    <p:sldId id="313" r:id="rId18"/>
    <p:sldId id="314" r:id="rId19"/>
    <p:sldId id="316" r:id="rId20"/>
    <p:sldId id="315" r:id="rId21"/>
    <p:sldId id="334" r:id="rId22"/>
    <p:sldId id="317" r:id="rId23"/>
    <p:sldId id="330" r:id="rId24"/>
    <p:sldId id="278" r:id="rId25"/>
    <p:sldId id="318" r:id="rId26"/>
    <p:sldId id="319" r:id="rId27"/>
    <p:sldId id="320" r:id="rId28"/>
    <p:sldId id="321" r:id="rId29"/>
    <p:sldId id="322" r:id="rId30"/>
    <p:sldId id="323" r:id="rId31"/>
    <p:sldId id="324" r:id="rId32"/>
    <p:sldId id="325" r:id="rId33"/>
    <p:sldId id="326" r:id="rId34"/>
    <p:sldId id="327" r:id="rId35"/>
    <p:sldId id="328" r:id="rId36"/>
    <p:sldId id="329" r:id="rId37"/>
    <p:sldId id="333" r:id="rId38"/>
    <p:sldId id="297" r:id="rId39"/>
    <p:sldId id="299" r:id="rId40"/>
    <p:sldId id="336" r:id="rId41"/>
    <p:sldId id="335" r:id="rId42"/>
    <p:sldId id="302" r:id="rId43"/>
    <p:sldId id="331" r:id="rId44"/>
    <p:sldId id="286" r:id="rId45"/>
    <p:sldId id="289" r:id="rId46"/>
    <p:sldId id="292" r:id="rId47"/>
    <p:sldId id="290" r:id="rId48"/>
    <p:sldId id="260" r:id="rId49"/>
    <p:sldId id="288" r:id="rId50"/>
    <p:sldId id="287" r:id="rId51"/>
    <p:sldId id="264" r:id="rId52"/>
    <p:sldId id="266" r:id="rId53"/>
    <p:sldId id="267" r:id="rId54"/>
    <p:sldId id="268" r:id="rId55"/>
    <p:sldId id="269" r:id="rId56"/>
    <p:sldId id="270" r:id="rId57"/>
    <p:sldId id="271" r:id="rId58"/>
    <p:sldId id="272" r:id="rId59"/>
    <p:sldId id="273" r:id="rId60"/>
    <p:sldId id="275" r:id="rId61"/>
    <p:sldId id="294" r:id="rId62"/>
    <p:sldId id="337" r:id="rId63"/>
    <p:sldId id="338" r:id="rId64"/>
    <p:sldId id="285" r:id="rId6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F3448B-8B21-46D9-B992-325B8B8DD851}" v="3" dt="2026-10-19T08:55:38.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0" autoAdjust="0"/>
    <p:restoredTop sz="94660"/>
  </p:normalViewPr>
  <p:slideViewPr>
    <p:cSldViewPr snapToGrid="0">
      <p:cViewPr varScale="1">
        <p:scale>
          <a:sx n="106" d="100"/>
          <a:sy n="106" d="100"/>
        </p:scale>
        <p:origin x="618" y="96"/>
      </p:cViewPr>
      <p:guideLst/>
    </p:cSldViewPr>
  </p:slideViewPr>
  <p:notesTextViewPr>
    <p:cViewPr>
      <p:scale>
        <a:sx n="1" d="1"/>
        <a:sy n="1" d="1"/>
      </p:scale>
      <p:origin x="0" y="0"/>
    </p:cViewPr>
  </p:notesTextViewPr>
  <p:sorterViewPr>
    <p:cViewPr>
      <p:scale>
        <a:sx n="100" d="100"/>
        <a:sy n="100" d="100"/>
      </p:scale>
      <p:origin x="0" y="-1109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i Phelps" userId="44e5b747-28bd-454d-8b1f-8b8d7db49187" providerId="ADAL" clId="{8792EDBA-51A9-4F41-BBDC-414909E78C45}"/>
    <pc:docChg chg="undo custSel addSld modSld sldOrd">
      <pc:chgData name="Ceri Phelps" userId="44e5b747-28bd-454d-8b1f-8b8d7db49187" providerId="ADAL" clId="{8792EDBA-51A9-4F41-BBDC-414909E78C45}" dt="2026-10-20T06:50:05.444" v="1359" actId="20577"/>
      <pc:docMkLst>
        <pc:docMk/>
      </pc:docMkLst>
      <pc:sldChg chg="modSp mod modClrScheme chgLayout">
        <pc:chgData name="Ceri Phelps" userId="44e5b747-28bd-454d-8b1f-8b8d7db49187" providerId="ADAL" clId="{8792EDBA-51A9-4F41-BBDC-414909E78C45}" dt="2026-10-19T09:00:17.251" v="200" actId="20577"/>
        <pc:sldMkLst>
          <pc:docMk/>
          <pc:sldMk cId="179338865" sldId="290"/>
        </pc:sldMkLst>
        <pc:spChg chg="mod">
          <ac:chgData name="Ceri Phelps" userId="44e5b747-28bd-454d-8b1f-8b8d7db49187" providerId="ADAL" clId="{8792EDBA-51A9-4F41-BBDC-414909E78C45}" dt="2026-10-19T08:59:43.856" v="179" actId="1076"/>
          <ac:spMkLst>
            <pc:docMk/>
            <pc:sldMk cId="179338865" sldId="290"/>
            <ac:spMk id="18435" creationId="{00000000-0000-0000-0000-000000000000}"/>
          </ac:spMkLst>
        </pc:spChg>
        <pc:spChg chg="mod">
          <ac:chgData name="Ceri Phelps" userId="44e5b747-28bd-454d-8b1f-8b8d7db49187" providerId="ADAL" clId="{8792EDBA-51A9-4F41-BBDC-414909E78C45}" dt="2026-10-19T08:59:55.198" v="191" actId="1076"/>
          <ac:spMkLst>
            <pc:docMk/>
            <pc:sldMk cId="179338865" sldId="290"/>
            <ac:spMk id="18436" creationId="{00000000-0000-0000-0000-000000000000}"/>
          </ac:spMkLst>
        </pc:spChg>
        <pc:spChg chg="mod">
          <ac:chgData name="Ceri Phelps" userId="44e5b747-28bd-454d-8b1f-8b8d7db49187" providerId="ADAL" clId="{8792EDBA-51A9-4F41-BBDC-414909E78C45}" dt="2026-10-19T08:59:24.036" v="176" actId="1076"/>
          <ac:spMkLst>
            <pc:docMk/>
            <pc:sldMk cId="179338865" sldId="290"/>
            <ac:spMk id="18438" creationId="{00000000-0000-0000-0000-000000000000}"/>
          </ac:spMkLst>
        </pc:spChg>
        <pc:spChg chg="mod ord">
          <ac:chgData name="Ceri Phelps" userId="44e5b747-28bd-454d-8b1f-8b8d7db49187" providerId="ADAL" clId="{8792EDBA-51A9-4F41-BBDC-414909E78C45}" dt="2026-10-19T09:00:17.251" v="200" actId="20577"/>
          <ac:spMkLst>
            <pc:docMk/>
            <pc:sldMk cId="179338865" sldId="290"/>
            <ac:spMk id="39938" creationId="{00000000-0000-0000-0000-000000000000}"/>
          </ac:spMkLst>
        </pc:spChg>
      </pc:sldChg>
      <pc:sldChg chg="add">
        <pc:chgData name="Ceri Phelps" userId="44e5b747-28bd-454d-8b1f-8b8d7db49187" providerId="ADAL" clId="{8792EDBA-51A9-4F41-BBDC-414909E78C45}" dt="2026-10-19T08:55:38.720" v="90"/>
        <pc:sldMkLst>
          <pc:docMk/>
          <pc:sldMk cId="1871742440" sldId="302"/>
        </pc:sldMkLst>
      </pc:sldChg>
      <pc:sldChg chg="ord">
        <pc:chgData name="Ceri Phelps" userId="44e5b747-28bd-454d-8b1f-8b8d7db49187" providerId="ADAL" clId="{8792EDBA-51A9-4F41-BBDC-414909E78C45}" dt="2026-10-19T08:57:02.147" v="174" actId="20578"/>
        <pc:sldMkLst>
          <pc:docMk/>
          <pc:sldMk cId="4002161747" sldId="331"/>
        </pc:sldMkLst>
      </pc:sldChg>
      <pc:sldChg chg="addSp delSp modSp new mod">
        <pc:chgData name="Ceri Phelps" userId="44e5b747-28bd-454d-8b1f-8b8d7db49187" providerId="ADAL" clId="{8792EDBA-51A9-4F41-BBDC-414909E78C45}" dt="2026-10-19T08:53:24.573" v="89" actId="1076"/>
        <pc:sldMkLst>
          <pc:docMk/>
          <pc:sldMk cId="2692619033" sldId="334"/>
        </pc:sldMkLst>
        <pc:spChg chg="mod">
          <ac:chgData name="Ceri Phelps" userId="44e5b747-28bd-454d-8b1f-8b8d7db49187" providerId="ADAL" clId="{8792EDBA-51A9-4F41-BBDC-414909E78C45}" dt="2026-10-19T08:52:04.008" v="52" actId="20577"/>
          <ac:spMkLst>
            <pc:docMk/>
            <pc:sldMk cId="2692619033" sldId="334"/>
            <ac:spMk id="2" creationId="{C3C98AE6-1DD2-7F9B-C90B-BAA43D409C3C}"/>
          </ac:spMkLst>
        </pc:spChg>
        <pc:spChg chg="del">
          <ac:chgData name="Ceri Phelps" userId="44e5b747-28bd-454d-8b1f-8b8d7db49187" providerId="ADAL" clId="{8792EDBA-51A9-4F41-BBDC-414909E78C45}" dt="2026-10-19T08:52:10.996" v="53"/>
          <ac:spMkLst>
            <pc:docMk/>
            <pc:sldMk cId="2692619033" sldId="334"/>
            <ac:spMk id="3" creationId="{9A3137FB-6E23-7502-522E-F6C265752189}"/>
          </ac:spMkLst>
        </pc:spChg>
        <pc:spChg chg="add mod">
          <ac:chgData name="Ceri Phelps" userId="44e5b747-28bd-454d-8b1f-8b8d7db49187" providerId="ADAL" clId="{8792EDBA-51A9-4F41-BBDC-414909E78C45}" dt="2026-10-19T08:53:24.573" v="89" actId="1076"/>
          <ac:spMkLst>
            <pc:docMk/>
            <pc:sldMk cId="2692619033" sldId="334"/>
            <ac:spMk id="4" creationId="{14EE662E-06E1-C5D2-C829-C7BDD409CB14}"/>
          </ac:spMkLst>
        </pc:spChg>
        <pc:spChg chg="add mod">
          <ac:chgData name="Ceri Phelps" userId="44e5b747-28bd-454d-8b1f-8b8d7db49187" providerId="ADAL" clId="{8792EDBA-51A9-4F41-BBDC-414909E78C45}" dt="2026-10-19T08:53:19.332" v="88" actId="403"/>
          <ac:spMkLst>
            <pc:docMk/>
            <pc:sldMk cId="2692619033" sldId="334"/>
            <ac:spMk id="5" creationId="{A12CD881-864E-0D42-66CD-C8E6CEF4A8F2}"/>
          </ac:spMkLst>
        </pc:spChg>
      </pc:sldChg>
      <pc:sldChg chg="add">
        <pc:chgData name="Ceri Phelps" userId="44e5b747-28bd-454d-8b1f-8b8d7db49187" providerId="ADAL" clId="{8792EDBA-51A9-4F41-BBDC-414909E78C45}" dt="2026-10-19T08:55:38.720" v="90"/>
        <pc:sldMkLst>
          <pc:docMk/>
          <pc:sldMk cId="2063410831" sldId="335"/>
        </pc:sldMkLst>
      </pc:sldChg>
      <pc:sldChg chg="addSp modSp new mod setBg modClrScheme chgLayout">
        <pc:chgData name="Ceri Phelps" userId="44e5b747-28bd-454d-8b1f-8b8d7db49187" providerId="ADAL" clId="{8792EDBA-51A9-4F41-BBDC-414909E78C45}" dt="2026-10-19T08:56:49.117" v="171" actId="26606"/>
        <pc:sldMkLst>
          <pc:docMk/>
          <pc:sldMk cId="2247563296" sldId="336"/>
        </pc:sldMkLst>
        <pc:spChg chg="add mod">
          <ac:chgData name="Ceri Phelps" userId="44e5b747-28bd-454d-8b1f-8b8d7db49187" providerId="ADAL" clId="{8792EDBA-51A9-4F41-BBDC-414909E78C45}" dt="2026-10-19T08:56:49.117" v="171" actId="26606"/>
          <ac:spMkLst>
            <pc:docMk/>
            <pc:sldMk cId="2247563296" sldId="336"/>
            <ac:spMk id="2" creationId="{1229CBA0-7F6B-9B86-BD97-EDF48650143F}"/>
          </ac:spMkLst>
        </pc:spChg>
        <pc:spChg chg="add mod">
          <ac:chgData name="Ceri Phelps" userId="44e5b747-28bd-454d-8b1f-8b8d7db49187" providerId="ADAL" clId="{8792EDBA-51A9-4F41-BBDC-414909E78C45}" dt="2026-10-19T08:56:49.117" v="171" actId="26606"/>
          <ac:spMkLst>
            <pc:docMk/>
            <pc:sldMk cId="2247563296" sldId="336"/>
            <ac:spMk id="3" creationId="{31E14504-2781-DEEA-D69E-50339880FF7E}"/>
          </ac:spMkLst>
        </pc:spChg>
        <pc:spChg chg="add">
          <ac:chgData name="Ceri Phelps" userId="44e5b747-28bd-454d-8b1f-8b8d7db49187" providerId="ADAL" clId="{8792EDBA-51A9-4F41-BBDC-414909E78C45}" dt="2026-10-19T08:56:49.117" v="171" actId="26606"/>
          <ac:spMkLst>
            <pc:docMk/>
            <pc:sldMk cId="2247563296" sldId="336"/>
            <ac:spMk id="8" creationId="{23522FE7-5A29-4EF6-B1EF-2CA55748A772}"/>
          </ac:spMkLst>
        </pc:spChg>
        <pc:spChg chg="add">
          <ac:chgData name="Ceri Phelps" userId="44e5b747-28bd-454d-8b1f-8b8d7db49187" providerId="ADAL" clId="{8792EDBA-51A9-4F41-BBDC-414909E78C45}" dt="2026-10-19T08:56:49.117" v="171" actId="26606"/>
          <ac:spMkLst>
            <pc:docMk/>
            <pc:sldMk cId="2247563296" sldId="336"/>
            <ac:spMk id="16" creationId="{1BF0792A-0F2B-4A2E-AB38-0A4F18A3072D}"/>
          </ac:spMkLst>
        </pc:spChg>
        <pc:spChg chg="add">
          <ac:chgData name="Ceri Phelps" userId="44e5b747-28bd-454d-8b1f-8b8d7db49187" providerId="ADAL" clId="{8792EDBA-51A9-4F41-BBDC-414909E78C45}" dt="2026-10-19T08:56:49.117" v="171" actId="26606"/>
          <ac:spMkLst>
            <pc:docMk/>
            <pc:sldMk cId="2247563296" sldId="336"/>
            <ac:spMk id="18" creationId="{F57DB18D-C2F1-4C8C-8808-9C01ECE6834E}"/>
          </ac:spMkLst>
        </pc:spChg>
        <pc:grpChg chg="add">
          <ac:chgData name="Ceri Phelps" userId="44e5b747-28bd-454d-8b1f-8b8d7db49187" providerId="ADAL" clId="{8792EDBA-51A9-4F41-BBDC-414909E78C45}" dt="2026-10-19T08:56:49.117" v="171" actId="26606"/>
          <ac:grpSpMkLst>
            <pc:docMk/>
            <pc:sldMk cId="2247563296" sldId="336"/>
            <ac:grpSpMk id="20" creationId="{E5D935FA-3336-4941-9214-E250A5727F40}"/>
          </ac:grpSpMkLst>
        </pc:grpChg>
        <pc:picChg chg="add">
          <ac:chgData name="Ceri Phelps" userId="44e5b747-28bd-454d-8b1f-8b8d7db49187" providerId="ADAL" clId="{8792EDBA-51A9-4F41-BBDC-414909E78C45}" dt="2026-10-19T08:56:49.117" v="171" actId="26606"/>
          <ac:picMkLst>
            <pc:docMk/>
            <pc:sldMk cId="2247563296" sldId="336"/>
            <ac:picMk id="10" creationId="{C2192E09-EBC7-416C-B887-DFF915D7F43D}"/>
          </ac:picMkLst>
        </pc:picChg>
        <pc:picChg chg="add">
          <ac:chgData name="Ceri Phelps" userId="44e5b747-28bd-454d-8b1f-8b8d7db49187" providerId="ADAL" clId="{8792EDBA-51A9-4F41-BBDC-414909E78C45}" dt="2026-10-19T08:56:49.117" v="171" actId="26606"/>
          <ac:picMkLst>
            <pc:docMk/>
            <pc:sldMk cId="2247563296" sldId="336"/>
            <ac:picMk id="28" creationId="{75CC23F7-9F20-4C4B-8608-BD4DE9728FA5}"/>
          </ac:picMkLst>
        </pc:picChg>
        <pc:cxnChg chg="add">
          <ac:chgData name="Ceri Phelps" userId="44e5b747-28bd-454d-8b1f-8b8d7db49187" providerId="ADAL" clId="{8792EDBA-51A9-4F41-BBDC-414909E78C45}" dt="2026-10-19T08:56:49.117" v="171" actId="26606"/>
          <ac:cxnSpMkLst>
            <pc:docMk/>
            <pc:sldMk cId="2247563296" sldId="336"/>
            <ac:cxnSpMk id="12" creationId="{2924498D-E084-44BE-A196-CFCE35564350}"/>
          </ac:cxnSpMkLst>
        </pc:cxnChg>
        <pc:cxnChg chg="add">
          <ac:chgData name="Ceri Phelps" userId="44e5b747-28bd-454d-8b1f-8b8d7db49187" providerId="ADAL" clId="{8792EDBA-51A9-4F41-BBDC-414909E78C45}" dt="2026-10-19T08:56:49.117" v="171" actId="26606"/>
          <ac:cxnSpMkLst>
            <pc:docMk/>
            <pc:sldMk cId="2247563296" sldId="336"/>
            <ac:cxnSpMk id="26" creationId="{09A0CE28-0E59-4F4D-9855-8A8DCE9A8EFE}"/>
          </ac:cxnSpMkLst>
        </pc:cxnChg>
      </pc:sldChg>
      <pc:sldChg chg="modSp new mod">
        <pc:chgData name="Ceri Phelps" userId="44e5b747-28bd-454d-8b1f-8b8d7db49187" providerId="ADAL" clId="{8792EDBA-51A9-4F41-BBDC-414909E78C45}" dt="2026-10-20T06:50:05.444" v="1359" actId="20577"/>
        <pc:sldMkLst>
          <pc:docMk/>
          <pc:sldMk cId="3304290830" sldId="337"/>
        </pc:sldMkLst>
        <pc:spChg chg="mod">
          <ac:chgData name="Ceri Phelps" userId="44e5b747-28bd-454d-8b1f-8b8d7db49187" providerId="ADAL" clId="{8792EDBA-51A9-4F41-BBDC-414909E78C45}" dt="2026-10-20T06:50:05.444" v="1359" actId="20577"/>
          <ac:spMkLst>
            <pc:docMk/>
            <pc:sldMk cId="3304290830" sldId="337"/>
            <ac:spMk id="2" creationId="{EBBBE47F-BFD6-1D55-81D1-FAF84F7E59E0}"/>
          </ac:spMkLst>
        </pc:spChg>
        <pc:spChg chg="mod">
          <ac:chgData name="Ceri Phelps" userId="44e5b747-28bd-454d-8b1f-8b8d7db49187" providerId="ADAL" clId="{8792EDBA-51A9-4F41-BBDC-414909E78C45}" dt="2026-10-20T06:34:07.092" v="1354" actId="20577"/>
          <ac:spMkLst>
            <pc:docMk/>
            <pc:sldMk cId="3304290830" sldId="337"/>
            <ac:spMk id="3" creationId="{B548902D-023B-01C5-762C-041C33478427}"/>
          </ac:spMkLst>
        </pc:spChg>
      </pc:sldChg>
      <pc:sldChg chg="addSp delSp modSp new mod setBg">
        <pc:chgData name="Ceri Phelps" userId="44e5b747-28bd-454d-8b1f-8b8d7db49187" providerId="ADAL" clId="{8792EDBA-51A9-4F41-BBDC-414909E78C45}" dt="2026-10-20T06:49:39.428" v="1357" actId="26606"/>
        <pc:sldMkLst>
          <pc:docMk/>
          <pc:sldMk cId="3675556741" sldId="338"/>
        </pc:sldMkLst>
        <pc:spChg chg="del">
          <ac:chgData name="Ceri Phelps" userId="44e5b747-28bd-454d-8b1f-8b8d7db49187" providerId="ADAL" clId="{8792EDBA-51A9-4F41-BBDC-414909E78C45}" dt="2026-10-20T06:49:39.428" v="1357" actId="26606"/>
          <ac:spMkLst>
            <pc:docMk/>
            <pc:sldMk cId="3675556741" sldId="338"/>
            <ac:spMk id="2" creationId="{234B23FB-6284-58A4-1012-6350BE8C37A9}"/>
          </ac:spMkLst>
        </pc:spChg>
        <pc:spChg chg="del">
          <ac:chgData name="Ceri Phelps" userId="44e5b747-28bd-454d-8b1f-8b8d7db49187" providerId="ADAL" clId="{8792EDBA-51A9-4F41-BBDC-414909E78C45}" dt="2026-10-20T06:49:35.575" v="1356" actId="22"/>
          <ac:spMkLst>
            <pc:docMk/>
            <pc:sldMk cId="3675556741" sldId="338"/>
            <ac:spMk id="3" creationId="{D84AA8EA-439E-E590-3216-56E0468DE079}"/>
          </ac:spMkLst>
        </pc:spChg>
        <pc:spChg chg="add">
          <ac:chgData name="Ceri Phelps" userId="44e5b747-28bd-454d-8b1f-8b8d7db49187" providerId="ADAL" clId="{8792EDBA-51A9-4F41-BBDC-414909E78C45}" dt="2026-10-20T06:49:39.428" v="1357" actId="26606"/>
          <ac:spMkLst>
            <pc:docMk/>
            <pc:sldMk cId="3675556741" sldId="338"/>
            <ac:spMk id="10" creationId="{CDDE5CDF-1512-4CDA-B956-23D223F8DE44}"/>
          </ac:spMkLst>
        </pc:spChg>
        <pc:spChg chg="add">
          <ac:chgData name="Ceri Phelps" userId="44e5b747-28bd-454d-8b1f-8b8d7db49187" providerId="ADAL" clId="{8792EDBA-51A9-4F41-BBDC-414909E78C45}" dt="2026-10-20T06:49:39.428" v="1357" actId="26606"/>
          <ac:spMkLst>
            <pc:docMk/>
            <pc:sldMk cId="3675556741" sldId="338"/>
            <ac:spMk id="16" creationId="{F1176DA6-4BBF-42A4-9C94-E6613CCD6B37}"/>
          </ac:spMkLst>
        </pc:spChg>
        <pc:spChg chg="add">
          <ac:chgData name="Ceri Phelps" userId="44e5b747-28bd-454d-8b1f-8b8d7db49187" providerId="ADAL" clId="{8792EDBA-51A9-4F41-BBDC-414909E78C45}" dt="2026-10-20T06:49:39.428" v="1357" actId="26606"/>
          <ac:spMkLst>
            <pc:docMk/>
            <pc:sldMk cId="3675556741" sldId="338"/>
            <ac:spMk id="18" creationId="{99AAB0AE-172B-4FB4-80C2-86CD6B824220}"/>
          </ac:spMkLst>
        </pc:spChg>
        <pc:picChg chg="add mod ord">
          <ac:chgData name="Ceri Phelps" userId="44e5b747-28bd-454d-8b1f-8b8d7db49187" providerId="ADAL" clId="{8792EDBA-51A9-4F41-BBDC-414909E78C45}" dt="2026-10-20T06:49:39.428" v="1357" actId="26606"/>
          <ac:picMkLst>
            <pc:docMk/>
            <pc:sldMk cId="3675556741" sldId="338"/>
            <ac:picMk id="5" creationId="{2F575D1A-6355-F6A5-0D2E-56521F30C20C}"/>
          </ac:picMkLst>
        </pc:picChg>
        <pc:picChg chg="add">
          <ac:chgData name="Ceri Phelps" userId="44e5b747-28bd-454d-8b1f-8b8d7db49187" providerId="ADAL" clId="{8792EDBA-51A9-4F41-BBDC-414909E78C45}" dt="2026-10-20T06:49:39.428" v="1357" actId="26606"/>
          <ac:picMkLst>
            <pc:docMk/>
            <pc:sldMk cId="3675556741" sldId="338"/>
            <ac:picMk id="12" creationId="{B029D7D8-5A6B-4C76-94C8-15798C6C5ADB}"/>
          </ac:picMkLst>
        </pc:picChg>
        <pc:cxnChg chg="add">
          <ac:chgData name="Ceri Phelps" userId="44e5b747-28bd-454d-8b1f-8b8d7db49187" providerId="ADAL" clId="{8792EDBA-51A9-4F41-BBDC-414909E78C45}" dt="2026-10-20T06:49:39.428" v="1357" actId="26606"/>
          <ac:cxnSpMkLst>
            <pc:docMk/>
            <pc:sldMk cId="3675556741" sldId="338"/>
            <ac:cxnSpMk id="14" creationId="{A5C9319C-E20D-4884-952F-60B6A58C3E34}"/>
          </ac:cxnSpMkLst>
        </pc:cxn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ata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6.svg"/><Relationship Id="rId1" Type="http://schemas.openxmlformats.org/officeDocument/2006/relationships/image" Target="../media/image25.svg"/><Relationship Id="rId4" Type="http://schemas.openxmlformats.org/officeDocument/2006/relationships/image" Target="../media/image2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rawing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6.svg"/><Relationship Id="rId1" Type="http://schemas.openxmlformats.org/officeDocument/2006/relationships/image" Target="../media/image25.svg"/><Relationship Id="rId4" Type="http://schemas.openxmlformats.org/officeDocument/2006/relationships/image" Target="../media/image2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1">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30">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1A885A6-8B3F-4F83-9E0D-93F0BA8DBBEA}" type="doc">
      <dgm:prSet loTypeId="urn:microsoft.com/office/officeart/2018/2/layout/IconVerticalSolidList" loCatId="icon" qsTypeId="urn:microsoft.com/office/officeart/2005/8/quickstyle/simple1#48" qsCatId="simple" csTypeId="urn:microsoft.com/office/officeart/2018/5/colors/Iconchunking_neutralicontext_colorful1" csCatId="colorful" phldr="1"/>
      <dgm:spPr/>
      <dgm:t>
        <a:bodyPr/>
        <a:lstStyle/>
        <a:p>
          <a:endParaRPr lang="en-US"/>
        </a:p>
      </dgm:t>
    </dgm:pt>
    <dgm:pt modelId="{4E0A6C61-2C0F-4D1B-8493-D6DE260B2A58}">
      <dgm:prSet/>
      <dgm:spPr/>
      <dgm:t>
        <a:bodyPr/>
        <a:lstStyle/>
        <a:p>
          <a:r>
            <a:rPr lang="en-GB"/>
            <a:t>Choosing appropriate methodology for a study is not always as simple at it may appear</a:t>
          </a:r>
          <a:endParaRPr lang="en-US"/>
        </a:p>
      </dgm:t>
    </dgm:pt>
    <dgm:pt modelId="{002C4690-0597-45E7-ADDD-BC6F674570E3}" type="parTrans" cxnId="{30B9A3DB-AAD3-4267-B1F6-57E1CA08CE7D}">
      <dgm:prSet/>
      <dgm:spPr/>
      <dgm:t>
        <a:bodyPr/>
        <a:lstStyle/>
        <a:p>
          <a:endParaRPr lang="en-US"/>
        </a:p>
      </dgm:t>
    </dgm:pt>
    <dgm:pt modelId="{6504FDAC-C58C-4D86-9B39-5375EAFF9B8F}" type="sibTrans" cxnId="{30B9A3DB-AAD3-4267-B1F6-57E1CA08CE7D}">
      <dgm:prSet/>
      <dgm:spPr/>
      <dgm:t>
        <a:bodyPr/>
        <a:lstStyle/>
        <a:p>
          <a:endParaRPr lang="en-US"/>
        </a:p>
      </dgm:t>
    </dgm:pt>
    <dgm:pt modelId="{68E3934E-8F23-4718-B25F-132D451E2AB6}">
      <dgm:prSet/>
      <dgm:spPr/>
      <dgm:t>
        <a:bodyPr/>
        <a:lstStyle/>
        <a:p>
          <a:r>
            <a:rPr lang="en-GB"/>
            <a:t>Need to think carefully about what it is you actually want to find out and what the best way doing this is </a:t>
          </a:r>
          <a:endParaRPr lang="en-US"/>
        </a:p>
      </dgm:t>
    </dgm:pt>
    <dgm:pt modelId="{C021CCE4-6496-405E-829D-407F03576DB6}" type="parTrans" cxnId="{8B46EE51-F2F5-4D97-8034-3C392704D765}">
      <dgm:prSet/>
      <dgm:spPr/>
      <dgm:t>
        <a:bodyPr/>
        <a:lstStyle/>
        <a:p>
          <a:endParaRPr lang="en-US"/>
        </a:p>
      </dgm:t>
    </dgm:pt>
    <dgm:pt modelId="{D1E9B0D4-9D99-4035-BB77-A911CDA04079}" type="sibTrans" cxnId="{8B46EE51-F2F5-4D97-8034-3C392704D765}">
      <dgm:prSet/>
      <dgm:spPr/>
      <dgm:t>
        <a:bodyPr/>
        <a:lstStyle/>
        <a:p>
          <a:endParaRPr lang="en-US"/>
        </a:p>
      </dgm:t>
    </dgm:pt>
    <dgm:pt modelId="{810A2E04-3BC7-4D5E-934B-DCBED28B0CFD}">
      <dgm:prSet/>
      <dgm:spPr/>
      <dgm:t>
        <a:bodyPr/>
        <a:lstStyle/>
        <a:p>
          <a:r>
            <a:rPr lang="en-GB"/>
            <a:t>Different ethical and practical considerations for every project depending on the nature of the research question, target population or intervention </a:t>
          </a:r>
          <a:endParaRPr lang="en-US"/>
        </a:p>
      </dgm:t>
    </dgm:pt>
    <dgm:pt modelId="{09C81129-70A2-4984-B55A-934BB816B334}" type="parTrans" cxnId="{1384E138-6AB3-4B30-BF76-5A2EE38F5493}">
      <dgm:prSet/>
      <dgm:spPr/>
      <dgm:t>
        <a:bodyPr/>
        <a:lstStyle/>
        <a:p>
          <a:endParaRPr lang="en-US"/>
        </a:p>
      </dgm:t>
    </dgm:pt>
    <dgm:pt modelId="{668FE8A3-82EC-4A14-A3FC-B2C495C2FE77}" type="sibTrans" cxnId="{1384E138-6AB3-4B30-BF76-5A2EE38F5493}">
      <dgm:prSet/>
      <dgm:spPr/>
      <dgm:t>
        <a:bodyPr/>
        <a:lstStyle/>
        <a:p>
          <a:endParaRPr lang="en-US"/>
        </a:p>
      </dgm:t>
    </dgm:pt>
    <dgm:pt modelId="{C53E7834-7D63-4668-8F5B-4FF916EC4F5B}">
      <dgm:prSet/>
      <dgm:spPr/>
      <dgm:t>
        <a:bodyPr/>
        <a:lstStyle/>
        <a:p>
          <a:r>
            <a:rPr lang="en-GB" b="1"/>
            <a:t>Critical thinking key! </a:t>
          </a:r>
          <a:endParaRPr lang="en-US"/>
        </a:p>
      </dgm:t>
    </dgm:pt>
    <dgm:pt modelId="{A7DEED92-A79B-46DD-B211-BF7933A13287}" type="parTrans" cxnId="{42852E50-00B0-4E14-833A-6A5C2B22AB0E}">
      <dgm:prSet/>
      <dgm:spPr/>
      <dgm:t>
        <a:bodyPr/>
        <a:lstStyle/>
        <a:p>
          <a:endParaRPr lang="en-US"/>
        </a:p>
      </dgm:t>
    </dgm:pt>
    <dgm:pt modelId="{16A4C196-8B7D-4C8F-8AA9-996121983955}" type="sibTrans" cxnId="{42852E50-00B0-4E14-833A-6A5C2B22AB0E}">
      <dgm:prSet/>
      <dgm:spPr/>
      <dgm:t>
        <a:bodyPr/>
        <a:lstStyle/>
        <a:p>
          <a:endParaRPr lang="en-US"/>
        </a:p>
      </dgm:t>
    </dgm:pt>
    <dgm:pt modelId="{513B24FC-E3D8-40AA-85FD-5B07478E7FB2}" type="pres">
      <dgm:prSet presAssocID="{61A885A6-8B3F-4F83-9E0D-93F0BA8DBBEA}" presName="root" presStyleCnt="0">
        <dgm:presLayoutVars>
          <dgm:dir/>
          <dgm:resizeHandles val="exact"/>
        </dgm:presLayoutVars>
      </dgm:prSet>
      <dgm:spPr/>
    </dgm:pt>
    <dgm:pt modelId="{F2B8D2F7-6761-4B68-A203-241195290ABC}" type="pres">
      <dgm:prSet presAssocID="{4E0A6C61-2C0F-4D1B-8493-D6DE260B2A58}" presName="compNode" presStyleCnt="0"/>
      <dgm:spPr/>
    </dgm:pt>
    <dgm:pt modelId="{F99588F0-2F9B-45C9-AC83-CE4BCB8D70FE}" type="pres">
      <dgm:prSet presAssocID="{4E0A6C61-2C0F-4D1B-8493-D6DE260B2A58}" presName="bgRect" presStyleLbl="bgShp" presStyleIdx="0" presStyleCnt="4"/>
      <dgm:spPr/>
    </dgm:pt>
    <dgm:pt modelId="{58227DFA-B752-4B5D-85C5-E0F13A2AB7AE}" type="pres">
      <dgm:prSet presAssocID="{4E0A6C61-2C0F-4D1B-8493-D6DE260B2A58}"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6FD8A5CA-C961-4DAD-B162-E578D8220669}" type="pres">
      <dgm:prSet presAssocID="{4E0A6C61-2C0F-4D1B-8493-D6DE260B2A58}" presName="spaceRect" presStyleCnt="0"/>
      <dgm:spPr/>
    </dgm:pt>
    <dgm:pt modelId="{D1BE0F6C-3AC4-4565-BB78-C688025121B0}" type="pres">
      <dgm:prSet presAssocID="{4E0A6C61-2C0F-4D1B-8493-D6DE260B2A58}" presName="parTx" presStyleLbl="revTx" presStyleIdx="0" presStyleCnt="4">
        <dgm:presLayoutVars>
          <dgm:chMax val="0"/>
          <dgm:chPref val="0"/>
        </dgm:presLayoutVars>
      </dgm:prSet>
      <dgm:spPr/>
    </dgm:pt>
    <dgm:pt modelId="{0E8150F6-2FCE-47DA-9F26-660FF4E0BF7B}" type="pres">
      <dgm:prSet presAssocID="{6504FDAC-C58C-4D86-9B39-5375EAFF9B8F}" presName="sibTrans" presStyleCnt="0"/>
      <dgm:spPr/>
    </dgm:pt>
    <dgm:pt modelId="{FA910F1B-7BF3-4718-94E4-41616A5C772D}" type="pres">
      <dgm:prSet presAssocID="{68E3934E-8F23-4718-B25F-132D451E2AB6}" presName="compNode" presStyleCnt="0"/>
      <dgm:spPr/>
    </dgm:pt>
    <dgm:pt modelId="{EC6FD57D-1642-4886-803D-92419D844A95}" type="pres">
      <dgm:prSet presAssocID="{68E3934E-8F23-4718-B25F-132D451E2AB6}" presName="bgRect" presStyleLbl="bgShp" presStyleIdx="1" presStyleCnt="4"/>
      <dgm:spPr/>
    </dgm:pt>
    <dgm:pt modelId="{F32A9018-F34D-4110-A823-B0A15CD4C9EC}" type="pres">
      <dgm:prSet presAssocID="{68E3934E-8F23-4718-B25F-132D451E2AB6}"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4A1EA51-F4D2-4AC1-96EA-BF5636AF89DE}" type="pres">
      <dgm:prSet presAssocID="{68E3934E-8F23-4718-B25F-132D451E2AB6}" presName="spaceRect" presStyleCnt="0"/>
      <dgm:spPr/>
    </dgm:pt>
    <dgm:pt modelId="{58FA350A-C5E6-4557-8C43-9952553175C7}" type="pres">
      <dgm:prSet presAssocID="{68E3934E-8F23-4718-B25F-132D451E2AB6}" presName="parTx" presStyleLbl="revTx" presStyleIdx="1" presStyleCnt="4">
        <dgm:presLayoutVars>
          <dgm:chMax val="0"/>
          <dgm:chPref val="0"/>
        </dgm:presLayoutVars>
      </dgm:prSet>
      <dgm:spPr/>
    </dgm:pt>
    <dgm:pt modelId="{AC50F755-CB8D-4B40-8AD9-84E551DAEABA}" type="pres">
      <dgm:prSet presAssocID="{D1E9B0D4-9D99-4035-BB77-A911CDA04079}" presName="sibTrans" presStyleCnt="0"/>
      <dgm:spPr/>
    </dgm:pt>
    <dgm:pt modelId="{6F91D793-B111-4169-9896-84F402ACED22}" type="pres">
      <dgm:prSet presAssocID="{810A2E04-3BC7-4D5E-934B-DCBED28B0CFD}" presName="compNode" presStyleCnt="0"/>
      <dgm:spPr/>
    </dgm:pt>
    <dgm:pt modelId="{79C89513-5995-43D6-9558-F1C26AA430B4}" type="pres">
      <dgm:prSet presAssocID="{810A2E04-3BC7-4D5E-934B-DCBED28B0CFD}" presName="bgRect" presStyleLbl="bgShp" presStyleIdx="2" presStyleCnt="4"/>
      <dgm:spPr/>
    </dgm:pt>
    <dgm:pt modelId="{64E92A22-3E0C-4ACD-98E7-608F9CA40019}" type="pres">
      <dgm:prSet presAssocID="{810A2E04-3BC7-4D5E-934B-DCBED28B0CFD}"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Questions"/>
        </a:ext>
      </dgm:extLst>
    </dgm:pt>
    <dgm:pt modelId="{E172FDCE-A532-482E-AC7C-4658EAC1CD24}" type="pres">
      <dgm:prSet presAssocID="{810A2E04-3BC7-4D5E-934B-DCBED28B0CFD}" presName="spaceRect" presStyleCnt="0"/>
      <dgm:spPr/>
    </dgm:pt>
    <dgm:pt modelId="{F9BFB095-BAC1-4A0E-A382-C7CBE0CE869C}" type="pres">
      <dgm:prSet presAssocID="{810A2E04-3BC7-4D5E-934B-DCBED28B0CFD}" presName="parTx" presStyleLbl="revTx" presStyleIdx="2" presStyleCnt="4">
        <dgm:presLayoutVars>
          <dgm:chMax val="0"/>
          <dgm:chPref val="0"/>
        </dgm:presLayoutVars>
      </dgm:prSet>
      <dgm:spPr/>
    </dgm:pt>
    <dgm:pt modelId="{AB6F98F7-CCD1-453E-BEF9-1351C4F27EA1}" type="pres">
      <dgm:prSet presAssocID="{668FE8A3-82EC-4A14-A3FC-B2C495C2FE77}" presName="sibTrans" presStyleCnt="0"/>
      <dgm:spPr/>
    </dgm:pt>
    <dgm:pt modelId="{68032183-E17E-4EDF-80B9-E55853670859}" type="pres">
      <dgm:prSet presAssocID="{C53E7834-7D63-4668-8F5B-4FF916EC4F5B}" presName="compNode" presStyleCnt="0"/>
      <dgm:spPr/>
    </dgm:pt>
    <dgm:pt modelId="{A71264C2-62A4-4707-BE93-3B69FABE786B}" type="pres">
      <dgm:prSet presAssocID="{C53E7834-7D63-4668-8F5B-4FF916EC4F5B}" presName="bgRect" presStyleLbl="bgShp" presStyleIdx="3" presStyleCnt="4"/>
      <dgm:spPr/>
    </dgm:pt>
    <dgm:pt modelId="{53161BAB-01B2-4C60-8ADF-49C676A4B71E}" type="pres">
      <dgm:prSet presAssocID="{C53E7834-7D63-4668-8F5B-4FF916EC4F5B}"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DE112D9D-2C12-4E71-B5C7-11B47A5E7980}" type="pres">
      <dgm:prSet presAssocID="{C53E7834-7D63-4668-8F5B-4FF916EC4F5B}" presName="spaceRect" presStyleCnt="0"/>
      <dgm:spPr/>
    </dgm:pt>
    <dgm:pt modelId="{3D9B1A25-4D96-4608-92E3-9B1A1C2476BD}" type="pres">
      <dgm:prSet presAssocID="{C53E7834-7D63-4668-8F5B-4FF916EC4F5B}" presName="parTx" presStyleLbl="revTx" presStyleIdx="3" presStyleCnt="4">
        <dgm:presLayoutVars>
          <dgm:chMax val="0"/>
          <dgm:chPref val="0"/>
        </dgm:presLayoutVars>
      </dgm:prSet>
      <dgm:spPr/>
    </dgm:pt>
  </dgm:ptLst>
  <dgm:cxnLst>
    <dgm:cxn modelId="{48C64E23-5E4A-443D-9853-C22A0974321D}" type="presOf" srcId="{C53E7834-7D63-4668-8F5B-4FF916EC4F5B}" destId="{3D9B1A25-4D96-4608-92E3-9B1A1C2476BD}" srcOrd="0" destOrd="0" presId="urn:microsoft.com/office/officeart/2018/2/layout/IconVerticalSolidList"/>
    <dgm:cxn modelId="{1384E138-6AB3-4B30-BF76-5A2EE38F5493}" srcId="{61A885A6-8B3F-4F83-9E0D-93F0BA8DBBEA}" destId="{810A2E04-3BC7-4D5E-934B-DCBED28B0CFD}" srcOrd="2" destOrd="0" parTransId="{09C81129-70A2-4984-B55A-934BB816B334}" sibTransId="{668FE8A3-82EC-4A14-A3FC-B2C495C2FE77}"/>
    <dgm:cxn modelId="{68BF7439-6278-4D1C-BEC1-D1146EC7EA47}" type="presOf" srcId="{61A885A6-8B3F-4F83-9E0D-93F0BA8DBBEA}" destId="{513B24FC-E3D8-40AA-85FD-5B07478E7FB2}" srcOrd="0" destOrd="0" presId="urn:microsoft.com/office/officeart/2018/2/layout/IconVerticalSolidList"/>
    <dgm:cxn modelId="{5F9E4462-0A4A-4811-9D63-ECE57B875304}" type="presOf" srcId="{810A2E04-3BC7-4D5E-934B-DCBED28B0CFD}" destId="{F9BFB095-BAC1-4A0E-A382-C7CBE0CE869C}" srcOrd="0" destOrd="0" presId="urn:microsoft.com/office/officeart/2018/2/layout/IconVerticalSolidList"/>
    <dgm:cxn modelId="{42852E50-00B0-4E14-833A-6A5C2B22AB0E}" srcId="{61A885A6-8B3F-4F83-9E0D-93F0BA8DBBEA}" destId="{C53E7834-7D63-4668-8F5B-4FF916EC4F5B}" srcOrd="3" destOrd="0" parTransId="{A7DEED92-A79B-46DD-B211-BF7933A13287}" sibTransId="{16A4C196-8B7D-4C8F-8AA9-996121983955}"/>
    <dgm:cxn modelId="{1E638A71-0515-4AB3-A832-9F811DD567D0}" type="presOf" srcId="{68E3934E-8F23-4718-B25F-132D451E2AB6}" destId="{58FA350A-C5E6-4557-8C43-9952553175C7}" srcOrd="0" destOrd="0" presId="urn:microsoft.com/office/officeart/2018/2/layout/IconVerticalSolidList"/>
    <dgm:cxn modelId="{8B46EE51-F2F5-4D97-8034-3C392704D765}" srcId="{61A885A6-8B3F-4F83-9E0D-93F0BA8DBBEA}" destId="{68E3934E-8F23-4718-B25F-132D451E2AB6}" srcOrd="1" destOrd="0" parTransId="{C021CCE4-6496-405E-829D-407F03576DB6}" sibTransId="{D1E9B0D4-9D99-4035-BB77-A911CDA04079}"/>
    <dgm:cxn modelId="{B7A99FC9-C825-4BE3-AC1D-FD7134AB390D}" type="presOf" srcId="{4E0A6C61-2C0F-4D1B-8493-D6DE260B2A58}" destId="{D1BE0F6C-3AC4-4565-BB78-C688025121B0}" srcOrd="0" destOrd="0" presId="urn:microsoft.com/office/officeart/2018/2/layout/IconVerticalSolidList"/>
    <dgm:cxn modelId="{30B9A3DB-AAD3-4267-B1F6-57E1CA08CE7D}" srcId="{61A885A6-8B3F-4F83-9E0D-93F0BA8DBBEA}" destId="{4E0A6C61-2C0F-4D1B-8493-D6DE260B2A58}" srcOrd="0" destOrd="0" parTransId="{002C4690-0597-45E7-ADDD-BC6F674570E3}" sibTransId="{6504FDAC-C58C-4D86-9B39-5375EAFF9B8F}"/>
    <dgm:cxn modelId="{E82CA917-615A-4FF0-8E21-1392566CCD23}" type="presParOf" srcId="{513B24FC-E3D8-40AA-85FD-5B07478E7FB2}" destId="{F2B8D2F7-6761-4B68-A203-241195290ABC}" srcOrd="0" destOrd="0" presId="urn:microsoft.com/office/officeart/2018/2/layout/IconVerticalSolidList"/>
    <dgm:cxn modelId="{0E888DDF-ED8B-4C53-B5DC-12A6045EB255}" type="presParOf" srcId="{F2B8D2F7-6761-4B68-A203-241195290ABC}" destId="{F99588F0-2F9B-45C9-AC83-CE4BCB8D70FE}" srcOrd="0" destOrd="0" presId="urn:microsoft.com/office/officeart/2018/2/layout/IconVerticalSolidList"/>
    <dgm:cxn modelId="{B393F78D-7142-4B6E-9B6B-EB7A5276648B}" type="presParOf" srcId="{F2B8D2F7-6761-4B68-A203-241195290ABC}" destId="{58227DFA-B752-4B5D-85C5-E0F13A2AB7AE}" srcOrd="1" destOrd="0" presId="urn:microsoft.com/office/officeart/2018/2/layout/IconVerticalSolidList"/>
    <dgm:cxn modelId="{D3AE6F09-0D6C-4D43-9162-9F8BB308EF4A}" type="presParOf" srcId="{F2B8D2F7-6761-4B68-A203-241195290ABC}" destId="{6FD8A5CA-C961-4DAD-B162-E578D8220669}" srcOrd="2" destOrd="0" presId="urn:microsoft.com/office/officeart/2018/2/layout/IconVerticalSolidList"/>
    <dgm:cxn modelId="{3861D992-90CE-48A2-B643-0F70AAAA656C}" type="presParOf" srcId="{F2B8D2F7-6761-4B68-A203-241195290ABC}" destId="{D1BE0F6C-3AC4-4565-BB78-C688025121B0}" srcOrd="3" destOrd="0" presId="urn:microsoft.com/office/officeart/2018/2/layout/IconVerticalSolidList"/>
    <dgm:cxn modelId="{54AECA9F-6E8F-49D9-AE93-876B962B36A1}" type="presParOf" srcId="{513B24FC-E3D8-40AA-85FD-5B07478E7FB2}" destId="{0E8150F6-2FCE-47DA-9F26-660FF4E0BF7B}" srcOrd="1" destOrd="0" presId="urn:microsoft.com/office/officeart/2018/2/layout/IconVerticalSolidList"/>
    <dgm:cxn modelId="{206CCF80-541B-4B8D-AFFB-D2CB997764D6}" type="presParOf" srcId="{513B24FC-E3D8-40AA-85FD-5B07478E7FB2}" destId="{FA910F1B-7BF3-4718-94E4-41616A5C772D}" srcOrd="2" destOrd="0" presId="urn:microsoft.com/office/officeart/2018/2/layout/IconVerticalSolidList"/>
    <dgm:cxn modelId="{C832B716-5D47-402E-B7F7-24786362F006}" type="presParOf" srcId="{FA910F1B-7BF3-4718-94E4-41616A5C772D}" destId="{EC6FD57D-1642-4886-803D-92419D844A95}" srcOrd="0" destOrd="0" presId="urn:microsoft.com/office/officeart/2018/2/layout/IconVerticalSolidList"/>
    <dgm:cxn modelId="{09A20D35-668D-446D-B474-D603123FB0AC}" type="presParOf" srcId="{FA910F1B-7BF3-4718-94E4-41616A5C772D}" destId="{F32A9018-F34D-4110-A823-B0A15CD4C9EC}" srcOrd="1" destOrd="0" presId="urn:microsoft.com/office/officeart/2018/2/layout/IconVerticalSolidList"/>
    <dgm:cxn modelId="{C3BA5FFD-6251-405B-972B-F7BB46952743}" type="presParOf" srcId="{FA910F1B-7BF3-4718-94E4-41616A5C772D}" destId="{24A1EA51-F4D2-4AC1-96EA-BF5636AF89DE}" srcOrd="2" destOrd="0" presId="urn:microsoft.com/office/officeart/2018/2/layout/IconVerticalSolidList"/>
    <dgm:cxn modelId="{CBEB8BAE-4885-4A2A-8FDF-06517E7A8D44}" type="presParOf" srcId="{FA910F1B-7BF3-4718-94E4-41616A5C772D}" destId="{58FA350A-C5E6-4557-8C43-9952553175C7}" srcOrd="3" destOrd="0" presId="urn:microsoft.com/office/officeart/2018/2/layout/IconVerticalSolidList"/>
    <dgm:cxn modelId="{1BFF5F45-B74D-41F8-B865-B947785A9B64}" type="presParOf" srcId="{513B24FC-E3D8-40AA-85FD-5B07478E7FB2}" destId="{AC50F755-CB8D-4B40-8AD9-84E551DAEABA}" srcOrd="3" destOrd="0" presId="urn:microsoft.com/office/officeart/2018/2/layout/IconVerticalSolidList"/>
    <dgm:cxn modelId="{523CC255-2B19-4FC3-B2F8-1B1D8D8F9359}" type="presParOf" srcId="{513B24FC-E3D8-40AA-85FD-5B07478E7FB2}" destId="{6F91D793-B111-4169-9896-84F402ACED22}" srcOrd="4" destOrd="0" presId="urn:microsoft.com/office/officeart/2018/2/layout/IconVerticalSolidList"/>
    <dgm:cxn modelId="{06A10C11-9329-443B-B15C-B336A24A7B4E}" type="presParOf" srcId="{6F91D793-B111-4169-9896-84F402ACED22}" destId="{79C89513-5995-43D6-9558-F1C26AA430B4}" srcOrd="0" destOrd="0" presId="urn:microsoft.com/office/officeart/2018/2/layout/IconVerticalSolidList"/>
    <dgm:cxn modelId="{2E4CF614-78DB-4A10-98D8-E214019B7AC4}" type="presParOf" srcId="{6F91D793-B111-4169-9896-84F402ACED22}" destId="{64E92A22-3E0C-4ACD-98E7-608F9CA40019}" srcOrd="1" destOrd="0" presId="urn:microsoft.com/office/officeart/2018/2/layout/IconVerticalSolidList"/>
    <dgm:cxn modelId="{6F470270-CAD9-4C89-A1D6-2688A770A285}" type="presParOf" srcId="{6F91D793-B111-4169-9896-84F402ACED22}" destId="{E172FDCE-A532-482E-AC7C-4658EAC1CD24}" srcOrd="2" destOrd="0" presId="urn:microsoft.com/office/officeart/2018/2/layout/IconVerticalSolidList"/>
    <dgm:cxn modelId="{893FA2B2-AD23-4DD0-A8FD-DF8CA47158F8}" type="presParOf" srcId="{6F91D793-B111-4169-9896-84F402ACED22}" destId="{F9BFB095-BAC1-4A0E-A382-C7CBE0CE869C}" srcOrd="3" destOrd="0" presId="urn:microsoft.com/office/officeart/2018/2/layout/IconVerticalSolidList"/>
    <dgm:cxn modelId="{825D239D-0FD7-464D-83F7-032BAE0F0AEE}" type="presParOf" srcId="{513B24FC-E3D8-40AA-85FD-5B07478E7FB2}" destId="{AB6F98F7-CCD1-453E-BEF9-1351C4F27EA1}" srcOrd="5" destOrd="0" presId="urn:microsoft.com/office/officeart/2018/2/layout/IconVerticalSolidList"/>
    <dgm:cxn modelId="{C2C6F750-A5AF-4C86-91DD-FCCC63D2F497}" type="presParOf" srcId="{513B24FC-E3D8-40AA-85FD-5B07478E7FB2}" destId="{68032183-E17E-4EDF-80B9-E55853670859}" srcOrd="6" destOrd="0" presId="urn:microsoft.com/office/officeart/2018/2/layout/IconVerticalSolidList"/>
    <dgm:cxn modelId="{2A58DD31-F827-4F6A-9F32-C63947AA2A19}" type="presParOf" srcId="{68032183-E17E-4EDF-80B9-E55853670859}" destId="{A71264C2-62A4-4707-BE93-3B69FABE786B}" srcOrd="0" destOrd="0" presId="urn:microsoft.com/office/officeart/2018/2/layout/IconVerticalSolidList"/>
    <dgm:cxn modelId="{19BE38D0-7DD2-4317-BC1E-D2919AC3866E}" type="presParOf" srcId="{68032183-E17E-4EDF-80B9-E55853670859}" destId="{53161BAB-01B2-4C60-8ADF-49C676A4B71E}" srcOrd="1" destOrd="0" presId="urn:microsoft.com/office/officeart/2018/2/layout/IconVerticalSolidList"/>
    <dgm:cxn modelId="{A9E69913-C6D2-489C-AF1C-0DD2D89B76D0}" type="presParOf" srcId="{68032183-E17E-4EDF-80B9-E55853670859}" destId="{DE112D9D-2C12-4E71-B5C7-11B47A5E7980}" srcOrd="2" destOrd="0" presId="urn:microsoft.com/office/officeart/2018/2/layout/IconVerticalSolidList"/>
    <dgm:cxn modelId="{AF1C83B8-B464-4D03-975E-2320293619E1}" type="presParOf" srcId="{68032183-E17E-4EDF-80B9-E55853670859}" destId="{3D9B1A25-4D96-4608-92E3-9B1A1C2476B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89A167-7673-452E-84B7-5825C7CE72B8}" type="doc">
      <dgm:prSet loTypeId="urn:microsoft.com/office/officeart/2005/8/layout/vList2" loCatId="list" qsTypeId="urn:microsoft.com/office/officeart/2005/8/quickstyle/simple4#36" qsCatId="simple" csTypeId="urn:microsoft.com/office/officeart/2005/8/colors/colorful2#21" csCatId="colorful"/>
      <dgm:spPr/>
      <dgm:t>
        <a:bodyPr/>
        <a:lstStyle/>
        <a:p>
          <a:endParaRPr lang="en-US"/>
        </a:p>
      </dgm:t>
    </dgm:pt>
    <dgm:pt modelId="{AA964283-C6AD-46B3-84CE-705E40D0C3BD}">
      <dgm:prSet/>
      <dgm:spPr/>
      <dgm:t>
        <a:bodyPr/>
        <a:lstStyle/>
        <a:p>
          <a:r>
            <a:rPr lang="en-GB"/>
            <a:t>What sort of design issues does your methodological approaches raise?</a:t>
          </a:r>
          <a:endParaRPr lang="en-US"/>
        </a:p>
      </dgm:t>
    </dgm:pt>
    <dgm:pt modelId="{C2FA8232-3487-417E-AA70-9A7EA9768A7D}" type="parTrans" cxnId="{66F5F2E2-2E0F-4866-9931-2265829CF8F2}">
      <dgm:prSet/>
      <dgm:spPr/>
      <dgm:t>
        <a:bodyPr/>
        <a:lstStyle/>
        <a:p>
          <a:endParaRPr lang="en-US"/>
        </a:p>
      </dgm:t>
    </dgm:pt>
    <dgm:pt modelId="{640990ED-D532-4FB2-B081-DE818859AB64}" type="sibTrans" cxnId="{66F5F2E2-2E0F-4866-9931-2265829CF8F2}">
      <dgm:prSet/>
      <dgm:spPr/>
      <dgm:t>
        <a:bodyPr/>
        <a:lstStyle/>
        <a:p>
          <a:endParaRPr lang="en-US"/>
        </a:p>
      </dgm:t>
    </dgm:pt>
    <dgm:pt modelId="{F838A0F0-5C33-4E9B-AC77-D965D5690A6D}">
      <dgm:prSet/>
      <dgm:spPr/>
      <dgm:t>
        <a:bodyPr/>
        <a:lstStyle/>
        <a:p>
          <a:r>
            <a:rPr lang="en-GB"/>
            <a:t>What ethical issues are specific to this approaches?</a:t>
          </a:r>
          <a:endParaRPr lang="en-US"/>
        </a:p>
      </dgm:t>
    </dgm:pt>
    <dgm:pt modelId="{2FD2D0CF-9F76-4ACF-B768-510FF9C13AD7}" type="parTrans" cxnId="{29C99ABB-0C3E-4B68-8887-9D59A400939E}">
      <dgm:prSet/>
      <dgm:spPr/>
      <dgm:t>
        <a:bodyPr/>
        <a:lstStyle/>
        <a:p>
          <a:endParaRPr lang="en-US"/>
        </a:p>
      </dgm:t>
    </dgm:pt>
    <dgm:pt modelId="{F35F8010-14F6-443D-9D7D-9042B784B929}" type="sibTrans" cxnId="{29C99ABB-0C3E-4B68-8887-9D59A400939E}">
      <dgm:prSet/>
      <dgm:spPr/>
      <dgm:t>
        <a:bodyPr/>
        <a:lstStyle/>
        <a:p>
          <a:endParaRPr lang="en-US"/>
        </a:p>
      </dgm:t>
    </dgm:pt>
    <dgm:pt modelId="{FD7AC29C-2227-42AE-B873-6AC52C8CCF7B}">
      <dgm:prSet/>
      <dgm:spPr/>
      <dgm:t>
        <a:bodyPr/>
        <a:lstStyle/>
        <a:p>
          <a:r>
            <a:rPr lang="en-GB"/>
            <a:t>What type of research questions should such an approach employ?</a:t>
          </a:r>
          <a:endParaRPr lang="en-US"/>
        </a:p>
      </dgm:t>
    </dgm:pt>
    <dgm:pt modelId="{DF461A16-C38E-44EB-BB25-CBAD76A2673B}" type="parTrans" cxnId="{DE007322-E990-40D3-8FA5-A4200A3BF808}">
      <dgm:prSet/>
      <dgm:spPr/>
      <dgm:t>
        <a:bodyPr/>
        <a:lstStyle/>
        <a:p>
          <a:endParaRPr lang="en-US"/>
        </a:p>
      </dgm:t>
    </dgm:pt>
    <dgm:pt modelId="{CA9661FB-FC13-48AB-ACF4-08C632B5CFA8}" type="sibTrans" cxnId="{DE007322-E990-40D3-8FA5-A4200A3BF808}">
      <dgm:prSet/>
      <dgm:spPr/>
      <dgm:t>
        <a:bodyPr/>
        <a:lstStyle/>
        <a:p>
          <a:endParaRPr lang="en-US"/>
        </a:p>
      </dgm:t>
    </dgm:pt>
    <dgm:pt modelId="{3EA450DD-2F39-46B5-A0C4-7424E3AEA253}" type="pres">
      <dgm:prSet presAssocID="{2D89A167-7673-452E-84B7-5825C7CE72B8}" presName="linear" presStyleCnt="0">
        <dgm:presLayoutVars>
          <dgm:animLvl val="lvl"/>
          <dgm:resizeHandles val="exact"/>
        </dgm:presLayoutVars>
      </dgm:prSet>
      <dgm:spPr/>
    </dgm:pt>
    <dgm:pt modelId="{A86DC8B3-893A-483B-8803-41127CD244F6}" type="pres">
      <dgm:prSet presAssocID="{AA964283-C6AD-46B3-84CE-705E40D0C3BD}" presName="parentText" presStyleLbl="node1" presStyleIdx="0" presStyleCnt="3">
        <dgm:presLayoutVars>
          <dgm:chMax val="0"/>
          <dgm:bulletEnabled val="1"/>
        </dgm:presLayoutVars>
      </dgm:prSet>
      <dgm:spPr/>
    </dgm:pt>
    <dgm:pt modelId="{23302640-EF38-4783-8CD1-88972EF96747}" type="pres">
      <dgm:prSet presAssocID="{640990ED-D532-4FB2-B081-DE818859AB64}" presName="spacer" presStyleCnt="0"/>
      <dgm:spPr/>
    </dgm:pt>
    <dgm:pt modelId="{8254C1F9-6F99-45AE-A0E8-5599E761F202}" type="pres">
      <dgm:prSet presAssocID="{F838A0F0-5C33-4E9B-AC77-D965D5690A6D}" presName="parentText" presStyleLbl="node1" presStyleIdx="1" presStyleCnt="3">
        <dgm:presLayoutVars>
          <dgm:chMax val="0"/>
          <dgm:bulletEnabled val="1"/>
        </dgm:presLayoutVars>
      </dgm:prSet>
      <dgm:spPr/>
    </dgm:pt>
    <dgm:pt modelId="{74340BCF-A6F3-4B37-AD0A-4F1A631FC801}" type="pres">
      <dgm:prSet presAssocID="{F35F8010-14F6-443D-9D7D-9042B784B929}" presName="spacer" presStyleCnt="0"/>
      <dgm:spPr/>
    </dgm:pt>
    <dgm:pt modelId="{E79CBD39-03D7-4D5A-A2D7-253BAB938761}" type="pres">
      <dgm:prSet presAssocID="{FD7AC29C-2227-42AE-B873-6AC52C8CCF7B}" presName="parentText" presStyleLbl="node1" presStyleIdx="2" presStyleCnt="3">
        <dgm:presLayoutVars>
          <dgm:chMax val="0"/>
          <dgm:bulletEnabled val="1"/>
        </dgm:presLayoutVars>
      </dgm:prSet>
      <dgm:spPr/>
    </dgm:pt>
  </dgm:ptLst>
  <dgm:cxnLst>
    <dgm:cxn modelId="{FAFB9D10-7BAB-43EF-A594-0D10FFA701B6}" type="presOf" srcId="{FD7AC29C-2227-42AE-B873-6AC52C8CCF7B}" destId="{E79CBD39-03D7-4D5A-A2D7-253BAB938761}" srcOrd="0" destOrd="0" presId="urn:microsoft.com/office/officeart/2005/8/layout/vList2"/>
    <dgm:cxn modelId="{DE007322-E990-40D3-8FA5-A4200A3BF808}" srcId="{2D89A167-7673-452E-84B7-5825C7CE72B8}" destId="{FD7AC29C-2227-42AE-B873-6AC52C8CCF7B}" srcOrd="2" destOrd="0" parTransId="{DF461A16-C38E-44EB-BB25-CBAD76A2673B}" sibTransId="{CA9661FB-FC13-48AB-ACF4-08C632B5CFA8}"/>
    <dgm:cxn modelId="{EA66F749-F9DB-488B-8D29-135986B35F3B}" type="presOf" srcId="{2D89A167-7673-452E-84B7-5825C7CE72B8}" destId="{3EA450DD-2F39-46B5-A0C4-7424E3AEA253}" srcOrd="0" destOrd="0" presId="urn:microsoft.com/office/officeart/2005/8/layout/vList2"/>
    <dgm:cxn modelId="{AA548AA0-CC48-496E-B7A0-BCB1B4F39C9A}" type="presOf" srcId="{F838A0F0-5C33-4E9B-AC77-D965D5690A6D}" destId="{8254C1F9-6F99-45AE-A0E8-5599E761F202}" srcOrd="0" destOrd="0" presId="urn:microsoft.com/office/officeart/2005/8/layout/vList2"/>
    <dgm:cxn modelId="{A2D218B8-7A5B-4756-8CE4-60E80BA7E61A}" type="presOf" srcId="{AA964283-C6AD-46B3-84CE-705E40D0C3BD}" destId="{A86DC8B3-893A-483B-8803-41127CD244F6}" srcOrd="0" destOrd="0" presId="urn:microsoft.com/office/officeart/2005/8/layout/vList2"/>
    <dgm:cxn modelId="{29C99ABB-0C3E-4B68-8887-9D59A400939E}" srcId="{2D89A167-7673-452E-84B7-5825C7CE72B8}" destId="{F838A0F0-5C33-4E9B-AC77-D965D5690A6D}" srcOrd="1" destOrd="0" parTransId="{2FD2D0CF-9F76-4ACF-B768-510FF9C13AD7}" sibTransId="{F35F8010-14F6-443D-9D7D-9042B784B929}"/>
    <dgm:cxn modelId="{66F5F2E2-2E0F-4866-9931-2265829CF8F2}" srcId="{2D89A167-7673-452E-84B7-5825C7CE72B8}" destId="{AA964283-C6AD-46B3-84CE-705E40D0C3BD}" srcOrd="0" destOrd="0" parTransId="{C2FA8232-3487-417E-AA70-9A7EA9768A7D}" sibTransId="{640990ED-D532-4FB2-B081-DE818859AB64}"/>
    <dgm:cxn modelId="{745BF0DE-3F1C-4511-AE13-824AF8FB1675}" type="presParOf" srcId="{3EA450DD-2F39-46B5-A0C4-7424E3AEA253}" destId="{A86DC8B3-893A-483B-8803-41127CD244F6}" srcOrd="0" destOrd="0" presId="urn:microsoft.com/office/officeart/2005/8/layout/vList2"/>
    <dgm:cxn modelId="{AF27CB1E-BCF3-4FF1-B7A0-55C13E569429}" type="presParOf" srcId="{3EA450DD-2F39-46B5-A0C4-7424E3AEA253}" destId="{23302640-EF38-4783-8CD1-88972EF96747}" srcOrd="1" destOrd="0" presId="urn:microsoft.com/office/officeart/2005/8/layout/vList2"/>
    <dgm:cxn modelId="{1AD2336D-9AB6-47AC-88C5-B257233FDCFF}" type="presParOf" srcId="{3EA450DD-2F39-46B5-A0C4-7424E3AEA253}" destId="{8254C1F9-6F99-45AE-A0E8-5599E761F202}" srcOrd="2" destOrd="0" presId="urn:microsoft.com/office/officeart/2005/8/layout/vList2"/>
    <dgm:cxn modelId="{194FE983-8B9E-441F-97FE-385303B9E8AA}" type="presParOf" srcId="{3EA450DD-2F39-46B5-A0C4-7424E3AEA253}" destId="{74340BCF-A6F3-4B37-AD0A-4F1A631FC801}" srcOrd="3" destOrd="0" presId="urn:microsoft.com/office/officeart/2005/8/layout/vList2"/>
    <dgm:cxn modelId="{BF2FBDBC-E60D-4CBB-9CE7-2A04630D3607}" type="presParOf" srcId="{3EA450DD-2F39-46B5-A0C4-7424E3AEA253}" destId="{E79CBD39-03D7-4D5A-A2D7-253BAB93876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A6B7770-C268-42DA-82BE-AC13C280F9D9}" type="doc">
      <dgm:prSet loTypeId="urn:microsoft.com/office/officeart/2005/8/layout/vList2" loCatId="list" qsTypeId="urn:microsoft.com/office/officeart/2005/8/quickstyle/simple4#38" qsCatId="simple" csTypeId="urn:microsoft.com/office/officeart/2005/8/colors/colorful2#23" csCatId="colorful"/>
      <dgm:spPr/>
      <dgm:t>
        <a:bodyPr/>
        <a:lstStyle/>
        <a:p>
          <a:endParaRPr lang="en-US"/>
        </a:p>
      </dgm:t>
    </dgm:pt>
    <dgm:pt modelId="{AA1DF735-78F4-4D33-8569-9C8851FAAB5F}">
      <dgm:prSet/>
      <dgm:spPr/>
      <dgm:t>
        <a:bodyPr/>
        <a:lstStyle/>
        <a:p>
          <a:r>
            <a:rPr lang="en-GB"/>
            <a:t>Basic/Pure versus applied research </a:t>
          </a:r>
          <a:endParaRPr lang="en-US"/>
        </a:p>
      </dgm:t>
    </dgm:pt>
    <dgm:pt modelId="{610FAE79-D629-45BB-9273-7B6ABB28B69B}" type="parTrans" cxnId="{B671A3C5-78EF-490B-9AEF-A5F5F64B5E61}">
      <dgm:prSet/>
      <dgm:spPr/>
      <dgm:t>
        <a:bodyPr/>
        <a:lstStyle/>
        <a:p>
          <a:endParaRPr lang="en-US"/>
        </a:p>
      </dgm:t>
    </dgm:pt>
    <dgm:pt modelId="{BCBA727F-2B8C-4920-B613-7EBE2D93DF8A}" type="sibTrans" cxnId="{B671A3C5-78EF-490B-9AEF-A5F5F64B5E61}">
      <dgm:prSet/>
      <dgm:spPr/>
      <dgm:t>
        <a:bodyPr/>
        <a:lstStyle/>
        <a:p>
          <a:endParaRPr lang="en-US"/>
        </a:p>
      </dgm:t>
    </dgm:pt>
    <dgm:pt modelId="{813B7E73-CA07-458C-B27D-78E86061B8A6}">
      <dgm:prSet/>
      <dgm:spPr/>
      <dgm:t>
        <a:bodyPr/>
        <a:lstStyle/>
        <a:p>
          <a:r>
            <a:rPr lang="en-GB"/>
            <a:t>Qualitative versus quantitative </a:t>
          </a:r>
          <a:endParaRPr lang="en-US"/>
        </a:p>
      </dgm:t>
    </dgm:pt>
    <dgm:pt modelId="{0CB70A0E-C43B-412F-8A68-9D4E0730F198}" type="parTrans" cxnId="{9F9A203E-566D-4175-9198-DE8FEDD71EF1}">
      <dgm:prSet/>
      <dgm:spPr/>
      <dgm:t>
        <a:bodyPr/>
        <a:lstStyle/>
        <a:p>
          <a:endParaRPr lang="en-US"/>
        </a:p>
      </dgm:t>
    </dgm:pt>
    <dgm:pt modelId="{92998BD3-8CD7-4E89-8EBD-82F6C0C01BE4}" type="sibTrans" cxnId="{9F9A203E-566D-4175-9198-DE8FEDD71EF1}">
      <dgm:prSet/>
      <dgm:spPr/>
      <dgm:t>
        <a:bodyPr/>
        <a:lstStyle/>
        <a:p>
          <a:endParaRPr lang="en-US"/>
        </a:p>
      </dgm:t>
    </dgm:pt>
    <dgm:pt modelId="{F9FB53B2-4F36-4839-AFD2-8AD81DE9B765}">
      <dgm:prSet/>
      <dgm:spPr/>
      <dgm:t>
        <a:bodyPr/>
        <a:lstStyle/>
        <a:p>
          <a:r>
            <a:rPr lang="en-GB"/>
            <a:t>Experimental V non-experimental </a:t>
          </a:r>
          <a:endParaRPr lang="en-US"/>
        </a:p>
      </dgm:t>
    </dgm:pt>
    <dgm:pt modelId="{0F256147-FD0A-4D47-A886-3DA9297694B0}" type="parTrans" cxnId="{629A1BE8-0802-4145-A5F7-E6BF2556F743}">
      <dgm:prSet/>
      <dgm:spPr/>
      <dgm:t>
        <a:bodyPr/>
        <a:lstStyle/>
        <a:p>
          <a:endParaRPr lang="en-US"/>
        </a:p>
      </dgm:t>
    </dgm:pt>
    <dgm:pt modelId="{6130EC6C-A17A-42D6-86D8-40EEBE05E1C8}" type="sibTrans" cxnId="{629A1BE8-0802-4145-A5F7-E6BF2556F743}">
      <dgm:prSet/>
      <dgm:spPr/>
      <dgm:t>
        <a:bodyPr/>
        <a:lstStyle/>
        <a:p>
          <a:endParaRPr lang="en-US"/>
        </a:p>
      </dgm:t>
    </dgm:pt>
    <dgm:pt modelId="{CB76AC6D-8C3C-4CEA-A920-53763A17D4AE}" type="pres">
      <dgm:prSet presAssocID="{CA6B7770-C268-42DA-82BE-AC13C280F9D9}" presName="linear" presStyleCnt="0">
        <dgm:presLayoutVars>
          <dgm:animLvl val="lvl"/>
          <dgm:resizeHandles val="exact"/>
        </dgm:presLayoutVars>
      </dgm:prSet>
      <dgm:spPr/>
    </dgm:pt>
    <dgm:pt modelId="{6FD2E9D4-1DA3-4B9A-BC9F-94C051A1540B}" type="pres">
      <dgm:prSet presAssocID="{AA1DF735-78F4-4D33-8569-9C8851FAAB5F}" presName="parentText" presStyleLbl="node1" presStyleIdx="0" presStyleCnt="3">
        <dgm:presLayoutVars>
          <dgm:chMax val="0"/>
          <dgm:bulletEnabled val="1"/>
        </dgm:presLayoutVars>
      </dgm:prSet>
      <dgm:spPr/>
    </dgm:pt>
    <dgm:pt modelId="{A6FCDCA8-9A15-4C88-A3D4-E58648B1A08A}" type="pres">
      <dgm:prSet presAssocID="{BCBA727F-2B8C-4920-B613-7EBE2D93DF8A}" presName="spacer" presStyleCnt="0"/>
      <dgm:spPr/>
    </dgm:pt>
    <dgm:pt modelId="{4D453E72-F1D6-4209-8121-527D63A6026D}" type="pres">
      <dgm:prSet presAssocID="{813B7E73-CA07-458C-B27D-78E86061B8A6}" presName="parentText" presStyleLbl="node1" presStyleIdx="1" presStyleCnt="3">
        <dgm:presLayoutVars>
          <dgm:chMax val="0"/>
          <dgm:bulletEnabled val="1"/>
        </dgm:presLayoutVars>
      </dgm:prSet>
      <dgm:spPr/>
    </dgm:pt>
    <dgm:pt modelId="{5A6CD3B5-EDC8-4110-9B84-7E14C214F938}" type="pres">
      <dgm:prSet presAssocID="{92998BD3-8CD7-4E89-8EBD-82F6C0C01BE4}" presName="spacer" presStyleCnt="0"/>
      <dgm:spPr/>
    </dgm:pt>
    <dgm:pt modelId="{32079802-EB76-4A78-B147-22E5536E6AF7}" type="pres">
      <dgm:prSet presAssocID="{F9FB53B2-4F36-4839-AFD2-8AD81DE9B765}" presName="parentText" presStyleLbl="node1" presStyleIdx="2" presStyleCnt="3">
        <dgm:presLayoutVars>
          <dgm:chMax val="0"/>
          <dgm:bulletEnabled val="1"/>
        </dgm:presLayoutVars>
      </dgm:prSet>
      <dgm:spPr/>
    </dgm:pt>
  </dgm:ptLst>
  <dgm:cxnLst>
    <dgm:cxn modelId="{9F9A203E-566D-4175-9198-DE8FEDD71EF1}" srcId="{CA6B7770-C268-42DA-82BE-AC13C280F9D9}" destId="{813B7E73-CA07-458C-B27D-78E86061B8A6}" srcOrd="1" destOrd="0" parTransId="{0CB70A0E-C43B-412F-8A68-9D4E0730F198}" sibTransId="{92998BD3-8CD7-4E89-8EBD-82F6C0C01BE4}"/>
    <dgm:cxn modelId="{AEC01675-8C56-4D3F-9FA6-A656170DE42E}" type="presOf" srcId="{AA1DF735-78F4-4D33-8569-9C8851FAAB5F}" destId="{6FD2E9D4-1DA3-4B9A-BC9F-94C051A1540B}" srcOrd="0" destOrd="0" presId="urn:microsoft.com/office/officeart/2005/8/layout/vList2"/>
    <dgm:cxn modelId="{E4057685-C029-4401-8C23-408366EF13AF}" type="presOf" srcId="{F9FB53B2-4F36-4839-AFD2-8AD81DE9B765}" destId="{32079802-EB76-4A78-B147-22E5536E6AF7}" srcOrd="0" destOrd="0" presId="urn:microsoft.com/office/officeart/2005/8/layout/vList2"/>
    <dgm:cxn modelId="{B671A3C5-78EF-490B-9AEF-A5F5F64B5E61}" srcId="{CA6B7770-C268-42DA-82BE-AC13C280F9D9}" destId="{AA1DF735-78F4-4D33-8569-9C8851FAAB5F}" srcOrd="0" destOrd="0" parTransId="{610FAE79-D629-45BB-9273-7B6ABB28B69B}" sibTransId="{BCBA727F-2B8C-4920-B613-7EBE2D93DF8A}"/>
    <dgm:cxn modelId="{AF785CC7-819A-412D-B065-CCF91CBC55E8}" type="presOf" srcId="{CA6B7770-C268-42DA-82BE-AC13C280F9D9}" destId="{CB76AC6D-8C3C-4CEA-A920-53763A17D4AE}" srcOrd="0" destOrd="0" presId="urn:microsoft.com/office/officeart/2005/8/layout/vList2"/>
    <dgm:cxn modelId="{1DA132E6-85EB-4F65-843D-4E6D965479AF}" type="presOf" srcId="{813B7E73-CA07-458C-B27D-78E86061B8A6}" destId="{4D453E72-F1D6-4209-8121-527D63A6026D}" srcOrd="0" destOrd="0" presId="urn:microsoft.com/office/officeart/2005/8/layout/vList2"/>
    <dgm:cxn modelId="{629A1BE8-0802-4145-A5F7-E6BF2556F743}" srcId="{CA6B7770-C268-42DA-82BE-AC13C280F9D9}" destId="{F9FB53B2-4F36-4839-AFD2-8AD81DE9B765}" srcOrd="2" destOrd="0" parTransId="{0F256147-FD0A-4D47-A886-3DA9297694B0}" sibTransId="{6130EC6C-A17A-42D6-86D8-40EEBE05E1C8}"/>
    <dgm:cxn modelId="{3AB7AD2C-3BA8-440F-BD82-44381C96BC1B}" type="presParOf" srcId="{CB76AC6D-8C3C-4CEA-A920-53763A17D4AE}" destId="{6FD2E9D4-1DA3-4B9A-BC9F-94C051A1540B}" srcOrd="0" destOrd="0" presId="urn:microsoft.com/office/officeart/2005/8/layout/vList2"/>
    <dgm:cxn modelId="{F6327432-DD50-492B-B5B3-F31925FD95DF}" type="presParOf" srcId="{CB76AC6D-8C3C-4CEA-A920-53763A17D4AE}" destId="{A6FCDCA8-9A15-4C88-A3D4-E58648B1A08A}" srcOrd="1" destOrd="0" presId="urn:microsoft.com/office/officeart/2005/8/layout/vList2"/>
    <dgm:cxn modelId="{96659FD3-1E6E-4837-8073-9DA2C5735F45}" type="presParOf" srcId="{CB76AC6D-8C3C-4CEA-A920-53763A17D4AE}" destId="{4D453E72-F1D6-4209-8121-527D63A6026D}" srcOrd="2" destOrd="0" presId="urn:microsoft.com/office/officeart/2005/8/layout/vList2"/>
    <dgm:cxn modelId="{1213FEF0-90BD-4525-96A5-E6F5FAD2D6B1}" type="presParOf" srcId="{CB76AC6D-8C3C-4CEA-A920-53763A17D4AE}" destId="{5A6CD3B5-EDC8-4110-9B84-7E14C214F938}" srcOrd="3" destOrd="0" presId="urn:microsoft.com/office/officeart/2005/8/layout/vList2"/>
    <dgm:cxn modelId="{33383363-30F0-4A34-851A-BFEECD9716F9}" type="presParOf" srcId="{CB76AC6D-8C3C-4CEA-A920-53763A17D4AE}" destId="{32079802-EB76-4A78-B147-22E5536E6AF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13802A-EFAC-4BF9-82D7-ADF87500C54F}" type="doc">
      <dgm:prSet loTypeId="urn:microsoft.com/office/officeart/2005/8/layout/list1" loCatId="list" qsTypeId="urn:microsoft.com/office/officeart/2005/8/quickstyle/simple4#42" qsCatId="simple" csTypeId="urn:microsoft.com/office/officeart/2005/8/colors/accent6_2#1" csCatId="accent6"/>
      <dgm:spPr/>
      <dgm:t>
        <a:bodyPr/>
        <a:lstStyle/>
        <a:p>
          <a:endParaRPr lang="en-US"/>
        </a:p>
      </dgm:t>
    </dgm:pt>
    <dgm:pt modelId="{51232A4E-1A33-4824-8A78-189D656DACEB}">
      <dgm:prSet/>
      <dgm:spPr/>
      <dgm:t>
        <a:bodyPr/>
        <a:lstStyle/>
        <a:p>
          <a:r>
            <a:rPr lang="en-GB"/>
            <a:t>Quantitative research:</a:t>
          </a:r>
          <a:endParaRPr lang="en-US"/>
        </a:p>
      </dgm:t>
    </dgm:pt>
    <dgm:pt modelId="{07E7435A-EC59-493E-BB6A-154CC2A5ECB2}" type="parTrans" cxnId="{E38F815C-A902-4A66-8FAF-DCE06D8E121B}">
      <dgm:prSet/>
      <dgm:spPr/>
      <dgm:t>
        <a:bodyPr/>
        <a:lstStyle/>
        <a:p>
          <a:endParaRPr lang="en-US"/>
        </a:p>
      </dgm:t>
    </dgm:pt>
    <dgm:pt modelId="{F5786334-A43F-4A23-A675-2F2679F0F3C5}" type="sibTrans" cxnId="{E38F815C-A902-4A66-8FAF-DCE06D8E121B}">
      <dgm:prSet/>
      <dgm:spPr/>
      <dgm:t>
        <a:bodyPr/>
        <a:lstStyle/>
        <a:p>
          <a:endParaRPr lang="en-US"/>
        </a:p>
      </dgm:t>
    </dgm:pt>
    <dgm:pt modelId="{2CBBA7CE-3C02-4CEE-B9F1-E0E49E65C55B}">
      <dgm:prSet/>
      <dgm:spPr/>
      <dgm:t>
        <a:bodyPr/>
        <a:lstStyle/>
        <a:p>
          <a:r>
            <a:rPr lang="en-GB"/>
            <a:t>We are not really interested in the sample that we study – we are interested in the target population </a:t>
          </a:r>
          <a:endParaRPr lang="en-US"/>
        </a:p>
      </dgm:t>
    </dgm:pt>
    <dgm:pt modelId="{46574F13-8A3C-49A7-8741-C8902588E6E2}" type="parTrans" cxnId="{B8949982-56D6-425A-B3EE-92F9245E201A}">
      <dgm:prSet/>
      <dgm:spPr/>
      <dgm:t>
        <a:bodyPr/>
        <a:lstStyle/>
        <a:p>
          <a:endParaRPr lang="en-US"/>
        </a:p>
      </dgm:t>
    </dgm:pt>
    <dgm:pt modelId="{F19895BF-2B70-4F51-A0BB-B9D16459A01F}" type="sibTrans" cxnId="{B8949982-56D6-425A-B3EE-92F9245E201A}">
      <dgm:prSet/>
      <dgm:spPr/>
      <dgm:t>
        <a:bodyPr/>
        <a:lstStyle/>
        <a:p>
          <a:endParaRPr lang="en-US"/>
        </a:p>
      </dgm:t>
    </dgm:pt>
    <dgm:pt modelId="{D480D5A4-74F4-4672-8C22-06E0A62B4752}">
      <dgm:prSet/>
      <dgm:spPr/>
      <dgm:t>
        <a:bodyPr/>
        <a:lstStyle/>
        <a:p>
          <a:r>
            <a:rPr lang="en-GB"/>
            <a:t>Ability to generalise results to target population</a:t>
          </a:r>
          <a:endParaRPr lang="en-US"/>
        </a:p>
      </dgm:t>
    </dgm:pt>
    <dgm:pt modelId="{670B235B-2016-447E-8B52-16A393C4FADD}" type="parTrans" cxnId="{9F89E65D-5E4B-48FC-85F9-1F1509F527FE}">
      <dgm:prSet/>
      <dgm:spPr/>
      <dgm:t>
        <a:bodyPr/>
        <a:lstStyle/>
        <a:p>
          <a:endParaRPr lang="en-US"/>
        </a:p>
      </dgm:t>
    </dgm:pt>
    <dgm:pt modelId="{98CDA0D1-E9EF-4557-B4B6-5D1EE49D431D}" type="sibTrans" cxnId="{9F89E65D-5E4B-48FC-85F9-1F1509F527FE}">
      <dgm:prSet/>
      <dgm:spPr/>
      <dgm:t>
        <a:bodyPr/>
        <a:lstStyle/>
        <a:p>
          <a:endParaRPr lang="en-US"/>
        </a:p>
      </dgm:t>
    </dgm:pt>
    <dgm:pt modelId="{13D616BC-56F2-44A8-B09C-3F626A638823}">
      <dgm:prSet/>
      <dgm:spPr/>
      <dgm:t>
        <a:bodyPr/>
        <a:lstStyle/>
        <a:p>
          <a:r>
            <a:rPr lang="en-GB"/>
            <a:t>Qualitative research:</a:t>
          </a:r>
          <a:endParaRPr lang="en-US"/>
        </a:p>
      </dgm:t>
    </dgm:pt>
    <dgm:pt modelId="{D7635F92-6FB9-4D63-AF00-67B6BBCC1872}" type="parTrans" cxnId="{71D60C6F-1D83-4392-A100-99AFE2CFFD9A}">
      <dgm:prSet/>
      <dgm:spPr/>
      <dgm:t>
        <a:bodyPr/>
        <a:lstStyle/>
        <a:p>
          <a:endParaRPr lang="en-US"/>
        </a:p>
      </dgm:t>
    </dgm:pt>
    <dgm:pt modelId="{4C7A861A-456A-412D-AADD-55956372E08C}" type="sibTrans" cxnId="{71D60C6F-1D83-4392-A100-99AFE2CFFD9A}">
      <dgm:prSet/>
      <dgm:spPr/>
      <dgm:t>
        <a:bodyPr/>
        <a:lstStyle/>
        <a:p>
          <a:endParaRPr lang="en-US"/>
        </a:p>
      </dgm:t>
    </dgm:pt>
    <dgm:pt modelId="{F7746634-3812-41CC-884A-AD7E0E921A5B}">
      <dgm:prSet/>
      <dgm:spPr/>
      <dgm:t>
        <a:bodyPr/>
        <a:lstStyle/>
        <a:p>
          <a:r>
            <a:rPr lang="en-GB"/>
            <a:t>Interested in the specific experiences of our sample -  the “life-world” of our participants</a:t>
          </a:r>
          <a:endParaRPr lang="en-US"/>
        </a:p>
      </dgm:t>
    </dgm:pt>
    <dgm:pt modelId="{BD30A90E-0472-40A7-BA34-C58CAD87E07E}" type="parTrans" cxnId="{B5312417-33F2-42A7-A1B6-C6A4A9D75BCF}">
      <dgm:prSet/>
      <dgm:spPr/>
      <dgm:t>
        <a:bodyPr/>
        <a:lstStyle/>
        <a:p>
          <a:endParaRPr lang="en-US"/>
        </a:p>
      </dgm:t>
    </dgm:pt>
    <dgm:pt modelId="{31805A94-016E-4D23-AC72-4CD7FE099B34}" type="sibTrans" cxnId="{B5312417-33F2-42A7-A1B6-C6A4A9D75BCF}">
      <dgm:prSet/>
      <dgm:spPr/>
      <dgm:t>
        <a:bodyPr/>
        <a:lstStyle/>
        <a:p>
          <a:endParaRPr lang="en-US"/>
        </a:p>
      </dgm:t>
    </dgm:pt>
    <dgm:pt modelId="{4962F093-E5E5-4E06-82B5-BBA4A00CFB7F}">
      <dgm:prSet/>
      <dgm:spPr/>
      <dgm:t>
        <a:bodyPr/>
        <a:lstStyle/>
        <a:p>
          <a:r>
            <a:rPr lang="en-GB"/>
            <a:t>Do not attempt to generalise to larger populations</a:t>
          </a:r>
          <a:endParaRPr lang="en-US"/>
        </a:p>
      </dgm:t>
    </dgm:pt>
    <dgm:pt modelId="{B5716F6B-2E34-41F9-893A-650120895203}" type="parTrans" cxnId="{64980C5E-296C-4C5E-82E2-6669BCB7E04D}">
      <dgm:prSet/>
      <dgm:spPr/>
      <dgm:t>
        <a:bodyPr/>
        <a:lstStyle/>
        <a:p>
          <a:endParaRPr lang="en-US"/>
        </a:p>
      </dgm:t>
    </dgm:pt>
    <dgm:pt modelId="{E85D7F4B-8645-4957-BC0C-F261012A4EDB}" type="sibTrans" cxnId="{64980C5E-296C-4C5E-82E2-6669BCB7E04D}">
      <dgm:prSet/>
      <dgm:spPr/>
      <dgm:t>
        <a:bodyPr/>
        <a:lstStyle/>
        <a:p>
          <a:endParaRPr lang="en-US"/>
        </a:p>
      </dgm:t>
    </dgm:pt>
    <dgm:pt modelId="{E67DD0B0-9B20-4230-987B-FA344E024109}">
      <dgm:prSet/>
      <dgm:spPr/>
      <dgm:t>
        <a:bodyPr/>
        <a:lstStyle/>
        <a:p>
          <a:r>
            <a:rPr lang="en-GB"/>
            <a:t>NB: Growing role of “Mixed Methods” research!</a:t>
          </a:r>
          <a:endParaRPr lang="en-US"/>
        </a:p>
      </dgm:t>
    </dgm:pt>
    <dgm:pt modelId="{7D58E1CF-0882-44EB-B807-D8A2DF4D9154}" type="parTrans" cxnId="{437EFB35-84C0-4156-A686-6FDE46AF3787}">
      <dgm:prSet/>
      <dgm:spPr/>
      <dgm:t>
        <a:bodyPr/>
        <a:lstStyle/>
        <a:p>
          <a:endParaRPr lang="en-US"/>
        </a:p>
      </dgm:t>
    </dgm:pt>
    <dgm:pt modelId="{B8A2BA92-8BBD-4FD5-8F7B-289DE9D4FFF7}" type="sibTrans" cxnId="{437EFB35-84C0-4156-A686-6FDE46AF3787}">
      <dgm:prSet/>
      <dgm:spPr/>
      <dgm:t>
        <a:bodyPr/>
        <a:lstStyle/>
        <a:p>
          <a:endParaRPr lang="en-US"/>
        </a:p>
      </dgm:t>
    </dgm:pt>
    <dgm:pt modelId="{1DC27953-2B7C-4778-9F26-C7A78E236B3B}" type="pres">
      <dgm:prSet presAssocID="{A813802A-EFAC-4BF9-82D7-ADF87500C54F}" presName="linear" presStyleCnt="0">
        <dgm:presLayoutVars>
          <dgm:dir/>
          <dgm:animLvl val="lvl"/>
          <dgm:resizeHandles val="exact"/>
        </dgm:presLayoutVars>
      </dgm:prSet>
      <dgm:spPr/>
    </dgm:pt>
    <dgm:pt modelId="{4708B7FC-8B1F-4F65-8074-2C70DFBF73F7}" type="pres">
      <dgm:prSet presAssocID="{51232A4E-1A33-4824-8A78-189D656DACEB}" presName="parentLin" presStyleCnt="0"/>
      <dgm:spPr/>
    </dgm:pt>
    <dgm:pt modelId="{62CB4F78-8F62-41AC-952E-60BB0A859D88}" type="pres">
      <dgm:prSet presAssocID="{51232A4E-1A33-4824-8A78-189D656DACEB}" presName="parentLeftMargin" presStyleLbl="node1" presStyleIdx="0" presStyleCnt="3"/>
      <dgm:spPr/>
    </dgm:pt>
    <dgm:pt modelId="{1056C819-DC63-4CE2-9AAB-F31DC166C151}" type="pres">
      <dgm:prSet presAssocID="{51232A4E-1A33-4824-8A78-189D656DACEB}" presName="parentText" presStyleLbl="node1" presStyleIdx="0" presStyleCnt="3">
        <dgm:presLayoutVars>
          <dgm:chMax val="0"/>
          <dgm:bulletEnabled val="1"/>
        </dgm:presLayoutVars>
      </dgm:prSet>
      <dgm:spPr/>
    </dgm:pt>
    <dgm:pt modelId="{2BD1941C-9D92-47F1-9DE1-9457B5FAE305}" type="pres">
      <dgm:prSet presAssocID="{51232A4E-1A33-4824-8A78-189D656DACEB}" presName="negativeSpace" presStyleCnt="0"/>
      <dgm:spPr/>
    </dgm:pt>
    <dgm:pt modelId="{9DA3ADFF-BC0D-48DA-BFC1-45CA41C9F7EE}" type="pres">
      <dgm:prSet presAssocID="{51232A4E-1A33-4824-8A78-189D656DACEB}" presName="childText" presStyleLbl="conFgAcc1" presStyleIdx="0" presStyleCnt="3">
        <dgm:presLayoutVars>
          <dgm:bulletEnabled val="1"/>
        </dgm:presLayoutVars>
      </dgm:prSet>
      <dgm:spPr/>
    </dgm:pt>
    <dgm:pt modelId="{C0A50514-928D-4FAC-BA31-3C31562153D0}" type="pres">
      <dgm:prSet presAssocID="{F5786334-A43F-4A23-A675-2F2679F0F3C5}" presName="spaceBetweenRectangles" presStyleCnt="0"/>
      <dgm:spPr/>
    </dgm:pt>
    <dgm:pt modelId="{BEDFF9ED-A808-437A-8E12-072087FD1B9E}" type="pres">
      <dgm:prSet presAssocID="{13D616BC-56F2-44A8-B09C-3F626A638823}" presName="parentLin" presStyleCnt="0"/>
      <dgm:spPr/>
    </dgm:pt>
    <dgm:pt modelId="{76AB7550-092C-403F-89B0-995D7F2A35A5}" type="pres">
      <dgm:prSet presAssocID="{13D616BC-56F2-44A8-B09C-3F626A638823}" presName="parentLeftMargin" presStyleLbl="node1" presStyleIdx="0" presStyleCnt="3"/>
      <dgm:spPr/>
    </dgm:pt>
    <dgm:pt modelId="{C0DC42D5-6542-45D9-8A21-31F6FA7155CF}" type="pres">
      <dgm:prSet presAssocID="{13D616BC-56F2-44A8-B09C-3F626A638823}" presName="parentText" presStyleLbl="node1" presStyleIdx="1" presStyleCnt="3">
        <dgm:presLayoutVars>
          <dgm:chMax val="0"/>
          <dgm:bulletEnabled val="1"/>
        </dgm:presLayoutVars>
      </dgm:prSet>
      <dgm:spPr/>
    </dgm:pt>
    <dgm:pt modelId="{5DC8805E-57E8-4DA5-8DA1-987CC4E97E10}" type="pres">
      <dgm:prSet presAssocID="{13D616BC-56F2-44A8-B09C-3F626A638823}" presName="negativeSpace" presStyleCnt="0"/>
      <dgm:spPr/>
    </dgm:pt>
    <dgm:pt modelId="{998EA4ED-E1EF-40D6-886A-E61EFC729727}" type="pres">
      <dgm:prSet presAssocID="{13D616BC-56F2-44A8-B09C-3F626A638823}" presName="childText" presStyleLbl="conFgAcc1" presStyleIdx="1" presStyleCnt="3">
        <dgm:presLayoutVars>
          <dgm:bulletEnabled val="1"/>
        </dgm:presLayoutVars>
      </dgm:prSet>
      <dgm:spPr/>
    </dgm:pt>
    <dgm:pt modelId="{EB961004-43F5-4799-ACC9-F3E8C7EE3BF4}" type="pres">
      <dgm:prSet presAssocID="{4C7A861A-456A-412D-AADD-55956372E08C}" presName="spaceBetweenRectangles" presStyleCnt="0"/>
      <dgm:spPr/>
    </dgm:pt>
    <dgm:pt modelId="{3D26A10C-A67C-4A4F-8B7E-BE461A9FFBF0}" type="pres">
      <dgm:prSet presAssocID="{E67DD0B0-9B20-4230-987B-FA344E024109}" presName="parentLin" presStyleCnt="0"/>
      <dgm:spPr/>
    </dgm:pt>
    <dgm:pt modelId="{08F575C1-CD24-42B2-8161-0F2BBB1A66BA}" type="pres">
      <dgm:prSet presAssocID="{E67DD0B0-9B20-4230-987B-FA344E024109}" presName="parentLeftMargin" presStyleLbl="node1" presStyleIdx="1" presStyleCnt="3"/>
      <dgm:spPr/>
    </dgm:pt>
    <dgm:pt modelId="{89C4D654-BEE3-4D83-8866-D645DDFE4995}" type="pres">
      <dgm:prSet presAssocID="{E67DD0B0-9B20-4230-987B-FA344E024109}" presName="parentText" presStyleLbl="node1" presStyleIdx="2" presStyleCnt="3">
        <dgm:presLayoutVars>
          <dgm:chMax val="0"/>
          <dgm:bulletEnabled val="1"/>
        </dgm:presLayoutVars>
      </dgm:prSet>
      <dgm:spPr/>
    </dgm:pt>
    <dgm:pt modelId="{BA88ED2A-B8A6-4FFD-A471-E87DF81334C1}" type="pres">
      <dgm:prSet presAssocID="{E67DD0B0-9B20-4230-987B-FA344E024109}" presName="negativeSpace" presStyleCnt="0"/>
      <dgm:spPr/>
    </dgm:pt>
    <dgm:pt modelId="{895CE4CF-4DF3-4891-BA87-FB7AF94049D5}" type="pres">
      <dgm:prSet presAssocID="{E67DD0B0-9B20-4230-987B-FA344E024109}" presName="childText" presStyleLbl="conFgAcc1" presStyleIdx="2" presStyleCnt="3">
        <dgm:presLayoutVars>
          <dgm:bulletEnabled val="1"/>
        </dgm:presLayoutVars>
      </dgm:prSet>
      <dgm:spPr/>
    </dgm:pt>
  </dgm:ptLst>
  <dgm:cxnLst>
    <dgm:cxn modelId="{B5312417-33F2-42A7-A1B6-C6A4A9D75BCF}" srcId="{13D616BC-56F2-44A8-B09C-3F626A638823}" destId="{F7746634-3812-41CC-884A-AD7E0E921A5B}" srcOrd="0" destOrd="0" parTransId="{BD30A90E-0472-40A7-BA34-C58CAD87E07E}" sibTransId="{31805A94-016E-4D23-AC72-4CD7FE099B34}"/>
    <dgm:cxn modelId="{437EFB35-84C0-4156-A686-6FDE46AF3787}" srcId="{A813802A-EFAC-4BF9-82D7-ADF87500C54F}" destId="{E67DD0B0-9B20-4230-987B-FA344E024109}" srcOrd="2" destOrd="0" parTransId="{7D58E1CF-0882-44EB-B807-D8A2DF4D9154}" sibTransId="{B8A2BA92-8BBD-4FD5-8F7B-289DE9D4FFF7}"/>
    <dgm:cxn modelId="{3BA19239-1024-43BE-82EC-CD691D34F838}" type="presOf" srcId="{F7746634-3812-41CC-884A-AD7E0E921A5B}" destId="{998EA4ED-E1EF-40D6-886A-E61EFC729727}" srcOrd="0" destOrd="0" presId="urn:microsoft.com/office/officeart/2005/8/layout/list1"/>
    <dgm:cxn modelId="{E38F815C-A902-4A66-8FAF-DCE06D8E121B}" srcId="{A813802A-EFAC-4BF9-82D7-ADF87500C54F}" destId="{51232A4E-1A33-4824-8A78-189D656DACEB}" srcOrd="0" destOrd="0" parTransId="{07E7435A-EC59-493E-BB6A-154CC2A5ECB2}" sibTransId="{F5786334-A43F-4A23-A675-2F2679F0F3C5}"/>
    <dgm:cxn modelId="{9F89E65D-5E4B-48FC-85F9-1F1509F527FE}" srcId="{51232A4E-1A33-4824-8A78-189D656DACEB}" destId="{D480D5A4-74F4-4672-8C22-06E0A62B4752}" srcOrd="1" destOrd="0" parTransId="{670B235B-2016-447E-8B52-16A393C4FADD}" sibTransId="{98CDA0D1-E9EF-4557-B4B6-5D1EE49D431D}"/>
    <dgm:cxn modelId="{64980C5E-296C-4C5E-82E2-6669BCB7E04D}" srcId="{13D616BC-56F2-44A8-B09C-3F626A638823}" destId="{4962F093-E5E5-4E06-82B5-BBA4A00CFB7F}" srcOrd="1" destOrd="0" parTransId="{B5716F6B-2E34-41F9-893A-650120895203}" sibTransId="{E85D7F4B-8645-4957-BC0C-F261012A4EDB}"/>
    <dgm:cxn modelId="{8A3ACB41-9A8D-4400-B52E-31D42F75A170}" type="presOf" srcId="{D480D5A4-74F4-4672-8C22-06E0A62B4752}" destId="{9DA3ADFF-BC0D-48DA-BFC1-45CA41C9F7EE}" srcOrd="0" destOrd="1" presId="urn:microsoft.com/office/officeart/2005/8/layout/list1"/>
    <dgm:cxn modelId="{71D60C6F-1D83-4392-A100-99AFE2CFFD9A}" srcId="{A813802A-EFAC-4BF9-82D7-ADF87500C54F}" destId="{13D616BC-56F2-44A8-B09C-3F626A638823}" srcOrd="1" destOrd="0" parTransId="{D7635F92-6FB9-4D63-AF00-67B6BBCC1872}" sibTransId="{4C7A861A-456A-412D-AADD-55956372E08C}"/>
    <dgm:cxn modelId="{2BAB7072-104B-4C96-9EE9-398055BE3C10}" type="presOf" srcId="{4962F093-E5E5-4E06-82B5-BBA4A00CFB7F}" destId="{998EA4ED-E1EF-40D6-886A-E61EFC729727}" srcOrd="0" destOrd="1" presId="urn:microsoft.com/office/officeart/2005/8/layout/list1"/>
    <dgm:cxn modelId="{B8949982-56D6-425A-B3EE-92F9245E201A}" srcId="{51232A4E-1A33-4824-8A78-189D656DACEB}" destId="{2CBBA7CE-3C02-4CEE-B9F1-E0E49E65C55B}" srcOrd="0" destOrd="0" parTransId="{46574F13-8A3C-49A7-8741-C8902588E6E2}" sibTransId="{F19895BF-2B70-4F51-A0BB-B9D16459A01F}"/>
    <dgm:cxn modelId="{AFF3D484-366E-491D-8B80-ECF44E98C1A6}" type="presOf" srcId="{51232A4E-1A33-4824-8A78-189D656DACEB}" destId="{62CB4F78-8F62-41AC-952E-60BB0A859D88}" srcOrd="0" destOrd="0" presId="urn:microsoft.com/office/officeart/2005/8/layout/list1"/>
    <dgm:cxn modelId="{EE369B8B-E6B6-42D5-911B-123E931C8CBD}" type="presOf" srcId="{51232A4E-1A33-4824-8A78-189D656DACEB}" destId="{1056C819-DC63-4CE2-9AAB-F31DC166C151}" srcOrd="1" destOrd="0" presId="urn:microsoft.com/office/officeart/2005/8/layout/list1"/>
    <dgm:cxn modelId="{82EFBCA4-5EFE-494C-95AB-D2D784A81CA1}" type="presOf" srcId="{A813802A-EFAC-4BF9-82D7-ADF87500C54F}" destId="{1DC27953-2B7C-4778-9F26-C7A78E236B3B}" srcOrd="0" destOrd="0" presId="urn:microsoft.com/office/officeart/2005/8/layout/list1"/>
    <dgm:cxn modelId="{695EE6A9-2442-4F10-A000-EF211AE2E4AD}" type="presOf" srcId="{E67DD0B0-9B20-4230-987B-FA344E024109}" destId="{08F575C1-CD24-42B2-8161-0F2BBB1A66BA}" srcOrd="0" destOrd="0" presId="urn:microsoft.com/office/officeart/2005/8/layout/list1"/>
    <dgm:cxn modelId="{42A566AB-848F-49BA-AE2F-E68D8A2FF84A}" type="presOf" srcId="{13D616BC-56F2-44A8-B09C-3F626A638823}" destId="{C0DC42D5-6542-45D9-8A21-31F6FA7155CF}" srcOrd="1" destOrd="0" presId="urn:microsoft.com/office/officeart/2005/8/layout/list1"/>
    <dgm:cxn modelId="{AEB3D1AD-478D-4E0D-87D0-3A821DC0AD2F}" type="presOf" srcId="{13D616BC-56F2-44A8-B09C-3F626A638823}" destId="{76AB7550-092C-403F-89B0-995D7F2A35A5}" srcOrd="0" destOrd="0" presId="urn:microsoft.com/office/officeart/2005/8/layout/list1"/>
    <dgm:cxn modelId="{30D03BBF-05E8-4E0F-914E-107F84D76A16}" type="presOf" srcId="{2CBBA7CE-3C02-4CEE-B9F1-E0E49E65C55B}" destId="{9DA3ADFF-BC0D-48DA-BFC1-45CA41C9F7EE}" srcOrd="0" destOrd="0" presId="urn:microsoft.com/office/officeart/2005/8/layout/list1"/>
    <dgm:cxn modelId="{1F200BC1-547D-4DCC-8111-F937F23491D8}" type="presOf" srcId="{E67DD0B0-9B20-4230-987B-FA344E024109}" destId="{89C4D654-BEE3-4D83-8866-D645DDFE4995}" srcOrd="1" destOrd="0" presId="urn:microsoft.com/office/officeart/2005/8/layout/list1"/>
    <dgm:cxn modelId="{D35D01C2-4AB9-4752-B141-FA854832C2A1}" type="presParOf" srcId="{1DC27953-2B7C-4778-9F26-C7A78E236B3B}" destId="{4708B7FC-8B1F-4F65-8074-2C70DFBF73F7}" srcOrd="0" destOrd="0" presId="urn:microsoft.com/office/officeart/2005/8/layout/list1"/>
    <dgm:cxn modelId="{F62A2AAA-5C90-4682-B92B-E3ECB74236CA}" type="presParOf" srcId="{4708B7FC-8B1F-4F65-8074-2C70DFBF73F7}" destId="{62CB4F78-8F62-41AC-952E-60BB0A859D88}" srcOrd="0" destOrd="0" presId="urn:microsoft.com/office/officeart/2005/8/layout/list1"/>
    <dgm:cxn modelId="{53EC8349-9811-4512-9CCD-0E79EE69DC41}" type="presParOf" srcId="{4708B7FC-8B1F-4F65-8074-2C70DFBF73F7}" destId="{1056C819-DC63-4CE2-9AAB-F31DC166C151}" srcOrd="1" destOrd="0" presId="urn:microsoft.com/office/officeart/2005/8/layout/list1"/>
    <dgm:cxn modelId="{C0F176C5-C340-44CE-9467-15F7FE1869D7}" type="presParOf" srcId="{1DC27953-2B7C-4778-9F26-C7A78E236B3B}" destId="{2BD1941C-9D92-47F1-9DE1-9457B5FAE305}" srcOrd="1" destOrd="0" presId="urn:microsoft.com/office/officeart/2005/8/layout/list1"/>
    <dgm:cxn modelId="{CAE510C5-5A3E-462F-B41B-0AB99C18047E}" type="presParOf" srcId="{1DC27953-2B7C-4778-9F26-C7A78E236B3B}" destId="{9DA3ADFF-BC0D-48DA-BFC1-45CA41C9F7EE}" srcOrd="2" destOrd="0" presId="urn:microsoft.com/office/officeart/2005/8/layout/list1"/>
    <dgm:cxn modelId="{74A84AD8-1D38-4C93-8360-7A760E1DECAC}" type="presParOf" srcId="{1DC27953-2B7C-4778-9F26-C7A78E236B3B}" destId="{C0A50514-928D-4FAC-BA31-3C31562153D0}" srcOrd="3" destOrd="0" presId="urn:microsoft.com/office/officeart/2005/8/layout/list1"/>
    <dgm:cxn modelId="{8FF2A655-7887-4D5F-98D4-063EB38F361A}" type="presParOf" srcId="{1DC27953-2B7C-4778-9F26-C7A78E236B3B}" destId="{BEDFF9ED-A808-437A-8E12-072087FD1B9E}" srcOrd="4" destOrd="0" presId="urn:microsoft.com/office/officeart/2005/8/layout/list1"/>
    <dgm:cxn modelId="{0000508D-51DB-4C0E-9239-E793212352BB}" type="presParOf" srcId="{BEDFF9ED-A808-437A-8E12-072087FD1B9E}" destId="{76AB7550-092C-403F-89B0-995D7F2A35A5}" srcOrd="0" destOrd="0" presId="urn:microsoft.com/office/officeart/2005/8/layout/list1"/>
    <dgm:cxn modelId="{238F723D-1967-45F6-B5CE-7411609DC59F}" type="presParOf" srcId="{BEDFF9ED-A808-437A-8E12-072087FD1B9E}" destId="{C0DC42D5-6542-45D9-8A21-31F6FA7155CF}" srcOrd="1" destOrd="0" presId="urn:microsoft.com/office/officeart/2005/8/layout/list1"/>
    <dgm:cxn modelId="{11E24ED6-195D-458F-8078-873C1315D692}" type="presParOf" srcId="{1DC27953-2B7C-4778-9F26-C7A78E236B3B}" destId="{5DC8805E-57E8-4DA5-8DA1-987CC4E97E10}" srcOrd="5" destOrd="0" presId="urn:microsoft.com/office/officeart/2005/8/layout/list1"/>
    <dgm:cxn modelId="{8A75FE79-8253-4E8A-9E3D-7FD88CA1D51A}" type="presParOf" srcId="{1DC27953-2B7C-4778-9F26-C7A78E236B3B}" destId="{998EA4ED-E1EF-40D6-886A-E61EFC729727}" srcOrd="6" destOrd="0" presId="urn:microsoft.com/office/officeart/2005/8/layout/list1"/>
    <dgm:cxn modelId="{6F076A2D-3EB4-4957-8960-AA1851DC2042}" type="presParOf" srcId="{1DC27953-2B7C-4778-9F26-C7A78E236B3B}" destId="{EB961004-43F5-4799-ACC9-F3E8C7EE3BF4}" srcOrd="7" destOrd="0" presId="urn:microsoft.com/office/officeart/2005/8/layout/list1"/>
    <dgm:cxn modelId="{5E959E51-A114-4298-813C-3237288EAA71}" type="presParOf" srcId="{1DC27953-2B7C-4778-9F26-C7A78E236B3B}" destId="{3D26A10C-A67C-4A4F-8B7E-BE461A9FFBF0}" srcOrd="8" destOrd="0" presId="urn:microsoft.com/office/officeart/2005/8/layout/list1"/>
    <dgm:cxn modelId="{85DDD31D-BE52-49E6-80E2-AF64C8A1EF9C}" type="presParOf" srcId="{3D26A10C-A67C-4A4F-8B7E-BE461A9FFBF0}" destId="{08F575C1-CD24-42B2-8161-0F2BBB1A66BA}" srcOrd="0" destOrd="0" presId="urn:microsoft.com/office/officeart/2005/8/layout/list1"/>
    <dgm:cxn modelId="{EE6AA081-56B2-49D3-99FD-E92E702CD8B1}" type="presParOf" srcId="{3D26A10C-A67C-4A4F-8B7E-BE461A9FFBF0}" destId="{89C4D654-BEE3-4D83-8866-D645DDFE4995}" srcOrd="1" destOrd="0" presId="urn:microsoft.com/office/officeart/2005/8/layout/list1"/>
    <dgm:cxn modelId="{8CD55EA2-E6B8-49B6-839E-73012100C755}" type="presParOf" srcId="{1DC27953-2B7C-4778-9F26-C7A78E236B3B}" destId="{BA88ED2A-B8A6-4FFD-A471-E87DF81334C1}" srcOrd="9" destOrd="0" presId="urn:microsoft.com/office/officeart/2005/8/layout/list1"/>
    <dgm:cxn modelId="{2BF4CC8B-D860-4149-8856-5390AEBEBAB0}" type="presParOf" srcId="{1DC27953-2B7C-4778-9F26-C7A78E236B3B}" destId="{895CE4CF-4DF3-4891-BA87-FB7AF94049D5}"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43CD1F5-D2FE-4772-9ADE-145E274470E3}" type="doc">
      <dgm:prSet loTypeId="urn:microsoft.com/office/officeart/2005/8/layout/vList2" loCatId="list" qsTypeId="urn:microsoft.com/office/officeart/2005/8/quickstyle/simple4#50" qsCatId="simple" csTypeId="urn:microsoft.com/office/officeart/2005/8/colors/colorful2#30" csCatId="colorful"/>
      <dgm:spPr/>
      <dgm:t>
        <a:bodyPr/>
        <a:lstStyle/>
        <a:p>
          <a:endParaRPr lang="en-US"/>
        </a:p>
      </dgm:t>
    </dgm:pt>
    <dgm:pt modelId="{415242AE-325A-49AE-9D76-B22C9B1FFA85}">
      <dgm:prSet/>
      <dgm:spPr/>
      <dgm:t>
        <a:bodyPr/>
        <a:lstStyle/>
        <a:p>
          <a:r>
            <a:rPr lang="en-US"/>
            <a:t>Ability to follow up a sample of participants over time </a:t>
          </a:r>
          <a:r>
            <a:rPr lang="en-US" i="1"/>
            <a:t>e.g how do early attachments influence later attachment styles…</a:t>
          </a:r>
          <a:endParaRPr lang="en-US"/>
        </a:p>
      </dgm:t>
    </dgm:pt>
    <dgm:pt modelId="{125F28D4-17FC-493B-B718-A76A21E98182}" type="parTrans" cxnId="{190888E1-8165-4041-9691-E4409007CE7C}">
      <dgm:prSet/>
      <dgm:spPr/>
      <dgm:t>
        <a:bodyPr/>
        <a:lstStyle/>
        <a:p>
          <a:endParaRPr lang="en-US"/>
        </a:p>
      </dgm:t>
    </dgm:pt>
    <dgm:pt modelId="{A3F24D1D-BC4F-4278-AD36-B7A8F5C641ED}" type="sibTrans" cxnId="{190888E1-8165-4041-9691-E4409007CE7C}">
      <dgm:prSet/>
      <dgm:spPr/>
      <dgm:t>
        <a:bodyPr/>
        <a:lstStyle/>
        <a:p>
          <a:endParaRPr lang="en-US"/>
        </a:p>
      </dgm:t>
    </dgm:pt>
    <dgm:pt modelId="{A199B96C-C9F4-4593-9EF9-4F5286E94191}">
      <dgm:prSet/>
      <dgm:spPr/>
      <dgm:t>
        <a:bodyPr/>
        <a:lstStyle/>
        <a:p>
          <a:r>
            <a:rPr lang="en-US"/>
            <a:t>Does academic ability predict future performance at work?</a:t>
          </a:r>
        </a:p>
      </dgm:t>
    </dgm:pt>
    <dgm:pt modelId="{5C849422-6F0A-472C-A0D8-B73D9AC977A3}" type="parTrans" cxnId="{90CE00F7-3446-4A97-B4C2-DA97D3F892A7}">
      <dgm:prSet/>
      <dgm:spPr/>
      <dgm:t>
        <a:bodyPr/>
        <a:lstStyle/>
        <a:p>
          <a:endParaRPr lang="en-US"/>
        </a:p>
      </dgm:t>
    </dgm:pt>
    <dgm:pt modelId="{136871B7-7DCF-48D7-A6E4-3B8A24426C02}" type="sibTrans" cxnId="{90CE00F7-3446-4A97-B4C2-DA97D3F892A7}">
      <dgm:prSet/>
      <dgm:spPr/>
      <dgm:t>
        <a:bodyPr/>
        <a:lstStyle/>
        <a:p>
          <a:endParaRPr lang="en-US"/>
        </a:p>
      </dgm:t>
    </dgm:pt>
    <dgm:pt modelId="{178CD3D4-321D-473D-B901-75D0674E4C7B}">
      <dgm:prSet/>
      <dgm:spPr/>
      <dgm:t>
        <a:bodyPr/>
        <a:lstStyle/>
        <a:p>
          <a:r>
            <a:rPr lang="en-US"/>
            <a:t>Allows predictions about causality </a:t>
          </a:r>
        </a:p>
      </dgm:t>
    </dgm:pt>
    <dgm:pt modelId="{9B41C620-2722-4955-A1E9-5235BC44A045}" type="parTrans" cxnId="{683EE292-C4D1-4638-9A2B-655F94AF3DA0}">
      <dgm:prSet/>
      <dgm:spPr/>
      <dgm:t>
        <a:bodyPr/>
        <a:lstStyle/>
        <a:p>
          <a:endParaRPr lang="en-US"/>
        </a:p>
      </dgm:t>
    </dgm:pt>
    <dgm:pt modelId="{CE848F5D-D9C8-40A2-B038-516CB7320275}" type="sibTrans" cxnId="{683EE292-C4D1-4638-9A2B-655F94AF3DA0}">
      <dgm:prSet/>
      <dgm:spPr/>
      <dgm:t>
        <a:bodyPr/>
        <a:lstStyle/>
        <a:p>
          <a:endParaRPr lang="en-US"/>
        </a:p>
      </dgm:t>
    </dgm:pt>
    <dgm:pt modelId="{BC1F46CC-3FC6-4BD0-B179-003A27A77741}" type="pres">
      <dgm:prSet presAssocID="{F43CD1F5-D2FE-4772-9ADE-145E274470E3}" presName="linear" presStyleCnt="0">
        <dgm:presLayoutVars>
          <dgm:animLvl val="lvl"/>
          <dgm:resizeHandles val="exact"/>
        </dgm:presLayoutVars>
      </dgm:prSet>
      <dgm:spPr/>
    </dgm:pt>
    <dgm:pt modelId="{12E66D99-74BF-4670-A40F-EE3BA1F50547}" type="pres">
      <dgm:prSet presAssocID="{415242AE-325A-49AE-9D76-B22C9B1FFA85}" presName="parentText" presStyleLbl="node1" presStyleIdx="0" presStyleCnt="3">
        <dgm:presLayoutVars>
          <dgm:chMax val="0"/>
          <dgm:bulletEnabled val="1"/>
        </dgm:presLayoutVars>
      </dgm:prSet>
      <dgm:spPr/>
    </dgm:pt>
    <dgm:pt modelId="{96C5F66A-2C2B-4015-BD35-81E971137A21}" type="pres">
      <dgm:prSet presAssocID="{A3F24D1D-BC4F-4278-AD36-B7A8F5C641ED}" presName="spacer" presStyleCnt="0"/>
      <dgm:spPr/>
    </dgm:pt>
    <dgm:pt modelId="{A559FC95-A7D4-444B-955C-A5F0FD80C5F7}" type="pres">
      <dgm:prSet presAssocID="{A199B96C-C9F4-4593-9EF9-4F5286E94191}" presName="parentText" presStyleLbl="node1" presStyleIdx="1" presStyleCnt="3">
        <dgm:presLayoutVars>
          <dgm:chMax val="0"/>
          <dgm:bulletEnabled val="1"/>
        </dgm:presLayoutVars>
      </dgm:prSet>
      <dgm:spPr/>
    </dgm:pt>
    <dgm:pt modelId="{72C85EAA-7CB4-461C-98EB-8C7C00C1B739}" type="pres">
      <dgm:prSet presAssocID="{136871B7-7DCF-48D7-A6E4-3B8A24426C02}" presName="spacer" presStyleCnt="0"/>
      <dgm:spPr/>
    </dgm:pt>
    <dgm:pt modelId="{A33D6AAC-E44E-4532-BC8F-62B5A14FD706}" type="pres">
      <dgm:prSet presAssocID="{178CD3D4-321D-473D-B901-75D0674E4C7B}" presName="parentText" presStyleLbl="node1" presStyleIdx="2" presStyleCnt="3">
        <dgm:presLayoutVars>
          <dgm:chMax val="0"/>
          <dgm:bulletEnabled val="1"/>
        </dgm:presLayoutVars>
      </dgm:prSet>
      <dgm:spPr/>
    </dgm:pt>
  </dgm:ptLst>
  <dgm:cxnLst>
    <dgm:cxn modelId="{8B228E28-28E0-44FD-BE07-6BB3FE780C7F}" type="presOf" srcId="{415242AE-325A-49AE-9D76-B22C9B1FFA85}" destId="{12E66D99-74BF-4670-A40F-EE3BA1F50547}" srcOrd="0" destOrd="0" presId="urn:microsoft.com/office/officeart/2005/8/layout/vList2"/>
    <dgm:cxn modelId="{74D94E34-5B5D-41EF-AFB2-8A536E5817B4}" type="presOf" srcId="{A199B96C-C9F4-4593-9EF9-4F5286E94191}" destId="{A559FC95-A7D4-444B-955C-A5F0FD80C5F7}" srcOrd="0" destOrd="0" presId="urn:microsoft.com/office/officeart/2005/8/layout/vList2"/>
    <dgm:cxn modelId="{683EE292-C4D1-4638-9A2B-655F94AF3DA0}" srcId="{F43CD1F5-D2FE-4772-9ADE-145E274470E3}" destId="{178CD3D4-321D-473D-B901-75D0674E4C7B}" srcOrd="2" destOrd="0" parTransId="{9B41C620-2722-4955-A1E9-5235BC44A045}" sibTransId="{CE848F5D-D9C8-40A2-B038-516CB7320275}"/>
    <dgm:cxn modelId="{190888E1-8165-4041-9691-E4409007CE7C}" srcId="{F43CD1F5-D2FE-4772-9ADE-145E274470E3}" destId="{415242AE-325A-49AE-9D76-B22C9B1FFA85}" srcOrd="0" destOrd="0" parTransId="{125F28D4-17FC-493B-B718-A76A21E98182}" sibTransId="{A3F24D1D-BC4F-4278-AD36-B7A8F5C641ED}"/>
    <dgm:cxn modelId="{AC5D90E5-BC22-46FA-A612-DFEA6F0DB372}" type="presOf" srcId="{178CD3D4-321D-473D-B901-75D0674E4C7B}" destId="{A33D6AAC-E44E-4532-BC8F-62B5A14FD706}" srcOrd="0" destOrd="0" presId="urn:microsoft.com/office/officeart/2005/8/layout/vList2"/>
    <dgm:cxn modelId="{B0F022EB-D7E8-44DE-B5A3-B343F7D6F00F}" type="presOf" srcId="{F43CD1F5-D2FE-4772-9ADE-145E274470E3}" destId="{BC1F46CC-3FC6-4BD0-B179-003A27A77741}" srcOrd="0" destOrd="0" presId="urn:microsoft.com/office/officeart/2005/8/layout/vList2"/>
    <dgm:cxn modelId="{90CE00F7-3446-4A97-B4C2-DA97D3F892A7}" srcId="{F43CD1F5-D2FE-4772-9ADE-145E274470E3}" destId="{A199B96C-C9F4-4593-9EF9-4F5286E94191}" srcOrd="1" destOrd="0" parTransId="{5C849422-6F0A-472C-A0D8-B73D9AC977A3}" sibTransId="{136871B7-7DCF-48D7-A6E4-3B8A24426C02}"/>
    <dgm:cxn modelId="{EDEC3CAB-F3A4-40A3-830B-999783CAE91F}" type="presParOf" srcId="{BC1F46CC-3FC6-4BD0-B179-003A27A77741}" destId="{12E66D99-74BF-4670-A40F-EE3BA1F50547}" srcOrd="0" destOrd="0" presId="urn:microsoft.com/office/officeart/2005/8/layout/vList2"/>
    <dgm:cxn modelId="{99BB2214-1693-4EBE-932F-9C82B3D8A4CF}" type="presParOf" srcId="{BC1F46CC-3FC6-4BD0-B179-003A27A77741}" destId="{96C5F66A-2C2B-4015-BD35-81E971137A21}" srcOrd="1" destOrd="0" presId="urn:microsoft.com/office/officeart/2005/8/layout/vList2"/>
    <dgm:cxn modelId="{AAE0D42D-364E-4300-B494-9F505D5FEDBB}" type="presParOf" srcId="{BC1F46CC-3FC6-4BD0-B179-003A27A77741}" destId="{A559FC95-A7D4-444B-955C-A5F0FD80C5F7}" srcOrd="2" destOrd="0" presId="urn:microsoft.com/office/officeart/2005/8/layout/vList2"/>
    <dgm:cxn modelId="{3F545CF6-CC47-4BC4-8CB7-ED3BCE27F310}" type="presParOf" srcId="{BC1F46CC-3FC6-4BD0-B179-003A27A77741}" destId="{72C85EAA-7CB4-461C-98EB-8C7C00C1B739}" srcOrd="3" destOrd="0" presId="urn:microsoft.com/office/officeart/2005/8/layout/vList2"/>
    <dgm:cxn modelId="{A9552031-63D4-4E6A-A5C7-08B40F6547DB}" type="presParOf" srcId="{BC1F46CC-3FC6-4BD0-B179-003A27A77741}" destId="{A33D6AAC-E44E-4532-BC8F-62B5A14FD706}"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F3667A0-D6CE-46DE-A923-20D69367F5C2}" type="doc">
      <dgm:prSet loTypeId="urn:microsoft.com/office/officeart/2018/2/layout/IconVerticalSolidList" loCatId="icon" qsTypeId="urn:microsoft.com/office/officeart/2005/8/quickstyle/simple1#111" qsCatId="simple" csTypeId="urn:microsoft.com/office/officeart/2018/5/colors/Iconchunking_neutralicontext_colorful1" csCatId="colorful" phldr="1"/>
      <dgm:spPr/>
      <dgm:t>
        <a:bodyPr/>
        <a:lstStyle/>
        <a:p>
          <a:endParaRPr lang="en-US"/>
        </a:p>
      </dgm:t>
    </dgm:pt>
    <dgm:pt modelId="{5AD326B7-6DDC-4FFC-A637-BB0125738880}">
      <dgm:prSet/>
      <dgm:spPr/>
      <dgm:t>
        <a:bodyPr/>
        <a:lstStyle/>
        <a:p>
          <a:r>
            <a:rPr lang="en-GB"/>
            <a:t>Choosing appropriate measures for your study is a vital aspect of study design</a:t>
          </a:r>
          <a:endParaRPr lang="en-US"/>
        </a:p>
      </dgm:t>
    </dgm:pt>
    <dgm:pt modelId="{19B00378-D621-41E2-B651-49D974D6DF38}" type="parTrans" cxnId="{E97BE690-BC41-4ED7-B3AE-82D568533A39}">
      <dgm:prSet/>
      <dgm:spPr/>
      <dgm:t>
        <a:bodyPr/>
        <a:lstStyle/>
        <a:p>
          <a:endParaRPr lang="en-US"/>
        </a:p>
      </dgm:t>
    </dgm:pt>
    <dgm:pt modelId="{6F333DE2-4C08-407E-B49F-B0FA6CD611BC}" type="sibTrans" cxnId="{E97BE690-BC41-4ED7-B3AE-82D568533A39}">
      <dgm:prSet/>
      <dgm:spPr/>
      <dgm:t>
        <a:bodyPr/>
        <a:lstStyle/>
        <a:p>
          <a:endParaRPr lang="en-US"/>
        </a:p>
      </dgm:t>
    </dgm:pt>
    <dgm:pt modelId="{1B682EA7-30A3-402A-9F79-61352FD3ADF9}">
      <dgm:prSet/>
      <dgm:spPr/>
      <dgm:t>
        <a:bodyPr/>
        <a:lstStyle/>
        <a:p>
          <a:r>
            <a:rPr lang="en-GB"/>
            <a:t>Need to think carefully about what it is you actually want to measure (think about your operational definition!) and what the best way of measuring this is....</a:t>
          </a:r>
          <a:endParaRPr lang="en-US"/>
        </a:p>
      </dgm:t>
    </dgm:pt>
    <dgm:pt modelId="{0D7CF498-B858-4B72-98C3-BE0590B0C055}" type="parTrans" cxnId="{AB85F9C8-B176-480B-9E45-0314311F8DF1}">
      <dgm:prSet/>
      <dgm:spPr/>
      <dgm:t>
        <a:bodyPr/>
        <a:lstStyle/>
        <a:p>
          <a:endParaRPr lang="en-US"/>
        </a:p>
      </dgm:t>
    </dgm:pt>
    <dgm:pt modelId="{7326322D-1FC6-4792-A3FB-2DE1D2B82056}" type="sibTrans" cxnId="{AB85F9C8-B176-480B-9E45-0314311F8DF1}">
      <dgm:prSet/>
      <dgm:spPr/>
      <dgm:t>
        <a:bodyPr/>
        <a:lstStyle/>
        <a:p>
          <a:endParaRPr lang="en-US"/>
        </a:p>
      </dgm:t>
    </dgm:pt>
    <dgm:pt modelId="{07E8EF77-CB3E-4219-9052-E0439007163E}">
      <dgm:prSet/>
      <dgm:spPr/>
      <dgm:t>
        <a:bodyPr/>
        <a:lstStyle/>
        <a:p>
          <a:r>
            <a:rPr lang="en-GB"/>
            <a:t>Measures capturing psychological constructs are expected to be </a:t>
          </a:r>
          <a:r>
            <a:rPr lang="en-GB" b="1"/>
            <a:t>reliable</a:t>
          </a:r>
          <a:r>
            <a:rPr lang="en-GB"/>
            <a:t> and </a:t>
          </a:r>
          <a:r>
            <a:rPr lang="en-GB" b="1"/>
            <a:t>valid.</a:t>
          </a:r>
          <a:endParaRPr lang="en-US"/>
        </a:p>
      </dgm:t>
    </dgm:pt>
    <dgm:pt modelId="{12D66D3E-26A2-4E7D-B937-511B643732EA}" type="parTrans" cxnId="{BC6C3725-1A34-4418-80B2-176D94B105B5}">
      <dgm:prSet/>
      <dgm:spPr/>
      <dgm:t>
        <a:bodyPr/>
        <a:lstStyle/>
        <a:p>
          <a:endParaRPr lang="en-US"/>
        </a:p>
      </dgm:t>
    </dgm:pt>
    <dgm:pt modelId="{3B9F4BBE-5DF9-4481-B45D-F79E37FB1360}" type="sibTrans" cxnId="{BC6C3725-1A34-4418-80B2-176D94B105B5}">
      <dgm:prSet/>
      <dgm:spPr/>
      <dgm:t>
        <a:bodyPr/>
        <a:lstStyle/>
        <a:p>
          <a:endParaRPr lang="en-US"/>
        </a:p>
      </dgm:t>
    </dgm:pt>
    <dgm:pt modelId="{BC5DE6E1-C0CD-4D97-8EA3-63BEB97789B2}">
      <dgm:prSet/>
      <dgm:spPr/>
      <dgm:t>
        <a:bodyPr/>
        <a:lstStyle/>
        <a:p>
          <a:r>
            <a:rPr lang="en-GB"/>
            <a:t>Need to understand how a scale has been constructed in order to analyse it properly </a:t>
          </a:r>
          <a:endParaRPr lang="en-US"/>
        </a:p>
      </dgm:t>
    </dgm:pt>
    <dgm:pt modelId="{D39EC43D-F22F-47D6-93DA-96A6CD06C8AE}" type="parTrans" cxnId="{5715D669-BD2B-4557-AF8C-D8C20A45A9DB}">
      <dgm:prSet/>
      <dgm:spPr/>
      <dgm:t>
        <a:bodyPr/>
        <a:lstStyle/>
        <a:p>
          <a:endParaRPr lang="en-US"/>
        </a:p>
      </dgm:t>
    </dgm:pt>
    <dgm:pt modelId="{D62EE01E-D0BC-40AC-A794-D4D115605A56}" type="sibTrans" cxnId="{5715D669-BD2B-4557-AF8C-D8C20A45A9DB}">
      <dgm:prSet/>
      <dgm:spPr/>
      <dgm:t>
        <a:bodyPr/>
        <a:lstStyle/>
        <a:p>
          <a:endParaRPr lang="en-US"/>
        </a:p>
      </dgm:t>
    </dgm:pt>
    <dgm:pt modelId="{9569C826-454F-44CA-9CC0-3A049B2183F6}">
      <dgm:prSet/>
      <dgm:spPr/>
      <dgm:t>
        <a:bodyPr/>
        <a:lstStyle/>
        <a:p>
          <a:r>
            <a:rPr lang="en-GB"/>
            <a:t>Recoding instructions?</a:t>
          </a:r>
          <a:endParaRPr lang="en-US"/>
        </a:p>
      </dgm:t>
    </dgm:pt>
    <dgm:pt modelId="{70D0B4D4-4C66-440C-8733-CA09B37987FC}" type="parTrans" cxnId="{9E96ED27-6D01-4911-AA19-331E5A01F62A}">
      <dgm:prSet/>
      <dgm:spPr/>
      <dgm:t>
        <a:bodyPr/>
        <a:lstStyle/>
        <a:p>
          <a:endParaRPr lang="en-US"/>
        </a:p>
      </dgm:t>
    </dgm:pt>
    <dgm:pt modelId="{287922A1-8177-4826-A203-1E00B4BCB265}" type="sibTrans" cxnId="{9E96ED27-6D01-4911-AA19-331E5A01F62A}">
      <dgm:prSet/>
      <dgm:spPr/>
      <dgm:t>
        <a:bodyPr/>
        <a:lstStyle/>
        <a:p>
          <a:endParaRPr lang="en-US"/>
        </a:p>
      </dgm:t>
    </dgm:pt>
    <dgm:pt modelId="{9FFB84E3-5854-47C9-B315-8609B53F78B1}">
      <dgm:prSet/>
      <dgm:spPr/>
      <dgm:t>
        <a:bodyPr/>
        <a:lstStyle/>
        <a:p>
          <a:r>
            <a:rPr lang="en-GB"/>
            <a:t>Reverse scoring?</a:t>
          </a:r>
          <a:endParaRPr lang="en-US"/>
        </a:p>
      </dgm:t>
    </dgm:pt>
    <dgm:pt modelId="{ED631F75-35EB-4748-9FFA-BC708350A9E2}" type="parTrans" cxnId="{FF979DB2-E7D9-4E1D-9698-302EB0A6D2D1}">
      <dgm:prSet/>
      <dgm:spPr/>
      <dgm:t>
        <a:bodyPr/>
        <a:lstStyle/>
        <a:p>
          <a:endParaRPr lang="en-US"/>
        </a:p>
      </dgm:t>
    </dgm:pt>
    <dgm:pt modelId="{6BF978C2-7FBD-4A31-83C3-97DEE7DAE9E3}" type="sibTrans" cxnId="{FF979DB2-E7D9-4E1D-9698-302EB0A6D2D1}">
      <dgm:prSet/>
      <dgm:spPr/>
      <dgm:t>
        <a:bodyPr/>
        <a:lstStyle/>
        <a:p>
          <a:endParaRPr lang="en-US"/>
        </a:p>
      </dgm:t>
    </dgm:pt>
    <dgm:pt modelId="{676E3597-C4EC-4416-839D-704A223FD2F4}">
      <dgm:prSet/>
      <dgm:spPr/>
      <dgm:t>
        <a:bodyPr/>
        <a:lstStyle/>
        <a:p>
          <a:r>
            <a:rPr lang="en-GB"/>
            <a:t>Sub-scales?</a:t>
          </a:r>
          <a:endParaRPr lang="en-US"/>
        </a:p>
      </dgm:t>
    </dgm:pt>
    <dgm:pt modelId="{B343CD45-6507-4A29-8BA1-05155D8E46C6}" type="parTrans" cxnId="{34B46A1C-D934-446E-AE3B-19D627D02950}">
      <dgm:prSet/>
      <dgm:spPr/>
      <dgm:t>
        <a:bodyPr/>
        <a:lstStyle/>
        <a:p>
          <a:endParaRPr lang="en-US"/>
        </a:p>
      </dgm:t>
    </dgm:pt>
    <dgm:pt modelId="{A14C4AEF-D3A6-4AA4-A8AF-66BF5FE4E44A}" type="sibTrans" cxnId="{34B46A1C-D934-446E-AE3B-19D627D02950}">
      <dgm:prSet/>
      <dgm:spPr/>
      <dgm:t>
        <a:bodyPr/>
        <a:lstStyle/>
        <a:p>
          <a:endParaRPr lang="en-US"/>
        </a:p>
      </dgm:t>
    </dgm:pt>
    <dgm:pt modelId="{5053DFFB-2D74-4866-8AE6-44F15591829D}" type="pres">
      <dgm:prSet presAssocID="{1F3667A0-D6CE-46DE-A923-20D69367F5C2}" presName="root" presStyleCnt="0">
        <dgm:presLayoutVars>
          <dgm:dir/>
          <dgm:resizeHandles val="exact"/>
        </dgm:presLayoutVars>
      </dgm:prSet>
      <dgm:spPr/>
    </dgm:pt>
    <dgm:pt modelId="{AD1D9934-5100-4701-927E-DBE14A55DD2E}" type="pres">
      <dgm:prSet presAssocID="{5AD326B7-6DDC-4FFC-A637-BB0125738880}" presName="compNode" presStyleCnt="0"/>
      <dgm:spPr/>
    </dgm:pt>
    <dgm:pt modelId="{E1040A04-EF65-40A9-B85C-4C6CF4DEE773}" type="pres">
      <dgm:prSet presAssocID="{5AD326B7-6DDC-4FFC-A637-BB0125738880}" presName="bgRect" presStyleLbl="bgShp" presStyleIdx="0" presStyleCnt="4"/>
      <dgm:spPr/>
    </dgm:pt>
    <dgm:pt modelId="{F17F1274-771F-48AC-802F-842E8D6840F3}" type="pres">
      <dgm:prSet presAssocID="{5AD326B7-6DDC-4FFC-A637-BB012573888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Presentation with Checklist"/>
        </a:ext>
      </dgm:extLst>
    </dgm:pt>
    <dgm:pt modelId="{49149D40-64E1-425A-9683-9B349D3FC449}" type="pres">
      <dgm:prSet presAssocID="{5AD326B7-6DDC-4FFC-A637-BB0125738880}" presName="spaceRect" presStyleCnt="0"/>
      <dgm:spPr/>
    </dgm:pt>
    <dgm:pt modelId="{4FD7AF58-656D-43E5-9908-63B2027A9CDE}" type="pres">
      <dgm:prSet presAssocID="{5AD326B7-6DDC-4FFC-A637-BB0125738880}" presName="parTx" presStyleLbl="revTx" presStyleIdx="0" presStyleCnt="5">
        <dgm:presLayoutVars>
          <dgm:chMax val="0"/>
          <dgm:chPref val="0"/>
        </dgm:presLayoutVars>
      </dgm:prSet>
      <dgm:spPr/>
    </dgm:pt>
    <dgm:pt modelId="{657B606B-A813-463D-990C-7737CE1F69CE}" type="pres">
      <dgm:prSet presAssocID="{6F333DE2-4C08-407E-B49F-B0FA6CD611BC}" presName="sibTrans" presStyleCnt="0"/>
      <dgm:spPr/>
    </dgm:pt>
    <dgm:pt modelId="{8F4105F9-922A-4E7F-B7E8-3C59AFAA8617}" type="pres">
      <dgm:prSet presAssocID="{1B682EA7-30A3-402A-9F79-61352FD3ADF9}" presName="compNode" presStyleCnt="0"/>
      <dgm:spPr/>
    </dgm:pt>
    <dgm:pt modelId="{8584D93A-BE5B-4418-83B2-AB2EEA821633}" type="pres">
      <dgm:prSet presAssocID="{1B682EA7-30A3-402A-9F79-61352FD3ADF9}" presName="bgRect" presStyleLbl="bgShp" presStyleIdx="1" presStyleCnt="4"/>
      <dgm:spPr/>
    </dgm:pt>
    <dgm:pt modelId="{FA67AF62-C342-41D4-84CE-DE110643D39D}" type="pres">
      <dgm:prSet presAssocID="{1B682EA7-30A3-402A-9F79-61352FD3ADF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ze"/>
        </a:ext>
      </dgm:extLst>
    </dgm:pt>
    <dgm:pt modelId="{6EFA6383-E55F-4519-AD59-86C89632575A}" type="pres">
      <dgm:prSet presAssocID="{1B682EA7-30A3-402A-9F79-61352FD3ADF9}" presName="spaceRect" presStyleCnt="0"/>
      <dgm:spPr/>
    </dgm:pt>
    <dgm:pt modelId="{51287C77-2440-493D-BC79-4A1887EF6D8C}" type="pres">
      <dgm:prSet presAssocID="{1B682EA7-30A3-402A-9F79-61352FD3ADF9}" presName="parTx" presStyleLbl="revTx" presStyleIdx="1" presStyleCnt="5">
        <dgm:presLayoutVars>
          <dgm:chMax val="0"/>
          <dgm:chPref val="0"/>
        </dgm:presLayoutVars>
      </dgm:prSet>
      <dgm:spPr/>
    </dgm:pt>
    <dgm:pt modelId="{7E69B8E8-144C-482B-B2D4-6431AA9D9578}" type="pres">
      <dgm:prSet presAssocID="{7326322D-1FC6-4792-A3FB-2DE1D2B82056}" presName="sibTrans" presStyleCnt="0"/>
      <dgm:spPr/>
    </dgm:pt>
    <dgm:pt modelId="{BB933E4C-1B91-4ACB-B2AF-FC8DAE5B1A48}" type="pres">
      <dgm:prSet presAssocID="{07E8EF77-CB3E-4219-9052-E0439007163E}" presName="compNode" presStyleCnt="0"/>
      <dgm:spPr/>
    </dgm:pt>
    <dgm:pt modelId="{E21F864A-0754-4A2E-B6D2-8EA1C960735E}" type="pres">
      <dgm:prSet presAssocID="{07E8EF77-CB3E-4219-9052-E0439007163E}" presName="bgRect" presStyleLbl="bgShp" presStyleIdx="2" presStyleCnt="4"/>
      <dgm:spPr/>
    </dgm:pt>
    <dgm:pt modelId="{E6A23B94-7FB7-47E7-B94D-44A5B1DFE4ED}" type="pres">
      <dgm:prSet presAssocID="{07E8EF77-CB3E-4219-9052-E0439007163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ead with Gears"/>
        </a:ext>
      </dgm:extLst>
    </dgm:pt>
    <dgm:pt modelId="{69824373-4686-4A8E-8518-535C148F205E}" type="pres">
      <dgm:prSet presAssocID="{07E8EF77-CB3E-4219-9052-E0439007163E}" presName="spaceRect" presStyleCnt="0"/>
      <dgm:spPr/>
    </dgm:pt>
    <dgm:pt modelId="{6AAFCF3E-0350-45E1-A1A3-1A00AE56352E}" type="pres">
      <dgm:prSet presAssocID="{07E8EF77-CB3E-4219-9052-E0439007163E}" presName="parTx" presStyleLbl="revTx" presStyleIdx="2" presStyleCnt="5">
        <dgm:presLayoutVars>
          <dgm:chMax val="0"/>
          <dgm:chPref val="0"/>
        </dgm:presLayoutVars>
      </dgm:prSet>
      <dgm:spPr/>
    </dgm:pt>
    <dgm:pt modelId="{399B321F-6057-416C-AD1D-A33E433AC46C}" type="pres">
      <dgm:prSet presAssocID="{3B9F4BBE-5DF9-4481-B45D-F79E37FB1360}" presName="sibTrans" presStyleCnt="0"/>
      <dgm:spPr/>
    </dgm:pt>
    <dgm:pt modelId="{CC3E49CD-C26C-4738-98EA-A99C63910172}" type="pres">
      <dgm:prSet presAssocID="{BC5DE6E1-C0CD-4D97-8EA3-63BEB97789B2}" presName="compNode" presStyleCnt="0"/>
      <dgm:spPr/>
    </dgm:pt>
    <dgm:pt modelId="{DF7BBE0B-90E8-451F-ACF4-D2B467496D34}" type="pres">
      <dgm:prSet presAssocID="{BC5DE6E1-C0CD-4D97-8EA3-63BEB97789B2}" presName="bgRect" presStyleLbl="bgShp" presStyleIdx="3" presStyleCnt="4"/>
      <dgm:spPr/>
    </dgm:pt>
    <dgm:pt modelId="{A81A20F2-83E5-49DC-A3EA-DE623186CDE9}" type="pres">
      <dgm:prSet presAssocID="{BC5DE6E1-C0CD-4D97-8EA3-63BEB97789B2}"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ler"/>
        </a:ext>
      </dgm:extLst>
    </dgm:pt>
    <dgm:pt modelId="{E426EC30-5A9B-4212-85BF-54C6079F3DBC}" type="pres">
      <dgm:prSet presAssocID="{BC5DE6E1-C0CD-4D97-8EA3-63BEB97789B2}" presName="spaceRect" presStyleCnt="0"/>
      <dgm:spPr/>
    </dgm:pt>
    <dgm:pt modelId="{510A145C-AA76-4814-8C86-1992681ADE4F}" type="pres">
      <dgm:prSet presAssocID="{BC5DE6E1-C0CD-4D97-8EA3-63BEB97789B2}" presName="parTx" presStyleLbl="revTx" presStyleIdx="3" presStyleCnt="5">
        <dgm:presLayoutVars>
          <dgm:chMax val="0"/>
          <dgm:chPref val="0"/>
        </dgm:presLayoutVars>
      </dgm:prSet>
      <dgm:spPr/>
    </dgm:pt>
    <dgm:pt modelId="{4D5428BB-6CCC-4FBC-AE01-F028DFC7C79C}" type="pres">
      <dgm:prSet presAssocID="{BC5DE6E1-C0CD-4D97-8EA3-63BEB97789B2}" presName="desTx" presStyleLbl="revTx" presStyleIdx="4" presStyleCnt="5">
        <dgm:presLayoutVars/>
      </dgm:prSet>
      <dgm:spPr/>
    </dgm:pt>
  </dgm:ptLst>
  <dgm:cxnLst>
    <dgm:cxn modelId="{5139F90E-A0E0-460F-B75D-ED466A2F15C8}" type="presOf" srcId="{1B682EA7-30A3-402A-9F79-61352FD3ADF9}" destId="{51287C77-2440-493D-BC79-4A1887EF6D8C}" srcOrd="0" destOrd="0" presId="urn:microsoft.com/office/officeart/2018/2/layout/IconVerticalSolidList"/>
    <dgm:cxn modelId="{34B46A1C-D934-446E-AE3B-19D627D02950}" srcId="{BC5DE6E1-C0CD-4D97-8EA3-63BEB97789B2}" destId="{676E3597-C4EC-4416-839D-704A223FD2F4}" srcOrd="2" destOrd="0" parTransId="{B343CD45-6507-4A29-8BA1-05155D8E46C6}" sibTransId="{A14C4AEF-D3A6-4AA4-A8AF-66BF5FE4E44A}"/>
    <dgm:cxn modelId="{BC6C3725-1A34-4418-80B2-176D94B105B5}" srcId="{1F3667A0-D6CE-46DE-A923-20D69367F5C2}" destId="{07E8EF77-CB3E-4219-9052-E0439007163E}" srcOrd="2" destOrd="0" parTransId="{12D66D3E-26A2-4E7D-B937-511B643732EA}" sibTransId="{3B9F4BBE-5DF9-4481-B45D-F79E37FB1360}"/>
    <dgm:cxn modelId="{9E96ED27-6D01-4911-AA19-331E5A01F62A}" srcId="{BC5DE6E1-C0CD-4D97-8EA3-63BEB97789B2}" destId="{9569C826-454F-44CA-9CC0-3A049B2183F6}" srcOrd="0" destOrd="0" parTransId="{70D0B4D4-4C66-440C-8733-CA09B37987FC}" sibTransId="{287922A1-8177-4826-A203-1E00B4BCB265}"/>
    <dgm:cxn modelId="{B8F6E328-E1B8-4FF3-816E-ED8CC737F847}" type="presOf" srcId="{9569C826-454F-44CA-9CC0-3A049B2183F6}" destId="{4D5428BB-6CCC-4FBC-AE01-F028DFC7C79C}" srcOrd="0" destOrd="0" presId="urn:microsoft.com/office/officeart/2018/2/layout/IconVerticalSolidList"/>
    <dgm:cxn modelId="{5715D669-BD2B-4557-AF8C-D8C20A45A9DB}" srcId="{1F3667A0-D6CE-46DE-A923-20D69367F5C2}" destId="{BC5DE6E1-C0CD-4D97-8EA3-63BEB97789B2}" srcOrd="3" destOrd="0" parTransId="{D39EC43D-F22F-47D6-93DA-96A6CD06C8AE}" sibTransId="{D62EE01E-D0BC-40AC-A794-D4D115605A56}"/>
    <dgm:cxn modelId="{BA0E764C-25F9-4463-BFCE-B5B06C8A8F01}" type="presOf" srcId="{BC5DE6E1-C0CD-4D97-8EA3-63BEB97789B2}" destId="{510A145C-AA76-4814-8C86-1992681ADE4F}" srcOrd="0" destOrd="0" presId="urn:microsoft.com/office/officeart/2018/2/layout/IconVerticalSolidList"/>
    <dgm:cxn modelId="{F0895A87-65AE-4E98-82E5-6D320D94360C}" type="presOf" srcId="{5AD326B7-6DDC-4FFC-A637-BB0125738880}" destId="{4FD7AF58-656D-43E5-9908-63B2027A9CDE}" srcOrd="0" destOrd="0" presId="urn:microsoft.com/office/officeart/2018/2/layout/IconVerticalSolidList"/>
    <dgm:cxn modelId="{E97BE690-BC41-4ED7-B3AE-82D568533A39}" srcId="{1F3667A0-D6CE-46DE-A923-20D69367F5C2}" destId="{5AD326B7-6DDC-4FFC-A637-BB0125738880}" srcOrd="0" destOrd="0" parTransId="{19B00378-D621-41E2-B651-49D974D6DF38}" sibTransId="{6F333DE2-4C08-407E-B49F-B0FA6CD611BC}"/>
    <dgm:cxn modelId="{0E0EDFB0-6DD2-401C-A5AD-69EAA41BFD65}" type="presOf" srcId="{9FFB84E3-5854-47C9-B315-8609B53F78B1}" destId="{4D5428BB-6CCC-4FBC-AE01-F028DFC7C79C}" srcOrd="0" destOrd="1" presId="urn:microsoft.com/office/officeart/2018/2/layout/IconVerticalSolidList"/>
    <dgm:cxn modelId="{FF979DB2-E7D9-4E1D-9698-302EB0A6D2D1}" srcId="{BC5DE6E1-C0CD-4D97-8EA3-63BEB97789B2}" destId="{9FFB84E3-5854-47C9-B315-8609B53F78B1}" srcOrd="1" destOrd="0" parTransId="{ED631F75-35EB-4748-9FFA-BC708350A9E2}" sibTransId="{6BF978C2-7FBD-4A31-83C3-97DEE7DAE9E3}"/>
    <dgm:cxn modelId="{DDF239C1-7B45-4045-8CA4-3B4AAC5B5E95}" type="presOf" srcId="{1F3667A0-D6CE-46DE-A923-20D69367F5C2}" destId="{5053DFFB-2D74-4866-8AE6-44F15591829D}" srcOrd="0" destOrd="0" presId="urn:microsoft.com/office/officeart/2018/2/layout/IconVerticalSolidList"/>
    <dgm:cxn modelId="{AB85F9C8-B176-480B-9E45-0314311F8DF1}" srcId="{1F3667A0-D6CE-46DE-A923-20D69367F5C2}" destId="{1B682EA7-30A3-402A-9F79-61352FD3ADF9}" srcOrd="1" destOrd="0" parTransId="{0D7CF498-B858-4B72-98C3-BE0590B0C055}" sibTransId="{7326322D-1FC6-4792-A3FB-2DE1D2B82056}"/>
    <dgm:cxn modelId="{C5B80FCE-7C31-497E-8B10-A865C43AF7C7}" type="presOf" srcId="{07E8EF77-CB3E-4219-9052-E0439007163E}" destId="{6AAFCF3E-0350-45E1-A1A3-1A00AE56352E}" srcOrd="0" destOrd="0" presId="urn:microsoft.com/office/officeart/2018/2/layout/IconVerticalSolidList"/>
    <dgm:cxn modelId="{A8B297F0-91E8-4790-A83E-A1BA826FE4A9}" type="presOf" srcId="{676E3597-C4EC-4416-839D-704A223FD2F4}" destId="{4D5428BB-6CCC-4FBC-AE01-F028DFC7C79C}" srcOrd="0" destOrd="2" presId="urn:microsoft.com/office/officeart/2018/2/layout/IconVerticalSolidList"/>
    <dgm:cxn modelId="{1E42072F-60A7-4FA3-A5C4-295A5C44352B}" type="presParOf" srcId="{5053DFFB-2D74-4866-8AE6-44F15591829D}" destId="{AD1D9934-5100-4701-927E-DBE14A55DD2E}" srcOrd="0" destOrd="0" presId="urn:microsoft.com/office/officeart/2018/2/layout/IconVerticalSolidList"/>
    <dgm:cxn modelId="{CBF47F17-5B0D-4DFF-AFF8-41C995220B3F}" type="presParOf" srcId="{AD1D9934-5100-4701-927E-DBE14A55DD2E}" destId="{E1040A04-EF65-40A9-B85C-4C6CF4DEE773}" srcOrd="0" destOrd="0" presId="urn:microsoft.com/office/officeart/2018/2/layout/IconVerticalSolidList"/>
    <dgm:cxn modelId="{34A66A15-83D9-45B3-BD9E-C2A41DAB0070}" type="presParOf" srcId="{AD1D9934-5100-4701-927E-DBE14A55DD2E}" destId="{F17F1274-771F-48AC-802F-842E8D6840F3}" srcOrd="1" destOrd="0" presId="urn:microsoft.com/office/officeart/2018/2/layout/IconVerticalSolidList"/>
    <dgm:cxn modelId="{364AB0C8-9151-4C69-8FCF-73457BF2769C}" type="presParOf" srcId="{AD1D9934-5100-4701-927E-DBE14A55DD2E}" destId="{49149D40-64E1-425A-9683-9B349D3FC449}" srcOrd="2" destOrd="0" presId="urn:microsoft.com/office/officeart/2018/2/layout/IconVerticalSolidList"/>
    <dgm:cxn modelId="{FF9DB57B-E58A-46F6-9336-6555A4FC95B2}" type="presParOf" srcId="{AD1D9934-5100-4701-927E-DBE14A55DD2E}" destId="{4FD7AF58-656D-43E5-9908-63B2027A9CDE}" srcOrd="3" destOrd="0" presId="urn:microsoft.com/office/officeart/2018/2/layout/IconVerticalSolidList"/>
    <dgm:cxn modelId="{498D1908-E88A-4D60-82E4-70ACACECDEB5}" type="presParOf" srcId="{5053DFFB-2D74-4866-8AE6-44F15591829D}" destId="{657B606B-A813-463D-990C-7737CE1F69CE}" srcOrd="1" destOrd="0" presId="urn:microsoft.com/office/officeart/2018/2/layout/IconVerticalSolidList"/>
    <dgm:cxn modelId="{47E79C29-569C-428F-A253-AD324A4F4777}" type="presParOf" srcId="{5053DFFB-2D74-4866-8AE6-44F15591829D}" destId="{8F4105F9-922A-4E7F-B7E8-3C59AFAA8617}" srcOrd="2" destOrd="0" presId="urn:microsoft.com/office/officeart/2018/2/layout/IconVerticalSolidList"/>
    <dgm:cxn modelId="{9F557B7B-69CC-4471-B77F-A8837D3FA4DB}" type="presParOf" srcId="{8F4105F9-922A-4E7F-B7E8-3C59AFAA8617}" destId="{8584D93A-BE5B-4418-83B2-AB2EEA821633}" srcOrd="0" destOrd="0" presId="urn:microsoft.com/office/officeart/2018/2/layout/IconVerticalSolidList"/>
    <dgm:cxn modelId="{5A075795-DCEB-4302-BFED-4BFD0D1B8138}" type="presParOf" srcId="{8F4105F9-922A-4E7F-B7E8-3C59AFAA8617}" destId="{FA67AF62-C342-41D4-84CE-DE110643D39D}" srcOrd="1" destOrd="0" presId="urn:microsoft.com/office/officeart/2018/2/layout/IconVerticalSolidList"/>
    <dgm:cxn modelId="{7B1B31FC-7DB6-47F8-93E9-15789959C155}" type="presParOf" srcId="{8F4105F9-922A-4E7F-B7E8-3C59AFAA8617}" destId="{6EFA6383-E55F-4519-AD59-86C89632575A}" srcOrd="2" destOrd="0" presId="urn:microsoft.com/office/officeart/2018/2/layout/IconVerticalSolidList"/>
    <dgm:cxn modelId="{84E4BE91-B18C-41A2-9E85-2D82D330136F}" type="presParOf" srcId="{8F4105F9-922A-4E7F-B7E8-3C59AFAA8617}" destId="{51287C77-2440-493D-BC79-4A1887EF6D8C}" srcOrd="3" destOrd="0" presId="urn:microsoft.com/office/officeart/2018/2/layout/IconVerticalSolidList"/>
    <dgm:cxn modelId="{3892F33D-F979-422D-8564-219F37A24561}" type="presParOf" srcId="{5053DFFB-2D74-4866-8AE6-44F15591829D}" destId="{7E69B8E8-144C-482B-B2D4-6431AA9D9578}" srcOrd="3" destOrd="0" presId="urn:microsoft.com/office/officeart/2018/2/layout/IconVerticalSolidList"/>
    <dgm:cxn modelId="{789DB364-9FC8-487C-A507-C0064C34E10C}" type="presParOf" srcId="{5053DFFB-2D74-4866-8AE6-44F15591829D}" destId="{BB933E4C-1B91-4ACB-B2AF-FC8DAE5B1A48}" srcOrd="4" destOrd="0" presId="urn:microsoft.com/office/officeart/2018/2/layout/IconVerticalSolidList"/>
    <dgm:cxn modelId="{08B02C40-D636-4EFC-956A-210185A75E50}" type="presParOf" srcId="{BB933E4C-1B91-4ACB-B2AF-FC8DAE5B1A48}" destId="{E21F864A-0754-4A2E-B6D2-8EA1C960735E}" srcOrd="0" destOrd="0" presId="urn:microsoft.com/office/officeart/2018/2/layout/IconVerticalSolidList"/>
    <dgm:cxn modelId="{A2D26942-A790-4EE5-9950-E10C9C6DB819}" type="presParOf" srcId="{BB933E4C-1B91-4ACB-B2AF-FC8DAE5B1A48}" destId="{E6A23B94-7FB7-47E7-B94D-44A5B1DFE4ED}" srcOrd="1" destOrd="0" presId="urn:microsoft.com/office/officeart/2018/2/layout/IconVerticalSolidList"/>
    <dgm:cxn modelId="{AA36F887-DD62-4E80-B2DC-DC6479B518E5}" type="presParOf" srcId="{BB933E4C-1B91-4ACB-B2AF-FC8DAE5B1A48}" destId="{69824373-4686-4A8E-8518-535C148F205E}" srcOrd="2" destOrd="0" presId="urn:microsoft.com/office/officeart/2018/2/layout/IconVerticalSolidList"/>
    <dgm:cxn modelId="{63AD7629-9407-4D78-B8C2-9D33E9F03CF6}" type="presParOf" srcId="{BB933E4C-1B91-4ACB-B2AF-FC8DAE5B1A48}" destId="{6AAFCF3E-0350-45E1-A1A3-1A00AE56352E}" srcOrd="3" destOrd="0" presId="urn:microsoft.com/office/officeart/2018/2/layout/IconVerticalSolidList"/>
    <dgm:cxn modelId="{B6FC26E8-4E0B-4DD4-A82E-32E4E04E2D51}" type="presParOf" srcId="{5053DFFB-2D74-4866-8AE6-44F15591829D}" destId="{399B321F-6057-416C-AD1D-A33E433AC46C}" srcOrd="5" destOrd="0" presId="urn:microsoft.com/office/officeart/2018/2/layout/IconVerticalSolidList"/>
    <dgm:cxn modelId="{DB170AE4-C9F0-4A88-B0AA-EDAF39C953C9}" type="presParOf" srcId="{5053DFFB-2D74-4866-8AE6-44F15591829D}" destId="{CC3E49CD-C26C-4738-98EA-A99C63910172}" srcOrd="6" destOrd="0" presId="urn:microsoft.com/office/officeart/2018/2/layout/IconVerticalSolidList"/>
    <dgm:cxn modelId="{08D5B90C-8070-4386-9088-1847C68DD51A}" type="presParOf" srcId="{CC3E49CD-C26C-4738-98EA-A99C63910172}" destId="{DF7BBE0B-90E8-451F-ACF4-D2B467496D34}" srcOrd="0" destOrd="0" presId="urn:microsoft.com/office/officeart/2018/2/layout/IconVerticalSolidList"/>
    <dgm:cxn modelId="{6371347A-00CF-41BF-A094-0D9B013F2C06}" type="presParOf" srcId="{CC3E49CD-C26C-4738-98EA-A99C63910172}" destId="{A81A20F2-83E5-49DC-A3EA-DE623186CDE9}" srcOrd="1" destOrd="0" presId="urn:microsoft.com/office/officeart/2018/2/layout/IconVerticalSolidList"/>
    <dgm:cxn modelId="{FC85AA51-2677-4D15-A965-93C3F2B6E68C}" type="presParOf" srcId="{CC3E49CD-C26C-4738-98EA-A99C63910172}" destId="{E426EC30-5A9B-4212-85BF-54C6079F3DBC}" srcOrd="2" destOrd="0" presId="urn:microsoft.com/office/officeart/2018/2/layout/IconVerticalSolidList"/>
    <dgm:cxn modelId="{D55189CF-E3D2-45DE-80E6-DCC13DB4003F}" type="presParOf" srcId="{CC3E49CD-C26C-4738-98EA-A99C63910172}" destId="{510A145C-AA76-4814-8C86-1992681ADE4F}" srcOrd="3" destOrd="0" presId="urn:microsoft.com/office/officeart/2018/2/layout/IconVerticalSolidList"/>
    <dgm:cxn modelId="{5E5BF094-D2C6-4E0A-A54C-D685B260C8D0}" type="presParOf" srcId="{CC3E49CD-C26C-4738-98EA-A99C63910172}" destId="{4D5428BB-6CCC-4FBC-AE01-F028DFC7C79C}"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9588F0-2F9B-45C9-AC83-CE4BCB8D70FE}">
      <dsp:nvSpPr>
        <dsp:cNvPr id="0" name=""/>
        <dsp:cNvSpPr/>
      </dsp:nvSpPr>
      <dsp:spPr>
        <a:xfrm>
          <a:off x="0" y="1924"/>
          <a:ext cx="5913437" cy="9754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227DFA-B752-4B5D-85C5-E0F13A2AB7AE}">
      <dsp:nvSpPr>
        <dsp:cNvPr id="0" name=""/>
        <dsp:cNvSpPr/>
      </dsp:nvSpPr>
      <dsp:spPr>
        <a:xfrm>
          <a:off x="295064" y="22139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BE0F6C-3AC4-4565-BB78-C688025121B0}">
      <dsp:nvSpPr>
        <dsp:cNvPr id="0" name=""/>
        <dsp:cNvSpPr/>
      </dsp:nvSpPr>
      <dsp:spPr>
        <a:xfrm>
          <a:off x="1126608" y="192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755650">
            <a:lnSpc>
              <a:spcPct val="90000"/>
            </a:lnSpc>
            <a:spcBef>
              <a:spcPct val="0"/>
            </a:spcBef>
            <a:spcAft>
              <a:spcPct val="35000"/>
            </a:spcAft>
            <a:buNone/>
          </a:pPr>
          <a:r>
            <a:rPr lang="en-GB" sz="1700" kern="1200"/>
            <a:t>Choosing appropriate methodology for a study is not always as simple at it may appear</a:t>
          </a:r>
          <a:endParaRPr lang="en-US" sz="1700" kern="1200"/>
        </a:p>
      </dsp:txBody>
      <dsp:txXfrm>
        <a:off x="1126608" y="1924"/>
        <a:ext cx="4786828" cy="975418"/>
      </dsp:txXfrm>
    </dsp:sp>
    <dsp:sp modelId="{EC6FD57D-1642-4886-803D-92419D844A95}">
      <dsp:nvSpPr>
        <dsp:cNvPr id="0" name=""/>
        <dsp:cNvSpPr/>
      </dsp:nvSpPr>
      <dsp:spPr>
        <a:xfrm>
          <a:off x="0" y="1221197"/>
          <a:ext cx="5913437" cy="9754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2A9018-F34D-4110-A823-B0A15CD4C9EC}">
      <dsp:nvSpPr>
        <dsp:cNvPr id="0" name=""/>
        <dsp:cNvSpPr/>
      </dsp:nvSpPr>
      <dsp:spPr>
        <a:xfrm>
          <a:off x="295064" y="1440667"/>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8FA350A-C5E6-4557-8C43-9952553175C7}">
      <dsp:nvSpPr>
        <dsp:cNvPr id="0" name=""/>
        <dsp:cNvSpPr/>
      </dsp:nvSpPr>
      <dsp:spPr>
        <a:xfrm>
          <a:off x="1126608" y="1221197"/>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755650">
            <a:lnSpc>
              <a:spcPct val="90000"/>
            </a:lnSpc>
            <a:spcBef>
              <a:spcPct val="0"/>
            </a:spcBef>
            <a:spcAft>
              <a:spcPct val="35000"/>
            </a:spcAft>
            <a:buNone/>
          </a:pPr>
          <a:r>
            <a:rPr lang="en-GB" sz="1700" kern="1200"/>
            <a:t>Need to think carefully about what it is you actually want to find out and what the best way doing this is </a:t>
          </a:r>
          <a:endParaRPr lang="en-US" sz="1700" kern="1200"/>
        </a:p>
      </dsp:txBody>
      <dsp:txXfrm>
        <a:off x="1126608" y="1221197"/>
        <a:ext cx="4786828" cy="975418"/>
      </dsp:txXfrm>
    </dsp:sp>
    <dsp:sp modelId="{79C89513-5995-43D6-9558-F1C26AA430B4}">
      <dsp:nvSpPr>
        <dsp:cNvPr id="0" name=""/>
        <dsp:cNvSpPr/>
      </dsp:nvSpPr>
      <dsp:spPr>
        <a:xfrm>
          <a:off x="0" y="2440471"/>
          <a:ext cx="5913437" cy="9754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E92A22-3E0C-4ACD-98E7-608F9CA40019}">
      <dsp:nvSpPr>
        <dsp:cNvPr id="0" name=""/>
        <dsp:cNvSpPr/>
      </dsp:nvSpPr>
      <dsp:spPr>
        <a:xfrm>
          <a:off x="295064" y="2659940"/>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BFB095-BAC1-4A0E-A382-C7CBE0CE869C}">
      <dsp:nvSpPr>
        <dsp:cNvPr id="0" name=""/>
        <dsp:cNvSpPr/>
      </dsp:nvSpPr>
      <dsp:spPr>
        <a:xfrm>
          <a:off x="1126608" y="2440471"/>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755650">
            <a:lnSpc>
              <a:spcPct val="90000"/>
            </a:lnSpc>
            <a:spcBef>
              <a:spcPct val="0"/>
            </a:spcBef>
            <a:spcAft>
              <a:spcPct val="35000"/>
            </a:spcAft>
            <a:buNone/>
          </a:pPr>
          <a:r>
            <a:rPr lang="en-GB" sz="1700" kern="1200"/>
            <a:t>Different ethical and practical considerations for every project depending on the nature of the research question, target population or intervention </a:t>
          </a:r>
          <a:endParaRPr lang="en-US" sz="1700" kern="1200"/>
        </a:p>
      </dsp:txBody>
      <dsp:txXfrm>
        <a:off x="1126608" y="2440471"/>
        <a:ext cx="4786828" cy="975418"/>
      </dsp:txXfrm>
    </dsp:sp>
    <dsp:sp modelId="{A71264C2-62A4-4707-BE93-3B69FABE786B}">
      <dsp:nvSpPr>
        <dsp:cNvPr id="0" name=""/>
        <dsp:cNvSpPr/>
      </dsp:nvSpPr>
      <dsp:spPr>
        <a:xfrm>
          <a:off x="0" y="3659744"/>
          <a:ext cx="5913437" cy="9754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161BAB-01B2-4C60-8ADF-49C676A4B71E}">
      <dsp:nvSpPr>
        <dsp:cNvPr id="0" name=""/>
        <dsp:cNvSpPr/>
      </dsp:nvSpPr>
      <dsp:spPr>
        <a:xfrm>
          <a:off x="295064" y="387921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9B1A25-4D96-4608-92E3-9B1A1C2476BD}">
      <dsp:nvSpPr>
        <dsp:cNvPr id="0" name=""/>
        <dsp:cNvSpPr/>
      </dsp:nvSpPr>
      <dsp:spPr>
        <a:xfrm>
          <a:off x="1126608" y="365974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755650">
            <a:lnSpc>
              <a:spcPct val="90000"/>
            </a:lnSpc>
            <a:spcBef>
              <a:spcPct val="0"/>
            </a:spcBef>
            <a:spcAft>
              <a:spcPct val="35000"/>
            </a:spcAft>
            <a:buNone/>
          </a:pPr>
          <a:r>
            <a:rPr lang="en-GB" sz="1700" b="1" kern="1200"/>
            <a:t>Critical thinking key! </a:t>
          </a:r>
          <a:endParaRPr lang="en-US" sz="1700" kern="1200"/>
        </a:p>
      </dsp:txBody>
      <dsp:txXfrm>
        <a:off x="1126608" y="3659744"/>
        <a:ext cx="4786828" cy="9754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DC8B3-893A-483B-8803-41127CD244F6}">
      <dsp:nvSpPr>
        <dsp:cNvPr id="0" name=""/>
        <dsp:cNvSpPr/>
      </dsp:nvSpPr>
      <dsp:spPr>
        <a:xfrm>
          <a:off x="0" y="616284"/>
          <a:ext cx="5913437" cy="108108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What sort of design issues does your methodological approaches raise?</a:t>
          </a:r>
          <a:endParaRPr lang="en-US" sz="2800" kern="1200"/>
        </a:p>
      </dsp:txBody>
      <dsp:txXfrm>
        <a:off x="52774" y="669058"/>
        <a:ext cx="5807889" cy="975532"/>
      </dsp:txXfrm>
    </dsp:sp>
    <dsp:sp modelId="{8254C1F9-6F99-45AE-A0E8-5599E761F202}">
      <dsp:nvSpPr>
        <dsp:cNvPr id="0" name=""/>
        <dsp:cNvSpPr/>
      </dsp:nvSpPr>
      <dsp:spPr>
        <a:xfrm>
          <a:off x="0" y="1778004"/>
          <a:ext cx="5913437" cy="1081080"/>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What ethical issues are specific to this approaches?</a:t>
          </a:r>
          <a:endParaRPr lang="en-US" sz="2800" kern="1200"/>
        </a:p>
      </dsp:txBody>
      <dsp:txXfrm>
        <a:off x="52774" y="1830778"/>
        <a:ext cx="5807889" cy="975532"/>
      </dsp:txXfrm>
    </dsp:sp>
    <dsp:sp modelId="{E79CBD39-03D7-4D5A-A2D7-253BAB938761}">
      <dsp:nvSpPr>
        <dsp:cNvPr id="0" name=""/>
        <dsp:cNvSpPr/>
      </dsp:nvSpPr>
      <dsp:spPr>
        <a:xfrm>
          <a:off x="0" y="2939723"/>
          <a:ext cx="5913437" cy="108108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What type of research questions should such an approach employ?</a:t>
          </a:r>
          <a:endParaRPr lang="en-US" sz="2800" kern="1200"/>
        </a:p>
      </dsp:txBody>
      <dsp:txXfrm>
        <a:off x="52774" y="2992497"/>
        <a:ext cx="5807889" cy="9755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2E9D4-1DA3-4B9A-BC9F-94C051A1540B}">
      <dsp:nvSpPr>
        <dsp:cNvPr id="0" name=""/>
        <dsp:cNvSpPr/>
      </dsp:nvSpPr>
      <dsp:spPr>
        <a:xfrm>
          <a:off x="0" y="8333"/>
          <a:ext cx="5913437" cy="146718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Basic/Pure versus applied research </a:t>
          </a:r>
          <a:endParaRPr lang="en-US" sz="3800" kern="1200"/>
        </a:p>
      </dsp:txBody>
      <dsp:txXfrm>
        <a:off x="71622" y="79955"/>
        <a:ext cx="5770193" cy="1323936"/>
      </dsp:txXfrm>
    </dsp:sp>
    <dsp:sp modelId="{4D453E72-F1D6-4209-8121-527D63A6026D}">
      <dsp:nvSpPr>
        <dsp:cNvPr id="0" name=""/>
        <dsp:cNvSpPr/>
      </dsp:nvSpPr>
      <dsp:spPr>
        <a:xfrm>
          <a:off x="0" y="1584953"/>
          <a:ext cx="5913437" cy="1467180"/>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Qualitative versus quantitative </a:t>
          </a:r>
          <a:endParaRPr lang="en-US" sz="3800" kern="1200"/>
        </a:p>
      </dsp:txBody>
      <dsp:txXfrm>
        <a:off x="71622" y="1656575"/>
        <a:ext cx="5770193" cy="1323936"/>
      </dsp:txXfrm>
    </dsp:sp>
    <dsp:sp modelId="{32079802-EB76-4A78-B147-22E5536E6AF7}">
      <dsp:nvSpPr>
        <dsp:cNvPr id="0" name=""/>
        <dsp:cNvSpPr/>
      </dsp:nvSpPr>
      <dsp:spPr>
        <a:xfrm>
          <a:off x="0" y="3161574"/>
          <a:ext cx="5913437" cy="146718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Experimental V non-experimental </a:t>
          </a:r>
          <a:endParaRPr lang="en-US" sz="3800" kern="1200"/>
        </a:p>
      </dsp:txBody>
      <dsp:txXfrm>
        <a:off x="71622" y="3233196"/>
        <a:ext cx="5770193" cy="13239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3ADFF-BC0D-48DA-BFC1-45CA41C9F7EE}">
      <dsp:nvSpPr>
        <dsp:cNvPr id="0" name=""/>
        <dsp:cNvSpPr/>
      </dsp:nvSpPr>
      <dsp:spPr>
        <a:xfrm>
          <a:off x="0" y="585953"/>
          <a:ext cx="5913437" cy="127575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8948" tIns="374904" rIns="458948" bIns="128016" numCol="1" spcCol="1270" anchor="t" anchorCtr="0">
          <a:noAutofit/>
        </a:bodyPr>
        <a:lstStyle/>
        <a:p>
          <a:pPr marL="171450" lvl="1" indent="-171450" algn="l" defTabSz="800100">
            <a:lnSpc>
              <a:spcPct val="90000"/>
            </a:lnSpc>
            <a:spcBef>
              <a:spcPct val="0"/>
            </a:spcBef>
            <a:spcAft>
              <a:spcPct val="15000"/>
            </a:spcAft>
            <a:buChar char="•"/>
          </a:pPr>
          <a:r>
            <a:rPr lang="en-GB" sz="1800" kern="1200"/>
            <a:t>We are not really interested in the sample that we study – we are interested in the target population </a:t>
          </a:r>
          <a:endParaRPr lang="en-US" sz="1800" kern="1200"/>
        </a:p>
        <a:p>
          <a:pPr marL="171450" lvl="1" indent="-171450" algn="l" defTabSz="800100">
            <a:lnSpc>
              <a:spcPct val="90000"/>
            </a:lnSpc>
            <a:spcBef>
              <a:spcPct val="0"/>
            </a:spcBef>
            <a:spcAft>
              <a:spcPct val="15000"/>
            </a:spcAft>
            <a:buChar char="•"/>
          </a:pPr>
          <a:r>
            <a:rPr lang="en-GB" sz="1800" kern="1200"/>
            <a:t>Ability to generalise results to target population</a:t>
          </a:r>
          <a:endParaRPr lang="en-US" sz="1800" kern="1200"/>
        </a:p>
      </dsp:txBody>
      <dsp:txXfrm>
        <a:off x="0" y="585953"/>
        <a:ext cx="5913437" cy="1275750"/>
      </dsp:txXfrm>
    </dsp:sp>
    <dsp:sp modelId="{1056C819-DC63-4CE2-9AAB-F31DC166C151}">
      <dsp:nvSpPr>
        <dsp:cNvPr id="0" name=""/>
        <dsp:cNvSpPr/>
      </dsp:nvSpPr>
      <dsp:spPr>
        <a:xfrm>
          <a:off x="295671" y="320273"/>
          <a:ext cx="4139405" cy="531360"/>
        </a:xfrm>
        <a:prstGeom prst="roundRect">
          <a:avLst/>
        </a:prstGeom>
        <a:gradFill rotWithShape="0">
          <a:gsLst>
            <a:gs pos="0">
              <a:schemeClr val="accent6">
                <a:hueOff val="0"/>
                <a:satOff val="0"/>
                <a:lumOff val="0"/>
                <a:alphaOff val="0"/>
                <a:tint val="98000"/>
                <a:satMod val="110000"/>
                <a:lumMod val="104000"/>
              </a:schemeClr>
            </a:gs>
            <a:gs pos="69000">
              <a:schemeClr val="accent6">
                <a:hueOff val="0"/>
                <a:satOff val="0"/>
                <a:lumOff val="0"/>
                <a:alphaOff val="0"/>
                <a:shade val="88000"/>
                <a:satMod val="130000"/>
                <a:lumMod val="92000"/>
              </a:schemeClr>
            </a:gs>
            <a:gs pos="100000">
              <a:schemeClr val="accent6">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0" tIns="0" rIns="156460" bIns="0" numCol="1" spcCol="1270" anchor="ctr" anchorCtr="0">
          <a:noAutofit/>
        </a:bodyPr>
        <a:lstStyle/>
        <a:p>
          <a:pPr marL="0" lvl="0" indent="0" algn="l" defTabSz="800100">
            <a:lnSpc>
              <a:spcPct val="90000"/>
            </a:lnSpc>
            <a:spcBef>
              <a:spcPct val="0"/>
            </a:spcBef>
            <a:spcAft>
              <a:spcPct val="35000"/>
            </a:spcAft>
            <a:buNone/>
          </a:pPr>
          <a:r>
            <a:rPr lang="en-GB" sz="1800" kern="1200"/>
            <a:t>Quantitative research:</a:t>
          </a:r>
          <a:endParaRPr lang="en-US" sz="1800" kern="1200"/>
        </a:p>
      </dsp:txBody>
      <dsp:txXfrm>
        <a:off x="321610" y="346212"/>
        <a:ext cx="4087527" cy="479482"/>
      </dsp:txXfrm>
    </dsp:sp>
    <dsp:sp modelId="{998EA4ED-E1EF-40D6-886A-E61EFC729727}">
      <dsp:nvSpPr>
        <dsp:cNvPr id="0" name=""/>
        <dsp:cNvSpPr/>
      </dsp:nvSpPr>
      <dsp:spPr>
        <a:xfrm>
          <a:off x="0" y="2224583"/>
          <a:ext cx="5913437" cy="127575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8948" tIns="374904" rIns="458948" bIns="128016" numCol="1" spcCol="1270" anchor="t" anchorCtr="0">
          <a:noAutofit/>
        </a:bodyPr>
        <a:lstStyle/>
        <a:p>
          <a:pPr marL="171450" lvl="1" indent="-171450" algn="l" defTabSz="800100">
            <a:lnSpc>
              <a:spcPct val="90000"/>
            </a:lnSpc>
            <a:spcBef>
              <a:spcPct val="0"/>
            </a:spcBef>
            <a:spcAft>
              <a:spcPct val="15000"/>
            </a:spcAft>
            <a:buChar char="•"/>
          </a:pPr>
          <a:r>
            <a:rPr lang="en-GB" sz="1800" kern="1200"/>
            <a:t>Interested in the specific experiences of our sample -  the “life-world” of our participants</a:t>
          </a:r>
          <a:endParaRPr lang="en-US" sz="1800" kern="1200"/>
        </a:p>
        <a:p>
          <a:pPr marL="171450" lvl="1" indent="-171450" algn="l" defTabSz="800100">
            <a:lnSpc>
              <a:spcPct val="90000"/>
            </a:lnSpc>
            <a:spcBef>
              <a:spcPct val="0"/>
            </a:spcBef>
            <a:spcAft>
              <a:spcPct val="15000"/>
            </a:spcAft>
            <a:buChar char="•"/>
          </a:pPr>
          <a:r>
            <a:rPr lang="en-GB" sz="1800" kern="1200"/>
            <a:t>Do not attempt to generalise to larger populations</a:t>
          </a:r>
          <a:endParaRPr lang="en-US" sz="1800" kern="1200"/>
        </a:p>
      </dsp:txBody>
      <dsp:txXfrm>
        <a:off x="0" y="2224583"/>
        <a:ext cx="5913437" cy="1275750"/>
      </dsp:txXfrm>
    </dsp:sp>
    <dsp:sp modelId="{C0DC42D5-6542-45D9-8A21-31F6FA7155CF}">
      <dsp:nvSpPr>
        <dsp:cNvPr id="0" name=""/>
        <dsp:cNvSpPr/>
      </dsp:nvSpPr>
      <dsp:spPr>
        <a:xfrm>
          <a:off x="295671" y="1958903"/>
          <a:ext cx="4139405" cy="531360"/>
        </a:xfrm>
        <a:prstGeom prst="roundRect">
          <a:avLst/>
        </a:prstGeom>
        <a:gradFill rotWithShape="0">
          <a:gsLst>
            <a:gs pos="0">
              <a:schemeClr val="accent6">
                <a:hueOff val="0"/>
                <a:satOff val="0"/>
                <a:lumOff val="0"/>
                <a:alphaOff val="0"/>
                <a:tint val="98000"/>
                <a:satMod val="110000"/>
                <a:lumMod val="104000"/>
              </a:schemeClr>
            </a:gs>
            <a:gs pos="69000">
              <a:schemeClr val="accent6">
                <a:hueOff val="0"/>
                <a:satOff val="0"/>
                <a:lumOff val="0"/>
                <a:alphaOff val="0"/>
                <a:shade val="88000"/>
                <a:satMod val="130000"/>
                <a:lumMod val="92000"/>
              </a:schemeClr>
            </a:gs>
            <a:gs pos="100000">
              <a:schemeClr val="accent6">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0" tIns="0" rIns="156460" bIns="0" numCol="1" spcCol="1270" anchor="ctr" anchorCtr="0">
          <a:noAutofit/>
        </a:bodyPr>
        <a:lstStyle/>
        <a:p>
          <a:pPr marL="0" lvl="0" indent="0" algn="l" defTabSz="800100">
            <a:lnSpc>
              <a:spcPct val="90000"/>
            </a:lnSpc>
            <a:spcBef>
              <a:spcPct val="0"/>
            </a:spcBef>
            <a:spcAft>
              <a:spcPct val="35000"/>
            </a:spcAft>
            <a:buNone/>
          </a:pPr>
          <a:r>
            <a:rPr lang="en-GB" sz="1800" kern="1200"/>
            <a:t>Qualitative research:</a:t>
          </a:r>
          <a:endParaRPr lang="en-US" sz="1800" kern="1200"/>
        </a:p>
      </dsp:txBody>
      <dsp:txXfrm>
        <a:off x="321610" y="1984842"/>
        <a:ext cx="4087527" cy="479482"/>
      </dsp:txXfrm>
    </dsp:sp>
    <dsp:sp modelId="{895CE4CF-4DF3-4891-BA87-FB7AF94049D5}">
      <dsp:nvSpPr>
        <dsp:cNvPr id="0" name=""/>
        <dsp:cNvSpPr/>
      </dsp:nvSpPr>
      <dsp:spPr>
        <a:xfrm>
          <a:off x="0" y="3863214"/>
          <a:ext cx="5913437" cy="453600"/>
        </a:xfrm>
        <a:prstGeom prst="rect">
          <a:avLst/>
        </a:prstGeom>
        <a:solidFill>
          <a:schemeClr val="lt1">
            <a:alpha val="90000"/>
            <a:hueOff val="0"/>
            <a:satOff val="0"/>
            <a:lumOff val="0"/>
            <a:alphaOff val="0"/>
          </a:schemeClr>
        </a:solidFill>
        <a:ln w="9525"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9C4D654-BEE3-4D83-8866-D645DDFE4995}">
      <dsp:nvSpPr>
        <dsp:cNvPr id="0" name=""/>
        <dsp:cNvSpPr/>
      </dsp:nvSpPr>
      <dsp:spPr>
        <a:xfrm>
          <a:off x="295671" y="3597534"/>
          <a:ext cx="4139405" cy="531360"/>
        </a:xfrm>
        <a:prstGeom prst="roundRect">
          <a:avLst/>
        </a:prstGeom>
        <a:gradFill rotWithShape="0">
          <a:gsLst>
            <a:gs pos="0">
              <a:schemeClr val="accent6">
                <a:hueOff val="0"/>
                <a:satOff val="0"/>
                <a:lumOff val="0"/>
                <a:alphaOff val="0"/>
                <a:tint val="98000"/>
                <a:satMod val="110000"/>
                <a:lumMod val="104000"/>
              </a:schemeClr>
            </a:gs>
            <a:gs pos="69000">
              <a:schemeClr val="accent6">
                <a:hueOff val="0"/>
                <a:satOff val="0"/>
                <a:lumOff val="0"/>
                <a:alphaOff val="0"/>
                <a:shade val="88000"/>
                <a:satMod val="130000"/>
                <a:lumMod val="92000"/>
              </a:schemeClr>
            </a:gs>
            <a:gs pos="100000">
              <a:schemeClr val="accent6">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6460" tIns="0" rIns="156460" bIns="0" numCol="1" spcCol="1270" anchor="ctr" anchorCtr="0">
          <a:noAutofit/>
        </a:bodyPr>
        <a:lstStyle/>
        <a:p>
          <a:pPr marL="0" lvl="0" indent="0" algn="l" defTabSz="800100">
            <a:lnSpc>
              <a:spcPct val="90000"/>
            </a:lnSpc>
            <a:spcBef>
              <a:spcPct val="0"/>
            </a:spcBef>
            <a:spcAft>
              <a:spcPct val="35000"/>
            </a:spcAft>
            <a:buNone/>
          </a:pPr>
          <a:r>
            <a:rPr lang="en-GB" sz="1800" kern="1200"/>
            <a:t>NB: Growing role of “Mixed Methods” research!</a:t>
          </a:r>
          <a:endParaRPr lang="en-US" sz="1800" kern="1200"/>
        </a:p>
      </dsp:txBody>
      <dsp:txXfrm>
        <a:off x="321610" y="3623473"/>
        <a:ext cx="4087527" cy="4794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E66D99-74BF-4670-A40F-EE3BA1F50547}">
      <dsp:nvSpPr>
        <dsp:cNvPr id="0" name=""/>
        <dsp:cNvSpPr/>
      </dsp:nvSpPr>
      <dsp:spPr>
        <a:xfrm>
          <a:off x="0" y="354024"/>
          <a:ext cx="5913437" cy="1263599"/>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Ability to follow up a sample of participants over time </a:t>
          </a:r>
          <a:r>
            <a:rPr lang="en-US" sz="2400" i="1" kern="1200"/>
            <a:t>e.g how do early attachments influence later attachment styles…</a:t>
          </a:r>
          <a:endParaRPr lang="en-US" sz="2400" kern="1200"/>
        </a:p>
      </dsp:txBody>
      <dsp:txXfrm>
        <a:off x="61684" y="415708"/>
        <a:ext cx="5790069" cy="1140231"/>
      </dsp:txXfrm>
    </dsp:sp>
    <dsp:sp modelId="{A559FC95-A7D4-444B-955C-A5F0FD80C5F7}">
      <dsp:nvSpPr>
        <dsp:cNvPr id="0" name=""/>
        <dsp:cNvSpPr/>
      </dsp:nvSpPr>
      <dsp:spPr>
        <a:xfrm>
          <a:off x="0" y="1686744"/>
          <a:ext cx="5913437" cy="1263599"/>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Does academic ability predict future performance at work?</a:t>
          </a:r>
        </a:p>
      </dsp:txBody>
      <dsp:txXfrm>
        <a:off x="61684" y="1748428"/>
        <a:ext cx="5790069" cy="1140231"/>
      </dsp:txXfrm>
    </dsp:sp>
    <dsp:sp modelId="{A33D6AAC-E44E-4532-BC8F-62B5A14FD706}">
      <dsp:nvSpPr>
        <dsp:cNvPr id="0" name=""/>
        <dsp:cNvSpPr/>
      </dsp:nvSpPr>
      <dsp:spPr>
        <a:xfrm>
          <a:off x="0" y="3019464"/>
          <a:ext cx="5913437" cy="1263599"/>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Allows predictions about causality </a:t>
          </a:r>
        </a:p>
      </dsp:txBody>
      <dsp:txXfrm>
        <a:off x="61684" y="3081148"/>
        <a:ext cx="5790069" cy="11402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040A04-EF65-40A9-B85C-4C6CF4DEE773}">
      <dsp:nvSpPr>
        <dsp:cNvPr id="0" name=""/>
        <dsp:cNvSpPr/>
      </dsp:nvSpPr>
      <dsp:spPr>
        <a:xfrm>
          <a:off x="0" y="1924"/>
          <a:ext cx="5913437" cy="9754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7F1274-771F-48AC-802F-842E8D6840F3}">
      <dsp:nvSpPr>
        <dsp:cNvPr id="0" name=""/>
        <dsp:cNvSpPr/>
      </dsp:nvSpPr>
      <dsp:spPr>
        <a:xfrm>
          <a:off x="295064" y="22139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D7AF58-656D-43E5-9908-63B2027A9CDE}">
      <dsp:nvSpPr>
        <dsp:cNvPr id="0" name=""/>
        <dsp:cNvSpPr/>
      </dsp:nvSpPr>
      <dsp:spPr>
        <a:xfrm>
          <a:off x="1126608" y="192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66750">
            <a:lnSpc>
              <a:spcPct val="90000"/>
            </a:lnSpc>
            <a:spcBef>
              <a:spcPct val="0"/>
            </a:spcBef>
            <a:spcAft>
              <a:spcPct val="35000"/>
            </a:spcAft>
            <a:buNone/>
          </a:pPr>
          <a:r>
            <a:rPr lang="en-GB" sz="1500" kern="1200"/>
            <a:t>Choosing appropriate measures for your study is a vital aspect of study design</a:t>
          </a:r>
          <a:endParaRPr lang="en-US" sz="1500" kern="1200"/>
        </a:p>
      </dsp:txBody>
      <dsp:txXfrm>
        <a:off x="1126608" y="1924"/>
        <a:ext cx="4786828" cy="975418"/>
      </dsp:txXfrm>
    </dsp:sp>
    <dsp:sp modelId="{8584D93A-BE5B-4418-83B2-AB2EEA821633}">
      <dsp:nvSpPr>
        <dsp:cNvPr id="0" name=""/>
        <dsp:cNvSpPr/>
      </dsp:nvSpPr>
      <dsp:spPr>
        <a:xfrm>
          <a:off x="0" y="1221197"/>
          <a:ext cx="5913437" cy="9754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67AF62-C342-41D4-84CE-DE110643D39D}">
      <dsp:nvSpPr>
        <dsp:cNvPr id="0" name=""/>
        <dsp:cNvSpPr/>
      </dsp:nvSpPr>
      <dsp:spPr>
        <a:xfrm>
          <a:off x="295064" y="1440667"/>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287C77-2440-493D-BC79-4A1887EF6D8C}">
      <dsp:nvSpPr>
        <dsp:cNvPr id="0" name=""/>
        <dsp:cNvSpPr/>
      </dsp:nvSpPr>
      <dsp:spPr>
        <a:xfrm>
          <a:off x="1126608" y="1221197"/>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66750">
            <a:lnSpc>
              <a:spcPct val="90000"/>
            </a:lnSpc>
            <a:spcBef>
              <a:spcPct val="0"/>
            </a:spcBef>
            <a:spcAft>
              <a:spcPct val="35000"/>
            </a:spcAft>
            <a:buNone/>
          </a:pPr>
          <a:r>
            <a:rPr lang="en-GB" sz="1500" kern="1200"/>
            <a:t>Need to think carefully about what it is you actually want to measure (think about your operational definition!) and what the best way of measuring this is....</a:t>
          </a:r>
          <a:endParaRPr lang="en-US" sz="1500" kern="1200"/>
        </a:p>
      </dsp:txBody>
      <dsp:txXfrm>
        <a:off x="1126608" y="1221197"/>
        <a:ext cx="4786828" cy="975418"/>
      </dsp:txXfrm>
    </dsp:sp>
    <dsp:sp modelId="{E21F864A-0754-4A2E-B6D2-8EA1C960735E}">
      <dsp:nvSpPr>
        <dsp:cNvPr id="0" name=""/>
        <dsp:cNvSpPr/>
      </dsp:nvSpPr>
      <dsp:spPr>
        <a:xfrm>
          <a:off x="0" y="2440471"/>
          <a:ext cx="5913437" cy="9754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A23B94-7FB7-47E7-B94D-44A5B1DFE4ED}">
      <dsp:nvSpPr>
        <dsp:cNvPr id="0" name=""/>
        <dsp:cNvSpPr/>
      </dsp:nvSpPr>
      <dsp:spPr>
        <a:xfrm>
          <a:off x="295064" y="2659940"/>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AFCF3E-0350-45E1-A1A3-1A00AE56352E}">
      <dsp:nvSpPr>
        <dsp:cNvPr id="0" name=""/>
        <dsp:cNvSpPr/>
      </dsp:nvSpPr>
      <dsp:spPr>
        <a:xfrm>
          <a:off x="1126608" y="2440471"/>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66750">
            <a:lnSpc>
              <a:spcPct val="90000"/>
            </a:lnSpc>
            <a:spcBef>
              <a:spcPct val="0"/>
            </a:spcBef>
            <a:spcAft>
              <a:spcPct val="35000"/>
            </a:spcAft>
            <a:buNone/>
          </a:pPr>
          <a:r>
            <a:rPr lang="en-GB" sz="1500" kern="1200"/>
            <a:t>Measures capturing psychological constructs are expected to be </a:t>
          </a:r>
          <a:r>
            <a:rPr lang="en-GB" sz="1500" b="1" kern="1200"/>
            <a:t>reliable</a:t>
          </a:r>
          <a:r>
            <a:rPr lang="en-GB" sz="1500" kern="1200"/>
            <a:t> and </a:t>
          </a:r>
          <a:r>
            <a:rPr lang="en-GB" sz="1500" b="1" kern="1200"/>
            <a:t>valid.</a:t>
          </a:r>
          <a:endParaRPr lang="en-US" sz="1500" kern="1200"/>
        </a:p>
      </dsp:txBody>
      <dsp:txXfrm>
        <a:off x="1126608" y="2440471"/>
        <a:ext cx="4786828" cy="975418"/>
      </dsp:txXfrm>
    </dsp:sp>
    <dsp:sp modelId="{DF7BBE0B-90E8-451F-ACF4-D2B467496D34}">
      <dsp:nvSpPr>
        <dsp:cNvPr id="0" name=""/>
        <dsp:cNvSpPr/>
      </dsp:nvSpPr>
      <dsp:spPr>
        <a:xfrm>
          <a:off x="0" y="3659744"/>
          <a:ext cx="5913437" cy="9754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1A20F2-83E5-49DC-A3EA-DE623186CDE9}">
      <dsp:nvSpPr>
        <dsp:cNvPr id="0" name=""/>
        <dsp:cNvSpPr/>
      </dsp:nvSpPr>
      <dsp:spPr>
        <a:xfrm>
          <a:off x="295064" y="3879213"/>
          <a:ext cx="536480" cy="53648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10A145C-AA76-4814-8C86-1992681ADE4F}">
      <dsp:nvSpPr>
        <dsp:cNvPr id="0" name=""/>
        <dsp:cNvSpPr/>
      </dsp:nvSpPr>
      <dsp:spPr>
        <a:xfrm>
          <a:off x="1126608" y="3659744"/>
          <a:ext cx="2661046"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66750">
            <a:lnSpc>
              <a:spcPct val="90000"/>
            </a:lnSpc>
            <a:spcBef>
              <a:spcPct val="0"/>
            </a:spcBef>
            <a:spcAft>
              <a:spcPct val="35000"/>
            </a:spcAft>
            <a:buNone/>
          </a:pPr>
          <a:r>
            <a:rPr lang="en-GB" sz="1500" kern="1200"/>
            <a:t>Need to understand how a scale has been constructed in order to analyse it properly </a:t>
          </a:r>
          <a:endParaRPr lang="en-US" sz="1500" kern="1200"/>
        </a:p>
      </dsp:txBody>
      <dsp:txXfrm>
        <a:off x="1126608" y="3659744"/>
        <a:ext cx="2661046" cy="975418"/>
      </dsp:txXfrm>
    </dsp:sp>
    <dsp:sp modelId="{4D5428BB-6CCC-4FBC-AE01-F028DFC7C79C}">
      <dsp:nvSpPr>
        <dsp:cNvPr id="0" name=""/>
        <dsp:cNvSpPr/>
      </dsp:nvSpPr>
      <dsp:spPr>
        <a:xfrm>
          <a:off x="3787655" y="3659744"/>
          <a:ext cx="2125781"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488950">
            <a:lnSpc>
              <a:spcPct val="90000"/>
            </a:lnSpc>
            <a:spcBef>
              <a:spcPct val="0"/>
            </a:spcBef>
            <a:spcAft>
              <a:spcPct val="35000"/>
            </a:spcAft>
            <a:buNone/>
          </a:pPr>
          <a:r>
            <a:rPr lang="en-GB" sz="1100" kern="1200"/>
            <a:t>Recoding instructions?</a:t>
          </a:r>
          <a:endParaRPr lang="en-US" sz="1100" kern="1200"/>
        </a:p>
        <a:p>
          <a:pPr marL="0" lvl="0" indent="0" algn="l" defTabSz="488950">
            <a:lnSpc>
              <a:spcPct val="90000"/>
            </a:lnSpc>
            <a:spcBef>
              <a:spcPct val="0"/>
            </a:spcBef>
            <a:spcAft>
              <a:spcPct val="35000"/>
            </a:spcAft>
            <a:buNone/>
          </a:pPr>
          <a:r>
            <a:rPr lang="en-GB" sz="1100" kern="1200"/>
            <a:t>Reverse scoring?</a:t>
          </a:r>
          <a:endParaRPr lang="en-US" sz="1100" kern="1200"/>
        </a:p>
        <a:p>
          <a:pPr marL="0" lvl="0" indent="0" algn="l" defTabSz="488950">
            <a:lnSpc>
              <a:spcPct val="90000"/>
            </a:lnSpc>
            <a:spcBef>
              <a:spcPct val="0"/>
            </a:spcBef>
            <a:spcAft>
              <a:spcPct val="35000"/>
            </a:spcAft>
            <a:buNone/>
          </a:pPr>
          <a:r>
            <a:rPr lang="en-GB" sz="1100" kern="1200"/>
            <a:t>Sub-scales?</a:t>
          </a:r>
          <a:endParaRPr lang="en-US" sz="1100" kern="1200"/>
        </a:p>
      </dsp:txBody>
      <dsp:txXfrm>
        <a:off x="3787655" y="3659744"/>
        <a:ext cx="2125781" cy="9754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4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36">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38">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4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50">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F78B3D-6B91-46B1-83E8-463E2CAEFBF4}" type="datetimeFigureOut">
              <a:rPr lang="en-GB" smtClean="0"/>
              <a:t>20/10/2026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4658F9-9D14-45B2-9C66-B92613662BFD}" type="slidenum">
              <a:rPr lang="en-GB" smtClean="0"/>
              <a:t>‹#›</a:t>
            </a:fld>
            <a:endParaRPr lang="en-GB"/>
          </a:p>
        </p:txBody>
      </p:sp>
    </p:spTree>
    <p:extLst>
      <p:ext uri="{BB962C8B-B14F-4D97-AF65-F5344CB8AC3E}">
        <p14:creationId xmlns:p14="http://schemas.microsoft.com/office/powerpoint/2010/main" val="3915642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E5022940-5410-40E6-8D38-67D4D8235E20}" type="slidenum">
              <a:rPr lang="en-GB" smtClean="0"/>
              <a:pPr/>
              <a:t>6</a:t>
            </a:fld>
            <a:endParaRPr lang="en-GB"/>
          </a:p>
        </p:txBody>
      </p:sp>
      <p:sp>
        <p:nvSpPr>
          <p:cNvPr id="51203" name="Rectangle 2"/>
          <p:cNvSpPr>
            <a:spLocks noGrp="1" noRot="1" noChangeAspect="1" noChangeArrowheads="1" noTextEdit="1"/>
          </p:cNvSpPr>
          <p:nvPr>
            <p:ph type="sldImg"/>
          </p:nvPr>
        </p:nvSpPr>
        <p:spPr>
          <a:xfrm>
            <a:off x="90488" y="744538"/>
            <a:ext cx="6616700" cy="3722687"/>
          </a:xfrm>
          <a:ln/>
        </p:spPr>
      </p:sp>
      <p:sp>
        <p:nvSpPr>
          <p:cNvPr id="51204"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772019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59F727-8F51-4DBC-9D85-140703E15848}" type="slidenum">
              <a:rPr lang="en-US"/>
              <a:pPr/>
              <a:t>7</a:t>
            </a:fld>
            <a:endParaRPr lang="en-US"/>
          </a:p>
        </p:txBody>
      </p:sp>
      <p:sp>
        <p:nvSpPr>
          <p:cNvPr id="45058" name="Rectangle 2"/>
          <p:cNvSpPr>
            <a:spLocks noGrp="1" noRot="1" noChangeAspect="1" noChangeArrowheads="1"/>
          </p:cNvSpPr>
          <p:nvPr>
            <p:ph type="sldImg"/>
          </p:nvPr>
        </p:nvSpPr>
        <p:spPr bwMode="auto">
          <a:xfrm>
            <a:off x="90488" y="744538"/>
            <a:ext cx="6616700" cy="3722687"/>
          </a:xfrm>
          <a:prstGeom prst="rect">
            <a:avLst/>
          </a:prstGeom>
          <a:solidFill>
            <a:srgbClr val="FFFFFF"/>
          </a:solidFill>
          <a:ln>
            <a:solidFill>
              <a:srgbClr val="000000"/>
            </a:solidFill>
            <a:miter lim="800000"/>
            <a:headEnd/>
            <a:tailEnd/>
          </a:ln>
        </p:spPr>
      </p:sp>
      <p:sp>
        <p:nvSpPr>
          <p:cNvPr id="45059" name="Rectangle 3"/>
          <p:cNvSpPr>
            <a:spLocks noGrp="1" noChangeArrowheads="1"/>
          </p:cNvSpPr>
          <p:nvPr>
            <p:ph type="body" idx="1"/>
          </p:nvPr>
        </p:nvSpPr>
        <p:spPr bwMode="auto">
          <a:xfrm>
            <a:off x="906357" y="4715153"/>
            <a:ext cx="4984962" cy="4466987"/>
          </a:xfrm>
          <a:prstGeom prst="rect">
            <a:avLst/>
          </a:prstGeom>
          <a:solidFill>
            <a:srgbClr val="FFFFFF"/>
          </a:solidFill>
          <a:ln>
            <a:solidFill>
              <a:srgbClr val="000000"/>
            </a:solidFill>
            <a:miter lim="800000"/>
            <a:headEnd/>
            <a:tailEnd/>
          </a:ln>
        </p:spPr>
        <p:txBody>
          <a:bodyPr/>
          <a:lstStyle/>
          <a:p>
            <a:r>
              <a:rPr lang="en-US"/>
              <a:t>This figure allows us to easily see the differences between a representative and a non-representative sample…</a:t>
            </a:r>
          </a:p>
        </p:txBody>
      </p:sp>
    </p:spTree>
    <p:extLst>
      <p:ext uri="{BB962C8B-B14F-4D97-AF65-F5344CB8AC3E}">
        <p14:creationId xmlns:p14="http://schemas.microsoft.com/office/powerpoint/2010/main" val="664337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8225" indent="-287779" eaLnBrk="0" hangingPunct="0">
              <a:defRPr>
                <a:solidFill>
                  <a:schemeClr val="tx1"/>
                </a:solidFill>
                <a:latin typeface="Arial" charset="0"/>
              </a:defRPr>
            </a:lvl2pPr>
            <a:lvl3pPr marL="1151115" indent="-230223" eaLnBrk="0" hangingPunct="0">
              <a:defRPr>
                <a:solidFill>
                  <a:schemeClr val="tx1"/>
                </a:solidFill>
                <a:latin typeface="Arial" charset="0"/>
              </a:defRPr>
            </a:lvl3pPr>
            <a:lvl4pPr marL="1611561" indent="-230223" eaLnBrk="0" hangingPunct="0">
              <a:defRPr>
                <a:solidFill>
                  <a:schemeClr val="tx1"/>
                </a:solidFill>
                <a:latin typeface="Arial" charset="0"/>
              </a:defRPr>
            </a:lvl4pPr>
            <a:lvl5pPr marL="2072008" indent="-230223" eaLnBrk="0" hangingPunct="0">
              <a:defRPr>
                <a:solidFill>
                  <a:schemeClr val="tx1"/>
                </a:solidFill>
                <a:latin typeface="Arial" charset="0"/>
              </a:defRPr>
            </a:lvl5pPr>
            <a:lvl6pPr marL="2532454" indent="-230223" eaLnBrk="0" fontAlgn="base" hangingPunct="0">
              <a:spcBef>
                <a:spcPct val="0"/>
              </a:spcBef>
              <a:spcAft>
                <a:spcPct val="0"/>
              </a:spcAft>
              <a:defRPr>
                <a:solidFill>
                  <a:schemeClr val="tx1"/>
                </a:solidFill>
                <a:latin typeface="Arial" charset="0"/>
              </a:defRPr>
            </a:lvl6pPr>
            <a:lvl7pPr marL="2992900" indent="-230223" eaLnBrk="0" fontAlgn="base" hangingPunct="0">
              <a:spcBef>
                <a:spcPct val="0"/>
              </a:spcBef>
              <a:spcAft>
                <a:spcPct val="0"/>
              </a:spcAft>
              <a:defRPr>
                <a:solidFill>
                  <a:schemeClr val="tx1"/>
                </a:solidFill>
                <a:latin typeface="Arial" charset="0"/>
              </a:defRPr>
            </a:lvl7pPr>
            <a:lvl8pPr marL="3453346" indent="-230223" eaLnBrk="0" fontAlgn="base" hangingPunct="0">
              <a:spcBef>
                <a:spcPct val="0"/>
              </a:spcBef>
              <a:spcAft>
                <a:spcPct val="0"/>
              </a:spcAft>
              <a:defRPr>
                <a:solidFill>
                  <a:schemeClr val="tx1"/>
                </a:solidFill>
                <a:latin typeface="Arial" charset="0"/>
              </a:defRPr>
            </a:lvl8pPr>
            <a:lvl9pPr marL="3913792" indent="-230223" eaLnBrk="0" fontAlgn="base" hangingPunct="0">
              <a:spcBef>
                <a:spcPct val="0"/>
              </a:spcBef>
              <a:spcAft>
                <a:spcPct val="0"/>
              </a:spcAft>
              <a:defRPr>
                <a:solidFill>
                  <a:schemeClr val="tx1"/>
                </a:solidFill>
                <a:latin typeface="Arial" charset="0"/>
              </a:defRPr>
            </a:lvl9pPr>
          </a:lstStyle>
          <a:p>
            <a:pPr eaLnBrk="1" hangingPunct="1"/>
            <a:fld id="{0069CDC5-8349-4A8E-84CB-307B7AA9DB08}" type="slidenum">
              <a:rPr lang="en-GB" altLang="en-US" smtClean="0"/>
              <a:pPr eaLnBrk="1" hangingPunct="1"/>
              <a:t>13</a:t>
            </a:fld>
            <a:endParaRPr lang="en-GB"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174236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581" eaLnBrk="0" hangingPunct="0">
              <a:defRPr>
                <a:solidFill>
                  <a:schemeClr val="tx1"/>
                </a:solidFill>
                <a:latin typeface="Arial" charset="0"/>
              </a:defRPr>
            </a:lvl1pPr>
            <a:lvl2pPr marL="753203" indent="-289693" defTabSz="920581" eaLnBrk="0" hangingPunct="0">
              <a:defRPr>
                <a:solidFill>
                  <a:schemeClr val="tx1"/>
                </a:solidFill>
                <a:latin typeface="Arial" charset="0"/>
              </a:defRPr>
            </a:lvl2pPr>
            <a:lvl3pPr marL="1158773" indent="-231755" defTabSz="920581" eaLnBrk="0" hangingPunct="0">
              <a:defRPr>
                <a:solidFill>
                  <a:schemeClr val="tx1"/>
                </a:solidFill>
                <a:latin typeface="Arial" charset="0"/>
              </a:defRPr>
            </a:lvl3pPr>
            <a:lvl4pPr marL="1622283" indent="-231755" defTabSz="920581" eaLnBrk="0" hangingPunct="0">
              <a:defRPr>
                <a:solidFill>
                  <a:schemeClr val="tx1"/>
                </a:solidFill>
                <a:latin typeface="Arial" charset="0"/>
              </a:defRPr>
            </a:lvl4pPr>
            <a:lvl5pPr marL="2085792" indent="-231755" defTabSz="920581" eaLnBrk="0" hangingPunct="0">
              <a:defRPr>
                <a:solidFill>
                  <a:schemeClr val="tx1"/>
                </a:solidFill>
                <a:latin typeface="Arial" charset="0"/>
              </a:defRPr>
            </a:lvl5pPr>
            <a:lvl6pPr marL="2549301" indent="-231755" defTabSz="920581" eaLnBrk="0" fontAlgn="base" hangingPunct="0">
              <a:spcBef>
                <a:spcPct val="0"/>
              </a:spcBef>
              <a:spcAft>
                <a:spcPct val="0"/>
              </a:spcAft>
              <a:defRPr>
                <a:solidFill>
                  <a:schemeClr val="tx1"/>
                </a:solidFill>
                <a:latin typeface="Arial" charset="0"/>
              </a:defRPr>
            </a:lvl6pPr>
            <a:lvl7pPr marL="3012811" indent="-231755" defTabSz="920581" eaLnBrk="0" fontAlgn="base" hangingPunct="0">
              <a:spcBef>
                <a:spcPct val="0"/>
              </a:spcBef>
              <a:spcAft>
                <a:spcPct val="0"/>
              </a:spcAft>
              <a:defRPr>
                <a:solidFill>
                  <a:schemeClr val="tx1"/>
                </a:solidFill>
                <a:latin typeface="Arial" charset="0"/>
              </a:defRPr>
            </a:lvl7pPr>
            <a:lvl8pPr marL="3476320" indent="-231755" defTabSz="920581" eaLnBrk="0" fontAlgn="base" hangingPunct="0">
              <a:spcBef>
                <a:spcPct val="0"/>
              </a:spcBef>
              <a:spcAft>
                <a:spcPct val="0"/>
              </a:spcAft>
              <a:defRPr>
                <a:solidFill>
                  <a:schemeClr val="tx1"/>
                </a:solidFill>
                <a:latin typeface="Arial" charset="0"/>
              </a:defRPr>
            </a:lvl8pPr>
            <a:lvl9pPr marL="3939830" indent="-231755" defTabSz="920581" eaLnBrk="0" fontAlgn="base" hangingPunct="0">
              <a:spcBef>
                <a:spcPct val="0"/>
              </a:spcBef>
              <a:spcAft>
                <a:spcPct val="0"/>
              </a:spcAft>
              <a:defRPr>
                <a:solidFill>
                  <a:schemeClr val="tx1"/>
                </a:solidFill>
                <a:latin typeface="Arial" charset="0"/>
              </a:defRPr>
            </a:lvl9pPr>
          </a:lstStyle>
          <a:p>
            <a:pPr eaLnBrk="1" hangingPunct="1"/>
            <a:fld id="{08FF7F04-9B48-43CD-85CF-8BE107A29779}" type="slidenum">
              <a:rPr lang="en-GB" altLang="en-US"/>
              <a:pPr eaLnBrk="1" hangingPunct="1"/>
              <a:t>14</a:t>
            </a:fld>
            <a:endParaRPr lang="en-GB" alt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b="1"/>
              <a:t>Semi-structured interviews:</a:t>
            </a:r>
            <a:r>
              <a:rPr lang="en-GB" altLang="en-US"/>
              <a:t>    Interview schedules should be composed of neutral open-ended questions, which will elicit in-depth responses from participants regarding their experiences.  The interview schedules should form a prompt to the interviewer but do not have to be adhered to in the ordering of questions.  This will allow the interview to flow smoothly and ensure that participants are able to talk about issues important to them rather than be directed to a certain response (Smith &amp; Osborn, 2003).  Semi-structured interviews should enable participants to express their beliefs, opinions and feelings freely, and prevented imposing pre-specific cognitive variables upon patients through the use of structured questionnaires (Ogden, 2003).</a:t>
            </a:r>
            <a:endParaRPr lang="en-GB" altLang="en-US" b="1"/>
          </a:p>
          <a:p>
            <a:pPr eaLnBrk="1" hangingPunct="1"/>
            <a:r>
              <a:rPr lang="en-GB" altLang="en-US" b="1"/>
              <a:t>Telephone interviewing </a:t>
            </a:r>
            <a:endParaRPr lang="en-GB" altLang="en-US"/>
          </a:p>
          <a:p>
            <a:pPr eaLnBrk="1" hangingPunct="1"/>
            <a:r>
              <a:rPr lang="en-GB" altLang="en-US"/>
              <a:t>Depending on the complexity of the topic under investigation, telephone interviews can yield similar data to face-to-face interviews (Frey &amp; Oishi 1995).   Telephone interviews can have the advantage of being a more cost-effective and faster means of data collection than other methods (Breakwell 2004).  Groves &amp; Kahn (1979) report there are fewer negative interviewer effects in telephone interviews because visual cues (race or facial expressions) cannot be observed and so do not affect the response. Telephone interviews may be selected due to the wide geographical location of target sample, meaning that travelling to, or bringing in, interviewees would not be an option given the resource constraints (funding, personnel, time).</a:t>
            </a:r>
          </a:p>
        </p:txBody>
      </p:sp>
    </p:spTree>
    <p:extLst>
      <p:ext uri="{BB962C8B-B14F-4D97-AF65-F5344CB8AC3E}">
        <p14:creationId xmlns:p14="http://schemas.microsoft.com/office/powerpoint/2010/main" val="227363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581" eaLnBrk="0" hangingPunct="0">
              <a:defRPr>
                <a:solidFill>
                  <a:schemeClr val="tx1"/>
                </a:solidFill>
                <a:latin typeface="Arial" charset="0"/>
              </a:defRPr>
            </a:lvl1pPr>
            <a:lvl2pPr marL="753203" indent="-289693" defTabSz="920581" eaLnBrk="0" hangingPunct="0">
              <a:defRPr>
                <a:solidFill>
                  <a:schemeClr val="tx1"/>
                </a:solidFill>
                <a:latin typeface="Arial" charset="0"/>
              </a:defRPr>
            </a:lvl2pPr>
            <a:lvl3pPr marL="1158773" indent="-231755" defTabSz="920581" eaLnBrk="0" hangingPunct="0">
              <a:defRPr>
                <a:solidFill>
                  <a:schemeClr val="tx1"/>
                </a:solidFill>
                <a:latin typeface="Arial" charset="0"/>
              </a:defRPr>
            </a:lvl3pPr>
            <a:lvl4pPr marL="1622283" indent="-231755" defTabSz="920581" eaLnBrk="0" hangingPunct="0">
              <a:defRPr>
                <a:solidFill>
                  <a:schemeClr val="tx1"/>
                </a:solidFill>
                <a:latin typeface="Arial" charset="0"/>
              </a:defRPr>
            </a:lvl4pPr>
            <a:lvl5pPr marL="2085792" indent="-231755" defTabSz="920581" eaLnBrk="0" hangingPunct="0">
              <a:defRPr>
                <a:solidFill>
                  <a:schemeClr val="tx1"/>
                </a:solidFill>
                <a:latin typeface="Arial" charset="0"/>
              </a:defRPr>
            </a:lvl5pPr>
            <a:lvl6pPr marL="2549301" indent="-231755" defTabSz="920581" eaLnBrk="0" fontAlgn="base" hangingPunct="0">
              <a:spcBef>
                <a:spcPct val="0"/>
              </a:spcBef>
              <a:spcAft>
                <a:spcPct val="0"/>
              </a:spcAft>
              <a:defRPr>
                <a:solidFill>
                  <a:schemeClr val="tx1"/>
                </a:solidFill>
                <a:latin typeface="Arial" charset="0"/>
              </a:defRPr>
            </a:lvl6pPr>
            <a:lvl7pPr marL="3012811" indent="-231755" defTabSz="920581" eaLnBrk="0" fontAlgn="base" hangingPunct="0">
              <a:spcBef>
                <a:spcPct val="0"/>
              </a:spcBef>
              <a:spcAft>
                <a:spcPct val="0"/>
              </a:spcAft>
              <a:defRPr>
                <a:solidFill>
                  <a:schemeClr val="tx1"/>
                </a:solidFill>
                <a:latin typeface="Arial" charset="0"/>
              </a:defRPr>
            </a:lvl7pPr>
            <a:lvl8pPr marL="3476320" indent="-231755" defTabSz="920581" eaLnBrk="0" fontAlgn="base" hangingPunct="0">
              <a:spcBef>
                <a:spcPct val="0"/>
              </a:spcBef>
              <a:spcAft>
                <a:spcPct val="0"/>
              </a:spcAft>
              <a:defRPr>
                <a:solidFill>
                  <a:schemeClr val="tx1"/>
                </a:solidFill>
                <a:latin typeface="Arial" charset="0"/>
              </a:defRPr>
            </a:lvl8pPr>
            <a:lvl9pPr marL="3939830" indent="-231755" defTabSz="920581" eaLnBrk="0" fontAlgn="base" hangingPunct="0">
              <a:spcBef>
                <a:spcPct val="0"/>
              </a:spcBef>
              <a:spcAft>
                <a:spcPct val="0"/>
              </a:spcAft>
              <a:defRPr>
                <a:solidFill>
                  <a:schemeClr val="tx1"/>
                </a:solidFill>
                <a:latin typeface="Arial" charset="0"/>
              </a:defRPr>
            </a:lvl9pPr>
          </a:lstStyle>
          <a:p>
            <a:pPr eaLnBrk="1" hangingPunct="1"/>
            <a:fld id="{3D07844C-DD64-41B4-BB16-F5E1F19128D9}" type="slidenum">
              <a:rPr lang="en-GB" altLang="en-US"/>
              <a:pPr eaLnBrk="1" hangingPunct="1"/>
              <a:t>16</a:t>
            </a:fld>
            <a:endParaRPr lang="en-GB" alt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638534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8225" indent="-287779" eaLnBrk="0" hangingPunct="0">
              <a:defRPr>
                <a:solidFill>
                  <a:schemeClr val="tx1"/>
                </a:solidFill>
                <a:latin typeface="Arial" charset="0"/>
              </a:defRPr>
            </a:lvl2pPr>
            <a:lvl3pPr marL="1151115" indent="-230223" eaLnBrk="0" hangingPunct="0">
              <a:defRPr>
                <a:solidFill>
                  <a:schemeClr val="tx1"/>
                </a:solidFill>
                <a:latin typeface="Arial" charset="0"/>
              </a:defRPr>
            </a:lvl3pPr>
            <a:lvl4pPr marL="1611561" indent="-230223" eaLnBrk="0" hangingPunct="0">
              <a:defRPr>
                <a:solidFill>
                  <a:schemeClr val="tx1"/>
                </a:solidFill>
                <a:latin typeface="Arial" charset="0"/>
              </a:defRPr>
            </a:lvl4pPr>
            <a:lvl5pPr marL="2072008" indent="-230223" eaLnBrk="0" hangingPunct="0">
              <a:defRPr>
                <a:solidFill>
                  <a:schemeClr val="tx1"/>
                </a:solidFill>
                <a:latin typeface="Arial" charset="0"/>
              </a:defRPr>
            </a:lvl5pPr>
            <a:lvl6pPr marL="2532454" indent="-230223" eaLnBrk="0" fontAlgn="base" hangingPunct="0">
              <a:spcBef>
                <a:spcPct val="0"/>
              </a:spcBef>
              <a:spcAft>
                <a:spcPct val="0"/>
              </a:spcAft>
              <a:defRPr>
                <a:solidFill>
                  <a:schemeClr val="tx1"/>
                </a:solidFill>
                <a:latin typeface="Arial" charset="0"/>
              </a:defRPr>
            </a:lvl6pPr>
            <a:lvl7pPr marL="2992900" indent="-230223" eaLnBrk="0" fontAlgn="base" hangingPunct="0">
              <a:spcBef>
                <a:spcPct val="0"/>
              </a:spcBef>
              <a:spcAft>
                <a:spcPct val="0"/>
              </a:spcAft>
              <a:defRPr>
                <a:solidFill>
                  <a:schemeClr val="tx1"/>
                </a:solidFill>
                <a:latin typeface="Arial" charset="0"/>
              </a:defRPr>
            </a:lvl7pPr>
            <a:lvl8pPr marL="3453346" indent="-230223" eaLnBrk="0" fontAlgn="base" hangingPunct="0">
              <a:spcBef>
                <a:spcPct val="0"/>
              </a:spcBef>
              <a:spcAft>
                <a:spcPct val="0"/>
              </a:spcAft>
              <a:defRPr>
                <a:solidFill>
                  <a:schemeClr val="tx1"/>
                </a:solidFill>
                <a:latin typeface="Arial" charset="0"/>
              </a:defRPr>
            </a:lvl8pPr>
            <a:lvl9pPr marL="3913792" indent="-230223" eaLnBrk="0" fontAlgn="base" hangingPunct="0">
              <a:spcBef>
                <a:spcPct val="0"/>
              </a:spcBef>
              <a:spcAft>
                <a:spcPct val="0"/>
              </a:spcAft>
              <a:defRPr>
                <a:solidFill>
                  <a:schemeClr val="tx1"/>
                </a:solidFill>
                <a:latin typeface="Arial" charset="0"/>
              </a:defRPr>
            </a:lvl9pPr>
          </a:lstStyle>
          <a:p>
            <a:pPr eaLnBrk="1" hangingPunct="1"/>
            <a:fld id="{C1E60985-C7F7-45C8-83EA-0C2DC3B3324B}" type="slidenum">
              <a:rPr lang="en-GB" altLang="en-US" smtClean="0"/>
              <a:pPr eaLnBrk="1" hangingPunct="1"/>
              <a:t>19</a:t>
            </a:fld>
            <a:endParaRPr lang="en-GB"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z="1600"/>
          </a:p>
          <a:p>
            <a:pPr eaLnBrk="1" hangingPunct="1"/>
            <a:r>
              <a:rPr lang="en-GB" altLang="en-US" sz="1600"/>
              <a:t>(point 3) - rather than attempting to produce an objective statement</a:t>
            </a:r>
          </a:p>
          <a:p>
            <a:pPr eaLnBrk="1" hangingPunct="1"/>
            <a:endParaRPr lang="en-GB" altLang="en-US" sz="1600"/>
          </a:p>
          <a:p>
            <a:pPr eaLnBrk="1" hangingPunct="1"/>
            <a:r>
              <a:rPr lang="en-GB" altLang="en-US" sz="1600"/>
              <a:t>Double interpretation = as the participant is trying to make sense of their world, and the researcher is also trying to make sense of the participant making sense  of their life world</a:t>
            </a:r>
          </a:p>
        </p:txBody>
      </p:sp>
    </p:spTree>
    <p:extLst>
      <p:ext uri="{BB962C8B-B14F-4D97-AF65-F5344CB8AC3E}">
        <p14:creationId xmlns:p14="http://schemas.microsoft.com/office/powerpoint/2010/main" val="39036854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8225" indent="-287779" eaLnBrk="0" hangingPunct="0">
              <a:defRPr>
                <a:solidFill>
                  <a:schemeClr val="tx1"/>
                </a:solidFill>
                <a:latin typeface="Arial" charset="0"/>
              </a:defRPr>
            </a:lvl2pPr>
            <a:lvl3pPr marL="1151115" indent="-230223" eaLnBrk="0" hangingPunct="0">
              <a:defRPr>
                <a:solidFill>
                  <a:schemeClr val="tx1"/>
                </a:solidFill>
                <a:latin typeface="Arial" charset="0"/>
              </a:defRPr>
            </a:lvl3pPr>
            <a:lvl4pPr marL="1611561" indent="-230223" eaLnBrk="0" hangingPunct="0">
              <a:defRPr>
                <a:solidFill>
                  <a:schemeClr val="tx1"/>
                </a:solidFill>
                <a:latin typeface="Arial" charset="0"/>
              </a:defRPr>
            </a:lvl4pPr>
            <a:lvl5pPr marL="2072008" indent="-230223" eaLnBrk="0" hangingPunct="0">
              <a:defRPr>
                <a:solidFill>
                  <a:schemeClr val="tx1"/>
                </a:solidFill>
                <a:latin typeface="Arial" charset="0"/>
              </a:defRPr>
            </a:lvl5pPr>
            <a:lvl6pPr marL="2532454" indent="-230223" eaLnBrk="0" fontAlgn="base" hangingPunct="0">
              <a:spcBef>
                <a:spcPct val="0"/>
              </a:spcBef>
              <a:spcAft>
                <a:spcPct val="0"/>
              </a:spcAft>
              <a:defRPr>
                <a:solidFill>
                  <a:schemeClr val="tx1"/>
                </a:solidFill>
                <a:latin typeface="Arial" charset="0"/>
              </a:defRPr>
            </a:lvl6pPr>
            <a:lvl7pPr marL="2992900" indent="-230223" eaLnBrk="0" fontAlgn="base" hangingPunct="0">
              <a:spcBef>
                <a:spcPct val="0"/>
              </a:spcBef>
              <a:spcAft>
                <a:spcPct val="0"/>
              </a:spcAft>
              <a:defRPr>
                <a:solidFill>
                  <a:schemeClr val="tx1"/>
                </a:solidFill>
                <a:latin typeface="Arial" charset="0"/>
              </a:defRPr>
            </a:lvl7pPr>
            <a:lvl8pPr marL="3453346" indent="-230223" eaLnBrk="0" fontAlgn="base" hangingPunct="0">
              <a:spcBef>
                <a:spcPct val="0"/>
              </a:spcBef>
              <a:spcAft>
                <a:spcPct val="0"/>
              </a:spcAft>
              <a:defRPr>
                <a:solidFill>
                  <a:schemeClr val="tx1"/>
                </a:solidFill>
                <a:latin typeface="Arial" charset="0"/>
              </a:defRPr>
            </a:lvl8pPr>
            <a:lvl9pPr marL="3913792" indent="-230223" eaLnBrk="0" fontAlgn="base" hangingPunct="0">
              <a:spcBef>
                <a:spcPct val="0"/>
              </a:spcBef>
              <a:spcAft>
                <a:spcPct val="0"/>
              </a:spcAft>
              <a:defRPr>
                <a:solidFill>
                  <a:schemeClr val="tx1"/>
                </a:solidFill>
                <a:latin typeface="Arial" charset="0"/>
              </a:defRPr>
            </a:lvl9pPr>
          </a:lstStyle>
          <a:p>
            <a:pPr eaLnBrk="1" hangingPunct="1"/>
            <a:fld id="{DC446B7D-A778-473A-A968-71B07A0B18C5}" type="slidenum">
              <a:rPr lang="en-GB" altLang="en-US" smtClean="0"/>
              <a:pPr eaLnBrk="1" hangingPunct="1"/>
              <a:t>22</a:t>
            </a:fld>
            <a:endParaRPr lang="en-GB" altLang="en-US"/>
          </a:p>
        </p:txBody>
      </p:sp>
    </p:spTree>
    <p:extLst>
      <p:ext uri="{BB962C8B-B14F-4D97-AF65-F5344CB8AC3E}">
        <p14:creationId xmlns:p14="http://schemas.microsoft.com/office/powerpoint/2010/main" val="1413108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72B258-BD33-4AE3-9DA2-B1AFC2AA59CA}" type="slidenum">
              <a:rPr lang="en-US"/>
              <a:pPr/>
              <a:t>24</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pPr>
              <a:buFontTx/>
              <a:buChar char="•"/>
            </a:pPr>
            <a:r>
              <a:rPr lang="en-US"/>
              <a:t>So what is an actual “experiment”? Three characteristics:</a:t>
            </a:r>
          </a:p>
          <a:p>
            <a:pPr>
              <a:buFontTx/>
              <a:buChar char="•"/>
            </a:pPr>
            <a:endParaRPr lang="en-US"/>
          </a:p>
          <a:p>
            <a:pPr>
              <a:buFontTx/>
              <a:buChar char="•"/>
            </a:pPr>
            <a:r>
              <a:rPr lang="en-US"/>
              <a:t>Researcher manipulates (controls) one or more variables</a:t>
            </a:r>
          </a:p>
          <a:p>
            <a:pPr lvl="1">
              <a:buFontTx/>
              <a:buChar char="•"/>
            </a:pPr>
            <a:r>
              <a:rPr lang="en-US"/>
              <a:t>So if I am researching a new drug, I will manipulate the variable (the drug) by introducing a control group and possibly multiple groups with different dosages</a:t>
            </a:r>
          </a:p>
          <a:p>
            <a:pPr>
              <a:buFontTx/>
              <a:buChar char="•"/>
            </a:pPr>
            <a:r>
              <a:rPr lang="en-US"/>
              <a:t>Researcher measures whether this manipulation influences other variables</a:t>
            </a:r>
          </a:p>
          <a:p>
            <a:pPr lvl="1">
              <a:buFontTx/>
              <a:buChar char="•"/>
            </a:pPr>
            <a:r>
              <a:rPr lang="en-US"/>
              <a:t>So if my drug is a new medicine for headaches, I want to measure whether taking the drug affects the amount of headaches the participants are experiencing</a:t>
            </a:r>
          </a:p>
          <a:p>
            <a:pPr>
              <a:buFontTx/>
              <a:buChar char="•"/>
            </a:pPr>
            <a:r>
              <a:rPr lang="en-US"/>
              <a:t>Researcher attempts to control extraneous factors that might influence the outcome of the experiment</a:t>
            </a:r>
          </a:p>
          <a:p>
            <a:pPr lvl="1">
              <a:buFontTx/>
              <a:buChar char="•"/>
            </a:pPr>
            <a:r>
              <a:rPr lang="en-US"/>
              <a:t>I want to make sure to control variables like stress and allergies, both of which can lead to headaches independently of my medicine</a:t>
            </a:r>
          </a:p>
        </p:txBody>
      </p:sp>
    </p:spTree>
    <p:extLst>
      <p:ext uri="{BB962C8B-B14F-4D97-AF65-F5344CB8AC3E}">
        <p14:creationId xmlns:p14="http://schemas.microsoft.com/office/powerpoint/2010/main" val="2020212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72B258-BD33-4AE3-9DA2-B1AFC2AA59CA}" type="slidenum">
              <a:rPr lang="en-US"/>
              <a:pPr/>
              <a:t>25</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pPr>
              <a:buFontTx/>
              <a:buChar char="•"/>
            </a:pPr>
            <a:r>
              <a:rPr lang="en-US"/>
              <a:t>So what is an actual “experiment”? Three characteristics:</a:t>
            </a:r>
          </a:p>
          <a:p>
            <a:pPr>
              <a:buFontTx/>
              <a:buChar char="•"/>
            </a:pPr>
            <a:endParaRPr lang="en-US"/>
          </a:p>
          <a:p>
            <a:pPr>
              <a:buFontTx/>
              <a:buChar char="•"/>
            </a:pPr>
            <a:r>
              <a:rPr lang="en-US"/>
              <a:t>Researcher manipulates (controls) one or more variables</a:t>
            </a:r>
          </a:p>
          <a:p>
            <a:pPr lvl="1">
              <a:buFontTx/>
              <a:buChar char="•"/>
            </a:pPr>
            <a:r>
              <a:rPr lang="en-US"/>
              <a:t>So if I am researching a new drug, I will manipulate the variable (the drug) by introducing a control group and possibly multiple groups with different dosages</a:t>
            </a:r>
          </a:p>
          <a:p>
            <a:pPr>
              <a:buFontTx/>
              <a:buChar char="•"/>
            </a:pPr>
            <a:r>
              <a:rPr lang="en-US"/>
              <a:t>Researcher measures whether this manipulation influences other variables</a:t>
            </a:r>
          </a:p>
          <a:p>
            <a:pPr lvl="1">
              <a:buFontTx/>
              <a:buChar char="•"/>
            </a:pPr>
            <a:r>
              <a:rPr lang="en-US"/>
              <a:t>So if my drug is a new medicine for headaches, I want to measure whether taking the drug affects the amount of headaches the participants are experiencing</a:t>
            </a:r>
          </a:p>
          <a:p>
            <a:pPr>
              <a:buFontTx/>
              <a:buChar char="•"/>
            </a:pPr>
            <a:r>
              <a:rPr lang="en-US"/>
              <a:t>Researcher attempts to control extraneous factors that might influence the outcome of the experiment</a:t>
            </a:r>
          </a:p>
          <a:p>
            <a:pPr lvl="1">
              <a:buFontTx/>
              <a:buChar char="•"/>
            </a:pPr>
            <a:r>
              <a:rPr lang="en-US"/>
              <a:t>I want to make sure to control variables like stress and allergies, both of which can lead to headaches independently of my medicine</a:t>
            </a:r>
          </a:p>
        </p:txBody>
      </p:sp>
    </p:spTree>
    <p:extLst>
      <p:ext uri="{BB962C8B-B14F-4D97-AF65-F5344CB8AC3E}">
        <p14:creationId xmlns:p14="http://schemas.microsoft.com/office/powerpoint/2010/main" val="3434509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90488" y="744538"/>
            <a:ext cx="6616700" cy="3722687"/>
          </a:xfrm>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pPr eaLnBrk="1" hangingPunct="1"/>
            <a:fld id="{D12CD41D-3F5C-43CE-8057-B943789C6FC3}" type="slidenum">
              <a:rPr lang="en-GB" smtClean="0"/>
              <a:pPr eaLnBrk="1" hangingPunct="1"/>
              <a:t>26</a:t>
            </a:fld>
            <a:endParaRPr lang="en-GB"/>
          </a:p>
        </p:txBody>
      </p:sp>
    </p:spTree>
    <p:extLst>
      <p:ext uri="{BB962C8B-B14F-4D97-AF65-F5344CB8AC3E}">
        <p14:creationId xmlns:p14="http://schemas.microsoft.com/office/powerpoint/2010/main" val="147590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9BCCD9-2A0D-491B-B703-C4C9BCD1E95B}" type="slidenum">
              <a:rPr lang="en-US"/>
              <a:pPr/>
              <a:t>27</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pPr>
              <a:buFontTx/>
              <a:buChar char="•"/>
            </a:pPr>
            <a:r>
              <a:rPr lang="en-US"/>
              <a:t>Survey Research: a method of research in which information about a topic is obtained by administering questionnaires or interviews to many people</a:t>
            </a:r>
          </a:p>
          <a:p>
            <a:pPr lvl="1">
              <a:buFontTx/>
              <a:buChar char="•"/>
            </a:pPr>
            <a:r>
              <a:rPr lang="en-US"/>
              <a:t>We have surveys over just about every imaginable topic, from religious beliefs to grocery shopping preferences and more!</a:t>
            </a:r>
          </a:p>
          <a:p>
            <a:pPr lvl="1">
              <a:buFontTx/>
              <a:buChar char="•"/>
            </a:pPr>
            <a:endParaRPr lang="en-US"/>
          </a:p>
          <a:p>
            <a:pPr>
              <a:buFontTx/>
              <a:buChar char="•"/>
            </a:pPr>
            <a:r>
              <a:rPr lang="en-US"/>
              <a:t>Key terms:</a:t>
            </a:r>
          </a:p>
          <a:p>
            <a:pPr lvl="1">
              <a:buFontTx/>
              <a:buChar char="•"/>
            </a:pPr>
            <a:r>
              <a:rPr lang="en-US"/>
              <a:t>Population: consists of all the individuals that we are interested in drawing a conclusion about</a:t>
            </a:r>
          </a:p>
          <a:p>
            <a:pPr lvl="2">
              <a:buFontTx/>
              <a:buChar char="•"/>
            </a:pPr>
            <a:r>
              <a:rPr lang="en-US"/>
              <a:t>Let’s say we are doing a study on dog owners. Who is the population of interest? Every single dog owner!</a:t>
            </a:r>
          </a:p>
          <a:p>
            <a:pPr lvl="3">
              <a:buFontTx/>
              <a:buChar char="•"/>
            </a:pPr>
            <a:r>
              <a:rPr lang="en-US"/>
              <a:t>Can we ask questions of every single dog owner? Probably not…</a:t>
            </a:r>
          </a:p>
          <a:p>
            <a:pPr lvl="1">
              <a:buFontTx/>
              <a:buChar char="•"/>
            </a:pPr>
            <a:r>
              <a:rPr lang="en-US"/>
              <a:t>A sample is a subset of individuals drawn from the larger population</a:t>
            </a:r>
          </a:p>
          <a:p>
            <a:pPr lvl="2">
              <a:buFontTx/>
              <a:buChar char="•"/>
            </a:pPr>
            <a:r>
              <a:rPr lang="en-US"/>
              <a:t>Since we can’t ask every single dog owner, we take a sample of the population</a:t>
            </a:r>
          </a:p>
          <a:p>
            <a:pPr lvl="3">
              <a:buFontTx/>
              <a:buChar char="•"/>
            </a:pPr>
            <a:r>
              <a:rPr lang="en-US"/>
              <a:t>This can be done in many different ways…</a:t>
            </a:r>
          </a:p>
        </p:txBody>
      </p:sp>
    </p:spTree>
    <p:extLst>
      <p:ext uri="{BB962C8B-B14F-4D97-AF65-F5344CB8AC3E}">
        <p14:creationId xmlns:p14="http://schemas.microsoft.com/office/powerpoint/2010/main" val="1518578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CED16F-FA4E-4073-A4FC-FA0BBE1741FF}" type="slidenum">
              <a:rPr lang="en-US"/>
              <a:pPr/>
              <a:t>29</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pPr>
              <a:buFontTx/>
              <a:buChar char="•"/>
            </a:pPr>
            <a:r>
              <a:rPr lang="en-US" dirty="0"/>
              <a:t>In </a:t>
            </a:r>
            <a:r>
              <a:rPr lang="en-US" dirty="0" err="1"/>
              <a:t>correlational</a:t>
            </a:r>
            <a:r>
              <a:rPr lang="en-US" dirty="0"/>
              <a:t> research, the researcher:</a:t>
            </a:r>
          </a:p>
          <a:p>
            <a:pPr lvl="1">
              <a:buFontTx/>
              <a:buChar char="•"/>
            </a:pPr>
            <a:r>
              <a:rPr lang="en-US" dirty="0"/>
              <a:t>Measures one variable (like height, for example)</a:t>
            </a:r>
          </a:p>
          <a:p>
            <a:pPr lvl="1">
              <a:buFontTx/>
              <a:buChar char="•"/>
            </a:pPr>
            <a:r>
              <a:rPr lang="en-US" dirty="0"/>
              <a:t>Measures a second variable (like shoe size, for example)</a:t>
            </a:r>
          </a:p>
          <a:p>
            <a:pPr lvl="1">
              <a:buFontTx/>
              <a:buChar char="•"/>
            </a:pPr>
            <a:r>
              <a:rPr lang="en-US" dirty="0"/>
              <a:t>Statistically determines whether variable X and variable Y are related - so are height and shoe size related?</a:t>
            </a:r>
          </a:p>
          <a:p>
            <a:pPr lvl="2">
              <a:buFontTx/>
              <a:buChar char="•"/>
            </a:pPr>
            <a:r>
              <a:rPr lang="en-US" b="1" dirty="0"/>
              <a:t>Note: </a:t>
            </a:r>
            <a:r>
              <a:rPr lang="en-US" b="1" dirty="0" err="1"/>
              <a:t>correlational</a:t>
            </a:r>
            <a:r>
              <a:rPr lang="en-US" b="1" dirty="0"/>
              <a:t> research does not manipulate anything; it simply measures pre-existing variables</a:t>
            </a:r>
          </a:p>
          <a:p>
            <a:pPr lvl="2">
              <a:buFontTx/>
              <a:buChar char="•"/>
            </a:pPr>
            <a:endParaRPr lang="en-US" b="1" dirty="0"/>
          </a:p>
          <a:p>
            <a:pPr>
              <a:buFontTx/>
              <a:buChar char="•"/>
            </a:pPr>
            <a:r>
              <a:rPr lang="en-US" dirty="0"/>
              <a:t>Example: study conducted by Ed </a:t>
            </a:r>
            <a:r>
              <a:rPr lang="en-US" dirty="0" err="1"/>
              <a:t>Diener</a:t>
            </a:r>
            <a:r>
              <a:rPr lang="en-US" dirty="0"/>
              <a:t> and Martin Seligman (Very Happy People) - see diagram</a:t>
            </a:r>
          </a:p>
        </p:txBody>
      </p:sp>
    </p:spTree>
    <p:extLst>
      <p:ext uri="{BB962C8B-B14F-4D97-AF65-F5344CB8AC3E}">
        <p14:creationId xmlns:p14="http://schemas.microsoft.com/office/powerpoint/2010/main" val="1418651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1F03D4-4B6C-403F-867E-39EE221EBE6C}" type="slidenum">
              <a:rPr lang="en-US"/>
              <a:pPr/>
              <a:t>30</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pPr>
              <a:buFontTx/>
              <a:buChar char="•"/>
            </a:pPr>
            <a:r>
              <a:rPr lang="en-US"/>
              <a:t>It is very important to recognize that correlation does not equal causation!!</a:t>
            </a:r>
          </a:p>
          <a:p>
            <a:pPr lvl="1">
              <a:buFontTx/>
              <a:buChar char="•"/>
            </a:pPr>
            <a:r>
              <a:rPr lang="en-US"/>
              <a:t>Why? Because we do not know exactly how to interpret correlations - even strong ones</a:t>
            </a:r>
          </a:p>
          <a:p>
            <a:pPr lvl="2">
              <a:buFontTx/>
              <a:buChar char="•"/>
            </a:pPr>
            <a:r>
              <a:rPr lang="en-US"/>
              <a:t>For example, how might we interpret a correlation (relationship) between height and shoe size?</a:t>
            </a:r>
          </a:p>
          <a:p>
            <a:pPr lvl="2">
              <a:buFontTx/>
              <a:buChar char="•"/>
            </a:pPr>
            <a:endParaRPr lang="en-US"/>
          </a:p>
          <a:p>
            <a:pPr>
              <a:buFontTx/>
              <a:buChar char="•"/>
            </a:pPr>
            <a:r>
              <a:rPr lang="en-US"/>
              <a:t>Perhaps height (X) causes bigger feet (Y)</a:t>
            </a:r>
          </a:p>
          <a:p>
            <a:pPr>
              <a:buFontTx/>
              <a:buChar char="•"/>
            </a:pPr>
            <a:r>
              <a:rPr lang="en-US"/>
              <a:t>Perhaps having bigger feet (Y) cause greater height (X)</a:t>
            </a:r>
          </a:p>
          <a:p>
            <a:pPr>
              <a:buFontTx/>
              <a:buChar char="•"/>
            </a:pPr>
            <a:r>
              <a:rPr lang="en-US"/>
              <a:t>Perhaps both variables influence each other </a:t>
            </a:r>
          </a:p>
          <a:p>
            <a:pPr>
              <a:buFontTx/>
              <a:buChar char="•"/>
            </a:pPr>
            <a:r>
              <a:rPr lang="en-US"/>
              <a:t>Perhaps a third variable (nutrition) influences both</a:t>
            </a:r>
          </a:p>
          <a:p>
            <a:pPr>
              <a:buFontTx/>
              <a:buChar char="•"/>
            </a:pPr>
            <a:endParaRPr lang="en-US"/>
          </a:p>
          <a:p>
            <a:pPr>
              <a:buFontTx/>
              <a:buChar char="•"/>
            </a:pPr>
            <a:r>
              <a:rPr lang="en-US"/>
              <a:t>Since we do not know, based on correlations, which of these interpretations is correct, we cannot assert that one variable caused another!</a:t>
            </a:r>
          </a:p>
          <a:p>
            <a:pPr lvl="3">
              <a:buFontTx/>
              <a:buChar char="•"/>
            </a:pPr>
            <a:endParaRPr lang="en-US"/>
          </a:p>
        </p:txBody>
      </p:sp>
    </p:spTree>
    <p:extLst>
      <p:ext uri="{BB962C8B-B14F-4D97-AF65-F5344CB8AC3E}">
        <p14:creationId xmlns:p14="http://schemas.microsoft.com/office/powerpoint/2010/main" val="3116481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1F03D4-4B6C-403F-867E-39EE221EBE6C}" type="slidenum">
              <a:rPr lang="en-US"/>
              <a:pPr/>
              <a:t>33</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pPr>
              <a:buFontTx/>
              <a:buChar char="•"/>
            </a:pPr>
            <a:r>
              <a:rPr lang="en-US"/>
              <a:t>It is very important to recognize that correlation does not equal causation!!</a:t>
            </a:r>
          </a:p>
          <a:p>
            <a:pPr lvl="1">
              <a:buFontTx/>
              <a:buChar char="•"/>
            </a:pPr>
            <a:r>
              <a:rPr lang="en-US"/>
              <a:t>Why? Because we do not know exactly how to interpret correlations - even strong ones</a:t>
            </a:r>
          </a:p>
          <a:p>
            <a:pPr lvl="2">
              <a:buFontTx/>
              <a:buChar char="•"/>
            </a:pPr>
            <a:r>
              <a:rPr lang="en-US"/>
              <a:t>For example, how might we interpret a correlation (relationship) between height and shoe size?</a:t>
            </a:r>
          </a:p>
          <a:p>
            <a:pPr lvl="2">
              <a:buFontTx/>
              <a:buChar char="•"/>
            </a:pPr>
            <a:endParaRPr lang="en-US"/>
          </a:p>
          <a:p>
            <a:pPr>
              <a:buFontTx/>
              <a:buChar char="•"/>
            </a:pPr>
            <a:r>
              <a:rPr lang="en-US"/>
              <a:t>Perhaps height (X) causes bigger feet (Y)</a:t>
            </a:r>
          </a:p>
          <a:p>
            <a:pPr>
              <a:buFontTx/>
              <a:buChar char="•"/>
            </a:pPr>
            <a:r>
              <a:rPr lang="en-US"/>
              <a:t>Perhaps having bigger feet (Y) cause greater height (X)</a:t>
            </a:r>
          </a:p>
          <a:p>
            <a:pPr>
              <a:buFontTx/>
              <a:buChar char="•"/>
            </a:pPr>
            <a:r>
              <a:rPr lang="en-US"/>
              <a:t>Perhaps both variables influence each other </a:t>
            </a:r>
          </a:p>
          <a:p>
            <a:pPr>
              <a:buFontTx/>
              <a:buChar char="•"/>
            </a:pPr>
            <a:r>
              <a:rPr lang="en-US"/>
              <a:t>Perhaps a third variable (nutrition) influences both</a:t>
            </a:r>
          </a:p>
          <a:p>
            <a:pPr>
              <a:buFontTx/>
              <a:buChar char="•"/>
            </a:pPr>
            <a:endParaRPr lang="en-US"/>
          </a:p>
          <a:p>
            <a:pPr>
              <a:buFontTx/>
              <a:buChar char="•"/>
            </a:pPr>
            <a:r>
              <a:rPr lang="en-US"/>
              <a:t>Since we do not know, based on correlations, which of these interpretations is correct, we cannot assert that one variable caused another!</a:t>
            </a:r>
          </a:p>
          <a:p>
            <a:pPr lvl="3">
              <a:buFontTx/>
              <a:buChar char="•"/>
            </a:pPr>
            <a:endParaRPr lang="en-US"/>
          </a:p>
        </p:txBody>
      </p:sp>
    </p:spTree>
    <p:extLst>
      <p:ext uri="{BB962C8B-B14F-4D97-AF65-F5344CB8AC3E}">
        <p14:creationId xmlns:p14="http://schemas.microsoft.com/office/powerpoint/2010/main" val="35841749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Educational summary generated by Microsoft Copilot.</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F22CE42A-DD46-4582-9016-8655E26B1992}" type="slidenum">
              <a:rPr lang="en-GB" smtClean="0"/>
              <a:pPr/>
              <a:t>38</a:t>
            </a:fld>
            <a:endParaRPr lang="en-GB"/>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16684229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Eye tracking and Emotional Recognition Software</a:t>
            </a:r>
          </a:p>
          <a:p>
            <a:endParaRPr lang="en-GB" dirty="0"/>
          </a:p>
        </p:txBody>
      </p:sp>
      <p:sp>
        <p:nvSpPr>
          <p:cNvPr id="4" name="Slide Number Placeholder 3"/>
          <p:cNvSpPr>
            <a:spLocks noGrp="1"/>
          </p:cNvSpPr>
          <p:nvPr>
            <p:ph type="sldNum" sz="quarter" idx="5"/>
          </p:nvPr>
        </p:nvSpPr>
        <p:spPr/>
        <p:txBody>
          <a:bodyPr/>
          <a:lstStyle/>
          <a:p>
            <a:fld id="{BDC4164E-8DA1-4C53-BC41-2C0F7B085FDE}" type="slidenum">
              <a:rPr lang="en-GB" smtClean="0"/>
              <a:t>41</a:t>
            </a:fld>
            <a:endParaRPr lang="en-GB"/>
          </a:p>
        </p:txBody>
      </p:sp>
    </p:spTree>
    <p:extLst>
      <p:ext uri="{BB962C8B-B14F-4D97-AF65-F5344CB8AC3E}">
        <p14:creationId xmlns:p14="http://schemas.microsoft.com/office/powerpoint/2010/main" val="2837034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xfrm>
            <a:off x="90488" y="744538"/>
            <a:ext cx="6616700" cy="3722687"/>
          </a:xfrm>
          <a:ln/>
        </p:spPr>
      </p:sp>
      <p:sp>
        <p:nvSpPr>
          <p:cNvPr id="45059" name="Notes Placeholder 2"/>
          <p:cNvSpPr>
            <a:spLocks noGrp="1"/>
          </p:cNvSpPr>
          <p:nvPr>
            <p:ph type="body" idx="1"/>
          </p:nvPr>
        </p:nvSpPr>
        <p:spPr>
          <a:noFill/>
          <a:ln/>
        </p:spPr>
        <p:txBody>
          <a:bodyPr/>
          <a:lstStyle/>
          <a:p>
            <a:pPr eaLnBrk="1" hangingPunct="1"/>
            <a:endParaRPr lang="en-US">
              <a:latin typeface="Arial" pitchFamily="34" charset="0"/>
              <a:cs typeface="Arial" pitchFamily="34" charset="0"/>
            </a:endParaRPr>
          </a:p>
        </p:txBody>
      </p:sp>
      <p:sp>
        <p:nvSpPr>
          <p:cNvPr id="45060" name="Slide Number Placeholder 3"/>
          <p:cNvSpPr>
            <a:spLocks noGrp="1"/>
          </p:cNvSpPr>
          <p:nvPr>
            <p:ph type="sldNum" sz="quarter" idx="5"/>
          </p:nvPr>
        </p:nvSpPr>
        <p:spPr>
          <a:noFill/>
        </p:spPr>
        <p:txBody>
          <a:bodyPr/>
          <a:lstStyle/>
          <a:p>
            <a:fld id="{22A8EB8F-02EA-49DA-BA18-D914C3B0700D}" type="slidenum">
              <a:rPr lang="en-GB" smtClean="0">
                <a:latin typeface="Arial" pitchFamily="34" charset="0"/>
                <a:cs typeface="Arial" pitchFamily="34" charset="0"/>
              </a:rPr>
              <a:pPr/>
              <a:t>47</a:t>
            </a:fld>
            <a:endParaRPr lang="en-GB">
              <a:latin typeface="Arial" pitchFamily="34" charset="0"/>
              <a:cs typeface="Arial" pitchFamily="34" charset="0"/>
            </a:endParaRPr>
          </a:p>
        </p:txBody>
      </p:sp>
    </p:spTree>
    <p:extLst>
      <p:ext uri="{BB962C8B-B14F-4D97-AF65-F5344CB8AC3E}">
        <p14:creationId xmlns:p14="http://schemas.microsoft.com/office/powerpoint/2010/main" val="252075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10/20/2026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766233" y="304800"/>
            <a:ext cx="106680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295400"/>
            <a:ext cx="11176000" cy="2400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09600" y="3848100"/>
            <a:ext cx="11176000" cy="2400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0"/>
          </p:nvPr>
        </p:nvSpPr>
        <p:spPr>
          <a:xfrm>
            <a:off x="304800" y="6553200"/>
            <a:ext cx="11582400" cy="304800"/>
          </a:xfrm>
        </p:spPr>
        <p:txBody>
          <a:bodyPr/>
          <a:lstStyle>
            <a:lvl1pPr algn="l">
              <a:defRPr kumimoji="0" sz="1400">
                <a:solidFill>
                  <a:schemeClr val="tx1"/>
                </a:solidFill>
              </a:defRPr>
            </a:lvl1pPr>
          </a:lstStyle>
          <a:p>
            <a:r>
              <a:rPr lang="en-US"/>
              <a:t>Copyright © 2007 The McGraw-Hill Companies, Inc. Permission required for reproduction or display.</a:t>
            </a:r>
          </a:p>
          <a:p>
            <a:endParaRPr lang="en-US"/>
          </a:p>
        </p:txBody>
      </p:sp>
    </p:spTree>
    <p:extLst>
      <p:ext uri="{BB962C8B-B14F-4D97-AF65-F5344CB8AC3E}">
        <p14:creationId xmlns:p14="http://schemas.microsoft.com/office/powerpoint/2010/main" val="1755446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5971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10808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6">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10/20/2026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g"/><Relationship Id="rId7" Type="http://schemas.openxmlformats.org/officeDocument/2006/relationships/diagramColors" Target="../diagrams/colors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g"/><Relationship Id="rId7" Type="http://schemas.openxmlformats.org/officeDocument/2006/relationships/diagramColors" Target="../diagrams/colors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5" name="Rectangle 3"/>
          <p:cNvSpPr>
            <a:spLocks noGrp="1" noChangeArrowheads="1"/>
          </p:cNvSpPr>
          <p:nvPr>
            <p:ph type="ctrTitle"/>
          </p:nvPr>
        </p:nvSpPr>
        <p:spPr>
          <a:xfrm>
            <a:off x="1834831" y="1312285"/>
            <a:ext cx="8229600" cy="1828800"/>
          </a:xfrm>
        </p:spPr>
        <p:txBody>
          <a:bodyPr>
            <a:normAutofit/>
          </a:bodyPr>
          <a:lstStyle/>
          <a:p>
            <a:pPr algn="ctr">
              <a:defRPr/>
            </a:pPr>
            <a:br>
              <a:rPr lang="en-GB" dirty="0">
                <a:solidFill>
                  <a:schemeClr val="hlink"/>
                </a:solidFill>
              </a:rPr>
            </a:br>
            <a:r>
              <a:rPr lang="en-GB" sz="3200" dirty="0">
                <a:solidFill>
                  <a:schemeClr val="hlink"/>
                </a:solidFill>
              </a:rPr>
              <a:t>Week Four: </a:t>
            </a:r>
            <a:r>
              <a:rPr lang="en-GB" sz="3100" dirty="0">
                <a:solidFill>
                  <a:schemeClr val="hlink"/>
                </a:solidFill>
              </a:rPr>
              <a:t>Applied research Design: </a:t>
            </a:r>
            <a:br>
              <a:rPr lang="en-GB" sz="3100" dirty="0">
                <a:solidFill>
                  <a:schemeClr val="hlink"/>
                </a:solidFill>
              </a:rPr>
            </a:br>
            <a:r>
              <a:rPr lang="en-GB" sz="3100" dirty="0">
                <a:solidFill>
                  <a:schemeClr val="hlink"/>
                </a:solidFill>
              </a:rPr>
              <a:t>issues and applications</a:t>
            </a:r>
          </a:p>
        </p:txBody>
      </p:sp>
      <p:sp>
        <p:nvSpPr>
          <p:cNvPr id="3076" name="Text Box 4"/>
          <p:cNvSpPr txBox="1">
            <a:spLocks noChangeArrowheads="1"/>
          </p:cNvSpPr>
          <p:nvPr/>
        </p:nvSpPr>
        <p:spPr bwMode="auto">
          <a:xfrm>
            <a:off x="4331368" y="4580766"/>
            <a:ext cx="3408517" cy="461665"/>
          </a:xfrm>
          <a:prstGeom prst="rect">
            <a:avLst/>
          </a:prstGeom>
          <a:noFill/>
          <a:ln w="9525">
            <a:noFill/>
            <a:miter lim="800000"/>
            <a:headEnd/>
            <a:tailEnd/>
          </a:ln>
        </p:spPr>
        <p:txBody>
          <a:bodyPr wrap="square">
            <a:spAutoFit/>
          </a:bodyPr>
          <a:lstStyle/>
          <a:p>
            <a:pPr>
              <a:spcBef>
                <a:spcPct val="50000"/>
              </a:spcBef>
            </a:pPr>
            <a:r>
              <a:rPr lang="en-GB" sz="2400" dirty="0"/>
              <a:t>Dr Ceri Phelps </a:t>
            </a:r>
            <a:endParaRPr lang="en-US" sz="2400" dirty="0"/>
          </a:p>
        </p:txBody>
      </p:sp>
      <p:sp>
        <p:nvSpPr>
          <p:cNvPr id="4" name="Title 1"/>
          <p:cNvSpPr>
            <a:spLocks noGrp="1"/>
          </p:cNvSpPr>
          <p:nvPr/>
        </p:nvSpPr>
        <p:spPr>
          <a:xfrm>
            <a:off x="2423592" y="692696"/>
            <a:ext cx="7416824" cy="115212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400" b="1" dirty="0"/>
              <a:t>MSc Applied Psychology</a:t>
            </a:r>
          </a:p>
          <a:p>
            <a:r>
              <a:rPr lang="en-GB" sz="2400" dirty="0"/>
              <a:t> </a:t>
            </a:r>
          </a:p>
        </p:txBody>
      </p:sp>
    </p:spTree>
    <p:extLst>
      <p:ext uri="{BB962C8B-B14F-4D97-AF65-F5344CB8AC3E}">
        <p14:creationId xmlns:p14="http://schemas.microsoft.com/office/powerpoint/2010/main" val="258924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424F32-2789-4FF9-8E8A-1252284BF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1" name="Picture 10">
            <a:extLst>
              <a:ext uri="{FF2B5EF4-FFF2-40B4-BE49-F238E27FC236}">
                <a16:creationId xmlns:a16="http://schemas.microsoft.com/office/drawing/2014/main" id="{D708C46E-BB60-4B97-8327-D3A475C008E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8042755C-F24C-4D08-8E4C-E646382C36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3E94A00-1A92-47F4-9E2D-E51DFF9016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idx="4294967295"/>
          </p:nvPr>
        </p:nvSpPr>
        <p:spPr>
          <a:xfrm>
            <a:off x="1451579" y="2303047"/>
            <a:ext cx="3272093" cy="2674198"/>
          </a:xfrm>
        </p:spPr>
        <p:txBody>
          <a:bodyPr vert="horz" lIns="91440" tIns="45720" rIns="91440" bIns="45720" rtlCol="0" anchor="t">
            <a:normAutofit/>
          </a:bodyPr>
          <a:lstStyle/>
          <a:p>
            <a:r>
              <a:rPr lang="en-US"/>
              <a:t>Study design: A brief refresher</a:t>
            </a:r>
          </a:p>
        </p:txBody>
      </p:sp>
      <p:cxnSp>
        <p:nvCxnSpPr>
          <p:cNvPr id="21" name="Straight Connector 20">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3"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25" name="Picture 24">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7" name="Straight Connector 26">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1033A8C-0214-A8B9-B285-6927632D913A}"/>
              </a:ext>
            </a:extLst>
          </p:cNvPr>
          <p:cNvGraphicFramePr>
            <a:graphicFrameLocks noGrp="1"/>
          </p:cNvGraphicFramePr>
          <p:nvPr>
            <p:ph idx="4294967295"/>
            <p:extLst>
              <p:ext uri="{D42A27DB-BD31-4B8C-83A1-F6EECF244321}">
                <p14:modId xmlns:p14="http://schemas.microsoft.com/office/powerpoint/2010/main" val="1921480823"/>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7745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Questions to consider</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621F4FF-FC15-83EF-BB4E-8AD2181C57A3}"/>
              </a:ext>
            </a:extLst>
          </p:cNvPr>
          <p:cNvGraphicFramePr>
            <a:graphicFrameLocks noGrp="1"/>
          </p:cNvGraphicFramePr>
          <p:nvPr>
            <p:ph idx="1"/>
            <p:extLst>
              <p:ext uri="{D42A27DB-BD31-4B8C-83A1-F6EECF244321}">
                <p14:modId xmlns:p14="http://schemas.microsoft.com/office/powerpoint/2010/main" val="1644034134"/>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5629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sz="3000"/>
              <a:t>Refresher:  Different  types of research</a:t>
            </a:r>
            <a:br>
              <a:rPr lang="en-GB" sz="3000"/>
            </a:br>
            <a:br>
              <a:rPr lang="en-GB" sz="3000"/>
            </a:br>
            <a:endParaRPr lang="en-GB" sz="3000"/>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EAC495C-0604-CFA9-FBEE-375A3E313FA8}"/>
              </a:ext>
            </a:extLst>
          </p:cNvPr>
          <p:cNvGraphicFramePr>
            <a:graphicFrameLocks noGrp="1"/>
          </p:cNvGraphicFramePr>
          <p:nvPr>
            <p:ph idx="1"/>
            <p:extLst>
              <p:ext uri="{D42A27DB-BD31-4B8C-83A1-F6EECF244321}">
                <p14:modId xmlns:p14="http://schemas.microsoft.com/office/powerpoint/2010/main" val="1428532212"/>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7944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Refresher: Qualitative and Quantitative Data </a:t>
            </a:r>
          </a:p>
        </p:txBody>
      </p:sp>
      <p:sp>
        <p:nvSpPr>
          <p:cNvPr id="10243" name="Content Placeholder 2"/>
          <p:cNvSpPr>
            <a:spLocks noGrp="1"/>
          </p:cNvSpPr>
          <p:nvPr>
            <p:ph idx="1"/>
          </p:nvPr>
        </p:nvSpPr>
        <p:spPr>
          <a:xfrm>
            <a:off x="1919288" y="2133601"/>
            <a:ext cx="2819400" cy="1655763"/>
          </a:xfrm>
        </p:spPr>
        <p:txBody>
          <a:bodyPr/>
          <a:lstStyle/>
          <a:p>
            <a:pPr>
              <a:buFont typeface="Wingdings 2" pitchFamily="18" charset="2"/>
              <a:buNone/>
            </a:pPr>
            <a:r>
              <a:rPr lang="en-GB"/>
              <a:t>Qualitative </a:t>
            </a:r>
          </a:p>
        </p:txBody>
      </p:sp>
      <p:cxnSp>
        <p:nvCxnSpPr>
          <p:cNvPr id="5" name="Straight Arrow Connector 4"/>
          <p:cNvCxnSpPr/>
          <p:nvPr/>
        </p:nvCxnSpPr>
        <p:spPr>
          <a:xfrm rot="5400000">
            <a:off x="2675732" y="3320257"/>
            <a:ext cx="936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Content Placeholder 2"/>
          <p:cNvSpPr txBox="1">
            <a:spLocks/>
          </p:cNvSpPr>
          <p:nvPr/>
        </p:nvSpPr>
        <p:spPr bwMode="auto">
          <a:xfrm>
            <a:off x="6240463" y="2133601"/>
            <a:ext cx="2817812" cy="1655763"/>
          </a:xfrm>
          <a:prstGeom prst="rect">
            <a:avLst/>
          </a:prstGeom>
          <a:noFill/>
          <a:ln w="9525">
            <a:noFill/>
            <a:miter lim="800000"/>
            <a:headEnd/>
            <a:tailEnd/>
          </a:ln>
        </p:spPr>
        <p:txBody>
          <a:bodyPr lIns="54864" tIns="91440"/>
          <a:lstStyle/>
          <a:p>
            <a:pPr marL="438150" indent="-319088" eaLnBrk="0" hangingPunct="0">
              <a:buClr>
                <a:schemeClr val="accent1"/>
              </a:buClr>
              <a:buSzPct val="80000"/>
              <a:defRPr/>
            </a:pPr>
            <a:r>
              <a:rPr lang="en-GB" sz="3200" dirty="0"/>
              <a:t>Quantitative </a:t>
            </a:r>
          </a:p>
        </p:txBody>
      </p:sp>
      <p:cxnSp>
        <p:nvCxnSpPr>
          <p:cNvPr id="7" name="Straight Arrow Connector 6"/>
          <p:cNvCxnSpPr/>
          <p:nvPr/>
        </p:nvCxnSpPr>
        <p:spPr>
          <a:xfrm rot="5400000">
            <a:off x="7069138" y="3248026"/>
            <a:ext cx="935038"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247" name="TextBox 7"/>
          <p:cNvSpPr txBox="1">
            <a:spLocks noChangeArrowheads="1"/>
          </p:cNvSpPr>
          <p:nvPr/>
        </p:nvSpPr>
        <p:spPr bwMode="auto">
          <a:xfrm>
            <a:off x="1703388" y="3933826"/>
            <a:ext cx="3313112" cy="460375"/>
          </a:xfrm>
          <a:prstGeom prst="rect">
            <a:avLst/>
          </a:prstGeom>
          <a:noFill/>
          <a:ln w="9525">
            <a:solidFill>
              <a:schemeClr val="accent1"/>
            </a:solidFill>
            <a:miter lim="800000"/>
            <a:headEnd/>
            <a:tailEnd/>
          </a:ln>
        </p:spPr>
        <p:txBody>
          <a:bodyPr>
            <a:spAutoFit/>
          </a:bodyPr>
          <a:lstStyle/>
          <a:p>
            <a:r>
              <a:rPr lang="en-GB" sz="2400"/>
              <a:t>Free text/words </a:t>
            </a:r>
          </a:p>
        </p:txBody>
      </p:sp>
      <p:sp>
        <p:nvSpPr>
          <p:cNvPr id="10248" name="TextBox 8"/>
          <p:cNvSpPr txBox="1">
            <a:spLocks noChangeArrowheads="1"/>
          </p:cNvSpPr>
          <p:nvPr/>
        </p:nvSpPr>
        <p:spPr bwMode="auto">
          <a:xfrm>
            <a:off x="5591176" y="3933825"/>
            <a:ext cx="4321175" cy="1938992"/>
          </a:xfrm>
          <a:prstGeom prst="rect">
            <a:avLst/>
          </a:prstGeom>
          <a:noFill/>
          <a:ln w="9525">
            <a:solidFill>
              <a:schemeClr val="accent1"/>
            </a:solidFill>
            <a:miter lim="800000"/>
            <a:headEnd/>
            <a:tailEnd/>
          </a:ln>
        </p:spPr>
        <p:txBody>
          <a:bodyPr>
            <a:spAutoFit/>
          </a:bodyPr>
          <a:lstStyle/>
          <a:p>
            <a:r>
              <a:rPr lang="en-GB" sz="2400"/>
              <a:t>Numbers </a:t>
            </a:r>
          </a:p>
          <a:p>
            <a:endParaRPr lang="en-GB" sz="2400"/>
          </a:p>
          <a:p>
            <a:r>
              <a:rPr lang="en-GB" sz="2400"/>
              <a:t>Categories / Continuous</a:t>
            </a:r>
          </a:p>
          <a:p>
            <a:endParaRPr lang="en-GB" sz="2400"/>
          </a:p>
          <a:p>
            <a:r>
              <a:rPr lang="en-GB" sz="2400"/>
              <a:t>Nominal, Ordinal, Ratio, Interval</a:t>
            </a:r>
          </a:p>
        </p:txBody>
      </p:sp>
      <p:sp>
        <p:nvSpPr>
          <p:cNvPr id="9" name="TextBox 7"/>
          <p:cNvSpPr txBox="1">
            <a:spLocks noChangeArrowheads="1"/>
          </p:cNvSpPr>
          <p:nvPr/>
        </p:nvSpPr>
        <p:spPr bwMode="auto">
          <a:xfrm>
            <a:off x="1775520" y="5013177"/>
            <a:ext cx="3313112" cy="460375"/>
          </a:xfrm>
          <a:prstGeom prst="rect">
            <a:avLst/>
          </a:prstGeom>
          <a:noFill/>
          <a:ln w="9525">
            <a:solidFill>
              <a:schemeClr val="accent1"/>
            </a:solidFill>
            <a:miter lim="800000"/>
            <a:headEnd/>
            <a:tailEnd/>
          </a:ln>
        </p:spPr>
        <p:txBody>
          <a:bodyPr>
            <a:spAutoFit/>
          </a:bodyPr>
          <a:lstStyle/>
          <a:p>
            <a:r>
              <a:rPr lang="en-GB" sz="2400" dirty="0"/>
              <a:t>Photos/Videos</a:t>
            </a:r>
          </a:p>
        </p:txBody>
      </p:sp>
    </p:spTree>
    <p:extLst>
      <p:ext uri="{BB962C8B-B14F-4D97-AF65-F5344CB8AC3E}">
        <p14:creationId xmlns:p14="http://schemas.microsoft.com/office/powerpoint/2010/main" val="3157923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4" name="Rectangle 11273">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5" name="Title 1"/>
          <p:cNvSpPr>
            <a:spLocks noGrp="1"/>
          </p:cNvSpPr>
          <p:nvPr>
            <p:ph type="title"/>
          </p:nvPr>
        </p:nvSpPr>
        <p:spPr>
          <a:xfrm>
            <a:off x="1451579" y="2303047"/>
            <a:ext cx="3272093" cy="2674198"/>
          </a:xfrm>
        </p:spPr>
        <p:txBody>
          <a:bodyPr anchor="t">
            <a:normAutofit/>
          </a:bodyPr>
          <a:lstStyle/>
          <a:p>
            <a:pPr lvl="1" rtl="0">
              <a:spcBef>
                <a:spcPct val="0"/>
              </a:spcBef>
              <a:defRPr/>
            </a:pPr>
            <a:r>
              <a:rPr lang="en-GB" sz="3200" b="1" dirty="0"/>
              <a:t>Qualitative versus Quantitative Research </a:t>
            </a:r>
            <a:br>
              <a:rPr lang="en-GB" sz="3200" dirty="0"/>
            </a:br>
            <a:endParaRPr lang="en-GB" sz="3200" dirty="0"/>
          </a:p>
        </p:txBody>
      </p:sp>
      <p:cxnSp>
        <p:nvCxnSpPr>
          <p:cNvPr id="11276" name="Straight Connector 11275">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1278"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1280" name="Picture 11279">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1282" name="Straight Connector 11281">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11268" name="Rectangle 2">
            <a:extLst>
              <a:ext uri="{FF2B5EF4-FFF2-40B4-BE49-F238E27FC236}">
                <a16:creationId xmlns:a16="http://schemas.microsoft.com/office/drawing/2014/main" id="{4C54160A-6102-2B64-7D49-610846D20E1D}"/>
              </a:ext>
            </a:extLst>
          </p:cNvPr>
          <p:cNvGraphicFramePr/>
          <p:nvPr>
            <p:extLst>
              <p:ext uri="{D42A27DB-BD31-4B8C-83A1-F6EECF244321}">
                <p14:modId xmlns:p14="http://schemas.microsoft.com/office/powerpoint/2010/main" val="1823152732"/>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60446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717135" y="574248"/>
            <a:ext cx="9905998" cy="1478570"/>
          </a:xfrm>
        </p:spPr>
        <p:txBody>
          <a:bodyPr/>
          <a:lstStyle/>
          <a:p>
            <a:r>
              <a:rPr lang="en-US" dirty="0"/>
              <a:t>Your research population and sample</a:t>
            </a:r>
          </a:p>
        </p:txBody>
      </p:sp>
      <p:pic>
        <p:nvPicPr>
          <p:cNvPr id="44037" name="Picture 5" descr="pas82760_0210"/>
          <p:cNvPicPr>
            <a:picLocks noChangeAspect="1" noChangeArrowheads="1"/>
          </p:cNvPicPr>
          <p:nvPr/>
        </p:nvPicPr>
        <p:blipFill>
          <a:blip r:embed="rId3" cstate="print"/>
          <a:srcRect/>
          <a:stretch>
            <a:fillRect/>
          </a:stretch>
        </p:blipFill>
        <p:spPr bwMode="auto">
          <a:xfrm>
            <a:off x="2090057" y="2156474"/>
            <a:ext cx="7226395" cy="3725035"/>
          </a:xfrm>
          <a:prstGeom prst="rect">
            <a:avLst/>
          </a:prstGeom>
          <a:noFill/>
        </p:spPr>
      </p:pic>
    </p:spTree>
    <p:extLst>
      <p:ext uri="{BB962C8B-B14F-4D97-AF65-F5344CB8AC3E}">
        <p14:creationId xmlns:p14="http://schemas.microsoft.com/office/powerpoint/2010/main" val="1811730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2D094-EADB-0615-E373-5FC3CD36FD35}"/>
              </a:ext>
            </a:extLst>
          </p:cNvPr>
          <p:cNvSpPr>
            <a:spLocks noGrp="1"/>
          </p:cNvSpPr>
          <p:nvPr>
            <p:ph type="title"/>
          </p:nvPr>
        </p:nvSpPr>
        <p:spPr>
          <a:xfrm>
            <a:off x="1642498" y="1163855"/>
            <a:ext cx="8643154" cy="1887950"/>
          </a:xfrm>
        </p:spPr>
        <p:txBody>
          <a:bodyPr/>
          <a:lstStyle/>
          <a:p>
            <a:r>
              <a:rPr lang="en-GB" dirty="0"/>
              <a:t>Qualitative research design </a:t>
            </a:r>
          </a:p>
        </p:txBody>
      </p:sp>
      <p:sp>
        <p:nvSpPr>
          <p:cNvPr id="4" name="Text Placeholder 3">
            <a:extLst>
              <a:ext uri="{FF2B5EF4-FFF2-40B4-BE49-F238E27FC236}">
                <a16:creationId xmlns:a16="http://schemas.microsoft.com/office/drawing/2014/main" id="{3A0FFEFE-301C-760C-567A-20F9CB51ECE4}"/>
              </a:ext>
            </a:extLst>
          </p:cNvPr>
          <p:cNvSpPr>
            <a:spLocks noGrp="1"/>
          </p:cNvSpPr>
          <p:nvPr>
            <p:ph type="body" idx="1"/>
          </p:nvPr>
        </p:nvSpPr>
        <p:spPr/>
        <p:txBody>
          <a:bodyPr>
            <a:normAutofit/>
          </a:bodyPr>
          <a:lstStyle/>
          <a:p>
            <a:pPr algn="ctr"/>
            <a:r>
              <a:rPr lang="en-GB" sz="2400" i="1" dirty="0"/>
              <a:t>NB: Focus of session on 10</a:t>
            </a:r>
            <a:r>
              <a:rPr lang="en-GB" sz="2400" i="1" baseline="30000" dirty="0"/>
              <a:t>th</a:t>
            </a:r>
            <a:r>
              <a:rPr lang="en-GB" sz="2400" i="1" dirty="0"/>
              <a:t> November!</a:t>
            </a:r>
          </a:p>
        </p:txBody>
      </p:sp>
    </p:spTree>
    <p:extLst>
      <p:ext uri="{BB962C8B-B14F-4D97-AF65-F5344CB8AC3E}">
        <p14:creationId xmlns:p14="http://schemas.microsoft.com/office/powerpoint/2010/main" val="294691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GB" altLang="en-US" sz="3200"/>
              <a:t>What is qualitative research?</a:t>
            </a:r>
          </a:p>
        </p:txBody>
      </p:sp>
      <p:sp>
        <p:nvSpPr>
          <p:cNvPr id="3075" name="Rectangle 3"/>
          <p:cNvSpPr>
            <a:spLocks noGrp="1" noChangeArrowheads="1"/>
          </p:cNvSpPr>
          <p:nvPr>
            <p:ph type="body" idx="1"/>
          </p:nvPr>
        </p:nvSpPr>
        <p:spPr>
          <a:xfrm>
            <a:off x="2495694" y="2060576"/>
            <a:ext cx="10622164" cy="3629025"/>
          </a:xfrm>
        </p:spPr>
        <p:txBody>
          <a:bodyPr>
            <a:normAutofit/>
          </a:bodyPr>
          <a:lstStyle/>
          <a:p>
            <a:pPr eaLnBrk="1" hangingPunct="1">
              <a:buFontTx/>
              <a:buNone/>
            </a:pPr>
            <a:r>
              <a:rPr lang="en-GB" altLang="en-US" b="1" i="1" dirty="0"/>
              <a:t>“Qualitative research is an enquiry process of </a:t>
            </a:r>
          </a:p>
          <a:p>
            <a:pPr eaLnBrk="1" hangingPunct="1">
              <a:buFontTx/>
              <a:buNone/>
            </a:pPr>
            <a:r>
              <a:rPr lang="en-GB" altLang="en-US" b="1" i="1" dirty="0"/>
              <a:t>understanding based on distinct methodological </a:t>
            </a:r>
          </a:p>
          <a:p>
            <a:pPr eaLnBrk="1" hangingPunct="1">
              <a:buFontTx/>
              <a:buNone/>
            </a:pPr>
            <a:r>
              <a:rPr lang="en-GB" altLang="en-US" b="1" i="1" dirty="0"/>
              <a:t>traditions of enquiry that explore a social or human </a:t>
            </a:r>
          </a:p>
          <a:p>
            <a:pPr eaLnBrk="1" hangingPunct="1">
              <a:buFontTx/>
              <a:buNone/>
            </a:pPr>
            <a:r>
              <a:rPr lang="en-GB" altLang="en-US" b="1" i="1" dirty="0"/>
              <a:t>problem.  The researcher builds a complex, holistic </a:t>
            </a:r>
          </a:p>
          <a:p>
            <a:pPr eaLnBrk="1" hangingPunct="1">
              <a:buFontTx/>
              <a:buNone/>
            </a:pPr>
            <a:r>
              <a:rPr lang="en-GB" altLang="en-US" b="1" i="1" dirty="0"/>
              <a:t>picture, analyses words, reports detailed views of </a:t>
            </a:r>
          </a:p>
          <a:p>
            <a:pPr eaLnBrk="1" hangingPunct="1">
              <a:buFontTx/>
              <a:buNone/>
            </a:pPr>
            <a:r>
              <a:rPr lang="en-GB" altLang="en-US" b="1" i="1" dirty="0"/>
              <a:t>informants, and conducts the study in a natural </a:t>
            </a:r>
          </a:p>
          <a:p>
            <a:pPr eaLnBrk="1" hangingPunct="1">
              <a:buFontTx/>
              <a:buNone/>
            </a:pPr>
            <a:r>
              <a:rPr lang="en-GB" altLang="en-US" b="1" i="1" dirty="0"/>
              <a:t>setting”  Creswell, 1998/2007</a:t>
            </a:r>
          </a:p>
        </p:txBody>
      </p:sp>
    </p:spTree>
    <p:extLst>
      <p:ext uri="{BB962C8B-B14F-4D97-AF65-F5344CB8AC3E}">
        <p14:creationId xmlns:p14="http://schemas.microsoft.com/office/powerpoint/2010/main" val="692057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35456" y="646019"/>
            <a:ext cx="9905998" cy="1478570"/>
          </a:xfrm>
        </p:spPr>
        <p:txBody>
          <a:bodyPr/>
          <a:lstStyle/>
          <a:p>
            <a:pPr eaLnBrk="1" hangingPunct="1"/>
            <a:r>
              <a:rPr lang="en-GB" altLang="en-US" sz="3200" dirty="0"/>
              <a:t>What does qualitative research involve?</a:t>
            </a:r>
          </a:p>
        </p:txBody>
      </p:sp>
      <p:sp>
        <p:nvSpPr>
          <p:cNvPr id="4099" name="Rectangle 3"/>
          <p:cNvSpPr>
            <a:spLocks noGrp="1" noChangeArrowheads="1"/>
          </p:cNvSpPr>
          <p:nvPr>
            <p:ph type="body" idx="1"/>
          </p:nvPr>
        </p:nvSpPr>
        <p:spPr>
          <a:xfrm>
            <a:off x="1053911" y="1974777"/>
            <a:ext cx="8229600" cy="4525962"/>
          </a:xfrm>
        </p:spPr>
        <p:txBody>
          <a:bodyPr/>
          <a:lstStyle/>
          <a:p>
            <a:pPr eaLnBrk="1" hangingPunct="1">
              <a:lnSpc>
                <a:spcPct val="80000"/>
              </a:lnSpc>
            </a:pPr>
            <a:r>
              <a:rPr lang="en-GB" altLang="en-US" sz="2400" dirty="0"/>
              <a:t>An understanding of which approach you are following  </a:t>
            </a:r>
          </a:p>
          <a:p>
            <a:pPr eaLnBrk="1" hangingPunct="1">
              <a:lnSpc>
                <a:spcPct val="80000"/>
              </a:lnSpc>
            </a:pPr>
            <a:endParaRPr lang="en-GB" altLang="en-US" sz="2400" dirty="0"/>
          </a:p>
          <a:p>
            <a:pPr eaLnBrk="1" hangingPunct="1">
              <a:lnSpc>
                <a:spcPct val="80000"/>
              </a:lnSpc>
            </a:pPr>
            <a:r>
              <a:rPr lang="en-GB" altLang="en-US" sz="2400" dirty="0"/>
              <a:t>Significant amount of time spent gathering data</a:t>
            </a:r>
          </a:p>
          <a:p>
            <a:pPr marL="0" indent="0" eaLnBrk="1" hangingPunct="1">
              <a:lnSpc>
                <a:spcPct val="80000"/>
              </a:lnSpc>
              <a:buNone/>
            </a:pPr>
            <a:endParaRPr lang="en-GB" altLang="en-US" sz="2400" dirty="0"/>
          </a:p>
          <a:p>
            <a:pPr eaLnBrk="1" hangingPunct="1">
              <a:lnSpc>
                <a:spcPct val="80000"/>
              </a:lnSpc>
            </a:pPr>
            <a:r>
              <a:rPr lang="en-GB" altLang="en-US" sz="2400" dirty="0"/>
              <a:t>Time-consuming and complex data analysis – reducing large sets of data to a few themes or categories</a:t>
            </a:r>
          </a:p>
          <a:p>
            <a:pPr marL="0" indent="0" eaLnBrk="1" hangingPunct="1">
              <a:lnSpc>
                <a:spcPct val="80000"/>
              </a:lnSpc>
              <a:buNone/>
            </a:pPr>
            <a:endParaRPr lang="en-GB" altLang="en-US" sz="2400" dirty="0"/>
          </a:p>
          <a:p>
            <a:pPr eaLnBrk="1" hangingPunct="1">
              <a:lnSpc>
                <a:spcPct val="80000"/>
              </a:lnSpc>
            </a:pPr>
            <a:r>
              <a:rPr lang="en-GB" altLang="en-US" sz="2400" dirty="0"/>
              <a:t>Long pieces of text/writing incorporating quotes </a:t>
            </a:r>
          </a:p>
          <a:p>
            <a:pPr eaLnBrk="1" hangingPunct="1">
              <a:lnSpc>
                <a:spcPct val="80000"/>
              </a:lnSpc>
            </a:pPr>
            <a:endParaRPr lang="en-GB" altLang="en-US" dirty="0"/>
          </a:p>
        </p:txBody>
      </p:sp>
    </p:spTree>
    <p:extLst>
      <p:ext uri="{BB962C8B-B14F-4D97-AF65-F5344CB8AC3E}">
        <p14:creationId xmlns:p14="http://schemas.microsoft.com/office/powerpoint/2010/main" val="32509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82025" y="619066"/>
            <a:ext cx="8229600" cy="1143000"/>
          </a:xfrm>
        </p:spPr>
        <p:txBody>
          <a:bodyPr/>
          <a:lstStyle/>
          <a:p>
            <a:pPr eaLnBrk="1" hangingPunct="1"/>
            <a:r>
              <a:rPr lang="en-GB" altLang="en-US" sz="3200" dirty="0"/>
              <a:t>Why conduct a qualitative study?</a:t>
            </a:r>
          </a:p>
        </p:txBody>
      </p:sp>
      <p:sp>
        <p:nvSpPr>
          <p:cNvPr id="5123" name="Rectangle 3"/>
          <p:cNvSpPr>
            <a:spLocks noGrp="1" noChangeArrowheads="1"/>
          </p:cNvSpPr>
          <p:nvPr>
            <p:ph type="body" idx="1"/>
          </p:nvPr>
        </p:nvSpPr>
        <p:spPr>
          <a:xfrm>
            <a:off x="1282025" y="2025670"/>
            <a:ext cx="9627950" cy="4105275"/>
          </a:xfrm>
        </p:spPr>
        <p:txBody>
          <a:bodyPr>
            <a:normAutofit/>
          </a:bodyPr>
          <a:lstStyle/>
          <a:p>
            <a:pPr eaLnBrk="1" hangingPunct="1">
              <a:lnSpc>
                <a:spcPct val="90000"/>
              </a:lnSpc>
            </a:pPr>
            <a:r>
              <a:rPr lang="en-GB" altLang="en-US" sz="2400" dirty="0"/>
              <a:t>In-depth exploration of a topic: often “how” “what” or “why”</a:t>
            </a:r>
          </a:p>
          <a:p>
            <a:pPr lvl="1" eaLnBrk="1" hangingPunct="1">
              <a:lnSpc>
                <a:spcPct val="90000"/>
              </a:lnSpc>
            </a:pPr>
            <a:r>
              <a:rPr lang="en-GB" altLang="en-US" sz="2000" dirty="0"/>
              <a:t>How do people cope with </a:t>
            </a:r>
            <a:r>
              <a:rPr lang="en-GB" altLang="en-US" sz="2000" dirty="0" err="1"/>
              <a:t>xxxxx</a:t>
            </a:r>
            <a:r>
              <a:rPr lang="en-GB" altLang="en-US" sz="2000" dirty="0"/>
              <a:t>? </a:t>
            </a:r>
          </a:p>
          <a:p>
            <a:pPr lvl="1" eaLnBrk="1" hangingPunct="1">
              <a:lnSpc>
                <a:spcPct val="90000"/>
              </a:lnSpc>
            </a:pPr>
            <a:r>
              <a:rPr lang="en-GB" altLang="en-US" sz="2000" dirty="0"/>
              <a:t>What do people tell their family about </a:t>
            </a:r>
            <a:r>
              <a:rPr lang="en-GB" altLang="en-US" sz="2000" dirty="0" err="1"/>
              <a:t>xxxxxx</a:t>
            </a:r>
            <a:r>
              <a:rPr lang="en-GB" altLang="en-US" sz="2000" dirty="0"/>
              <a:t>?</a:t>
            </a:r>
          </a:p>
          <a:p>
            <a:pPr lvl="1" eaLnBrk="1" hangingPunct="1">
              <a:lnSpc>
                <a:spcPct val="90000"/>
              </a:lnSpc>
            </a:pPr>
            <a:r>
              <a:rPr lang="en-GB" altLang="en-US" sz="2000" dirty="0"/>
              <a:t>What do people understand about </a:t>
            </a:r>
            <a:r>
              <a:rPr lang="en-GB" altLang="en-US" sz="2000" dirty="0" err="1"/>
              <a:t>xxxxxxx</a:t>
            </a:r>
            <a:r>
              <a:rPr lang="en-GB" altLang="en-US" sz="2000" dirty="0"/>
              <a:t>?</a:t>
            </a:r>
          </a:p>
          <a:p>
            <a:pPr lvl="1" eaLnBrk="1" hangingPunct="1">
              <a:lnSpc>
                <a:spcPct val="90000"/>
              </a:lnSpc>
            </a:pPr>
            <a:endParaRPr lang="en-GB" altLang="en-US" sz="2000" dirty="0"/>
          </a:p>
          <a:p>
            <a:pPr eaLnBrk="1" hangingPunct="1">
              <a:lnSpc>
                <a:spcPct val="90000"/>
              </a:lnSpc>
            </a:pPr>
            <a:r>
              <a:rPr lang="en-GB" altLang="en-US" sz="2400" dirty="0"/>
              <a:t>Is there a lack of current theory/literature/evidence in the area?</a:t>
            </a:r>
          </a:p>
          <a:p>
            <a:pPr eaLnBrk="1" hangingPunct="1">
              <a:lnSpc>
                <a:spcPct val="90000"/>
              </a:lnSpc>
            </a:pPr>
            <a:endParaRPr lang="en-GB" altLang="en-US" sz="2400" dirty="0"/>
          </a:p>
          <a:p>
            <a:pPr eaLnBrk="1" hangingPunct="1">
              <a:lnSpc>
                <a:spcPct val="90000"/>
              </a:lnSpc>
            </a:pPr>
            <a:r>
              <a:rPr lang="en-GB" altLang="en-US" sz="2400" dirty="0"/>
              <a:t>Do you want to study people in a naturally-occurring environment? </a:t>
            </a:r>
          </a:p>
        </p:txBody>
      </p:sp>
    </p:spTree>
    <p:extLst>
      <p:ext uri="{BB962C8B-B14F-4D97-AF65-F5344CB8AC3E}">
        <p14:creationId xmlns:p14="http://schemas.microsoft.com/office/powerpoint/2010/main" val="1344007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z="3200"/>
              <a:t>qualitative research</a:t>
            </a:r>
            <a:endParaRPr lang="en-GB" altLang="en-US"/>
          </a:p>
        </p:txBody>
      </p:sp>
      <p:sp>
        <p:nvSpPr>
          <p:cNvPr id="6147" name="Text Box 3"/>
          <p:cNvSpPr txBox="1">
            <a:spLocks noChangeArrowheads="1"/>
          </p:cNvSpPr>
          <p:nvPr/>
        </p:nvSpPr>
        <p:spPr bwMode="auto">
          <a:xfrm>
            <a:off x="2286000" y="2209801"/>
            <a:ext cx="723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148" name="Text Box 4"/>
          <p:cNvSpPr txBox="1">
            <a:spLocks noChangeArrowheads="1"/>
          </p:cNvSpPr>
          <p:nvPr/>
        </p:nvSpPr>
        <p:spPr bwMode="auto">
          <a:xfrm>
            <a:off x="957942" y="1952803"/>
            <a:ext cx="9554219" cy="350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GB" altLang="en-US" sz="2400" dirty="0"/>
              <a:t>May be able to answer questions which large quantitative studies cannot</a:t>
            </a:r>
          </a:p>
          <a:p>
            <a:pPr eaLnBrk="1" hangingPunct="1">
              <a:spcBef>
                <a:spcPct val="50000"/>
              </a:spcBef>
              <a:buFontTx/>
              <a:buChar char="•"/>
            </a:pPr>
            <a:r>
              <a:rPr lang="en-GB" altLang="en-US" sz="2400" dirty="0"/>
              <a:t> Can provide an in-depth understanding of one particular phenomenon or specific beliefs or behaviour</a:t>
            </a:r>
          </a:p>
          <a:p>
            <a:pPr eaLnBrk="1" hangingPunct="1">
              <a:spcBef>
                <a:spcPct val="50000"/>
              </a:spcBef>
              <a:buFontTx/>
              <a:buChar char="•"/>
            </a:pPr>
            <a:r>
              <a:rPr lang="en-GB" altLang="en-US" sz="2400" dirty="0"/>
              <a:t>Qualitative findings can be used to raise awareness of lived experiences amongst a specific population </a:t>
            </a:r>
            <a:endParaRPr lang="en-GB" altLang="en-US" sz="2000" dirty="0"/>
          </a:p>
          <a:p>
            <a:pPr eaLnBrk="1" hangingPunct="1">
              <a:spcBef>
                <a:spcPct val="50000"/>
              </a:spcBef>
              <a:buFontTx/>
              <a:buChar char="•"/>
            </a:pPr>
            <a:endParaRPr lang="en-GB" altLang="en-US" dirty="0"/>
          </a:p>
          <a:p>
            <a:pPr eaLnBrk="1" hangingPunct="1">
              <a:spcBef>
                <a:spcPct val="50000"/>
              </a:spcBef>
            </a:pPr>
            <a:endParaRPr lang="en-GB" altLang="en-US" dirty="0"/>
          </a:p>
        </p:txBody>
      </p:sp>
    </p:spTree>
    <p:extLst>
      <p:ext uri="{BB962C8B-B14F-4D97-AF65-F5344CB8AC3E}">
        <p14:creationId xmlns:p14="http://schemas.microsoft.com/office/powerpoint/2010/main" val="1295244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z="3200"/>
              <a:t>Qualitative Data Collection Techniques</a:t>
            </a:r>
          </a:p>
        </p:txBody>
      </p:sp>
      <p:sp>
        <p:nvSpPr>
          <p:cNvPr id="8195" name="Rectangle 3"/>
          <p:cNvSpPr>
            <a:spLocks noGrp="1" noChangeArrowheads="1"/>
          </p:cNvSpPr>
          <p:nvPr>
            <p:ph type="body" idx="1"/>
          </p:nvPr>
        </p:nvSpPr>
        <p:spPr/>
        <p:txBody>
          <a:bodyPr>
            <a:normAutofit fontScale="77500" lnSpcReduction="20000"/>
          </a:bodyPr>
          <a:lstStyle/>
          <a:p>
            <a:pPr eaLnBrk="1" hangingPunct="1"/>
            <a:r>
              <a:rPr lang="en-GB" altLang="en-US" sz="3000" dirty="0"/>
              <a:t>In-depth interviews</a:t>
            </a:r>
          </a:p>
          <a:p>
            <a:pPr eaLnBrk="1" hangingPunct="1"/>
            <a:endParaRPr lang="en-GB" altLang="en-US" sz="3000" dirty="0"/>
          </a:p>
          <a:p>
            <a:pPr eaLnBrk="1" hangingPunct="1"/>
            <a:r>
              <a:rPr lang="en-GB" altLang="en-US" sz="3000" dirty="0"/>
              <a:t>Semi-structured interviews</a:t>
            </a:r>
          </a:p>
          <a:p>
            <a:pPr eaLnBrk="1" hangingPunct="1"/>
            <a:endParaRPr lang="en-GB" altLang="en-US" sz="3000" dirty="0"/>
          </a:p>
          <a:p>
            <a:pPr eaLnBrk="1" hangingPunct="1"/>
            <a:r>
              <a:rPr lang="en-GB" altLang="en-US" sz="3000" dirty="0"/>
              <a:t>Observation </a:t>
            </a:r>
          </a:p>
          <a:p>
            <a:pPr eaLnBrk="1" hangingPunct="1"/>
            <a:endParaRPr lang="en-GB" altLang="en-US" sz="3000" dirty="0"/>
          </a:p>
          <a:p>
            <a:pPr eaLnBrk="1" hangingPunct="1"/>
            <a:r>
              <a:rPr lang="en-GB" altLang="en-US" sz="3000" dirty="0"/>
              <a:t>Focus groups </a:t>
            </a:r>
          </a:p>
          <a:p>
            <a:pPr eaLnBrk="1" hangingPunct="1"/>
            <a:endParaRPr lang="en-GB" altLang="en-US" dirty="0"/>
          </a:p>
        </p:txBody>
      </p:sp>
    </p:spTree>
    <p:extLst>
      <p:ext uri="{BB962C8B-B14F-4D97-AF65-F5344CB8AC3E}">
        <p14:creationId xmlns:p14="http://schemas.microsoft.com/office/powerpoint/2010/main" val="2474872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sz="4000"/>
              <a:t>Interviews</a:t>
            </a:r>
          </a:p>
        </p:txBody>
      </p:sp>
      <p:sp>
        <p:nvSpPr>
          <p:cNvPr id="4099" name="Rectangle 3"/>
          <p:cNvSpPr>
            <a:spLocks noGrp="1" noChangeArrowheads="1"/>
          </p:cNvSpPr>
          <p:nvPr>
            <p:ph type="body" idx="1"/>
          </p:nvPr>
        </p:nvSpPr>
        <p:spPr>
          <a:xfrm>
            <a:off x="857436" y="1885999"/>
            <a:ext cx="8337679" cy="3541714"/>
          </a:xfrm>
        </p:spPr>
        <p:txBody>
          <a:bodyPr>
            <a:normAutofit lnSpcReduction="10000"/>
          </a:bodyPr>
          <a:lstStyle/>
          <a:p>
            <a:pPr eaLnBrk="1" hangingPunct="1"/>
            <a:r>
              <a:rPr lang="en-GB" altLang="en-US" sz="2800" dirty="0"/>
              <a:t>Structured V Unstructured V Narrative</a:t>
            </a:r>
          </a:p>
          <a:p>
            <a:pPr eaLnBrk="1" hangingPunct="1"/>
            <a:r>
              <a:rPr lang="en-GB" altLang="en-US" sz="2800" dirty="0"/>
              <a:t>Semi-structured interviews: </a:t>
            </a:r>
          </a:p>
          <a:p>
            <a:pPr lvl="1" eaLnBrk="1" hangingPunct="1"/>
            <a:r>
              <a:rPr lang="en-GB" altLang="en-US" sz="2400" dirty="0"/>
              <a:t>neutral open-ended questions, aimed at eliciting in-depth responses from participants</a:t>
            </a:r>
          </a:p>
          <a:p>
            <a:pPr lvl="1" eaLnBrk="1" hangingPunct="1"/>
            <a:r>
              <a:rPr lang="en-GB" altLang="en-US" sz="2400" dirty="0"/>
              <a:t>questions form a prompt to the interviewer</a:t>
            </a:r>
          </a:p>
          <a:p>
            <a:pPr lvl="1" eaLnBrk="1" hangingPunct="1"/>
            <a:r>
              <a:rPr lang="en-GB" altLang="en-US" sz="2400" dirty="0"/>
              <a:t>should enable participants to express their beliefs, opinions and feelings freely </a:t>
            </a:r>
          </a:p>
        </p:txBody>
      </p:sp>
    </p:spTree>
    <p:extLst>
      <p:ext uri="{BB962C8B-B14F-4D97-AF65-F5344CB8AC3E}">
        <p14:creationId xmlns:p14="http://schemas.microsoft.com/office/powerpoint/2010/main" val="759417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1795464"/>
            <a:ext cx="8305800" cy="3267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3460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2208213" y="404814"/>
            <a:ext cx="7258050" cy="865187"/>
          </a:xfrm>
        </p:spPr>
        <p:txBody>
          <a:bodyPr>
            <a:normAutofit lnSpcReduction="10000"/>
          </a:bodyPr>
          <a:lstStyle/>
          <a:p>
            <a:pPr eaLnBrk="1" hangingPunct="1">
              <a:buFontTx/>
              <a:buNone/>
            </a:pPr>
            <a:r>
              <a:rPr lang="en-GB" altLang="en-US" sz="4800"/>
              <a:t>			Focus Groups </a:t>
            </a:r>
          </a:p>
        </p:txBody>
      </p:sp>
      <p:sp>
        <p:nvSpPr>
          <p:cNvPr id="8195" name="Text Box 14"/>
          <p:cNvSpPr txBox="1">
            <a:spLocks noChangeArrowheads="1"/>
          </p:cNvSpPr>
          <p:nvPr/>
        </p:nvSpPr>
        <p:spPr bwMode="auto">
          <a:xfrm>
            <a:off x="1395662" y="1986887"/>
            <a:ext cx="9776518"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 typeface="Wingdings" pitchFamily="2" charset="2"/>
              <a:buChar char="Ø"/>
            </a:pPr>
            <a:r>
              <a:rPr lang="en-GB" altLang="en-US" sz="2400" dirty="0"/>
              <a:t>group discussions of a small number of people who have something in common and are </a:t>
            </a:r>
          </a:p>
          <a:p>
            <a:pPr eaLnBrk="1" hangingPunct="1">
              <a:spcBef>
                <a:spcPct val="50000"/>
              </a:spcBef>
              <a:buFont typeface="Wingdings" pitchFamily="2" charset="2"/>
              <a:buChar char="Ø"/>
            </a:pPr>
            <a:r>
              <a:rPr lang="en-GB" altLang="en-US" sz="2400" dirty="0"/>
              <a:t>an ideal method eliciting people’s own meanings and understanding of health and illness (Wilkinson, 2005). </a:t>
            </a:r>
          </a:p>
          <a:p>
            <a:pPr eaLnBrk="1" hangingPunct="1">
              <a:spcBef>
                <a:spcPct val="50000"/>
              </a:spcBef>
              <a:buFont typeface="Wingdings" pitchFamily="2" charset="2"/>
              <a:buChar char="Ø"/>
            </a:pPr>
            <a:r>
              <a:rPr lang="en-GB" altLang="en-US" sz="2400" dirty="0"/>
              <a:t>allow individuals to interact with each other in response to a particular topic, </a:t>
            </a:r>
          </a:p>
          <a:p>
            <a:pPr eaLnBrk="1" hangingPunct="1">
              <a:spcBef>
                <a:spcPct val="50000"/>
              </a:spcBef>
              <a:buFont typeface="Wingdings" pitchFamily="2" charset="2"/>
              <a:buChar char="Ø"/>
            </a:pPr>
            <a:r>
              <a:rPr lang="en-GB" altLang="en-US" sz="2400" dirty="0"/>
              <a:t>make use of group dynamics to stimulate discussion, generate ideas and gain insights</a:t>
            </a:r>
          </a:p>
        </p:txBody>
      </p:sp>
    </p:spTree>
    <p:extLst>
      <p:ext uri="{BB962C8B-B14F-4D97-AF65-F5344CB8AC3E}">
        <p14:creationId xmlns:p14="http://schemas.microsoft.com/office/powerpoint/2010/main" val="896651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90725" y="2167731"/>
            <a:ext cx="8210550"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7747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512" y="1340768"/>
            <a:ext cx="8684562" cy="3564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9365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pPr eaLnBrk="1" hangingPunct="1"/>
            <a:r>
              <a:rPr lang="en-GB" altLang="en-US" sz="3200" dirty="0"/>
              <a:t>Interpretative Phenomenological Analysis</a:t>
            </a:r>
          </a:p>
        </p:txBody>
      </p:sp>
      <p:sp>
        <p:nvSpPr>
          <p:cNvPr id="10243" name="Rectangle 3"/>
          <p:cNvSpPr>
            <a:spLocks noGrp="1" noChangeArrowheads="1"/>
          </p:cNvSpPr>
          <p:nvPr>
            <p:ph type="subTitle" idx="4294967295"/>
          </p:nvPr>
        </p:nvSpPr>
        <p:spPr>
          <a:xfrm>
            <a:off x="0" y="5105400"/>
            <a:ext cx="6400800" cy="1219200"/>
          </a:xfrm>
        </p:spPr>
        <p:txBody>
          <a:bodyPr/>
          <a:lstStyle/>
          <a:p>
            <a:pPr eaLnBrk="1" hangingPunct="1"/>
            <a:endParaRPr lang="en-GB" altLang="en-US"/>
          </a:p>
          <a:p>
            <a:pPr eaLnBrk="1" hangingPunct="1"/>
            <a:endParaRPr lang="en-GB" altLang="en-US"/>
          </a:p>
        </p:txBody>
      </p:sp>
      <p:sp>
        <p:nvSpPr>
          <p:cNvPr id="10244" name="Text Box 4"/>
          <p:cNvSpPr txBox="1">
            <a:spLocks noChangeArrowheads="1"/>
          </p:cNvSpPr>
          <p:nvPr/>
        </p:nvSpPr>
        <p:spPr bwMode="auto">
          <a:xfrm>
            <a:off x="2362200" y="2209800"/>
            <a:ext cx="77660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i="1"/>
          </a:p>
        </p:txBody>
      </p:sp>
      <p:sp>
        <p:nvSpPr>
          <p:cNvPr id="10245" name="Text Box 5"/>
          <p:cNvSpPr txBox="1">
            <a:spLocks noChangeArrowheads="1"/>
          </p:cNvSpPr>
          <p:nvPr/>
        </p:nvSpPr>
        <p:spPr bwMode="auto">
          <a:xfrm>
            <a:off x="1223783" y="2104578"/>
            <a:ext cx="1031965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eaLnBrk="0" hangingPunct="0">
              <a:defRPr>
                <a:solidFill>
                  <a:schemeClr val="tx1"/>
                </a:solidFill>
                <a:latin typeface="Arial" charset="0"/>
              </a:defRPr>
            </a:lvl3pPr>
            <a:lvl4pPr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Char char="•"/>
            </a:pPr>
            <a:r>
              <a:rPr lang="en-GB" altLang="en-US" sz="2400" dirty="0"/>
              <a:t> </a:t>
            </a:r>
            <a:r>
              <a:rPr lang="en-GB" altLang="en-US" sz="2000" dirty="0"/>
              <a:t>Qualitative methodological tool</a:t>
            </a:r>
          </a:p>
          <a:p>
            <a:pPr eaLnBrk="1" hangingPunct="1"/>
            <a:endParaRPr lang="en-GB" altLang="en-US" sz="2000" dirty="0"/>
          </a:p>
          <a:p>
            <a:pPr eaLnBrk="1" hangingPunct="1">
              <a:buFontTx/>
              <a:buChar char="•"/>
            </a:pPr>
            <a:r>
              <a:rPr lang="en-GB" altLang="en-US" sz="2000" dirty="0"/>
              <a:t> How an individual makes sense of their life world– individual viewpoint and experience (Phenomenological)</a:t>
            </a:r>
          </a:p>
          <a:p>
            <a:pPr eaLnBrk="1" hangingPunct="1"/>
            <a:endParaRPr lang="en-GB" altLang="en-US" sz="2000" dirty="0"/>
          </a:p>
          <a:p>
            <a:pPr eaLnBrk="1" hangingPunct="1">
              <a:buFontTx/>
              <a:buChar char="•"/>
            </a:pPr>
            <a:r>
              <a:rPr lang="en-GB" altLang="en-US" sz="2000" dirty="0"/>
              <a:t> Interested in personal perception of an object or event </a:t>
            </a:r>
          </a:p>
          <a:p>
            <a:pPr lvl="3" eaLnBrk="1" hangingPunct="1">
              <a:buFontTx/>
              <a:buChar char="•"/>
            </a:pPr>
            <a:r>
              <a:rPr lang="en-GB" altLang="en-US" sz="2000" i="1" dirty="0"/>
              <a:t>“Insiders perspective” </a:t>
            </a:r>
            <a:r>
              <a:rPr lang="en-GB" altLang="en-US" sz="2000" dirty="0"/>
              <a:t>(Conrad, 1987)</a:t>
            </a:r>
            <a:endParaRPr lang="en-GB" altLang="en-US" sz="2000" i="1" dirty="0"/>
          </a:p>
          <a:p>
            <a:pPr eaLnBrk="1" hangingPunct="1">
              <a:buFontTx/>
              <a:buChar char="•"/>
            </a:pPr>
            <a:endParaRPr lang="en-GB" altLang="en-US" sz="2000" u="sng" dirty="0"/>
          </a:p>
          <a:p>
            <a:pPr eaLnBrk="1" hangingPunct="1">
              <a:buFontTx/>
              <a:buChar char="•"/>
            </a:pPr>
            <a:r>
              <a:rPr lang="en-GB" altLang="en-US" sz="2000" dirty="0"/>
              <a:t> Recognises access to a participant’s world is dependent on the researcher’s own conceptions which are needed to make sense of that other personal world </a:t>
            </a:r>
          </a:p>
          <a:p>
            <a:pPr lvl="3" eaLnBrk="1" hangingPunct="1">
              <a:buFontTx/>
              <a:buChar char="•"/>
            </a:pPr>
            <a:r>
              <a:rPr lang="en-GB" altLang="en-US" sz="2000" dirty="0"/>
              <a:t> double interpretation</a:t>
            </a:r>
          </a:p>
          <a:p>
            <a:pPr lvl="2" eaLnBrk="1" hangingPunct="1">
              <a:buFontTx/>
              <a:buChar char="•"/>
            </a:pPr>
            <a:endParaRPr lang="en-GB" altLang="en-US" sz="2400" dirty="0"/>
          </a:p>
          <a:p>
            <a:pPr eaLnBrk="1" hangingPunct="1"/>
            <a:endParaRPr lang="en-GB" altLang="en-US" sz="2400" dirty="0"/>
          </a:p>
          <a:p>
            <a:pPr eaLnBrk="1" hangingPunct="1"/>
            <a:endParaRPr lang="en-GB" altLang="en-US" sz="2400" u="sng" dirty="0"/>
          </a:p>
          <a:p>
            <a:pPr eaLnBrk="1" hangingPunct="1">
              <a:buFontTx/>
              <a:buChar char="•"/>
            </a:pPr>
            <a:endParaRPr lang="en-GB" altLang="en-US" sz="2400" dirty="0"/>
          </a:p>
        </p:txBody>
      </p:sp>
    </p:spTree>
    <p:extLst>
      <p:ext uri="{BB962C8B-B14F-4D97-AF65-F5344CB8AC3E}">
        <p14:creationId xmlns:p14="http://schemas.microsoft.com/office/powerpoint/2010/main" val="171903363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845988" y="591266"/>
            <a:ext cx="8229600" cy="1143000"/>
          </a:xfrm>
        </p:spPr>
        <p:txBody>
          <a:bodyPr/>
          <a:lstStyle/>
          <a:p>
            <a:pPr eaLnBrk="1" hangingPunct="1"/>
            <a:r>
              <a:rPr lang="en-GB" altLang="en-US" sz="3200" dirty="0"/>
              <a:t>Phenomenological approaches</a:t>
            </a:r>
            <a:r>
              <a:rPr lang="en-GB" altLang="en-US" dirty="0"/>
              <a:t> </a:t>
            </a:r>
          </a:p>
        </p:txBody>
      </p:sp>
      <p:sp>
        <p:nvSpPr>
          <p:cNvPr id="7171" name="Rectangle 3"/>
          <p:cNvSpPr>
            <a:spLocks noGrp="1" noChangeArrowheads="1"/>
          </p:cNvSpPr>
          <p:nvPr>
            <p:ph type="body" idx="1"/>
          </p:nvPr>
        </p:nvSpPr>
        <p:spPr>
          <a:xfrm>
            <a:off x="605017" y="1918177"/>
            <a:ext cx="10711542" cy="3660298"/>
          </a:xfrm>
        </p:spPr>
        <p:txBody>
          <a:bodyPr>
            <a:normAutofit/>
          </a:bodyPr>
          <a:lstStyle/>
          <a:p>
            <a:pPr eaLnBrk="1" hangingPunct="1"/>
            <a:r>
              <a:rPr lang="en-GB" altLang="en-US" sz="2400" dirty="0"/>
              <a:t>A psychological approach </a:t>
            </a:r>
          </a:p>
          <a:p>
            <a:pPr eaLnBrk="1" hangingPunct="1"/>
            <a:r>
              <a:rPr lang="en-GB" altLang="en-US" sz="2400" dirty="0"/>
              <a:t>Aims to describe the meaning of lived experiences for several individuals about a concept or phenomenon</a:t>
            </a:r>
          </a:p>
          <a:p>
            <a:pPr eaLnBrk="1" hangingPunct="1"/>
            <a:r>
              <a:rPr lang="en-GB" altLang="en-US" sz="2400" dirty="0"/>
              <a:t>Draws on previous research/theory to inform the research questions</a:t>
            </a:r>
          </a:p>
          <a:p>
            <a:pPr eaLnBrk="1" hangingPunct="1"/>
            <a:r>
              <a:rPr lang="en-GB" altLang="en-US" sz="2400" dirty="0"/>
              <a:t>Preconceptions held by interviewer are highlighted so as not to bias the study </a:t>
            </a:r>
          </a:p>
          <a:p>
            <a:pPr eaLnBrk="1" hangingPunct="1"/>
            <a:r>
              <a:rPr lang="en-GB" altLang="en-US" sz="2400" dirty="0"/>
              <a:t>Data analysis is systematic – often a thematic content analysis</a:t>
            </a:r>
          </a:p>
        </p:txBody>
      </p:sp>
    </p:spTree>
    <p:extLst>
      <p:ext uri="{BB962C8B-B14F-4D97-AF65-F5344CB8AC3E}">
        <p14:creationId xmlns:p14="http://schemas.microsoft.com/office/powerpoint/2010/main" val="2642352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98AE6-1DD2-7F9B-C90B-BAA43D409C3C}"/>
              </a:ext>
            </a:extLst>
          </p:cNvPr>
          <p:cNvSpPr>
            <a:spLocks noGrp="1"/>
          </p:cNvSpPr>
          <p:nvPr>
            <p:ph type="title"/>
          </p:nvPr>
        </p:nvSpPr>
        <p:spPr/>
        <p:txBody>
          <a:bodyPr/>
          <a:lstStyle/>
          <a:p>
            <a:r>
              <a:rPr lang="en-GB" dirty="0"/>
              <a:t>Inductive   v   deductive  approaches </a:t>
            </a:r>
          </a:p>
        </p:txBody>
      </p:sp>
      <p:sp>
        <p:nvSpPr>
          <p:cNvPr id="4" name="TextBox 2">
            <a:extLst>
              <a:ext uri="{FF2B5EF4-FFF2-40B4-BE49-F238E27FC236}">
                <a16:creationId xmlns:a16="http://schemas.microsoft.com/office/drawing/2014/main" id="{14EE662E-06E1-C5D2-C829-C7BDD409CB14}"/>
              </a:ext>
            </a:extLst>
          </p:cNvPr>
          <p:cNvSpPr txBox="1">
            <a:spLocks noGrp="1"/>
          </p:cNvSpPr>
          <p:nvPr>
            <p:ph idx="1"/>
          </p:nvPr>
        </p:nvSpPr>
        <p:spPr>
          <a:xfrm>
            <a:off x="416172" y="1896724"/>
            <a:ext cx="10841723" cy="4081823"/>
          </a:xfrm>
          <a:prstGeom prst="rect">
            <a:avLst/>
          </a:prstGeom>
          <a:noFill/>
        </p:spPr>
        <p:txBody>
          <a:bodyPr wrap="square">
            <a:sp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buNone/>
            </a:pPr>
            <a:r>
              <a:rPr dirty="0"/>
              <a:t>INDUCTIVE</a:t>
            </a:r>
          </a:p>
          <a:p>
            <a:pPr indent="0">
              <a:buNone/>
            </a:pPr>
            <a:r>
              <a:rPr dirty="0"/>
              <a:t>• Data driven</a:t>
            </a:r>
            <a:endParaRPr lang="en-GB" dirty="0"/>
          </a:p>
          <a:p>
            <a:pPr indent="0">
              <a:buNone/>
            </a:pPr>
            <a:r>
              <a:rPr dirty="0"/>
              <a:t>• Themes emerge from participant accounts</a:t>
            </a:r>
          </a:p>
          <a:p>
            <a:pPr indent="0">
              <a:buNone/>
            </a:pPr>
            <a:r>
              <a:rPr dirty="0"/>
              <a:t>• Theory developed from findings</a:t>
            </a:r>
          </a:p>
          <a:p>
            <a:endParaRPr dirty="0"/>
          </a:p>
          <a:p>
            <a:pPr indent="0">
              <a:buNone/>
            </a:pPr>
            <a:r>
              <a:rPr dirty="0"/>
              <a:t>DEDUCTIVE</a:t>
            </a:r>
          </a:p>
          <a:p>
            <a:pPr indent="0">
              <a:buNone/>
            </a:pPr>
            <a:r>
              <a:rPr lang="en-GB" dirty="0"/>
              <a:t>• </a:t>
            </a:r>
            <a:r>
              <a:rPr dirty="0"/>
              <a:t>Theory driven</a:t>
            </a:r>
          </a:p>
          <a:p>
            <a:pPr indent="0">
              <a:buNone/>
            </a:pPr>
            <a:r>
              <a:rPr dirty="0"/>
              <a:t>• Existing framework guides coding</a:t>
            </a:r>
          </a:p>
          <a:p>
            <a:pPr indent="0">
              <a:buNone/>
            </a:pPr>
            <a:r>
              <a:rPr dirty="0"/>
              <a:t>• Findings used to assess theory</a:t>
            </a:r>
          </a:p>
        </p:txBody>
      </p:sp>
      <p:sp>
        <p:nvSpPr>
          <p:cNvPr id="5" name="TextBox 2">
            <a:extLst>
              <a:ext uri="{FF2B5EF4-FFF2-40B4-BE49-F238E27FC236}">
                <a16:creationId xmlns:a16="http://schemas.microsoft.com/office/drawing/2014/main" id="{A12CD881-864E-0D42-66CD-C8E6CEF4A8F2}"/>
              </a:ext>
            </a:extLst>
          </p:cNvPr>
          <p:cNvSpPr txBox="1"/>
          <p:nvPr/>
        </p:nvSpPr>
        <p:spPr>
          <a:xfrm>
            <a:off x="5837034" y="2057400"/>
            <a:ext cx="4830965" cy="3539430"/>
          </a:xfrm>
          <a:prstGeom prst="rect">
            <a:avLst/>
          </a:prstGeom>
          <a:noFill/>
        </p:spPr>
        <p:txBody>
          <a:bodyPr wrap="square">
            <a:sp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sz="2800" dirty="0"/>
              <a:t>Inductive: </a:t>
            </a:r>
            <a:r>
              <a:rPr sz="2800" dirty="0" err="1"/>
              <a:t>Explor</a:t>
            </a:r>
            <a:r>
              <a:rPr lang="en-GB" sz="2800" dirty="0" err="1"/>
              <a:t>ing</a:t>
            </a:r>
            <a:r>
              <a:rPr sz="2800" dirty="0"/>
              <a:t> experiences of student wellbeing and identify novel themes.</a:t>
            </a:r>
          </a:p>
          <a:p>
            <a:endParaRPr sz="2800" dirty="0"/>
          </a:p>
          <a:p>
            <a:r>
              <a:rPr sz="2800" dirty="0"/>
              <a:t>Deductive: </a:t>
            </a:r>
            <a:r>
              <a:rPr lang="en-GB" sz="2800" dirty="0"/>
              <a:t> </a:t>
            </a:r>
            <a:r>
              <a:rPr sz="2800" dirty="0"/>
              <a:t>Analys</a:t>
            </a:r>
            <a:r>
              <a:rPr lang="en-GB" sz="2800" dirty="0" err="1"/>
              <a:t>ing</a:t>
            </a:r>
            <a:r>
              <a:rPr sz="2800" dirty="0"/>
              <a:t> interview data using Self-Determination Theory or another established psychological framework.</a:t>
            </a:r>
          </a:p>
        </p:txBody>
      </p:sp>
    </p:spTree>
    <p:extLst>
      <p:ext uri="{BB962C8B-B14F-4D97-AF65-F5344CB8AC3E}">
        <p14:creationId xmlns:p14="http://schemas.microsoft.com/office/powerpoint/2010/main" val="2692619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3"/>
          <p:cNvSpPr txBox="1">
            <a:spLocks noChangeArrowheads="1"/>
          </p:cNvSpPr>
          <p:nvPr/>
        </p:nvSpPr>
        <p:spPr bwMode="auto">
          <a:xfrm>
            <a:off x="259975" y="404813"/>
            <a:ext cx="11232777" cy="637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2000" dirty="0"/>
              <a:t>Ways of increasing the quality and credibility of findings from qualitative research:</a:t>
            </a:r>
            <a:r>
              <a:rPr lang="en-GB" altLang="en-US" sz="2400" dirty="0"/>
              <a:t> </a:t>
            </a:r>
          </a:p>
          <a:p>
            <a:pPr lvl="1" eaLnBrk="1" hangingPunct="1">
              <a:spcBef>
                <a:spcPct val="50000"/>
              </a:spcBef>
              <a:buFontTx/>
              <a:buChar char="•"/>
            </a:pPr>
            <a:r>
              <a:rPr lang="en-GB" altLang="en-US" dirty="0"/>
              <a:t>Prolonged engagement &amp; persistent observation in the field</a:t>
            </a:r>
          </a:p>
          <a:p>
            <a:pPr lvl="1" eaLnBrk="1" hangingPunct="1">
              <a:spcBef>
                <a:spcPct val="50000"/>
              </a:spcBef>
              <a:buFontTx/>
              <a:buChar char="•"/>
            </a:pPr>
            <a:r>
              <a:rPr lang="en-GB" altLang="en-US" dirty="0"/>
              <a:t>Triangulation – making use of multiple and different sources, methods, theories etc</a:t>
            </a:r>
          </a:p>
          <a:p>
            <a:pPr lvl="1" eaLnBrk="1" hangingPunct="1">
              <a:spcBef>
                <a:spcPct val="50000"/>
              </a:spcBef>
              <a:buFontTx/>
              <a:buChar char="•"/>
            </a:pPr>
            <a:r>
              <a:rPr lang="en-GB" altLang="en-US" dirty="0"/>
              <a:t>Peer-review/de-briefing – external check of research process</a:t>
            </a:r>
          </a:p>
          <a:p>
            <a:pPr lvl="1" eaLnBrk="1" hangingPunct="1">
              <a:spcBef>
                <a:spcPct val="50000"/>
              </a:spcBef>
              <a:buFontTx/>
              <a:buChar char="•"/>
            </a:pPr>
            <a:r>
              <a:rPr lang="en-GB" altLang="en-US" dirty="0"/>
              <a:t> Negative case analysis – refine working hypotheses as the inquiry advances in light of disconfirming evidence</a:t>
            </a:r>
          </a:p>
          <a:p>
            <a:pPr lvl="1" eaLnBrk="1" hangingPunct="1">
              <a:spcBef>
                <a:spcPct val="50000"/>
              </a:spcBef>
              <a:buFontTx/>
              <a:buChar char="•"/>
            </a:pPr>
            <a:r>
              <a:rPr lang="en-GB" altLang="en-US" dirty="0"/>
              <a:t>Clarifying researcher bias from the outset</a:t>
            </a:r>
          </a:p>
          <a:p>
            <a:pPr lvl="1" eaLnBrk="1" hangingPunct="1">
              <a:spcBef>
                <a:spcPct val="50000"/>
              </a:spcBef>
              <a:buFontTx/>
              <a:buChar char="•"/>
            </a:pPr>
            <a:r>
              <a:rPr lang="en-GB" altLang="en-US" dirty="0"/>
              <a:t>Member checks/participant validation </a:t>
            </a:r>
          </a:p>
          <a:p>
            <a:pPr lvl="1" eaLnBrk="1" hangingPunct="1">
              <a:spcBef>
                <a:spcPct val="50000"/>
              </a:spcBef>
              <a:buFontTx/>
              <a:buChar char="•"/>
            </a:pPr>
            <a:r>
              <a:rPr lang="en-GB" altLang="en-US" dirty="0"/>
              <a:t>Rich thick description – allow reader to assess accuracy </a:t>
            </a:r>
          </a:p>
          <a:p>
            <a:pPr lvl="1" eaLnBrk="1" hangingPunct="1">
              <a:spcBef>
                <a:spcPct val="50000"/>
              </a:spcBef>
              <a:buFontTx/>
              <a:buChar char="•"/>
            </a:pPr>
            <a:r>
              <a:rPr lang="en-GB" altLang="en-US" dirty="0"/>
              <a:t>External audits</a:t>
            </a:r>
          </a:p>
          <a:p>
            <a:pPr lvl="1" eaLnBrk="1" hangingPunct="1">
              <a:spcBef>
                <a:spcPct val="50000"/>
              </a:spcBef>
              <a:buFontTx/>
              <a:buChar char="•"/>
            </a:pPr>
            <a:endParaRPr lang="en-GB" altLang="en-US" dirty="0"/>
          </a:p>
          <a:p>
            <a:pPr eaLnBrk="1" hangingPunct="1">
              <a:spcBef>
                <a:spcPct val="50000"/>
              </a:spcBef>
            </a:pPr>
            <a:r>
              <a:rPr lang="en-GB" altLang="en-US" sz="2000" dirty="0"/>
              <a:t> Should engage in at least two of the above in any given study </a:t>
            </a:r>
          </a:p>
          <a:p>
            <a:pPr lvl="1" eaLnBrk="1" hangingPunct="1">
              <a:spcBef>
                <a:spcPct val="50000"/>
              </a:spcBef>
              <a:buFontTx/>
              <a:buChar char="•"/>
            </a:pPr>
            <a:endParaRPr lang="en-GB" altLang="en-US" sz="2000" dirty="0"/>
          </a:p>
          <a:p>
            <a:pPr lvl="1" eaLnBrk="1" hangingPunct="1">
              <a:spcBef>
                <a:spcPct val="50000"/>
              </a:spcBef>
              <a:buFontTx/>
              <a:buChar char="•"/>
            </a:pPr>
            <a:endParaRPr lang="en-GB" altLang="en-US" dirty="0"/>
          </a:p>
          <a:p>
            <a:pPr eaLnBrk="1" hangingPunct="1">
              <a:spcBef>
                <a:spcPct val="50000"/>
              </a:spcBef>
            </a:pPr>
            <a:endParaRPr lang="en-GB" altLang="en-US" sz="2400" dirty="0"/>
          </a:p>
        </p:txBody>
      </p:sp>
    </p:spTree>
    <p:extLst>
      <p:ext uri="{BB962C8B-B14F-4D97-AF65-F5344CB8AC3E}">
        <p14:creationId xmlns:p14="http://schemas.microsoft.com/office/powerpoint/2010/main" val="28315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BBC7667-C352-4842-9AFD-E5C16AD002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8" name="Rectangle 17">
            <a:extLst>
              <a:ext uri="{FF2B5EF4-FFF2-40B4-BE49-F238E27FC236}">
                <a16:creationId xmlns:a16="http://schemas.microsoft.com/office/drawing/2014/main" id="{1C69834E-5EEE-4D61-833E-049288964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8E5D9BA-46E7-4BFA-9C74-75495BF6F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2" name="Rectangle 21">
            <a:extLst>
              <a:ext uri="{FF2B5EF4-FFF2-40B4-BE49-F238E27FC236}">
                <a16:creationId xmlns:a16="http://schemas.microsoft.com/office/drawing/2014/main" id="{5B033D76-5800-44B6-AFE9-EE2106935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522D6F85-FFBA-4F81-AEE5-AAA17CB7A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1003">
            <a:schemeClr val="lt2"/>
          </a:fillRef>
          <a:effectRef idx="2">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3B31514-E6DF-4357-9EEA-EFB798308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ln>
            <a:solidFill>
              <a:srgbClr val="949494"/>
            </a:solid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EDC0F51-C999-9AF6-837A-973B083839B5}"/>
              </a:ext>
            </a:extLst>
          </p:cNvPr>
          <p:cNvSpPr>
            <a:spLocks noGrp="1"/>
          </p:cNvSpPr>
          <p:nvPr>
            <p:ph type="title"/>
          </p:nvPr>
        </p:nvSpPr>
        <p:spPr>
          <a:xfrm>
            <a:off x="1557071" y="1584552"/>
            <a:ext cx="9099255" cy="2537251"/>
          </a:xfrm>
        </p:spPr>
        <p:txBody>
          <a:bodyPr vert="horz" lIns="91440" tIns="45720" rIns="91440" bIns="0" rtlCol="0" anchor="ctr">
            <a:normAutofit/>
          </a:bodyPr>
          <a:lstStyle/>
          <a:p>
            <a:pPr algn="ctr"/>
            <a:r>
              <a:rPr lang="en-US" sz="5600" dirty="0">
                <a:solidFill>
                  <a:srgbClr val="454545"/>
                </a:solidFill>
              </a:rPr>
              <a:t>Principles of experimental research design  </a:t>
            </a:r>
          </a:p>
        </p:txBody>
      </p:sp>
      <p:pic>
        <p:nvPicPr>
          <p:cNvPr id="28" name="Picture 27">
            <a:extLst>
              <a:ext uri="{FF2B5EF4-FFF2-40B4-BE49-F238E27FC236}">
                <a16:creationId xmlns:a16="http://schemas.microsoft.com/office/drawing/2014/main" id="{4C401D57-600A-4C91-AC9A-14CA1ED6F7D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0" name="Straight Connector 29">
            <a:extLst>
              <a:ext uri="{FF2B5EF4-FFF2-40B4-BE49-F238E27FC236}">
                <a16:creationId xmlns:a16="http://schemas.microsoft.com/office/drawing/2014/main" id="{412BDC66-00FA-4A3F-9BC7-BE05FF7705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118579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1372777" y="555171"/>
            <a:ext cx="8229600" cy="1143000"/>
          </a:xfrm>
        </p:spPr>
        <p:txBody>
          <a:bodyPr/>
          <a:lstStyle/>
          <a:p>
            <a:r>
              <a:rPr lang="en-US" dirty="0"/>
              <a:t>Experimental Research design</a:t>
            </a:r>
          </a:p>
        </p:txBody>
      </p:sp>
      <p:sp>
        <p:nvSpPr>
          <p:cNvPr id="65539" name="Rectangle 3"/>
          <p:cNvSpPr>
            <a:spLocks noGrp="1" noChangeArrowheads="1"/>
          </p:cNvSpPr>
          <p:nvPr>
            <p:ph type="body" idx="1"/>
          </p:nvPr>
        </p:nvSpPr>
        <p:spPr>
          <a:xfrm>
            <a:off x="1372777" y="1849425"/>
            <a:ext cx="8855111" cy="4093030"/>
          </a:xfrm>
        </p:spPr>
        <p:txBody>
          <a:bodyPr>
            <a:normAutofit/>
          </a:bodyPr>
          <a:lstStyle/>
          <a:p>
            <a:r>
              <a:rPr lang="en-US" sz="2800" u="sng" dirty="0"/>
              <a:t>Experiments:</a:t>
            </a:r>
            <a:r>
              <a:rPr lang="en-US" sz="2800" dirty="0"/>
              <a:t> three characteristics</a:t>
            </a:r>
          </a:p>
          <a:p>
            <a:endParaRPr lang="en-US" sz="2800" dirty="0"/>
          </a:p>
          <a:p>
            <a:pPr lvl="1"/>
            <a:r>
              <a:rPr lang="en-US" sz="2400" dirty="0"/>
              <a:t>Researcher manipulates (controls) one or more variables</a:t>
            </a:r>
          </a:p>
          <a:p>
            <a:pPr lvl="1"/>
            <a:r>
              <a:rPr lang="en-US" sz="2400" dirty="0"/>
              <a:t>Researcher measures whether this manipulation influences other variables</a:t>
            </a:r>
          </a:p>
          <a:p>
            <a:pPr lvl="1"/>
            <a:r>
              <a:rPr lang="en-US" sz="2400" dirty="0"/>
              <a:t>Researcher attempts to control extraneous factors that might influence the outcome of the experiment</a:t>
            </a:r>
          </a:p>
        </p:txBody>
      </p:sp>
    </p:spTree>
    <p:extLst>
      <p:ext uri="{BB962C8B-B14F-4D97-AF65-F5344CB8AC3E}">
        <p14:creationId xmlns:p14="http://schemas.microsoft.com/office/powerpoint/2010/main" val="1592151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1086280" y="1856301"/>
            <a:ext cx="9203616" cy="4054938"/>
          </a:xfrm>
        </p:spPr>
        <p:txBody>
          <a:bodyPr>
            <a:normAutofit/>
          </a:bodyPr>
          <a:lstStyle/>
          <a:p>
            <a:pPr marL="0" indent="0">
              <a:buNone/>
            </a:pPr>
            <a:endParaRPr lang="en-US" u="sng" dirty="0"/>
          </a:p>
          <a:p>
            <a:pPr lvl="1"/>
            <a:r>
              <a:rPr lang="en-US" sz="2400" dirty="0"/>
              <a:t>Highly controlled</a:t>
            </a:r>
          </a:p>
          <a:p>
            <a:pPr lvl="1"/>
            <a:endParaRPr lang="en-US" sz="2400" dirty="0"/>
          </a:p>
          <a:p>
            <a:pPr lvl="1"/>
            <a:r>
              <a:rPr lang="en-US" sz="2400" dirty="0"/>
              <a:t>Hypothesis testing </a:t>
            </a:r>
          </a:p>
          <a:p>
            <a:pPr marL="457200" lvl="1" indent="0">
              <a:buNone/>
            </a:pPr>
            <a:endParaRPr lang="en-US" sz="2400" dirty="0"/>
          </a:p>
          <a:p>
            <a:pPr lvl="1"/>
            <a:r>
              <a:rPr lang="en-US" sz="2400" dirty="0"/>
              <a:t>Can tap into implicit attitudes etc</a:t>
            </a:r>
          </a:p>
          <a:p>
            <a:pPr lvl="1">
              <a:buNone/>
            </a:pPr>
            <a:endParaRPr lang="en-US" sz="2400" dirty="0"/>
          </a:p>
          <a:p>
            <a:pPr lvl="1"/>
            <a:r>
              <a:rPr lang="en-US" sz="2400" dirty="0"/>
              <a:t>Ecological validity?</a:t>
            </a:r>
          </a:p>
        </p:txBody>
      </p:sp>
      <p:sp>
        <p:nvSpPr>
          <p:cNvPr id="3" name="Title 2">
            <a:extLst>
              <a:ext uri="{FF2B5EF4-FFF2-40B4-BE49-F238E27FC236}">
                <a16:creationId xmlns:a16="http://schemas.microsoft.com/office/drawing/2014/main" id="{41F3FD44-433D-D71C-7872-0EA5E31A7BFC}"/>
              </a:ext>
            </a:extLst>
          </p:cNvPr>
          <p:cNvSpPr>
            <a:spLocks noGrp="1"/>
          </p:cNvSpPr>
          <p:nvPr>
            <p:ph type="title"/>
          </p:nvPr>
        </p:nvSpPr>
        <p:spPr>
          <a:xfrm>
            <a:off x="1086280" y="563888"/>
            <a:ext cx="9603275" cy="1049235"/>
          </a:xfrm>
        </p:spPr>
        <p:txBody>
          <a:bodyPr/>
          <a:lstStyle/>
          <a:p>
            <a:r>
              <a:rPr lang="en-GB" dirty="0"/>
              <a:t>Principles of Experimental research </a:t>
            </a:r>
          </a:p>
        </p:txBody>
      </p:sp>
    </p:spTree>
    <p:extLst>
      <p:ext uri="{BB962C8B-B14F-4D97-AF65-F5344CB8AC3E}">
        <p14:creationId xmlns:p14="http://schemas.microsoft.com/office/powerpoint/2010/main" val="2222790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a:xfrm>
            <a:off x="715934" y="645399"/>
            <a:ext cx="9603275" cy="1049235"/>
          </a:xfrm>
        </p:spPr>
        <p:txBody>
          <a:bodyPr/>
          <a:lstStyle/>
          <a:p>
            <a:pPr>
              <a:defRPr/>
            </a:pPr>
            <a:r>
              <a:rPr lang="en-GB" sz="2800" dirty="0"/>
              <a:t>Hypotheses and variables </a:t>
            </a:r>
            <a:endParaRPr lang="en-US" sz="2800" dirty="0"/>
          </a:p>
        </p:txBody>
      </p:sp>
      <p:sp>
        <p:nvSpPr>
          <p:cNvPr id="544771" name="Rectangle 3"/>
          <p:cNvSpPr>
            <a:spLocks noGrp="1" noChangeArrowheads="1"/>
          </p:cNvSpPr>
          <p:nvPr>
            <p:ph idx="1"/>
          </p:nvPr>
        </p:nvSpPr>
        <p:spPr>
          <a:xfrm>
            <a:off x="391885" y="1928599"/>
            <a:ext cx="11014051" cy="4625975"/>
          </a:xfrm>
        </p:spPr>
        <p:txBody>
          <a:bodyPr>
            <a:normAutofit/>
          </a:bodyPr>
          <a:lstStyle/>
          <a:p>
            <a:pPr eaLnBrk="1" hangingPunct="1">
              <a:lnSpc>
                <a:spcPct val="90000"/>
              </a:lnSpc>
              <a:buFont typeface="Wingdings 2" pitchFamily="18" charset="2"/>
              <a:buNone/>
            </a:pPr>
            <a:r>
              <a:rPr lang="en-GB" sz="3200" b="1" dirty="0"/>
              <a:t>Research hypothesis</a:t>
            </a:r>
          </a:p>
          <a:p>
            <a:pPr eaLnBrk="1" hangingPunct="1">
              <a:lnSpc>
                <a:spcPct val="90000"/>
              </a:lnSpc>
              <a:buFont typeface="Wingdings 2" pitchFamily="18" charset="2"/>
              <a:buNone/>
            </a:pPr>
            <a:r>
              <a:rPr lang="en-GB" sz="3200" b="1" dirty="0"/>
              <a:t> </a:t>
            </a:r>
          </a:p>
          <a:p>
            <a:pPr eaLnBrk="1" hangingPunct="1">
              <a:lnSpc>
                <a:spcPct val="90000"/>
              </a:lnSpc>
              <a:buFont typeface="Wingdings 2" pitchFamily="18" charset="2"/>
              <a:buNone/>
            </a:pPr>
            <a:r>
              <a:rPr lang="en-GB" sz="3200" b="1" dirty="0"/>
              <a:t>Null Hypothesis</a:t>
            </a:r>
          </a:p>
          <a:p>
            <a:pPr eaLnBrk="1" hangingPunct="1">
              <a:lnSpc>
                <a:spcPct val="90000"/>
              </a:lnSpc>
              <a:buFont typeface="Wingdings 2" pitchFamily="18" charset="2"/>
              <a:buNone/>
            </a:pPr>
            <a:endParaRPr lang="en-GB" sz="3200" b="1" dirty="0"/>
          </a:p>
          <a:p>
            <a:pPr eaLnBrk="1" hangingPunct="1">
              <a:lnSpc>
                <a:spcPct val="90000"/>
              </a:lnSpc>
              <a:buFont typeface="Wingdings 2" pitchFamily="18" charset="2"/>
              <a:buNone/>
            </a:pPr>
            <a:r>
              <a:rPr lang="en-GB" sz="3200" b="1" dirty="0"/>
              <a:t>Extraneous variables</a:t>
            </a:r>
          </a:p>
          <a:p>
            <a:pPr eaLnBrk="1" hangingPunct="1">
              <a:lnSpc>
                <a:spcPct val="90000"/>
              </a:lnSpc>
              <a:buFont typeface="Wingdings 2" pitchFamily="18" charset="2"/>
              <a:buNone/>
            </a:pPr>
            <a:endParaRPr lang="en-GB" sz="3200" b="1" dirty="0"/>
          </a:p>
          <a:p>
            <a:pPr eaLnBrk="1" hangingPunct="1">
              <a:lnSpc>
                <a:spcPct val="90000"/>
              </a:lnSpc>
              <a:buFont typeface="Wingdings 2" pitchFamily="18" charset="2"/>
              <a:buNone/>
            </a:pPr>
            <a:r>
              <a:rPr lang="en-GB" sz="3200" b="1" dirty="0"/>
              <a:t>Confounding variables</a:t>
            </a:r>
          </a:p>
          <a:p>
            <a:pPr eaLnBrk="1" hangingPunct="1">
              <a:lnSpc>
                <a:spcPct val="90000"/>
              </a:lnSpc>
            </a:pPr>
            <a:endParaRPr lang="en-GB" dirty="0"/>
          </a:p>
          <a:p>
            <a:pPr eaLnBrk="1" hangingPunct="1">
              <a:lnSpc>
                <a:spcPct val="90000"/>
              </a:lnSpc>
            </a:pPr>
            <a:endParaRPr lang="en-GB" dirty="0"/>
          </a:p>
          <a:p>
            <a:pPr eaLnBrk="1" hangingPunct="1">
              <a:lnSpc>
                <a:spcPct val="90000"/>
              </a:lnSpc>
            </a:pPr>
            <a:endParaRPr lang="en-GB" dirty="0"/>
          </a:p>
          <a:p>
            <a:pPr eaLnBrk="1" hangingPunct="1">
              <a:lnSpc>
                <a:spcPct val="90000"/>
              </a:lnSpc>
            </a:pPr>
            <a:endParaRPr lang="en-US" sz="2000" dirty="0"/>
          </a:p>
        </p:txBody>
      </p:sp>
      <p:sp>
        <p:nvSpPr>
          <p:cNvPr id="4" name="Oval 3"/>
          <p:cNvSpPr/>
          <p:nvPr/>
        </p:nvSpPr>
        <p:spPr>
          <a:xfrm>
            <a:off x="6783519" y="2509903"/>
            <a:ext cx="3888432" cy="28083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Role in applied research?</a:t>
            </a:r>
          </a:p>
        </p:txBody>
      </p:sp>
    </p:spTree>
    <p:extLst>
      <p:ext uri="{BB962C8B-B14F-4D97-AF65-F5344CB8AC3E}">
        <p14:creationId xmlns:p14="http://schemas.microsoft.com/office/powerpoint/2010/main" val="12667787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44771">
                                            <p:txEl>
                                              <p:pRg st="0" end="0"/>
                                            </p:txEl>
                                          </p:spTgt>
                                        </p:tgtEl>
                                        <p:attrNameLst>
                                          <p:attrName>style.visibility</p:attrName>
                                        </p:attrNameLst>
                                      </p:cBhvr>
                                      <p:to>
                                        <p:strVal val="visible"/>
                                      </p:to>
                                    </p:set>
                                    <p:animEffect transition="in" filter="blinds(horizontal)">
                                      <p:cBhvr>
                                        <p:cTn id="7" dur="500"/>
                                        <p:tgtEl>
                                          <p:spTgt spid="544771">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44771">
                                            <p:txEl>
                                              <p:pRg st="1" end="1"/>
                                            </p:txEl>
                                          </p:spTgt>
                                        </p:tgtEl>
                                        <p:attrNameLst>
                                          <p:attrName>style.visibility</p:attrName>
                                        </p:attrNameLst>
                                      </p:cBhvr>
                                      <p:to>
                                        <p:strVal val="visible"/>
                                      </p:to>
                                    </p:set>
                                    <p:animEffect transition="in" filter="blinds(horizontal)">
                                      <p:cBhvr>
                                        <p:cTn id="10" dur="500"/>
                                        <p:tgtEl>
                                          <p:spTgt spid="544771">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44771">
                                            <p:txEl>
                                              <p:pRg st="2" end="2"/>
                                            </p:txEl>
                                          </p:spTgt>
                                        </p:tgtEl>
                                        <p:attrNameLst>
                                          <p:attrName>style.visibility</p:attrName>
                                        </p:attrNameLst>
                                      </p:cBhvr>
                                      <p:to>
                                        <p:strVal val="visible"/>
                                      </p:to>
                                    </p:set>
                                    <p:animEffect transition="in" filter="blinds(horizontal)">
                                      <p:cBhvr>
                                        <p:cTn id="15" dur="500"/>
                                        <p:tgtEl>
                                          <p:spTgt spid="54477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44771">
                                            <p:txEl>
                                              <p:pRg st="4" end="4"/>
                                            </p:txEl>
                                          </p:spTgt>
                                        </p:tgtEl>
                                        <p:attrNameLst>
                                          <p:attrName>style.visibility</p:attrName>
                                        </p:attrNameLst>
                                      </p:cBhvr>
                                      <p:to>
                                        <p:strVal val="visible"/>
                                      </p:to>
                                    </p:set>
                                    <p:animEffect transition="in" filter="blinds(horizontal)">
                                      <p:cBhvr>
                                        <p:cTn id="20" dur="500"/>
                                        <p:tgtEl>
                                          <p:spTgt spid="544771">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44771">
                                            <p:txEl>
                                              <p:pRg st="6" end="6"/>
                                            </p:txEl>
                                          </p:spTgt>
                                        </p:tgtEl>
                                        <p:attrNameLst>
                                          <p:attrName>style.visibility</p:attrName>
                                        </p:attrNameLst>
                                      </p:cBhvr>
                                      <p:to>
                                        <p:strVal val="visible"/>
                                      </p:to>
                                    </p:set>
                                    <p:animEffect transition="in" filter="blinds(horizontal)">
                                      <p:cBhvr>
                                        <p:cTn id="25" dur="500"/>
                                        <p:tgtEl>
                                          <p:spTgt spid="5447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477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152772" y="677950"/>
            <a:ext cx="9905998" cy="1478570"/>
          </a:xfrm>
        </p:spPr>
        <p:txBody>
          <a:bodyPr/>
          <a:lstStyle/>
          <a:p>
            <a:r>
              <a:rPr lang="en-US" dirty="0"/>
              <a:t>Questionnaires &amp; Surveys</a:t>
            </a:r>
          </a:p>
        </p:txBody>
      </p:sp>
      <p:sp>
        <p:nvSpPr>
          <p:cNvPr id="33795" name="Rectangle 3"/>
          <p:cNvSpPr>
            <a:spLocks noGrp="1" noChangeArrowheads="1"/>
          </p:cNvSpPr>
          <p:nvPr>
            <p:ph type="body" idx="1"/>
          </p:nvPr>
        </p:nvSpPr>
        <p:spPr>
          <a:xfrm>
            <a:off x="1133230" y="2073474"/>
            <a:ext cx="10492713" cy="4525963"/>
          </a:xfrm>
        </p:spPr>
        <p:txBody>
          <a:bodyPr>
            <a:normAutofit/>
          </a:bodyPr>
          <a:lstStyle/>
          <a:p>
            <a:r>
              <a:rPr lang="en-US" sz="2800" u="sng" dirty="0"/>
              <a:t>Survey research:</a:t>
            </a:r>
            <a:r>
              <a:rPr lang="en-US" sz="2800" dirty="0"/>
              <a:t> information about a topic is obtained by administering questionnaires or interviews to many people</a:t>
            </a:r>
          </a:p>
          <a:p>
            <a:pPr lvl="1"/>
            <a:r>
              <a:rPr lang="en-US" sz="2400" dirty="0"/>
              <a:t>A </a:t>
            </a:r>
            <a:r>
              <a:rPr lang="en-US" sz="2400" i="1" dirty="0"/>
              <a:t>population</a:t>
            </a:r>
            <a:r>
              <a:rPr lang="en-US" sz="2400" dirty="0"/>
              <a:t> consists of all the individuals that we are interested in drawing a conclusion about</a:t>
            </a:r>
          </a:p>
          <a:p>
            <a:pPr lvl="1"/>
            <a:r>
              <a:rPr lang="en-US" sz="2400" dirty="0"/>
              <a:t>A </a:t>
            </a:r>
            <a:r>
              <a:rPr lang="en-US" sz="2400" i="1" dirty="0"/>
              <a:t>sample</a:t>
            </a:r>
            <a:r>
              <a:rPr lang="en-US" sz="2400" dirty="0"/>
              <a:t> is a subset of individuals drawn from the larger population</a:t>
            </a:r>
          </a:p>
          <a:p>
            <a:pPr lvl="2"/>
            <a:r>
              <a:rPr lang="en-US" sz="2000" dirty="0"/>
              <a:t>A </a:t>
            </a:r>
            <a:r>
              <a:rPr lang="en-US" sz="2000" i="1" dirty="0"/>
              <a:t>representative sample </a:t>
            </a:r>
            <a:r>
              <a:rPr lang="en-US" sz="2000" dirty="0"/>
              <a:t>is one that reflects the important characteristics of the population</a:t>
            </a:r>
            <a:endParaRPr lang="en-US" sz="2000" u="sng" dirty="0"/>
          </a:p>
        </p:txBody>
      </p:sp>
    </p:spTree>
    <p:extLst>
      <p:ext uri="{BB962C8B-B14F-4D97-AF65-F5344CB8AC3E}">
        <p14:creationId xmlns:p14="http://schemas.microsoft.com/office/powerpoint/2010/main" val="18306095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questionnaire study </a:t>
            </a:r>
          </a:p>
        </p:txBody>
      </p:sp>
      <p:sp>
        <p:nvSpPr>
          <p:cNvPr id="3" name="Content Placeholder 2"/>
          <p:cNvSpPr>
            <a:spLocks noGrp="1"/>
          </p:cNvSpPr>
          <p:nvPr>
            <p:ph idx="1"/>
          </p:nvPr>
        </p:nvSpPr>
        <p:spPr/>
        <p:txBody>
          <a:bodyPr>
            <a:normAutofit fontScale="92500" lnSpcReduction="10000"/>
          </a:bodyPr>
          <a:lstStyle/>
          <a:p>
            <a:r>
              <a:rPr lang="en-GB" sz="2400" dirty="0"/>
              <a:t>Cross-sectional </a:t>
            </a:r>
          </a:p>
          <a:p>
            <a:endParaRPr lang="en-GB" sz="2400" dirty="0"/>
          </a:p>
          <a:p>
            <a:r>
              <a:rPr lang="en-GB" sz="2400" dirty="0"/>
              <a:t>Longitudinal/Prospective</a:t>
            </a:r>
          </a:p>
          <a:p>
            <a:endParaRPr lang="en-GB" sz="2400" dirty="0"/>
          </a:p>
          <a:p>
            <a:r>
              <a:rPr lang="en-GB" sz="2400" dirty="0"/>
              <a:t>Randomised controlled trials</a:t>
            </a:r>
          </a:p>
          <a:p>
            <a:endParaRPr lang="en-GB" sz="2400" dirty="0"/>
          </a:p>
          <a:p>
            <a:r>
              <a:rPr lang="en-GB" sz="2400" dirty="0"/>
              <a:t>Quasi-Experimental</a:t>
            </a:r>
          </a:p>
        </p:txBody>
      </p:sp>
    </p:spTree>
    <p:extLst>
      <p:ext uri="{BB962C8B-B14F-4D97-AF65-F5344CB8AC3E}">
        <p14:creationId xmlns:p14="http://schemas.microsoft.com/office/powerpoint/2010/main" val="2314395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sz="half" idx="1"/>
          </p:nvPr>
        </p:nvSpPr>
        <p:spPr>
          <a:xfrm>
            <a:off x="1438060" y="766010"/>
            <a:ext cx="8382000" cy="4395462"/>
          </a:xfrm>
        </p:spPr>
        <p:txBody>
          <a:bodyPr>
            <a:normAutofit/>
          </a:bodyPr>
          <a:lstStyle/>
          <a:p>
            <a:r>
              <a:rPr lang="en-US" sz="2600" u="sng" dirty="0"/>
              <a:t>Correlational Research:</a:t>
            </a:r>
            <a:r>
              <a:rPr lang="en-US" sz="2600" dirty="0"/>
              <a:t> three components:</a:t>
            </a:r>
          </a:p>
          <a:p>
            <a:endParaRPr lang="en-US" sz="2600" dirty="0"/>
          </a:p>
          <a:p>
            <a:pPr lvl="1"/>
            <a:r>
              <a:rPr lang="en-US" sz="2400" dirty="0"/>
              <a:t>Researcher measures one variable (X)</a:t>
            </a:r>
          </a:p>
          <a:p>
            <a:pPr lvl="1"/>
            <a:endParaRPr lang="en-US" sz="2400" dirty="0"/>
          </a:p>
          <a:p>
            <a:pPr lvl="1"/>
            <a:r>
              <a:rPr lang="en-US" sz="2400" dirty="0"/>
              <a:t>Researcher measures a second variable (Y)</a:t>
            </a:r>
          </a:p>
          <a:p>
            <a:pPr lvl="1"/>
            <a:endParaRPr lang="en-US" sz="2400" dirty="0"/>
          </a:p>
          <a:p>
            <a:pPr lvl="1"/>
            <a:r>
              <a:rPr lang="en-US" sz="2400" dirty="0"/>
              <a:t>Researcher statistically determines whether (X) and (Y) are related</a:t>
            </a:r>
          </a:p>
          <a:p>
            <a:pPr lvl="1"/>
            <a:endParaRPr lang="en-US" sz="2400" dirty="0"/>
          </a:p>
        </p:txBody>
      </p:sp>
    </p:spTree>
    <p:extLst>
      <p:ext uri="{BB962C8B-B14F-4D97-AF65-F5344CB8AC3E}">
        <p14:creationId xmlns:p14="http://schemas.microsoft.com/office/powerpoint/2010/main" val="24118741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4294967295"/>
          </p:nvPr>
        </p:nvSpPr>
        <p:spPr>
          <a:xfrm>
            <a:off x="1143000" y="623701"/>
            <a:ext cx="9906000" cy="4459287"/>
          </a:xfrm>
        </p:spPr>
        <p:txBody>
          <a:bodyPr>
            <a:normAutofit/>
          </a:bodyPr>
          <a:lstStyle/>
          <a:p>
            <a:r>
              <a:rPr lang="en-US" sz="3200" dirty="0"/>
              <a:t>REMINDER: Correlation does not equal causation</a:t>
            </a:r>
          </a:p>
          <a:p>
            <a:endParaRPr lang="en-US" sz="3200" dirty="0"/>
          </a:p>
          <a:p>
            <a:pPr lvl="1"/>
            <a:r>
              <a:rPr lang="en-US" sz="2800" dirty="0"/>
              <a:t>Some interpretive possibilities:</a:t>
            </a:r>
          </a:p>
          <a:p>
            <a:pPr lvl="2"/>
            <a:r>
              <a:rPr lang="en-US" sz="2400" dirty="0"/>
              <a:t>X caused Y</a:t>
            </a:r>
          </a:p>
          <a:p>
            <a:pPr lvl="2"/>
            <a:r>
              <a:rPr lang="en-US" sz="2400" dirty="0"/>
              <a:t>Y caused X</a:t>
            </a:r>
          </a:p>
          <a:p>
            <a:pPr lvl="2"/>
            <a:r>
              <a:rPr lang="en-US" sz="2400" dirty="0"/>
              <a:t>Both variables influenced each other</a:t>
            </a:r>
          </a:p>
          <a:p>
            <a:pPr lvl="2"/>
            <a:r>
              <a:rPr lang="en-US" sz="2400" dirty="0"/>
              <a:t>A third variable influenced both X and Y (spurious)</a:t>
            </a:r>
          </a:p>
        </p:txBody>
      </p:sp>
    </p:spTree>
    <p:extLst>
      <p:ext uri="{BB962C8B-B14F-4D97-AF65-F5344CB8AC3E}">
        <p14:creationId xmlns:p14="http://schemas.microsoft.com/office/powerpoint/2010/main" val="19528101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mathwarehouse.com/statistics/correlation-coefficient/images/picture-positive-correlation2.gif"/>
          <p:cNvPicPr>
            <a:picLocks noChangeAspect="1" noChangeArrowheads="1"/>
          </p:cNvPicPr>
          <p:nvPr/>
        </p:nvPicPr>
        <p:blipFill>
          <a:blip r:embed="rId2"/>
          <a:srcRect/>
          <a:stretch>
            <a:fillRect/>
          </a:stretch>
        </p:blipFill>
        <p:spPr bwMode="auto">
          <a:xfrm>
            <a:off x="3503712" y="1916832"/>
            <a:ext cx="5238750" cy="3810000"/>
          </a:xfrm>
          <a:prstGeom prst="rect">
            <a:avLst/>
          </a:prstGeom>
          <a:noFill/>
        </p:spPr>
      </p:pic>
      <p:sp>
        <p:nvSpPr>
          <p:cNvPr id="3" name="Title 1"/>
          <p:cNvSpPr txBox="1">
            <a:spLocks/>
          </p:cNvSpPr>
          <p:nvPr/>
        </p:nvSpPr>
        <p:spPr>
          <a:xfrm>
            <a:off x="2063552" y="620688"/>
            <a:ext cx="8229600" cy="1143000"/>
          </a:xfrm>
          <a:prstGeom prst="rect">
            <a:avLst/>
          </a:prstGeom>
        </p:spPr>
        <p:txBody>
          <a:bodyPr/>
          <a:lstStyle/>
          <a:p>
            <a:pPr algn="ctr" defTabSz="914400">
              <a:spcBef>
                <a:spcPct val="0"/>
              </a:spcBef>
              <a:defRPr/>
            </a:pPr>
            <a:r>
              <a:rPr lang="en-GB" sz="3600" dirty="0">
                <a:latin typeface="+mj-lt"/>
                <a:ea typeface="+mj-ea"/>
                <a:cs typeface="+mj-cs"/>
              </a:rPr>
              <a:t>Positive correlation</a:t>
            </a:r>
          </a:p>
        </p:txBody>
      </p:sp>
    </p:spTree>
    <p:extLst>
      <p:ext uri="{BB962C8B-B14F-4D97-AF65-F5344CB8AC3E}">
        <p14:creationId xmlns:p14="http://schemas.microsoft.com/office/powerpoint/2010/main" val="23074297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mathwarehouse.com/statistics/correlation-coefficient/images/negative-correlation2.gif"/>
          <p:cNvPicPr>
            <a:picLocks noChangeAspect="1" noChangeArrowheads="1"/>
          </p:cNvPicPr>
          <p:nvPr/>
        </p:nvPicPr>
        <p:blipFill>
          <a:blip r:embed="rId2"/>
          <a:srcRect/>
          <a:stretch>
            <a:fillRect/>
          </a:stretch>
        </p:blipFill>
        <p:spPr bwMode="auto">
          <a:xfrm>
            <a:off x="3575720" y="1772816"/>
            <a:ext cx="5238750" cy="3810000"/>
          </a:xfrm>
          <a:prstGeom prst="rect">
            <a:avLst/>
          </a:prstGeom>
          <a:noFill/>
        </p:spPr>
      </p:pic>
      <p:sp>
        <p:nvSpPr>
          <p:cNvPr id="3" name="Title 1"/>
          <p:cNvSpPr txBox="1">
            <a:spLocks/>
          </p:cNvSpPr>
          <p:nvPr/>
        </p:nvSpPr>
        <p:spPr>
          <a:xfrm>
            <a:off x="2063552" y="620688"/>
            <a:ext cx="8229600" cy="1143000"/>
          </a:xfrm>
          <a:prstGeom prst="rect">
            <a:avLst/>
          </a:prstGeom>
        </p:spPr>
        <p:txBody>
          <a:bodyPr/>
          <a:lstStyle/>
          <a:p>
            <a:pPr algn="ctr" defTabSz="914400">
              <a:spcBef>
                <a:spcPct val="0"/>
              </a:spcBef>
              <a:defRPr/>
            </a:pPr>
            <a:r>
              <a:rPr lang="en-GB" sz="3600" dirty="0">
                <a:latin typeface="+mj-lt"/>
                <a:ea typeface="+mj-ea"/>
                <a:cs typeface="+mj-cs"/>
              </a:rPr>
              <a:t>Negative correlation</a:t>
            </a:r>
          </a:p>
        </p:txBody>
      </p:sp>
    </p:spTree>
    <p:extLst>
      <p:ext uri="{BB962C8B-B14F-4D97-AF65-F5344CB8AC3E}">
        <p14:creationId xmlns:p14="http://schemas.microsoft.com/office/powerpoint/2010/main" val="762766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50185" name="Rectangle 50184">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87" name="Rectangle 50186">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50178" name="Rectangle 2"/>
          <p:cNvSpPr>
            <a:spLocks noGrp="1" noChangeArrowheads="1"/>
          </p:cNvSpPr>
          <p:nvPr>
            <p:ph type="title"/>
          </p:nvPr>
        </p:nvSpPr>
        <p:spPr>
          <a:xfrm>
            <a:off x="524354" y="2310014"/>
            <a:ext cx="4408439" cy="2674198"/>
          </a:xfrm>
        </p:spPr>
        <p:txBody>
          <a:bodyPr anchor="t">
            <a:normAutofit/>
          </a:bodyPr>
          <a:lstStyle/>
          <a:p>
            <a:r>
              <a:rPr lang="en-US" sz="4000" u="sng" dirty="0"/>
              <a:t>Longitudinal  /prospective studies</a:t>
            </a:r>
            <a:br>
              <a:rPr lang="en-US" sz="4000" u="sng" dirty="0"/>
            </a:br>
            <a:endParaRPr lang="en-US" sz="4000" dirty="0"/>
          </a:p>
        </p:txBody>
      </p:sp>
      <p:cxnSp>
        <p:nvCxnSpPr>
          <p:cNvPr id="50189" name="Straight Connector 50188">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0191"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50193" name="Picture 50192">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50195" name="Straight Connector 50194">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0181" name="Rectangle 3">
            <a:extLst>
              <a:ext uri="{FF2B5EF4-FFF2-40B4-BE49-F238E27FC236}">
                <a16:creationId xmlns:a16="http://schemas.microsoft.com/office/drawing/2014/main" id="{77CD9255-FF70-55F6-639A-25EDF864D2BA}"/>
              </a:ext>
            </a:extLst>
          </p:cNvPr>
          <p:cNvGraphicFramePr/>
          <p:nvPr>
            <p:extLst>
              <p:ext uri="{D42A27DB-BD31-4B8C-83A1-F6EECF244321}">
                <p14:modId xmlns:p14="http://schemas.microsoft.com/office/powerpoint/2010/main" val="2936385262"/>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92556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3244" y="1124744"/>
            <a:ext cx="7193464"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48844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560" y="908720"/>
            <a:ext cx="7734672" cy="5156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1192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Randomised Controlled Trials</a:t>
            </a:r>
          </a:p>
        </p:txBody>
      </p:sp>
      <p:sp>
        <p:nvSpPr>
          <p:cNvPr id="3" name="Content Placeholder 2">
            <a:extLst>
              <a:ext uri="{FF2B5EF4-FFF2-40B4-BE49-F238E27FC236}">
                <a16:creationId xmlns:a16="http://schemas.microsoft.com/office/drawing/2014/main" id="{32128B45-3392-7D43-A171-08AD5E6BCF53}"/>
              </a:ext>
            </a:extLst>
          </p:cNvPr>
          <p:cNvSpPr>
            <a:spLocks noGrp="1"/>
          </p:cNvSpPr>
          <p:nvPr>
            <p:ph idx="1"/>
          </p:nvPr>
        </p:nvSpPr>
        <p:spPr>
          <a:xfrm>
            <a:off x="1451579" y="2078485"/>
            <a:ext cx="9603275" cy="3450613"/>
          </a:xfrm>
        </p:spPr>
        <p:txBody>
          <a:bodyPr/>
          <a:lstStyle/>
          <a:p>
            <a:r>
              <a:rPr lang="en-US" dirty="0"/>
              <a:t>A </a:t>
            </a:r>
            <a:r>
              <a:rPr lang="en-US" dirty="0" err="1"/>
              <a:t>randomised</a:t>
            </a:r>
            <a:r>
              <a:rPr lang="en-US" dirty="0"/>
              <a:t> controlled trial is an experimental research design in which participants are randomly assigned to intervention and control groups. </a:t>
            </a:r>
            <a:r>
              <a:rPr lang="en-US" dirty="0" err="1"/>
              <a:t>Randomisation</a:t>
            </a:r>
            <a:r>
              <a:rPr lang="en-US" dirty="0"/>
              <a:t> reduces selection bias and strengthens causal inference.</a:t>
            </a:r>
            <a:r>
              <a:rPr lang="en-GB" dirty="0"/>
              <a:t>​</a:t>
            </a:r>
          </a:p>
        </p:txBody>
      </p:sp>
    </p:spTree>
    <p:extLst>
      <p:ext uri="{BB962C8B-B14F-4D97-AF65-F5344CB8AC3E}">
        <p14:creationId xmlns:p14="http://schemas.microsoft.com/office/powerpoint/2010/main" val="39237429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2125808" y="191817"/>
            <a:ext cx="5486400" cy="365760"/>
          </a:xfrm>
          <a:prstGeom prst="rect">
            <a:avLst/>
          </a:prstGeom>
          <a:noFill/>
          <a:ln/>
        </p:spPr>
        <p:txBody>
          <a:bodyPr wrap="square" rtlCol="0" anchor="ctr"/>
          <a:lstStyle/>
          <a:p>
            <a:pPr marL="0" indent="0">
              <a:buNone/>
            </a:pPr>
            <a:r>
              <a:rPr lang="en-US" sz="2200" b="1" dirty="0">
                <a:solidFill>
                  <a:srgbClr val="000000"/>
                </a:solidFill>
              </a:rPr>
              <a:t>Core Elements of an RCT</a:t>
            </a:r>
            <a:endParaRPr lang="en-US" sz="2200" dirty="0"/>
          </a:p>
        </p:txBody>
      </p:sp>
      <p:sp>
        <p:nvSpPr>
          <p:cNvPr id="3" name="Shape 1"/>
          <p:cNvSpPr/>
          <p:nvPr/>
        </p:nvSpPr>
        <p:spPr>
          <a:xfrm>
            <a:off x="640080" y="891540"/>
            <a:ext cx="4114800" cy="411480"/>
          </a:xfrm>
          <a:prstGeom prst="roundRect">
            <a:avLst/>
          </a:prstGeom>
          <a:solidFill>
            <a:srgbClr val="D9EAF7"/>
          </a:solidFill>
          <a:ln/>
        </p:spPr>
        <p:txBody>
          <a:bodyPr/>
          <a:lstStyle/>
          <a:p>
            <a:endParaRPr lang="en-GB"/>
          </a:p>
        </p:txBody>
      </p:sp>
      <p:sp>
        <p:nvSpPr>
          <p:cNvPr id="4" name="Text 2"/>
          <p:cNvSpPr/>
          <p:nvPr/>
        </p:nvSpPr>
        <p:spPr>
          <a:xfrm>
            <a:off x="822960" y="1005840"/>
            <a:ext cx="3657600" cy="182880"/>
          </a:xfrm>
          <a:prstGeom prst="rect">
            <a:avLst/>
          </a:prstGeom>
          <a:noFill/>
          <a:ln/>
        </p:spPr>
        <p:txBody>
          <a:bodyPr wrap="square" rtlCol="0" anchor="ctr"/>
          <a:lstStyle/>
          <a:p>
            <a:pPr marL="0" indent="0">
              <a:buNone/>
            </a:pPr>
            <a:r>
              <a:rPr lang="en-US" sz="1600" dirty="0">
                <a:solidFill>
                  <a:srgbClr val="000000"/>
                </a:solidFill>
              </a:rPr>
              <a:t>Research question &amp; hypothesis</a:t>
            </a:r>
            <a:endParaRPr lang="en-US" sz="1600" dirty="0"/>
          </a:p>
        </p:txBody>
      </p:sp>
      <p:sp>
        <p:nvSpPr>
          <p:cNvPr id="5" name="Shape 3"/>
          <p:cNvSpPr/>
          <p:nvPr/>
        </p:nvSpPr>
        <p:spPr>
          <a:xfrm>
            <a:off x="640080" y="1554480"/>
            <a:ext cx="4114800" cy="411480"/>
          </a:xfrm>
          <a:prstGeom prst="roundRect">
            <a:avLst/>
          </a:prstGeom>
          <a:solidFill>
            <a:srgbClr val="D9EAF7"/>
          </a:solidFill>
          <a:ln/>
        </p:spPr>
        <p:txBody>
          <a:bodyPr/>
          <a:lstStyle/>
          <a:p>
            <a:endParaRPr lang="en-GB"/>
          </a:p>
        </p:txBody>
      </p:sp>
      <p:sp>
        <p:nvSpPr>
          <p:cNvPr id="6" name="Text 4"/>
          <p:cNvSpPr/>
          <p:nvPr/>
        </p:nvSpPr>
        <p:spPr>
          <a:xfrm>
            <a:off x="822960" y="1645920"/>
            <a:ext cx="3657600" cy="182880"/>
          </a:xfrm>
          <a:prstGeom prst="rect">
            <a:avLst/>
          </a:prstGeom>
          <a:noFill/>
          <a:ln/>
        </p:spPr>
        <p:txBody>
          <a:bodyPr wrap="square" rtlCol="0" anchor="ctr"/>
          <a:lstStyle/>
          <a:p>
            <a:pPr marL="0" indent="0">
              <a:buNone/>
            </a:pPr>
            <a:r>
              <a:rPr lang="en-US" sz="1600" dirty="0">
                <a:solidFill>
                  <a:srgbClr val="000000"/>
                </a:solidFill>
              </a:rPr>
              <a:t>Random allocation</a:t>
            </a:r>
            <a:endParaRPr lang="en-US" sz="1600" dirty="0"/>
          </a:p>
        </p:txBody>
      </p:sp>
      <p:sp>
        <p:nvSpPr>
          <p:cNvPr id="7" name="Shape 5"/>
          <p:cNvSpPr/>
          <p:nvPr/>
        </p:nvSpPr>
        <p:spPr>
          <a:xfrm>
            <a:off x="640080" y="2194560"/>
            <a:ext cx="4114800" cy="411480"/>
          </a:xfrm>
          <a:prstGeom prst="roundRect">
            <a:avLst/>
          </a:prstGeom>
          <a:solidFill>
            <a:srgbClr val="D9EAF7"/>
          </a:solidFill>
          <a:ln/>
        </p:spPr>
        <p:txBody>
          <a:bodyPr/>
          <a:lstStyle/>
          <a:p>
            <a:endParaRPr lang="en-GB"/>
          </a:p>
        </p:txBody>
      </p:sp>
      <p:sp>
        <p:nvSpPr>
          <p:cNvPr id="8" name="Text 6"/>
          <p:cNvSpPr/>
          <p:nvPr/>
        </p:nvSpPr>
        <p:spPr>
          <a:xfrm>
            <a:off x="822960" y="2286000"/>
            <a:ext cx="3657600" cy="182880"/>
          </a:xfrm>
          <a:prstGeom prst="rect">
            <a:avLst/>
          </a:prstGeom>
          <a:noFill/>
          <a:ln/>
        </p:spPr>
        <p:txBody>
          <a:bodyPr wrap="square" rtlCol="0" anchor="ctr"/>
          <a:lstStyle/>
          <a:p>
            <a:pPr marL="0" indent="0">
              <a:buNone/>
            </a:pPr>
            <a:r>
              <a:rPr lang="en-US" sz="1600" dirty="0">
                <a:solidFill>
                  <a:srgbClr val="000000"/>
                </a:solidFill>
              </a:rPr>
              <a:t>Intervention group</a:t>
            </a:r>
            <a:endParaRPr lang="en-US" sz="1600" dirty="0"/>
          </a:p>
        </p:txBody>
      </p:sp>
      <p:sp>
        <p:nvSpPr>
          <p:cNvPr id="9" name="Shape 7"/>
          <p:cNvSpPr/>
          <p:nvPr/>
        </p:nvSpPr>
        <p:spPr>
          <a:xfrm>
            <a:off x="640080" y="2834640"/>
            <a:ext cx="4114800" cy="411480"/>
          </a:xfrm>
          <a:prstGeom prst="roundRect">
            <a:avLst/>
          </a:prstGeom>
          <a:solidFill>
            <a:srgbClr val="D9EAF7"/>
          </a:solidFill>
          <a:ln/>
        </p:spPr>
        <p:txBody>
          <a:bodyPr/>
          <a:lstStyle/>
          <a:p>
            <a:endParaRPr lang="en-GB"/>
          </a:p>
        </p:txBody>
      </p:sp>
      <p:sp>
        <p:nvSpPr>
          <p:cNvPr id="10" name="Text 8"/>
          <p:cNvSpPr/>
          <p:nvPr/>
        </p:nvSpPr>
        <p:spPr>
          <a:xfrm>
            <a:off x="822960" y="2926080"/>
            <a:ext cx="3657600" cy="182880"/>
          </a:xfrm>
          <a:prstGeom prst="rect">
            <a:avLst/>
          </a:prstGeom>
          <a:noFill/>
          <a:ln/>
        </p:spPr>
        <p:txBody>
          <a:bodyPr wrap="square" rtlCol="0" anchor="ctr"/>
          <a:lstStyle/>
          <a:p>
            <a:pPr marL="0" indent="0">
              <a:buNone/>
            </a:pPr>
            <a:r>
              <a:rPr lang="en-US" sz="1600" dirty="0">
                <a:solidFill>
                  <a:srgbClr val="000000"/>
                </a:solidFill>
              </a:rPr>
              <a:t>Control/comparison group</a:t>
            </a:r>
            <a:endParaRPr lang="en-US" sz="1600" dirty="0"/>
          </a:p>
        </p:txBody>
      </p:sp>
      <p:sp>
        <p:nvSpPr>
          <p:cNvPr id="11" name="Shape 9"/>
          <p:cNvSpPr/>
          <p:nvPr/>
        </p:nvSpPr>
        <p:spPr>
          <a:xfrm>
            <a:off x="640080" y="3474720"/>
            <a:ext cx="4114800" cy="411480"/>
          </a:xfrm>
          <a:prstGeom prst="roundRect">
            <a:avLst/>
          </a:prstGeom>
          <a:solidFill>
            <a:srgbClr val="D9EAF7"/>
          </a:solidFill>
          <a:ln/>
        </p:spPr>
        <p:txBody>
          <a:bodyPr/>
          <a:lstStyle/>
          <a:p>
            <a:endParaRPr lang="en-GB"/>
          </a:p>
        </p:txBody>
      </p:sp>
      <p:sp>
        <p:nvSpPr>
          <p:cNvPr id="12" name="Text 10"/>
          <p:cNvSpPr/>
          <p:nvPr/>
        </p:nvSpPr>
        <p:spPr>
          <a:xfrm>
            <a:off x="822960" y="3566160"/>
            <a:ext cx="3657600" cy="182880"/>
          </a:xfrm>
          <a:prstGeom prst="rect">
            <a:avLst/>
          </a:prstGeom>
          <a:noFill/>
          <a:ln/>
        </p:spPr>
        <p:txBody>
          <a:bodyPr wrap="square" rtlCol="0" anchor="ctr"/>
          <a:lstStyle/>
          <a:p>
            <a:pPr marL="0" indent="0">
              <a:buNone/>
            </a:pPr>
            <a:r>
              <a:rPr lang="en-US" sz="1600" dirty="0">
                <a:solidFill>
                  <a:srgbClr val="000000"/>
                </a:solidFill>
              </a:rPr>
              <a:t>Outcome measures</a:t>
            </a:r>
            <a:endParaRPr lang="en-US" sz="1600" dirty="0"/>
          </a:p>
        </p:txBody>
      </p:sp>
      <p:sp>
        <p:nvSpPr>
          <p:cNvPr id="13" name="Shape 11"/>
          <p:cNvSpPr/>
          <p:nvPr/>
        </p:nvSpPr>
        <p:spPr>
          <a:xfrm>
            <a:off x="640080" y="4114800"/>
            <a:ext cx="4114800" cy="411480"/>
          </a:xfrm>
          <a:prstGeom prst="roundRect">
            <a:avLst/>
          </a:prstGeom>
          <a:solidFill>
            <a:srgbClr val="D9EAF7"/>
          </a:solidFill>
          <a:ln/>
        </p:spPr>
        <p:txBody>
          <a:bodyPr/>
          <a:lstStyle/>
          <a:p>
            <a:endParaRPr lang="en-GB"/>
          </a:p>
        </p:txBody>
      </p:sp>
      <p:sp>
        <p:nvSpPr>
          <p:cNvPr id="14" name="Text 12"/>
          <p:cNvSpPr/>
          <p:nvPr/>
        </p:nvSpPr>
        <p:spPr>
          <a:xfrm>
            <a:off x="822960" y="4206240"/>
            <a:ext cx="3657600" cy="182880"/>
          </a:xfrm>
          <a:prstGeom prst="rect">
            <a:avLst/>
          </a:prstGeom>
          <a:noFill/>
          <a:ln/>
        </p:spPr>
        <p:txBody>
          <a:bodyPr wrap="square" rtlCol="0" anchor="ctr"/>
          <a:lstStyle/>
          <a:p>
            <a:pPr marL="0" indent="0">
              <a:buNone/>
            </a:pPr>
            <a:r>
              <a:rPr lang="en-US" sz="1600" dirty="0">
                <a:solidFill>
                  <a:srgbClr val="000000"/>
                </a:solidFill>
              </a:rPr>
              <a:t>Statistical comparison</a:t>
            </a:r>
            <a:endParaRPr lang="en-US" sz="1600" dirty="0"/>
          </a:p>
        </p:txBody>
      </p:sp>
      <p:sp>
        <p:nvSpPr>
          <p:cNvPr id="16" name="TextBox 15">
            <a:extLst>
              <a:ext uri="{FF2B5EF4-FFF2-40B4-BE49-F238E27FC236}">
                <a16:creationId xmlns:a16="http://schemas.microsoft.com/office/drawing/2014/main" id="{328F5521-ADC6-7192-C90D-7D1CEEB8A29B}"/>
              </a:ext>
            </a:extLst>
          </p:cNvPr>
          <p:cNvSpPr txBox="1"/>
          <p:nvPr/>
        </p:nvSpPr>
        <p:spPr>
          <a:xfrm>
            <a:off x="5562028" y="691525"/>
            <a:ext cx="5807012" cy="6217087"/>
          </a:xfrm>
          <a:prstGeom prst="rect">
            <a:avLst/>
          </a:prstGeom>
          <a:noFill/>
        </p:spPr>
        <p:txBody>
          <a:bodyPr wrap="square">
            <a:spAutoFit/>
          </a:bodyPr>
          <a:lstStyle/>
          <a:p>
            <a:pPr fontAlgn="base"/>
            <a:r>
              <a:rPr lang="en-US" b="1" dirty="0"/>
              <a:t>RCTs are the gold standard for evaluating interventions in applied psychology.​</a:t>
            </a:r>
          </a:p>
          <a:p>
            <a:pPr fontAlgn="base"/>
            <a:r>
              <a:rPr lang="en-US" b="1" dirty="0"/>
              <a:t>• Random allocation helps establish cause-and-effect relationships.​</a:t>
            </a:r>
          </a:p>
          <a:p>
            <a:pPr fontAlgn="base"/>
            <a:r>
              <a:rPr lang="en-US" b="1" dirty="0"/>
              <a:t>• Findings can inform evidence-based practice and policy.​</a:t>
            </a:r>
          </a:p>
          <a:p>
            <a:pPr marL="0" marR="0" indent="0" algn="l" rtl="0" fontAlgn="base">
              <a:buNone/>
            </a:pPr>
            <a:endParaRPr lang="en-US" sz="2000" dirty="0"/>
          </a:p>
          <a:p>
            <a:pPr marL="0" marR="0" indent="0" algn="l" rtl="0" fontAlgn="base">
              <a:buNone/>
            </a:pPr>
            <a:r>
              <a:rPr lang="en-US" sz="2000" dirty="0"/>
              <a:t>Strengths: </a:t>
            </a:r>
          </a:p>
          <a:p>
            <a:pPr marL="0" marR="0" indent="0" algn="l" rtl="0" fontAlgn="base">
              <a:buNone/>
            </a:pPr>
            <a:endParaRPr lang="en-US" sz="2000" dirty="0"/>
          </a:p>
          <a:p>
            <a:pPr marL="342900" marR="0" indent="-342900" algn="l" rtl="0" fontAlgn="base">
              <a:buFont typeface="Arial" panose="020B0604020202020204" pitchFamily="34" charset="0"/>
              <a:buChar char="•"/>
            </a:pPr>
            <a:r>
              <a:rPr lang="en-US" sz="2000" b="0" i="0" u="none" strike="noStrike" spc="0" dirty="0">
                <a:solidFill>
                  <a:schemeClr val="tx1"/>
                </a:solidFill>
                <a:effectLst/>
                <a:latin typeface="+mn-lt"/>
              </a:rPr>
              <a:t>Strong evidence for causality</a:t>
            </a:r>
            <a:r>
              <a:rPr lang="en-US" sz="2000" b="0" i="0" dirty="0">
                <a:solidFill>
                  <a:schemeClr val="tx1"/>
                </a:solidFill>
                <a:effectLst/>
                <a:latin typeface="+mn-lt"/>
              </a:rPr>
              <a:t>​</a:t>
            </a:r>
          </a:p>
          <a:p>
            <a:pPr marL="342900" marR="0" indent="-342900" algn="l" rtl="0" fontAlgn="base">
              <a:buFont typeface="Arial" panose="020B0604020202020204" pitchFamily="34" charset="0"/>
              <a:buChar char="•"/>
            </a:pPr>
            <a:r>
              <a:rPr lang="en-US" sz="2000" b="0" i="0" u="none" strike="noStrike" spc="0" dirty="0">
                <a:solidFill>
                  <a:schemeClr val="tx1"/>
                </a:solidFill>
                <a:effectLst/>
                <a:latin typeface="+mn-lt"/>
              </a:rPr>
              <a:t>Reduced bias</a:t>
            </a:r>
            <a:r>
              <a:rPr lang="en-US" sz="2000" b="0" i="0" dirty="0">
                <a:solidFill>
                  <a:schemeClr val="tx1"/>
                </a:solidFill>
                <a:effectLst/>
                <a:latin typeface="+mn-lt"/>
              </a:rPr>
              <a:t>​</a:t>
            </a:r>
          </a:p>
          <a:p>
            <a:pPr marL="342900" marR="0" indent="-342900" algn="l" rtl="0" fontAlgn="base">
              <a:buFont typeface="Arial" panose="020B0604020202020204" pitchFamily="34" charset="0"/>
              <a:buChar char="•"/>
            </a:pPr>
            <a:r>
              <a:rPr lang="en-US" sz="2000" b="0" i="0" u="none" strike="noStrike" spc="0" dirty="0">
                <a:solidFill>
                  <a:schemeClr val="tx1"/>
                </a:solidFill>
                <a:effectLst/>
                <a:latin typeface="+mn-lt"/>
              </a:rPr>
              <a:t>Replicable design</a:t>
            </a:r>
            <a:r>
              <a:rPr lang="en-US" sz="2000" b="0" i="0" dirty="0">
                <a:solidFill>
                  <a:schemeClr val="tx1"/>
                </a:solidFill>
                <a:effectLst/>
                <a:latin typeface="+mn-lt"/>
              </a:rPr>
              <a:t>​</a:t>
            </a:r>
          </a:p>
          <a:p>
            <a:pPr marR="0" algn="l" rtl="0" fontAlgn="base"/>
            <a:endParaRPr lang="en-US" sz="2000" dirty="0">
              <a:solidFill>
                <a:srgbClr val="000000"/>
              </a:solidFill>
              <a:latin typeface="Segoe UI" panose="020B0502040204020203" pitchFamily="34" charset="0"/>
            </a:endParaRPr>
          </a:p>
          <a:p>
            <a:pPr marR="0" algn="l" rtl="0" fontAlgn="base"/>
            <a:r>
              <a:rPr lang="en-US" sz="2000" b="0" i="0" dirty="0">
                <a:solidFill>
                  <a:srgbClr val="000000"/>
                </a:solidFill>
                <a:effectLst/>
                <a:latin typeface="Segoe UI" panose="020B0502040204020203" pitchFamily="34" charset="0"/>
              </a:rPr>
              <a:t>Limitations: </a:t>
            </a:r>
          </a:p>
          <a:p>
            <a:pPr marL="285750" indent="-285750" fontAlgn="base">
              <a:buFont typeface="Arial" panose="020B0604020202020204" pitchFamily="34" charset="0"/>
              <a:buChar char="•"/>
            </a:pPr>
            <a:r>
              <a:rPr lang="en-US" sz="2000" dirty="0"/>
              <a:t>Can be expensive and time-consuming​</a:t>
            </a:r>
          </a:p>
          <a:p>
            <a:pPr marL="285750" indent="-285750" fontAlgn="base">
              <a:buFont typeface="Arial" panose="020B0604020202020204" pitchFamily="34" charset="0"/>
              <a:buChar char="•"/>
            </a:pPr>
            <a:r>
              <a:rPr lang="en-US" sz="2000" dirty="0"/>
              <a:t>Ethical constraints​</a:t>
            </a:r>
          </a:p>
          <a:p>
            <a:pPr marL="285750" indent="-285750" fontAlgn="base">
              <a:buFont typeface="Arial" panose="020B0604020202020204" pitchFamily="34" charset="0"/>
              <a:buChar char="•"/>
            </a:pPr>
            <a:r>
              <a:rPr lang="en-US" sz="2000" dirty="0"/>
              <a:t>May have limited real-world </a:t>
            </a:r>
            <a:r>
              <a:rPr lang="en-US" sz="2000" dirty="0" err="1"/>
              <a:t>generalisability</a:t>
            </a:r>
            <a:r>
              <a:rPr lang="en-US" sz="2000" dirty="0"/>
              <a:t>​</a:t>
            </a:r>
          </a:p>
          <a:p>
            <a:pPr marR="0" algn="l" rtl="0" fontAlgn="base"/>
            <a:endParaRPr lang="en-US" sz="2000" dirty="0">
              <a:solidFill>
                <a:srgbClr val="000000"/>
              </a:solidFill>
              <a:latin typeface="Segoe UI" panose="020B0502040204020203" pitchFamily="34" charset="0"/>
            </a:endParaRPr>
          </a:p>
          <a:p>
            <a:pPr marR="0" algn="l" rtl="0" fontAlgn="base"/>
            <a:endParaRPr lang="en-US" sz="2000" b="0" i="0" dirty="0">
              <a:solidFill>
                <a:srgbClr val="000000"/>
              </a:solidFill>
              <a:effectLst/>
              <a:latin typeface="Segoe UI" panose="020B0502040204020203" pitchFamily="34" charset="0"/>
            </a:endParaRPr>
          </a:p>
          <a:p>
            <a:pPr marR="0" algn="l" rtl="0" fontAlgn="base"/>
            <a:endParaRPr lang="en-US" sz="2000" dirty="0">
              <a:solidFill>
                <a:srgbClr val="000000"/>
              </a:solidFill>
              <a:latin typeface="Segoe UI" panose="020B0502040204020203" pitchFamily="34" charset="0"/>
            </a:endParaRPr>
          </a:p>
          <a:p>
            <a:pPr marR="0" algn="l" rtl="0" fontAlgn="base"/>
            <a:endParaRPr lang="en-US" sz="1000" b="0" i="0" dirty="0">
              <a:solidFill>
                <a:srgbClr val="000000"/>
              </a:solidFill>
              <a:effectLst/>
              <a:latin typeface="Segoe UI" panose="020B0502040204020203"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6"/>
          <p:cNvSpPr txBox="1">
            <a:spLocks noChangeArrowheads="1"/>
          </p:cNvSpPr>
          <p:nvPr/>
        </p:nvSpPr>
        <p:spPr bwMode="auto">
          <a:xfrm>
            <a:off x="2135188" y="908051"/>
            <a:ext cx="8153400" cy="3111621"/>
          </a:xfrm>
          <a:prstGeom prst="rect">
            <a:avLst/>
          </a:prstGeom>
          <a:noFill/>
          <a:ln w="9525">
            <a:noFill/>
            <a:miter lim="800000"/>
            <a:headEnd/>
            <a:tailEnd/>
          </a:ln>
        </p:spPr>
        <p:txBody>
          <a:bodyPr>
            <a:spAutoFit/>
          </a:bodyPr>
          <a:lstStyle/>
          <a:p>
            <a:pPr>
              <a:lnSpc>
                <a:spcPct val="90000"/>
              </a:lnSpc>
              <a:buFont typeface="Wingdings" pitchFamily="2" charset="2"/>
              <a:buNone/>
            </a:pPr>
            <a:endParaRPr lang="en-GB" sz="1200" b="1"/>
          </a:p>
          <a:p>
            <a:pPr>
              <a:lnSpc>
                <a:spcPct val="90000"/>
              </a:lnSpc>
              <a:buFont typeface="Wingdings" pitchFamily="2" charset="2"/>
              <a:buNone/>
            </a:pPr>
            <a:r>
              <a:rPr lang="en-GB" sz="2400" b="1"/>
              <a:t>	MRC Phase III Randomised Controlled Trial </a:t>
            </a:r>
          </a:p>
          <a:p>
            <a:pPr>
              <a:lnSpc>
                <a:spcPct val="90000"/>
              </a:lnSpc>
              <a:buFont typeface="Wingdings" pitchFamily="2" charset="2"/>
              <a:buNone/>
            </a:pPr>
            <a:endParaRPr lang="en-GB" sz="2400" b="1"/>
          </a:p>
          <a:p>
            <a:pPr>
              <a:lnSpc>
                <a:spcPct val="90000"/>
              </a:lnSpc>
              <a:buFont typeface="Wingdings" pitchFamily="2" charset="2"/>
              <a:buNone/>
            </a:pPr>
            <a:endParaRPr lang="en-GB" sz="2400" b="1"/>
          </a:p>
          <a:p>
            <a:pPr>
              <a:lnSpc>
                <a:spcPct val="90000"/>
              </a:lnSpc>
              <a:buFont typeface="Wingdings" pitchFamily="2" charset="2"/>
              <a:buNone/>
            </a:pPr>
            <a:endParaRPr lang="en-GB" sz="2000" b="1"/>
          </a:p>
          <a:p>
            <a:pPr>
              <a:lnSpc>
                <a:spcPct val="90000"/>
              </a:lnSpc>
              <a:buFont typeface="Wingdings" pitchFamily="2" charset="2"/>
              <a:buNone/>
            </a:pPr>
            <a:r>
              <a:rPr lang="en-GB" sz="2000"/>
              <a:t>	   	        1500 referrals across Wales</a:t>
            </a:r>
          </a:p>
          <a:p>
            <a:pPr>
              <a:lnSpc>
                <a:spcPct val="90000"/>
              </a:lnSpc>
              <a:buFont typeface="Wingdings" pitchFamily="2" charset="2"/>
              <a:buNone/>
            </a:pPr>
            <a:r>
              <a:rPr lang="en-GB" sz="2000"/>
              <a:t>		            (9 months recruitment)</a:t>
            </a:r>
          </a:p>
          <a:p>
            <a:pPr>
              <a:lnSpc>
                <a:spcPct val="90000"/>
              </a:lnSpc>
              <a:buFont typeface="Wingdings" pitchFamily="2" charset="2"/>
              <a:buNone/>
            </a:pPr>
            <a:r>
              <a:rPr lang="en-GB" sz="2000"/>
              <a:t>		</a:t>
            </a:r>
            <a:endParaRPr lang="en-GB" sz="2400" b="1"/>
          </a:p>
          <a:p>
            <a:pPr lvl="2">
              <a:lnSpc>
                <a:spcPct val="90000"/>
              </a:lnSpc>
              <a:buFont typeface="Wingdings" pitchFamily="2" charset="2"/>
              <a:buNone/>
            </a:pPr>
            <a:endParaRPr lang="en-GB" sz="2400" b="1"/>
          </a:p>
          <a:p>
            <a:pPr>
              <a:spcBef>
                <a:spcPct val="50000"/>
              </a:spcBef>
            </a:pPr>
            <a:endParaRPr lang="en-GB">
              <a:latin typeface="Times New Roman" pitchFamily="18" charset="0"/>
            </a:endParaRPr>
          </a:p>
        </p:txBody>
      </p:sp>
      <p:sp>
        <p:nvSpPr>
          <p:cNvPr id="21508" name="Line 7"/>
          <p:cNvSpPr>
            <a:spLocks noChangeShapeType="1"/>
          </p:cNvSpPr>
          <p:nvPr/>
        </p:nvSpPr>
        <p:spPr bwMode="auto">
          <a:xfrm>
            <a:off x="5664200" y="1700213"/>
            <a:ext cx="0" cy="533400"/>
          </a:xfrm>
          <a:prstGeom prst="line">
            <a:avLst/>
          </a:prstGeom>
          <a:noFill/>
          <a:ln w="9525">
            <a:solidFill>
              <a:schemeClr val="tx1"/>
            </a:solidFill>
            <a:round/>
            <a:headEnd/>
            <a:tailEnd type="triangle" w="med" len="med"/>
          </a:ln>
        </p:spPr>
        <p:txBody>
          <a:bodyPr wrap="none" anchor="ctr"/>
          <a:lstStyle/>
          <a:p>
            <a:endParaRPr lang="en-GB"/>
          </a:p>
        </p:txBody>
      </p:sp>
      <p:sp>
        <p:nvSpPr>
          <p:cNvPr id="21509" name="Line 8"/>
          <p:cNvSpPr>
            <a:spLocks noChangeShapeType="1"/>
          </p:cNvSpPr>
          <p:nvPr/>
        </p:nvSpPr>
        <p:spPr bwMode="auto">
          <a:xfrm flipH="1">
            <a:off x="3648075" y="2997201"/>
            <a:ext cx="1798638" cy="1655763"/>
          </a:xfrm>
          <a:prstGeom prst="line">
            <a:avLst/>
          </a:prstGeom>
          <a:noFill/>
          <a:ln w="9525">
            <a:solidFill>
              <a:schemeClr val="tx1"/>
            </a:solidFill>
            <a:round/>
            <a:headEnd/>
            <a:tailEnd type="triangle" w="med" len="med"/>
          </a:ln>
        </p:spPr>
        <p:txBody>
          <a:bodyPr wrap="none" anchor="ctr"/>
          <a:lstStyle/>
          <a:p>
            <a:endParaRPr lang="en-GB"/>
          </a:p>
        </p:txBody>
      </p:sp>
      <p:sp>
        <p:nvSpPr>
          <p:cNvPr id="21510" name="Line 9"/>
          <p:cNvSpPr>
            <a:spLocks noChangeShapeType="1"/>
          </p:cNvSpPr>
          <p:nvPr/>
        </p:nvSpPr>
        <p:spPr bwMode="auto">
          <a:xfrm>
            <a:off x="5951538" y="2997201"/>
            <a:ext cx="1897062" cy="1427163"/>
          </a:xfrm>
          <a:prstGeom prst="line">
            <a:avLst/>
          </a:prstGeom>
          <a:noFill/>
          <a:ln w="9525">
            <a:solidFill>
              <a:schemeClr val="tx1"/>
            </a:solidFill>
            <a:round/>
            <a:headEnd/>
            <a:tailEnd type="triangle" w="med" len="med"/>
          </a:ln>
        </p:spPr>
        <p:txBody>
          <a:bodyPr wrap="none" anchor="ctr"/>
          <a:lstStyle/>
          <a:p>
            <a:endParaRPr lang="en-GB"/>
          </a:p>
        </p:txBody>
      </p:sp>
      <p:sp>
        <p:nvSpPr>
          <p:cNvPr id="21511" name="Rectangle 10"/>
          <p:cNvSpPr>
            <a:spLocks noChangeArrowheads="1"/>
          </p:cNvSpPr>
          <p:nvPr/>
        </p:nvSpPr>
        <p:spPr bwMode="auto">
          <a:xfrm>
            <a:off x="1981200" y="4648200"/>
            <a:ext cx="3581400" cy="1421928"/>
          </a:xfrm>
          <a:prstGeom prst="rect">
            <a:avLst/>
          </a:prstGeom>
          <a:noFill/>
          <a:ln w="9525">
            <a:noFill/>
            <a:miter lim="800000"/>
            <a:headEnd/>
            <a:tailEnd/>
          </a:ln>
        </p:spPr>
        <p:txBody>
          <a:bodyPr>
            <a:spAutoFit/>
          </a:bodyPr>
          <a:lstStyle/>
          <a:p>
            <a:pPr lvl="2">
              <a:lnSpc>
                <a:spcPct val="90000"/>
              </a:lnSpc>
              <a:buFont typeface="Wingdings" pitchFamily="2" charset="2"/>
              <a:buNone/>
            </a:pPr>
            <a:r>
              <a:rPr lang="en-GB" sz="2400"/>
              <a:t>Control group: standard care (letter/FHQ)</a:t>
            </a:r>
          </a:p>
          <a:p>
            <a:pPr lvl="2">
              <a:lnSpc>
                <a:spcPct val="90000"/>
              </a:lnSpc>
              <a:buFont typeface="Wingdings" pitchFamily="2" charset="2"/>
              <a:buNone/>
            </a:pPr>
            <a:endParaRPr lang="en-GB" sz="2400"/>
          </a:p>
        </p:txBody>
      </p:sp>
      <p:sp>
        <p:nvSpPr>
          <p:cNvPr id="21512" name="Rectangle 11"/>
          <p:cNvSpPr>
            <a:spLocks noChangeArrowheads="1"/>
          </p:cNvSpPr>
          <p:nvPr/>
        </p:nvSpPr>
        <p:spPr bwMode="auto">
          <a:xfrm>
            <a:off x="6629401" y="4572001"/>
            <a:ext cx="3579813" cy="1200329"/>
          </a:xfrm>
          <a:prstGeom prst="rect">
            <a:avLst/>
          </a:prstGeom>
          <a:noFill/>
          <a:ln w="9525">
            <a:noFill/>
            <a:miter lim="800000"/>
            <a:headEnd/>
            <a:tailEnd/>
          </a:ln>
        </p:spPr>
        <p:txBody>
          <a:bodyPr>
            <a:spAutoFit/>
          </a:bodyPr>
          <a:lstStyle/>
          <a:p>
            <a:r>
              <a:rPr lang="en-GB" sz="2400"/>
              <a:t>Intervention group: standard care plus distraction leaflet</a:t>
            </a:r>
          </a:p>
        </p:txBody>
      </p:sp>
      <p:sp>
        <p:nvSpPr>
          <p:cNvPr id="21513" name="Text Box 13"/>
          <p:cNvSpPr txBox="1">
            <a:spLocks noChangeArrowheads="1"/>
          </p:cNvSpPr>
          <p:nvPr/>
        </p:nvSpPr>
        <p:spPr bwMode="auto">
          <a:xfrm>
            <a:off x="2424114" y="333375"/>
            <a:ext cx="7488237" cy="457200"/>
          </a:xfrm>
          <a:prstGeom prst="rect">
            <a:avLst/>
          </a:prstGeom>
          <a:solidFill>
            <a:schemeClr val="bg1"/>
          </a:solidFill>
          <a:ln w="9525">
            <a:noFill/>
            <a:miter lim="800000"/>
            <a:headEnd/>
            <a:tailEnd/>
          </a:ln>
        </p:spPr>
        <p:txBody>
          <a:bodyPr>
            <a:spAutoFit/>
          </a:bodyPr>
          <a:lstStyle/>
          <a:p>
            <a:pPr>
              <a:spcBef>
                <a:spcPct val="50000"/>
              </a:spcBef>
            </a:pPr>
            <a:r>
              <a:rPr lang="en-GB" sz="2400" b="1">
                <a:latin typeface="Times New Roman" pitchFamily="18" charset="0"/>
              </a:rPr>
              <a:t>	      Phase III: The CARIAD Trial</a:t>
            </a:r>
            <a:endParaRPr lang="en-GB" sz="2000">
              <a:latin typeface="Times New Roman" pitchFamily="18" charset="0"/>
            </a:endParaRPr>
          </a:p>
        </p:txBody>
      </p:sp>
    </p:spTree>
    <p:extLst>
      <p:ext uri="{BB962C8B-B14F-4D97-AF65-F5344CB8AC3E}">
        <p14:creationId xmlns:p14="http://schemas.microsoft.com/office/powerpoint/2010/main" val="551940788"/>
      </p:ext>
    </p:extLst>
  </p:cSld>
  <p:clrMapOvr>
    <a:masterClrMapping/>
  </p:clrMapOvr>
  <p:transition advTm="24464"/>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1717" y="908721"/>
            <a:ext cx="7658100" cy="441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3290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BBC7667-C352-4842-9AFD-E5C16AD002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6" name="Rectangle 15">
            <a:extLst>
              <a:ext uri="{FF2B5EF4-FFF2-40B4-BE49-F238E27FC236}">
                <a16:creationId xmlns:a16="http://schemas.microsoft.com/office/drawing/2014/main" id="{1BF0792A-0F2B-4A2E-AB38-0A4F18A3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57DB18D-C2F1-4C8C-8808-9C01ECE68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20" name="Group 19">
            <a:extLst>
              <a:ext uri="{FF2B5EF4-FFF2-40B4-BE49-F238E27FC236}">
                <a16:creationId xmlns:a16="http://schemas.microsoft.com/office/drawing/2014/main" id="{E5D935FA-3336-4941-9214-E250A5727F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5671" y="644327"/>
            <a:ext cx="9299965" cy="4811366"/>
            <a:chOff x="7639235" y="600024"/>
            <a:chExt cx="3898557" cy="6878929"/>
          </a:xfrm>
        </p:grpSpPr>
        <p:sp>
          <p:nvSpPr>
            <p:cNvPr id="21" name="Rectangle 20">
              <a:extLst>
                <a:ext uri="{FF2B5EF4-FFF2-40B4-BE49-F238E27FC236}">
                  <a16:creationId xmlns:a16="http://schemas.microsoft.com/office/drawing/2014/main" id="{45D9E2ED-FF90-4200-A7EE-6D41D6526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39235" y="600024"/>
              <a:ext cx="3898557" cy="687892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A4BEB8D-68AD-4314-8A2B-F8DC85A530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0263" y="1062693"/>
              <a:ext cx="3635738" cy="59547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229CBA0-7F6B-9B86-BD97-EDF48650143F}"/>
              </a:ext>
            </a:extLst>
          </p:cNvPr>
          <p:cNvSpPr>
            <a:spLocks noGrp="1"/>
          </p:cNvSpPr>
          <p:nvPr>
            <p:ph type="title"/>
          </p:nvPr>
        </p:nvSpPr>
        <p:spPr>
          <a:xfrm>
            <a:off x="2391408" y="1590734"/>
            <a:ext cx="7405874" cy="2520012"/>
          </a:xfrm>
          <a:solidFill>
            <a:schemeClr val="bg2"/>
          </a:solidFill>
        </p:spPr>
        <p:txBody>
          <a:bodyPr vert="horz" lIns="91440" tIns="45720" rIns="91440" bIns="0" rtlCol="0" anchor="ctr">
            <a:normAutofit/>
          </a:bodyPr>
          <a:lstStyle/>
          <a:p>
            <a:pPr algn="ctr"/>
            <a:r>
              <a:rPr lang="en-US" sz="5600">
                <a:solidFill>
                  <a:schemeClr val="tx2"/>
                </a:solidFill>
              </a:rPr>
              <a:t>Quasi-experimental studies in applied psychology </a:t>
            </a:r>
          </a:p>
        </p:txBody>
      </p:sp>
      <p:sp>
        <p:nvSpPr>
          <p:cNvPr id="3" name="Text Placeholder 2">
            <a:extLst>
              <a:ext uri="{FF2B5EF4-FFF2-40B4-BE49-F238E27FC236}">
                <a16:creationId xmlns:a16="http://schemas.microsoft.com/office/drawing/2014/main" id="{31E14504-2781-DEEA-D69E-50339880FF7E}"/>
              </a:ext>
            </a:extLst>
          </p:cNvPr>
          <p:cNvSpPr>
            <a:spLocks noGrp="1"/>
          </p:cNvSpPr>
          <p:nvPr>
            <p:ph type="body" idx="1"/>
          </p:nvPr>
        </p:nvSpPr>
        <p:spPr>
          <a:xfrm>
            <a:off x="2417779" y="4427183"/>
            <a:ext cx="7379502" cy="522928"/>
          </a:xfrm>
        </p:spPr>
        <p:txBody>
          <a:bodyPr vert="horz" lIns="91440" tIns="91440" rIns="91440" bIns="91440" rtlCol="0">
            <a:normAutofit/>
          </a:bodyPr>
          <a:lstStyle/>
          <a:p>
            <a:pPr algn="ctr"/>
            <a:endParaRPr lang="en-US" cap="all" dirty="0">
              <a:solidFill>
                <a:srgbClr val="000000"/>
              </a:solidFill>
            </a:endParaRPr>
          </a:p>
        </p:txBody>
      </p:sp>
      <p:cxnSp>
        <p:nvCxnSpPr>
          <p:cNvPr id="24" name="Straight Connector 23">
            <a:extLst>
              <a:ext uri="{FF2B5EF4-FFF2-40B4-BE49-F238E27FC236}">
                <a16:creationId xmlns:a16="http://schemas.microsoft.com/office/drawing/2014/main" id="{87F797D1-251E-41FE-9FF8-AD487DEF28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1416139"/>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26" name="Straight Connector 25">
            <a:extLst>
              <a:ext uri="{FF2B5EF4-FFF2-40B4-BE49-F238E27FC236}">
                <a16:creationId xmlns:a16="http://schemas.microsoft.com/office/drawing/2014/main" id="{09A0CE28-0E59-4F4D-9855-8A8DCE9A8E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4285341"/>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8" name="Picture 27">
            <a:extLst>
              <a:ext uri="{FF2B5EF4-FFF2-40B4-BE49-F238E27FC236}">
                <a16:creationId xmlns:a16="http://schemas.microsoft.com/office/drawing/2014/main" id="{75CC23F7-9F20-4C4B-8608-BD4DE9728F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22475632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EC135-F0B4-0E2E-3682-6AB51BB38B76}"/>
              </a:ext>
            </a:extLst>
          </p:cNvPr>
          <p:cNvSpPr>
            <a:spLocks noGrp="1"/>
          </p:cNvSpPr>
          <p:nvPr>
            <p:ph type="title"/>
          </p:nvPr>
        </p:nvSpPr>
        <p:spPr>
          <a:xfrm>
            <a:off x="613401" y="162850"/>
            <a:ext cx="11481847" cy="1325563"/>
          </a:xfrm>
        </p:spPr>
        <p:txBody>
          <a:bodyPr anchor="ctr">
            <a:normAutofit/>
          </a:bodyPr>
          <a:lstStyle/>
          <a:p>
            <a:r>
              <a:rPr lang="en-GB" sz="3200" b="1" dirty="0"/>
              <a:t>Experimental Testing of Intervention and UX Testing</a:t>
            </a:r>
          </a:p>
        </p:txBody>
      </p:sp>
      <p:sp>
        <p:nvSpPr>
          <p:cNvPr id="7" name="Content Placeholder 6">
            <a:extLst>
              <a:ext uri="{FF2B5EF4-FFF2-40B4-BE49-F238E27FC236}">
                <a16:creationId xmlns:a16="http://schemas.microsoft.com/office/drawing/2014/main" id="{BEFF18B2-A55D-3AD5-545E-AF2F3AA7B4B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740688E-4BCA-CBCA-9D73-3035F009F14A}"/>
              </a:ext>
            </a:extLst>
          </p:cNvPr>
          <p:cNvPicPr>
            <a:picLocks noChangeAspect="1"/>
          </p:cNvPicPr>
          <p:nvPr/>
        </p:nvPicPr>
        <p:blipFill>
          <a:blip r:embed="rId3"/>
          <a:srcRect t="32059" r="1" b="12574"/>
          <a:stretch>
            <a:fillRect/>
          </a:stretch>
        </p:blipFill>
        <p:spPr>
          <a:xfrm>
            <a:off x="462392" y="1730829"/>
            <a:ext cx="6096000" cy="3629097"/>
          </a:xfrm>
          <a:prstGeom prst="rect">
            <a:avLst/>
          </a:prstGeom>
          <a:noFill/>
        </p:spPr>
      </p:pic>
      <p:sp>
        <p:nvSpPr>
          <p:cNvPr id="5" name="TextBox 4">
            <a:extLst>
              <a:ext uri="{FF2B5EF4-FFF2-40B4-BE49-F238E27FC236}">
                <a16:creationId xmlns:a16="http://schemas.microsoft.com/office/drawing/2014/main" id="{A174C562-75E0-6E97-C431-5BFDF82C50D6}"/>
              </a:ext>
            </a:extLst>
          </p:cNvPr>
          <p:cNvSpPr txBox="1"/>
          <p:nvPr/>
        </p:nvSpPr>
        <p:spPr>
          <a:xfrm>
            <a:off x="4883888" y="1176302"/>
            <a:ext cx="6096000" cy="369332"/>
          </a:xfrm>
          <a:prstGeom prst="rect">
            <a:avLst/>
          </a:prstGeom>
          <a:noFill/>
        </p:spPr>
        <p:txBody>
          <a:bodyPr wrap="square">
            <a:spAutoFit/>
          </a:bodyPr>
          <a:lstStyle/>
          <a:p>
            <a:pPr algn="l">
              <a:buNone/>
            </a:pPr>
            <a:r>
              <a:rPr lang="en-GB" b="0" i="0" dirty="0">
                <a:solidFill>
                  <a:srgbClr val="FFFFFF"/>
                </a:solidFill>
                <a:effectLst/>
                <a:latin typeface="Georgia" panose="02040502050405020303" pitchFamily="18" charset="0"/>
              </a:rPr>
              <a:t>Wales Institute of Digital Information</a:t>
            </a:r>
          </a:p>
        </p:txBody>
      </p:sp>
      <p:pic>
        <p:nvPicPr>
          <p:cNvPr id="6" name="Picture 5">
            <a:extLst>
              <a:ext uri="{FF2B5EF4-FFF2-40B4-BE49-F238E27FC236}">
                <a16:creationId xmlns:a16="http://schemas.microsoft.com/office/drawing/2014/main" id="{C8F3F97F-B6D8-B62E-6C3A-FEFD3D3D2303}"/>
              </a:ext>
            </a:extLst>
          </p:cNvPr>
          <p:cNvPicPr>
            <a:picLocks noChangeAspect="1"/>
          </p:cNvPicPr>
          <p:nvPr/>
        </p:nvPicPr>
        <p:blipFill>
          <a:blip r:embed="rId4"/>
          <a:stretch>
            <a:fillRect/>
          </a:stretch>
        </p:blipFill>
        <p:spPr>
          <a:xfrm>
            <a:off x="4639248" y="1545634"/>
            <a:ext cx="7090360" cy="3992607"/>
          </a:xfrm>
          <a:prstGeom prst="rect">
            <a:avLst/>
          </a:prstGeom>
        </p:spPr>
      </p:pic>
    </p:spTree>
    <p:extLst>
      <p:ext uri="{BB962C8B-B14F-4D97-AF65-F5344CB8AC3E}">
        <p14:creationId xmlns:p14="http://schemas.microsoft.com/office/powerpoint/2010/main" val="2063410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B7F0C28-1EA1-615C-08AF-77C062F45718}"/>
              </a:ext>
            </a:extLst>
          </p:cNvPr>
          <p:cNvPicPr>
            <a:picLocks noGrp="1" noChangeAspect="1"/>
          </p:cNvPicPr>
          <p:nvPr>
            <p:ph idx="1"/>
          </p:nvPr>
        </p:nvPicPr>
        <p:blipFill>
          <a:blip r:embed="rId2"/>
          <a:stretch>
            <a:fillRect/>
          </a:stretch>
        </p:blipFill>
        <p:spPr>
          <a:xfrm>
            <a:off x="636834" y="1289261"/>
            <a:ext cx="9605771" cy="3881688"/>
          </a:xfrm>
          <a:prstGeom prst="rect">
            <a:avLst/>
          </a:prstGeom>
        </p:spPr>
      </p:pic>
      <p:sp>
        <p:nvSpPr>
          <p:cNvPr id="8" name="Title 1">
            <a:extLst>
              <a:ext uri="{FF2B5EF4-FFF2-40B4-BE49-F238E27FC236}">
                <a16:creationId xmlns:a16="http://schemas.microsoft.com/office/drawing/2014/main" id="{3D9A9093-9E45-FB55-5DA3-2185762347B6}"/>
              </a:ext>
            </a:extLst>
          </p:cNvPr>
          <p:cNvSpPr txBox="1">
            <a:spLocks/>
          </p:cNvSpPr>
          <p:nvPr/>
        </p:nvSpPr>
        <p:spPr>
          <a:xfrm>
            <a:off x="500101" y="130174"/>
            <a:ext cx="11481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t>Explicit Measures </a:t>
            </a:r>
          </a:p>
        </p:txBody>
      </p:sp>
      <p:sp>
        <p:nvSpPr>
          <p:cNvPr id="2" name="Rectangle 1">
            <a:extLst>
              <a:ext uri="{FF2B5EF4-FFF2-40B4-BE49-F238E27FC236}">
                <a16:creationId xmlns:a16="http://schemas.microsoft.com/office/drawing/2014/main" id="{6385C116-D4A5-0AA0-A23E-67680EC9CEA2}"/>
              </a:ext>
            </a:extLst>
          </p:cNvPr>
          <p:cNvSpPr/>
          <p:nvPr/>
        </p:nvSpPr>
        <p:spPr>
          <a:xfrm>
            <a:off x="4423051" y="1724355"/>
            <a:ext cx="6882809" cy="345286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r>
              <a:rPr lang="en-GB" sz="2400" dirty="0"/>
              <a:t>Adapted WHO-QoL Attitudes towards Disability Scale</a:t>
            </a:r>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r>
              <a:rPr lang="en-GB" sz="2400" dirty="0"/>
              <a:t>Adapted Version of Comprehensive Empathy Scale</a:t>
            </a:r>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r>
              <a:rPr lang="en-GB" sz="2400" dirty="0"/>
              <a:t>Social Interaction preparedness </a:t>
            </a:r>
          </a:p>
          <a:p>
            <a:pPr marL="285750" indent="-285750">
              <a:buFont typeface="Wingdings" panose="05000000000000000000" pitchFamily="2" charset="2"/>
              <a:buChar char="Ø"/>
            </a:pPr>
            <a:endParaRPr lang="en-GB" dirty="0"/>
          </a:p>
          <a:p>
            <a:endParaRPr lang="en-GB" dirty="0"/>
          </a:p>
          <a:p>
            <a:r>
              <a:rPr lang="en-GB" dirty="0"/>
              <a:t>.</a:t>
            </a:r>
          </a:p>
          <a:p>
            <a:endParaRPr lang="en-GB" dirty="0"/>
          </a:p>
          <a:p>
            <a:endParaRPr lang="en-GB" dirty="0"/>
          </a:p>
        </p:txBody>
      </p:sp>
    </p:spTree>
    <p:extLst>
      <p:ext uri="{BB962C8B-B14F-4D97-AF65-F5344CB8AC3E}">
        <p14:creationId xmlns:p14="http://schemas.microsoft.com/office/powerpoint/2010/main" val="18717424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4" name="Picture 13">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6" name="Straight Connector 15">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 name="Rectangle 19">
            <a:extLst>
              <a:ext uri="{FF2B5EF4-FFF2-40B4-BE49-F238E27FC236}">
                <a16:creationId xmlns:a16="http://schemas.microsoft.com/office/drawing/2014/main" id="{56412368-7E6B-4064-B6FA-72DF6DA0C2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014FE20-9BCC-4219-A8AD-B1C110BD5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 name="Title 3">
            <a:extLst>
              <a:ext uri="{FF2B5EF4-FFF2-40B4-BE49-F238E27FC236}">
                <a16:creationId xmlns:a16="http://schemas.microsoft.com/office/drawing/2014/main" id="{B0F5445B-5AE9-7859-6F8E-B83479AA73FA}"/>
              </a:ext>
            </a:extLst>
          </p:cNvPr>
          <p:cNvSpPr>
            <a:spLocks noGrp="1"/>
          </p:cNvSpPr>
          <p:nvPr>
            <p:ph type="title"/>
          </p:nvPr>
        </p:nvSpPr>
        <p:spPr>
          <a:xfrm>
            <a:off x="1452617" y="976508"/>
            <a:ext cx="5525305" cy="2367221"/>
          </a:xfrm>
        </p:spPr>
        <p:txBody>
          <a:bodyPr vert="horz" lIns="91440" tIns="45720" rIns="91440" bIns="0" rtlCol="0" anchor="b">
            <a:normAutofit/>
          </a:bodyPr>
          <a:lstStyle/>
          <a:p>
            <a:r>
              <a:rPr lang="en-US" sz="5400" dirty="0"/>
              <a:t>Break</a:t>
            </a:r>
          </a:p>
        </p:txBody>
      </p:sp>
      <p:cxnSp>
        <p:nvCxnSpPr>
          <p:cNvPr id="24" name="Straight Connector 23">
            <a:extLst>
              <a:ext uri="{FF2B5EF4-FFF2-40B4-BE49-F238E27FC236}">
                <a16:creationId xmlns:a16="http://schemas.microsoft.com/office/drawing/2014/main" id="{A661C966-C6C8-4667-903D-E68521C35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8" y="3528543"/>
            <a:ext cx="55361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6" name="Group 25">
            <a:extLst>
              <a:ext uri="{FF2B5EF4-FFF2-40B4-BE49-F238E27FC236}">
                <a16:creationId xmlns:a16="http://schemas.microsoft.com/office/drawing/2014/main" id="{36439133-030D-427C-AADE-2B48B199178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77388" y="482171"/>
            <a:chExt cx="4074533" cy="5149101"/>
          </a:xfrm>
        </p:grpSpPr>
        <p:sp>
          <p:nvSpPr>
            <p:cNvPr id="27" name="Rectangle 26">
              <a:extLst>
                <a:ext uri="{FF2B5EF4-FFF2-40B4-BE49-F238E27FC236}">
                  <a16:creationId xmlns:a16="http://schemas.microsoft.com/office/drawing/2014/main" id="{2C11378B-6628-411A-9A79-CF10232D7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77388"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8E6BF6A-26B8-45E6-887E-FE78A7984F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47"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0" name="Rectangle 29">
            <a:extLst>
              <a:ext uri="{FF2B5EF4-FFF2-40B4-BE49-F238E27FC236}">
                <a16:creationId xmlns:a16="http://schemas.microsoft.com/office/drawing/2014/main" id="{82388B0B-738B-4313-8674-79D97E74A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1624" y="977965"/>
            <a:ext cx="3119444"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Coffee">
            <a:extLst>
              <a:ext uri="{FF2B5EF4-FFF2-40B4-BE49-F238E27FC236}">
                <a16:creationId xmlns:a16="http://schemas.microsoft.com/office/drawing/2014/main" id="{4BE2F0E4-51EA-B4BA-040B-CB091A285E0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16373" y="1649879"/>
            <a:ext cx="2799103" cy="2799103"/>
          </a:xfrm>
          <a:prstGeom prst="rect">
            <a:avLst/>
          </a:prstGeom>
        </p:spPr>
      </p:pic>
      <p:pic>
        <p:nvPicPr>
          <p:cNvPr id="32" name="Picture 31">
            <a:extLst>
              <a:ext uri="{FF2B5EF4-FFF2-40B4-BE49-F238E27FC236}">
                <a16:creationId xmlns:a16="http://schemas.microsoft.com/office/drawing/2014/main" id="{6DF84359-5DD6-461B-9519-90AA2F46C1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4" name="Straight Connector 33">
            <a:extLst>
              <a:ext uri="{FF2B5EF4-FFF2-40B4-BE49-F238E27FC236}">
                <a16:creationId xmlns:a16="http://schemas.microsoft.com/office/drawing/2014/main" id="{E90BC892-CE86-41EE-8A3B-2178D5170C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21617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402440" name="Rectangle 402439">
            <a:extLst>
              <a:ext uri="{FF2B5EF4-FFF2-40B4-BE49-F238E27FC236}">
                <a16:creationId xmlns:a16="http://schemas.microsoft.com/office/drawing/2014/main" id="{1BF0792A-0F2B-4A2E-AB38-0A4F18A3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2442" name="Rectangle 402441">
            <a:extLst>
              <a:ext uri="{FF2B5EF4-FFF2-40B4-BE49-F238E27FC236}">
                <a16:creationId xmlns:a16="http://schemas.microsoft.com/office/drawing/2014/main" id="{F57DB18D-C2F1-4C8C-8808-9C01ECE68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402444" name="Group 402443">
            <a:extLst>
              <a:ext uri="{FF2B5EF4-FFF2-40B4-BE49-F238E27FC236}">
                <a16:creationId xmlns:a16="http://schemas.microsoft.com/office/drawing/2014/main" id="{E5D935FA-3336-4941-9214-E250A5727F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5671" y="644327"/>
            <a:ext cx="9299965" cy="4811366"/>
            <a:chOff x="7639235" y="600024"/>
            <a:chExt cx="3898557" cy="6878929"/>
          </a:xfrm>
        </p:grpSpPr>
        <p:sp>
          <p:nvSpPr>
            <p:cNvPr id="402445" name="Rectangle 402444">
              <a:extLst>
                <a:ext uri="{FF2B5EF4-FFF2-40B4-BE49-F238E27FC236}">
                  <a16:creationId xmlns:a16="http://schemas.microsoft.com/office/drawing/2014/main" id="{45D9E2ED-FF90-4200-A7EE-6D41D6526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39235" y="600024"/>
              <a:ext cx="3898557" cy="687892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2446" name="Rectangle 402445">
              <a:extLst>
                <a:ext uri="{FF2B5EF4-FFF2-40B4-BE49-F238E27FC236}">
                  <a16:creationId xmlns:a16="http://schemas.microsoft.com/office/drawing/2014/main" id="{3A4BEB8D-68AD-4314-8A2B-F8DC85A530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0263" y="1062693"/>
              <a:ext cx="3635738" cy="59547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02435" name="Rectangle 3"/>
          <p:cNvSpPr>
            <a:spLocks noGrp="1" noChangeArrowheads="1"/>
          </p:cNvSpPr>
          <p:nvPr>
            <p:ph type="ctrTitle"/>
          </p:nvPr>
        </p:nvSpPr>
        <p:spPr>
          <a:xfrm>
            <a:off x="2391408" y="1590734"/>
            <a:ext cx="7405874" cy="2520012"/>
          </a:xfrm>
          <a:solidFill>
            <a:schemeClr val="bg2"/>
          </a:solidFill>
        </p:spPr>
        <p:txBody>
          <a:bodyPr anchor="ctr">
            <a:normAutofit/>
          </a:bodyPr>
          <a:lstStyle/>
          <a:p>
            <a:pPr algn="ctr">
              <a:defRPr/>
            </a:pPr>
            <a:br>
              <a:rPr lang="en-GB" sz="3300" dirty="0">
                <a:solidFill>
                  <a:schemeClr val="tx2"/>
                </a:solidFill>
              </a:rPr>
            </a:br>
            <a:br>
              <a:rPr lang="en-GB" sz="3300" dirty="0">
                <a:solidFill>
                  <a:schemeClr val="tx2"/>
                </a:solidFill>
              </a:rPr>
            </a:br>
            <a:r>
              <a:rPr lang="en-GB" sz="3300" dirty="0">
                <a:solidFill>
                  <a:schemeClr val="tx2"/>
                </a:solidFill>
              </a:rPr>
              <a:t>Scales &amp; Psychometrics</a:t>
            </a:r>
            <a:br>
              <a:rPr lang="en-GB" sz="3300" dirty="0">
                <a:solidFill>
                  <a:schemeClr val="tx2"/>
                </a:solidFill>
              </a:rPr>
            </a:br>
            <a:br>
              <a:rPr lang="en-GB" sz="3300" dirty="0">
                <a:solidFill>
                  <a:schemeClr val="tx2"/>
                </a:solidFill>
              </a:rPr>
            </a:br>
            <a:endParaRPr lang="en-GB" sz="3300" dirty="0">
              <a:solidFill>
                <a:schemeClr val="tx2"/>
              </a:solidFill>
            </a:endParaRPr>
          </a:p>
        </p:txBody>
      </p:sp>
      <p:cxnSp>
        <p:nvCxnSpPr>
          <p:cNvPr id="402448" name="Straight Connector 402447">
            <a:extLst>
              <a:ext uri="{FF2B5EF4-FFF2-40B4-BE49-F238E27FC236}">
                <a16:creationId xmlns:a16="http://schemas.microsoft.com/office/drawing/2014/main" id="{87F797D1-251E-41FE-9FF8-AD487DEF28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1416139"/>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402450" name="Straight Connector 402449">
            <a:extLst>
              <a:ext uri="{FF2B5EF4-FFF2-40B4-BE49-F238E27FC236}">
                <a16:creationId xmlns:a16="http://schemas.microsoft.com/office/drawing/2014/main" id="{09A0CE28-0E59-4F4D-9855-8A8DCE9A8E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91407" y="4285341"/>
            <a:ext cx="740587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402452" name="Picture 402451">
            <a:extLst>
              <a:ext uri="{FF2B5EF4-FFF2-40B4-BE49-F238E27FC236}">
                <a16:creationId xmlns:a16="http://schemas.microsoft.com/office/drawing/2014/main" id="{75CC23F7-9F20-4C4B-8608-BD4DE9728F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19773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02435"/>
                                        </p:tgtEl>
                                        <p:attrNameLst>
                                          <p:attrName>style.visibility</p:attrName>
                                        </p:attrNameLst>
                                      </p:cBhvr>
                                      <p:to>
                                        <p:strVal val="visible"/>
                                      </p:to>
                                    </p:set>
                                    <p:animEffect transition="in" filter="fade">
                                      <p:cBhvr>
                                        <p:cTn id="7" dur="400"/>
                                        <p:tgtEl>
                                          <p:spTgt spid="402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4403" y="460638"/>
            <a:ext cx="8229600" cy="1143000"/>
          </a:xfrm>
        </p:spPr>
        <p:txBody>
          <a:bodyPr>
            <a:normAutofit fontScale="90000"/>
          </a:bodyPr>
          <a:lstStyle/>
          <a:p>
            <a:pPr>
              <a:defRPr/>
            </a:pPr>
            <a:r>
              <a:rPr lang="en-GB" dirty="0">
                <a:latin typeface="Arial" pitchFamily="34" charset="0"/>
                <a:cs typeface="Arial" pitchFamily="34" charset="0"/>
              </a:rPr>
              <a:t>Reminder:  Two broad types of data: </a:t>
            </a:r>
            <a:br>
              <a:rPr lang="en-GB" dirty="0">
                <a:latin typeface="Arial" pitchFamily="34" charset="0"/>
                <a:cs typeface="Arial" pitchFamily="34" charset="0"/>
              </a:rPr>
            </a:br>
            <a:endParaRPr lang="en-GB" dirty="0"/>
          </a:p>
        </p:txBody>
      </p:sp>
      <p:sp>
        <p:nvSpPr>
          <p:cNvPr id="3" name="Content Placeholder 2"/>
          <p:cNvSpPr>
            <a:spLocks noGrp="1"/>
          </p:cNvSpPr>
          <p:nvPr>
            <p:ph idx="1"/>
          </p:nvPr>
        </p:nvSpPr>
        <p:spPr>
          <a:xfrm>
            <a:off x="1325568" y="1529408"/>
            <a:ext cx="9540863" cy="5328592"/>
          </a:xfrm>
        </p:spPr>
        <p:txBody>
          <a:bodyPr>
            <a:normAutofit/>
          </a:bodyPr>
          <a:lstStyle/>
          <a:p>
            <a:pPr>
              <a:defRPr/>
            </a:pPr>
            <a:endParaRPr lang="en-GB" dirty="0">
              <a:latin typeface="Arial" pitchFamily="34" charset="0"/>
              <a:cs typeface="Arial" pitchFamily="34" charset="0"/>
            </a:endParaRPr>
          </a:p>
          <a:p>
            <a:pPr>
              <a:defRPr/>
            </a:pPr>
            <a:r>
              <a:rPr lang="en-GB" sz="2000" dirty="0">
                <a:latin typeface="Arial" pitchFamily="34" charset="0"/>
                <a:cs typeface="Arial" pitchFamily="34" charset="0"/>
              </a:rPr>
              <a:t>Categorical </a:t>
            </a:r>
          </a:p>
          <a:p>
            <a:pPr lvl="1">
              <a:defRPr/>
            </a:pPr>
            <a:r>
              <a:rPr lang="en-GB" dirty="0">
                <a:latin typeface="Arial" pitchFamily="34" charset="0"/>
                <a:cs typeface="Arial" pitchFamily="34" charset="0"/>
              </a:rPr>
              <a:t>e.g. gender, personality type</a:t>
            </a:r>
          </a:p>
          <a:p>
            <a:pPr lvl="1">
              <a:defRPr/>
            </a:pPr>
            <a:r>
              <a:rPr lang="en-GB" dirty="0">
                <a:latin typeface="Arial" pitchFamily="34" charset="0"/>
                <a:cs typeface="Arial" pitchFamily="34" charset="0"/>
              </a:rPr>
              <a:t>Limited number of groups to which people can belong/can only belong to one group </a:t>
            </a:r>
            <a:endParaRPr lang="en-GB" sz="2000" dirty="0">
              <a:latin typeface="Arial" pitchFamily="34" charset="0"/>
              <a:cs typeface="Arial" pitchFamily="34" charset="0"/>
            </a:endParaRPr>
          </a:p>
          <a:p>
            <a:pPr>
              <a:defRPr/>
            </a:pPr>
            <a:r>
              <a:rPr lang="en-GB" sz="2000" dirty="0">
                <a:latin typeface="Arial" pitchFamily="34" charset="0"/>
                <a:cs typeface="Arial" pitchFamily="34" charset="0"/>
              </a:rPr>
              <a:t>Continuous </a:t>
            </a:r>
          </a:p>
          <a:p>
            <a:pPr lvl="1">
              <a:defRPr/>
            </a:pPr>
            <a:r>
              <a:rPr lang="en-GB" dirty="0">
                <a:latin typeface="Arial" pitchFamily="34" charset="0"/>
                <a:cs typeface="Arial" pitchFamily="34" charset="0"/>
              </a:rPr>
              <a:t>e.g. age, scores on a stress scale, seconds taken to complete a task.</a:t>
            </a:r>
          </a:p>
          <a:p>
            <a:pPr lvl="1">
              <a:defRPr/>
            </a:pPr>
            <a:r>
              <a:rPr lang="en-GB" dirty="0">
                <a:latin typeface="Arial" pitchFamily="34" charset="0"/>
                <a:cs typeface="Arial" pitchFamily="34" charset="0"/>
              </a:rPr>
              <a:t>Can take a vast range of values often from zero to an infinite number of different values</a:t>
            </a:r>
          </a:p>
          <a:p>
            <a:pPr lvl="1">
              <a:defRPr/>
            </a:pPr>
            <a:endParaRPr lang="en-GB" dirty="0">
              <a:latin typeface="Arial" pitchFamily="34" charset="0"/>
              <a:cs typeface="Arial" pitchFamily="34" charset="0"/>
            </a:endParaRPr>
          </a:p>
          <a:p>
            <a:pPr>
              <a:defRPr/>
            </a:pPr>
            <a:r>
              <a:rPr lang="en-GB" dirty="0">
                <a:latin typeface="Arial" pitchFamily="34" charset="0"/>
                <a:cs typeface="Arial" pitchFamily="34" charset="0"/>
              </a:rPr>
              <a:t>You can turn continuous data into categorical but not vice versa</a:t>
            </a:r>
          </a:p>
          <a:p>
            <a:pPr lvl="1">
              <a:defRPr/>
            </a:pPr>
            <a:endParaRPr lang="en-GB" dirty="0"/>
          </a:p>
          <a:p>
            <a:pPr lvl="1">
              <a:defRPr/>
            </a:pPr>
            <a:endParaRPr lang="en-GB" dirty="0">
              <a:latin typeface="Arial" pitchFamily="34" charset="0"/>
              <a:cs typeface="Arial" pitchFamily="34" charset="0"/>
            </a:endParaRPr>
          </a:p>
          <a:p>
            <a:pPr lvl="1">
              <a:defRPr/>
            </a:pPr>
            <a:endParaRPr lang="en-GB" sz="2400" dirty="0">
              <a:latin typeface="Arial" pitchFamily="34" charset="0"/>
              <a:cs typeface="Arial" pitchFamily="34" charset="0"/>
            </a:endParaRPr>
          </a:p>
        </p:txBody>
      </p:sp>
    </p:spTree>
    <p:extLst>
      <p:ext uri="{BB962C8B-B14F-4D97-AF65-F5344CB8AC3E}">
        <p14:creationId xmlns:p14="http://schemas.microsoft.com/office/powerpoint/2010/main" val="28241629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Why does it matter?</a:t>
            </a:r>
          </a:p>
        </p:txBody>
      </p:sp>
      <p:sp>
        <p:nvSpPr>
          <p:cNvPr id="3" name="Content Placeholder 2"/>
          <p:cNvSpPr>
            <a:spLocks noGrp="1"/>
          </p:cNvSpPr>
          <p:nvPr>
            <p:ph idx="1"/>
          </p:nvPr>
        </p:nvSpPr>
        <p:spPr>
          <a:xfrm>
            <a:off x="1304025" y="2332037"/>
            <a:ext cx="8229600" cy="4525963"/>
          </a:xfrm>
        </p:spPr>
        <p:txBody>
          <a:bodyPr>
            <a:normAutofit/>
          </a:bodyPr>
          <a:lstStyle/>
          <a:p>
            <a:pPr>
              <a:defRPr/>
            </a:pPr>
            <a:r>
              <a:rPr lang="en-GB" dirty="0">
                <a:latin typeface="Arial" pitchFamily="34" charset="0"/>
                <a:cs typeface="Arial" pitchFamily="34" charset="0"/>
              </a:rPr>
              <a:t>Will influence the quality of your results, the type of conclusions you are able to draw</a:t>
            </a:r>
          </a:p>
          <a:p>
            <a:pPr>
              <a:defRPr/>
            </a:pPr>
            <a:endParaRPr lang="en-GB" dirty="0">
              <a:latin typeface="Arial" pitchFamily="34" charset="0"/>
              <a:cs typeface="Arial" pitchFamily="34" charset="0"/>
            </a:endParaRPr>
          </a:p>
          <a:p>
            <a:pPr>
              <a:defRPr/>
            </a:pPr>
            <a:endParaRPr lang="en-GB" dirty="0">
              <a:latin typeface="Arial" pitchFamily="34" charset="0"/>
              <a:cs typeface="Arial" pitchFamily="34" charset="0"/>
            </a:endParaRPr>
          </a:p>
          <a:p>
            <a:pPr>
              <a:defRPr/>
            </a:pPr>
            <a:r>
              <a:rPr lang="en-GB" dirty="0">
                <a:latin typeface="Arial" pitchFamily="34" charset="0"/>
                <a:cs typeface="Arial" pitchFamily="34" charset="0"/>
              </a:rPr>
              <a:t> and the type of statistical analyses you are able to conduct</a:t>
            </a:r>
          </a:p>
        </p:txBody>
      </p:sp>
    </p:spTree>
    <p:extLst>
      <p:ext uri="{BB962C8B-B14F-4D97-AF65-F5344CB8AC3E}">
        <p14:creationId xmlns:p14="http://schemas.microsoft.com/office/powerpoint/2010/main" val="42117074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idx="4294967295"/>
          </p:nvPr>
        </p:nvSpPr>
        <p:spPr>
          <a:xfrm>
            <a:off x="1766886" y="762000"/>
            <a:ext cx="8405812" cy="6010275"/>
          </a:xfrm>
        </p:spPr>
        <p:txBody>
          <a:bodyPr vert="horz" lIns="100012" tIns="49212" rIns="100012" bIns="49212" rtlCol="0">
            <a:normAutofit/>
          </a:bodyPr>
          <a:lstStyle/>
          <a:p>
            <a:pPr marL="307975" indent="-307975" defTabSz="987425">
              <a:buNone/>
              <a:defRPr/>
            </a:pPr>
            <a:r>
              <a:rPr lang="en-US" sz="2800" dirty="0">
                <a:latin typeface="Arial Narrow" pitchFamily="1" charset="0"/>
              </a:rPr>
              <a:t>	  </a:t>
            </a:r>
            <a:r>
              <a:rPr lang="en-US" sz="2800" b="1" i="1" dirty="0">
                <a:latin typeface="Arial Narrow" pitchFamily="1" charset="0"/>
              </a:rPr>
              <a:t>scale type</a:t>
            </a:r>
            <a:r>
              <a:rPr lang="en-US" sz="2800" dirty="0">
                <a:latin typeface="Arial Narrow" pitchFamily="1" charset="0"/>
              </a:rPr>
              <a:t>		</a:t>
            </a:r>
            <a:r>
              <a:rPr lang="en-US" sz="2800" b="1" i="1" dirty="0">
                <a:latin typeface="Arial Narrow" pitchFamily="1" charset="0"/>
              </a:rPr>
              <a:t>properties of scale</a:t>
            </a:r>
            <a:endParaRPr lang="en-US" b="1" i="1" dirty="0">
              <a:latin typeface="Arial Narrow" pitchFamily="1" charset="0"/>
            </a:endParaRPr>
          </a:p>
          <a:p>
            <a:pPr marL="741363" lvl="1" indent="-247650" defTabSz="987425">
              <a:buNone/>
              <a:defRPr/>
            </a:pPr>
            <a:r>
              <a:rPr lang="en-US" b="1" dirty="0">
                <a:latin typeface="Arial Narrow" pitchFamily="1" charset="0"/>
              </a:rPr>
              <a:t>nominal		records differences</a:t>
            </a:r>
            <a:br>
              <a:rPr lang="en-US" b="1" dirty="0">
                <a:latin typeface="Arial Narrow" pitchFamily="1" charset="0"/>
              </a:rPr>
            </a:br>
            <a:r>
              <a:rPr lang="en-US" b="1" i="1" dirty="0">
                <a:latin typeface="Arial Narrow" pitchFamily="1" charset="0"/>
              </a:rPr>
              <a:t>			A is red, B is blue</a:t>
            </a:r>
          </a:p>
          <a:p>
            <a:pPr marL="741363" lvl="1" indent="-247650" defTabSz="987425">
              <a:buNone/>
              <a:defRPr/>
            </a:pPr>
            <a:endParaRPr lang="en-US" b="1" dirty="0">
              <a:latin typeface="Arial Narrow" pitchFamily="1" charset="0"/>
            </a:endParaRPr>
          </a:p>
          <a:p>
            <a:pPr marL="741363" lvl="1" indent="-247650" defTabSz="987425">
              <a:buNone/>
              <a:defRPr/>
            </a:pPr>
            <a:r>
              <a:rPr lang="en-US" b="1" dirty="0">
                <a:latin typeface="Arial Narrow" pitchFamily="1" charset="0"/>
              </a:rPr>
              <a:t>ordinal		 records differences &amp;</a:t>
            </a:r>
            <a:br>
              <a:rPr lang="en-US" b="1" dirty="0">
                <a:latin typeface="Arial Narrow" pitchFamily="1" charset="0"/>
              </a:rPr>
            </a:br>
            <a:r>
              <a:rPr lang="en-US" b="1" dirty="0">
                <a:latin typeface="Arial Narrow" pitchFamily="1" charset="0"/>
              </a:rPr>
              <a:t>			 magnitudes</a:t>
            </a:r>
            <a:br>
              <a:rPr lang="en-US" b="1" i="1" dirty="0">
                <a:latin typeface="Arial Narrow" pitchFamily="1" charset="0"/>
              </a:rPr>
            </a:br>
            <a:r>
              <a:rPr lang="en-US" b="1" i="1" dirty="0">
                <a:latin typeface="Arial Narrow" pitchFamily="1" charset="0"/>
              </a:rPr>
              <a:t>			A is larger than B</a:t>
            </a:r>
          </a:p>
          <a:p>
            <a:pPr marL="741363" lvl="1" indent="-247650" defTabSz="987425">
              <a:buNone/>
              <a:defRPr/>
            </a:pPr>
            <a:endParaRPr lang="en-US" b="1" dirty="0">
              <a:latin typeface="Arial Narrow" pitchFamily="1" charset="0"/>
            </a:endParaRPr>
          </a:p>
          <a:p>
            <a:pPr marL="741363" lvl="1" indent="-247650" defTabSz="987425">
              <a:buNone/>
              <a:defRPr/>
            </a:pPr>
            <a:r>
              <a:rPr lang="en-US" b="1" dirty="0">
                <a:latin typeface="Arial Narrow" pitchFamily="1" charset="0"/>
              </a:rPr>
              <a:t>interval		records differences &amp; magnitudes</a:t>
            </a:r>
            <a:br>
              <a:rPr lang="en-US" b="1" dirty="0">
                <a:latin typeface="Arial Narrow" pitchFamily="1" charset="0"/>
              </a:rPr>
            </a:br>
            <a:r>
              <a:rPr lang="en-US" b="1" dirty="0">
                <a:latin typeface="Arial Narrow" pitchFamily="1" charset="0"/>
              </a:rPr>
              <a:t>			&amp; has equal intervals</a:t>
            </a:r>
            <a:br>
              <a:rPr lang="en-US" b="1" dirty="0">
                <a:latin typeface="Arial Narrow" pitchFamily="1" charset="0"/>
              </a:rPr>
            </a:br>
            <a:r>
              <a:rPr lang="en-US" b="1" i="1" dirty="0">
                <a:latin typeface="Arial Narrow" pitchFamily="1" charset="0"/>
              </a:rPr>
              <a:t>			A is two units larger than B</a:t>
            </a:r>
          </a:p>
          <a:p>
            <a:pPr marL="741363" lvl="1" indent="-247650" defTabSz="987425">
              <a:buNone/>
              <a:defRPr/>
            </a:pPr>
            <a:r>
              <a:rPr lang="en-US" b="1" dirty="0">
                <a:latin typeface="Arial Narrow" pitchFamily="1" charset="0"/>
              </a:rPr>
              <a:t>ratio		                records differences &amp; magnitudes,</a:t>
            </a:r>
            <a:br>
              <a:rPr lang="en-US" b="1" dirty="0">
                <a:latin typeface="Arial Narrow" pitchFamily="1" charset="0"/>
              </a:rPr>
            </a:br>
            <a:r>
              <a:rPr lang="en-US" b="1" dirty="0">
                <a:latin typeface="Arial Narrow" pitchFamily="1" charset="0"/>
              </a:rPr>
              <a:t>			has equal intervals &amp; a true zero</a:t>
            </a:r>
            <a:br>
              <a:rPr lang="en-US" b="1" dirty="0">
                <a:latin typeface="Arial Narrow" pitchFamily="1" charset="0"/>
              </a:rPr>
            </a:br>
            <a:r>
              <a:rPr lang="en-US" b="1" i="1" dirty="0">
                <a:latin typeface="Arial Narrow" pitchFamily="1" charset="0"/>
              </a:rPr>
              <a:t>			A is twice as large as B</a:t>
            </a:r>
            <a:r>
              <a:rPr lang="en-US" b="1" dirty="0"/>
              <a:t>		</a:t>
            </a:r>
            <a:r>
              <a:rPr lang="en-US" sz="800" b="1" dirty="0"/>
              <a:t>•</a:t>
            </a:r>
          </a:p>
        </p:txBody>
      </p:sp>
      <p:sp>
        <p:nvSpPr>
          <p:cNvPr id="18435" name="Line 3"/>
          <p:cNvSpPr>
            <a:spLocks noChangeShapeType="1"/>
          </p:cNvSpPr>
          <p:nvPr/>
        </p:nvSpPr>
        <p:spPr bwMode="auto">
          <a:xfrm>
            <a:off x="1895475" y="1357276"/>
            <a:ext cx="8401050" cy="0"/>
          </a:xfrm>
          <a:prstGeom prst="line">
            <a:avLst/>
          </a:prstGeom>
          <a:noFill/>
          <a:ln w="50800">
            <a:solidFill>
              <a:srgbClr val="CCFFCC"/>
            </a:solidFill>
            <a:round/>
            <a:headEnd/>
            <a:tailEnd/>
          </a:ln>
        </p:spPr>
        <p:txBody>
          <a:bodyPr wrap="none" anchor="ctr"/>
          <a:lstStyle/>
          <a:p>
            <a:endParaRPr lang="en-GB"/>
          </a:p>
        </p:txBody>
      </p:sp>
      <p:sp>
        <p:nvSpPr>
          <p:cNvPr id="18436" name="Line 4"/>
          <p:cNvSpPr>
            <a:spLocks noChangeShapeType="1"/>
          </p:cNvSpPr>
          <p:nvPr/>
        </p:nvSpPr>
        <p:spPr bwMode="auto">
          <a:xfrm flipH="1">
            <a:off x="4041490" y="469900"/>
            <a:ext cx="34925" cy="5626100"/>
          </a:xfrm>
          <a:prstGeom prst="line">
            <a:avLst/>
          </a:prstGeom>
          <a:noFill/>
          <a:ln w="50800">
            <a:solidFill>
              <a:srgbClr val="CCFFCC"/>
            </a:solidFill>
            <a:round/>
            <a:headEnd/>
            <a:tailEnd/>
          </a:ln>
        </p:spPr>
        <p:txBody>
          <a:bodyPr wrap="none" anchor="ctr"/>
          <a:lstStyle/>
          <a:p>
            <a:endParaRPr lang="en-GB"/>
          </a:p>
        </p:txBody>
      </p:sp>
      <p:sp>
        <p:nvSpPr>
          <p:cNvPr id="18437" name="Line 5"/>
          <p:cNvSpPr>
            <a:spLocks noChangeShapeType="1"/>
          </p:cNvSpPr>
          <p:nvPr/>
        </p:nvSpPr>
        <p:spPr bwMode="auto">
          <a:xfrm>
            <a:off x="1905001" y="2209800"/>
            <a:ext cx="8435975" cy="0"/>
          </a:xfrm>
          <a:prstGeom prst="line">
            <a:avLst/>
          </a:prstGeom>
          <a:noFill/>
          <a:ln w="12700">
            <a:solidFill>
              <a:srgbClr val="CCFFCC"/>
            </a:solidFill>
            <a:round/>
            <a:headEnd/>
            <a:tailEnd/>
          </a:ln>
        </p:spPr>
        <p:txBody>
          <a:bodyPr wrap="none" anchor="ctr"/>
          <a:lstStyle/>
          <a:p>
            <a:endParaRPr lang="en-GB"/>
          </a:p>
        </p:txBody>
      </p:sp>
      <p:sp>
        <p:nvSpPr>
          <p:cNvPr id="18438" name="Line 6"/>
          <p:cNvSpPr>
            <a:spLocks noChangeShapeType="1"/>
          </p:cNvSpPr>
          <p:nvPr/>
        </p:nvSpPr>
        <p:spPr bwMode="auto">
          <a:xfrm>
            <a:off x="1989139" y="3767138"/>
            <a:ext cx="8435975" cy="0"/>
          </a:xfrm>
          <a:prstGeom prst="line">
            <a:avLst/>
          </a:prstGeom>
          <a:noFill/>
          <a:ln w="12700">
            <a:solidFill>
              <a:srgbClr val="CCFFCC"/>
            </a:solidFill>
            <a:round/>
            <a:headEnd/>
            <a:tailEnd/>
          </a:ln>
        </p:spPr>
        <p:txBody>
          <a:bodyPr wrap="none" anchor="ctr"/>
          <a:lstStyle/>
          <a:p>
            <a:endParaRPr lang="en-GB"/>
          </a:p>
        </p:txBody>
      </p:sp>
      <p:sp>
        <p:nvSpPr>
          <p:cNvPr id="18439" name="Line 7"/>
          <p:cNvSpPr>
            <a:spLocks noChangeShapeType="1"/>
          </p:cNvSpPr>
          <p:nvPr/>
        </p:nvSpPr>
        <p:spPr bwMode="auto">
          <a:xfrm>
            <a:off x="1938339" y="4953000"/>
            <a:ext cx="8435975" cy="0"/>
          </a:xfrm>
          <a:prstGeom prst="line">
            <a:avLst/>
          </a:prstGeom>
          <a:noFill/>
          <a:ln w="12700">
            <a:solidFill>
              <a:srgbClr val="CCFFCC"/>
            </a:solidFill>
            <a:round/>
            <a:headEnd/>
            <a:tailEnd/>
          </a:ln>
        </p:spPr>
        <p:txBody>
          <a:bodyPr wrap="none" anchor="ctr"/>
          <a:lstStyle/>
          <a:p>
            <a:endParaRPr lang="en-GB"/>
          </a:p>
        </p:txBody>
      </p:sp>
    </p:spTree>
    <p:extLst>
      <p:ext uri="{BB962C8B-B14F-4D97-AF65-F5344CB8AC3E}">
        <p14:creationId xmlns:p14="http://schemas.microsoft.com/office/powerpoint/2010/main" val="179338865"/>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910" y="269777"/>
            <a:ext cx="8229600" cy="1143000"/>
          </a:xfrm>
        </p:spPr>
        <p:txBody>
          <a:bodyPr/>
          <a:lstStyle/>
          <a:p>
            <a:r>
              <a:rPr lang="en-GB" dirty="0"/>
              <a:t>Quantitative Measures</a:t>
            </a:r>
          </a:p>
        </p:txBody>
      </p:sp>
      <p:sp>
        <p:nvSpPr>
          <p:cNvPr id="3" name="Content Placeholder 2"/>
          <p:cNvSpPr>
            <a:spLocks noGrp="1"/>
          </p:cNvSpPr>
          <p:nvPr>
            <p:ph idx="1"/>
          </p:nvPr>
        </p:nvSpPr>
        <p:spPr>
          <a:xfrm>
            <a:off x="1640910" y="2203423"/>
            <a:ext cx="8229600" cy="4525963"/>
          </a:xfrm>
        </p:spPr>
        <p:txBody>
          <a:bodyPr>
            <a:normAutofit/>
          </a:bodyPr>
          <a:lstStyle/>
          <a:p>
            <a:r>
              <a:rPr lang="en-GB" sz="2000" dirty="0">
                <a:latin typeface="Arial" pitchFamily="34" charset="0"/>
                <a:cs typeface="Arial" pitchFamily="34" charset="0"/>
              </a:rPr>
              <a:t>Choosing appropriate measures for your study is another vital aspect of study design</a:t>
            </a:r>
          </a:p>
          <a:p>
            <a:r>
              <a:rPr lang="en-GB" sz="2000" dirty="0">
                <a:latin typeface="Arial" pitchFamily="34" charset="0"/>
                <a:cs typeface="Arial" pitchFamily="34" charset="0"/>
              </a:rPr>
              <a:t>Need to think carefully about what it is you actually want to measure (think about your operational definition!) and what the best way of measuring this is....</a:t>
            </a:r>
          </a:p>
          <a:p>
            <a:r>
              <a:rPr lang="en-GB" sz="2000" dirty="0">
                <a:latin typeface="Arial" pitchFamily="34" charset="0"/>
                <a:cs typeface="Arial" pitchFamily="34" charset="0"/>
              </a:rPr>
              <a:t>Measures capturing psychological constructs are expected to be </a:t>
            </a:r>
            <a:r>
              <a:rPr lang="en-GB" sz="2000" b="1" dirty="0">
                <a:latin typeface="Arial" pitchFamily="34" charset="0"/>
                <a:cs typeface="Arial" pitchFamily="34" charset="0"/>
              </a:rPr>
              <a:t>reliable</a:t>
            </a:r>
            <a:r>
              <a:rPr lang="en-GB" sz="2000" dirty="0">
                <a:latin typeface="Arial" pitchFamily="34" charset="0"/>
                <a:cs typeface="Arial" pitchFamily="34" charset="0"/>
              </a:rPr>
              <a:t> and </a:t>
            </a:r>
            <a:r>
              <a:rPr lang="en-GB" sz="2000" b="1" dirty="0">
                <a:latin typeface="Arial" pitchFamily="34" charset="0"/>
                <a:cs typeface="Arial" pitchFamily="34" charset="0"/>
              </a:rPr>
              <a:t>valid.</a:t>
            </a:r>
          </a:p>
        </p:txBody>
      </p:sp>
    </p:spTree>
    <p:extLst>
      <p:ext uri="{BB962C8B-B14F-4D97-AF65-F5344CB8AC3E}">
        <p14:creationId xmlns:p14="http://schemas.microsoft.com/office/powerpoint/2010/main" val="27031149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524000" y="667964"/>
            <a:ext cx="10220325" cy="4525962"/>
          </a:xfrm>
        </p:spPr>
        <p:txBody>
          <a:bodyPr>
            <a:normAutofit fontScale="92500" lnSpcReduction="10000"/>
          </a:bodyPr>
          <a:lstStyle/>
          <a:p>
            <a:pPr>
              <a:buNone/>
            </a:pPr>
            <a:r>
              <a:rPr lang="en-GB" sz="2400" b="1" dirty="0">
                <a:latin typeface="Arial" pitchFamily="34" charset="0"/>
                <a:cs typeface="Arial" pitchFamily="34" charset="0"/>
              </a:rPr>
              <a:t>Choosing a reliable and valid scale is always the best option:</a:t>
            </a:r>
          </a:p>
          <a:p>
            <a:endParaRPr lang="en-GB" sz="2400" b="1" dirty="0">
              <a:latin typeface="Arial" pitchFamily="34" charset="0"/>
              <a:cs typeface="Arial" pitchFamily="34" charset="0"/>
            </a:endParaRPr>
          </a:p>
          <a:p>
            <a:pPr>
              <a:buFont typeface="Wingdings" panose="05000000000000000000" pitchFamily="2" charset="2"/>
              <a:buChar char="Ø"/>
            </a:pPr>
            <a:r>
              <a:rPr lang="en-GB" sz="2400" b="1" dirty="0">
                <a:latin typeface="Arial" pitchFamily="34" charset="0"/>
                <a:cs typeface="Arial" pitchFamily="34" charset="0"/>
              </a:rPr>
              <a:t>you know that you are measuring something in a robust way</a:t>
            </a:r>
          </a:p>
          <a:p>
            <a:pPr>
              <a:buFont typeface="Wingdings" panose="05000000000000000000" pitchFamily="2" charset="2"/>
              <a:buChar char="Ø"/>
            </a:pPr>
            <a:endParaRPr lang="en-GB" sz="2400" b="1" dirty="0">
              <a:latin typeface="Arial" pitchFamily="34" charset="0"/>
              <a:cs typeface="Arial" pitchFamily="34" charset="0"/>
            </a:endParaRPr>
          </a:p>
          <a:p>
            <a:pPr>
              <a:buFont typeface="Wingdings" panose="05000000000000000000" pitchFamily="2" charset="2"/>
              <a:buChar char="Ø"/>
            </a:pPr>
            <a:r>
              <a:rPr lang="en-GB" sz="2400" b="1" dirty="0">
                <a:latin typeface="Arial" pitchFamily="34" charset="0"/>
                <a:cs typeface="Arial" pitchFamily="34" charset="0"/>
              </a:rPr>
              <a:t>you have existing data from other studies to compare your findings with</a:t>
            </a:r>
          </a:p>
          <a:p>
            <a:pPr>
              <a:buFont typeface="Wingdings" panose="05000000000000000000" pitchFamily="2" charset="2"/>
              <a:buChar char="Ø"/>
            </a:pPr>
            <a:endParaRPr lang="en-GB" sz="2400" b="1" dirty="0">
              <a:latin typeface="Arial" pitchFamily="34" charset="0"/>
              <a:cs typeface="Arial" pitchFamily="34" charset="0"/>
            </a:endParaRPr>
          </a:p>
          <a:p>
            <a:pPr>
              <a:buFont typeface="Wingdings" panose="05000000000000000000" pitchFamily="2" charset="2"/>
              <a:buChar char="Ø"/>
            </a:pPr>
            <a:r>
              <a:rPr lang="en-GB" sz="2400" b="1" dirty="0">
                <a:latin typeface="Arial" pitchFamily="34" charset="0"/>
                <a:cs typeface="Arial" pitchFamily="34" charset="0"/>
              </a:rPr>
              <a:t>Sensitive to change within studies (if appropriate)</a:t>
            </a:r>
          </a:p>
          <a:p>
            <a:pPr>
              <a:buFont typeface="Wingdings" panose="05000000000000000000" pitchFamily="2" charset="2"/>
              <a:buChar char="Ø"/>
            </a:pPr>
            <a:endParaRPr lang="en-GB" sz="2400" b="1" dirty="0">
              <a:latin typeface="Arial" pitchFamily="34" charset="0"/>
              <a:cs typeface="Arial" pitchFamily="34" charset="0"/>
            </a:endParaRPr>
          </a:p>
          <a:p>
            <a:pPr>
              <a:buFont typeface="Wingdings" panose="05000000000000000000" pitchFamily="2" charset="2"/>
              <a:buChar char="Ø"/>
            </a:pPr>
            <a:r>
              <a:rPr lang="en-GB" sz="2400" b="1" dirty="0">
                <a:latin typeface="Arial" pitchFamily="34" charset="0"/>
                <a:cs typeface="Arial" pitchFamily="34" charset="0"/>
              </a:rPr>
              <a:t>Allows for stronger statistical analyses</a:t>
            </a:r>
          </a:p>
          <a:p>
            <a:endParaRPr lang="en-GB" sz="2000" dirty="0">
              <a:latin typeface="Arial" pitchFamily="34" charset="0"/>
              <a:cs typeface="Arial" pitchFamily="34" charset="0"/>
            </a:endParaRPr>
          </a:p>
          <a:p>
            <a:pPr lvl="1">
              <a:buNone/>
            </a:pPr>
            <a:endParaRPr lang="en-GB" sz="1600" dirty="0">
              <a:latin typeface="Arial" pitchFamily="34" charset="0"/>
              <a:cs typeface="Arial" pitchFamily="34" charset="0"/>
            </a:endParaRPr>
          </a:p>
          <a:p>
            <a:endParaRPr lang="en-GB" sz="2000" dirty="0">
              <a:latin typeface="Arial" pitchFamily="34" charset="0"/>
              <a:cs typeface="Arial" pitchFamily="34" charset="0"/>
            </a:endParaRPr>
          </a:p>
          <a:p>
            <a:endParaRPr lang="en-GB" sz="2000" dirty="0">
              <a:latin typeface="Arial" pitchFamily="34" charset="0"/>
              <a:cs typeface="Arial" pitchFamily="34" charset="0"/>
            </a:endParaRPr>
          </a:p>
          <a:p>
            <a:endParaRPr lang="en-GB" sz="2000" b="1" dirty="0">
              <a:latin typeface="Arial" pitchFamily="34" charset="0"/>
              <a:cs typeface="Arial" pitchFamily="34" charset="0"/>
            </a:endParaRPr>
          </a:p>
          <a:p>
            <a:pPr lvl="1"/>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9370843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32" name="Picture 31">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3" name="Straight Connector 3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35" name="Rectangle 34">
            <a:extLst>
              <a:ext uri="{FF2B5EF4-FFF2-40B4-BE49-F238E27FC236}">
                <a16:creationId xmlns:a16="http://schemas.microsoft.com/office/drawing/2014/main" id="{56412368-7E6B-4064-B6FA-72DF6DA0C2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014FE20-9BCC-4219-A8AD-B1C110BD5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2617" y="976508"/>
            <a:ext cx="5525305" cy="2367221"/>
          </a:xfrm>
        </p:spPr>
        <p:txBody>
          <a:bodyPr vert="horz" lIns="91440" tIns="45720" rIns="91440" bIns="0" rtlCol="0" anchor="b">
            <a:normAutofit/>
          </a:bodyPr>
          <a:lstStyle/>
          <a:p>
            <a:r>
              <a:rPr lang="en-US" sz="5400" dirty="0"/>
              <a:t>Psychometric Standards</a:t>
            </a:r>
          </a:p>
        </p:txBody>
      </p:sp>
      <p:cxnSp>
        <p:nvCxnSpPr>
          <p:cNvPr id="37" name="Straight Connector 36">
            <a:extLst>
              <a:ext uri="{FF2B5EF4-FFF2-40B4-BE49-F238E27FC236}">
                <a16:creationId xmlns:a16="http://schemas.microsoft.com/office/drawing/2014/main" id="{A661C966-C6C8-4667-903D-E68521C35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8" y="3528543"/>
            <a:ext cx="55361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38" name="Group 37">
            <a:extLst>
              <a:ext uri="{FF2B5EF4-FFF2-40B4-BE49-F238E27FC236}">
                <a16:creationId xmlns:a16="http://schemas.microsoft.com/office/drawing/2014/main" id="{36439133-030D-427C-AADE-2B48B199178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77388" y="482171"/>
            <a:chExt cx="4074533" cy="5149101"/>
          </a:xfrm>
        </p:grpSpPr>
        <p:sp>
          <p:nvSpPr>
            <p:cNvPr id="24" name="Rectangle 23">
              <a:extLst>
                <a:ext uri="{FF2B5EF4-FFF2-40B4-BE49-F238E27FC236}">
                  <a16:creationId xmlns:a16="http://schemas.microsoft.com/office/drawing/2014/main" id="{2C11378B-6628-411A-9A79-CF10232D7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77388"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8E6BF6A-26B8-45E6-887E-FE78A7984F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47"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0" name="Rectangle 39">
            <a:extLst>
              <a:ext uri="{FF2B5EF4-FFF2-40B4-BE49-F238E27FC236}">
                <a16:creationId xmlns:a16="http://schemas.microsoft.com/office/drawing/2014/main" id="{82388B0B-738B-4313-8674-79D97E74A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1624" y="977965"/>
            <a:ext cx="3119444"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Checkmark">
            <a:extLst>
              <a:ext uri="{FF2B5EF4-FFF2-40B4-BE49-F238E27FC236}">
                <a16:creationId xmlns:a16="http://schemas.microsoft.com/office/drawing/2014/main" id="{BFA6A4D3-6348-A9E1-BEFC-A92A79DFDFD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16373" y="1649879"/>
            <a:ext cx="2799103" cy="2799103"/>
          </a:xfrm>
          <a:prstGeom prst="rect">
            <a:avLst/>
          </a:prstGeom>
        </p:spPr>
      </p:pic>
      <p:pic>
        <p:nvPicPr>
          <p:cNvPr id="29" name="Picture 28">
            <a:extLst>
              <a:ext uri="{FF2B5EF4-FFF2-40B4-BE49-F238E27FC236}">
                <a16:creationId xmlns:a16="http://schemas.microsoft.com/office/drawing/2014/main" id="{6DF84359-5DD6-461B-9519-90AA2F46C1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E90BC892-CE86-41EE-8A3B-2178D5170C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25412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364014" y="592052"/>
            <a:ext cx="8229600" cy="936104"/>
          </a:xfrm>
        </p:spPr>
        <p:txBody>
          <a:bodyPr/>
          <a:lstStyle/>
          <a:p>
            <a:r>
              <a:rPr lang="en-US" dirty="0"/>
              <a:t>Psychometric Standards</a:t>
            </a:r>
          </a:p>
        </p:txBody>
      </p:sp>
      <p:sp>
        <p:nvSpPr>
          <p:cNvPr id="63491" name="Rectangle 3"/>
          <p:cNvSpPr>
            <a:spLocks noGrp="1" noChangeArrowheads="1"/>
          </p:cNvSpPr>
          <p:nvPr>
            <p:ph type="body" idx="1"/>
          </p:nvPr>
        </p:nvSpPr>
        <p:spPr>
          <a:xfrm>
            <a:off x="905435" y="1999381"/>
            <a:ext cx="10479741" cy="4669979"/>
          </a:xfrm>
        </p:spPr>
        <p:txBody>
          <a:bodyPr>
            <a:normAutofit/>
          </a:bodyPr>
          <a:lstStyle/>
          <a:p>
            <a:pPr>
              <a:buNone/>
            </a:pPr>
            <a:r>
              <a:rPr lang="en-US" dirty="0">
                <a:latin typeface="Arial" pitchFamily="34" charset="0"/>
                <a:cs typeface="Arial" pitchFamily="34" charset="0"/>
              </a:rPr>
              <a:t>Key measurement concepts:</a:t>
            </a:r>
          </a:p>
          <a:p>
            <a:r>
              <a:rPr lang="en-US" dirty="0">
                <a:latin typeface="Arial" pitchFamily="34" charset="0"/>
                <a:cs typeface="Arial" pitchFamily="34" charset="0"/>
              </a:rPr>
              <a:t>Reliability</a:t>
            </a:r>
          </a:p>
          <a:p>
            <a:pPr lvl="1"/>
            <a:r>
              <a:rPr lang="en-US" sz="2400" dirty="0">
                <a:latin typeface="Arial" pitchFamily="34" charset="0"/>
                <a:cs typeface="Arial" pitchFamily="34" charset="0"/>
              </a:rPr>
              <a:t>Is the measure consistent and stable over time?</a:t>
            </a:r>
          </a:p>
          <a:p>
            <a:r>
              <a:rPr lang="en-US" dirty="0">
                <a:latin typeface="Arial" pitchFamily="34" charset="0"/>
                <a:cs typeface="Arial" pitchFamily="34" charset="0"/>
              </a:rPr>
              <a:t>Validity</a:t>
            </a:r>
          </a:p>
          <a:p>
            <a:pPr lvl="1"/>
            <a:r>
              <a:rPr lang="en-US" sz="2400" dirty="0">
                <a:latin typeface="Arial" pitchFamily="34" charset="0"/>
                <a:cs typeface="Arial" pitchFamily="34" charset="0"/>
              </a:rPr>
              <a:t>Is it an accurate and precise measure i.e., does it measure what it claims to measure?</a:t>
            </a:r>
          </a:p>
          <a:p>
            <a:r>
              <a:rPr lang="en-US" dirty="0">
                <a:latin typeface="Arial" pitchFamily="34" charset="0"/>
                <a:cs typeface="Arial" pitchFamily="34" charset="0"/>
              </a:rPr>
              <a:t>Standardization</a:t>
            </a:r>
          </a:p>
          <a:p>
            <a:pPr>
              <a:buNone/>
            </a:pPr>
            <a:endParaRPr lang="en-US" dirty="0">
              <a:latin typeface="Arial" pitchFamily="34" charset="0"/>
              <a:cs typeface="Arial" pitchFamily="34" charset="0"/>
            </a:endParaRPr>
          </a:p>
        </p:txBody>
      </p:sp>
    </p:spTree>
    <p:extLst>
      <p:ext uri="{BB962C8B-B14F-4D97-AF65-F5344CB8AC3E}">
        <p14:creationId xmlns:p14="http://schemas.microsoft.com/office/powerpoint/2010/main" val="17076486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4" name="Picture 13">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6" name="Straight Connector 15">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 name="Rectangle 19">
            <a:extLst>
              <a:ext uri="{FF2B5EF4-FFF2-40B4-BE49-F238E27FC236}">
                <a16:creationId xmlns:a16="http://schemas.microsoft.com/office/drawing/2014/main" id="{4F6621CF-F493-40D5-98AE-24A9D3AD4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8" y="0"/>
            <a:ext cx="12194875" cy="4950268"/>
          </a:xfrm>
          <a:prstGeom prst="rect">
            <a:avLst/>
          </a:prstGeom>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2"/>
          <p:cNvSpPr>
            <a:spLocks noGrp="1" noChangeArrowheads="1"/>
          </p:cNvSpPr>
          <p:nvPr>
            <p:ph type="title"/>
          </p:nvPr>
        </p:nvSpPr>
        <p:spPr>
          <a:xfrm>
            <a:off x="5078896" y="643467"/>
            <a:ext cx="5975956" cy="4127545"/>
          </a:xfrm>
        </p:spPr>
        <p:txBody>
          <a:bodyPr vert="horz" lIns="91440" tIns="45720" rIns="91440" bIns="0" rtlCol="0" anchor="ctr">
            <a:normAutofit/>
          </a:bodyPr>
          <a:lstStyle/>
          <a:p>
            <a:r>
              <a:rPr lang="en-US" sz="4800"/>
              <a:t>Validity: how well a test actually measures what it is designed to measure</a:t>
            </a:r>
          </a:p>
        </p:txBody>
      </p:sp>
      <p:sp>
        <p:nvSpPr>
          <p:cNvPr id="22" name="Rectangle 21">
            <a:extLst>
              <a:ext uri="{FF2B5EF4-FFF2-40B4-BE49-F238E27FC236}">
                <a16:creationId xmlns:a16="http://schemas.microsoft.com/office/drawing/2014/main" id="{CADEE02A-D296-42EA-88F5-7803F69CEE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4950269"/>
            <a:ext cx="12191695" cy="1907732"/>
          </a:xfrm>
          <a:prstGeom prst="rect">
            <a:avLst/>
          </a:prstGeom>
          <a:solidFill>
            <a:schemeClr val="accent1"/>
          </a:soli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pic>
        <p:nvPicPr>
          <p:cNvPr id="8" name="Picture 7" descr="Close up of ruler">
            <a:extLst>
              <a:ext uri="{FF2B5EF4-FFF2-40B4-BE49-F238E27FC236}">
                <a16:creationId xmlns:a16="http://schemas.microsoft.com/office/drawing/2014/main" id="{5D6A0186-CA4F-029A-2BDC-24CB92CF3AEE}"/>
              </a:ext>
            </a:extLst>
          </p:cNvPr>
          <p:cNvPicPr>
            <a:picLocks noChangeAspect="1"/>
          </p:cNvPicPr>
          <p:nvPr/>
        </p:nvPicPr>
        <p:blipFill>
          <a:blip r:embed="rId3"/>
          <a:srcRect l="24671" r="30059" b="-2"/>
          <a:stretch>
            <a:fillRect/>
          </a:stretch>
        </p:blipFill>
        <p:spPr>
          <a:xfrm>
            <a:off x="3179" y="-2"/>
            <a:ext cx="4651117" cy="6858002"/>
          </a:xfrm>
          <a:prstGeom prst="rect">
            <a:avLst/>
          </a:prstGeom>
        </p:spPr>
      </p:pic>
    </p:spTree>
    <p:extLst>
      <p:ext uri="{BB962C8B-B14F-4D97-AF65-F5344CB8AC3E}">
        <p14:creationId xmlns:p14="http://schemas.microsoft.com/office/powerpoint/2010/main" val="12511948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528918" y="1395719"/>
            <a:ext cx="10990729"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886200" lvl="8" indent="-228600" fontAlgn="base">
              <a:spcBef>
                <a:spcPct val="0"/>
              </a:spcBef>
              <a:spcAft>
                <a:spcPct val="0"/>
              </a:spcAft>
            </a:pPr>
            <a:r>
              <a:rPr lang="en-GB" sz="1200" b="1" dirty="0">
                <a:solidFill>
                  <a:srgbClr val="000000"/>
                </a:solidFill>
                <a:latin typeface="Arial" pitchFamily="34" charset="0"/>
                <a:ea typeface="Times New Roman" pitchFamily="18" charset="0"/>
                <a:cs typeface="Arial" pitchFamily="34" charset="0"/>
              </a:rPr>
              <a:t>Very much so    Moderately so   Somewhat so   Not at all so</a:t>
            </a:r>
          </a:p>
          <a:p>
            <a:pPr marL="228600" indent="-228600" defTabSz="914400" fontAlgn="base">
              <a:spcBef>
                <a:spcPct val="0"/>
              </a:spcBef>
              <a:spcAft>
                <a:spcPct val="0"/>
              </a:spcAft>
              <a:buFontTx/>
              <a:buAutoNum type="arabicPeriod"/>
            </a:pPr>
            <a:r>
              <a:rPr lang="en-GB" sz="2000" dirty="0">
                <a:latin typeface="Arial" pitchFamily="34" charset="0"/>
                <a:ea typeface="Times New Roman" pitchFamily="18" charset="0"/>
                <a:cs typeface="Arial" pitchFamily="34" charset="0"/>
              </a:rPr>
              <a:t>I feel at ease with people.</a:t>
            </a:r>
          </a:p>
          <a:p>
            <a:pPr marL="228600" indent="-228600" fontAlgn="base">
              <a:spcBef>
                <a:spcPct val="0"/>
              </a:spcBef>
              <a:spcAft>
                <a:spcPct val="0"/>
              </a:spcAft>
              <a:buFontTx/>
              <a:buAutoNum type="arabicPeriod"/>
            </a:pPr>
            <a:r>
              <a:rPr lang="en-GB" sz="2000" dirty="0">
                <a:latin typeface="Arial" pitchFamily="34" charset="0"/>
                <a:ea typeface="Times New Roman" pitchFamily="18" charset="0"/>
                <a:cs typeface="Arial" pitchFamily="34" charset="0"/>
              </a:rPr>
              <a:t> </a:t>
            </a:r>
            <a:r>
              <a:rPr lang="en-GB" sz="2000" dirty="0">
                <a:latin typeface="Arial" pitchFamily="34" charset="0"/>
                <a:cs typeface="Arial" pitchFamily="34" charset="0"/>
              </a:rPr>
              <a:t>I start conversations.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take charge.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am the life of the party.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am skilled in handling social situations.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make friends easily.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talk to a lot of different people at parties.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know how to captivate people. </a:t>
            </a:r>
          </a:p>
          <a:p>
            <a:pPr marL="228600" indent="-228600" fontAlgn="base">
              <a:spcBef>
                <a:spcPct val="0"/>
              </a:spcBef>
              <a:spcAft>
                <a:spcPct val="0"/>
              </a:spcAft>
              <a:buFontTx/>
              <a:buAutoNum type="arabicPeriod"/>
            </a:pPr>
            <a:r>
              <a:rPr lang="en-GB" sz="2000" dirty="0">
                <a:latin typeface="Arial" pitchFamily="34" charset="0"/>
                <a:cs typeface="Arial" pitchFamily="34" charset="0"/>
              </a:rPr>
              <a:t> I do not mind being the centre of attention. </a:t>
            </a:r>
          </a:p>
          <a:p>
            <a:pPr marL="228600" indent="-228600" fontAlgn="base">
              <a:spcBef>
                <a:spcPct val="0"/>
              </a:spcBef>
              <a:spcAft>
                <a:spcPct val="0"/>
              </a:spcAft>
              <a:buFontTx/>
              <a:buAutoNum type="arabicPeriod"/>
            </a:pPr>
            <a:r>
              <a:rPr lang="en-GB" sz="2000" dirty="0">
                <a:latin typeface="Arial" pitchFamily="34" charset="0"/>
                <a:cs typeface="Arial" pitchFamily="34" charset="0"/>
              </a:rPr>
              <a:t>I feel comfortable around other people. </a:t>
            </a:r>
          </a:p>
          <a:p>
            <a:pPr marL="228600" indent="-228600" fontAlgn="base">
              <a:spcBef>
                <a:spcPct val="0"/>
              </a:spcBef>
              <a:spcAft>
                <a:spcPct val="0"/>
              </a:spcAft>
              <a:buFontTx/>
              <a:buAutoNum type="arabicPeriod"/>
            </a:pPr>
            <a:endParaRPr lang="en-GB" sz="2000" dirty="0">
              <a:latin typeface="Arial" pitchFamily="34" charset="0"/>
              <a:cs typeface="Arial" pitchFamily="34" charset="0"/>
            </a:endParaRPr>
          </a:p>
          <a:p>
            <a:pPr marL="228600" indent="-228600" fontAlgn="base">
              <a:spcBef>
                <a:spcPct val="0"/>
              </a:spcBef>
              <a:spcAft>
                <a:spcPct val="0"/>
              </a:spcAft>
            </a:pPr>
            <a:endParaRPr lang="en-GB" sz="2000" dirty="0">
              <a:latin typeface="Arial" pitchFamily="34" charset="0"/>
              <a:cs typeface="Arial" pitchFamily="34" charset="0"/>
            </a:endParaRPr>
          </a:p>
          <a:p>
            <a:pPr marL="228600" indent="-228600" fontAlgn="base">
              <a:spcBef>
                <a:spcPct val="0"/>
              </a:spcBef>
              <a:spcAft>
                <a:spcPct val="0"/>
              </a:spcAft>
            </a:pPr>
            <a:r>
              <a:rPr lang="en-GB" sz="2000" i="1" dirty="0">
                <a:latin typeface="Arial" pitchFamily="34" charset="0"/>
                <a:cs typeface="Arial" pitchFamily="34" charset="0"/>
              </a:rPr>
              <a:t>response to each item should be correlated with the response to every other item – otherwise not tapping into the same thing!</a:t>
            </a:r>
          </a:p>
        </p:txBody>
      </p:sp>
      <p:sp>
        <p:nvSpPr>
          <p:cNvPr id="3" name="Title 2"/>
          <p:cNvSpPr>
            <a:spLocks noGrp="1"/>
          </p:cNvSpPr>
          <p:nvPr>
            <p:ph type="title" idx="4294967295"/>
          </p:nvPr>
        </p:nvSpPr>
        <p:spPr>
          <a:xfrm>
            <a:off x="2796988" y="463643"/>
            <a:ext cx="8229600" cy="647700"/>
          </a:xfrm>
        </p:spPr>
        <p:txBody>
          <a:bodyPr/>
          <a:lstStyle/>
          <a:p>
            <a:r>
              <a:rPr lang="en-GB" dirty="0"/>
              <a:t>E.g., a scale of Extraversion </a:t>
            </a:r>
          </a:p>
        </p:txBody>
      </p:sp>
    </p:spTree>
    <p:extLst>
      <p:ext uri="{BB962C8B-B14F-4D97-AF65-F5344CB8AC3E}">
        <p14:creationId xmlns:p14="http://schemas.microsoft.com/office/powerpoint/2010/main" val="38838143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4294967295"/>
          </p:nvPr>
        </p:nvSpPr>
        <p:spPr>
          <a:xfrm>
            <a:off x="735106" y="621740"/>
            <a:ext cx="10721788" cy="4525963"/>
          </a:xfrm>
        </p:spPr>
        <p:txBody>
          <a:bodyPr>
            <a:noAutofit/>
          </a:bodyPr>
          <a:lstStyle/>
          <a:p>
            <a:pPr marL="342900" lvl="1" indent="-342900">
              <a:buNone/>
            </a:pPr>
            <a:r>
              <a:rPr lang="en-GB" sz="2800" b="1" dirty="0">
                <a:latin typeface="Arial" pitchFamily="34" charset="0"/>
                <a:cs typeface="Arial" pitchFamily="34" charset="0"/>
              </a:rPr>
              <a:t>Face validity </a:t>
            </a:r>
          </a:p>
          <a:p>
            <a:pPr marL="342900" lvl="1" indent="-342900">
              <a:buNone/>
            </a:pPr>
            <a:endParaRPr lang="en-GB" sz="2000" b="1" dirty="0">
              <a:latin typeface="Arial" pitchFamily="34" charset="0"/>
              <a:cs typeface="Arial" pitchFamily="34" charset="0"/>
            </a:endParaRPr>
          </a:p>
          <a:p>
            <a:pPr marL="342900" lvl="1" indent="-342900">
              <a:buNone/>
            </a:pPr>
            <a:r>
              <a:rPr lang="en-GB" sz="2000" dirty="0">
                <a:latin typeface="Arial" pitchFamily="34" charset="0"/>
                <a:cs typeface="Arial" pitchFamily="34" charset="0"/>
              </a:rPr>
              <a:t>– test looks plausible at face value i.e., does it look like it is measuring what it claims to be measuring?</a:t>
            </a:r>
          </a:p>
          <a:p>
            <a:pPr marL="342900" lvl="1" indent="-342900"/>
            <a:endParaRPr lang="en-GB" sz="2000" dirty="0">
              <a:latin typeface="Arial" pitchFamily="34" charset="0"/>
              <a:cs typeface="Arial" pitchFamily="34" charset="0"/>
            </a:endParaRPr>
          </a:p>
          <a:p>
            <a:pPr marL="342900" lvl="1" indent="-342900">
              <a:buNone/>
            </a:pPr>
            <a:r>
              <a:rPr lang="en-GB" sz="2000" dirty="0">
                <a:latin typeface="Arial" pitchFamily="34" charset="0"/>
                <a:cs typeface="Arial" pitchFamily="34" charset="0"/>
              </a:rPr>
              <a:t>E.g., Life Orientation Test (</a:t>
            </a:r>
            <a:r>
              <a:rPr lang="en-GB" sz="2000" dirty="0" err="1">
                <a:latin typeface="Arial" pitchFamily="34" charset="0"/>
                <a:cs typeface="Arial" pitchFamily="34" charset="0"/>
              </a:rPr>
              <a:t>Scheier</a:t>
            </a:r>
            <a:r>
              <a:rPr lang="en-GB" sz="2000" dirty="0">
                <a:latin typeface="Arial" pitchFamily="34" charset="0"/>
                <a:cs typeface="Arial" pitchFamily="34" charset="0"/>
              </a:rPr>
              <a:t> &amp; Carver, 1985): a measure of dispositional optimism</a:t>
            </a:r>
          </a:p>
          <a:p>
            <a:pPr marL="342900" lvl="1" indent="-342900">
              <a:buNone/>
            </a:pPr>
            <a:endParaRPr lang="en-GB" sz="2000" dirty="0">
              <a:latin typeface="Arial" pitchFamily="34" charset="0"/>
              <a:cs typeface="Arial" pitchFamily="34" charset="0"/>
            </a:endParaRPr>
          </a:p>
          <a:p>
            <a:r>
              <a:rPr lang="en-GB" sz="2400" b="1" dirty="0">
                <a:latin typeface="Arial" pitchFamily="34" charset="0"/>
                <a:cs typeface="Arial" pitchFamily="34" charset="0"/>
              </a:rPr>
              <a:t>In uncertain times I usually expect the best</a:t>
            </a:r>
          </a:p>
          <a:p>
            <a:r>
              <a:rPr lang="en-GB" sz="2400" b="1" dirty="0">
                <a:latin typeface="Arial" pitchFamily="34" charset="0"/>
                <a:cs typeface="Arial" pitchFamily="34" charset="0"/>
              </a:rPr>
              <a:t>If something can go wrong for me, it will</a:t>
            </a:r>
          </a:p>
          <a:p>
            <a:r>
              <a:rPr lang="en-GB" sz="2400" b="1" dirty="0">
                <a:latin typeface="Arial" pitchFamily="34" charset="0"/>
                <a:cs typeface="Arial" pitchFamily="34" charset="0"/>
              </a:rPr>
              <a:t>I’m always optimistic about my future </a:t>
            </a:r>
          </a:p>
          <a:p>
            <a:r>
              <a:rPr lang="en-GB" sz="2400" b="1" dirty="0">
                <a:latin typeface="Arial" pitchFamily="34" charset="0"/>
                <a:cs typeface="Arial" pitchFamily="34" charset="0"/>
              </a:rPr>
              <a:t>I hardly ever expect things to go my way</a:t>
            </a:r>
          </a:p>
          <a:p>
            <a:pPr>
              <a:buNone/>
            </a:pPr>
            <a:r>
              <a:rPr lang="en-GB" sz="2000" dirty="0">
                <a:latin typeface="Arial" pitchFamily="34" charset="0"/>
                <a:cs typeface="Arial" pitchFamily="34" charset="0"/>
              </a:rPr>
              <a:t> </a:t>
            </a:r>
          </a:p>
          <a:p>
            <a:pPr marL="342900" lvl="1" indent="-342900"/>
            <a:endParaRPr lang="en-GB" dirty="0">
              <a:latin typeface="Arial" pitchFamily="34" charset="0"/>
              <a:cs typeface="Arial" pitchFamily="34" charset="0"/>
            </a:endParaRPr>
          </a:p>
          <a:p>
            <a:endParaRPr lang="en-US" sz="2000" u="sng" dirty="0">
              <a:latin typeface="Arial" pitchFamily="34" charset="0"/>
              <a:cs typeface="Arial" pitchFamily="34" charset="0"/>
            </a:endParaRPr>
          </a:p>
        </p:txBody>
      </p:sp>
    </p:spTree>
    <p:extLst>
      <p:ext uri="{BB962C8B-B14F-4D97-AF65-F5344CB8AC3E}">
        <p14:creationId xmlns:p14="http://schemas.microsoft.com/office/powerpoint/2010/main" val="7453046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4294967295"/>
          </p:nvPr>
        </p:nvSpPr>
        <p:spPr>
          <a:xfrm>
            <a:off x="394447" y="395848"/>
            <a:ext cx="10382250" cy="4957762"/>
          </a:xfrm>
        </p:spPr>
        <p:txBody>
          <a:bodyPr>
            <a:noAutofit/>
          </a:bodyPr>
          <a:lstStyle/>
          <a:p>
            <a:pPr lvl="1">
              <a:buNone/>
            </a:pPr>
            <a:r>
              <a:rPr lang="en-US" sz="2400" b="1" dirty="0">
                <a:latin typeface="Arial" pitchFamily="34" charset="0"/>
                <a:cs typeface="Arial" pitchFamily="34" charset="0"/>
              </a:rPr>
              <a:t>Construct Validity </a:t>
            </a:r>
          </a:p>
          <a:p>
            <a:pPr lvl="1">
              <a:buNone/>
            </a:pPr>
            <a:endParaRPr lang="en-US" dirty="0">
              <a:latin typeface="Arial" pitchFamily="34" charset="0"/>
              <a:cs typeface="Arial" pitchFamily="34" charset="0"/>
            </a:endParaRPr>
          </a:p>
          <a:p>
            <a:pPr lvl="1">
              <a:buNone/>
            </a:pPr>
            <a:r>
              <a:rPr lang="en-US" dirty="0">
                <a:latin typeface="Arial" pitchFamily="34" charset="0"/>
                <a:cs typeface="Arial" pitchFamily="34" charset="0"/>
              </a:rPr>
              <a:t>Does the test successfully measure the psychological construct it is designed to measure?</a:t>
            </a:r>
          </a:p>
          <a:p>
            <a:pPr lvl="1"/>
            <a:endParaRPr lang="en-US" dirty="0">
              <a:latin typeface="Arial" pitchFamily="34" charset="0"/>
              <a:cs typeface="Arial" pitchFamily="34" charset="0"/>
            </a:endParaRPr>
          </a:p>
          <a:p>
            <a:pPr lvl="1"/>
            <a:r>
              <a:rPr lang="en-GB" dirty="0">
                <a:latin typeface="Arial" pitchFamily="34" charset="0"/>
                <a:cs typeface="Arial" pitchFamily="34" charset="0"/>
              </a:rPr>
              <a:t>E.g., intelligence</a:t>
            </a:r>
          </a:p>
          <a:p>
            <a:pPr lvl="1">
              <a:buNone/>
            </a:pPr>
            <a:endParaRPr lang="en-US" dirty="0">
              <a:latin typeface="Arial" pitchFamily="34" charset="0"/>
              <a:cs typeface="Arial" pitchFamily="34" charset="0"/>
            </a:endParaRPr>
          </a:p>
          <a:p>
            <a:pPr lvl="1"/>
            <a:r>
              <a:rPr lang="en-US" dirty="0">
                <a:latin typeface="Arial" pitchFamily="34" charset="0"/>
                <a:cs typeface="Arial" pitchFamily="34" charset="0"/>
              </a:rPr>
              <a:t>Assessed by looking at the relationship between test scores and other behaviours that it should be related to </a:t>
            </a:r>
          </a:p>
          <a:p>
            <a:pPr lvl="2"/>
            <a:r>
              <a:rPr lang="en-US" sz="2000" dirty="0">
                <a:latin typeface="Arial" pitchFamily="34" charset="0"/>
                <a:cs typeface="Arial" pitchFamily="34" charset="0"/>
              </a:rPr>
              <a:t>Do scores on a new IQ test relate to academic performance?</a:t>
            </a:r>
          </a:p>
          <a:p>
            <a:pPr lvl="2"/>
            <a:r>
              <a:rPr lang="en-US" sz="2000" dirty="0">
                <a:latin typeface="Arial" pitchFamily="34" charset="0"/>
                <a:cs typeface="Arial" pitchFamily="34" charset="0"/>
              </a:rPr>
              <a:t> does a measure of psychological distress report similar scores to a psychiatric interview.</a:t>
            </a:r>
            <a:endParaRPr lang="en-US" dirty="0">
              <a:latin typeface="Arial" pitchFamily="34" charset="0"/>
              <a:cs typeface="Arial" pitchFamily="34" charset="0"/>
            </a:endParaRPr>
          </a:p>
          <a:p>
            <a:pPr lvl="1">
              <a:lnSpc>
                <a:spcPct val="80000"/>
              </a:lnSpc>
              <a:buNone/>
            </a:pPr>
            <a:endParaRPr lang="en-GB" dirty="0">
              <a:latin typeface="Arial" pitchFamily="34" charset="0"/>
              <a:cs typeface="Arial" pitchFamily="34" charset="0"/>
            </a:endParaRPr>
          </a:p>
          <a:p>
            <a:pPr lvl="1">
              <a:lnSpc>
                <a:spcPct val="80000"/>
              </a:lnSpc>
            </a:pPr>
            <a:r>
              <a:rPr lang="en-GB" dirty="0">
                <a:latin typeface="Arial" pitchFamily="34" charset="0"/>
                <a:cs typeface="Arial" pitchFamily="34" charset="0"/>
              </a:rPr>
              <a:t>Should be related to measures of the same construct – </a:t>
            </a:r>
            <a:r>
              <a:rPr lang="en-GB" i="1" dirty="0">
                <a:latin typeface="Arial" pitchFamily="34" charset="0"/>
                <a:cs typeface="Arial" pitchFamily="34" charset="0"/>
              </a:rPr>
              <a:t>convergent validity </a:t>
            </a:r>
            <a:r>
              <a:rPr lang="en-GB" dirty="0">
                <a:latin typeface="Arial" pitchFamily="34" charset="0"/>
                <a:cs typeface="Arial" pitchFamily="34" charset="0"/>
              </a:rPr>
              <a:t>– and it should be unrelated to measures of unrelated constructs – </a:t>
            </a:r>
            <a:r>
              <a:rPr lang="en-GB" i="1" dirty="0" err="1">
                <a:latin typeface="Arial" pitchFamily="34" charset="0"/>
                <a:cs typeface="Arial" pitchFamily="34" charset="0"/>
              </a:rPr>
              <a:t>discriminant</a:t>
            </a:r>
            <a:r>
              <a:rPr lang="en-GB" dirty="0">
                <a:latin typeface="Arial" pitchFamily="34" charset="0"/>
                <a:cs typeface="Arial" pitchFamily="34" charset="0"/>
              </a:rPr>
              <a:t> validity</a:t>
            </a:r>
            <a:endParaRPr lang="en-US" u="sng" dirty="0">
              <a:latin typeface="Arial" pitchFamily="34" charset="0"/>
              <a:cs typeface="Arial" pitchFamily="34" charset="0"/>
            </a:endParaRPr>
          </a:p>
          <a:p>
            <a:pPr lvl="2"/>
            <a:endParaRPr lang="en-US" sz="2000" u="sng" dirty="0">
              <a:latin typeface="Arial" pitchFamily="34" charset="0"/>
              <a:cs typeface="Arial" pitchFamily="34" charset="0"/>
            </a:endParaRPr>
          </a:p>
        </p:txBody>
      </p:sp>
    </p:spTree>
    <p:extLst>
      <p:ext uri="{BB962C8B-B14F-4D97-AF65-F5344CB8AC3E}">
        <p14:creationId xmlns:p14="http://schemas.microsoft.com/office/powerpoint/2010/main" val="24798852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4294967295"/>
          </p:nvPr>
        </p:nvSpPr>
        <p:spPr>
          <a:xfrm>
            <a:off x="1515036" y="585320"/>
            <a:ext cx="8229600" cy="4525963"/>
          </a:xfrm>
        </p:spPr>
        <p:txBody>
          <a:bodyPr>
            <a:normAutofit lnSpcReduction="10000"/>
          </a:bodyPr>
          <a:lstStyle/>
          <a:p>
            <a:pPr lvl="1">
              <a:buNone/>
            </a:pPr>
            <a:r>
              <a:rPr lang="en-US" sz="3200" b="1" dirty="0">
                <a:latin typeface="Arial" pitchFamily="34" charset="0"/>
                <a:cs typeface="Arial" pitchFamily="34" charset="0"/>
              </a:rPr>
              <a:t>Content Validity </a:t>
            </a:r>
          </a:p>
          <a:p>
            <a:pPr lvl="1"/>
            <a:endParaRPr lang="en-US" sz="3200" dirty="0">
              <a:latin typeface="Arial" pitchFamily="34" charset="0"/>
              <a:cs typeface="Arial" pitchFamily="34" charset="0"/>
            </a:endParaRPr>
          </a:p>
          <a:p>
            <a:pPr lvl="1"/>
            <a:r>
              <a:rPr lang="en-US" sz="2400" dirty="0">
                <a:latin typeface="Arial" pitchFamily="34" charset="0"/>
                <a:cs typeface="Arial" pitchFamily="34" charset="0"/>
              </a:rPr>
              <a:t>whether the items on a test measure all the knowledge or skills that are assumed to underlie the construct of interest</a:t>
            </a:r>
          </a:p>
          <a:p>
            <a:pPr lvl="1"/>
            <a:endParaRPr lang="en-US" sz="2400" dirty="0">
              <a:latin typeface="Arial" pitchFamily="34" charset="0"/>
              <a:cs typeface="Arial" pitchFamily="34" charset="0"/>
            </a:endParaRPr>
          </a:p>
          <a:p>
            <a:pPr lvl="1"/>
            <a:r>
              <a:rPr lang="en-US" sz="2400" dirty="0">
                <a:latin typeface="Arial" pitchFamily="34" charset="0"/>
                <a:cs typeface="Arial" pitchFamily="34" charset="0"/>
              </a:rPr>
              <a:t>E.g. does a measure of intelligence capture all types of intelligence or just certain types e.g. problem-solving ability; numerical reasoning; </a:t>
            </a:r>
          </a:p>
        </p:txBody>
      </p:sp>
    </p:spTree>
    <p:extLst>
      <p:ext uri="{BB962C8B-B14F-4D97-AF65-F5344CB8AC3E}">
        <p14:creationId xmlns:p14="http://schemas.microsoft.com/office/powerpoint/2010/main" val="23508129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75130" y="521820"/>
            <a:ext cx="10847294" cy="5175250"/>
          </a:xfrm>
        </p:spPr>
        <p:txBody>
          <a:bodyPr>
            <a:normAutofit lnSpcReduction="10000"/>
          </a:bodyPr>
          <a:lstStyle/>
          <a:p>
            <a:pPr>
              <a:buNone/>
            </a:pPr>
            <a:r>
              <a:rPr lang="en-US" sz="2600" b="1" dirty="0">
                <a:latin typeface="Arial" pitchFamily="34" charset="0"/>
                <a:cs typeface="Arial" pitchFamily="34" charset="0"/>
              </a:rPr>
              <a:t>Criterion-related Validity </a:t>
            </a:r>
          </a:p>
          <a:p>
            <a:pPr lvl="1">
              <a:buFont typeface="Wingdings" panose="05000000000000000000" pitchFamily="2" charset="2"/>
              <a:buChar char="Ø"/>
            </a:pPr>
            <a:endParaRPr lang="en-US" sz="2400" dirty="0">
              <a:latin typeface="Arial" pitchFamily="34" charset="0"/>
              <a:cs typeface="Arial" pitchFamily="34" charset="0"/>
            </a:endParaRPr>
          </a:p>
          <a:p>
            <a:pPr lvl="1">
              <a:buFont typeface="Wingdings" panose="05000000000000000000" pitchFamily="2" charset="2"/>
              <a:buChar char="Ø"/>
            </a:pPr>
            <a:r>
              <a:rPr lang="en-US" sz="2400" dirty="0">
                <a:latin typeface="Arial" pitchFamily="34" charset="0"/>
                <a:cs typeface="Arial" pitchFamily="34" charset="0"/>
              </a:rPr>
              <a:t>the ability of test scores to correlate with meaningful criterion measures</a:t>
            </a:r>
          </a:p>
          <a:p>
            <a:pPr lvl="1">
              <a:buFont typeface="Wingdings" panose="05000000000000000000" pitchFamily="2" charset="2"/>
              <a:buChar char="Ø"/>
            </a:pPr>
            <a:r>
              <a:rPr lang="en-US" sz="2400" dirty="0">
                <a:latin typeface="Arial" pitchFamily="34" charset="0"/>
                <a:cs typeface="Arial" pitchFamily="34" charset="0"/>
              </a:rPr>
              <a:t>are they able to predict future outcomes?</a:t>
            </a:r>
          </a:p>
          <a:p>
            <a:pPr lvl="1">
              <a:buFont typeface="Wingdings" panose="05000000000000000000" pitchFamily="2" charset="2"/>
              <a:buChar char="Ø"/>
            </a:pPr>
            <a:r>
              <a:rPr lang="en-US" sz="2400" dirty="0">
                <a:latin typeface="Arial" pitchFamily="34" charset="0"/>
                <a:cs typeface="Arial" pitchFamily="34" charset="0"/>
              </a:rPr>
              <a:t>Test should predict present or future outcomes that are influenced by the construct being measured </a:t>
            </a:r>
          </a:p>
          <a:p>
            <a:pPr lvl="2">
              <a:buNone/>
            </a:pPr>
            <a:endParaRPr lang="en-US" sz="2600" dirty="0">
              <a:latin typeface="Arial" pitchFamily="34" charset="0"/>
              <a:cs typeface="Arial" pitchFamily="34" charset="0"/>
            </a:endParaRPr>
          </a:p>
          <a:p>
            <a:pPr lvl="2"/>
            <a:r>
              <a:rPr lang="en-US" sz="2000" dirty="0">
                <a:latin typeface="Arial" pitchFamily="34" charset="0"/>
                <a:cs typeface="Arial" pitchFamily="34" charset="0"/>
              </a:rPr>
              <a:t>e.g. does a measure of IQ successfully predict future performance/success in that job?</a:t>
            </a:r>
          </a:p>
          <a:p>
            <a:pPr lvl="2"/>
            <a:endParaRPr lang="en-US" sz="2000" dirty="0">
              <a:latin typeface="Arial" pitchFamily="34" charset="0"/>
              <a:cs typeface="Arial" pitchFamily="34" charset="0"/>
            </a:endParaRPr>
          </a:p>
          <a:p>
            <a:pPr lvl="2"/>
            <a:r>
              <a:rPr lang="en-US" sz="2000" dirty="0">
                <a:latin typeface="Arial" pitchFamily="34" charset="0"/>
                <a:cs typeface="Arial" pitchFamily="34" charset="0"/>
              </a:rPr>
              <a:t>e.g., Do scores on a measure of conscientiousness predict  future academic performance?</a:t>
            </a:r>
          </a:p>
          <a:p>
            <a:pPr lvl="3"/>
            <a:endParaRPr lang="en-US" dirty="0">
              <a:latin typeface="Arial" pitchFamily="34" charset="0"/>
              <a:cs typeface="Arial" pitchFamily="34" charset="0"/>
            </a:endParaRPr>
          </a:p>
          <a:p>
            <a:pPr lvl="2">
              <a:lnSpc>
                <a:spcPct val="80000"/>
              </a:lnSpc>
              <a:buNone/>
            </a:pPr>
            <a:endParaRPr lang="en-GB" dirty="0">
              <a:latin typeface="Arial" pitchFamily="34" charset="0"/>
              <a:cs typeface="Arial" pitchFamily="34" charset="0"/>
            </a:endParaRPr>
          </a:p>
          <a:p>
            <a:endParaRPr lang="en-GB" dirty="0">
              <a:latin typeface="Arial" pitchFamily="34" charset="0"/>
              <a:cs typeface="Arial" pitchFamily="34" charset="0"/>
            </a:endParaRPr>
          </a:p>
        </p:txBody>
      </p:sp>
    </p:spTree>
    <p:extLst>
      <p:ext uri="{BB962C8B-B14F-4D97-AF65-F5344CB8AC3E}">
        <p14:creationId xmlns:p14="http://schemas.microsoft.com/office/powerpoint/2010/main" val="24813453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437255" name="Rectangle 437254">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37257" name="Picture 437256">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37259" name="Straight Connector 437258">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437261" name="Straight Connector 437260">
            <a:extLst>
              <a:ext uri="{FF2B5EF4-FFF2-40B4-BE49-F238E27FC236}">
                <a16:creationId xmlns:a16="http://schemas.microsoft.com/office/drawing/2014/main" id="{3BBC7667-C352-4842-9AFD-E5C16AD002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437263" name="Rectangle 437262">
            <a:extLst>
              <a:ext uri="{FF2B5EF4-FFF2-40B4-BE49-F238E27FC236}">
                <a16:creationId xmlns:a16="http://schemas.microsoft.com/office/drawing/2014/main" id="{1C69834E-5EEE-4D61-833E-049288964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7265" name="Rectangle 437264">
            <a:extLst>
              <a:ext uri="{FF2B5EF4-FFF2-40B4-BE49-F238E27FC236}">
                <a16:creationId xmlns:a16="http://schemas.microsoft.com/office/drawing/2014/main" id="{58E5D9BA-46E7-4BFA-9C74-75495BF6F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37267" name="Rectangle 437266">
            <a:extLst>
              <a:ext uri="{FF2B5EF4-FFF2-40B4-BE49-F238E27FC236}">
                <a16:creationId xmlns:a16="http://schemas.microsoft.com/office/drawing/2014/main" id="{5B033D76-5800-44B6-AFE9-EE2106935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7269" name="Rectangle 437268">
            <a:extLst>
              <a:ext uri="{FF2B5EF4-FFF2-40B4-BE49-F238E27FC236}">
                <a16:creationId xmlns:a16="http://schemas.microsoft.com/office/drawing/2014/main" id="{522D6F85-FFBA-4F81-AEE5-AAA17CB7A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1003">
            <a:schemeClr val="lt2"/>
          </a:fillRef>
          <a:effectRef idx="2">
            <a:schemeClr val="accent1"/>
          </a:effectRef>
          <a:fontRef idx="minor">
            <a:schemeClr val="lt1"/>
          </a:fontRef>
        </p:style>
        <p:txBody>
          <a:bodyPr rtlCol="0" anchor="ctr"/>
          <a:lstStyle/>
          <a:p>
            <a:pPr algn="ctr"/>
            <a:endParaRPr lang="en-US"/>
          </a:p>
        </p:txBody>
      </p:sp>
      <p:sp>
        <p:nvSpPr>
          <p:cNvPr id="437271" name="Rectangle 437270">
            <a:extLst>
              <a:ext uri="{FF2B5EF4-FFF2-40B4-BE49-F238E27FC236}">
                <a16:creationId xmlns:a16="http://schemas.microsoft.com/office/drawing/2014/main" id="{13B31514-E6DF-4357-9EEA-EFB798308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ln>
            <a:solidFill>
              <a:srgbClr val="949494"/>
            </a:solid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437250" name="Rectangle 2"/>
          <p:cNvSpPr>
            <a:spLocks noGrp="1" noChangeArrowheads="1"/>
          </p:cNvSpPr>
          <p:nvPr>
            <p:ph type="title"/>
          </p:nvPr>
        </p:nvSpPr>
        <p:spPr>
          <a:xfrm>
            <a:off x="1557071" y="1584552"/>
            <a:ext cx="9099255" cy="2537251"/>
          </a:xfrm>
        </p:spPr>
        <p:txBody>
          <a:bodyPr vert="horz" lIns="91440" tIns="45720" rIns="91440" bIns="0" rtlCol="0" anchor="ctr">
            <a:normAutofit/>
          </a:bodyPr>
          <a:lstStyle/>
          <a:p>
            <a:pPr algn="ctr"/>
            <a:r>
              <a:rPr lang="en-US" sz="5600">
                <a:solidFill>
                  <a:srgbClr val="454545"/>
                </a:solidFill>
              </a:rPr>
              <a:t>Reliability – consistency or stability of a measure.</a:t>
            </a:r>
          </a:p>
        </p:txBody>
      </p:sp>
      <p:pic>
        <p:nvPicPr>
          <p:cNvPr id="437273" name="Picture 437272">
            <a:extLst>
              <a:ext uri="{FF2B5EF4-FFF2-40B4-BE49-F238E27FC236}">
                <a16:creationId xmlns:a16="http://schemas.microsoft.com/office/drawing/2014/main" id="{4C401D57-600A-4C91-AC9A-14CA1ED6F7D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37275" name="Straight Connector 437274">
            <a:extLst>
              <a:ext uri="{FF2B5EF4-FFF2-40B4-BE49-F238E27FC236}">
                <a16:creationId xmlns:a16="http://schemas.microsoft.com/office/drawing/2014/main" id="{412BDC66-00FA-4A3F-9BC7-BE05FF7705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0830002"/>
      </p:ext>
    </p:extLst>
  </p:cSld>
  <p:clrMapOvr>
    <a:overrideClrMapping bg1="dk1" tx1="lt1" bg2="dk2" tx2="lt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B2A6D-BD15-7965-7F8F-044523036C05}"/>
              </a:ext>
            </a:extLst>
          </p:cNvPr>
          <p:cNvSpPr>
            <a:spLocks noGrp="1"/>
          </p:cNvSpPr>
          <p:nvPr>
            <p:ph type="title"/>
          </p:nvPr>
        </p:nvSpPr>
        <p:spPr/>
        <p:txBody>
          <a:bodyPr/>
          <a:lstStyle/>
          <a:p>
            <a:r>
              <a:rPr lang="en-GB" dirty="0">
                <a:latin typeface="Arial" pitchFamily="34" charset="0"/>
                <a:cs typeface="Arial" pitchFamily="34" charset="0"/>
              </a:rPr>
              <a:t> </a:t>
            </a:r>
            <a:r>
              <a:rPr lang="en-GB" b="1" dirty="0">
                <a:latin typeface="Arial" pitchFamily="34" charset="0"/>
                <a:cs typeface="Arial" pitchFamily="34" charset="0"/>
              </a:rPr>
              <a:t>Test –retest reliability</a:t>
            </a:r>
            <a:endParaRPr lang="en-GB" dirty="0"/>
          </a:p>
        </p:txBody>
      </p:sp>
      <p:sp>
        <p:nvSpPr>
          <p:cNvPr id="437251" name="Rectangle 3"/>
          <p:cNvSpPr>
            <a:spLocks noGrp="1" noChangeArrowheads="1"/>
          </p:cNvSpPr>
          <p:nvPr>
            <p:ph idx="1"/>
          </p:nvPr>
        </p:nvSpPr>
        <p:spPr>
          <a:xfrm>
            <a:off x="1190321" y="2001982"/>
            <a:ext cx="9603275" cy="3450613"/>
          </a:xfrm>
        </p:spPr>
        <p:txBody>
          <a:bodyPr>
            <a:noAutofit/>
          </a:bodyPr>
          <a:lstStyle/>
          <a:p>
            <a:pPr>
              <a:lnSpc>
                <a:spcPct val="80000"/>
              </a:lnSpc>
              <a:buFont typeface="Wingdings" pitchFamily="2" charset="2"/>
              <a:buNone/>
            </a:pPr>
            <a:endParaRPr lang="en-GB" dirty="0">
              <a:latin typeface="Arial" pitchFamily="34" charset="0"/>
              <a:cs typeface="Arial" pitchFamily="34" charset="0"/>
            </a:endParaRPr>
          </a:p>
          <a:p>
            <a:pPr>
              <a:lnSpc>
                <a:spcPct val="80000"/>
              </a:lnSpc>
              <a:buFont typeface="Wingdings" panose="05000000000000000000" pitchFamily="2" charset="2"/>
              <a:buChar char="q"/>
            </a:pPr>
            <a:r>
              <a:rPr lang="en-GB" dirty="0">
                <a:latin typeface="Arial" pitchFamily="34" charset="0"/>
                <a:cs typeface="Arial" pitchFamily="34" charset="0"/>
              </a:rPr>
              <a:t>Consistency of measurement over time</a:t>
            </a:r>
          </a:p>
          <a:p>
            <a:pPr>
              <a:lnSpc>
                <a:spcPct val="80000"/>
              </a:lnSpc>
              <a:buFont typeface="Wingdings" panose="05000000000000000000" pitchFamily="2" charset="2"/>
              <a:buChar char="q"/>
            </a:pPr>
            <a:endParaRPr lang="en-GB" dirty="0">
              <a:latin typeface="Arial" pitchFamily="34" charset="0"/>
              <a:cs typeface="Arial" pitchFamily="34" charset="0"/>
            </a:endParaRPr>
          </a:p>
          <a:p>
            <a:pPr>
              <a:lnSpc>
                <a:spcPct val="80000"/>
              </a:lnSpc>
              <a:buFont typeface="Wingdings" panose="05000000000000000000" pitchFamily="2" charset="2"/>
              <a:buChar char="q"/>
            </a:pPr>
            <a:r>
              <a:rPr lang="en-GB" dirty="0">
                <a:latin typeface="Arial" pitchFamily="34" charset="0"/>
                <a:cs typeface="Arial" pitchFamily="34" charset="0"/>
              </a:rPr>
              <a:t>Assessed by administering the measure to the same group of participants on two or more separate occasions and correlating the sets of scores</a:t>
            </a:r>
          </a:p>
          <a:p>
            <a:pPr>
              <a:lnSpc>
                <a:spcPct val="80000"/>
              </a:lnSpc>
              <a:buFont typeface="Wingdings" panose="05000000000000000000" pitchFamily="2" charset="2"/>
              <a:buChar char="q"/>
            </a:pPr>
            <a:endParaRPr lang="en-GB" dirty="0">
              <a:latin typeface="Arial" pitchFamily="34" charset="0"/>
              <a:cs typeface="Arial" pitchFamily="34" charset="0"/>
            </a:endParaRPr>
          </a:p>
          <a:p>
            <a:pPr>
              <a:lnSpc>
                <a:spcPct val="80000"/>
              </a:lnSpc>
              <a:buFont typeface="Wingdings" panose="05000000000000000000" pitchFamily="2" charset="2"/>
              <a:buChar char="q"/>
            </a:pPr>
            <a:r>
              <a:rPr lang="en-GB" dirty="0">
                <a:latin typeface="Arial" pitchFamily="34" charset="0"/>
                <a:cs typeface="Arial" pitchFamily="34" charset="0"/>
              </a:rPr>
              <a:t>If the construct being measured is stable, scores should be consistent over time</a:t>
            </a:r>
          </a:p>
          <a:p>
            <a:pPr>
              <a:lnSpc>
                <a:spcPct val="80000"/>
              </a:lnSpc>
              <a:buFont typeface="Wingdings" panose="05000000000000000000" pitchFamily="2" charset="2"/>
              <a:buChar char="q"/>
            </a:pPr>
            <a:endParaRPr lang="en-GB" dirty="0">
              <a:latin typeface="Arial" pitchFamily="34" charset="0"/>
              <a:cs typeface="Arial" pitchFamily="34" charset="0"/>
            </a:endParaRPr>
          </a:p>
          <a:p>
            <a:pPr>
              <a:lnSpc>
                <a:spcPct val="80000"/>
              </a:lnSpc>
              <a:buFont typeface="Wingdings" panose="05000000000000000000" pitchFamily="2" charset="2"/>
              <a:buChar char="q"/>
            </a:pPr>
            <a:r>
              <a:rPr lang="en-GB" dirty="0">
                <a:latin typeface="Arial" pitchFamily="34" charset="0"/>
                <a:cs typeface="Arial" pitchFamily="34" charset="0"/>
              </a:rPr>
              <a:t>E.g., you would not expect the results of a test of IQ or personality traits to be different if measured more than once.</a:t>
            </a:r>
          </a:p>
          <a:p>
            <a:pPr>
              <a:lnSpc>
                <a:spcPct val="80000"/>
              </a:lnSpc>
              <a:buFont typeface="Wingdings" pitchFamily="2" charset="2"/>
              <a:buNone/>
            </a:pPr>
            <a:r>
              <a:rPr lang="en-GB" dirty="0">
                <a:latin typeface="Arial" pitchFamily="34" charset="0"/>
                <a:cs typeface="Arial" pitchFamily="34" charset="0"/>
              </a:rPr>
              <a:t>    </a:t>
            </a:r>
          </a:p>
          <a:p>
            <a:pPr>
              <a:lnSpc>
                <a:spcPct val="80000"/>
              </a:lnSpc>
              <a:buFont typeface="Wingdings" pitchFamily="2" charset="2"/>
              <a:buNone/>
            </a:pPr>
            <a:r>
              <a:rPr lang="en-GB" dirty="0">
                <a:latin typeface="Arial" pitchFamily="34" charset="0"/>
                <a:cs typeface="Arial" pitchFamily="34" charset="0"/>
              </a:rPr>
              <a:t>  </a:t>
            </a:r>
          </a:p>
          <a:p>
            <a:pPr>
              <a:lnSpc>
                <a:spcPct val="80000"/>
              </a:lnSpc>
            </a:pPr>
            <a:endParaRPr lang="en-US" dirty="0">
              <a:latin typeface="Arial" pitchFamily="34" charset="0"/>
              <a:cs typeface="Arial" pitchFamily="34" charset="0"/>
            </a:endParaRPr>
          </a:p>
        </p:txBody>
      </p:sp>
    </p:spTree>
    <p:extLst>
      <p:ext uri="{BB962C8B-B14F-4D97-AF65-F5344CB8AC3E}">
        <p14:creationId xmlns:p14="http://schemas.microsoft.com/office/powerpoint/2010/main" val="10423052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69F47-C860-CA3A-722C-D5188A3140E7}"/>
              </a:ext>
            </a:extLst>
          </p:cNvPr>
          <p:cNvSpPr>
            <a:spLocks noGrp="1"/>
          </p:cNvSpPr>
          <p:nvPr>
            <p:ph type="title"/>
          </p:nvPr>
        </p:nvSpPr>
        <p:spPr>
          <a:xfrm>
            <a:off x="1245323" y="639515"/>
            <a:ext cx="10628127" cy="1049235"/>
          </a:xfrm>
        </p:spPr>
        <p:txBody>
          <a:bodyPr>
            <a:normAutofit fontScale="90000"/>
          </a:bodyPr>
          <a:lstStyle/>
          <a:p>
            <a:r>
              <a:rPr lang="en-US" b="1" dirty="0">
                <a:latin typeface="Arial" pitchFamily="34" charset="0"/>
                <a:cs typeface="Arial" pitchFamily="34" charset="0"/>
              </a:rPr>
              <a:t>Internal Reliability/Consistency: </a:t>
            </a:r>
            <a:r>
              <a:rPr lang="en-US" dirty="0">
                <a:latin typeface="Arial" pitchFamily="34" charset="0"/>
                <a:cs typeface="Arial" pitchFamily="34" charset="0"/>
              </a:rPr>
              <a:t>consistency of measurement within the test itself</a:t>
            </a:r>
            <a:br>
              <a:rPr lang="en-US" dirty="0">
                <a:latin typeface="Arial" pitchFamily="34" charset="0"/>
                <a:cs typeface="Arial" pitchFamily="34" charset="0"/>
              </a:rPr>
            </a:br>
            <a:endParaRPr lang="en-GB" dirty="0"/>
          </a:p>
        </p:txBody>
      </p:sp>
      <p:sp>
        <p:nvSpPr>
          <p:cNvPr id="437251" name="Rectangle 3"/>
          <p:cNvSpPr>
            <a:spLocks noGrp="1" noChangeArrowheads="1"/>
          </p:cNvSpPr>
          <p:nvPr>
            <p:ph idx="1"/>
          </p:nvPr>
        </p:nvSpPr>
        <p:spPr>
          <a:xfrm>
            <a:off x="777811" y="1527593"/>
            <a:ext cx="9603275" cy="3450613"/>
          </a:xfrm>
        </p:spPr>
        <p:txBody>
          <a:bodyPr>
            <a:noAutofit/>
          </a:bodyPr>
          <a:lstStyle/>
          <a:p>
            <a:pPr>
              <a:lnSpc>
                <a:spcPct val="80000"/>
              </a:lnSpc>
              <a:buFont typeface="Wingdings" pitchFamily="2" charset="2"/>
              <a:buNone/>
            </a:pPr>
            <a:r>
              <a:rPr lang="en-GB" sz="2000" dirty="0">
                <a:latin typeface="Arial" pitchFamily="34" charset="0"/>
                <a:cs typeface="Arial" pitchFamily="34" charset="0"/>
              </a:rPr>
              <a:t> </a:t>
            </a:r>
          </a:p>
          <a:p>
            <a:pPr lvl="1"/>
            <a:endParaRPr lang="en-US" dirty="0">
              <a:latin typeface="Arial" pitchFamily="34" charset="0"/>
              <a:cs typeface="Arial" pitchFamily="34" charset="0"/>
            </a:endParaRPr>
          </a:p>
          <a:p>
            <a:pPr lvl="2"/>
            <a:r>
              <a:rPr lang="en-US" sz="2000" dirty="0">
                <a:latin typeface="Arial" pitchFamily="34" charset="0"/>
                <a:cs typeface="Arial" pitchFamily="34" charset="0"/>
              </a:rPr>
              <a:t>All the items on a test should measure the same thing</a:t>
            </a:r>
          </a:p>
          <a:p>
            <a:pPr lvl="2"/>
            <a:r>
              <a:rPr lang="en-US" sz="2000" dirty="0">
                <a:latin typeface="Arial" pitchFamily="34" charset="0"/>
                <a:cs typeface="Arial" pitchFamily="34" charset="0"/>
              </a:rPr>
              <a:t>Items should correlate highly with each other</a:t>
            </a:r>
          </a:p>
          <a:p>
            <a:pPr lvl="2"/>
            <a:r>
              <a:rPr lang="en-GB" sz="2000" dirty="0">
                <a:latin typeface="Arial" pitchFamily="34" charset="0"/>
                <a:cs typeface="Arial" pitchFamily="34" charset="0"/>
              </a:rPr>
              <a:t>Internal consistency reliability – the extent to which a test has homogenous content </a:t>
            </a:r>
          </a:p>
          <a:p>
            <a:pPr lvl="2"/>
            <a:endParaRPr lang="en-US" sz="2000" u="sng" dirty="0">
              <a:latin typeface="Arial" pitchFamily="34" charset="0"/>
              <a:cs typeface="Arial" pitchFamily="34" charset="0"/>
            </a:endParaRPr>
          </a:p>
          <a:p>
            <a:pPr lvl="2">
              <a:lnSpc>
                <a:spcPct val="80000"/>
              </a:lnSpc>
              <a:buNone/>
            </a:pPr>
            <a:r>
              <a:rPr lang="en-GB" sz="2000" dirty="0" err="1">
                <a:latin typeface="Arial" pitchFamily="34" charset="0"/>
                <a:cs typeface="Arial" pitchFamily="34" charset="0"/>
              </a:rPr>
              <a:t>Cronbach’s</a:t>
            </a:r>
            <a:r>
              <a:rPr lang="en-GB" sz="2000" dirty="0">
                <a:latin typeface="Arial" pitchFamily="34" charset="0"/>
                <a:cs typeface="Arial" pitchFamily="34" charset="0"/>
              </a:rPr>
              <a:t> alpha – response to each item is correlated with the response to every other item</a:t>
            </a:r>
          </a:p>
          <a:p>
            <a:pPr lvl="2">
              <a:lnSpc>
                <a:spcPct val="80000"/>
              </a:lnSpc>
              <a:buFont typeface="Wingdings" pitchFamily="2" charset="2"/>
              <a:buNone/>
            </a:pPr>
            <a:endParaRPr lang="en-GB" sz="2000" dirty="0">
              <a:latin typeface="Arial" pitchFamily="34" charset="0"/>
              <a:cs typeface="Arial" pitchFamily="34" charset="0"/>
            </a:endParaRPr>
          </a:p>
          <a:p>
            <a:pPr lvl="2">
              <a:lnSpc>
                <a:spcPct val="80000"/>
              </a:lnSpc>
              <a:buFont typeface="Wingdings" pitchFamily="2" charset="2"/>
              <a:buNone/>
            </a:pPr>
            <a:r>
              <a:rPr lang="en-GB" sz="2000" dirty="0">
                <a:latin typeface="Arial" pitchFamily="34" charset="0"/>
                <a:cs typeface="Arial" pitchFamily="34" charset="0"/>
              </a:rPr>
              <a:t>Note : Interpreting Reliability  .70 or above</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2552758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8226" y="435827"/>
            <a:ext cx="6321454" cy="1478570"/>
          </a:xfrm>
        </p:spPr>
        <p:txBody>
          <a:bodyPr/>
          <a:lstStyle/>
          <a:p>
            <a:r>
              <a:rPr lang="en-GB" dirty="0"/>
              <a:t>Making Design choices</a:t>
            </a:r>
          </a:p>
        </p:txBody>
      </p:sp>
      <p:sp>
        <p:nvSpPr>
          <p:cNvPr id="3" name="Content Placeholder 2"/>
          <p:cNvSpPr>
            <a:spLocks noGrp="1"/>
          </p:cNvSpPr>
          <p:nvPr>
            <p:ph idx="1"/>
          </p:nvPr>
        </p:nvSpPr>
        <p:spPr>
          <a:xfrm>
            <a:off x="917820" y="2089265"/>
            <a:ext cx="5929868" cy="3541714"/>
          </a:xfrm>
        </p:spPr>
        <p:txBody>
          <a:bodyPr>
            <a:normAutofit/>
          </a:bodyPr>
          <a:lstStyle/>
          <a:p>
            <a:r>
              <a:rPr lang="en-GB" sz="3600" dirty="0"/>
              <a:t>In two groups work through the following research questions and identify and justify the best methodological approach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6173" y="1993506"/>
            <a:ext cx="3502337" cy="3542486"/>
          </a:xfrm>
          <a:prstGeom prst="rect">
            <a:avLst/>
          </a:prstGeom>
        </p:spPr>
      </p:pic>
    </p:spTree>
    <p:extLst>
      <p:ext uri="{BB962C8B-B14F-4D97-AF65-F5344CB8AC3E}">
        <p14:creationId xmlns:p14="http://schemas.microsoft.com/office/powerpoint/2010/main" val="23786619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BE47F-BFD6-1D55-81D1-FAF84F7E59E0}"/>
              </a:ext>
            </a:extLst>
          </p:cNvPr>
          <p:cNvSpPr>
            <a:spLocks noGrp="1"/>
          </p:cNvSpPr>
          <p:nvPr>
            <p:ph type="title"/>
          </p:nvPr>
        </p:nvSpPr>
        <p:spPr>
          <a:xfrm>
            <a:off x="1294362" y="618889"/>
            <a:ext cx="9603275" cy="1049235"/>
          </a:xfrm>
        </p:spPr>
        <p:txBody>
          <a:bodyPr/>
          <a:lstStyle/>
          <a:p>
            <a:pPr algn="ctr"/>
            <a:r>
              <a:rPr lang="en-GB"/>
              <a:t>Research questions </a:t>
            </a:r>
            <a:endParaRPr lang="en-GB" dirty="0"/>
          </a:p>
        </p:txBody>
      </p:sp>
      <p:sp>
        <p:nvSpPr>
          <p:cNvPr id="3" name="Content Placeholder 2">
            <a:extLst>
              <a:ext uri="{FF2B5EF4-FFF2-40B4-BE49-F238E27FC236}">
                <a16:creationId xmlns:a16="http://schemas.microsoft.com/office/drawing/2014/main" id="{B548902D-023B-01C5-762C-041C33478427}"/>
              </a:ext>
            </a:extLst>
          </p:cNvPr>
          <p:cNvSpPr>
            <a:spLocks noGrp="1"/>
          </p:cNvSpPr>
          <p:nvPr>
            <p:ph idx="1"/>
          </p:nvPr>
        </p:nvSpPr>
        <p:spPr/>
        <p:txBody>
          <a:bodyPr/>
          <a:lstStyle/>
          <a:p>
            <a:r>
              <a:rPr lang="en-GB" dirty="0"/>
              <a:t>1.    How can we best evaluate the impact of a virtual reality anti-sexism intervention designed to reduce misogynistic behaviour in Welsh Rugby?  The intervention involves wearing a VR headset for 20mins which places participants “in the shoes” of three different females (one female rugby player, one female administrative assistant and one female board member).</a:t>
            </a:r>
          </a:p>
          <a:p>
            <a:r>
              <a:rPr lang="en-GB" dirty="0"/>
              <a:t>2.   How can we understand the impact of a new four day working policy among key outcomes in a national insurance company?  Employees can currently choose between completing their 37.5 hour contract across five days, </a:t>
            </a:r>
            <a:r>
              <a:rPr lang="en-GB"/>
              <a:t>or condensed across four days.</a:t>
            </a:r>
            <a:endParaRPr lang="en-GB" dirty="0"/>
          </a:p>
        </p:txBody>
      </p:sp>
    </p:spTree>
    <p:extLst>
      <p:ext uri="{BB962C8B-B14F-4D97-AF65-F5344CB8AC3E}">
        <p14:creationId xmlns:p14="http://schemas.microsoft.com/office/powerpoint/2010/main" val="330429083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DDE5CDF-1512-4CDA-B956-23D223F8DE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B029D7D8-5A6B-4C76-94C8-15798C6C5A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4" name="Straight Connector 13">
            <a:extLst>
              <a:ext uri="{FF2B5EF4-FFF2-40B4-BE49-F238E27FC236}">
                <a16:creationId xmlns:a16="http://schemas.microsoft.com/office/drawing/2014/main" id="{A5C9319C-E20D-4884-952F-60B6A58C3E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F1176DA6-4BBF-42A4-9C94-E6613CCD6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9AAB0AE-172B-4FB4-80C2-86CD6B824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22225">
            <a:solidFill>
              <a:srgbClr val="7FE1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F575D1A-6355-F6A5-0D2E-56521F30C20C}"/>
              </a:ext>
            </a:extLst>
          </p:cNvPr>
          <p:cNvPicPr>
            <a:picLocks noGrp="1" noChangeAspect="1"/>
          </p:cNvPicPr>
          <p:nvPr>
            <p:ph idx="1"/>
          </p:nvPr>
        </p:nvPicPr>
        <p:blipFill>
          <a:blip r:embed="rId3"/>
          <a:stretch>
            <a:fillRect/>
          </a:stretch>
        </p:blipFill>
        <p:spPr>
          <a:xfrm>
            <a:off x="643467" y="1016255"/>
            <a:ext cx="10905066" cy="4825490"/>
          </a:xfrm>
          <a:prstGeom prst="rect">
            <a:avLst/>
          </a:prstGeom>
        </p:spPr>
      </p:pic>
    </p:spTree>
    <p:extLst>
      <p:ext uri="{BB962C8B-B14F-4D97-AF65-F5344CB8AC3E}">
        <p14:creationId xmlns:p14="http://schemas.microsoft.com/office/powerpoint/2010/main" val="36755567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Summary </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27E50DB-6149-7B2A-DF75-3564383F2B75}"/>
              </a:ext>
            </a:extLst>
          </p:cNvPr>
          <p:cNvGraphicFramePr>
            <a:graphicFrameLocks noGrp="1"/>
          </p:cNvGraphicFramePr>
          <p:nvPr>
            <p:ph idx="1"/>
            <p:extLst>
              <p:ext uri="{D42A27DB-BD31-4B8C-83A1-F6EECF244321}">
                <p14:modId xmlns:p14="http://schemas.microsoft.com/office/powerpoint/2010/main" val="706049664"/>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048034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TM10001114[[fn=Gallery]]</Template>
  <TotalTime>63</TotalTime>
  <Words>3539</Words>
  <Application>Microsoft Office PowerPoint</Application>
  <PresentationFormat>Widescreen</PresentationFormat>
  <Paragraphs>459</Paragraphs>
  <Slides>64</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64</vt:i4>
      </vt:variant>
    </vt:vector>
  </HeadingPairs>
  <TitlesOfParts>
    <vt:vector size="74" baseType="lpstr">
      <vt:lpstr>Aptos</vt:lpstr>
      <vt:lpstr>Arial</vt:lpstr>
      <vt:lpstr>Arial Narrow</vt:lpstr>
      <vt:lpstr>Georgia</vt:lpstr>
      <vt:lpstr>Gill Sans MT</vt:lpstr>
      <vt:lpstr>Segoe UI</vt:lpstr>
      <vt:lpstr>Times New Roman</vt:lpstr>
      <vt:lpstr>Wingdings</vt:lpstr>
      <vt:lpstr>Wingdings 2</vt:lpstr>
      <vt:lpstr>Gallery</vt:lpstr>
      <vt:lpstr> Week Four: Applied research Design:  issues and applications</vt:lpstr>
      <vt:lpstr>Study design: A brief refresher</vt:lpstr>
      <vt:lpstr>Questions to consider</vt:lpstr>
      <vt:lpstr>Refresher:  Different  types of research  </vt:lpstr>
      <vt:lpstr>Refresher: Qualitative and Quantitative Data </vt:lpstr>
      <vt:lpstr>Qualitative versus Quantitative Research  </vt:lpstr>
      <vt:lpstr>Your research population and sample</vt:lpstr>
      <vt:lpstr>Qualitative research design </vt:lpstr>
      <vt:lpstr>What is qualitative research?</vt:lpstr>
      <vt:lpstr>What does qualitative research involve?</vt:lpstr>
      <vt:lpstr>Why conduct a qualitative study?</vt:lpstr>
      <vt:lpstr>qualitative research</vt:lpstr>
      <vt:lpstr>Qualitative Data Collection Techniques</vt:lpstr>
      <vt:lpstr>Interviews</vt:lpstr>
      <vt:lpstr>PowerPoint Presentation</vt:lpstr>
      <vt:lpstr>PowerPoint Presentation</vt:lpstr>
      <vt:lpstr>PowerPoint Presentation</vt:lpstr>
      <vt:lpstr>PowerPoint Presentation</vt:lpstr>
      <vt:lpstr>Interpretative Phenomenological Analysis</vt:lpstr>
      <vt:lpstr>Phenomenological approaches </vt:lpstr>
      <vt:lpstr>Inductive   v   deductive  approaches </vt:lpstr>
      <vt:lpstr>PowerPoint Presentation</vt:lpstr>
      <vt:lpstr>Principles of experimental research design  </vt:lpstr>
      <vt:lpstr>Experimental Research design</vt:lpstr>
      <vt:lpstr>Principles of Experimental research </vt:lpstr>
      <vt:lpstr>Hypotheses and variables </vt:lpstr>
      <vt:lpstr>Questionnaires &amp; Surveys</vt:lpstr>
      <vt:lpstr>Types of questionnaire study </vt:lpstr>
      <vt:lpstr>PowerPoint Presentation</vt:lpstr>
      <vt:lpstr>PowerPoint Presentation</vt:lpstr>
      <vt:lpstr>PowerPoint Presentation</vt:lpstr>
      <vt:lpstr>PowerPoint Presentation</vt:lpstr>
      <vt:lpstr>Longitudinal  /prospective studies </vt:lpstr>
      <vt:lpstr>PowerPoint Presentation</vt:lpstr>
      <vt:lpstr>PowerPoint Presentation</vt:lpstr>
      <vt:lpstr>Randomised Controlled Trials</vt:lpstr>
      <vt:lpstr>PowerPoint Presentation</vt:lpstr>
      <vt:lpstr>PowerPoint Presentation</vt:lpstr>
      <vt:lpstr>PowerPoint Presentation</vt:lpstr>
      <vt:lpstr>Quasi-experimental studies in applied psychology </vt:lpstr>
      <vt:lpstr>Experimental Testing of Intervention and UX Testing</vt:lpstr>
      <vt:lpstr>PowerPoint Presentation</vt:lpstr>
      <vt:lpstr>Break</vt:lpstr>
      <vt:lpstr>  Scales &amp; Psychometrics  </vt:lpstr>
      <vt:lpstr>Reminder:  Two broad types of data:  </vt:lpstr>
      <vt:lpstr>Why does it matter?</vt:lpstr>
      <vt:lpstr>PowerPoint Presentation</vt:lpstr>
      <vt:lpstr>Quantitative Measures</vt:lpstr>
      <vt:lpstr>PowerPoint Presentation</vt:lpstr>
      <vt:lpstr>Psychometric Standards</vt:lpstr>
      <vt:lpstr>Psychometric Standards</vt:lpstr>
      <vt:lpstr>Validity: how well a test actually measures what it is designed to measure</vt:lpstr>
      <vt:lpstr>E.g., a scale of Extraversion </vt:lpstr>
      <vt:lpstr>PowerPoint Presentation</vt:lpstr>
      <vt:lpstr>PowerPoint Presentation</vt:lpstr>
      <vt:lpstr>PowerPoint Presentation</vt:lpstr>
      <vt:lpstr>PowerPoint Presentation</vt:lpstr>
      <vt:lpstr>Reliability – consistency or stability of a measure.</vt:lpstr>
      <vt:lpstr> Test –retest reliability</vt:lpstr>
      <vt:lpstr>Internal Reliability/Consistency: consistency of measurement within the test itself </vt:lpstr>
      <vt:lpstr>Making Design choices</vt:lpstr>
      <vt:lpstr>Research questions </vt:lpstr>
      <vt:lpstr>PowerPoint Presentation</vt:lpstr>
      <vt:lpstr>Summary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Ceri Phelps</dc:creator>
  <cp:lastModifiedBy>Ceri Phelps</cp:lastModifiedBy>
  <cp:revision>1</cp:revision>
  <dcterms:created xsi:type="dcterms:W3CDTF">2026-10-19T08:09:08Z</dcterms:created>
  <dcterms:modified xsi:type="dcterms:W3CDTF">2026-10-20T06:50:13Z</dcterms:modified>
</cp:coreProperties>
</file>