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90" r:id="rId1"/>
  </p:sldMasterIdLst>
  <p:notesMasterIdLst>
    <p:notesMasterId r:id="rId17"/>
  </p:notesMasterIdLst>
  <p:sldIdLst>
    <p:sldId id="256" r:id="rId2"/>
    <p:sldId id="257" r:id="rId3"/>
    <p:sldId id="269" r:id="rId4"/>
    <p:sldId id="258" r:id="rId5"/>
    <p:sldId id="259" r:id="rId6"/>
    <p:sldId id="271" r:id="rId7"/>
    <p:sldId id="262" r:id="rId8"/>
    <p:sldId id="272" r:id="rId9"/>
    <p:sldId id="273" r:id="rId10"/>
    <p:sldId id="274" r:id="rId11"/>
    <p:sldId id="276" r:id="rId12"/>
    <p:sldId id="264" r:id="rId13"/>
    <p:sldId id="263" r:id="rId14"/>
    <p:sldId id="268" r:id="rId15"/>
    <p:sldId id="265" r:id="rId16"/>
  </p:sldIdLst>
  <p:sldSz cx="18288000" cy="10287000"/>
  <p:notesSz cx="6858000" cy="9144000"/>
  <p:embeddedFontLst>
    <p:embeddedFont>
      <p:font typeface="Garamond" panose="02020404030301010803" pitchFamily="18" charset="0"/>
      <p:regular r:id="rId18"/>
      <p:bold r:id="rId19"/>
      <p:italic r:id="rId20"/>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30F5D"/>
    <a:srgbClr val="4B427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062" autoAdjust="0"/>
    <p:restoredTop sz="91026" autoAdjust="0"/>
  </p:normalViewPr>
  <p:slideViewPr>
    <p:cSldViewPr>
      <p:cViewPr varScale="1">
        <p:scale>
          <a:sx n="34" d="100"/>
          <a:sy n="34" d="100"/>
        </p:scale>
        <p:origin x="678" y="3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3_4">
  <dgm:title val=""/>
  <dgm:desc val=""/>
  <dgm:catLst>
    <dgm:cat type="accent3" pri="11400"/>
  </dgm:catLst>
  <dgm:styleLbl name="node0">
    <dgm:fillClrLst meth="cycle">
      <a:schemeClr val="accent3">
        <a:shade val="60000"/>
      </a:schemeClr>
    </dgm:fillClrLst>
    <dgm:linClrLst meth="repeat">
      <a:schemeClr val="lt1"/>
    </dgm:linClrLst>
    <dgm:effectClrLst/>
    <dgm:txLinClrLst/>
    <dgm:txFillClrLst/>
    <dgm:txEffectClrLst/>
  </dgm:styleLbl>
  <dgm:styleLbl name="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alignNode1">
    <dgm:fillClrLst meth="cycle">
      <a:schemeClr val="accent3">
        <a:shade val="50000"/>
      </a:schemeClr>
      <a:schemeClr val="accent3">
        <a:tint val="55000"/>
      </a:schemeClr>
    </dgm:fillClrLst>
    <dgm:linClrLst meth="cycle">
      <a:schemeClr val="accent3">
        <a:shade val="50000"/>
      </a:schemeClr>
      <a:schemeClr val="accent3">
        <a:tint val="55000"/>
      </a:schemeClr>
    </dgm:linClrLst>
    <dgm:effectClrLst/>
    <dgm:txLinClrLst/>
    <dgm:txFillClrLst/>
    <dgm:txEffectClrLst/>
  </dgm:styleLbl>
  <dgm:styleLbl name="lnNode1">
    <dgm:fillClrLst meth="cycle">
      <a:schemeClr val="accent3">
        <a:shade val="50000"/>
      </a:schemeClr>
      <a:schemeClr val="accent3">
        <a:tint val="55000"/>
      </a:schemeClr>
    </dgm:fillClrLst>
    <dgm:linClrLst meth="repeat">
      <a:schemeClr val="lt1"/>
    </dgm:linClrLst>
    <dgm:effectClrLst/>
    <dgm:txLinClrLst/>
    <dgm:txFillClrLst/>
    <dgm:txEffectClrLst/>
  </dgm:styleLbl>
  <dgm:styleLbl name="vennNode1">
    <dgm:fillClrLst meth="cycle">
      <a:schemeClr val="accent3">
        <a:shade val="80000"/>
        <a:alpha val="50000"/>
      </a:schemeClr>
      <a:schemeClr val="accent3">
        <a:tint val="50000"/>
        <a:alpha val="50000"/>
      </a:schemeClr>
    </dgm:fillClrLst>
    <dgm:linClrLst meth="repeat">
      <a:schemeClr val="lt1"/>
    </dgm:linClrLst>
    <dgm:effectClrLst/>
    <dgm:txLinClrLst/>
    <dgm:txFillClrLst/>
    <dgm:txEffectClrLst/>
  </dgm:styleLbl>
  <dgm:styleLbl name="node2">
    <dgm:fillClrLst>
      <a:schemeClr val="accent3">
        <a:shade val="80000"/>
      </a:schemeClr>
    </dgm:fillClrLst>
    <dgm:linClrLst meth="repeat">
      <a:schemeClr val="lt1"/>
    </dgm:linClrLst>
    <dgm:effectClrLst/>
    <dgm:txLinClrLst/>
    <dgm:txFillClrLst/>
    <dgm:txEffectClrLst/>
  </dgm:styleLbl>
  <dgm:styleLbl name="node3">
    <dgm:fillClrLst>
      <a:schemeClr val="accent3">
        <a:tint val="99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f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bgSibTrans2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dgm:txEffectClrLst/>
  </dgm:styleLbl>
  <dgm:styleLbl name="sibTrans1D1">
    <dgm:fillClrLst meth="cycle">
      <a:schemeClr val="accent3">
        <a:shade val="90000"/>
      </a:schemeClr>
      <a:schemeClr val="accent3">
        <a:tint val="50000"/>
      </a:schemeClr>
    </dgm:fillClrLst>
    <dgm:linClrLst meth="cycle">
      <a:schemeClr val="accent3">
        <a:shade val="90000"/>
      </a:schemeClr>
      <a:schemeClr val="accent3">
        <a:tint val="5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0000"/>
      </a:schemeClr>
    </dgm:fillClrLst>
    <dgm:linClrLst meth="repeat">
      <a:schemeClr val="lt1"/>
    </dgm:linClrLst>
    <dgm:effectClrLst/>
    <dgm:txLinClrLst/>
    <dgm:txFillClrLst/>
    <dgm:txEffectClrLst/>
  </dgm:styleLbl>
  <dgm:styleLbl name="asst3">
    <dgm:fillClrLst>
      <a:schemeClr val="accent3">
        <a:tint val="70000"/>
      </a:schemeClr>
    </dgm:fillClrLst>
    <dgm:linClrLst meth="repeat">
      <a:schemeClr val="lt1"/>
    </dgm:linClrLst>
    <dgm:effectClrLst/>
    <dgm:txLinClrLst/>
    <dgm:txFillClrLst/>
    <dgm:txEffectClrLst/>
  </dgm:styleLbl>
  <dgm:styleLbl name="asst4">
    <dgm:fillClrLst>
      <a:schemeClr val="accent3">
        <a:tint val="5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shade val="80000"/>
      </a:schemeClr>
    </dgm:linClrLst>
    <dgm:effectClrLst/>
    <dgm:txLinClrLst/>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dk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3">
        <a:tint val="90000"/>
      </a:schemeClr>
    </dgm:linClrLst>
    <dgm:effectClrLst/>
    <dgm:txLinClrLst/>
    <dgm:txFillClrLst meth="repeat">
      <a:schemeClr val="tx1"/>
    </dgm:txFillClrLst>
    <dgm:txEffectClrLst/>
  </dgm:styleLbl>
  <dgm:styleLbl name="parChTrans1D3">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parChTrans1D4">
    <dgm:fillClrLst meth="repeat">
      <a:schemeClr val="accent3">
        <a:tint val="50000"/>
      </a:schemeClr>
    </dgm:fillClrLst>
    <dgm:linClrLst meth="repeat">
      <a:schemeClr val="accent3">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3">
        <a:shade val="50000"/>
      </a:schemeClr>
      <a:schemeClr val="accent3">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alignAccFollowNode1">
    <dgm:fillClrLst meth="repeat">
      <a:schemeClr val="accent3">
        <a:alpha val="90000"/>
        <a:tint val="55000"/>
      </a:schemeClr>
    </dgm:fillClrLst>
    <dgm:linClrLst meth="repeat">
      <a:schemeClr val="accent3">
        <a:alpha val="90000"/>
        <a:tint val="55000"/>
      </a:schemeClr>
    </dgm:linClrLst>
    <dgm:effectClrLst/>
    <dgm:txLinClrLst/>
    <dgm:txFillClrLst meth="repeat">
      <a:schemeClr val="dk1"/>
    </dgm:txFillClrLst>
    <dgm:txEffectClrLst/>
  </dgm:styleLbl>
  <dgm:styleLbl name="bgAccFollowNode1">
    <dgm:fillClrLst meth="repeat">
      <a:schemeClr val="accent3">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50000"/>
      </a:schemeClr>
    </dgm:linClrLst>
    <dgm:effectClrLst/>
    <dgm:txLinClrLst/>
    <dgm:txFillClrLst meth="repeat">
      <a:schemeClr val="dk1"/>
    </dgm:txFillClrLst>
    <dgm:txEffectClrLst/>
  </dgm:styleLbl>
  <dgm:styleLbl name="bgShp">
    <dgm:fillClrLst meth="repeat">
      <a:schemeClr val="accent3">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55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3">
  <dgm:title val=""/>
  <dgm:desc val=""/>
  <dgm:catLst>
    <dgm:cat type="accent3" pri="11300"/>
  </dgm:catLst>
  <dgm:styleLbl name="node0">
    <dgm:fillClrLst meth="repeat">
      <a:schemeClr val="accent3">
        <a:shade val="80000"/>
      </a:schemeClr>
    </dgm:fillClrLst>
    <dgm:linClrLst meth="repeat">
      <a:schemeClr val="lt1"/>
    </dgm:linClrLst>
    <dgm:effectClrLst/>
    <dgm:txLinClrLst/>
    <dgm:txFillClrLst/>
    <dgm:txEffectClrLst/>
  </dgm:styleLbl>
  <dgm:styleLbl name="node1">
    <dgm:fillClrLst>
      <a:schemeClr val="accent3">
        <a:shade val="80000"/>
      </a:schemeClr>
      <a:schemeClr val="accent3">
        <a:tint val="70000"/>
      </a:schemeClr>
    </dgm:fillClrLst>
    <dgm:linClrLst meth="repeat">
      <a:schemeClr val="lt1"/>
    </dgm:linClrLst>
    <dgm:effectClrLst/>
    <dgm:txLinClrLst/>
    <dgm:txFillClrLst/>
    <dgm:txEffectClrLst/>
  </dgm:styleLbl>
  <dgm:styleLbl name="alignNode1">
    <dgm:fillClrLst>
      <a:schemeClr val="accent3">
        <a:shade val="80000"/>
      </a:schemeClr>
      <a:schemeClr val="accent3">
        <a:tint val="70000"/>
      </a:schemeClr>
    </dgm:fillClrLst>
    <dgm:linClrLst>
      <a:schemeClr val="accent3">
        <a:shade val="80000"/>
      </a:schemeClr>
      <a:schemeClr val="accent3">
        <a:tint val="70000"/>
      </a:schemeClr>
    </dgm:linClrLst>
    <dgm:effectClrLst/>
    <dgm:txLinClrLst/>
    <dgm:txFillClrLst/>
    <dgm:txEffectClrLst/>
  </dgm:styleLbl>
  <dgm:styleLbl name="lnNode1">
    <dgm:fillClrLst>
      <a:schemeClr val="accent3">
        <a:shade val="80000"/>
      </a:schemeClr>
      <a:schemeClr val="accent3">
        <a:tint val="70000"/>
      </a:schemeClr>
    </dgm:fillClrLst>
    <dgm:linClrLst meth="repeat">
      <a:schemeClr val="lt1"/>
    </dgm:linClrLst>
    <dgm:effectClrLst/>
    <dgm:txLinClrLst/>
    <dgm:txFillClrLst/>
    <dgm:txEffectClrLst/>
  </dgm:styleLbl>
  <dgm:styleLbl name="vennNode1">
    <dgm:fillClrLst>
      <a:schemeClr val="accent3">
        <a:shade val="80000"/>
        <a:alpha val="50000"/>
      </a:schemeClr>
      <a:schemeClr val="accent3">
        <a:tint val="70000"/>
        <a:alpha val="50000"/>
      </a:schemeClr>
    </dgm:fillClrLst>
    <dgm:linClrLst meth="repeat">
      <a:schemeClr val="lt1"/>
    </dgm:linClrLst>
    <dgm:effectClrLst/>
    <dgm:txLinClrLst/>
    <dgm:txFillClrLst/>
    <dgm:txEffectClrLst/>
  </dgm:styleLbl>
  <dgm:styleLbl name="node2">
    <dgm:fillClrLst>
      <a:schemeClr val="accent3">
        <a:tint val="99000"/>
      </a:schemeClr>
    </dgm:fillClrLst>
    <dgm:linClrLst meth="repeat">
      <a:schemeClr val="lt1"/>
    </dgm:linClrLst>
    <dgm:effectClrLst/>
    <dgm:txLinClrLst/>
    <dgm:txFillClrLst/>
    <dgm:txEffectClrLst/>
  </dgm:styleLbl>
  <dgm:styleLbl name="node3">
    <dgm:fillClrLst>
      <a:schemeClr val="accent3">
        <a:tint val="80000"/>
      </a:schemeClr>
    </dgm:fillClrLst>
    <dgm:linClrLst meth="repeat">
      <a:schemeClr val="lt1"/>
    </dgm:linClrLst>
    <dgm:effectClrLst/>
    <dgm:txLinClrLst/>
    <dgm:txFillClrLst/>
    <dgm:txEffectClrLst/>
  </dgm:styleLbl>
  <dgm:styleLbl name="node4">
    <dgm:fillClrLst>
      <a:schemeClr val="accent3">
        <a:tint val="70000"/>
      </a:schemeClr>
    </dgm:fillClrLst>
    <dgm:linClrLst meth="repeat">
      <a:schemeClr val="lt1"/>
    </dgm:linClrLst>
    <dgm:effectClrLst/>
    <dgm:txLinClrLst/>
    <dgm:txFillClrLst/>
    <dgm:txEffectClrLst/>
  </dgm:styleLbl>
  <dgm:styleLbl name="f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dgm:txEffectClrLst/>
  </dgm:styleLbl>
  <dgm:styleLbl name="f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bgSibTrans2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lt1"/>
    </dgm:txFillClrLst>
    <dgm:txEffectClrLst/>
  </dgm:styleLbl>
  <dgm:styleLbl name="sibTrans1D1">
    <dgm:fillClrLst>
      <a:schemeClr val="accent3">
        <a:shade val="90000"/>
      </a:schemeClr>
      <a:schemeClr val="accent3">
        <a:tint val="70000"/>
      </a:schemeClr>
    </dgm:fillClrLst>
    <dgm:linClrLst>
      <a:schemeClr val="accent3">
        <a:shade val="90000"/>
      </a:schemeClr>
      <a:schemeClr val="accent3">
        <a:tint val="70000"/>
      </a:schemeClr>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accent3">
        <a:shade val="80000"/>
      </a:schemeClr>
    </dgm:fillClrLst>
    <dgm:linClrLst meth="repeat">
      <a:schemeClr val="lt1"/>
    </dgm:linClrLst>
    <dgm:effectClrLst/>
    <dgm:txLinClrLst/>
    <dgm:txFillClrLst/>
    <dgm:txEffectClrLst/>
  </dgm:styleLbl>
  <dgm:styleLbl name="asst1">
    <dgm:fillClrLst meth="repeat">
      <a:schemeClr val="accent3">
        <a:shade val="80000"/>
      </a:schemeClr>
    </dgm:fillClrLst>
    <dgm:linClrLst meth="repeat">
      <a:schemeClr val="lt1"/>
    </dgm:linClrLst>
    <dgm:effectClrLst/>
    <dgm:txLinClrLst/>
    <dgm:txFillClrLst/>
    <dgm:txEffectClrLst/>
  </dgm:styleLbl>
  <dgm:styleLbl name="asst2">
    <dgm:fillClrLst>
      <a:schemeClr val="accent3">
        <a:tint val="99000"/>
      </a:schemeClr>
    </dgm:fillClrLst>
    <dgm:linClrLst meth="repeat">
      <a:schemeClr val="lt1"/>
    </dgm:linClrLst>
    <dgm:effectClrLst/>
    <dgm:txLinClrLst/>
    <dgm:txFillClrLst/>
    <dgm:txEffectClrLst/>
  </dgm:styleLbl>
  <dgm:styleLbl name="asst3">
    <dgm:fillClrLst>
      <a:schemeClr val="accent3">
        <a:tint val="80000"/>
      </a:schemeClr>
    </dgm:fillClrLst>
    <dgm:linClrLst meth="repeat">
      <a:schemeClr val="lt1"/>
    </dgm:linClrLst>
    <dgm:effectClrLst/>
    <dgm:txLinClrLst/>
    <dgm:txFillClrLst/>
    <dgm:txEffectClrLst/>
  </dgm:styleLbl>
  <dgm:styleLbl name="asst4">
    <dgm:fillClrLst>
      <a:schemeClr val="accent3">
        <a:tint val="70000"/>
      </a:schemeClr>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a:tint val="90000"/>
      </a:schemeClr>
    </dgm:fillClrLst>
    <dgm:linClrLst meth="repeat">
      <a:schemeClr val="accent3">
        <a:tint val="90000"/>
      </a:schemeClr>
    </dgm:linClrLst>
    <dgm:effectClrLst/>
    <dgm:txLinClrLst/>
    <dgm:txFillClrLst/>
    <dgm:txEffectClrLst/>
  </dgm:styleLbl>
  <dgm:styleLbl name="parChTrans2D3">
    <dgm:fillClrLst meth="repeat">
      <a:schemeClr val="accent3">
        <a:tint val="70000"/>
      </a:schemeClr>
    </dgm:fillClrLst>
    <dgm:linClrLst meth="repeat">
      <a:schemeClr val="accent3">
        <a:tint val="70000"/>
      </a:schemeClr>
    </dgm:linClrLst>
    <dgm:effectClrLst/>
    <dgm:txLinClrLst/>
    <dgm:txFillClrLst/>
    <dgm:txEffectClrLst/>
  </dgm:styleLbl>
  <dgm:styleLbl name="parChTrans2D4">
    <dgm:fillClrLst meth="repeat">
      <a:schemeClr val="accent3">
        <a:tint val="50000"/>
      </a:schemeClr>
    </dgm:fillClrLst>
    <dgm:linClrLst meth="repeat">
      <a:schemeClr val="accent3">
        <a:tint val="50000"/>
      </a:schemeClr>
    </dgm:linClrLst>
    <dgm:effectClrLst/>
    <dgm:txLinClrLst/>
    <dgm:txFillClrLst meth="repeat">
      <a:schemeClr val="lt1"/>
    </dgm:txFillClrLst>
    <dgm:txEffectClrLst/>
  </dgm:styleLbl>
  <dgm:styleLbl name="parChTrans1D1">
    <dgm:fillClrLst meth="repeat">
      <a:schemeClr val="accent3">
        <a:shade val="80000"/>
      </a:schemeClr>
    </dgm:fillClrLst>
    <dgm:linClrLst meth="repeat">
      <a:schemeClr val="accent3">
        <a:shade val="80000"/>
      </a:schemeClr>
    </dgm:linClrLst>
    <dgm:effectClrLst/>
    <dgm:txLinClrLst/>
    <dgm:txFillClrLst meth="repeat">
      <a:schemeClr val="tx1"/>
    </dgm:txFillClrLst>
    <dgm:txEffectClrLst/>
  </dgm:styleLbl>
  <dgm:styleLbl name="parChTrans1D2">
    <dgm:fillClrLst meth="repeat">
      <a:schemeClr val="accent3">
        <a:tint val="99000"/>
      </a:schemeClr>
    </dgm:fillClrLst>
    <dgm:linClrLst meth="repeat">
      <a:schemeClr val="accent3">
        <a:tint val="99000"/>
      </a:schemeClr>
    </dgm:linClrLst>
    <dgm:effectClrLst/>
    <dgm:txLinClrLst/>
    <dgm:txFillClrLst meth="repeat">
      <a:schemeClr val="tx1"/>
    </dgm:txFillClrLst>
    <dgm:txEffectClrLst/>
  </dgm:styleLbl>
  <dgm:styleLbl name="parChTrans1D3">
    <dgm:fillClrLst meth="repeat">
      <a:schemeClr val="accent3">
        <a:tint val="80000"/>
      </a:schemeClr>
    </dgm:fillClrLst>
    <dgm:linClrLst meth="repeat">
      <a:schemeClr val="accent3">
        <a:tint val="80000"/>
      </a:schemeClr>
    </dgm:linClrLst>
    <dgm:effectClrLst/>
    <dgm:txLinClrLst/>
    <dgm:txFillClrLst meth="repeat">
      <a:schemeClr val="tx1"/>
    </dgm:txFillClrLst>
    <dgm:txEffectClrLst/>
  </dgm:styleLbl>
  <dgm:styleLbl name="parChTrans1D4">
    <dgm:fillClrLst meth="repeat">
      <a:schemeClr val="accent3">
        <a:tint val="70000"/>
      </a:schemeClr>
    </dgm:fillClrLst>
    <dgm:linClrLst meth="repeat">
      <a:schemeClr val="accent3">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3">
        <a:shade val="80000"/>
      </a:schemeClr>
      <a:schemeClr val="accent3">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a:tint val="70000"/>
      </a:schemeClr>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85B979-B1CA-490A-AA2C-F3DC816191BA}" type="doc">
      <dgm:prSet loTypeId="urn:microsoft.com/office/officeart/2005/8/layout/default" loCatId="list" qsTypeId="urn:microsoft.com/office/officeart/2005/8/quickstyle/simple1" qsCatId="simple" csTypeId="urn:microsoft.com/office/officeart/2005/8/colors/accent3_4" csCatId="accent3" phldr="1"/>
      <dgm:spPr/>
      <dgm:t>
        <a:bodyPr/>
        <a:lstStyle/>
        <a:p>
          <a:endParaRPr lang="en-US"/>
        </a:p>
      </dgm:t>
    </dgm:pt>
    <dgm:pt modelId="{BCE084B4-A219-4DBD-A8EA-430901DDA30E}">
      <dgm:prSet phldrT="[Text]" custT="1"/>
      <dgm:spPr/>
      <dgm:t>
        <a:bodyPr/>
        <a:lstStyle/>
        <a:p>
          <a:r>
            <a:rPr lang="en-GB" sz="2800" dirty="0">
              <a:latin typeface="Times New Roman" panose="02020603050405020304" pitchFamily="18" charset="0"/>
              <a:cs typeface="Times New Roman" panose="02020603050405020304" pitchFamily="18" charset="0"/>
            </a:rPr>
            <a:t>The hospitality sector generates high food waste due to buffets, banquets, and unpredictable demand.</a:t>
          </a:r>
          <a:endParaRPr lang="en-US" sz="2800" dirty="0">
            <a:latin typeface="Times New Roman" panose="02020603050405020304" pitchFamily="18" charset="0"/>
            <a:cs typeface="Times New Roman" panose="02020603050405020304" pitchFamily="18" charset="0"/>
          </a:endParaRPr>
        </a:p>
      </dgm:t>
    </dgm:pt>
    <dgm:pt modelId="{C0668D12-C50A-4D0B-834D-7132BCC6D717}" type="parTrans" cxnId="{6D840290-BE8A-4F1A-B3ED-F2769B0ED9DC}">
      <dgm:prSet/>
      <dgm:spPr/>
      <dgm:t>
        <a:bodyPr/>
        <a:lstStyle/>
        <a:p>
          <a:endParaRPr lang="en-US" sz="2800">
            <a:latin typeface="Times New Roman" panose="02020603050405020304" pitchFamily="18" charset="0"/>
            <a:cs typeface="Times New Roman" panose="02020603050405020304" pitchFamily="18" charset="0"/>
          </a:endParaRPr>
        </a:p>
      </dgm:t>
    </dgm:pt>
    <dgm:pt modelId="{44E9AA91-B646-4272-9A4D-7E26E1CE4576}" type="sibTrans" cxnId="{6D840290-BE8A-4F1A-B3ED-F2769B0ED9DC}">
      <dgm:prSet/>
      <dgm:spPr/>
      <dgm:t>
        <a:bodyPr/>
        <a:lstStyle/>
        <a:p>
          <a:endParaRPr lang="en-US" sz="2800">
            <a:latin typeface="Times New Roman" panose="02020603050405020304" pitchFamily="18" charset="0"/>
            <a:cs typeface="Times New Roman" panose="02020603050405020304" pitchFamily="18" charset="0"/>
          </a:endParaRPr>
        </a:p>
      </dgm:t>
    </dgm:pt>
    <dgm:pt modelId="{D6837515-74C1-4AB0-B32C-8A1C84290605}">
      <dgm:prSet phldrT="[Text]" custT="1"/>
      <dgm:spPr/>
      <dgm:t>
        <a:bodyPr/>
        <a:lstStyle/>
        <a:p>
          <a:r>
            <a:rPr lang="en-GB" sz="2800" dirty="0">
              <a:latin typeface="Times New Roman" panose="02020603050405020304" pitchFamily="18" charset="0"/>
              <a:cs typeface="Times New Roman" panose="02020603050405020304" pitchFamily="18" charset="0"/>
            </a:rPr>
            <a:t>Food waste contributes to environmental, social, and economic challenges (</a:t>
          </a:r>
          <a:r>
            <a:rPr lang="en-GB" sz="2800" dirty="0" err="1">
              <a:latin typeface="Times New Roman" panose="02020603050405020304" pitchFamily="18" charset="0"/>
              <a:cs typeface="Times New Roman" panose="02020603050405020304" pitchFamily="18" charset="0"/>
            </a:rPr>
            <a:t>Juvan</a:t>
          </a:r>
          <a:r>
            <a:rPr lang="en-GB" sz="2800" dirty="0">
              <a:latin typeface="Times New Roman" panose="02020603050405020304" pitchFamily="18" charset="0"/>
              <a:cs typeface="Times New Roman" panose="02020603050405020304" pitchFamily="18" charset="0"/>
            </a:rPr>
            <a:t> et al. 2018).</a:t>
          </a:r>
          <a:endParaRPr lang="en-US" sz="2800" dirty="0">
            <a:latin typeface="Times New Roman" panose="02020603050405020304" pitchFamily="18" charset="0"/>
            <a:cs typeface="Times New Roman" panose="02020603050405020304" pitchFamily="18" charset="0"/>
          </a:endParaRPr>
        </a:p>
      </dgm:t>
    </dgm:pt>
    <dgm:pt modelId="{78F36C6F-F205-41AE-B12D-2D7F58234C95}" type="parTrans" cxnId="{B4A816B7-B9BD-4BA4-B837-BA94CE7E3558}">
      <dgm:prSet/>
      <dgm:spPr/>
      <dgm:t>
        <a:bodyPr/>
        <a:lstStyle/>
        <a:p>
          <a:endParaRPr lang="en-US" sz="2800">
            <a:latin typeface="Times New Roman" panose="02020603050405020304" pitchFamily="18" charset="0"/>
            <a:cs typeface="Times New Roman" panose="02020603050405020304" pitchFamily="18" charset="0"/>
          </a:endParaRPr>
        </a:p>
      </dgm:t>
    </dgm:pt>
    <dgm:pt modelId="{C685FC64-8128-42EB-B71F-DE4D1C9C676D}" type="sibTrans" cxnId="{B4A816B7-B9BD-4BA4-B837-BA94CE7E3558}">
      <dgm:prSet/>
      <dgm:spPr/>
      <dgm:t>
        <a:bodyPr/>
        <a:lstStyle/>
        <a:p>
          <a:endParaRPr lang="en-US" sz="2800">
            <a:latin typeface="Times New Roman" panose="02020603050405020304" pitchFamily="18" charset="0"/>
            <a:cs typeface="Times New Roman" panose="02020603050405020304" pitchFamily="18" charset="0"/>
          </a:endParaRPr>
        </a:p>
      </dgm:t>
    </dgm:pt>
    <dgm:pt modelId="{D255CE46-4435-495B-A014-64C665B96A95}">
      <dgm:prSet phldrT="[Text]" custT="1"/>
      <dgm:spPr/>
      <dgm:t>
        <a:bodyPr/>
        <a:lstStyle/>
        <a:p>
          <a:r>
            <a:rPr lang="en-GB" sz="2800" dirty="0">
              <a:latin typeface="Times New Roman" panose="02020603050405020304" pitchFamily="18" charset="0"/>
              <a:cs typeface="Times New Roman" panose="02020603050405020304" pitchFamily="18" charset="0"/>
            </a:rPr>
            <a:t>Global initiatives (UN SDG 12.3) target halving food waste by 2030 (SDG, 2025).</a:t>
          </a:r>
          <a:endParaRPr lang="en-US" sz="2800" dirty="0">
            <a:latin typeface="Times New Roman" panose="02020603050405020304" pitchFamily="18" charset="0"/>
            <a:cs typeface="Times New Roman" panose="02020603050405020304" pitchFamily="18" charset="0"/>
          </a:endParaRPr>
        </a:p>
      </dgm:t>
    </dgm:pt>
    <dgm:pt modelId="{0310C507-F35C-45F2-B734-FB708353B41F}" type="parTrans" cxnId="{F7806D95-E383-413F-9594-DECCD6C641FC}">
      <dgm:prSet/>
      <dgm:spPr/>
      <dgm:t>
        <a:bodyPr/>
        <a:lstStyle/>
        <a:p>
          <a:endParaRPr lang="en-US" sz="2800">
            <a:latin typeface="Times New Roman" panose="02020603050405020304" pitchFamily="18" charset="0"/>
            <a:cs typeface="Times New Roman" panose="02020603050405020304" pitchFamily="18" charset="0"/>
          </a:endParaRPr>
        </a:p>
      </dgm:t>
    </dgm:pt>
    <dgm:pt modelId="{0FE2B493-B874-43BE-BC1D-746E0E005B7A}" type="sibTrans" cxnId="{F7806D95-E383-413F-9594-DECCD6C641FC}">
      <dgm:prSet/>
      <dgm:spPr/>
      <dgm:t>
        <a:bodyPr/>
        <a:lstStyle/>
        <a:p>
          <a:endParaRPr lang="en-US" sz="2800">
            <a:latin typeface="Times New Roman" panose="02020603050405020304" pitchFamily="18" charset="0"/>
            <a:cs typeface="Times New Roman" panose="02020603050405020304" pitchFamily="18" charset="0"/>
          </a:endParaRPr>
        </a:p>
      </dgm:t>
    </dgm:pt>
    <dgm:pt modelId="{EC634042-86EB-4964-8776-1A6D8C68985A}">
      <dgm:prSet phldrT="[Text]" custT="1"/>
      <dgm:spPr/>
      <dgm:t>
        <a:bodyPr/>
        <a:lstStyle/>
        <a:p>
          <a:r>
            <a:rPr lang="en-GB" sz="2800" dirty="0">
              <a:latin typeface="Times New Roman" panose="02020603050405020304" pitchFamily="18" charset="0"/>
              <a:cs typeface="Times New Roman" panose="02020603050405020304" pitchFamily="18" charset="0"/>
            </a:rPr>
            <a:t>Sustainability has shifted from voluntary to strategic necessity (</a:t>
          </a:r>
          <a:r>
            <a:rPr lang="en-GB" sz="2800" dirty="0" err="1">
              <a:latin typeface="Times New Roman" panose="02020603050405020304" pitchFamily="18" charset="0"/>
              <a:cs typeface="Times New Roman" panose="02020603050405020304" pitchFamily="18" charset="0"/>
            </a:rPr>
            <a:t>Mak</a:t>
          </a:r>
          <a:r>
            <a:rPr lang="en-GB" sz="2800" dirty="0">
              <a:latin typeface="Times New Roman" panose="02020603050405020304" pitchFamily="18" charset="0"/>
              <a:cs typeface="Times New Roman" panose="02020603050405020304" pitchFamily="18" charset="0"/>
            </a:rPr>
            <a:t> et al. 2019).</a:t>
          </a:r>
          <a:endParaRPr lang="en-US" sz="2800" dirty="0">
            <a:latin typeface="Times New Roman" panose="02020603050405020304" pitchFamily="18" charset="0"/>
            <a:cs typeface="Times New Roman" panose="02020603050405020304" pitchFamily="18" charset="0"/>
          </a:endParaRPr>
        </a:p>
      </dgm:t>
    </dgm:pt>
    <dgm:pt modelId="{91403B19-C779-4236-A2AA-1834A54687B6}" type="parTrans" cxnId="{36C03F58-0037-4AA2-A13D-AB7CE4A50188}">
      <dgm:prSet/>
      <dgm:spPr/>
      <dgm:t>
        <a:bodyPr/>
        <a:lstStyle/>
        <a:p>
          <a:endParaRPr lang="en-US" sz="2800">
            <a:latin typeface="Times New Roman" panose="02020603050405020304" pitchFamily="18" charset="0"/>
            <a:cs typeface="Times New Roman" panose="02020603050405020304" pitchFamily="18" charset="0"/>
          </a:endParaRPr>
        </a:p>
      </dgm:t>
    </dgm:pt>
    <dgm:pt modelId="{F00151E3-0E50-4C11-B606-CF75FB3E6527}" type="sibTrans" cxnId="{36C03F58-0037-4AA2-A13D-AB7CE4A50188}">
      <dgm:prSet/>
      <dgm:spPr/>
      <dgm:t>
        <a:bodyPr/>
        <a:lstStyle/>
        <a:p>
          <a:endParaRPr lang="en-US" sz="2800">
            <a:latin typeface="Times New Roman" panose="02020603050405020304" pitchFamily="18" charset="0"/>
            <a:cs typeface="Times New Roman" panose="02020603050405020304" pitchFamily="18" charset="0"/>
          </a:endParaRPr>
        </a:p>
      </dgm:t>
    </dgm:pt>
    <dgm:pt modelId="{7C8A1CBE-1480-4FA5-A2E6-28468C5E80FE}">
      <dgm:prSet phldrT="[Text]" custT="1"/>
      <dgm:spPr/>
      <dgm:t>
        <a:bodyPr/>
        <a:lstStyle/>
        <a:p>
          <a:r>
            <a:rPr lang="en-GB" sz="2800" dirty="0">
              <a:latin typeface="Times New Roman" panose="02020603050405020304" pitchFamily="18" charset="0"/>
              <a:cs typeface="Times New Roman" panose="02020603050405020304" pitchFamily="18" charset="0"/>
            </a:rPr>
            <a:t>Hotels must balance operational efficiency, guest expectations, and eco-responsibility.</a:t>
          </a:r>
          <a:endParaRPr lang="en-US" sz="2800" dirty="0">
            <a:latin typeface="Times New Roman" panose="02020603050405020304" pitchFamily="18" charset="0"/>
            <a:cs typeface="Times New Roman" panose="02020603050405020304" pitchFamily="18" charset="0"/>
          </a:endParaRPr>
        </a:p>
      </dgm:t>
    </dgm:pt>
    <dgm:pt modelId="{074ED7E0-29C8-402B-B07F-098BA4A93976}" type="parTrans" cxnId="{CE93C0CE-8240-4CCC-909C-4067EBC964CB}">
      <dgm:prSet/>
      <dgm:spPr/>
      <dgm:t>
        <a:bodyPr/>
        <a:lstStyle/>
        <a:p>
          <a:endParaRPr lang="en-US" sz="2800">
            <a:latin typeface="Times New Roman" panose="02020603050405020304" pitchFamily="18" charset="0"/>
            <a:cs typeface="Times New Roman" panose="02020603050405020304" pitchFamily="18" charset="0"/>
          </a:endParaRPr>
        </a:p>
      </dgm:t>
    </dgm:pt>
    <dgm:pt modelId="{8B913CA6-F58B-40E1-AF45-931496C3054F}" type="sibTrans" cxnId="{CE93C0CE-8240-4CCC-909C-4067EBC964CB}">
      <dgm:prSet/>
      <dgm:spPr/>
      <dgm:t>
        <a:bodyPr/>
        <a:lstStyle/>
        <a:p>
          <a:endParaRPr lang="en-US" sz="2800">
            <a:latin typeface="Times New Roman" panose="02020603050405020304" pitchFamily="18" charset="0"/>
            <a:cs typeface="Times New Roman" panose="02020603050405020304" pitchFamily="18" charset="0"/>
          </a:endParaRPr>
        </a:p>
      </dgm:t>
    </dgm:pt>
    <dgm:pt modelId="{E1BE0F66-CA90-44A8-885F-6D670DD144F6}" type="pres">
      <dgm:prSet presAssocID="{CD85B979-B1CA-490A-AA2C-F3DC816191BA}" presName="diagram" presStyleCnt="0">
        <dgm:presLayoutVars>
          <dgm:dir/>
          <dgm:resizeHandles val="exact"/>
        </dgm:presLayoutVars>
      </dgm:prSet>
      <dgm:spPr/>
    </dgm:pt>
    <dgm:pt modelId="{4C89DCD8-734C-41EC-B7FE-2DBD706A1EC6}" type="pres">
      <dgm:prSet presAssocID="{BCE084B4-A219-4DBD-A8EA-430901DDA30E}" presName="node" presStyleLbl="node1" presStyleIdx="0" presStyleCnt="5">
        <dgm:presLayoutVars>
          <dgm:bulletEnabled val="1"/>
        </dgm:presLayoutVars>
      </dgm:prSet>
      <dgm:spPr/>
    </dgm:pt>
    <dgm:pt modelId="{6A548055-66EA-400F-AC0D-7D622F6A3E1B}" type="pres">
      <dgm:prSet presAssocID="{44E9AA91-B646-4272-9A4D-7E26E1CE4576}" presName="sibTrans" presStyleCnt="0"/>
      <dgm:spPr/>
    </dgm:pt>
    <dgm:pt modelId="{A8613684-9B4A-40B0-979A-E4A72FF4B5C2}" type="pres">
      <dgm:prSet presAssocID="{D6837515-74C1-4AB0-B32C-8A1C84290605}" presName="node" presStyleLbl="node1" presStyleIdx="1" presStyleCnt="5">
        <dgm:presLayoutVars>
          <dgm:bulletEnabled val="1"/>
        </dgm:presLayoutVars>
      </dgm:prSet>
      <dgm:spPr/>
    </dgm:pt>
    <dgm:pt modelId="{16BD4906-E2D2-4D54-911D-DADFF7103472}" type="pres">
      <dgm:prSet presAssocID="{C685FC64-8128-42EB-B71F-DE4D1C9C676D}" presName="sibTrans" presStyleCnt="0"/>
      <dgm:spPr/>
    </dgm:pt>
    <dgm:pt modelId="{A1A588B7-2083-45FB-A8CD-383CEF7DBDD1}" type="pres">
      <dgm:prSet presAssocID="{D255CE46-4435-495B-A014-64C665B96A95}" presName="node" presStyleLbl="node1" presStyleIdx="2" presStyleCnt="5">
        <dgm:presLayoutVars>
          <dgm:bulletEnabled val="1"/>
        </dgm:presLayoutVars>
      </dgm:prSet>
      <dgm:spPr/>
    </dgm:pt>
    <dgm:pt modelId="{2B7CA7D2-03F4-462A-A351-D1FA2E48A080}" type="pres">
      <dgm:prSet presAssocID="{0FE2B493-B874-43BE-BC1D-746E0E005B7A}" presName="sibTrans" presStyleCnt="0"/>
      <dgm:spPr/>
    </dgm:pt>
    <dgm:pt modelId="{E3C75E30-5B41-4998-A7B8-13C92F4BEF96}" type="pres">
      <dgm:prSet presAssocID="{EC634042-86EB-4964-8776-1A6D8C68985A}" presName="node" presStyleLbl="node1" presStyleIdx="3" presStyleCnt="5">
        <dgm:presLayoutVars>
          <dgm:bulletEnabled val="1"/>
        </dgm:presLayoutVars>
      </dgm:prSet>
      <dgm:spPr/>
    </dgm:pt>
    <dgm:pt modelId="{FA45AC08-E520-41FD-8201-C2F491303C46}" type="pres">
      <dgm:prSet presAssocID="{F00151E3-0E50-4C11-B606-CF75FB3E6527}" presName="sibTrans" presStyleCnt="0"/>
      <dgm:spPr/>
    </dgm:pt>
    <dgm:pt modelId="{2E42A5EC-B650-4813-A9C6-3826EB600949}" type="pres">
      <dgm:prSet presAssocID="{7C8A1CBE-1480-4FA5-A2E6-28468C5E80FE}" presName="node" presStyleLbl="node1" presStyleIdx="4" presStyleCnt="5">
        <dgm:presLayoutVars>
          <dgm:bulletEnabled val="1"/>
        </dgm:presLayoutVars>
      </dgm:prSet>
      <dgm:spPr/>
    </dgm:pt>
  </dgm:ptLst>
  <dgm:cxnLst>
    <dgm:cxn modelId="{9D8D1A10-4905-49FB-8C20-1F7D50DBF17E}" type="presOf" srcId="{7C8A1CBE-1480-4FA5-A2E6-28468C5E80FE}" destId="{2E42A5EC-B650-4813-A9C6-3826EB600949}" srcOrd="0" destOrd="0" presId="urn:microsoft.com/office/officeart/2005/8/layout/default"/>
    <dgm:cxn modelId="{C9519B30-0EBE-46E4-9AC5-BA5103C3138D}" type="presOf" srcId="{EC634042-86EB-4964-8776-1A6D8C68985A}" destId="{E3C75E30-5B41-4998-A7B8-13C92F4BEF96}" srcOrd="0" destOrd="0" presId="urn:microsoft.com/office/officeart/2005/8/layout/default"/>
    <dgm:cxn modelId="{36C03F58-0037-4AA2-A13D-AB7CE4A50188}" srcId="{CD85B979-B1CA-490A-AA2C-F3DC816191BA}" destId="{EC634042-86EB-4964-8776-1A6D8C68985A}" srcOrd="3" destOrd="0" parTransId="{91403B19-C779-4236-A2AA-1834A54687B6}" sibTransId="{F00151E3-0E50-4C11-B606-CF75FB3E6527}"/>
    <dgm:cxn modelId="{6D840290-BE8A-4F1A-B3ED-F2769B0ED9DC}" srcId="{CD85B979-B1CA-490A-AA2C-F3DC816191BA}" destId="{BCE084B4-A219-4DBD-A8EA-430901DDA30E}" srcOrd="0" destOrd="0" parTransId="{C0668D12-C50A-4D0B-834D-7132BCC6D717}" sibTransId="{44E9AA91-B646-4272-9A4D-7E26E1CE4576}"/>
    <dgm:cxn modelId="{F7806D95-E383-413F-9594-DECCD6C641FC}" srcId="{CD85B979-B1CA-490A-AA2C-F3DC816191BA}" destId="{D255CE46-4435-495B-A014-64C665B96A95}" srcOrd="2" destOrd="0" parTransId="{0310C507-F35C-45F2-B734-FB708353B41F}" sibTransId="{0FE2B493-B874-43BE-BC1D-746E0E005B7A}"/>
    <dgm:cxn modelId="{09E6339D-1571-4913-B697-092361767E2A}" type="presOf" srcId="{D6837515-74C1-4AB0-B32C-8A1C84290605}" destId="{A8613684-9B4A-40B0-979A-E4A72FF4B5C2}" srcOrd="0" destOrd="0" presId="urn:microsoft.com/office/officeart/2005/8/layout/default"/>
    <dgm:cxn modelId="{EAD30C9E-23C9-4113-AB09-89D65F693814}" type="presOf" srcId="{BCE084B4-A219-4DBD-A8EA-430901DDA30E}" destId="{4C89DCD8-734C-41EC-B7FE-2DBD706A1EC6}" srcOrd="0" destOrd="0" presId="urn:microsoft.com/office/officeart/2005/8/layout/default"/>
    <dgm:cxn modelId="{B4A816B7-B9BD-4BA4-B837-BA94CE7E3558}" srcId="{CD85B979-B1CA-490A-AA2C-F3DC816191BA}" destId="{D6837515-74C1-4AB0-B32C-8A1C84290605}" srcOrd="1" destOrd="0" parTransId="{78F36C6F-F205-41AE-B12D-2D7F58234C95}" sibTransId="{C685FC64-8128-42EB-B71F-DE4D1C9C676D}"/>
    <dgm:cxn modelId="{168C6BBB-1A13-4971-953C-0DEFA89EDF96}" type="presOf" srcId="{D255CE46-4435-495B-A014-64C665B96A95}" destId="{A1A588B7-2083-45FB-A8CD-383CEF7DBDD1}" srcOrd="0" destOrd="0" presId="urn:microsoft.com/office/officeart/2005/8/layout/default"/>
    <dgm:cxn modelId="{CE93C0CE-8240-4CCC-909C-4067EBC964CB}" srcId="{CD85B979-B1CA-490A-AA2C-F3DC816191BA}" destId="{7C8A1CBE-1480-4FA5-A2E6-28468C5E80FE}" srcOrd="4" destOrd="0" parTransId="{074ED7E0-29C8-402B-B07F-098BA4A93976}" sibTransId="{8B913CA6-F58B-40E1-AF45-931496C3054F}"/>
    <dgm:cxn modelId="{82A962E0-CF3B-41F7-855C-1C9213E348DC}" type="presOf" srcId="{CD85B979-B1CA-490A-AA2C-F3DC816191BA}" destId="{E1BE0F66-CA90-44A8-885F-6D670DD144F6}" srcOrd="0" destOrd="0" presId="urn:microsoft.com/office/officeart/2005/8/layout/default"/>
    <dgm:cxn modelId="{EF512B05-8963-4695-9FC1-829D853CBBAF}" type="presParOf" srcId="{E1BE0F66-CA90-44A8-885F-6D670DD144F6}" destId="{4C89DCD8-734C-41EC-B7FE-2DBD706A1EC6}" srcOrd="0" destOrd="0" presId="urn:microsoft.com/office/officeart/2005/8/layout/default"/>
    <dgm:cxn modelId="{3C982844-D137-416E-B6FD-916A2C9D2DC6}" type="presParOf" srcId="{E1BE0F66-CA90-44A8-885F-6D670DD144F6}" destId="{6A548055-66EA-400F-AC0D-7D622F6A3E1B}" srcOrd="1" destOrd="0" presId="urn:microsoft.com/office/officeart/2005/8/layout/default"/>
    <dgm:cxn modelId="{DE8EE682-A77D-46B3-9DA0-E73197156442}" type="presParOf" srcId="{E1BE0F66-CA90-44A8-885F-6D670DD144F6}" destId="{A8613684-9B4A-40B0-979A-E4A72FF4B5C2}" srcOrd="2" destOrd="0" presId="urn:microsoft.com/office/officeart/2005/8/layout/default"/>
    <dgm:cxn modelId="{F18D2141-D258-4742-9BE2-C3EC527CD695}" type="presParOf" srcId="{E1BE0F66-CA90-44A8-885F-6D670DD144F6}" destId="{16BD4906-E2D2-4D54-911D-DADFF7103472}" srcOrd="3" destOrd="0" presId="urn:microsoft.com/office/officeart/2005/8/layout/default"/>
    <dgm:cxn modelId="{D2F589F8-5856-46E4-8685-1DDBEA2DBF62}" type="presParOf" srcId="{E1BE0F66-CA90-44A8-885F-6D670DD144F6}" destId="{A1A588B7-2083-45FB-A8CD-383CEF7DBDD1}" srcOrd="4" destOrd="0" presId="urn:microsoft.com/office/officeart/2005/8/layout/default"/>
    <dgm:cxn modelId="{1E320BF6-A97E-4EA4-8009-2DE20E4002B8}" type="presParOf" srcId="{E1BE0F66-CA90-44A8-885F-6D670DD144F6}" destId="{2B7CA7D2-03F4-462A-A351-D1FA2E48A080}" srcOrd="5" destOrd="0" presId="urn:microsoft.com/office/officeart/2005/8/layout/default"/>
    <dgm:cxn modelId="{560B6D99-BE11-46FA-A0BF-6ED96AAC53AD}" type="presParOf" srcId="{E1BE0F66-CA90-44A8-885F-6D670DD144F6}" destId="{E3C75E30-5B41-4998-A7B8-13C92F4BEF96}" srcOrd="6" destOrd="0" presId="urn:microsoft.com/office/officeart/2005/8/layout/default"/>
    <dgm:cxn modelId="{7CF2B00E-6FEE-4F18-9044-604B14AA44DB}" type="presParOf" srcId="{E1BE0F66-CA90-44A8-885F-6D670DD144F6}" destId="{FA45AC08-E520-41FD-8201-C2F491303C46}" srcOrd="7" destOrd="0" presId="urn:microsoft.com/office/officeart/2005/8/layout/default"/>
    <dgm:cxn modelId="{E9EFA804-6BCE-437B-8ECB-778D59B2B48F}" type="presParOf" srcId="{E1BE0F66-CA90-44A8-885F-6D670DD144F6}" destId="{2E42A5EC-B650-4813-A9C6-3826EB600949}"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CA00CA8-2EFB-4BA7-BC78-76C941557029}" type="doc">
      <dgm:prSet loTypeId="urn:microsoft.com/office/officeart/2005/8/layout/list1" loCatId="list" qsTypeId="urn:microsoft.com/office/officeart/2005/8/quickstyle/simple1" qsCatId="simple" csTypeId="urn:microsoft.com/office/officeart/2005/8/colors/accent3_3" csCatId="accent3" phldr="1"/>
      <dgm:spPr/>
      <dgm:t>
        <a:bodyPr/>
        <a:lstStyle/>
        <a:p>
          <a:endParaRPr lang="en-US"/>
        </a:p>
      </dgm:t>
    </dgm:pt>
    <dgm:pt modelId="{DC96646C-17B1-440C-9B6A-5495E564E9FC}">
      <dgm:prSet phldrT="[Text]" custT="1"/>
      <dgm:spPr/>
      <dgm:t>
        <a:bodyPr/>
        <a:lstStyle/>
        <a:p>
          <a:r>
            <a:rPr lang="en-GB" sz="2400" dirty="0">
              <a:latin typeface="Times New Roman" panose="02020603050405020304" pitchFamily="18" charset="0"/>
              <a:cs typeface="Times New Roman" panose="02020603050405020304" pitchFamily="18" charset="0"/>
            </a:rPr>
            <a:t>One-third of food globally is wasted, with hospitality a major contributor.</a:t>
          </a:r>
          <a:endParaRPr lang="en-US" sz="2400" dirty="0">
            <a:latin typeface="Times New Roman" panose="02020603050405020304" pitchFamily="18" charset="0"/>
            <a:cs typeface="Times New Roman" panose="02020603050405020304" pitchFamily="18" charset="0"/>
          </a:endParaRPr>
        </a:p>
      </dgm:t>
    </dgm:pt>
    <dgm:pt modelId="{60122C8C-280F-44BB-B7A1-9609E7E1F58D}" type="parTrans" cxnId="{5B2263F5-83DD-44B1-85F1-9B59A42CE701}">
      <dgm:prSet/>
      <dgm:spPr/>
      <dgm:t>
        <a:bodyPr/>
        <a:lstStyle/>
        <a:p>
          <a:endParaRPr lang="en-US" sz="2400">
            <a:latin typeface="Times New Roman" panose="02020603050405020304" pitchFamily="18" charset="0"/>
            <a:cs typeface="Times New Roman" panose="02020603050405020304" pitchFamily="18" charset="0"/>
          </a:endParaRPr>
        </a:p>
      </dgm:t>
    </dgm:pt>
    <dgm:pt modelId="{9AB94B5D-65DD-4F95-93B1-7A9458454C07}" type="sibTrans" cxnId="{5B2263F5-83DD-44B1-85F1-9B59A42CE701}">
      <dgm:prSet/>
      <dgm:spPr/>
      <dgm:t>
        <a:bodyPr/>
        <a:lstStyle/>
        <a:p>
          <a:endParaRPr lang="en-US" sz="2400">
            <a:latin typeface="Times New Roman" panose="02020603050405020304" pitchFamily="18" charset="0"/>
            <a:cs typeface="Times New Roman" panose="02020603050405020304" pitchFamily="18" charset="0"/>
          </a:endParaRPr>
        </a:p>
      </dgm:t>
    </dgm:pt>
    <dgm:pt modelId="{B5E8EE0A-38DC-4081-8F39-6DBDAE345FEC}">
      <dgm:prSet phldrT="[Text]" custT="1"/>
      <dgm:spPr/>
      <dgm:t>
        <a:bodyPr/>
        <a:lstStyle/>
        <a:p>
          <a:r>
            <a:rPr lang="en-GB" sz="2400" dirty="0">
              <a:latin typeface="Times New Roman" panose="02020603050405020304" pitchFamily="18" charset="0"/>
              <a:cs typeface="Times New Roman" panose="02020603050405020304" pitchFamily="18" charset="0"/>
            </a:rPr>
            <a:t>Drivers include unpredictable demand, buffet culture, and strict hygiene standards (</a:t>
          </a:r>
          <a:r>
            <a:rPr lang="en-GB" sz="2400" dirty="0" err="1">
              <a:latin typeface="Times New Roman" panose="02020603050405020304" pitchFamily="18" charset="0"/>
              <a:cs typeface="Times New Roman" panose="02020603050405020304" pitchFamily="18" charset="0"/>
            </a:rPr>
            <a:t>Kilibarda</a:t>
          </a:r>
          <a:r>
            <a:rPr lang="en-GB" sz="2400" dirty="0">
              <a:latin typeface="Times New Roman" panose="02020603050405020304" pitchFamily="18" charset="0"/>
              <a:cs typeface="Times New Roman" panose="02020603050405020304" pitchFamily="18" charset="0"/>
            </a:rPr>
            <a:t> et al. 2019).</a:t>
          </a:r>
          <a:endParaRPr lang="en-US" sz="2400" dirty="0">
            <a:latin typeface="Times New Roman" panose="02020603050405020304" pitchFamily="18" charset="0"/>
            <a:cs typeface="Times New Roman" panose="02020603050405020304" pitchFamily="18" charset="0"/>
          </a:endParaRPr>
        </a:p>
      </dgm:t>
    </dgm:pt>
    <dgm:pt modelId="{67FDC568-BD6E-468C-86DB-9FAB90E50E9E}" type="parTrans" cxnId="{C32044BE-14B2-43A3-9D0B-6D2C133AB59D}">
      <dgm:prSet/>
      <dgm:spPr/>
      <dgm:t>
        <a:bodyPr/>
        <a:lstStyle/>
        <a:p>
          <a:endParaRPr lang="en-US" sz="2400">
            <a:latin typeface="Times New Roman" panose="02020603050405020304" pitchFamily="18" charset="0"/>
            <a:cs typeface="Times New Roman" panose="02020603050405020304" pitchFamily="18" charset="0"/>
          </a:endParaRPr>
        </a:p>
      </dgm:t>
    </dgm:pt>
    <dgm:pt modelId="{58E79022-7496-4238-BACA-C19601809585}" type="sibTrans" cxnId="{C32044BE-14B2-43A3-9D0B-6D2C133AB59D}">
      <dgm:prSet/>
      <dgm:spPr/>
      <dgm:t>
        <a:bodyPr/>
        <a:lstStyle/>
        <a:p>
          <a:endParaRPr lang="en-US" sz="2400">
            <a:latin typeface="Times New Roman" panose="02020603050405020304" pitchFamily="18" charset="0"/>
            <a:cs typeface="Times New Roman" panose="02020603050405020304" pitchFamily="18" charset="0"/>
          </a:endParaRPr>
        </a:p>
      </dgm:t>
    </dgm:pt>
    <dgm:pt modelId="{059A4CFB-B32E-4DC0-A7AA-726C053555BC}">
      <dgm:prSet phldrT="[Text]" custT="1"/>
      <dgm:spPr/>
      <dgm:t>
        <a:bodyPr/>
        <a:lstStyle/>
        <a:p>
          <a:r>
            <a:rPr lang="en-GB" sz="2400" dirty="0">
              <a:latin typeface="Times New Roman" panose="02020603050405020304" pitchFamily="18" charset="0"/>
              <a:cs typeface="Times New Roman" panose="02020603050405020304" pitchFamily="18" charset="0"/>
            </a:rPr>
            <a:t>Waste management is linked to SDG 12 and Net Zero goals (</a:t>
          </a:r>
          <a:r>
            <a:rPr lang="en-GB" sz="2400" dirty="0" err="1">
              <a:latin typeface="Times New Roman" panose="02020603050405020304" pitchFamily="18" charset="0"/>
              <a:cs typeface="Times New Roman" panose="02020603050405020304" pitchFamily="18" charset="0"/>
            </a:rPr>
            <a:t>Zandieh</a:t>
          </a:r>
          <a:r>
            <a:rPr lang="en-GB" sz="2400" dirty="0">
              <a:latin typeface="Times New Roman" panose="02020603050405020304" pitchFamily="18" charset="0"/>
              <a:cs typeface="Times New Roman" panose="02020603050405020304" pitchFamily="18" charset="0"/>
            </a:rPr>
            <a:t> et al. 2024).</a:t>
          </a:r>
          <a:endParaRPr lang="en-US" sz="2400" dirty="0">
            <a:latin typeface="Times New Roman" panose="02020603050405020304" pitchFamily="18" charset="0"/>
            <a:cs typeface="Times New Roman" panose="02020603050405020304" pitchFamily="18" charset="0"/>
          </a:endParaRPr>
        </a:p>
      </dgm:t>
    </dgm:pt>
    <dgm:pt modelId="{2725CE70-1957-4BB9-83A3-34A322E0683D}" type="parTrans" cxnId="{974FC9C9-B3A1-4565-A96A-B1A2FDB95480}">
      <dgm:prSet/>
      <dgm:spPr/>
      <dgm:t>
        <a:bodyPr/>
        <a:lstStyle/>
        <a:p>
          <a:endParaRPr lang="en-US" sz="2400">
            <a:latin typeface="Times New Roman" panose="02020603050405020304" pitchFamily="18" charset="0"/>
            <a:cs typeface="Times New Roman" panose="02020603050405020304" pitchFamily="18" charset="0"/>
          </a:endParaRPr>
        </a:p>
      </dgm:t>
    </dgm:pt>
    <dgm:pt modelId="{3F2D2DDF-87B4-4426-88D6-623933D28F5D}" type="sibTrans" cxnId="{974FC9C9-B3A1-4565-A96A-B1A2FDB95480}">
      <dgm:prSet/>
      <dgm:spPr/>
      <dgm:t>
        <a:bodyPr/>
        <a:lstStyle/>
        <a:p>
          <a:endParaRPr lang="en-US" sz="2400">
            <a:latin typeface="Times New Roman" panose="02020603050405020304" pitchFamily="18" charset="0"/>
            <a:cs typeface="Times New Roman" panose="02020603050405020304" pitchFamily="18" charset="0"/>
          </a:endParaRPr>
        </a:p>
      </dgm:t>
    </dgm:pt>
    <dgm:pt modelId="{5E86DCF5-9926-4840-9D56-50C3DAACA3AE}">
      <dgm:prSet phldrT="[Text]" custT="1"/>
      <dgm:spPr/>
      <dgm:t>
        <a:bodyPr/>
        <a:lstStyle/>
        <a:p>
          <a:r>
            <a:rPr lang="en-GB" sz="2400" dirty="0">
              <a:latin typeface="Times New Roman" panose="02020603050405020304" pitchFamily="18" charset="0"/>
              <a:cs typeface="Times New Roman" panose="02020603050405020304" pitchFamily="18" charset="0"/>
            </a:rPr>
            <a:t>Its impact includes environmental harm (GHG emissions), social issues (hunger and inequality), and economic loss.</a:t>
          </a:r>
          <a:endParaRPr lang="en-US" sz="2400" dirty="0">
            <a:latin typeface="Times New Roman" panose="02020603050405020304" pitchFamily="18" charset="0"/>
            <a:cs typeface="Times New Roman" panose="02020603050405020304" pitchFamily="18" charset="0"/>
          </a:endParaRPr>
        </a:p>
      </dgm:t>
    </dgm:pt>
    <dgm:pt modelId="{73A6F3CA-3B83-4512-BFD8-8F63DA3BE2EE}" type="parTrans" cxnId="{C4532A25-680F-4660-AA70-803921558D43}">
      <dgm:prSet/>
      <dgm:spPr/>
      <dgm:t>
        <a:bodyPr/>
        <a:lstStyle/>
        <a:p>
          <a:endParaRPr lang="en-US" sz="2400">
            <a:latin typeface="Times New Roman" panose="02020603050405020304" pitchFamily="18" charset="0"/>
            <a:cs typeface="Times New Roman" panose="02020603050405020304" pitchFamily="18" charset="0"/>
          </a:endParaRPr>
        </a:p>
      </dgm:t>
    </dgm:pt>
    <dgm:pt modelId="{B78C6819-C49C-4A17-9D18-ACC061075D43}" type="sibTrans" cxnId="{C4532A25-680F-4660-AA70-803921558D43}">
      <dgm:prSet/>
      <dgm:spPr/>
      <dgm:t>
        <a:bodyPr/>
        <a:lstStyle/>
        <a:p>
          <a:endParaRPr lang="en-US" sz="2400">
            <a:latin typeface="Times New Roman" panose="02020603050405020304" pitchFamily="18" charset="0"/>
            <a:cs typeface="Times New Roman" panose="02020603050405020304" pitchFamily="18" charset="0"/>
          </a:endParaRPr>
        </a:p>
      </dgm:t>
    </dgm:pt>
    <dgm:pt modelId="{237B163D-84E8-49CF-A1EB-4986E0B94FA9}">
      <dgm:prSet phldrT="[Text]" custT="1"/>
      <dgm:spPr/>
      <dgm:t>
        <a:bodyPr/>
        <a:lstStyle/>
        <a:p>
          <a:r>
            <a:rPr lang="en-GB" sz="2400" dirty="0">
              <a:latin typeface="Times New Roman" panose="02020603050405020304" pitchFamily="18" charset="0"/>
              <a:cs typeface="Times New Roman" panose="02020603050405020304" pitchFamily="18" charset="0"/>
            </a:rPr>
            <a:t>Visibility of hospitality makes waste reduction a moral and strategic obligation (</a:t>
          </a:r>
          <a:r>
            <a:rPr lang="en-GB" sz="2400" dirty="0" err="1">
              <a:latin typeface="Times New Roman" panose="02020603050405020304" pitchFamily="18" charset="0"/>
              <a:cs typeface="Times New Roman" panose="02020603050405020304" pitchFamily="18" charset="0"/>
            </a:rPr>
            <a:t>Seberini</a:t>
          </a:r>
          <a:r>
            <a:rPr lang="en-GB" sz="2400" dirty="0">
              <a:latin typeface="Times New Roman" panose="02020603050405020304" pitchFamily="18" charset="0"/>
              <a:cs typeface="Times New Roman" panose="02020603050405020304" pitchFamily="18" charset="0"/>
            </a:rPr>
            <a:t>, 2020).</a:t>
          </a:r>
          <a:endParaRPr lang="en-US" sz="2400" dirty="0">
            <a:latin typeface="Times New Roman" panose="02020603050405020304" pitchFamily="18" charset="0"/>
            <a:cs typeface="Times New Roman" panose="02020603050405020304" pitchFamily="18" charset="0"/>
          </a:endParaRPr>
        </a:p>
      </dgm:t>
    </dgm:pt>
    <dgm:pt modelId="{09086563-6F75-4CD3-AC8D-4B5B619A3AAA}" type="parTrans" cxnId="{7AB9CF5D-5245-4EA4-8DAB-DF6EB64C7BEC}">
      <dgm:prSet/>
      <dgm:spPr/>
      <dgm:t>
        <a:bodyPr/>
        <a:lstStyle/>
        <a:p>
          <a:endParaRPr lang="en-US" sz="2400">
            <a:latin typeface="Times New Roman" panose="02020603050405020304" pitchFamily="18" charset="0"/>
            <a:cs typeface="Times New Roman" panose="02020603050405020304" pitchFamily="18" charset="0"/>
          </a:endParaRPr>
        </a:p>
      </dgm:t>
    </dgm:pt>
    <dgm:pt modelId="{737888F5-B74C-43B0-80E6-4BD23309B821}" type="sibTrans" cxnId="{7AB9CF5D-5245-4EA4-8DAB-DF6EB64C7BEC}">
      <dgm:prSet/>
      <dgm:spPr/>
      <dgm:t>
        <a:bodyPr/>
        <a:lstStyle/>
        <a:p>
          <a:endParaRPr lang="en-US" sz="2400">
            <a:latin typeface="Times New Roman" panose="02020603050405020304" pitchFamily="18" charset="0"/>
            <a:cs typeface="Times New Roman" panose="02020603050405020304" pitchFamily="18" charset="0"/>
          </a:endParaRPr>
        </a:p>
      </dgm:t>
    </dgm:pt>
    <dgm:pt modelId="{A2F38D92-681F-4BD5-B5DD-327D9117D98A}" type="pres">
      <dgm:prSet presAssocID="{7CA00CA8-2EFB-4BA7-BC78-76C941557029}" presName="linear" presStyleCnt="0">
        <dgm:presLayoutVars>
          <dgm:dir/>
          <dgm:animLvl val="lvl"/>
          <dgm:resizeHandles val="exact"/>
        </dgm:presLayoutVars>
      </dgm:prSet>
      <dgm:spPr/>
    </dgm:pt>
    <dgm:pt modelId="{6777CEAD-14F6-496C-A5AE-99769CC359FF}" type="pres">
      <dgm:prSet presAssocID="{DC96646C-17B1-440C-9B6A-5495E564E9FC}" presName="parentLin" presStyleCnt="0"/>
      <dgm:spPr/>
    </dgm:pt>
    <dgm:pt modelId="{1A8CC4C8-73CA-4BF7-AC8B-E71F75960EF4}" type="pres">
      <dgm:prSet presAssocID="{DC96646C-17B1-440C-9B6A-5495E564E9FC}" presName="parentLeftMargin" presStyleLbl="node1" presStyleIdx="0" presStyleCnt="5"/>
      <dgm:spPr/>
    </dgm:pt>
    <dgm:pt modelId="{484EEAD5-C444-4CCE-B055-71DFCF8DE0D8}" type="pres">
      <dgm:prSet presAssocID="{DC96646C-17B1-440C-9B6A-5495E564E9FC}" presName="parentText" presStyleLbl="node1" presStyleIdx="0" presStyleCnt="5">
        <dgm:presLayoutVars>
          <dgm:chMax val="0"/>
          <dgm:bulletEnabled val="1"/>
        </dgm:presLayoutVars>
      </dgm:prSet>
      <dgm:spPr/>
    </dgm:pt>
    <dgm:pt modelId="{C044870D-328C-4D79-A654-EACF0B3BC0BB}" type="pres">
      <dgm:prSet presAssocID="{DC96646C-17B1-440C-9B6A-5495E564E9FC}" presName="negativeSpace" presStyleCnt="0"/>
      <dgm:spPr/>
    </dgm:pt>
    <dgm:pt modelId="{AF1DB603-01E2-4F6A-9067-D530CF3ABF4A}" type="pres">
      <dgm:prSet presAssocID="{DC96646C-17B1-440C-9B6A-5495E564E9FC}" presName="childText" presStyleLbl="conFgAcc1" presStyleIdx="0" presStyleCnt="5">
        <dgm:presLayoutVars>
          <dgm:bulletEnabled val="1"/>
        </dgm:presLayoutVars>
      </dgm:prSet>
      <dgm:spPr/>
    </dgm:pt>
    <dgm:pt modelId="{41617A1D-4321-411A-B944-24013FBCEA96}" type="pres">
      <dgm:prSet presAssocID="{9AB94B5D-65DD-4F95-93B1-7A9458454C07}" presName="spaceBetweenRectangles" presStyleCnt="0"/>
      <dgm:spPr/>
    </dgm:pt>
    <dgm:pt modelId="{CDAC9125-DD81-42D6-82E3-07E394672447}" type="pres">
      <dgm:prSet presAssocID="{B5E8EE0A-38DC-4081-8F39-6DBDAE345FEC}" presName="parentLin" presStyleCnt="0"/>
      <dgm:spPr/>
    </dgm:pt>
    <dgm:pt modelId="{947235D8-EDCE-43EF-85EE-818E2391D4F2}" type="pres">
      <dgm:prSet presAssocID="{B5E8EE0A-38DC-4081-8F39-6DBDAE345FEC}" presName="parentLeftMargin" presStyleLbl="node1" presStyleIdx="0" presStyleCnt="5"/>
      <dgm:spPr/>
    </dgm:pt>
    <dgm:pt modelId="{A77DB6DD-DC4D-4854-920E-8D47360397B3}" type="pres">
      <dgm:prSet presAssocID="{B5E8EE0A-38DC-4081-8F39-6DBDAE345FEC}" presName="parentText" presStyleLbl="node1" presStyleIdx="1" presStyleCnt="5">
        <dgm:presLayoutVars>
          <dgm:chMax val="0"/>
          <dgm:bulletEnabled val="1"/>
        </dgm:presLayoutVars>
      </dgm:prSet>
      <dgm:spPr/>
    </dgm:pt>
    <dgm:pt modelId="{F3182F86-F526-4F7B-9681-BE27974853D4}" type="pres">
      <dgm:prSet presAssocID="{B5E8EE0A-38DC-4081-8F39-6DBDAE345FEC}" presName="negativeSpace" presStyleCnt="0"/>
      <dgm:spPr/>
    </dgm:pt>
    <dgm:pt modelId="{B3080593-B0E0-4F00-9722-8931233AB313}" type="pres">
      <dgm:prSet presAssocID="{B5E8EE0A-38DC-4081-8F39-6DBDAE345FEC}" presName="childText" presStyleLbl="conFgAcc1" presStyleIdx="1" presStyleCnt="5">
        <dgm:presLayoutVars>
          <dgm:bulletEnabled val="1"/>
        </dgm:presLayoutVars>
      </dgm:prSet>
      <dgm:spPr/>
    </dgm:pt>
    <dgm:pt modelId="{CEFBF78D-7C13-4A44-88E5-D313C15EF653}" type="pres">
      <dgm:prSet presAssocID="{58E79022-7496-4238-BACA-C19601809585}" presName="spaceBetweenRectangles" presStyleCnt="0"/>
      <dgm:spPr/>
    </dgm:pt>
    <dgm:pt modelId="{A382F5AD-A106-446E-A90B-0FA1979CE9E0}" type="pres">
      <dgm:prSet presAssocID="{5E86DCF5-9926-4840-9D56-50C3DAACA3AE}" presName="parentLin" presStyleCnt="0"/>
      <dgm:spPr/>
    </dgm:pt>
    <dgm:pt modelId="{5FD12D67-6050-46D2-845C-E7A7B1AD3877}" type="pres">
      <dgm:prSet presAssocID="{5E86DCF5-9926-4840-9D56-50C3DAACA3AE}" presName="parentLeftMargin" presStyleLbl="node1" presStyleIdx="1" presStyleCnt="5"/>
      <dgm:spPr/>
    </dgm:pt>
    <dgm:pt modelId="{4A2A00F8-456A-4CA3-964B-CD278F388138}" type="pres">
      <dgm:prSet presAssocID="{5E86DCF5-9926-4840-9D56-50C3DAACA3AE}" presName="parentText" presStyleLbl="node1" presStyleIdx="2" presStyleCnt="5">
        <dgm:presLayoutVars>
          <dgm:chMax val="0"/>
          <dgm:bulletEnabled val="1"/>
        </dgm:presLayoutVars>
      </dgm:prSet>
      <dgm:spPr/>
    </dgm:pt>
    <dgm:pt modelId="{F0A87D6B-F104-4279-89E5-0A53A3B3DAC4}" type="pres">
      <dgm:prSet presAssocID="{5E86DCF5-9926-4840-9D56-50C3DAACA3AE}" presName="negativeSpace" presStyleCnt="0"/>
      <dgm:spPr/>
    </dgm:pt>
    <dgm:pt modelId="{E85EFA78-601E-4227-B82A-B75484ACF1E3}" type="pres">
      <dgm:prSet presAssocID="{5E86DCF5-9926-4840-9D56-50C3DAACA3AE}" presName="childText" presStyleLbl="conFgAcc1" presStyleIdx="2" presStyleCnt="5">
        <dgm:presLayoutVars>
          <dgm:bulletEnabled val="1"/>
        </dgm:presLayoutVars>
      </dgm:prSet>
      <dgm:spPr/>
    </dgm:pt>
    <dgm:pt modelId="{B4CB2A70-39DC-41F9-87F7-7B6461F7DCC5}" type="pres">
      <dgm:prSet presAssocID="{B78C6819-C49C-4A17-9D18-ACC061075D43}" presName="spaceBetweenRectangles" presStyleCnt="0"/>
      <dgm:spPr/>
    </dgm:pt>
    <dgm:pt modelId="{EA6C1E4E-D679-4A19-A743-84B4482E52C0}" type="pres">
      <dgm:prSet presAssocID="{237B163D-84E8-49CF-A1EB-4986E0B94FA9}" presName="parentLin" presStyleCnt="0"/>
      <dgm:spPr/>
    </dgm:pt>
    <dgm:pt modelId="{D385CB55-E5BD-49C2-BFCF-A4AFD851BB50}" type="pres">
      <dgm:prSet presAssocID="{237B163D-84E8-49CF-A1EB-4986E0B94FA9}" presName="parentLeftMargin" presStyleLbl="node1" presStyleIdx="2" presStyleCnt="5"/>
      <dgm:spPr/>
    </dgm:pt>
    <dgm:pt modelId="{D154193C-15A1-4A34-B10E-C28FE20639F3}" type="pres">
      <dgm:prSet presAssocID="{237B163D-84E8-49CF-A1EB-4986E0B94FA9}" presName="parentText" presStyleLbl="node1" presStyleIdx="3" presStyleCnt="5">
        <dgm:presLayoutVars>
          <dgm:chMax val="0"/>
          <dgm:bulletEnabled val="1"/>
        </dgm:presLayoutVars>
      </dgm:prSet>
      <dgm:spPr/>
    </dgm:pt>
    <dgm:pt modelId="{A6A005D9-66EF-44F1-A2AD-6021ED59E11E}" type="pres">
      <dgm:prSet presAssocID="{237B163D-84E8-49CF-A1EB-4986E0B94FA9}" presName="negativeSpace" presStyleCnt="0"/>
      <dgm:spPr/>
    </dgm:pt>
    <dgm:pt modelId="{209968C1-B391-4676-B278-30E94675225C}" type="pres">
      <dgm:prSet presAssocID="{237B163D-84E8-49CF-A1EB-4986E0B94FA9}" presName="childText" presStyleLbl="conFgAcc1" presStyleIdx="3" presStyleCnt="5">
        <dgm:presLayoutVars>
          <dgm:bulletEnabled val="1"/>
        </dgm:presLayoutVars>
      </dgm:prSet>
      <dgm:spPr/>
    </dgm:pt>
    <dgm:pt modelId="{0574B3E7-4F2C-48DC-B88F-125774D89909}" type="pres">
      <dgm:prSet presAssocID="{737888F5-B74C-43B0-80E6-4BD23309B821}" presName="spaceBetweenRectangles" presStyleCnt="0"/>
      <dgm:spPr/>
    </dgm:pt>
    <dgm:pt modelId="{34E27BAA-CDD0-486C-8DEC-2BA8F6D69E8C}" type="pres">
      <dgm:prSet presAssocID="{059A4CFB-B32E-4DC0-A7AA-726C053555BC}" presName="parentLin" presStyleCnt="0"/>
      <dgm:spPr/>
    </dgm:pt>
    <dgm:pt modelId="{D662F01E-9844-4A33-9F1C-872AEFADE164}" type="pres">
      <dgm:prSet presAssocID="{059A4CFB-B32E-4DC0-A7AA-726C053555BC}" presName="parentLeftMargin" presStyleLbl="node1" presStyleIdx="3" presStyleCnt="5"/>
      <dgm:spPr/>
    </dgm:pt>
    <dgm:pt modelId="{1EB2D6CA-E1B4-4753-9067-A311DD26FE41}" type="pres">
      <dgm:prSet presAssocID="{059A4CFB-B32E-4DC0-A7AA-726C053555BC}" presName="parentText" presStyleLbl="node1" presStyleIdx="4" presStyleCnt="5">
        <dgm:presLayoutVars>
          <dgm:chMax val="0"/>
          <dgm:bulletEnabled val="1"/>
        </dgm:presLayoutVars>
      </dgm:prSet>
      <dgm:spPr/>
    </dgm:pt>
    <dgm:pt modelId="{F0F2CC7D-4F48-49AC-B0B6-B1AFF0D0A64C}" type="pres">
      <dgm:prSet presAssocID="{059A4CFB-B32E-4DC0-A7AA-726C053555BC}" presName="negativeSpace" presStyleCnt="0"/>
      <dgm:spPr/>
    </dgm:pt>
    <dgm:pt modelId="{F19E3388-D9A2-41ED-94C3-BA3C12110D14}" type="pres">
      <dgm:prSet presAssocID="{059A4CFB-B32E-4DC0-A7AA-726C053555BC}" presName="childText" presStyleLbl="conFgAcc1" presStyleIdx="4" presStyleCnt="5">
        <dgm:presLayoutVars>
          <dgm:bulletEnabled val="1"/>
        </dgm:presLayoutVars>
      </dgm:prSet>
      <dgm:spPr/>
    </dgm:pt>
  </dgm:ptLst>
  <dgm:cxnLst>
    <dgm:cxn modelId="{5FDAF613-F342-4916-97E6-1A58EFA9ECF6}" type="presOf" srcId="{059A4CFB-B32E-4DC0-A7AA-726C053555BC}" destId="{1EB2D6CA-E1B4-4753-9067-A311DD26FE41}" srcOrd="1" destOrd="0" presId="urn:microsoft.com/office/officeart/2005/8/layout/list1"/>
    <dgm:cxn modelId="{C291891D-87AA-40FC-B7B5-9E2866C15D10}" type="presOf" srcId="{DC96646C-17B1-440C-9B6A-5495E564E9FC}" destId="{1A8CC4C8-73CA-4BF7-AC8B-E71F75960EF4}" srcOrd="0" destOrd="0" presId="urn:microsoft.com/office/officeart/2005/8/layout/list1"/>
    <dgm:cxn modelId="{C4532A25-680F-4660-AA70-803921558D43}" srcId="{7CA00CA8-2EFB-4BA7-BC78-76C941557029}" destId="{5E86DCF5-9926-4840-9D56-50C3DAACA3AE}" srcOrd="2" destOrd="0" parTransId="{73A6F3CA-3B83-4512-BFD8-8F63DA3BE2EE}" sibTransId="{B78C6819-C49C-4A17-9D18-ACC061075D43}"/>
    <dgm:cxn modelId="{2CAEA826-A2A3-4E4C-B5C7-EB3B58B2248A}" type="presOf" srcId="{5E86DCF5-9926-4840-9D56-50C3DAACA3AE}" destId="{4A2A00F8-456A-4CA3-964B-CD278F388138}" srcOrd="1" destOrd="0" presId="urn:microsoft.com/office/officeart/2005/8/layout/list1"/>
    <dgm:cxn modelId="{DDF24F2E-2019-4286-8E34-E274AFE7C4C7}" type="presOf" srcId="{5E86DCF5-9926-4840-9D56-50C3DAACA3AE}" destId="{5FD12D67-6050-46D2-845C-E7A7B1AD3877}" srcOrd="0" destOrd="0" presId="urn:microsoft.com/office/officeart/2005/8/layout/list1"/>
    <dgm:cxn modelId="{D794E130-98E0-44ED-B45F-236B6270C554}" type="presOf" srcId="{7CA00CA8-2EFB-4BA7-BC78-76C941557029}" destId="{A2F38D92-681F-4BD5-B5DD-327D9117D98A}" srcOrd="0" destOrd="0" presId="urn:microsoft.com/office/officeart/2005/8/layout/list1"/>
    <dgm:cxn modelId="{A9DC443D-47FC-4375-8CDF-3B4A6ACEC108}" type="presOf" srcId="{B5E8EE0A-38DC-4081-8F39-6DBDAE345FEC}" destId="{947235D8-EDCE-43EF-85EE-818E2391D4F2}" srcOrd="0" destOrd="0" presId="urn:microsoft.com/office/officeart/2005/8/layout/list1"/>
    <dgm:cxn modelId="{7AB9CF5D-5245-4EA4-8DAB-DF6EB64C7BEC}" srcId="{7CA00CA8-2EFB-4BA7-BC78-76C941557029}" destId="{237B163D-84E8-49CF-A1EB-4986E0B94FA9}" srcOrd="3" destOrd="0" parTransId="{09086563-6F75-4CD3-AC8D-4B5B619A3AAA}" sibTransId="{737888F5-B74C-43B0-80E6-4BD23309B821}"/>
    <dgm:cxn modelId="{E5638D44-4882-4128-86E1-81DDB80B52C7}" type="presOf" srcId="{DC96646C-17B1-440C-9B6A-5495E564E9FC}" destId="{484EEAD5-C444-4CCE-B055-71DFCF8DE0D8}" srcOrd="1" destOrd="0" presId="urn:microsoft.com/office/officeart/2005/8/layout/list1"/>
    <dgm:cxn modelId="{D0DA234E-C38C-4B1C-9765-C787CB3F68A5}" type="presOf" srcId="{059A4CFB-B32E-4DC0-A7AA-726C053555BC}" destId="{D662F01E-9844-4A33-9F1C-872AEFADE164}" srcOrd="0" destOrd="0" presId="urn:microsoft.com/office/officeart/2005/8/layout/list1"/>
    <dgm:cxn modelId="{78534953-E53B-4CE6-A133-B16F64164E28}" type="presOf" srcId="{B5E8EE0A-38DC-4081-8F39-6DBDAE345FEC}" destId="{A77DB6DD-DC4D-4854-920E-8D47360397B3}" srcOrd="1" destOrd="0" presId="urn:microsoft.com/office/officeart/2005/8/layout/list1"/>
    <dgm:cxn modelId="{AE671056-82F2-484C-9FAD-C5FE004D913F}" type="presOf" srcId="{237B163D-84E8-49CF-A1EB-4986E0B94FA9}" destId="{D154193C-15A1-4A34-B10E-C28FE20639F3}" srcOrd="1" destOrd="0" presId="urn:microsoft.com/office/officeart/2005/8/layout/list1"/>
    <dgm:cxn modelId="{C32044BE-14B2-43A3-9D0B-6D2C133AB59D}" srcId="{7CA00CA8-2EFB-4BA7-BC78-76C941557029}" destId="{B5E8EE0A-38DC-4081-8F39-6DBDAE345FEC}" srcOrd="1" destOrd="0" parTransId="{67FDC568-BD6E-468C-86DB-9FAB90E50E9E}" sibTransId="{58E79022-7496-4238-BACA-C19601809585}"/>
    <dgm:cxn modelId="{974FC9C9-B3A1-4565-A96A-B1A2FDB95480}" srcId="{7CA00CA8-2EFB-4BA7-BC78-76C941557029}" destId="{059A4CFB-B32E-4DC0-A7AA-726C053555BC}" srcOrd="4" destOrd="0" parTransId="{2725CE70-1957-4BB9-83A3-34A322E0683D}" sibTransId="{3F2D2DDF-87B4-4426-88D6-623933D28F5D}"/>
    <dgm:cxn modelId="{5B2263F5-83DD-44B1-85F1-9B59A42CE701}" srcId="{7CA00CA8-2EFB-4BA7-BC78-76C941557029}" destId="{DC96646C-17B1-440C-9B6A-5495E564E9FC}" srcOrd="0" destOrd="0" parTransId="{60122C8C-280F-44BB-B7A1-9609E7E1F58D}" sibTransId="{9AB94B5D-65DD-4F95-93B1-7A9458454C07}"/>
    <dgm:cxn modelId="{F41E66FB-C872-45CA-9B6A-247F323B9978}" type="presOf" srcId="{237B163D-84E8-49CF-A1EB-4986E0B94FA9}" destId="{D385CB55-E5BD-49C2-BFCF-A4AFD851BB50}" srcOrd="0" destOrd="0" presId="urn:microsoft.com/office/officeart/2005/8/layout/list1"/>
    <dgm:cxn modelId="{FEDFC1BC-E89A-4571-829B-789AFCC6E8C2}" type="presParOf" srcId="{A2F38D92-681F-4BD5-B5DD-327D9117D98A}" destId="{6777CEAD-14F6-496C-A5AE-99769CC359FF}" srcOrd="0" destOrd="0" presId="urn:microsoft.com/office/officeart/2005/8/layout/list1"/>
    <dgm:cxn modelId="{229B722E-0463-4760-9469-88DD21ADC2F1}" type="presParOf" srcId="{6777CEAD-14F6-496C-A5AE-99769CC359FF}" destId="{1A8CC4C8-73CA-4BF7-AC8B-E71F75960EF4}" srcOrd="0" destOrd="0" presId="urn:microsoft.com/office/officeart/2005/8/layout/list1"/>
    <dgm:cxn modelId="{8C3C5AD4-DCB5-487A-9CF4-2D0A6A0B5546}" type="presParOf" srcId="{6777CEAD-14F6-496C-A5AE-99769CC359FF}" destId="{484EEAD5-C444-4CCE-B055-71DFCF8DE0D8}" srcOrd="1" destOrd="0" presId="urn:microsoft.com/office/officeart/2005/8/layout/list1"/>
    <dgm:cxn modelId="{CAB5F111-A597-4EAA-BEFF-4039D91F3202}" type="presParOf" srcId="{A2F38D92-681F-4BD5-B5DD-327D9117D98A}" destId="{C044870D-328C-4D79-A654-EACF0B3BC0BB}" srcOrd="1" destOrd="0" presId="urn:microsoft.com/office/officeart/2005/8/layout/list1"/>
    <dgm:cxn modelId="{86564148-14E8-4816-8DD7-B95E68BBF80A}" type="presParOf" srcId="{A2F38D92-681F-4BD5-B5DD-327D9117D98A}" destId="{AF1DB603-01E2-4F6A-9067-D530CF3ABF4A}" srcOrd="2" destOrd="0" presId="urn:microsoft.com/office/officeart/2005/8/layout/list1"/>
    <dgm:cxn modelId="{20457B40-9060-44F0-B046-D45AB10147E1}" type="presParOf" srcId="{A2F38D92-681F-4BD5-B5DD-327D9117D98A}" destId="{41617A1D-4321-411A-B944-24013FBCEA96}" srcOrd="3" destOrd="0" presId="urn:microsoft.com/office/officeart/2005/8/layout/list1"/>
    <dgm:cxn modelId="{627D1A19-5032-434E-9428-9187A4D4EEFF}" type="presParOf" srcId="{A2F38D92-681F-4BD5-B5DD-327D9117D98A}" destId="{CDAC9125-DD81-42D6-82E3-07E394672447}" srcOrd="4" destOrd="0" presId="urn:microsoft.com/office/officeart/2005/8/layout/list1"/>
    <dgm:cxn modelId="{D32EEF1A-C71F-46E4-A8A9-E35C4004B343}" type="presParOf" srcId="{CDAC9125-DD81-42D6-82E3-07E394672447}" destId="{947235D8-EDCE-43EF-85EE-818E2391D4F2}" srcOrd="0" destOrd="0" presId="urn:microsoft.com/office/officeart/2005/8/layout/list1"/>
    <dgm:cxn modelId="{6589B4EB-D2C6-4FF4-913C-FE8A26354021}" type="presParOf" srcId="{CDAC9125-DD81-42D6-82E3-07E394672447}" destId="{A77DB6DD-DC4D-4854-920E-8D47360397B3}" srcOrd="1" destOrd="0" presId="urn:microsoft.com/office/officeart/2005/8/layout/list1"/>
    <dgm:cxn modelId="{A2152AB0-84A8-4949-BA68-04209D533E16}" type="presParOf" srcId="{A2F38D92-681F-4BD5-B5DD-327D9117D98A}" destId="{F3182F86-F526-4F7B-9681-BE27974853D4}" srcOrd="5" destOrd="0" presId="urn:microsoft.com/office/officeart/2005/8/layout/list1"/>
    <dgm:cxn modelId="{E111822C-2418-4855-A827-ACD329600B5B}" type="presParOf" srcId="{A2F38D92-681F-4BD5-B5DD-327D9117D98A}" destId="{B3080593-B0E0-4F00-9722-8931233AB313}" srcOrd="6" destOrd="0" presId="urn:microsoft.com/office/officeart/2005/8/layout/list1"/>
    <dgm:cxn modelId="{C80BB102-0DC5-4E09-8152-8D5E3818C34D}" type="presParOf" srcId="{A2F38D92-681F-4BD5-B5DD-327D9117D98A}" destId="{CEFBF78D-7C13-4A44-88E5-D313C15EF653}" srcOrd="7" destOrd="0" presId="urn:microsoft.com/office/officeart/2005/8/layout/list1"/>
    <dgm:cxn modelId="{888F143D-4830-4DD2-B084-5145022EA472}" type="presParOf" srcId="{A2F38D92-681F-4BD5-B5DD-327D9117D98A}" destId="{A382F5AD-A106-446E-A90B-0FA1979CE9E0}" srcOrd="8" destOrd="0" presId="urn:microsoft.com/office/officeart/2005/8/layout/list1"/>
    <dgm:cxn modelId="{FE815BA6-9536-49DF-8F07-642C2E7AA091}" type="presParOf" srcId="{A382F5AD-A106-446E-A90B-0FA1979CE9E0}" destId="{5FD12D67-6050-46D2-845C-E7A7B1AD3877}" srcOrd="0" destOrd="0" presId="urn:microsoft.com/office/officeart/2005/8/layout/list1"/>
    <dgm:cxn modelId="{D997C1C6-0CAD-4B0E-A1F0-E804073929FC}" type="presParOf" srcId="{A382F5AD-A106-446E-A90B-0FA1979CE9E0}" destId="{4A2A00F8-456A-4CA3-964B-CD278F388138}" srcOrd="1" destOrd="0" presId="urn:microsoft.com/office/officeart/2005/8/layout/list1"/>
    <dgm:cxn modelId="{81F876F1-2550-47EB-A41E-D93A445AF1CE}" type="presParOf" srcId="{A2F38D92-681F-4BD5-B5DD-327D9117D98A}" destId="{F0A87D6B-F104-4279-89E5-0A53A3B3DAC4}" srcOrd="9" destOrd="0" presId="urn:microsoft.com/office/officeart/2005/8/layout/list1"/>
    <dgm:cxn modelId="{5960928C-AC92-46AC-A533-814CEB41C108}" type="presParOf" srcId="{A2F38D92-681F-4BD5-B5DD-327D9117D98A}" destId="{E85EFA78-601E-4227-B82A-B75484ACF1E3}" srcOrd="10" destOrd="0" presId="urn:microsoft.com/office/officeart/2005/8/layout/list1"/>
    <dgm:cxn modelId="{9CAB3C33-355B-442D-B22F-57B5BF7220E3}" type="presParOf" srcId="{A2F38D92-681F-4BD5-B5DD-327D9117D98A}" destId="{B4CB2A70-39DC-41F9-87F7-7B6461F7DCC5}" srcOrd="11" destOrd="0" presId="urn:microsoft.com/office/officeart/2005/8/layout/list1"/>
    <dgm:cxn modelId="{D4F2F64F-B48A-4B3C-8065-D6B6AC7A593D}" type="presParOf" srcId="{A2F38D92-681F-4BD5-B5DD-327D9117D98A}" destId="{EA6C1E4E-D679-4A19-A743-84B4482E52C0}" srcOrd="12" destOrd="0" presId="urn:microsoft.com/office/officeart/2005/8/layout/list1"/>
    <dgm:cxn modelId="{70F5B8FD-9736-4984-B2AE-5426A131C339}" type="presParOf" srcId="{EA6C1E4E-D679-4A19-A743-84B4482E52C0}" destId="{D385CB55-E5BD-49C2-BFCF-A4AFD851BB50}" srcOrd="0" destOrd="0" presId="urn:microsoft.com/office/officeart/2005/8/layout/list1"/>
    <dgm:cxn modelId="{CB688D89-B02E-4E9D-B736-B11817E88875}" type="presParOf" srcId="{EA6C1E4E-D679-4A19-A743-84B4482E52C0}" destId="{D154193C-15A1-4A34-B10E-C28FE20639F3}" srcOrd="1" destOrd="0" presId="urn:microsoft.com/office/officeart/2005/8/layout/list1"/>
    <dgm:cxn modelId="{F8C45862-2468-43FD-A843-D11370113C7C}" type="presParOf" srcId="{A2F38D92-681F-4BD5-B5DD-327D9117D98A}" destId="{A6A005D9-66EF-44F1-A2AD-6021ED59E11E}" srcOrd="13" destOrd="0" presId="urn:microsoft.com/office/officeart/2005/8/layout/list1"/>
    <dgm:cxn modelId="{ACD21ECD-2234-4DB3-B141-8DC101FDA0B3}" type="presParOf" srcId="{A2F38D92-681F-4BD5-B5DD-327D9117D98A}" destId="{209968C1-B391-4676-B278-30E94675225C}" srcOrd="14" destOrd="0" presId="urn:microsoft.com/office/officeart/2005/8/layout/list1"/>
    <dgm:cxn modelId="{F394D6B1-438C-40C1-AAC3-E2E177244678}" type="presParOf" srcId="{A2F38D92-681F-4BD5-B5DD-327D9117D98A}" destId="{0574B3E7-4F2C-48DC-B88F-125774D89909}" srcOrd="15" destOrd="0" presId="urn:microsoft.com/office/officeart/2005/8/layout/list1"/>
    <dgm:cxn modelId="{DDAAC6B7-1E75-4A44-86F2-B4512AAD6FC3}" type="presParOf" srcId="{A2F38D92-681F-4BD5-B5DD-327D9117D98A}" destId="{34E27BAA-CDD0-486C-8DEC-2BA8F6D69E8C}" srcOrd="16" destOrd="0" presId="urn:microsoft.com/office/officeart/2005/8/layout/list1"/>
    <dgm:cxn modelId="{EDB92549-BE75-4B4B-9023-5C8155CBE398}" type="presParOf" srcId="{34E27BAA-CDD0-486C-8DEC-2BA8F6D69E8C}" destId="{D662F01E-9844-4A33-9F1C-872AEFADE164}" srcOrd="0" destOrd="0" presId="urn:microsoft.com/office/officeart/2005/8/layout/list1"/>
    <dgm:cxn modelId="{3EAA5028-9EC2-44E3-BCC9-2501B628E39C}" type="presParOf" srcId="{34E27BAA-CDD0-486C-8DEC-2BA8F6D69E8C}" destId="{1EB2D6CA-E1B4-4753-9067-A311DD26FE41}" srcOrd="1" destOrd="0" presId="urn:microsoft.com/office/officeart/2005/8/layout/list1"/>
    <dgm:cxn modelId="{8E262E91-0716-4C18-803D-7DE4B7C11E0E}" type="presParOf" srcId="{A2F38D92-681F-4BD5-B5DD-327D9117D98A}" destId="{F0F2CC7D-4F48-49AC-B0B6-B1AFF0D0A64C}" srcOrd="17" destOrd="0" presId="urn:microsoft.com/office/officeart/2005/8/layout/list1"/>
    <dgm:cxn modelId="{586DE304-C64E-4EE4-8890-31C74C0CE64D}" type="presParOf" srcId="{A2F38D92-681F-4BD5-B5DD-327D9117D98A}" destId="{F19E3388-D9A2-41ED-94C3-BA3C12110D14}"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CA00CA8-2EFB-4BA7-BC78-76C941557029}" type="doc">
      <dgm:prSet loTypeId="urn:microsoft.com/office/officeart/2005/8/layout/list1" loCatId="list" qsTypeId="urn:microsoft.com/office/officeart/2005/8/quickstyle/simple1" qsCatId="simple" csTypeId="urn:microsoft.com/office/officeart/2005/8/colors/accent3_3" csCatId="accent3" phldr="1"/>
      <dgm:spPr/>
      <dgm:t>
        <a:bodyPr/>
        <a:lstStyle/>
        <a:p>
          <a:endParaRPr lang="en-US"/>
        </a:p>
      </dgm:t>
    </dgm:pt>
    <dgm:pt modelId="{DC96646C-17B1-440C-9B6A-5495E564E9FC}">
      <dgm:prSet phldrT="[Text]" custT="1"/>
      <dgm:spPr/>
      <dgm:t>
        <a:bodyPr/>
        <a:lstStyle/>
        <a:p>
          <a:r>
            <a:rPr lang="en-GB" sz="2400" dirty="0">
              <a:latin typeface="Times New Roman" panose="02020603050405020304" pitchFamily="18" charset="0"/>
              <a:cs typeface="Times New Roman" panose="02020603050405020304" pitchFamily="18" charset="0"/>
            </a:rPr>
            <a:t>Triple Bottom Line highlights that waste reduction improves environmental, social, and financial outcomes (Atkins et al. 2018).</a:t>
          </a:r>
          <a:endParaRPr lang="en-US" sz="2400" dirty="0">
            <a:latin typeface="Times New Roman" panose="02020603050405020304" pitchFamily="18" charset="0"/>
            <a:cs typeface="Times New Roman" panose="02020603050405020304" pitchFamily="18" charset="0"/>
          </a:endParaRPr>
        </a:p>
      </dgm:t>
    </dgm:pt>
    <dgm:pt modelId="{60122C8C-280F-44BB-B7A1-9609E7E1F58D}" type="parTrans" cxnId="{5B2263F5-83DD-44B1-85F1-9B59A42CE701}">
      <dgm:prSet/>
      <dgm:spPr/>
      <dgm:t>
        <a:bodyPr/>
        <a:lstStyle/>
        <a:p>
          <a:endParaRPr lang="en-US" sz="2400">
            <a:latin typeface="Times New Roman" panose="02020603050405020304" pitchFamily="18" charset="0"/>
            <a:cs typeface="Times New Roman" panose="02020603050405020304" pitchFamily="18" charset="0"/>
          </a:endParaRPr>
        </a:p>
      </dgm:t>
    </dgm:pt>
    <dgm:pt modelId="{9AB94B5D-65DD-4F95-93B1-7A9458454C07}" type="sibTrans" cxnId="{5B2263F5-83DD-44B1-85F1-9B59A42CE701}">
      <dgm:prSet/>
      <dgm:spPr/>
      <dgm:t>
        <a:bodyPr/>
        <a:lstStyle/>
        <a:p>
          <a:endParaRPr lang="en-US" sz="2400">
            <a:latin typeface="Times New Roman" panose="02020603050405020304" pitchFamily="18" charset="0"/>
            <a:cs typeface="Times New Roman" panose="02020603050405020304" pitchFamily="18" charset="0"/>
          </a:endParaRPr>
        </a:p>
      </dgm:t>
    </dgm:pt>
    <dgm:pt modelId="{B5E8EE0A-38DC-4081-8F39-6DBDAE345FEC}">
      <dgm:prSet phldrT="[Text]" custT="1"/>
      <dgm:spPr/>
      <dgm:t>
        <a:bodyPr/>
        <a:lstStyle/>
        <a:p>
          <a:r>
            <a:rPr lang="en-GB" sz="2400" dirty="0">
              <a:latin typeface="Times New Roman" panose="02020603050405020304" pitchFamily="18" charset="0"/>
              <a:cs typeface="Times New Roman" panose="02020603050405020304" pitchFamily="18" charset="0"/>
            </a:rPr>
            <a:t>Circular economy principles are also increasingly applied to food systems. </a:t>
          </a:r>
          <a:endParaRPr lang="en-US" sz="2400" dirty="0">
            <a:latin typeface="Times New Roman" panose="02020603050405020304" pitchFamily="18" charset="0"/>
            <a:cs typeface="Times New Roman" panose="02020603050405020304" pitchFamily="18" charset="0"/>
          </a:endParaRPr>
        </a:p>
      </dgm:t>
    </dgm:pt>
    <dgm:pt modelId="{67FDC568-BD6E-468C-86DB-9FAB90E50E9E}" type="parTrans" cxnId="{C32044BE-14B2-43A3-9D0B-6D2C133AB59D}">
      <dgm:prSet/>
      <dgm:spPr/>
      <dgm:t>
        <a:bodyPr/>
        <a:lstStyle/>
        <a:p>
          <a:endParaRPr lang="en-US" sz="2400">
            <a:latin typeface="Times New Roman" panose="02020603050405020304" pitchFamily="18" charset="0"/>
            <a:cs typeface="Times New Roman" panose="02020603050405020304" pitchFamily="18" charset="0"/>
          </a:endParaRPr>
        </a:p>
      </dgm:t>
    </dgm:pt>
    <dgm:pt modelId="{58E79022-7496-4238-BACA-C19601809585}" type="sibTrans" cxnId="{C32044BE-14B2-43A3-9D0B-6D2C133AB59D}">
      <dgm:prSet/>
      <dgm:spPr/>
      <dgm:t>
        <a:bodyPr/>
        <a:lstStyle/>
        <a:p>
          <a:endParaRPr lang="en-US" sz="2400">
            <a:latin typeface="Times New Roman" panose="02020603050405020304" pitchFamily="18" charset="0"/>
            <a:cs typeface="Times New Roman" panose="02020603050405020304" pitchFamily="18" charset="0"/>
          </a:endParaRPr>
        </a:p>
      </dgm:t>
    </dgm:pt>
    <dgm:pt modelId="{059A4CFB-B32E-4DC0-A7AA-726C053555BC}">
      <dgm:prSet phldrT="[Text]" custT="1"/>
      <dgm:spPr/>
      <dgm:t>
        <a:bodyPr/>
        <a:lstStyle/>
        <a:p>
          <a:r>
            <a:rPr lang="en-GB" sz="2400" dirty="0">
              <a:latin typeface="Times New Roman" panose="02020603050405020304" pitchFamily="18" charset="0"/>
              <a:cs typeface="Times New Roman" panose="02020603050405020304" pitchFamily="18" charset="0"/>
            </a:rPr>
            <a:t>Key strategies comprise innovative inventory systems, local sourcing, surplus food donations, and seasonal menus.</a:t>
          </a:r>
          <a:endParaRPr lang="en-US" sz="2400" dirty="0">
            <a:latin typeface="Times New Roman" panose="02020603050405020304" pitchFamily="18" charset="0"/>
            <a:cs typeface="Times New Roman" panose="02020603050405020304" pitchFamily="18" charset="0"/>
          </a:endParaRPr>
        </a:p>
      </dgm:t>
    </dgm:pt>
    <dgm:pt modelId="{2725CE70-1957-4BB9-83A3-34A322E0683D}" type="parTrans" cxnId="{974FC9C9-B3A1-4565-A96A-B1A2FDB95480}">
      <dgm:prSet/>
      <dgm:spPr/>
      <dgm:t>
        <a:bodyPr/>
        <a:lstStyle/>
        <a:p>
          <a:endParaRPr lang="en-US" sz="2400">
            <a:latin typeface="Times New Roman" panose="02020603050405020304" pitchFamily="18" charset="0"/>
            <a:cs typeface="Times New Roman" panose="02020603050405020304" pitchFamily="18" charset="0"/>
          </a:endParaRPr>
        </a:p>
      </dgm:t>
    </dgm:pt>
    <dgm:pt modelId="{3F2D2DDF-87B4-4426-88D6-623933D28F5D}" type="sibTrans" cxnId="{974FC9C9-B3A1-4565-A96A-B1A2FDB95480}">
      <dgm:prSet/>
      <dgm:spPr/>
      <dgm:t>
        <a:bodyPr/>
        <a:lstStyle/>
        <a:p>
          <a:endParaRPr lang="en-US" sz="2400">
            <a:latin typeface="Times New Roman" panose="02020603050405020304" pitchFamily="18" charset="0"/>
            <a:cs typeface="Times New Roman" panose="02020603050405020304" pitchFamily="18" charset="0"/>
          </a:endParaRPr>
        </a:p>
      </dgm:t>
    </dgm:pt>
    <dgm:pt modelId="{5E86DCF5-9926-4840-9D56-50C3DAACA3AE}">
      <dgm:prSet phldrT="[Text]" custT="1"/>
      <dgm:spPr/>
      <dgm:t>
        <a:bodyPr/>
        <a:lstStyle/>
        <a:p>
          <a:r>
            <a:rPr lang="en-GB" sz="2400" dirty="0">
              <a:latin typeface="Times New Roman" panose="02020603050405020304" pitchFamily="18" charset="0"/>
              <a:cs typeface="Times New Roman" panose="02020603050405020304" pitchFamily="18" charset="0"/>
            </a:rPr>
            <a:t>Circular Economy includes waste as a resource (composting, anaerobic digestion, redistribution).</a:t>
          </a:r>
          <a:endParaRPr lang="en-US" sz="2400" dirty="0">
            <a:latin typeface="Times New Roman" panose="02020603050405020304" pitchFamily="18" charset="0"/>
            <a:cs typeface="Times New Roman" panose="02020603050405020304" pitchFamily="18" charset="0"/>
          </a:endParaRPr>
        </a:p>
      </dgm:t>
    </dgm:pt>
    <dgm:pt modelId="{73A6F3CA-3B83-4512-BFD8-8F63DA3BE2EE}" type="parTrans" cxnId="{C4532A25-680F-4660-AA70-803921558D43}">
      <dgm:prSet/>
      <dgm:spPr/>
      <dgm:t>
        <a:bodyPr/>
        <a:lstStyle/>
        <a:p>
          <a:endParaRPr lang="en-US" sz="2400">
            <a:latin typeface="Times New Roman" panose="02020603050405020304" pitchFamily="18" charset="0"/>
            <a:cs typeface="Times New Roman" panose="02020603050405020304" pitchFamily="18" charset="0"/>
          </a:endParaRPr>
        </a:p>
      </dgm:t>
    </dgm:pt>
    <dgm:pt modelId="{B78C6819-C49C-4A17-9D18-ACC061075D43}" type="sibTrans" cxnId="{C4532A25-680F-4660-AA70-803921558D43}">
      <dgm:prSet/>
      <dgm:spPr/>
      <dgm:t>
        <a:bodyPr/>
        <a:lstStyle/>
        <a:p>
          <a:endParaRPr lang="en-US" sz="2400">
            <a:latin typeface="Times New Roman" panose="02020603050405020304" pitchFamily="18" charset="0"/>
            <a:cs typeface="Times New Roman" panose="02020603050405020304" pitchFamily="18" charset="0"/>
          </a:endParaRPr>
        </a:p>
      </dgm:t>
    </dgm:pt>
    <dgm:pt modelId="{237B163D-84E8-49CF-A1EB-4986E0B94FA9}">
      <dgm:prSet phldrT="[Text]" custT="1"/>
      <dgm:spPr/>
      <dgm:t>
        <a:bodyPr/>
        <a:lstStyle/>
        <a:p>
          <a:r>
            <a:rPr lang="en-GB" sz="2400" dirty="0">
              <a:latin typeface="Times New Roman" panose="02020603050405020304" pitchFamily="18" charset="0"/>
              <a:cs typeface="Times New Roman" panose="02020603050405020304" pitchFamily="18" charset="0"/>
            </a:rPr>
            <a:t>In hospitality, this translates into efforts to close the loop by converting waste into energy, fertilisers, or secondary food products (</a:t>
          </a:r>
          <a:r>
            <a:rPr lang="en-GB" sz="2400" dirty="0" err="1">
              <a:latin typeface="Times New Roman" panose="02020603050405020304" pitchFamily="18" charset="0"/>
              <a:cs typeface="Times New Roman" panose="02020603050405020304" pitchFamily="18" charset="0"/>
            </a:rPr>
            <a:t>Fassio</a:t>
          </a:r>
          <a:r>
            <a:rPr lang="en-GB" sz="2400" dirty="0">
              <a:latin typeface="Times New Roman" panose="02020603050405020304" pitchFamily="18" charset="0"/>
              <a:cs typeface="Times New Roman" panose="02020603050405020304" pitchFamily="18" charset="0"/>
            </a:rPr>
            <a:t> and </a:t>
          </a:r>
          <a:r>
            <a:rPr lang="en-GB" sz="2400" dirty="0" err="1">
              <a:latin typeface="Times New Roman" panose="02020603050405020304" pitchFamily="18" charset="0"/>
              <a:cs typeface="Times New Roman" panose="02020603050405020304" pitchFamily="18" charset="0"/>
            </a:rPr>
            <a:t>Chirilli</a:t>
          </a:r>
          <a:r>
            <a:rPr lang="en-GB" sz="2400" dirty="0">
              <a:latin typeface="Times New Roman" panose="02020603050405020304" pitchFamily="18" charset="0"/>
              <a:cs typeface="Times New Roman" panose="02020603050405020304" pitchFamily="18" charset="0"/>
            </a:rPr>
            <a:t>, 2023)</a:t>
          </a:r>
          <a:endParaRPr lang="en-US" sz="2400" dirty="0">
            <a:latin typeface="Times New Roman" panose="02020603050405020304" pitchFamily="18" charset="0"/>
            <a:cs typeface="Times New Roman" panose="02020603050405020304" pitchFamily="18" charset="0"/>
          </a:endParaRPr>
        </a:p>
      </dgm:t>
    </dgm:pt>
    <dgm:pt modelId="{09086563-6F75-4CD3-AC8D-4B5B619A3AAA}" type="parTrans" cxnId="{7AB9CF5D-5245-4EA4-8DAB-DF6EB64C7BEC}">
      <dgm:prSet/>
      <dgm:spPr/>
      <dgm:t>
        <a:bodyPr/>
        <a:lstStyle/>
        <a:p>
          <a:endParaRPr lang="en-US" sz="2400">
            <a:latin typeface="Times New Roman" panose="02020603050405020304" pitchFamily="18" charset="0"/>
            <a:cs typeface="Times New Roman" panose="02020603050405020304" pitchFamily="18" charset="0"/>
          </a:endParaRPr>
        </a:p>
      </dgm:t>
    </dgm:pt>
    <dgm:pt modelId="{737888F5-B74C-43B0-80E6-4BD23309B821}" type="sibTrans" cxnId="{7AB9CF5D-5245-4EA4-8DAB-DF6EB64C7BEC}">
      <dgm:prSet/>
      <dgm:spPr/>
      <dgm:t>
        <a:bodyPr/>
        <a:lstStyle/>
        <a:p>
          <a:endParaRPr lang="en-US" sz="2400">
            <a:latin typeface="Times New Roman" panose="02020603050405020304" pitchFamily="18" charset="0"/>
            <a:cs typeface="Times New Roman" panose="02020603050405020304" pitchFamily="18" charset="0"/>
          </a:endParaRPr>
        </a:p>
      </dgm:t>
    </dgm:pt>
    <dgm:pt modelId="{A2F38D92-681F-4BD5-B5DD-327D9117D98A}" type="pres">
      <dgm:prSet presAssocID="{7CA00CA8-2EFB-4BA7-BC78-76C941557029}" presName="linear" presStyleCnt="0">
        <dgm:presLayoutVars>
          <dgm:dir/>
          <dgm:animLvl val="lvl"/>
          <dgm:resizeHandles val="exact"/>
        </dgm:presLayoutVars>
      </dgm:prSet>
      <dgm:spPr/>
    </dgm:pt>
    <dgm:pt modelId="{6777CEAD-14F6-496C-A5AE-99769CC359FF}" type="pres">
      <dgm:prSet presAssocID="{DC96646C-17B1-440C-9B6A-5495E564E9FC}" presName="parentLin" presStyleCnt="0"/>
      <dgm:spPr/>
    </dgm:pt>
    <dgm:pt modelId="{1A8CC4C8-73CA-4BF7-AC8B-E71F75960EF4}" type="pres">
      <dgm:prSet presAssocID="{DC96646C-17B1-440C-9B6A-5495E564E9FC}" presName="parentLeftMargin" presStyleLbl="node1" presStyleIdx="0" presStyleCnt="5"/>
      <dgm:spPr/>
    </dgm:pt>
    <dgm:pt modelId="{484EEAD5-C444-4CCE-B055-71DFCF8DE0D8}" type="pres">
      <dgm:prSet presAssocID="{DC96646C-17B1-440C-9B6A-5495E564E9FC}" presName="parentText" presStyleLbl="node1" presStyleIdx="0" presStyleCnt="5">
        <dgm:presLayoutVars>
          <dgm:chMax val="0"/>
          <dgm:bulletEnabled val="1"/>
        </dgm:presLayoutVars>
      </dgm:prSet>
      <dgm:spPr/>
    </dgm:pt>
    <dgm:pt modelId="{C044870D-328C-4D79-A654-EACF0B3BC0BB}" type="pres">
      <dgm:prSet presAssocID="{DC96646C-17B1-440C-9B6A-5495E564E9FC}" presName="negativeSpace" presStyleCnt="0"/>
      <dgm:spPr/>
    </dgm:pt>
    <dgm:pt modelId="{AF1DB603-01E2-4F6A-9067-D530CF3ABF4A}" type="pres">
      <dgm:prSet presAssocID="{DC96646C-17B1-440C-9B6A-5495E564E9FC}" presName="childText" presStyleLbl="conFgAcc1" presStyleIdx="0" presStyleCnt="5">
        <dgm:presLayoutVars>
          <dgm:bulletEnabled val="1"/>
        </dgm:presLayoutVars>
      </dgm:prSet>
      <dgm:spPr/>
    </dgm:pt>
    <dgm:pt modelId="{41617A1D-4321-411A-B944-24013FBCEA96}" type="pres">
      <dgm:prSet presAssocID="{9AB94B5D-65DD-4F95-93B1-7A9458454C07}" presName="spaceBetweenRectangles" presStyleCnt="0"/>
      <dgm:spPr/>
    </dgm:pt>
    <dgm:pt modelId="{CDAC9125-DD81-42D6-82E3-07E394672447}" type="pres">
      <dgm:prSet presAssocID="{B5E8EE0A-38DC-4081-8F39-6DBDAE345FEC}" presName="parentLin" presStyleCnt="0"/>
      <dgm:spPr/>
    </dgm:pt>
    <dgm:pt modelId="{947235D8-EDCE-43EF-85EE-818E2391D4F2}" type="pres">
      <dgm:prSet presAssocID="{B5E8EE0A-38DC-4081-8F39-6DBDAE345FEC}" presName="parentLeftMargin" presStyleLbl="node1" presStyleIdx="0" presStyleCnt="5"/>
      <dgm:spPr/>
    </dgm:pt>
    <dgm:pt modelId="{A77DB6DD-DC4D-4854-920E-8D47360397B3}" type="pres">
      <dgm:prSet presAssocID="{B5E8EE0A-38DC-4081-8F39-6DBDAE345FEC}" presName="parentText" presStyleLbl="node1" presStyleIdx="1" presStyleCnt="5">
        <dgm:presLayoutVars>
          <dgm:chMax val="0"/>
          <dgm:bulletEnabled val="1"/>
        </dgm:presLayoutVars>
      </dgm:prSet>
      <dgm:spPr/>
    </dgm:pt>
    <dgm:pt modelId="{F3182F86-F526-4F7B-9681-BE27974853D4}" type="pres">
      <dgm:prSet presAssocID="{B5E8EE0A-38DC-4081-8F39-6DBDAE345FEC}" presName="negativeSpace" presStyleCnt="0"/>
      <dgm:spPr/>
    </dgm:pt>
    <dgm:pt modelId="{B3080593-B0E0-4F00-9722-8931233AB313}" type="pres">
      <dgm:prSet presAssocID="{B5E8EE0A-38DC-4081-8F39-6DBDAE345FEC}" presName="childText" presStyleLbl="conFgAcc1" presStyleIdx="1" presStyleCnt="5">
        <dgm:presLayoutVars>
          <dgm:bulletEnabled val="1"/>
        </dgm:presLayoutVars>
      </dgm:prSet>
      <dgm:spPr/>
    </dgm:pt>
    <dgm:pt modelId="{CEFBF78D-7C13-4A44-88E5-D313C15EF653}" type="pres">
      <dgm:prSet presAssocID="{58E79022-7496-4238-BACA-C19601809585}" presName="spaceBetweenRectangles" presStyleCnt="0"/>
      <dgm:spPr/>
    </dgm:pt>
    <dgm:pt modelId="{A382F5AD-A106-446E-A90B-0FA1979CE9E0}" type="pres">
      <dgm:prSet presAssocID="{5E86DCF5-9926-4840-9D56-50C3DAACA3AE}" presName="parentLin" presStyleCnt="0"/>
      <dgm:spPr/>
    </dgm:pt>
    <dgm:pt modelId="{5FD12D67-6050-46D2-845C-E7A7B1AD3877}" type="pres">
      <dgm:prSet presAssocID="{5E86DCF5-9926-4840-9D56-50C3DAACA3AE}" presName="parentLeftMargin" presStyleLbl="node1" presStyleIdx="1" presStyleCnt="5"/>
      <dgm:spPr/>
    </dgm:pt>
    <dgm:pt modelId="{4A2A00F8-456A-4CA3-964B-CD278F388138}" type="pres">
      <dgm:prSet presAssocID="{5E86DCF5-9926-4840-9D56-50C3DAACA3AE}" presName="parentText" presStyleLbl="node1" presStyleIdx="2" presStyleCnt="5">
        <dgm:presLayoutVars>
          <dgm:chMax val="0"/>
          <dgm:bulletEnabled val="1"/>
        </dgm:presLayoutVars>
      </dgm:prSet>
      <dgm:spPr/>
    </dgm:pt>
    <dgm:pt modelId="{F0A87D6B-F104-4279-89E5-0A53A3B3DAC4}" type="pres">
      <dgm:prSet presAssocID="{5E86DCF5-9926-4840-9D56-50C3DAACA3AE}" presName="negativeSpace" presStyleCnt="0"/>
      <dgm:spPr/>
    </dgm:pt>
    <dgm:pt modelId="{E85EFA78-601E-4227-B82A-B75484ACF1E3}" type="pres">
      <dgm:prSet presAssocID="{5E86DCF5-9926-4840-9D56-50C3DAACA3AE}" presName="childText" presStyleLbl="conFgAcc1" presStyleIdx="2" presStyleCnt="5">
        <dgm:presLayoutVars>
          <dgm:bulletEnabled val="1"/>
        </dgm:presLayoutVars>
      </dgm:prSet>
      <dgm:spPr/>
    </dgm:pt>
    <dgm:pt modelId="{B4CB2A70-39DC-41F9-87F7-7B6461F7DCC5}" type="pres">
      <dgm:prSet presAssocID="{B78C6819-C49C-4A17-9D18-ACC061075D43}" presName="spaceBetweenRectangles" presStyleCnt="0"/>
      <dgm:spPr/>
    </dgm:pt>
    <dgm:pt modelId="{EA6C1E4E-D679-4A19-A743-84B4482E52C0}" type="pres">
      <dgm:prSet presAssocID="{237B163D-84E8-49CF-A1EB-4986E0B94FA9}" presName="parentLin" presStyleCnt="0"/>
      <dgm:spPr/>
    </dgm:pt>
    <dgm:pt modelId="{D385CB55-E5BD-49C2-BFCF-A4AFD851BB50}" type="pres">
      <dgm:prSet presAssocID="{237B163D-84E8-49CF-A1EB-4986E0B94FA9}" presName="parentLeftMargin" presStyleLbl="node1" presStyleIdx="2" presStyleCnt="5"/>
      <dgm:spPr/>
    </dgm:pt>
    <dgm:pt modelId="{D154193C-15A1-4A34-B10E-C28FE20639F3}" type="pres">
      <dgm:prSet presAssocID="{237B163D-84E8-49CF-A1EB-4986E0B94FA9}" presName="parentText" presStyleLbl="node1" presStyleIdx="3" presStyleCnt="5">
        <dgm:presLayoutVars>
          <dgm:chMax val="0"/>
          <dgm:bulletEnabled val="1"/>
        </dgm:presLayoutVars>
      </dgm:prSet>
      <dgm:spPr/>
    </dgm:pt>
    <dgm:pt modelId="{A6A005D9-66EF-44F1-A2AD-6021ED59E11E}" type="pres">
      <dgm:prSet presAssocID="{237B163D-84E8-49CF-A1EB-4986E0B94FA9}" presName="negativeSpace" presStyleCnt="0"/>
      <dgm:spPr/>
    </dgm:pt>
    <dgm:pt modelId="{209968C1-B391-4676-B278-30E94675225C}" type="pres">
      <dgm:prSet presAssocID="{237B163D-84E8-49CF-A1EB-4986E0B94FA9}" presName="childText" presStyleLbl="conFgAcc1" presStyleIdx="3" presStyleCnt="5">
        <dgm:presLayoutVars>
          <dgm:bulletEnabled val="1"/>
        </dgm:presLayoutVars>
      </dgm:prSet>
      <dgm:spPr/>
    </dgm:pt>
    <dgm:pt modelId="{0574B3E7-4F2C-48DC-B88F-125774D89909}" type="pres">
      <dgm:prSet presAssocID="{737888F5-B74C-43B0-80E6-4BD23309B821}" presName="spaceBetweenRectangles" presStyleCnt="0"/>
      <dgm:spPr/>
    </dgm:pt>
    <dgm:pt modelId="{34E27BAA-CDD0-486C-8DEC-2BA8F6D69E8C}" type="pres">
      <dgm:prSet presAssocID="{059A4CFB-B32E-4DC0-A7AA-726C053555BC}" presName="parentLin" presStyleCnt="0"/>
      <dgm:spPr/>
    </dgm:pt>
    <dgm:pt modelId="{D662F01E-9844-4A33-9F1C-872AEFADE164}" type="pres">
      <dgm:prSet presAssocID="{059A4CFB-B32E-4DC0-A7AA-726C053555BC}" presName="parentLeftMargin" presStyleLbl="node1" presStyleIdx="3" presStyleCnt="5"/>
      <dgm:spPr/>
    </dgm:pt>
    <dgm:pt modelId="{1EB2D6CA-E1B4-4753-9067-A311DD26FE41}" type="pres">
      <dgm:prSet presAssocID="{059A4CFB-B32E-4DC0-A7AA-726C053555BC}" presName="parentText" presStyleLbl="node1" presStyleIdx="4" presStyleCnt="5">
        <dgm:presLayoutVars>
          <dgm:chMax val="0"/>
          <dgm:bulletEnabled val="1"/>
        </dgm:presLayoutVars>
      </dgm:prSet>
      <dgm:spPr/>
    </dgm:pt>
    <dgm:pt modelId="{F0F2CC7D-4F48-49AC-B0B6-B1AFF0D0A64C}" type="pres">
      <dgm:prSet presAssocID="{059A4CFB-B32E-4DC0-A7AA-726C053555BC}" presName="negativeSpace" presStyleCnt="0"/>
      <dgm:spPr/>
    </dgm:pt>
    <dgm:pt modelId="{F19E3388-D9A2-41ED-94C3-BA3C12110D14}" type="pres">
      <dgm:prSet presAssocID="{059A4CFB-B32E-4DC0-A7AA-726C053555BC}" presName="childText" presStyleLbl="conFgAcc1" presStyleIdx="4" presStyleCnt="5">
        <dgm:presLayoutVars>
          <dgm:bulletEnabled val="1"/>
        </dgm:presLayoutVars>
      </dgm:prSet>
      <dgm:spPr/>
    </dgm:pt>
  </dgm:ptLst>
  <dgm:cxnLst>
    <dgm:cxn modelId="{5FDAF613-F342-4916-97E6-1A58EFA9ECF6}" type="presOf" srcId="{059A4CFB-B32E-4DC0-A7AA-726C053555BC}" destId="{1EB2D6CA-E1B4-4753-9067-A311DD26FE41}" srcOrd="1" destOrd="0" presId="urn:microsoft.com/office/officeart/2005/8/layout/list1"/>
    <dgm:cxn modelId="{C291891D-87AA-40FC-B7B5-9E2866C15D10}" type="presOf" srcId="{DC96646C-17B1-440C-9B6A-5495E564E9FC}" destId="{1A8CC4C8-73CA-4BF7-AC8B-E71F75960EF4}" srcOrd="0" destOrd="0" presId="urn:microsoft.com/office/officeart/2005/8/layout/list1"/>
    <dgm:cxn modelId="{C4532A25-680F-4660-AA70-803921558D43}" srcId="{7CA00CA8-2EFB-4BA7-BC78-76C941557029}" destId="{5E86DCF5-9926-4840-9D56-50C3DAACA3AE}" srcOrd="2" destOrd="0" parTransId="{73A6F3CA-3B83-4512-BFD8-8F63DA3BE2EE}" sibTransId="{B78C6819-C49C-4A17-9D18-ACC061075D43}"/>
    <dgm:cxn modelId="{2CAEA826-A2A3-4E4C-B5C7-EB3B58B2248A}" type="presOf" srcId="{5E86DCF5-9926-4840-9D56-50C3DAACA3AE}" destId="{4A2A00F8-456A-4CA3-964B-CD278F388138}" srcOrd="1" destOrd="0" presId="urn:microsoft.com/office/officeart/2005/8/layout/list1"/>
    <dgm:cxn modelId="{DDF24F2E-2019-4286-8E34-E274AFE7C4C7}" type="presOf" srcId="{5E86DCF5-9926-4840-9D56-50C3DAACA3AE}" destId="{5FD12D67-6050-46D2-845C-E7A7B1AD3877}" srcOrd="0" destOrd="0" presId="urn:microsoft.com/office/officeart/2005/8/layout/list1"/>
    <dgm:cxn modelId="{D794E130-98E0-44ED-B45F-236B6270C554}" type="presOf" srcId="{7CA00CA8-2EFB-4BA7-BC78-76C941557029}" destId="{A2F38D92-681F-4BD5-B5DD-327D9117D98A}" srcOrd="0" destOrd="0" presId="urn:microsoft.com/office/officeart/2005/8/layout/list1"/>
    <dgm:cxn modelId="{A9DC443D-47FC-4375-8CDF-3B4A6ACEC108}" type="presOf" srcId="{B5E8EE0A-38DC-4081-8F39-6DBDAE345FEC}" destId="{947235D8-EDCE-43EF-85EE-818E2391D4F2}" srcOrd="0" destOrd="0" presId="urn:microsoft.com/office/officeart/2005/8/layout/list1"/>
    <dgm:cxn modelId="{7AB9CF5D-5245-4EA4-8DAB-DF6EB64C7BEC}" srcId="{7CA00CA8-2EFB-4BA7-BC78-76C941557029}" destId="{237B163D-84E8-49CF-A1EB-4986E0B94FA9}" srcOrd="3" destOrd="0" parTransId="{09086563-6F75-4CD3-AC8D-4B5B619A3AAA}" sibTransId="{737888F5-B74C-43B0-80E6-4BD23309B821}"/>
    <dgm:cxn modelId="{E5638D44-4882-4128-86E1-81DDB80B52C7}" type="presOf" srcId="{DC96646C-17B1-440C-9B6A-5495E564E9FC}" destId="{484EEAD5-C444-4CCE-B055-71DFCF8DE0D8}" srcOrd="1" destOrd="0" presId="urn:microsoft.com/office/officeart/2005/8/layout/list1"/>
    <dgm:cxn modelId="{D0DA234E-C38C-4B1C-9765-C787CB3F68A5}" type="presOf" srcId="{059A4CFB-B32E-4DC0-A7AA-726C053555BC}" destId="{D662F01E-9844-4A33-9F1C-872AEFADE164}" srcOrd="0" destOrd="0" presId="urn:microsoft.com/office/officeart/2005/8/layout/list1"/>
    <dgm:cxn modelId="{78534953-E53B-4CE6-A133-B16F64164E28}" type="presOf" srcId="{B5E8EE0A-38DC-4081-8F39-6DBDAE345FEC}" destId="{A77DB6DD-DC4D-4854-920E-8D47360397B3}" srcOrd="1" destOrd="0" presId="urn:microsoft.com/office/officeart/2005/8/layout/list1"/>
    <dgm:cxn modelId="{AE671056-82F2-484C-9FAD-C5FE004D913F}" type="presOf" srcId="{237B163D-84E8-49CF-A1EB-4986E0B94FA9}" destId="{D154193C-15A1-4A34-B10E-C28FE20639F3}" srcOrd="1" destOrd="0" presId="urn:microsoft.com/office/officeart/2005/8/layout/list1"/>
    <dgm:cxn modelId="{C32044BE-14B2-43A3-9D0B-6D2C133AB59D}" srcId="{7CA00CA8-2EFB-4BA7-BC78-76C941557029}" destId="{B5E8EE0A-38DC-4081-8F39-6DBDAE345FEC}" srcOrd="1" destOrd="0" parTransId="{67FDC568-BD6E-468C-86DB-9FAB90E50E9E}" sibTransId="{58E79022-7496-4238-BACA-C19601809585}"/>
    <dgm:cxn modelId="{974FC9C9-B3A1-4565-A96A-B1A2FDB95480}" srcId="{7CA00CA8-2EFB-4BA7-BC78-76C941557029}" destId="{059A4CFB-B32E-4DC0-A7AA-726C053555BC}" srcOrd="4" destOrd="0" parTransId="{2725CE70-1957-4BB9-83A3-34A322E0683D}" sibTransId="{3F2D2DDF-87B4-4426-88D6-623933D28F5D}"/>
    <dgm:cxn modelId="{5B2263F5-83DD-44B1-85F1-9B59A42CE701}" srcId="{7CA00CA8-2EFB-4BA7-BC78-76C941557029}" destId="{DC96646C-17B1-440C-9B6A-5495E564E9FC}" srcOrd="0" destOrd="0" parTransId="{60122C8C-280F-44BB-B7A1-9609E7E1F58D}" sibTransId="{9AB94B5D-65DD-4F95-93B1-7A9458454C07}"/>
    <dgm:cxn modelId="{F41E66FB-C872-45CA-9B6A-247F323B9978}" type="presOf" srcId="{237B163D-84E8-49CF-A1EB-4986E0B94FA9}" destId="{D385CB55-E5BD-49C2-BFCF-A4AFD851BB50}" srcOrd="0" destOrd="0" presId="urn:microsoft.com/office/officeart/2005/8/layout/list1"/>
    <dgm:cxn modelId="{FEDFC1BC-E89A-4571-829B-789AFCC6E8C2}" type="presParOf" srcId="{A2F38D92-681F-4BD5-B5DD-327D9117D98A}" destId="{6777CEAD-14F6-496C-A5AE-99769CC359FF}" srcOrd="0" destOrd="0" presId="urn:microsoft.com/office/officeart/2005/8/layout/list1"/>
    <dgm:cxn modelId="{229B722E-0463-4760-9469-88DD21ADC2F1}" type="presParOf" srcId="{6777CEAD-14F6-496C-A5AE-99769CC359FF}" destId="{1A8CC4C8-73CA-4BF7-AC8B-E71F75960EF4}" srcOrd="0" destOrd="0" presId="urn:microsoft.com/office/officeart/2005/8/layout/list1"/>
    <dgm:cxn modelId="{8C3C5AD4-DCB5-487A-9CF4-2D0A6A0B5546}" type="presParOf" srcId="{6777CEAD-14F6-496C-A5AE-99769CC359FF}" destId="{484EEAD5-C444-4CCE-B055-71DFCF8DE0D8}" srcOrd="1" destOrd="0" presId="urn:microsoft.com/office/officeart/2005/8/layout/list1"/>
    <dgm:cxn modelId="{CAB5F111-A597-4EAA-BEFF-4039D91F3202}" type="presParOf" srcId="{A2F38D92-681F-4BD5-B5DD-327D9117D98A}" destId="{C044870D-328C-4D79-A654-EACF0B3BC0BB}" srcOrd="1" destOrd="0" presId="urn:microsoft.com/office/officeart/2005/8/layout/list1"/>
    <dgm:cxn modelId="{86564148-14E8-4816-8DD7-B95E68BBF80A}" type="presParOf" srcId="{A2F38D92-681F-4BD5-B5DD-327D9117D98A}" destId="{AF1DB603-01E2-4F6A-9067-D530CF3ABF4A}" srcOrd="2" destOrd="0" presId="urn:microsoft.com/office/officeart/2005/8/layout/list1"/>
    <dgm:cxn modelId="{20457B40-9060-44F0-B046-D45AB10147E1}" type="presParOf" srcId="{A2F38D92-681F-4BD5-B5DD-327D9117D98A}" destId="{41617A1D-4321-411A-B944-24013FBCEA96}" srcOrd="3" destOrd="0" presId="urn:microsoft.com/office/officeart/2005/8/layout/list1"/>
    <dgm:cxn modelId="{627D1A19-5032-434E-9428-9187A4D4EEFF}" type="presParOf" srcId="{A2F38D92-681F-4BD5-B5DD-327D9117D98A}" destId="{CDAC9125-DD81-42D6-82E3-07E394672447}" srcOrd="4" destOrd="0" presId="urn:microsoft.com/office/officeart/2005/8/layout/list1"/>
    <dgm:cxn modelId="{D32EEF1A-C71F-46E4-A8A9-E35C4004B343}" type="presParOf" srcId="{CDAC9125-DD81-42D6-82E3-07E394672447}" destId="{947235D8-EDCE-43EF-85EE-818E2391D4F2}" srcOrd="0" destOrd="0" presId="urn:microsoft.com/office/officeart/2005/8/layout/list1"/>
    <dgm:cxn modelId="{6589B4EB-D2C6-4FF4-913C-FE8A26354021}" type="presParOf" srcId="{CDAC9125-DD81-42D6-82E3-07E394672447}" destId="{A77DB6DD-DC4D-4854-920E-8D47360397B3}" srcOrd="1" destOrd="0" presId="urn:microsoft.com/office/officeart/2005/8/layout/list1"/>
    <dgm:cxn modelId="{A2152AB0-84A8-4949-BA68-04209D533E16}" type="presParOf" srcId="{A2F38D92-681F-4BD5-B5DD-327D9117D98A}" destId="{F3182F86-F526-4F7B-9681-BE27974853D4}" srcOrd="5" destOrd="0" presId="urn:microsoft.com/office/officeart/2005/8/layout/list1"/>
    <dgm:cxn modelId="{E111822C-2418-4855-A827-ACD329600B5B}" type="presParOf" srcId="{A2F38D92-681F-4BD5-B5DD-327D9117D98A}" destId="{B3080593-B0E0-4F00-9722-8931233AB313}" srcOrd="6" destOrd="0" presId="urn:microsoft.com/office/officeart/2005/8/layout/list1"/>
    <dgm:cxn modelId="{C80BB102-0DC5-4E09-8152-8D5E3818C34D}" type="presParOf" srcId="{A2F38D92-681F-4BD5-B5DD-327D9117D98A}" destId="{CEFBF78D-7C13-4A44-88E5-D313C15EF653}" srcOrd="7" destOrd="0" presId="urn:microsoft.com/office/officeart/2005/8/layout/list1"/>
    <dgm:cxn modelId="{888F143D-4830-4DD2-B084-5145022EA472}" type="presParOf" srcId="{A2F38D92-681F-4BD5-B5DD-327D9117D98A}" destId="{A382F5AD-A106-446E-A90B-0FA1979CE9E0}" srcOrd="8" destOrd="0" presId="urn:microsoft.com/office/officeart/2005/8/layout/list1"/>
    <dgm:cxn modelId="{FE815BA6-9536-49DF-8F07-642C2E7AA091}" type="presParOf" srcId="{A382F5AD-A106-446E-A90B-0FA1979CE9E0}" destId="{5FD12D67-6050-46D2-845C-E7A7B1AD3877}" srcOrd="0" destOrd="0" presId="urn:microsoft.com/office/officeart/2005/8/layout/list1"/>
    <dgm:cxn modelId="{D997C1C6-0CAD-4B0E-A1F0-E804073929FC}" type="presParOf" srcId="{A382F5AD-A106-446E-A90B-0FA1979CE9E0}" destId="{4A2A00F8-456A-4CA3-964B-CD278F388138}" srcOrd="1" destOrd="0" presId="urn:microsoft.com/office/officeart/2005/8/layout/list1"/>
    <dgm:cxn modelId="{81F876F1-2550-47EB-A41E-D93A445AF1CE}" type="presParOf" srcId="{A2F38D92-681F-4BD5-B5DD-327D9117D98A}" destId="{F0A87D6B-F104-4279-89E5-0A53A3B3DAC4}" srcOrd="9" destOrd="0" presId="urn:microsoft.com/office/officeart/2005/8/layout/list1"/>
    <dgm:cxn modelId="{5960928C-AC92-46AC-A533-814CEB41C108}" type="presParOf" srcId="{A2F38D92-681F-4BD5-B5DD-327D9117D98A}" destId="{E85EFA78-601E-4227-B82A-B75484ACF1E3}" srcOrd="10" destOrd="0" presId="urn:microsoft.com/office/officeart/2005/8/layout/list1"/>
    <dgm:cxn modelId="{9CAB3C33-355B-442D-B22F-57B5BF7220E3}" type="presParOf" srcId="{A2F38D92-681F-4BD5-B5DD-327D9117D98A}" destId="{B4CB2A70-39DC-41F9-87F7-7B6461F7DCC5}" srcOrd="11" destOrd="0" presId="urn:microsoft.com/office/officeart/2005/8/layout/list1"/>
    <dgm:cxn modelId="{D4F2F64F-B48A-4B3C-8065-D6B6AC7A593D}" type="presParOf" srcId="{A2F38D92-681F-4BD5-B5DD-327D9117D98A}" destId="{EA6C1E4E-D679-4A19-A743-84B4482E52C0}" srcOrd="12" destOrd="0" presId="urn:microsoft.com/office/officeart/2005/8/layout/list1"/>
    <dgm:cxn modelId="{70F5B8FD-9736-4984-B2AE-5426A131C339}" type="presParOf" srcId="{EA6C1E4E-D679-4A19-A743-84B4482E52C0}" destId="{D385CB55-E5BD-49C2-BFCF-A4AFD851BB50}" srcOrd="0" destOrd="0" presId="urn:microsoft.com/office/officeart/2005/8/layout/list1"/>
    <dgm:cxn modelId="{CB688D89-B02E-4E9D-B736-B11817E88875}" type="presParOf" srcId="{EA6C1E4E-D679-4A19-A743-84B4482E52C0}" destId="{D154193C-15A1-4A34-B10E-C28FE20639F3}" srcOrd="1" destOrd="0" presId="urn:microsoft.com/office/officeart/2005/8/layout/list1"/>
    <dgm:cxn modelId="{F8C45862-2468-43FD-A843-D11370113C7C}" type="presParOf" srcId="{A2F38D92-681F-4BD5-B5DD-327D9117D98A}" destId="{A6A005D9-66EF-44F1-A2AD-6021ED59E11E}" srcOrd="13" destOrd="0" presId="urn:microsoft.com/office/officeart/2005/8/layout/list1"/>
    <dgm:cxn modelId="{ACD21ECD-2234-4DB3-B141-8DC101FDA0B3}" type="presParOf" srcId="{A2F38D92-681F-4BD5-B5DD-327D9117D98A}" destId="{209968C1-B391-4676-B278-30E94675225C}" srcOrd="14" destOrd="0" presId="urn:microsoft.com/office/officeart/2005/8/layout/list1"/>
    <dgm:cxn modelId="{F394D6B1-438C-40C1-AAC3-E2E177244678}" type="presParOf" srcId="{A2F38D92-681F-4BD5-B5DD-327D9117D98A}" destId="{0574B3E7-4F2C-48DC-B88F-125774D89909}" srcOrd="15" destOrd="0" presId="urn:microsoft.com/office/officeart/2005/8/layout/list1"/>
    <dgm:cxn modelId="{DDAAC6B7-1E75-4A44-86F2-B4512AAD6FC3}" type="presParOf" srcId="{A2F38D92-681F-4BD5-B5DD-327D9117D98A}" destId="{34E27BAA-CDD0-486C-8DEC-2BA8F6D69E8C}" srcOrd="16" destOrd="0" presId="urn:microsoft.com/office/officeart/2005/8/layout/list1"/>
    <dgm:cxn modelId="{EDB92549-BE75-4B4B-9023-5C8155CBE398}" type="presParOf" srcId="{34E27BAA-CDD0-486C-8DEC-2BA8F6D69E8C}" destId="{D662F01E-9844-4A33-9F1C-872AEFADE164}" srcOrd="0" destOrd="0" presId="urn:microsoft.com/office/officeart/2005/8/layout/list1"/>
    <dgm:cxn modelId="{3EAA5028-9EC2-44E3-BCC9-2501B628E39C}" type="presParOf" srcId="{34E27BAA-CDD0-486C-8DEC-2BA8F6D69E8C}" destId="{1EB2D6CA-E1B4-4753-9067-A311DD26FE41}" srcOrd="1" destOrd="0" presId="urn:microsoft.com/office/officeart/2005/8/layout/list1"/>
    <dgm:cxn modelId="{8E262E91-0716-4C18-803D-7DE4B7C11E0E}" type="presParOf" srcId="{A2F38D92-681F-4BD5-B5DD-327D9117D98A}" destId="{F0F2CC7D-4F48-49AC-B0B6-B1AFF0D0A64C}" srcOrd="17" destOrd="0" presId="urn:microsoft.com/office/officeart/2005/8/layout/list1"/>
    <dgm:cxn modelId="{586DE304-C64E-4EE4-8890-31C74C0CE64D}" type="presParOf" srcId="{A2F38D92-681F-4BD5-B5DD-327D9117D98A}" destId="{F19E3388-D9A2-41ED-94C3-BA3C12110D14}"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42EE004-721C-4CD8-A854-31777ECBAC5F}" type="doc">
      <dgm:prSet loTypeId="urn:microsoft.com/office/officeart/2005/8/layout/hProcess9" loCatId="process" qsTypeId="urn:microsoft.com/office/officeart/2005/8/quickstyle/simple1" qsCatId="simple" csTypeId="urn:microsoft.com/office/officeart/2005/8/colors/accent0_1" csCatId="mainScheme" phldr="1"/>
      <dgm:spPr/>
      <dgm:t>
        <a:bodyPr/>
        <a:lstStyle/>
        <a:p>
          <a:endParaRPr lang="en-GB"/>
        </a:p>
      </dgm:t>
    </dgm:pt>
    <dgm:pt modelId="{AA606D5F-0CB8-4A69-B7EC-C0FCE4FC4740}">
      <dgm:prSet phldrT="[Text]" custT="1"/>
      <dgm:spPr/>
      <dgm:t>
        <a:bodyPr/>
        <a:lstStyle/>
        <a:p>
          <a:pPr>
            <a:lnSpc>
              <a:spcPct val="150000"/>
            </a:lnSpc>
          </a:pPr>
          <a:r>
            <a:rPr lang="en-US" sz="2400" dirty="0"/>
            <a:t>Food waste sustainability integrates technology and human behaviour.</a:t>
          </a:r>
          <a:endParaRPr lang="en-GB" sz="2400" dirty="0">
            <a:latin typeface="Times New Roman" panose="02020603050405020304" pitchFamily="18" charset="0"/>
            <a:cs typeface="Times New Roman" panose="02020603050405020304" pitchFamily="18" charset="0"/>
          </a:endParaRPr>
        </a:p>
      </dgm:t>
    </dgm:pt>
    <dgm:pt modelId="{664935D8-E3B5-4973-92D8-F62F7B4D9293}" type="parTrans" cxnId="{8638C314-C33A-407E-9980-06B839BDC256}">
      <dgm:prSet/>
      <dgm:spPr/>
      <dgm:t>
        <a:bodyPr/>
        <a:lstStyle/>
        <a:p>
          <a:pPr>
            <a:lnSpc>
              <a:spcPct val="150000"/>
            </a:lnSpc>
          </a:pPr>
          <a:endParaRPr lang="en-GB" sz="2400">
            <a:latin typeface="Times New Roman" panose="02020603050405020304" pitchFamily="18" charset="0"/>
            <a:cs typeface="Times New Roman" panose="02020603050405020304" pitchFamily="18" charset="0"/>
          </a:endParaRPr>
        </a:p>
      </dgm:t>
    </dgm:pt>
    <dgm:pt modelId="{19C4C267-9BA4-4065-B178-845755B4CC16}" type="sibTrans" cxnId="{8638C314-C33A-407E-9980-06B839BDC256}">
      <dgm:prSet/>
      <dgm:spPr/>
      <dgm:t>
        <a:bodyPr/>
        <a:lstStyle/>
        <a:p>
          <a:pPr>
            <a:lnSpc>
              <a:spcPct val="150000"/>
            </a:lnSpc>
          </a:pPr>
          <a:endParaRPr lang="en-GB" sz="2400">
            <a:latin typeface="Times New Roman" panose="02020603050405020304" pitchFamily="18" charset="0"/>
            <a:cs typeface="Times New Roman" panose="02020603050405020304" pitchFamily="18" charset="0"/>
          </a:endParaRPr>
        </a:p>
      </dgm:t>
    </dgm:pt>
    <dgm:pt modelId="{6735B4A3-111D-4CE2-B0A4-58DCC4E3DB4E}">
      <dgm:prSet custT="1"/>
      <dgm:spPr/>
      <dgm:t>
        <a:bodyPr/>
        <a:lstStyle/>
        <a:p>
          <a:pPr>
            <a:lnSpc>
              <a:spcPct val="150000"/>
            </a:lnSpc>
          </a:pPr>
          <a:r>
            <a:rPr lang="en-US" sz="2400" dirty="0"/>
            <a:t>Digital tracking and AI improve accountability and efficiency.</a:t>
          </a:r>
          <a:endParaRPr lang="en-GB" sz="2400" dirty="0">
            <a:latin typeface="Times New Roman" panose="02020603050405020304" pitchFamily="18" charset="0"/>
            <a:cs typeface="Times New Roman" panose="02020603050405020304" pitchFamily="18" charset="0"/>
          </a:endParaRPr>
        </a:p>
      </dgm:t>
    </dgm:pt>
    <dgm:pt modelId="{10D1F4D8-1F33-46EE-9386-FF9864EB8EA1}" type="parTrans" cxnId="{51BAC559-0786-41C8-BDA4-106460E2D428}">
      <dgm:prSet/>
      <dgm:spPr/>
      <dgm:t>
        <a:bodyPr/>
        <a:lstStyle/>
        <a:p>
          <a:pPr>
            <a:lnSpc>
              <a:spcPct val="150000"/>
            </a:lnSpc>
          </a:pPr>
          <a:endParaRPr lang="en-GB" sz="2400">
            <a:latin typeface="Times New Roman" panose="02020603050405020304" pitchFamily="18" charset="0"/>
            <a:cs typeface="Times New Roman" panose="02020603050405020304" pitchFamily="18" charset="0"/>
          </a:endParaRPr>
        </a:p>
      </dgm:t>
    </dgm:pt>
    <dgm:pt modelId="{C0BEDA00-A3ED-4A82-9AA2-7216F285E3E8}" type="sibTrans" cxnId="{51BAC559-0786-41C8-BDA4-106460E2D428}">
      <dgm:prSet/>
      <dgm:spPr/>
      <dgm:t>
        <a:bodyPr/>
        <a:lstStyle/>
        <a:p>
          <a:pPr>
            <a:lnSpc>
              <a:spcPct val="150000"/>
            </a:lnSpc>
          </a:pPr>
          <a:endParaRPr lang="en-GB" sz="2400">
            <a:latin typeface="Times New Roman" panose="02020603050405020304" pitchFamily="18" charset="0"/>
            <a:cs typeface="Times New Roman" panose="02020603050405020304" pitchFamily="18" charset="0"/>
          </a:endParaRPr>
        </a:p>
      </dgm:t>
    </dgm:pt>
    <dgm:pt modelId="{11087AAD-8CCC-49CE-B9C9-A26F99D824A2}">
      <dgm:prSet custT="1"/>
      <dgm:spPr/>
      <dgm:t>
        <a:bodyPr/>
        <a:lstStyle/>
        <a:p>
          <a:pPr>
            <a:lnSpc>
              <a:spcPct val="150000"/>
            </a:lnSpc>
          </a:pPr>
          <a:r>
            <a:rPr lang="en-US" sz="2400" dirty="0"/>
            <a:t>Leadership, staff training, and motivation are crucial for success.</a:t>
          </a:r>
          <a:endParaRPr lang="en-GB" sz="2400" dirty="0">
            <a:latin typeface="Times New Roman" panose="02020603050405020304" pitchFamily="18" charset="0"/>
            <a:cs typeface="Times New Roman" panose="02020603050405020304" pitchFamily="18" charset="0"/>
          </a:endParaRPr>
        </a:p>
      </dgm:t>
    </dgm:pt>
    <dgm:pt modelId="{BE6DDD92-EE45-4288-8FC1-3A6FDACF3586}" type="parTrans" cxnId="{3C6B4F98-C126-4E64-B399-372328A5F798}">
      <dgm:prSet/>
      <dgm:spPr/>
      <dgm:t>
        <a:bodyPr/>
        <a:lstStyle/>
        <a:p>
          <a:pPr>
            <a:lnSpc>
              <a:spcPct val="150000"/>
            </a:lnSpc>
          </a:pPr>
          <a:endParaRPr lang="en-GB" sz="2400">
            <a:latin typeface="Times New Roman" panose="02020603050405020304" pitchFamily="18" charset="0"/>
            <a:cs typeface="Times New Roman" panose="02020603050405020304" pitchFamily="18" charset="0"/>
          </a:endParaRPr>
        </a:p>
      </dgm:t>
    </dgm:pt>
    <dgm:pt modelId="{91379CB8-E634-455E-9ADA-8504DA764121}" type="sibTrans" cxnId="{3C6B4F98-C126-4E64-B399-372328A5F798}">
      <dgm:prSet/>
      <dgm:spPr/>
      <dgm:t>
        <a:bodyPr/>
        <a:lstStyle/>
        <a:p>
          <a:pPr>
            <a:lnSpc>
              <a:spcPct val="150000"/>
            </a:lnSpc>
          </a:pPr>
          <a:endParaRPr lang="en-GB" sz="2400">
            <a:latin typeface="Times New Roman" panose="02020603050405020304" pitchFamily="18" charset="0"/>
            <a:cs typeface="Times New Roman" panose="02020603050405020304" pitchFamily="18" charset="0"/>
          </a:endParaRPr>
        </a:p>
      </dgm:t>
    </dgm:pt>
    <dgm:pt modelId="{F465C451-601B-4C3A-91FA-DD1AC8A6FCF5}">
      <dgm:prSet custT="1"/>
      <dgm:spPr/>
      <dgm:t>
        <a:bodyPr/>
        <a:lstStyle/>
        <a:p>
          <a:pPr>
            <a:lnSpc>
              <a:spcPct val="150000"/>
            </a:lnSpc>
          </a:pPr>
          <a:r>
            <a:rPr lang="en-US" sz="2400" dirty="0"/>
            <a:t>Collaboration with suppliers and NGOs enhances sustainable practices.</a:t>
          </a:r>
          <a:endParaRPr lang="en-GB" sz="2400" dirty="0">
            <a:latin typeface="Times New Roman" panose="02020603050405020304" pitchFamily="18" charset="0"/>
            <a:cs typeface="Times New Roman" panose="02020603050405020304" pitchFamily="18" charset="0"/>
          </a:endParaRPr>
        </a:p>
      </dgm:t>
    </dgm:pt>
    <dgm:pt modelId="{CAB7B1A2-C363-479E-9E31-A515562530CE}" type="parTrans" cxnId="{2459A10B-2C4F-4D75-84A5-ECC4C945C85C}">
      <dgm:prSet/>
      <dgm:spPr/>
      <dgm:t>
        <a:bodyPr/>
        <a:lstStyle/>
        <a:p>
          <a:pPr>
            <a:lnSpc>
              <a:spcPct val="150000"/>
            </a:lnSpc>
          </a:pPr>
          <a:endParaRPr lang="en-GB" sz="2400">
            <a:latin typeface="Times New Roman" panose="02020603050405020304" pitchFamily="18" charset="0"/>
            <a:cs typeface="Times New Roman" panose="02020603050405020304" pitchFamily="18" charset="0"/>
          </a:endParaRPr>
        </a:p>
      </dgm:t>
    </dgm:pt>
    <dgm:pt modelId="{5F35D0EE-B203-487A-941B-2CDF5C3252C3}" type="sibTrans" cxnId="{2459A10B-2C4F-4D75-84A5-ECC4C945C85C}">
      <dgm:prSet/>
      <dgm:spPr/>
      <dgm:t>
        <a:bodyPr/>
        <a:lstStyle/>
        <a:p>
          <a:pPr>
            <a:lnSpc>
              <a:spcPct val="150000"/>
            </a:lnSpc>
          </a:pPr>
          <a:endParaRPr lang="en-GB" sz="2400">
            <a:latin typeface="Times New Roman" panose="02020603050405020304" pitchFamily="18" charset="0"/>
            <a:cs typeface="Times New Roman" panose="02020603050405020304" pitchFamily="18" charset="0"/>
          </a:endParaRPr>
        </a:p>
      </dgm:t>
    </dgm:pt>
    <dgm:pt modelId="{CC4195AB-7699-4D22-9B5E-471627714E6A}" type="pres">
      <dgm:prSet presAssocID="{E42EE004-721C-4CD8-A854-31777ECBAC5F}" presName="CompostProcess" presStyleCnt="0">
        <dgm:presLayoutVars>
          <dgm:dir/>
          <dgm:resizeHandles val="exact"/>
        </dgm:presLayoutVars>
      </dgm:prSet>
      <dgm:spPr/>
    </dgm:pt>
    <dgm:pt modelId="{D8A80535-F14E-4C68-9EBF-67D135842EEF}" type="pres">
      <dgm:prSet presAssocID="{E42EE004-721C-4CD8-A854-31777ECBAC5F}" presName="arrow" presStyleLbl="bgShp" presStyleIdx="0" presStyleCnt="1"/>
      <dgm:spPr/>
    </dgm:pt>
    <dgm:pt modelId="{3AB65323-77B0-49DC-9736-D2EA03F87239}" type="pres">
      <dgm:prSet presAssocID="{E42EE004-721C-4CD8-A854-31777ECBAC5F}" presName="linearProcess" presStyleCnt="0"/>
      <dgm:spPr/>
    </dgm:pt>
    <dgm:pt modelId="{1164C7FA-ADA7-4985-B962-0FC1535607F7}" type="pres">
      <dgm:prSet presAssocID="{AA606D5F-0CB8-4A69-B7EC-C0FCE4FC4740}" presName="textNode" presStyleLbl="node1" presStyleIdx="0" presStyleCnt="4">
        <dgm:presLayoutVars>
          <dgm:bulletEnabled val="1"/>
        </dgm:presLayoutVars>
      </dgm:prSet>
      <dgm:spPr/>
    </dgm:pt>
    <dgm:pt modelId="{813DF224-0B6B-4DBD-B7BB-0037A326C260}" type="pres">
      <dgm:prSet presAssocID="{19C4C267-9BA4-4065-B178-845755B4CC16}" presName="sibTrans" presStyleCnt="0"/>
      <dgm:spPr/>
    </dgm:pt>
    <dgm:pt modelId="{62628F63-3E58-4C21-B8C2-49A3C9D07BBD}" type="pres">
      <dgm:prSet presAssocID="{6735B4A3-111D-4CE2-B0A4-58DCC4E3DB4E}" presName="textNode" presStyleLbl="node1" presStyleIdx="1" presStyleCnt="4">
        <dgm:presLayoutVars>
          <dgm:bulletEnabled val="1"/>
        </dgm:presLayoutVars>
      </dgm:prSet>
      <dgm:spPr/>
    </dgm:pt>
    <dgm:pt modelId="{4091CCE0-AEB8-42D8-8A7E-9B9F086FFFE2}" type="pres">
      <dgm:prSet presAssocID="{C0BEDA00-A3ED-4A82-9AA2-7216F285E3E8}" presName="sibTrans" presStyleCnt="0"/>
      <dgm:spPr/>
    </dgm:pt>
    <dgm:pt modelId="{C87352C6-2570-4062-9D58-F0277EC7E9BE}" type="pres">
      <dgm:prSet presAssocID="{11087AAD-8CCC-49CE-B9C9-A26F99D824A2}" presName="textNode" presStyleLbl="node1" presStyleIdx="2" presStyleCnt="4">
        <dgm:presLayoutVars>
          <dgm:bulletEnabled val="1"/>
        </dgm:presLayoutVars>
      </dgm:prSet>
      <dgm:spPr/>
    </dgm:pt>
    <dgm:pt modelId="{CEAC4F5F-2EF4-4B91-B3E5-925EE9239069}" type="pres">
      <dgm:prSet presAssocID="{91379CB8-E634-455E-9ADA-8504DA764121}" presName="sibTrans" presStyleCnt="0"/>
      <dgm:spPr/>
    </dgm:pt>
    <dgm:pt modelId="{A01BC445-4096-4DCC-98A0-B09FACAC1E00}" type="pres">
      <dgm:prSet presAssocID="{F465C451-601B-4C3A-91FA-DD1AC8A6FCF5}" presName="textNode" presStyleLbl="node1" presStyleIdx="3" presStyleCnt="4">
        <dgm:presLayoutVars>
          <dgm:bulletEnabled val="1"/>
        </dgm:presLayoutVars>
      </dgm:prSet>
      <dgm:spPr/>
    </dgm:pt>
  </dgm:ptLst>
  <dgm:cxnLst>
    <dgm:cxn modelId="{2459A10B-2C4F-4D75-84A5-ECC4C945C85C}" srcId="{E42EE004-721C-4CD8-A854-31777ECBAC5F}" destId="{F465C451-601B-4C3A-91FA-DD1AC8A6FCF5}" srcOrd="3" destOrd="0" parTransId="{CAB7B1A2-C363-479E-9E31-A515562530CE}" sibTransId="{5F35D0EE-B203-487A-941B-2CDF5C3252C3}"/>
    <dgm:cxn modelId="{8638C314-C33A-407E-9980-06B839BDC256}" srcId="{E42EE004-721C-4CD8-A854-31777ECBAC5F}" destId="{AA606D5F-0CB8-4A69-B7EC-C0FCE4FC4740}" srcOrd="0" destOrd="0" parTransId="{664935D8-E3B5-4973-92D8-F62F7B4D9293}" sibTransId="{19C4C267-9BA4-4065-B178-845755B4CC16}"/>
    <dgm:cxn modelId="{63EA7B58-49CA-4234-B3D6-953028D9B7B9}" type="presOf" srcId="{E42EE004-721C-4CD8-A854-31777ECBAC5F}" destId="{CC4195AB-7699-4D22-9B5E-471627714E6A}" srcOrd="0" destOrd="0" presId="urn:microsoft.com/office/officeart/2005/8/layout/hProcess9"/>
    <dgm:cxn modelId="{51BAC559-0786-41C8-BDA4-106460E2D428}" srcId="{E42EE004-721C-4CD8-A854-31777ECBAC5F}" destId="{6735B4A3-111D-4CE2-B0A4-58DCC4E3DB4E}" srcOrd="1" destOrd="0" parTransId="{10D1F4D8-1F33-46EE-9386-FF9864EB8EA1}" sibTransId="{C0BEDA00-A3ED-4A82-9AA2-7216F285E3E8}"/>
    <dgm:cxn modelId="{3C6B4F98-C126-4E64-B399-372328A5F798}" srcId="{E42EE004-721C-4CD8-A854-31777ECBAC5F}" destId="{11087AAD-8CCC-49CE-B9C9-A26F99D824A2}" srcOrd="2" destOrd="0" parTransId="{BE6DDD92-EE45-4288-8FC1-3A6FDACF3586}" sibTransId="{91379CB8-E634-455E-9ADA-8504DA764121}"/>
    <dgm:cxn modelId="{BC7180E1-DC4E-46D9-9913-EC40EFA3FA6C}" type="presOf" srcId="{AA606D5F-0CB8-4A69-B7EC-C0FCE4FC4740}" destId="{1164C7FA-ADA7-4985-B962-0FC1535607F7}" srcOrd="0" destOrd="0" presId="urn:microsoft.com/office/officeart/2005/8/layout/hProcess9"/>
    <dgm:cxn modelId="{BE1E27E7-96BB-4077-874F-455239E212E1}" type="presOf" srcId="{F465C451-601B-4C3A-91FA-DD1AC8A6FCF5}" destId="{A01BC445-4096-4DCC-98A0-B09FACAC1E00}" srcOrd="0" destOrd="0" presId="urn:microsoft.com/office/officeart/2005/8/layout/hProcess9"/>
    <dgm:cxn modelId="{65DCE5EE-40B1-4D89-805A-14BD11B29AE1}" type="presOf" srcId="{11087AAD-8CCC-49CE-B9C9-A26F99D824A2}" destId="{C87352C6-2570-4062-9D58-F0277EC7E9BE}" srcOrd="0" destOrd="0" presId="urn:microsoft.com/office/officeart/2005/8/layout/hProcess9"/>
    <dgm:cxn modelId="{7D20E6F2-F6E6-4A31-9BA6-679ADF978047}" type="presOf" srcId="{6735B4A3-111D-4CE2-B0A4-58DCC4E3DB4E}" destId="{62628F63-3E58-4C21-B8C2-49A3C9D07BBD}" srcOrd="0" destOrd="0" presId="urn:microsoft.com/office/officeart/2005/8/layout/hProcess9"/>
    <dgm:cxn modelId="{06EC2E32-E8E5-417F-A691-CAF9BF696C8D}" type="presParOf" srcId="{CC4195AB-7699-4D22-9B5E-471627714E6A}" destId="{D8A80535-F14E-4C68-9EBF-67D135842EEF}" srcOrd="0" destOrd="0" presId="urn:microsoft.com/office/officeart/2005/8/layout/hProcess9"/>
    <dgm:cxn modelId="{CA3C8568-4BCB-4358-A223-CCBB4441654B}" type="presParOf" srcId="{CC4195AB-7699-4D22-9B5E-471627714E6A}" destId="{3AB65323-77B0-49DC-9736-D2EA03F87239}" srcOrd="1" destOrd="0" presId="urn:microsoft.com/office/officeart/2005/8/layout/hProcess9"/>
    <dgm:cxn modelId="{BD11DE1C-9687-47A2-BFC9-6C5E0F303819}" type="presParOf" srcId="{3AB65323-77B0-49DC-9736-D2EA03F87239}" destId="{1164C7FA-ADA7-4985-B962-0FC1535607F7}" srcOrd="0" destOrd="0" presId="urn:microsoft.com/office/officeart/2005/8/layout/hProcess9"/>
    <dgm:cxn modelId="{B7088DE6-CF91-4BDF-BA7E-3BCA2CBDE767}" type="presParOf" srcId="{3AB65323-77B0-49DC-9736-D2EA03F87239}" destId="{813DF224-0B6B-4DBD-B7BB-0037A326C260}" srcOrd="1" destOrd="0" presId="urn:microsoft.com/office/officeart/2005/8/layout/hProcess9"/>
    <dgm:cxn modelId="{817412DF-6CCF-40EF-8A43-FB9D8DB82E99}" type="presParOf" srcId="{3AB65323-77B0-49DC-9736-D2EA03F87239}" destId="{62628F63-3E58-4C21-B8C2-49A3C9D07BBD}" srcOrd="2" destOrd="0" presId="urn:microsoft.com/office/officeart/2005/8/layout/hProcess9"/>
    <dgm:cxn modelId="{581CCE41-3BFA-470B-9216-2412787DFC84}" type="presParOf" srcId="{3AB65323-77B0-49DC-9736-D2EA03F87239}" destId="{4091CCE0-AEB8-42D8-8A7E-9B9F086FFFE2}" srcOrd="3" destOrd="0" presId="urn:microsoft.com/office/officeart/2005/8/layout/hProcess9"/>
    <dgm:cxn modelId="{4B5DA0A0-DF13-485A-80C2-A37EEB3359E8}" type="presParOf" srcId="{3AB65323-77B0-49DC-9736-D2EA03F87239}" destId="{C87352C6-2570-4062-9D58-F0277EC7E9BE}" srcOrd="4" destOrd="0" presId="urn:microsoft.com/office/officeart/2005/8/layout/hProcess9"/>
    <dgm:cxn modelId="{E6DB99D4-AC4E-4921-873C-859B4B0F0E4E}" type="presParOf" srcId="{3AB65323-77B0-49DC-9736-D2EA03F87239}" destId="{CEAC4F5F-2EF4-4B91-B3E5-925EE9239069}" srcOrd="5" destOrd="0" presId="urn:microsoft.com/office/officeart/2005/8/layout/hProcess9"/>
    <dgm:cxn modelId="{0C5339B1-834B-4B01-A1D3-529E15406733}" type="presParOf" srcId="{3AB65323-77B0-49DC-9736-D2EA03F87239}" destId="{A01BC445-4096-4DCC-98A0-B09FACAC1E00}" srcOrd="6" destOrd="0" presId="urn:microsoft.com/office/officeart/2005/8/layout/hProcess9"/>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62015A38-C4B3-4B49-8EFF-3A1E37AF78D2}" type="doc">
      <dgm:prSet loTypeId="urn:microsoft.com/office/officeart/2005/8/layout/vProcess5" loCatId="process" qsTypeId="urn:microsoft.com/office/officeart/2005/8/quickstyle/simple1" qsCatId="simple" csTypeId="urn:microsoft.com/office/officeart/2005/8/colors/accent2_3" csCatId="accent2" phldr="1"/>
      <dgm:spPr/>
      <dgm:t>
        <a:bodyPr/>
        <a:lstStyle/>
        <a:p>
          <a:endParaRPr lang="en-US"/>
        </a:p>
      </dgm:t>
    </dgm:pt>
    <dgm:pt modelId="{8A15B9A6-B88C-46E4-97C0-BD279C9669E5}">
      <dgm:prSet phldrT="[Text]"/>
      <dgm:spPr/>
      <dgm:t>
        <a:bodyPr/>
        <a:lstStyle/>
        <a:p>
          <a:r>
            <a:rPr lang="en-GB" dirty="0"/>
            <a:t>Implement smart inventory and AI-driven waste tracking to reduce overproduction.</a:t>
          </a:r>
          <a:endParaRPr lang="en-US" dirty="0"/>
        </a:p>
      </dgm:t>
    </dgm:pt>
    <dgm:pt modelId="{FC0E002D-1FC4-4046-BD77-7DA327FF7D75}" type="parTrans" cxnId="{0B07A5C0-6343-4DD4-81BC-F5F3B399184B}">
      <dgm:prSet/>
      <dgm:spPr/>
      <dgm:t>
        <a:bodyPr/>
        <a:lstStyle/>
        <a:p>
          <a:endParaRPr lang="en-US"/>
        </a:p>
      </dgm:t>
    </dgm:pt>
    <dgm:pt modelId="{0879FBC1-8BCB-4B5E-85DE-68F9DD6A68A4}" type="sibTrans" cxnId="{0B07A5C0-6343-4DD4-81BC-F5F3B399184B}">
      <dgm:prSet/>
      <dgm:spPr/>
      <dgm:t>
        <a:bodyPr/>
        <a:lstStyle/>
        <a:p>
          <a:endParaRPr lang="en-US"/>
        </a:p>
      </dgm:t>
    </dgm:pt>
    <dgm:pt modelId="{5EB22399-BE84-477E-A837-6CE02F24EEAC}">
      <dgm:prSet phldrT="[Text]"/>
      <dgm:spPr/>
      <dgm:t>
        <a:bodyPr/>
        <a:lstStyle/>
        <a:p>
          <a:r>
            <a:rPr lang="en-GB" dirty="0"/>
            <a:t>Invest in composting or anaerobic digestion for unavoidable waste.</a:t>
          </a:r>
          <a:endParaRPr lang="en-US" dirty="0"/>
        </a:p>
      </dgm:t>
    </dgm:pt>
    <dgm:pt modelId="{54F6D593-40B2-4482-9A5D-0EED714A21B5}" type="parTrans" cxnId="{A4182836-EA58-4987-8770-E67A6E5C24FA}">
      <dgm:prSet/>
      <dgm:spPr/>
      <dgm:t>
        <a:bodyPr/>
        <a:lstStyle/>
        <a:p>
          <a:endParaRPr lang="en-US"/>
        </a:p>
      </dgm:t>
    </dgm:pt>
    <dgm:pt modelId="{C9A64D20-0484-4669-B601-984BF98B0981}" type="sibTrans" cxnId="{A4182836-EA58-4987-8770-E67A6E5C24FA}">
      <dgm:prSet/>
      <dgm:spPr/>
      <dgm:t>
        <a:bodyPr/>
        <a:lstStyle/>
        <a:p>
          <a:endParaRPr lang="en-US"/>
        </a:p>
      </dgm:t>
    </dgm:pt>
    <dgm:pt modelId="{6D136128-2B3A-4701-A0CC-7F303FB550D0}">
      <dgm:prSet phldrT="[Text]"/>
      <dgm:spPr/>
      <dgm:t>
        <a:bodyPr/>
        <a:lstStyle/>
        <a:p>
          <a:r>
            <a:rPr lang="en-GB" dirty="0"/>
            <a:t>Promote sustainability initiatives to enhance brand reputation and attract eco-conscious guests.</a:t>
          </a:r>
          <a:endParaRPr lang="en-US" dirty="0"/>
        </a:p>
      </dgm:t>
    </dgm:pt>
    <dgm:pt modelId="{7148A5CF-EB9F-4447-B7C9-35909B1ABDCE}" type="parTrans" cxnId="{60A333D8-C8F3-4B1E-8BCF-0C996ED8F07D}">
      <dgm:prSet/>
      <dgm:spPr/>
      <dgm:t>
        <a:bodyPr/>
        <a:lstStyle/>
        <a:p>
          <a:endParaRPr lang="en-US"/>
        </a:p>
      </dgm:t>
    </dgm:pt>
    <dgm:pt modelId="{63E9C0B9-DC40-466E-A65C-858EACE201E0}" type="sibTrans" cxnId="{60A333D8-C8F3-4B1E-8BCF-0C996ED8F07D}">
      <dgm:prSet/>
      <dgm:spPr/>
      <dgm:t>
        <a:bodyPr/>
        <a:lstStyle/>
        <a:p>
          <a:endParaRPr lang="en-US"/>
        </a:p>
      </dgm:t>
    </dgm:pt>
    <dgm:pt modelId="{FB22BBEA-1B61-46ED-9BC4-B882174142D0}">
      <dgm:prSet phldrT="[Text]"/>
      <dgm:spPr/>
      <dgm:t>
        <a:bodyPr/>
        <a:lstStyle/>
        <a:p>
          <a:r>
            <a:rPr lang="en-GB" dirty="0"/>
            <a:t>Train staff on sustainable practices and food handling procedures.</a:t>
          </a:r>
          <a:endParaRPr lang="en-US" dirty="0"/>
        </a:p>
      </dgm:t>
    </dgm:pt>
    <dgm:pt modelId="{08254D22-14B5-44A5-BDA9-3C601C03F78E}" type="parTrans" cxnId="{F01DECDA-7484-41C5-8DD7-A447C7972915}">
      <dgm:prSet/>
      <dgm:spPr/>
      <dgm:t>
        <a:bodyPr/>
        <a:lstStyle/>
        <a:p>
          <a:endParaRPr lang="en-US"/>
        </a:p>
      </dgm:t>
    </dgm:pt>
    <dgm:pt modelId="{5B581AB0-DF0D-473C-BC7F-D54E5F0F7258}" type="sibTrans" cxnId="{F01DECDA-7484-41C5-8DD7-A447C7972915}">
      <dgm:prSet/>
      <dgm:spPr/>
      <dgm:t>
        <a:bodyPr/>
        <a:lstStyle/>
        <a:p>
          <a:endParaRPr lang="en-US"/>
        </a:p>
      </dgm:t>
    </dgm:pt>
    <dgm:pt modelId="{F4B2C683-E41E-46F6-B32A-F1B4A3FBB8F3}">
      <dgm:prSet phldrT="[Text]"/>
      <dgm:spPr/>
      <dgm:t>
        <a:bodyPr/>
        <a:lstStyle/>
        <a:p>
          <a:r>
            <a:rPr lang="en-GB" dirty="0"/>
            <a:t>Develop redistribution partnerships with local charities to minimise edible waste.</a:t>
          </a:r>
          <a:endParaRPr lang="en-US" dirty="0"/>
        </a:p>
      </dgm:t>
    </dgm:pt>
    <dgm:pt modelId="{E6444CFA-B397-478B-AC71-36FFD1CF435A}" type="parTrans" cxnId="{8246A953-D89B-46DD-BC26-562BAE30D5C6}">
      <dgm:prSet/>
      <dgm:spPr/>
      <dgm:t>
        <a:bodyPr/>
        <a:lstStyle/>
        <a:p>
          <a:endParaRPr lang="en-US"/>
        </a:p>
      </dgm:t>
    </dgm:pt>
    <dgm:pt modelId="{CA6B1B63-486F-4C52-AC45-5E3A0B7D5D54}" type="sibTrans" cxnId="{8246A953-D89B-46DD-BC26-562BAE30D5C6}">
      <dgm:prSet/>
      <dgm:spPr/>
      <dgm:t>
        <a:bodyPr/>
        <a:lstStyle/>
        <a:p>
          <a:endParaRPr lang="en-US"/>
        </a:p>
      </dgm:t>
    </dgm:pt>
    <dgm:pt modelId="{AE34B75F-96D0-43C5-9D23-872BC958DD65}" type="pres">
      <dgm:prSet presAssocID="{62015A38-C4B3-4B49-8EFF-3A1E37AF78D2}" presName="outerComposite" presStyleCnt="0">
        <dgm:presLayoutVars>
          <dgm:chMax val="5"/>
          <dgm:dir/>
          <dgm:resizeHandles val="exact"/>
        </dgm:presLayoutVars>
      </dgm:prSet>
      <dgm:spPr/>
    </dgm:pt>
    <dgm:pt modelId="{5EFF6F36-03E7-4992-A7DD-AE50B598FC59}" type="pres">
      <dgm:prSet presAssocID="{62015A38-C4B3-4B49-8EFF-3A1E37AF78D2}" presName="dummyMaxCanvas" presStyleCnt="0">
        <dgm:presLayoutVars/>
      </dgm:prSet>
      <dgm:spPr/>
    </dgm:pt>
    <dgm:pt modelId="{0C1DF3BC-CC7A-47EB-920A-C0099C779A9C}" type="pres">
      <dgm:prSet presAssocID="{62015A38-C4B3-4B49-8EFF-3A1E37AF78D2}" presName="FiveNodes_1" presStyleLbl="node1" presStyleIdx="0" presStyleCnt="5">
        <dgm:presLayoutVars>
          <dgm:bulletEnabled val="1"/>
        </dgm:presLayoutVars>
      </dgm:prSet>
      <dgm:spPr/>
    </dgm:pt>
    <dgm:pt modelId="{CFCF35C7-337F-4EDF-9111-B3DD52BC7D88}" type="pres">
      <dgm:prSet presAssocID="{62015A38-C4B3-4B49-8EFF-3A1E37AF78D2}" presName="FiveNodes_2" presStyleLbl="node1" presStyleIdx="1" presStyleCnt="5">
        <dgm:presLayoutVars>
          <dgm:bulletEnabled val="1"/>
        </dgm:presLayoutVars>
      </dgm:prSet>
      <dgm:spPr/>
    </dgm:pt>
    <dgm:pt modelId="{92914B42-E82C-4AD8-8DCF-4E230D17A60D}" type="pres">
      <dgm:prSet presAssocID="{62015A38-C4B3-4B49-8EFF-3A1E37AF78D2}" presName="FiveNodes_3" presStyleLbl="node1" presStyleIdx="2" presStyleCnt="5">
        <dgm:presLayoutVars>
          <dgm:bulletEnabled val="1"/>
        </dgm:presLayoutVars>
      </dgm:prSet>
      <dgm:spPr/>
    </dgm:pt>
    <dgm:pt modelId="{E4E6A351-2F4C-4E99-9CA4-F91D551CC9D6}" type="pres">
      <dgm:prSet presAssocID="{62015A38-C4B3-4B49-8EFF-3A1E37AF78D2}" presName="FiveNodes_4" presStyleLbl="node1" presStyleIdx="3" presStyleCnt="5">
        <dgm:presLayoutVars>
          <dgm:bulletEnabled val="1"/>
        </dgm:presLayoutVars>
      </dgm:prSet>
      <dgm:spPr/>
    </dgm:pt>
    <dgm:pt modelId="{CB6950CE-AE5A-4511-8A42-5FB5CCB75F84}" type="pres">
      <dgm:prSet presAssocID="{62015A38-C4B3-4B49-8EFF-3A1E37AF78D2}" presName="FiveNodes_5" presStyleLbl="node1" presStyleIdx="4" presStyleCnt="5">
        <dgm:presLayoutVars>
          <dgm:bulletEnabled val="1"/>
        </dgm:presLayoutVars>
      </dgm:prSet>
      <dgm:spPr/>
    </dgm:pt>
    <dgm:pt modelId="{4F219926-D899-45BF-8A75-3BBC739EFE9A}" type="pres">
      <dgm:prSet presAssocID="{62015A38-C4B3-4B49-8EFF-3A1E37AF78D2}" presName="FiveConn_1-2" presStyleLbl="fgAccFollowNode1" presStyleIdx="0" presStyleCnt="4">
        <dgm:presLayoutVars>
          <dgm:bulletEnabled val="1"/>
        </dgm:presLayoutVars>
      </dgm:prSet>
      <dgm:spPr/>
    </dgm:pt>
    <dgm:pt modelId="{02688310-5675-42C9-8F9D-F61BB11F0C2E}" type="pres">
      <dgm:prSet presAssocID="{62015A38-C4B3-4B49-8EFF-3A1E37AF78D2}" presName="FiveConn_2-3" presStyleLbl="fgAccFollowNode1" presStyleIdx="1" presStyleCnt="4">
        <dgm:presLayoutVars>
          <dgm:bulletEnabled val="1"/>
        </dgm:presLayoutVars>
      </dgm:prSet>
      <dgm:spPr/>
    </dgm:pt>
    <dgm:pt modelId="{A6E13611-D7A8-4435-9106-F6FB6CDCEF82}" type="pres">
      <dgm:prSet presAssocID="{62015A38-C4B3-4B49-8EFF-3A1E37AF78D2}" presName="FiveConn_3-4" presStyleLbl="fgAccFollowNode1" presStyleIdx="2" presStyleCnt="4">
        <dgm:presLayoutVars>
          <dgm:bulletEnabled val="1"/>
        </dgm:presLayoutVars>
      </dgm:prSet>
      <dgm:spPr/>
    </dgm:pt>
    <dgm:pt modelId="{4CF79F11-A735-4E35-94EB-9FBD9D99747A}" type="pres">
      <dgm:prSet presAssocID="{62015A38-C4B3-4B49-8EFF-3A1E37AF78D2}" presName="FiveConn_4-5" presStyleLbl="fgAccFollowNode1" presStyleIdx="3" presStyleCnt="4">
        <dgm:presLayoutVars>
          <dgm:bulletEnabled val="1"/>
        </dgm:presLayoutVars>
      </dgm:prSet>
      <dgm:spPr/>
    </dgm:pt>
    <dgm:pt modelId="{065C245B-D49E-4BF8-BE21-70054E4D77D9}" type="pres">
      <dgm:prSet presAssocID="{62015A38-C4B3-4B49-8EFF-3A1E37AF78D2}" presName="FiveNodes_1_text" presStyleLbl="node1" presStyleIdx="4" presStyleCnt="5">
        <dgm:presLayoutVars>
          <dgm:bulletEnabled val="1"/>
        </dgm:presLayoutVars>
      </dgm:prSet>
      <dgm:spPr/>
    </dgm:pt>
    <dgm:pt modelId="{AE2DD71F-1D6F-402F-B165-E1CE508C1E14}" type="pres">
      <dgm:prSet presAssocID="{62015A38-C4B3-4B49-8EFF-3A1E37AF78D2}" presName="FiveNodes_2_text" presStyleLbl="node1" presStyleIdx="4" presStyleCnt="5">
        <dgm:presLayoutVars>
          <dgm:bulletEnabled val="1"/>
        </dgm:presLayoutVars>
      </dgm:prSet>
      <dgm:spPr/>
    </dgm:pt>
    <dgm:pt modelId="{669922F9-B248-4DC0-A149-11603E0EE61C}" type="pres">
      <dgm:prSet presAssocID="{62015A38-C4B3-4B49-8EFF-3A1E37AF78D2}" presName="FiveNodes_3_text" presStyleLbl="node1" presStyleIdx="4" presStyleCnt="5">
        <dgm:presLayoutVars>
          <dgm:bulletEnabled val="1"/>
        </dgm:presLayoutVars>
      </dgm:prSet>
      <dgm:spPr/>
    </dgm:pt>
    <dgm:pt modelId="{4AC084BE-27EF-4E40-A42C-F619A83E242F}" type="pres">
      <dgm:prSet presAssocID="{62015A38-C4B3-4B49-8EFF-3A1E37AF78D2}" presName="FiveNodes_4_text" presStyleLbl="node1" presStyleIdx="4" presStyleCnt="5">
        <dgm:presLayoutVars>
          <dgm:bulletEnabled val="1"/>
        </dgm:presLayoutVars>
      </dgm:prSet>
      <dgm:spPr/>
    </dgm:pt>
    <dgm:pt modelId="{772B5A8D-5050-4D0F-9438-2E0CD0F05FB7}" type="pres">
      <dgm:prSet presAssocID="{62015A38-C4B3-4B49-8EFF-3A1E37AF78D2}" presName="FiveNodes_5_text" presStyleLbl="node1" presStyleIdx="4" presStyleCnt="5">
        <dgm:presLayoutVars>
          <dgm:bulletEnabled val="1"/>
        </dgm:presLayoutVars>
      </dgm:prSet>
      <dgm:spPr/>
    </dgm:pt>
  </dgm:ptLst>
  <dgm:cxnLst>
    <dgm:cxn modelId="{BB992716-789F-48C0-BDC1-81D9894AF005}" type="presOf" srcId="{5B581AB0-DF0D-473C-BC7F-D54E5F0F7258}" destId="{02688310-5675-42C9-8F9D-F61BB11F0C2E}" srcOrd="0" destOrd="0" presId="urn:microsoft.com/office/officeart/2005/8/layout/vProcess5"/>
    <dgm:cxn modelId="{BDA4412B-2046-491F-BCA2-475BEAA54FC6}" type="presOf" srcId="{6D136128-2B3A-4701-A0CC-7F303FB550D0}" destId="{772B5A8D-5050-4D0F-9438-2E0CD0F05FB7}" srcOrd="1" destOrd="0" presId="urn:microsoft.com/office/officeart/2005/8/layout/vProcess5"/>
    <dgm:cxn modelId="{A4182836-EA58-4987-8770-E67A6E5C24FA}" srcId="{62015A38-C4B3-4B49-8EFF-3A1E37AF78D2}" destId="{5EB22399-BE84-477E-A837-6CE02F24EEAC}" srcOrd="3" destOrd="0" parTransId="{54F6D593-40B2-4482-9A5D-0EED714A21B5}" sibTransId="{C9A64D20-0484-4669-B601-984BF98B0981}"/>
    <dgm:cxn modelId="{84E63A3B-37A2-4B3A-B2DB-6F3C79CE750E}" type="presOf" srcId="{5EB22399-BE84-477E-A837-6CE02F24EEAC}" destId="{4AC084BE-27EF-4E40-A42C-F619A83E242F}" srcOrd="1" destOrd="0" presId="urn:microsoft.com/office/officeart/2005/8/layout/vProcess5"/>
    <dgm:cxn modelId="{039AE961-9466-495E-8013-091FF2E91E02}" type="presOf" srcId="{FB22BBEA-1B61-46ED-9BC4-B882174142D0}" destId="{AE2DD71F-1D6F-402F-B165-E1CE508C1E14}" srcOrd="1" destOrd="0" presId="urn:microsoft.com/office/officeart/2005/8/layout/vProcess5"/>
    <dgm:cxn modelId="{8246A953-D89B-46DD-BC26-562BAE30D5C6}" srcId="{62015A38-C4B3-4B49-8EFF-3A1E37AF78D2}" destId="{F4B2C683-E41E-46F6-B32A-F1B4A3FBB8F3}" srcOrd="2" destOrd="0" parTransId="{E6444CFA-B397-478B-AC71-36FFD1CF435A}" sibTransId="{CA6B1B63-486F-4C52-AC45-5E3A0B7D5D54}"/>
    <dgm:cxn modelId="{D6582756-4B48-4DF2-89EC-B09165E663E2}" type="presOf" srcId="{C9A64D20-0484-4669-B601-984BF98B0981}" destId="{4CF79F11-A735-4E35-94EB-9FBD9D99747A}" srcOrd="0" destOrd="0" presId="urn:microsoft.com/office/officeart/2005/8/layout/vProcess5"/>
    <dgm:cxn modelId="{6A3CBF88-301A-445F-B76A-39C82D3432D0}" type="presOf" srcId="{8A15B9A6-B88C-46E4-97C0-BD279C9669E5}" destId="{065C245B-D49E-4BF8-BE21-70054E4D77D9}" srcOrd="1" destOrd="0" presId="urn:microsoft.com/office/officeart/2005/8/layout/vProcess5"/>
    <dgm:cxn modelId="{49588A97-207F-4A0A-9AB9-77B7542F6C1B}" type="presOf" srcId="{F4B2C683-E41E-46F6-B32A-F1B4A3FBB8F3}" destId="{669922F9-B248-4DC0-A149-11603E0EE61C}" srcOrd="1" destOrd="0" presId="urn:microsoft.com/office/officeart/2005/8/layout/vProcess5"/>
    <dgm:cxn modelId="{5BF675AF-AC9C-40F3-B898-69CED0437912}" type="presOf" srcId="{62015A38-C4B3-4B49-8EFF-3A1E37AF78D2}" destId="{AE34B75F-96D0-43C5-9D23-872BC958DD65}" srcOrd="0" destOrd="0" presId="urn:microsoft.com/office/officeart/2005/8/layout/vProcess5"/>
    <dgm:cxn modelId="{F6636EB9-1E90-4846-8454-90DE3C3C3886}" type="presOf" srcId="{8A15B9A6-B88C-46E4-97C0-BD279C9669E5}" destId="{0C1DF3BC-CC7A-47EB-920A-C0099C779A9C}" srcOrd="0" destOrd="0" presId="urn:microsoft.com/office/officeart/2005/8/layout/vProcess5"/>
    <dgm:cxn modelId="{FDEFB5BF-38CE-4BFF-9762-2C21A69BA36D}" type="presOf" srcId="{CA6B1B63-486F-4C52-AC45-5E3A0B7D5D54}" destId="{A6E13611-D7A8-4435-9106-F6FB6CDCEF82}" srcOrd="0" destOrd="0" presId="urn:microsoft.com/office/officeart/2005/8/layout/vProcess5"/>
    <dgm:cxn modelId="{0B07A5C0-6343-4DD4-81BC-F5F3B399184B}" srcId="{62015A38-C4B3-4B49-8EFF-3A1E37AF78D2}" destId="{8A15B9A6-B88C-46E4-97C0-BD279C9669E5}" srcOrd="0" destOrd="0" parTransId="{FC0E002D-1FC4-4046-BD77-7DA327FF7D75}" sibTransId="{0879FBC1-8BCB-4B5E-85DE-68F9DD6A68A4}"/>
    <dgm:cxn modelId="{D22539C6-E803-4CD1-8C17-CF5D0955DB08}" type="presOf" srcId="{0879FBC1-8BCB-4B5E-85DE-68F9DD6A68A4}" destId="{4F219926-D899-45BF-8A75-3BBC739EFE9A}" srcOrd="0" destOrd="0" presId="urn:microsoft.com/office/officeart/2005/8/layout/vProcess5"/>
    <dgm:cxn modelId="{305F36CC-87A4-4A1B-90DB-E3A1BB21E803}" type="presOf" srcId="{6D136128-2B3A-4701-A0CC-7F303FB550D0}" destId="{CB6950CE-AE5A-4511-8A42-5FB5CCB75F84}" srcOrd="0" destOrd="0" presId="urn:microsoft.com/office/officeart/2005/8/layout/vProcess5"/>
    <dgm:cxn modelId="{7E2728CD-34E4-44EE-903E-1ACF369313EA}" type="presOf" srcId="{FB22BBEA-1B61-46ED-9BC4-B882174142D0}" destId="{CFCF35C7-337F-4EDF-9111-B3DD52BC7D88}" srcOrd="0" destOrd="0" presId="urn:microsoft.com/office/officeart/2005/8/layout/vProcess5"/>
    <dgm:cxn modelId="{01AEFBD3-3050-4678-9FB1-7D8D69182609}" type="presOf" srcId="{F4B2C683-E41E-46F6-B32A-F1B4A3FBB8F3}" destId="{92914B42-E82C-4AD8-8DCF-4E230D17A60D}" srcOrd="0" destOrd="0" presId="urn:microsoft.com/office/officeart/2005/8/layout/vProcess5"/>
    <dgm:cxn modelId="{60A333D8-C8F3-4B1E-8BCF-0C996ED8F07D}" srcId="{62015A38-C4B3-4B49-8EFF-3A1E37AF78D2}" destId="{6D136128-2B3A-4701-A0CC-7F303FB550D0}" srcOrd="4" destOrd="0" parTransId="{7148A5CF-EB9F-4447-B7C9-35909B1ABDCE}" sibTransId="{63E9C0B9-DC40-466E-A65C-858EACE201E0}"/>
    <dgm:cxn modelId="{F01DECDA-7484-41C5-8DD7-A447C7972915}" srcId="{62015A38-C4B3-4B49-8EFF-3A1E37AF78D2}" destId="{FB22BBEA-1B61-46ED-9BC4-B882174142D0}" srcOrd="1" destOrd="0" parTransId="{08254D22-14B5-44A5-BDA9-3C601C03F78E}" sibTransId="{5B581AB0-DF0D-473C-BC7F-D54E5F0F7258}"/>
    <dgm:cxn modelId="{D9C63BE7-929D-47C5-96AE-975B1538AB68}" type="presOf" srcId="{5EB22399-BE84-477E-A837-6CE02F24EEAC}" destId="{E4E6A351-2F4C-4E99-9CA4-F91D551CC9D6}" srcOrd="0" destOrd="0" presId="urn:microsoft.com/office/officeart/2005/8/layout/vProcess5"/>
    <dgm:cxn modelId="{41E4DCD6-DB9B-44D9-8EC4-02CD18452545}" type="presParOf" srcId="{AE34B75F-96D0-43C5-9D23-872BC958DD65}" destId="{5EFF6F36-03E7-4992-A7DD-AE50B598FC59}" srcOrd="0" destOrd="0" presId="urn:microsoft.com/office/officeart/2005/8/layout/vProcess5"/>
    <dgm:cxn modelId="{BE7DC8CC-C4A2-400B-8A31-C18AE15E35C6}" type="presParOf" srcId="{AE34B75F-96D0-43C5-9D23-872BC958DD65}" destId="{0C1DF3BC-CC7A-47EB-920A-C0099C779A9C}" srcOrd="1" destOrd="0" presId="urn:microsoft.com/office/officeart/2005/8/layout/vProcess5"/>
    <dgm:cxn modelId="{D22369C8-4565-45CE-824E-02DD96670A81}" type="presParOf" srcId="{AE34B75F-96D0-43C5-9D23-872BC958DD65}" destId="{CFCF35C7-337F-4EDF-9111-B3DD52BC7D88}" srcOrd="2" destOrd="0" presId="urn:microsoft.com/office/officeart/2005/8/layout/vProcess5"/>
    <dgm:cxn modelId="{67794ABD-491B-43F7-A0D8-221A09AFCC48}" type="presParOf" srcId="{AE34B75F-96D0-43C5-9D23-872BC958DD65}" destId="{92914B42-E82C-4AD8-8DCF-4E230D17A60D}" srcOrd="3" destOrd="0" presId="urn:microsoft.com/office/officeart/2005/8/layout/vProcess5"/>
    <dgm:cxn modelId="{93935928-F770-4B97-88EC-B6EBB0C2CAAC}" type="presParOf" srcId="{AE34B75F-96D0-43C5-9D23-872BC958DD65}" destId="{E4E6A351-2F4C-4E99-9CA4-F91D551CC9D6}" srcOrd="4" destOrd="0" presId="urn:microsoft.com/office/officeart/2005/8/layout/vProcess5"/>
    <dgm:cxn modelId="{97063EE2-E162-468A-95D3-F8CF39FE30BE}" type="presParOf" srcId="{AE34B75F-96D0-43C5-9D23-872BC958DD65}" destId="{CB6950CE-AE5A-4511-8A42-5FB5CCB75F84}" srcOrd="5" destOrd="0" presId="urn:microsoft.com/office/officeart/2005/8/layout/vProcess5"/>
    <dgm:cxn modelId="{5B7E872D-2A98-4665-8F6C-894666AE74AA}" type="presParOf" srcId="{AE34B75F-96D0-43C5-9D23-872BC958DD65}" destId="{4F219926-D899-45BF-8A75-3BBC739EFE9A}" srcOrd="6" destOrd="0" presId="urn:microsoft.com/office/officeart/2005/8/layout/vProcess5"/>
    <dgm:cxn modelId="{C2B554AE-E395-4BE9-A8DB-CA543B94A98D}" type="presParOf" srcId="{AE34B75F-96D0-43C5-9D23-872BC958DD65}" destId="{02688310-5675-42C9-8F9D-F61BB11F0C2E}" srcOrd="7" destOrd="0" presId="urn:microsoft.com/office/officeart/2005/8/layout/vProcess5"/>
    <dgm:cxn modelId="{0A01E3B6-41B5-4F1F-A3D9-3D5387AD81A1}" type="presParOf" srcId="{AE34B75F-96D0-43C5-9D23-872BC958DD65}" destId="{A6E13611-D7A8-4435-9106-F6FB6CDCEF82}" srcOrd="8" destOrd="0" presId="urn:microsoft.com/office/officeart/2005/8/layout/vProcess5"/>
    <dgm:cxn modelId="{C40EBE01-9F06-44E1-BD46-0880B4F4E5CA}" type="presParOf" srcId="{AE34B75F-96D0-43C5-9D23-872BC958DD65}" destId="{4CF79F11-A735-4E35-94EB-9FBD9D99747A}" srcOrd="9" destOrd="0" presId="urn:microsoft.com/office/officeart/2005/8/layout/vProcess5"/>
    <dgm:cxn modelId="{E96D641D-A9E7-4BE0-9F0F-1528B926B254}" type="presParOf" srcId="{AE34B75F-96D0-43C5-9D23-872BC958DD65}" destId="{065C245B-D49E-4BF8-BE21-70054E4D77D9}" srcOrd="10" destOrd="0" presId="urn:microsoft.com/office/officeart/2005/8/layout/vProcess5"/>
    <dgm:cxn modelId="{E47B76A2-1C71-43C3-AB1A-C4DFE73539B5}" type="presParOf" srcId="{AE34B75F-96D0-43C5-9D23-872BC958DD65}" destId="{AE2DD71F-1D6F-402F-B165-E1CE508C1E14}" srcOrd="11" destOrd="0" presId="urn:microsoft.com/office/officeart/2005/8/layout/vProcess5"/>
    <dgm:cxn modelId="{26129A7C-BADE-41DC-8509-48BA8EBE440E}" type="presParOf" srcId="{AE34B75F-96D0-43C5-9D23-872BC958DD65}" destId="{669922F9-B248-4DC0-A149-11603E0EE61C}" srcOrd="12" destOrd="0" presId="urn:microsoft.com/office/officeart/2005/8/layout/vProcess5"/>
    <dgm:cxn modelId="{E6A62CCC-552A-4592-B564-83535D883FB4}" type="presParOf" srcId="{AE34B75F-96D0-43C5-9D23-872BC958DD65}" destId="{4AC084BE-27EF-4E40-A42C-F619A83E242F}" srcOrd="13" destOrd="0" presId="urn:microsoft.com/office/officeart/2005/8/layout/vProcess5"/>
    <dgm:cxn modelId="{C3E7858F-99D9-4113-A792-79C4D77D3499}" type="presParOf" srcId="{AE34B75F-96D0-43C5-9D23-872BC958DD65}" destId="{772B5A8D-5050-4D0F-9438-2E0CD0F05FB7}" srcOrd="14" destOrd="0" presId="urn:microsoft.com/office/officeart/2005/8/layout/vProcess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C89DCD8-734C-41EC-B7FE-2DBD706A1EC6}">
      <dsp:nvSpPr>
        <dsp:cNvPr id="0" name=""/>
        <dsp:cNvSpPr/>
      </dsp:nvSpPr>
      <dsp:spPr>
        <a:xfrm>
          <a:off x="0" y="688480"/>
          <a:ext cx="4655343" cy="2793206"/>
        </a:xfrm>
        <a:prstGeom prst="rect">
          <a:avLst/>
        </a:prstGeom>
        <a:solidFill>
          <a:schemeClr val="accent3">
            <a:shade val="5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The hospitality sector generates high food waste due to buffets, banquets, and unpredictable demand.</a:t>
          </a:r>
          <a:endParaRPr lang="en-US" sz="2800" kern="1200" dirty="0">
            <a:latin typeface="Times New Roman" panose="02020603050405020304" pitchFamily="18" charset="0"/>
            <a:cs typeface="Times New Roman" panose="02020603050405020304" pitchFamily="18" charset="0"/>
          </a:endParaRPr>
        </a:p>
      </dsp:txBody>
      <dsp:txXfrm>
        <a:off x="0" y="688480"/>
        <a:ext cx="4655343" cy="2793206"/>
      </dsp:txXfrm>
    </dsp:sp>
    <dsp:sp modelId="{A8613684-9B4A-40B0-979A-E4A72FF4B5C2}">
      <dsp:nvSpPr>
        <dsp:cNvPr id="0" name=""/>
        <dsp:cNvSpPr/>
      </dsp:nvSpPr>
      <dsp:spPr>
        <a:xfrm>
          <a:off x="5120878" y="688480"/>
          <a:ext cx="4655343" cy="2793206"/>
        </a:xfrm>
        <a:prstGeom prst="rect">
          <a:avLst/>
        </a:prstGeom>
        <a:solidFill>
          <a:schemeClr val="accent3">
            <a:shade val="50000"/>
            <a:hueOff val="146935"/>
            <a:satOff val="-8208"/>
            <a:lumOff val="1816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Food waste contributes to environmental, social, and economic challenges (</a:t>
          </a:r>
          <a:r>
            <a:rPr lang="en-GB" sz="2800" kern="1200" dirty="0" err="1">
              <a:latin typeface="Times New Roman" panose="02020603050405020304" pitchFamily="18" charset="0"/>
              <a:cs typeface="Times New Roman" panose="02020603050405020304" pitchFamily="18" charset="0"/>
            </a:rPr>
            <a:t>Juvan</a:t>
          </a:r>
          <a:r>
            <a:rPr lang="en-GB" sz="2800" kern="1200" dirty="0">
              <a:latin typeface="Times New Roman" panose="02020603050405020304" pitchFamily="18" charset="0"/>
              <a:cs typeface="Times New Roman" panose="02020603050405020304" pitchFamily="18" charset="0"/>
            </a:rPr>
            <a:t> et al. 2018).</a:t>
          </a:r>
          <a:endParaRPr lang="en-US" sz="2800" kern="1200" dirty="0">
            <a:latin typeface="Times New Roman" panose="02020603050405020304" pitchFamily="18" charset="0"/>
            <a:cs typeface="Times New Roman" panose="02020603050405020304" pitchFamily="18" charset="0"/>
          </a:endParaRPr>
        </a:p>
      </dsp:txBody>
      <dsp:txXfrm>
        <a:off x="5120878" y="688480"/>
        <a:ext cx="4655343" cy="2793206"/>
      </dsp:txXfrm>
    </dsp:sp>
    <dsp:sp modelId="{A1A588B7-2083-45FB-A8CD-383CEF7DBDD1}">
      <dsp:nvSpPr>
        <dsp:cNvPr id="0" name=""/>
        <dsp:cNvSpPr/>
      </dsp:nvSpPr>
      <dsp:spPr>
        <a:xfrm>
          <a:off x="10241756" y="688480"/>
          <a:ext cx="4655343" cy="2793206"/>
        </a:xfrm>
        <a:prstGeom prst="rect">
          <a:avLst/>
        </a:prstGeom>
        <a:solidFill>
          <a:schemeClr val="accent3">
            <a:shade val="50000"/>
            <a:hueOff val="293870"/>
            <a:satOff val="-16415"/>
            <a:lumOff val="3632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Global initiatives (UN SDG 12.3) target halving food waste by 2030 (SDG, 2025).</a:t>
          </a:r>
          <a:endParaRPr lang="en-US" sz="2800" kern="1200" dirty="0">
            <a:latin typeface="Times New Roman" panose="02020603050405020304" pitchFamily="18" charset="0"/>
            <a:cs typeface="Times New Roman" panose="02020603050405020304" pitchFamily="18" charset="0"/>
          </a:endParaRPr>
        </a:p>
      </dsp:txBody>
      <dsp:txXfrm>
        <a:off x="10241756" y="688480"/>
        <a:ext cx="4655343" cy="2793206"/>
      </dsp:txXfrm>
    </dsp:sp>
    <dsp:sp modelId="{E3C75E30-5B41-4998-A7B8-13C92F4BEF96}">
      <dsp:nvSpPr>
        <dsp:cNvPr id="0" name=""/>
        <dsp:cNvSpPr/>
      </dsp:nvSpPr>
      <dsp:spPr>
        <a:xfrm>
          <a:off x="2560439" y="3947220"/>
          <a:ext cx="4655343" cy="2793206"/>
        </a:xfrm>
        <a:prstGeom prst="rect">
          <a:avLst/>
        </a:prstGeom>
        <a:solidFill>
          <a:schemeClr val="accent3">
            <a:shade val="50000"/>
            <a:hueOff val="293870"/>
            <a:satOff val="-16415"/>
            <a:lumOff val="36327"/>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Sustainability has shifted from voluntary to strategic necessity (</a:t>
          </a:r>
          <a:r>
            <a:rPr lang="en-GB" sz="2800" kern="1200" dirty="0" err="1">
              <a:latin typeface="Times New Roman" panose="02020603050405020304" pitchFamily="18" charset="0"/>
              <a:cs typeface="Times New Roman" panose="02020603050405020304" pitchFamily="18" charset="0"/>
            </a:rPr>
            <a:t>Mak</a:t>
          </a:r>
          <a:r>
            <a:rPr lang="en-GB" sz="2800" kern="1200" dirty="0">
              <a:latin typeface="Times New Roman" panose="02020603050405020304" pitchFamily="18" charset="0"/>
              <a:cs typeface="Times New Roman" panose="02020603050405020304" pitchFamily="18" charset="0"/>
            </a:rPr>
            <a:t> et al. 2019).</a:t>
          </a:r>
          <a:endParaRPr lang="en-US" sz="2800" kern="1200" dirty="0">
            <a:latin typeface="Times New Roman" panose="02020603050405020304" pitchFamily="18" charset="0"/>
            <a:cs typeface="Times New Roman" panose="02020603050405020304" pitchFamily="18" charset="0"/>
          </a:endParaRPr>
        </a:p>
      </dsp:txBody>
      <dsp:txXfrm>
        <a:off x="2560439" y="3947220"/>
        <a:ext cx="4655343" cy="2793206"/>
      </dsp:txXfrm>
    </dsp:sp>
    <dsp:sp modelId="{2E42A5EC-B650-4813-A9C6-3826EB600949}">
      <dsp:nvSpPr>
        <dsp:cNvPr id="0" name=""/>
        <dsp:cNvSpPr/>
      </dsp:nvSpPr>
      <dsp:spPr>
        <a:xfrm>
          <a:off x="7681317" y="3947220"/>
          <a:ext cx="4655343" cy="2793206"/>
        </a:xfrm>
        <a:prstGeom prst="rect">
          <a:avLst/>
        </a:prstGeom>
        <a:solidFill>
          <a:schemeClr val="accent3">
            <a:shade val="50000"/>
            <a:hueOff val="146935"/>
            <a:satOff val="-8208"/>
            <a:lumOff val="1816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latin typeface="Times New Roman" panose="02020603050405020304" pitchFamily="18" charset="0"/>
              <a:cs typeface="Times New Roman" panose="02020603050405020304" pitchFamily="18" charset="0"/>
            </a:rPr>
            <a:t>Hotels must balance operational efficiency, guest expectations, and eco-responsibility.</a:t>
          </a:r>
          <a:endParaRPr lang="en-US" sz="2800" kern="1200" dirty="0">
            <a:latin typeface="Times New Roman" panose="02020603050405020304" pitchFamily="18" charset="0"/>
            <a:cs typeface="Times New Roman" panose="02020603050405020304" pitchFamily="18" charset="0"/>
          </a:endParaRPr>
        </a:p>
      </dsp:txBody>
      <dsp:txXfrm>
        <a:off x="7681317" y="3947220"/>
        <a:ext cx="4655343" cy="27932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1DB603-01E2-4F6A-9067-D530CF3ABF4A}">
      <dsp:nvSpPr>
        <dsp:cNvPr id="0" name=""/>
        <dsp:cNvSpPr/>
      </dsp:nvSpPr>
      <dsp:spPr>
        <a:xfrm>
          <a:off x="0" y="514466"/>
          <a:ext cx="12877799" cy="831600"/>
        </a:xfrm>
        <a:prstGeom prst="rect">
          <a:avLst/>
        </a:prstGeom>
        <a:solidFill>
          <a:schemeClr val="lt1">
            <a:alpha val="90000"/>
            <a:hueOff val="0"/>
            <a:satOff val="0"/>
            <a:lumOff val="0"/>
            <a:alphaOff val="0"/>
          </a:schemeClr>
        </a:solidFill>
        <a:ln w="15875"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84EEAD5-C444-4CCE-B055-71DFCF8DE0D8}">
      <dsp:nvSpPr>
        <dsp:cNvPr id="0" name=""/>
        <dsp:cNvSpPr/>
      </dsp:nvSpPr>
      <dsp:spPr>
        <a:xfrm>
          <a:off x="643890" y="27386"/>
          <a:ext cx="9014460" cy="974160"/>
        </a:xfrm>
        <a:prstGeom prst="roundRect">
          <a:avLst/>
        </a:prstGeom>
        <a:solidFill>
          <a:schemeClr val="accent3">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0725" tIns="0" rIns="340725" bIns="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One-third of food globally is wasted, with hospitality a major contributor.</a:t>
          </a:r>
          <a:endParaRPr lang="en-US" sz="2400" kern="1200" dirty="0">
            <a:latin typeface="Times New Roman" panose="02020603050405020304" pitchFamily="18" charset="0"/>
            <a:cs typeface="Times New Roman" panose="02020603050405020304" pitchFamily="18" charset="0"/>
          </a:endParaRPr>
        </a:p>
      </dsp:txBody>
      <dsp:txXfrm>
        <a:off x="691445" y="74941"/>
        <a:ext cx="8919350" cy="879050"/>
      </dsp:txXfrm>
    </dsp:sp>
    <dsp:sp modelId="{B3080593-B0E0-4F00-9722-8931233AB313}">
      <dsp:nvSpPr>
        <dsp:cNvPr id="0" name=""/>
        <dsp:cNvSpPr/>
      </dsp:nvSpPr>
      <dsp:spPr>
        <a:xfrm>
          <a:off x="0" y="2011346"/>
          <a:ext cx="12877799" cy="831600"/>
        </a:xfrm>
        <a:prstGeom prst="rect">
          <a:avLst/>
        </a:prstGeom>
        <a:solidFill>
          <a:schemeClr val="lt1">
            <a:alpha val="90000"/>
            <a:hueOff val="0"/>
            <a:satOff val="0"/>
            <a:lumOff val="0"/>
            <a:alphaOff val="0"/>
          </a:schemeClr>
        </a:solidFill>
        <a:ln w="15875" cap="flat" cmpd="sng" algn="ctr">
          <a:solidFill>
            <a:schemeClr val="accent3">
              <a:shade val="80000"/>
              <a:hueOff val="80628"/>
              <a:satOff val="-4385"/>
              <a:lumOff val="7284"/>
              <a:alphaOff val="0"/>
            </a:schemeClr>
          </a:solidFill>
          <a:prstDash val="solid"/>
        </a:ln>
        <a:effectLst/>
      </dsp:spPr>
      <dsp:style>
        <a:lnRef idx="2">
          <a:scrgbClr r="0" g="0" b="0"/>
        </a:lnRef>
        <a:fillRef idx="1">
          <a:scrgbClr r="0" g="0" b="0"/>
        </a:fillRef>
        <a:effectRef idx="0">
          <a:scrgbClr r="0" g="0" b="0"/>
        </a:effectRef>
        <a:fontRef idx="minor"/>
      </dsp:style>
    </dsp:sp>
    <dsp:sp modelId="{A77DB6DD-DC4D-4854-920E-8D47360397B3}">
      <dsp:nvSpPr>
        <dsp:cNvPr id="0" name=""/>
        <dsp:cNvSpPr/>
      </dsp:nvSpPr>
      <dsp:spPr>
        <a:xfrm>
          <a:off x="643890" y="1524266"/>
          <a:ext cx="9014460" cy="974160"/>
        </a:xfrm>
        <a:prstGeom prst="roundRect">
          <a:avLst/>
        </a:prstGeom>
        <a:solidFill>
          <a:schemeClr val="accent3">
            <a:shade val="80000"/>
            <a:hueOff val="80628"/>
            <a:satOff val="-4385"/>
            <a:lumOff val="72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0725" tIns="0" rIns="340725" bIns="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Drivers include unpredictable demand, buffet culture, and strict hygiene standards (</a:t>
          </a:r>
          <a:r>
            <a:rPr lang="en-GB" sz="2400" kern="1200" dirty="0" err="1">
              <a:latin typeface="Times New Roman" panose="02020603050405020304" pitchFamily="18" charset="0"/>
              <a:cs typeface="Times New Roman" panose="02020603050405020304" pitchFamily="18" charset="0"/>
            </a:rPr>
            <a:t>Kilibarda</a:t>
          </a:r>
          <a:r>
            <a:rPr lang="en-GB" sz="2400" kern="1200" dirty="0">
              <a:latin typeface="Times New Roman" panose="02020603050405020304" pitchFamily="18" charset="0"/>
              <a:cs typeface="Times New Roman" panose="02020603050405020304" pitchFamily="18" charset="0"/>
            </a:rPr>
            <a:t> et al. 2019).</a:t>
          </a:r>
          <a:endParaRPr lang="en-US" sz="2400" kern="1200" dirty="0">
            <a:latin typeface="Times New Roman" panose="02020603050405020304" pitchFamily="18" charset="0"/>
            <a:cs typeface="Times New Roman" panose="02020603050405020304" pitchFamily="18" charset="0"/>
          </a:endParaRPr>
        </a:p>
      </dsp:txBody>
      <dsp:txXfrm>
        <a:off x="691445" y="1571821"/>
        <a:ext cx="8919350" cy="879050"/>
      </dsp:txXfrm>
    </dsp:sp>
    <dsp:sp modelId="{E85EFA78-601E-4227-B82A-B75484ACF1E3}">
      <dsp:nvSpPr>
        <dsp:cNvPr id="0" name=""/>
        <dsp:cNvSpPr/>
      </dsp:nvSpPr>
      <dsp:spPr>
        <a:xfrm>
          <a:off x="0" y="3508226"/>
          <a:ext cx="12877799" cy="831600"/>
        </a:xfrm>
        <a:prstGeom prst="rect">
          <a:avLst/>
        </a:prstGeom>
        <a:solidFill>
          <a:schemeClr val="lt1">
            <a:alpha val="90000"/>
            <a:hueOff val="0"/>
            <a:satOff val="0"/>
            <a:lumOff val="0"/>
            <a:alphaOff val="0"/>
          </a:schemeClr>
        </a:solidFill>
        <a:ln w="15875" cap="flat" cmpd="sng" algn="ctr">
          <a:solidFill>
            <a:schemeClr val="accent3">
              <a:shade val="80000"/>
              <a:hueOff val="161256"/>
              <a:satOff val="-8769"/>
              <a:lumOff val="14569"/>
              <a:alphaOff val="0"/>
            </a:schemeClr>
          </a:solidFill>
          <a:prstDash val="solid"/>
        </a:ln>
        <a:effectLst/>
      </dsp:spPr>
      <dsp:style>
        <a:lnRef idx="2">
          <a:scrgbClr r="0" g="0" b="0"/>
        </a:lnRef>
        <a:fillRef idx="1">
          <a:scrgbClr r="0" g="0" b="0"/>
        </a:fillRef>
        <a:effectRef idx="0">
          <a:scrgbClr r="0" g="0" b="0"/>
        </a:effectRef>
        <a:fontRef idx="minor"/>
      </dsp:style>
    </dsp:sp>
    <dsp:sp modelId="{4A2A00F8-456A-4CA3-964B-CD278F388138}">
      <dsp:nvSpPr>
        <dsp:cNvPr id="0" name=""/>
        <dsp:cNvSpPr/>
      </dsp:nvSpPr>
      <dsp:spPr>
        <a:xfrm>
          <a:off x="643890" y="3021146"/>
          <a:ext cx="9014460" cy="974160"/>
        </a:xfrm>
        <a:prstGeom prst="roundRect">
          <a:avLst/>
        </a:prstGeom>
        <a:solidFill>
          <a:schemeClr val="accent3">
            <a:shade val="80000"/>
            <a:hueOff val="161256"/>
            <a:satOff val="-8769"/>
            <a:lumOff val="14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0725" tIns="0" rIns="340725" bIns="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Its impact includes environmental harm (GHG emissions), social issues (hunger and inequality), and economic loss.</a:t>
          </a:r>
          <a:endParaRPr lang="en-US" sz="2400" kern="1200" dirty="0">
            <a:latin typeface="Times New Roman" panose="02020603050405020304" pitchFamily="18" charset="0"/>
            <a:cs typeface="Times New Roman" panose="02020603050405020304" pitchFamily="18" charset="0"/>
          </a:endParaRPr>
        </a:p>
      </dsp:txBody>
      <dsp:txXfrm>
        <a:off x="691445" y="3068701"/>
        <a:ext cx="8919350" cy="879050"/>
      </dsp:txXfrm>
    </dsp:sp>
    <dsp:sp modelId="{209968C1-B391-4676-B278-30E94675225C}">
      <dsp:nvSpPr>
        <dsp:cNvPr id="0" name=""/>
        <dsp:cNvSpPr/>
      </dsp:nvSpPr>
      <dsp:spPr>
        <a:xfrm>
          <a:off x="0" y="5005106"/>
          <a:ext cx="12877799" cy="831600"/>
        </a:xfrm>
        <a:prstGeom prst="rect">
          <a:avLst/>
        </a:prstGeom>
        <a:solidFill>
          <a:schemeClr val="lt1">
            <a:alpha val="90000"/>
            <a:hueOff val="0"/>
            <a:satOff val="0"/>
            <a:lumOff val="0"/>
            <a:alphaOff val="0"/>
          </a:schemeClr>
        </a:solidFill>
        <a:ln w="15875" cap="flat" cmpd="sng" algn="ctr">
          <a:solidFill>
            <a:schemeClr val="accent3">
              <a:shade val="80000"/>
              <a:hueOff val="241884"/>
              <a:satOff val="-13154"/>
              <a:lumOff val="21853"/>
              <a:alphaOff val="0"/>
            </a:schemeClr>
          </a:solidFill>
          <a:prstDash val="solid"/>
        </a:ln>
        <a:effectLst/>
      </dsp:spPr>
      <dsp:style>
        <a:lnRef idx="2">
          <a:scrgbClr r="0" g="0" b="0"/>
        </a:lnRef>
        <a:fillRef idx="1">
          <a:scrgbClr r="0" g="0" b="0"/>
        </a:fillRef>
        <a:effectRef idx="0">
          <a:scrgbClr r="0" g="0" b="0"/>
        </a:effectRef>
        <a:fontRef idx="minor"/>
      </dsp:style>
    </dsp:sp>
    <dsp:sp modelId="{D154193C-15A1-4A34-B10E-C28FE20639F3}">
      <dsp:nvSpPr>
        <dsp:cNvPr id="0" name=""/>
        <dsp:cNvSpPr/>
      </dsp:nvSpPr>
      <dsp:spPr>
        <a:xfrm>
          <a:off x="643890" y="4518026"/>
          <a:ext cx="9014460" cy="974160"/>
        </a:xfrm>
        <a:prstGeom prst="roundRect">
          <a:avLst/>
        </a:prstGeom>
        <a:solidFill>
          <a:schemeClr val="accent3">
            <a:shade val="80000"/>
            <a:hueOff val="241884"/>
            <a:satOff val="-13154"/>
            <a:lumOff val="218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0725" tIns="0" rIns="340725" bIns="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Visibility of hospitality makes waste reduction a moral and strategic obligation (</a:t>
          </a:r>
          <a:r>
            <a:rPr lang="en-GB" sz="2400" kern="1200" dirty="0" err="1">
              <a:latin typeface="Times New Roman" panose="02020603050405020304" pitchFamily="18" charset="0"/>
              <a:cs typeface="Times New Roman" panose="02020603050405020304" pitchFamily="18" charset="0"/>
            </a:rPr>
            <a:t>Seberini</a:t>
          </a:r>
          <a:r>
            <a:rPr lang="en-GB" sz="2400" kern="1200" dirty="0">
              <a:latin typeface="Times New Roman" panose="02020603050405020304" pitchFamily="18" charset="0"/>
              <a:cs typeface="Times New Roman" panose="02020603050405020304" pitchFamily="18" charset="0"/>
            </a:rPr>
            <a:t>, 2020).</a:t>
          </a:r>
          <a:endParaRPr lang="en-US" sz="2400" kern="1200" dirty="0">
            <a:latin typeface="Times New Roman" panose="02020603050405020304" pitchFamily="18" charset="0"/>
            <a:cs typeface="Times New Roman" panose="02020603050405020304" pitchFamily="18" charset="0"/>
          </a:endParaRPr>
        </a:p>
      </dsp:txBody>
      <dsp:txXfrm>
        <a:off x="691445" y="4565581"/>
        <a:ext cx="8919350" cy="879050"/>
      </dsp:txXfrm>
    </dsp:sp>
    <dsp:sp modelId="{F19E3388-D9A2-41ED-94C3-BA3C12110D14}">
      <dsp:nvSpPr>
        <dsp:cNvPr id="0" name=""/>
        <dsp:cNvSpPr/>
      </dsp:nvSpPr>
      <dsp:spPr>
        <a:xfrm>
          <a:off x="0" y="6501986"/>
          <a:ext cx="12877799" cy="831600"/>
        </a:xfrm>
        <a:prstGeom prst="rect">
          <a:avLst/>
        </a:prstGeom>
        <a:solidFill>
          <a:schemeClr val="lt1">
            <a:alpha val="90000"/>
            <a:hueOff val="0"/>
            <a:satOff val="0"/>
            <a:lumOff val="0"/>
            <a:alphaOff val="0"/>
          </a:schemeClr>
        </a:solidFill>
        <a:ln w="15875" cap="flat" cmpd="sng" algn="ctr">
          <a:solidFill>
            <a:schemeClr val="accent3">
              <a:shade val="80000"/>
              <a:hueOff val="322512"/>
              <a:satOff val="-17538"/>
              <a:lumOff val="29138"/>
              <a:alphaOff val="0"/>
            </a:schemeClr>
          </a:solidFill>
          <a:prstDash val="solid"/>
        </a:ln>
        <a:effectLst/>
      </dsp:spPr>
      <dsp:style>
        <a:lnRef idx="2">
          <a:scrgbClr r="0" g="0" b="0"/>
        </a:lnRef>
        <a:fillRef idx="1">
          <a:scrgbClr r="0" g="0" b="0"/>
        </a:fillRef>
        <a:effectRef idx="0">
          <a:scrgbClr r="0" g="0" b="0"/>
        </a:effectRef>
        <a:fontRef idx="minor"/>
      </dsp:style>
    </dsp:sp>
    <dsp:sp modelId="{1EB2D6CA-E1B4-4753-9067-A311DD26FE41}">
      <dsp:nvSpPr>
        <dsp:cNvPr id="0" name=""/>
        <dsp:cNvSpPr/>
      </dsp:nvSpPr>
      <dsp:spPr>
        <a:xfrm>
          <a:off x="643890" y="6014906"/>
          <a:ext cx="9014460" cy="974160"/>
        </a:xfrm>
        <a:prstGeom prst="roundRect">
          <a:avLst/>
        </a:prstGeom>
        <a:solidFill>
          <a:schemeClr val="accent3">
            <a:shade val="80000"/>
            <a:hueOff val="322512"/>
            <a:satOff val="-17538"/>
            <a:lumOff val="2913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0725" tIns="0" rIns="340725" bIns="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Waste management is linked to SDG 12 and Net Zero goals (</a:t>
          </a:r>
          <a:r>
            <a:rPr lang="en-GB" sz="2400" kern="1200" dirty="0" err="1">
              <a:latin typeface="Times New Roman" panose="02020603050405020304" pitchFamily="18" charset="0"/>
              <a:cs typeface="Times New Roman" panose="02020603050405020304" pitchFamily="18" charset="0"/>
            </a:rPr>
            <a:t>Zandieh</a:t>
          </a:r>
          <a:r>
            <a:rPr lang="en-GB" sz="2400" kern="1200" dirty="0">
              <a:latin typeface="Times New Roman" panose="02020603050405020304" pitchFamily="18" charset="0"/>
              <a:cs typeface="Times New Roman" panose="02020603050405020304" pitchFamily="18" charset="0"/>
            </a:rPr>
            <a:t> et al. 2024).</a:t>
          </a:r>
          <a:endParaRPr lang="en-US" sz="2400" kern="1200" dirty="0">
            <a:latin typeface="Times New Roman" panose="02020603050405020304" pitchFamily="18" charset="0"/>
            <a:cs typeface="Times New Roman" panose="02020603050405020304" pitchFamily="18" charset="0"/>
          </a:endParaRPr>
        </a:p>
      </dsp:txBody>
      <dsp:txXfrm>
        <a:off x="691445" y="6062461"/>
        <a:ext cx="8919350" cy="87905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1DB603-01E2-4F6A-9067-D530CF3ABF4A}">
      <dsp:nvSpPr>
        <dsp:cNvPr id="0" name=""/>
        <dsp:cNvSpPr/>
      </dsp:nvSpPr>
      <dsp:spPr>
        <a:xfrm>
          <a:off x="0" y="514466"/>
          <a:ext cx="12877799" cy="831600"/>
        </a:xfrm>
        <a:prstGeom prst="rect">
          <a:avLst/>
        </a:prstGeom>
        <a:solidFill>
          <a:schemeClr val="lt1">
            <a:alpha val="90000"/>
            <a:hueOff val="0"/>
            <a:satOff val="0"/>
            <a:lumOff val="0"/>
            <a:alphaOff val="0"/>
          </a:schemeClr>
        </a:solidFill>
        <a:ln w="15875" cap="flat" cmpd="sng" algn="ctr">
          <a:solidFill>
            <a:schemeClr val="accent3">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84EEAD5-C444-4CCE-B055-71DFCF8DE0D8}">
      <dsp:nvSpPr>
        <dsp:cNvPr id="0" name=""/>
        <dsp:cNvSpPr/>
      </dsp:nvSpPr>
      <dsp:spPr>
        <a:xfrm>
          <a:off x="643890" y="27386"/>
          <a:ext cx="9014460" cy="974160"/>
        </a:xfrm>
        <a:prstGeom prst="roundRect">
          <a:avLst/>
        </a:prstGeom>
        <a:solidFill>
          <a:schemeClr val="accent3">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0725" tIns="0" rIns="340725" bIns="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Triple Bottom Line highlights that waste reduction improves environmental, social, and financial outcomes (Atkins et al. 2018).</a:t>
          </a:r>
          <a:endParaRPr lang="en-US" sz="2400" kern="1200" dirty="0">
            <a:latin typeface="Times New Roman" panose="02020603050405020304" pitchFamily="18" charset="0"/>
            <a:cs typeface="Times New Roman" panose="02020603050405020304" pitchFamily="18" charset="0"/>
          </a:endParaRPr>
        </a:p>
      </dsp:txBody>
      <dsp:txXfrm>
        <a:off x="691445" y="74941"/>
        <a:ext cx="8919350" cy="879050"/>
      </dsp:txXfrm>
    </dsp:sp>
    <dsp:sp modelId="{B3080593-B0E0-4F00-9722-8931233AB313}">
      <dsp:nvSpPr>
        <dsp:cNvPr id="0" name=""/>
        <dsp:cNvSpPr/>
      </dsp:nvSpPr>
      <dsp:spPr>
        <a:xfrm>
          <a:off x="0" y="2011346"/>
          <a:ext cx="12877799" cy="831600"/>
        </a:xfrm>
        <a:prstGeom prst="rect">
          <a:avLst/>
        </a:prstGeom>
        <a:solidFill>
          <a:schemeClr val="lt1">
            <a:alpha val="90000"/>
            <a:hueOff val="0"/>
            <a:satOff val="0"/>
            <a:lumOff val="0"/>
            <a:alphaOff val="0"/>
          </a:schemeClr>
        </a:solidFill>
        <a:ln w="15875" cap="flat" cmpd="sng" algn="ctr">
          <a:solidFill>
            <a:schemeClr val="accent3">
              <a:shade val="80000"/>
              <a:hueOff val="80628"/>
              <a:satOff val="-4385"/>
              <a:lumOff val="7284"/>
              <a:alphaOff val="0"/>
            </a:schemeClr>
          </a:solidFill>
          <a:prstDash val="solid"/>
        </a:ln>
        <a:effectLst/>
      </dsp:spPr>
      <dsp:style>
        <a:lnRef idx="2">
          <a:scrgbClr r="0" g="0" b="0"/>
        </a:lnRef>
        <a:fillRef idx="1">
          <a:scrgbClr r="0" g="0" b="0"/>
        </a:fillRef>
        <a:effectRef idx="0">
          <a:scrgbClr r="0" g="0" b="0"/>
        </a:effectRef>
        <a:fontRef idx="minor"/>
      </dsp:style>
    </dsp:sp>
    <dsp:sp modelId="{A77DB6DD-DC4D-4854-920E-8D47360397B3}">
      <dsp:nvSpPr>
        <dsp:cNvPr id="0" name=""/>
        <dsp:cNvSpPr/>
      </dsp:nvSpPr>
      <dsp:spPr>
        <a:xfrm>
          <a:off x="643890" y="1524266"/>
          <a:ext cx="9014460" cy="974160"/>
        </a:xfrm>
        <a:prstGeom prst="roundRect">
          <a:avLst/>
        </a:prstGeom>
        <a:solidFill>
          <a:schemeClr val="accent3">
            <a:shade val="80000"/>
            <a:hueOff val="80628"/>
            <a:satOff val="-4385"/>
            <a:lumOff val="728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0725" tIns="0" rIns="340725" bIns="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Circular economy principles are also increasingly applied to food systems. </a:t>
          </a:r>
          <a:endParaRPr lang="en-US" sz="2400" kern="1200" dirty="0">
            <a:latin typeface="Times New Roman" panose="02020603050405020304" pitchFamily="18" charset="0"/>
            <a:cs typeface="Times New Roman" panose="02020603050405020304" pitchFamily="18" charset="0"/>
          </a:endParaRPr>
        </a:p>
      </dsp:txBody>
      <dsp:txXfrm>
        <a:off x="691445" y="1571821"/>
        <a:ext cx="8919350" cy="879050"/>
      </dsp:txXfrm>
    </dsp:sp>
    <dsp:sp modelId="{E85EFA78-601E-4227-B82A-B75484ACF1E3}">
      <dsp:nvSpPr>
        <dsp:cNvPr id="0" name=""/>
        <dsp:cNvSpPr/>
      </dsp:nvSpPr>
      <dsp:spPr>
        <a:xfrm>
          <a:off x="0" y="3508226"/>
          <a:ext cx="12877799" cy="831600"/>
        </a:xfrm>
        <a:prstGeom prst="rect">
          <a:avLst/>
        </a:prstGeom>
        <a:solidFill>
          <a:schemeClr val="lt1">
            <a:alpha val="90000"/>
            <a:hueOff val="0"/>
            <a:satOff val="0"/>
            <a:lumOff val="0"/>
            <a:alphaOff val="0"/>
          </a:schemeClr>
        </a:solidFill>
        <a:ln w="15875" cap="flat" cmpd="sng" algn="ctr">
          <a:solidFill>
            <a:schemeClr val="accent3">
              <a:shade val="80000"/>
              <a:hueOff val="161256"/>
              <a:satOff val="-8769"/>
              <a:lumOff val="14569"/>
              <a:alphaOff val="0"/>
            </a:schemeClr>
          </a:solidFill>
          <a:prstDash val="solid"/>
        </a:ln>
        <a:effectLst/>
      </dsp:spPr>
      <dsp:style>
        <a:lnRef idx="2">
          <a:scrgbClr r="0" g="0" b="0"/>
        </a:lnRef>
        <a:fillRef idx="1">
          <a:scrgbClr r="0" g="0" b="0"/>
        </a:fillRef>
        <a:effectRef idx="0">
          <a:scrgbClr r="0" g="0" b="0"/>
        </a:effectRef>
        <a:fontRef idx="minor"/>
      </dsp:style>
    </dsp:sp>
    <dsp:sp modelId="{4A2A00F8-456A-4CA3-964B-CD278F388138}">
      <dsp:nvSpPr>
        <dsp:cNvPr id="0" name=""/>
        <dsp:cNvSpPr/>
      </dsp:nvSpPr>
      <dsp:spPr>
        <a:xfrm>
          <a:off x="643890" y="3021146"/>
          <a:ext cx="9014460" cy="974160"/>
        </a:xfrm>
        <a:prstGeom prst="roundRect">
          <a:avLst/>
        </a:prstGeom>
        <a:solidFill>
          <a:schemeClr val="accent3">
            <a:shade val="80000"/>
            <a:hueOff val="161256"/>
            <a:satOff val="-8769"/>
            <a:lumOff val="1456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0725" tIns="0" rIns="340725" bIns="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Circular Economy includes waste as a resource (composting, anaerobic digestion, redistribution).</a:t>
          </a:r>
          <a:endParaRPr lang="en-US" sz="2400" kern="1200" dirty="0">
            <a:latin typeface="Times New Roman" panose="02020603050405020304" pitchFamily="18" charset="0"/>
            <a:cs typeface="Times New Roman" panose="02020603050405020304" pitchFamily="18" charset="0"/>
          </a:endParaRPr>
        </a:p>
      </dsp:txBody>
      <dsp:txXfrm>
        <a:off x="691445" y="3068701"/>
        <a:ext cx="8919350" cy="879050"/>
      </dsp:txXfrm>
    </dsp:sp>
    <dsp:sp modelId="{209968C1-B391-4676-B278-30E94675225C}">
      <dsp:nvSpPr>
        <dsp:cNvPr id="0" name=""/>
        <dsp:cNvSpPr/>
      </dsp:nvSpPr>
      <dsp:spPr>
        <a:xfrm>
          <a:off x="0" y="5005106"/>
          <a:ext cx="12877799" cy="831600"/>
        </a:xfrm>
        <a:prstGeom prst="rect">
          <a:avLst/>
        </a:prstGeom>
        <a:solidFill>
          <a:schemeClr val="lt1">
            <a:alpha val="90000"/>
            <a:hueOff val="0"/>
            <a:satOff val="0"/>
            <a:lumOff val="0"/>
            <a:alphaOff val="0"/>
          </a:schemeClr>
        </a:solidFill>
        <a:ln w="15875" cap="flat" cmpd="sng" algn="ctr">
          <a:solidFill>
            <a:schemeClr val="accent3">
              <a:shade val="80000"/>
              <a:hueOff val="241884"/>
              <a:satOff val="-13154"/>
              <a:lumOff val="21853"/>
              <a:alphaOff val="0"/>
            </a:schemeClr>
          </a:solidFill>
          <a:prstDash val="solid"/>
        </a:ln>
        <a:effectLst/>
      </dsp:spPr>
      <dsp:style>
        <a:lnRef idx="2">
          <a:scrgbClr r="0" g="0" b="0"/>
        </a:lnRef>
        <a:fillRef idx="1">
          <a:scrgbClr r="0" g="0" b="0"/>
        </a:fillRef>
        <a:effectRef idx="0">
          <a:scrgbClr r="0" g="0" b="0"/>
        </a:effectRef>
        <a:fontRef idx="minor"/>
      </dsp:style>
    </dsp:sp>
    <dsp:sp modelId="{D154193C-15A1-4A34-B10E-C28FE20639F3}">
      <dsp:nvSpPr>
        <dsp:cNvPr id="0" name=""/>
        <dsp:cNvSpPr/>
      </dsp:nvSpPr>
      <dsp:spPr>
        <a:xfrm>
          <a:off x="643890" y="4518026"/>
          <a:ext cx="9014460" cy="974160"/>
        </a:xfrm>
        <a:prstGeom prst="roundRect">
          <a:avLst/>
        </a:prstGeom>
        <a:solidFill>
          <a:schemeClr val="accent3">
            <a:shade val="80000"/>
            <a:hueOff val="241884"/>
            <a:satOff val="-13154"/>
            <a:lumOff val="218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0725" tIns="0" rIns="340725" bIns="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In hospitality, this translates into efforts to close the loop by converting waste into energy, fertilisers, or secondary food products (</a:t>
          </a:r>
          <a:r>
            <a:rPr lang="en-GB" sz="2400" kern="1200" dirty="0" err="1">
              <a:latin typeface="Times New Roman" panose="02020603050405020304" pitchFamily="18" charset="0"/>
              <a:cs typeface="Times New Roman" panose="02020603050405020304" pitchFamily="18" charset="0"/>
            </a:rPr>
            <a:t>Fassio</a:t>
          </a:r>
          <a:r>
            <a:rPr lang="en-GB" sz="2400" kern="1200" dirty="0">
              <a:latin typeface="Times New Roman" panose="02020603050405020304" pitchFamily="18" charset="0"/>
              <a:cs typeface="Times New Roman" panose="02020603050405020304" pitchFamily="18" charset="0"/>
            </a:rPr>
            <a:t> and </a:t>
          </a:r>
          <a:r>
            <a:rPr lang="en-GB" sz="2400" kern="1200" dirty="0" err="1">
              <a:latin typeface="Times New Roman" panose="02020603050405020304" pitchFamily="18" charset="0"/>
              <a:cs typeface="Times New Roman" panose="02020603050405020304" pitchFamily="18" charset="0"/>
            </a:rPr>
            <a:t>Chirilli</a:t>
          </a:r>
          <a:r>
            <a:rPr lang="en-GB" sz="2400" kern="1200" dirty="0">
              <a:latin typeface="Times New Roman" panose="02020603050405020304" pitchFamily="18" charset="0"/>
              <a:cs typeface="Times New Roman" panose="02020603050405020304" pitchFamily="18" charset="0"/>
            </a:rPr>
            <a:t>, 2023)</a:t>
          </a:r>
          <a:endParaRPr lang="en-US" sz="2400" kern="1200" dirty="0">
            <a:latin typeface="Times New Roman" panose="02020603050405020304" pitchFamily="18" charset="0"/>
            <a:cs typeface="Times New Roman" panose="02020603050405020304" pitchFamily="18" charset="0"/>
          </a:endParaRPr>
        </a:p>
      </dsp:txBody>
      <dsp:txXfrm>
        <a:off x="691445" y="4565581"/>
        <a:ext cx="8919350" cy="879050"/>
      </dsp:txXfrm>
    </dsp:sp>
    <dsp:sp modelId="{F19E3388-D9A2-41ED-94C3-BA3C12110D14}">
      <dsp:nvSpPr>
        <dsp:cNvPr id="0" name=""/>
        <dsp:cNvSpPr/>
      </dsp:nvSpPr>
      <dsp:spPr>
        <a:xfrm>
          <a:off x="0" y="6501986"/>
          <a:ext cx="12877799" cy="831600"/>
        </a:xfrm>
        <a:prstGeom prst="rect">
          <a:avLst/>
        </a:prstGeom>
        <a:solidFill>
          <a:schemeClr val="lt1">
            <a:alpha val="90000"/>
            <a:hueOff val="0"/>
            <a:satOff val="0"/>
            <a:lumOff val="0"/>
            <a:alphaOff val="0"/>
          </a:schemeClr>
        </a:solidFill>
        <a:ln w="15875" cap="flat" cmpd="sng" algn="ctr">
          <a:solidFill>
            <a:schemeClr val="accent3">
              <a:shade val="80000"/>
              <a:hueOff val="322512"/>
              <a:satOff val="-17538"/>
              <a:lumOff val="29138"/>
              <a:alphaOff val="0"/>
            </a:schemeClr>
          </a:solidFill>
          <a:prstDash val="solid"/>
        </a:ln>
        <a:effectLst/>
      </dsp:spPr>
      <dsp:style>
        <a:lnRef idx="2">
          <a:scrgbClr r="0" g="0" b="0"/>
        </a:lnRef>
        <a:fillRef idx="1">
          <a:scrgbClr r="0" g="0" b="0"/>
        </a:fillRef>
        <a:effectRef idx="0">
          <a:scrgbClr r="0" g="0" b="0"/>
        </a:effectRef>
        <a:fontRef idx="minor"/>
      </dsp:style>
    </dsp:sp>
    <dsp:sp modelId="{1EB2D6CA-E1B4-4753-9067-A311DD26FE41}">
      <dsp:nvSpPr>
        <dsp:cNvPr id="0" name=""/>
        <dsp:cNvSpPr/>
      </dsp:nvSpPr>
      <dsp:spPr>
        <a:xfrm>
          <a:off x="643890" y="6014906"/>
          <a:ext cx="9014460" cy="974160"/>
        </a:xfrm>
        <a:prstGeom prst="roundRect">
          <a:avLst/>
        </a:prstGeom>
        <a:solidFill>
          <a:schemeClr val="accent3">
            <a:shade val="80000"/>
            <a:hueOff val="322512"/>
            <a:satOff val="-17538"/>
            <a:lumOff val="2913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0725" tIns="0" rIns="340725" bIns="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Times New Roman" panose="02020603050405020304" pitchFamily="18" charset="0"/>
              <a:cs typeface="Times New Roman" panose="02020603050405020304" pitchFamily="18" charset="0"/>
            </a:rPr>
            <a:t>Key strategies comprise innovative inventory systems, local sourcing, surplus food donations, and seasonal menus.</a:t>
          </a:r>
          <a:endParaRPr lang="en-US" sz="2400" kern="1200" dirty="0">
            <a:latin typeface="Times New Roman" panose="02020603050405020304" pitchFamily="18" charset="0"/>
            <a:cs typeface="Times New Roman" panose="02020603050405020304" pitchFamily="18" charset="0"/>
          </a:endParaRPr>
        </a:p>
      </dsp:txBody>
      <dsp:txXfrm>
        <a:off x="691445" y="6062461"/>
        <a:ext cx="8919350" cy="87905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8A80535-F14E-4C68-9EBF-67D135842EEF}">
      <dsp:nvSpPr>
        <dsp:cNvPr id="0" name=""/>
        <dsp:cNvSpPr/>
      </dsp:nvSpPr>
      <dsp:spPr>
        <a:xfrm>
          <a:off x="1241425" y="0"/>
          <a:ext cx="14069489" cy="7097577"/>
        </a:xfrm>
        <a:prstGeom prst="rightArrow">
          <a:avLst/>
        </a:prstGeom>
        <a:solidFill>
          <a:schemeClr val="dk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64C7FA-ADA7-4985-B962-0FC1535607F7}">
      <dsp:nvSpPr>
        <dsp:cNvPr id="0" name=""/>
        <dsp:cNvSpPr/>
      </dsp:nvSpPr>
      <dsp:spPr>
        <a:xfrm>
          <a:off x="5657" y="2129273"/>
          <a:ext cx="3675783" cy="2839030"/>
        </a:xfrm>
        <a:prstGeom prst="roundRect">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150000"/>
            </a:lnSpc>
            <a:spcBef>
              <a:spcPct val="0"/>
            </a:spcBef>
            <a:spcAft>
              <a:spcPct val="35000"/>
            </a:spcAft>
            <a:buNone/>
          </a:pPr>
          <a:r>
            <a:rPr lang="en-US" sz="2400" kern="1200" dirty="0"/>
            <a:t>Food waste sustainability integrates technology and human behaviour.</a:t>
          </a:r>
          <a:endParaRPr lang="en-GB" sz="2400" kern="1200" dirty="0">
            <a:latin typeface="Times New Roman" panose="02020603050405020304" pitchFamily="18" charset="0"/>
            <a:cs typeface="Times New Roman" panose="02020603050405020304" pitchFamily="18" charset="0"/>
          </a:endParaRPr>
        </a:p>
      </dsp:txBody>
      <dsp:txXfrm>
        <a:off x="144247" y="2267863"/>
        <a:ext cx="3398603" cy="2561850"/>
      </dsp:txXfrm>
    </dsp:sp>
    <dsp:sp modelId="{62628F63-3E58-4C21-B8C2-49A3C9D07BBD}">
      <dsp:nvSpPr>
        <dsp:cNvPr id="0" name=""/>
        <dsp:cNvSpPr/>
      </dsp:nvSpPr>
      <dsp:spPr>
        <a:xfrm>
          <a:off x="4294071" y="2129273"/>
          <a:ext cx="3675783" cy="2839030"/>
        </a:xfrm>
        <a:prstGeom prst="roundRect">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150000"/>
            </a:lnSpc>
            <a:spcBef>
              <a:spcPct val="0"/>
            </a:spcBef>
            <a:spcAft>
              <a:spcPct val="35000"/>
            </a:spcAft>
            <a:buNone/>
          </a:pPr>
          <a:r>
            <a:rPr lang="en-US" sz="2400" kern="1200" dirty="0"/>
            <a:t>Digital tracking and AI improve accountability and efficiency.</a:t>
          </a:r>
          <a:endParaRPr lang="en-GB" sz="2400" kern="1200" dirty="0">
            <a:latin typeface="Times New Roman" panose="02020603050405020304" pitchFamily="18" charset="0"/>
            <a:cs typeface="Times New Roman" panose="02020603050405020304" pitchFamily="18" charset="0"/>
          </a:endParaRPr>
        </a:p>
      </dsp:txBody>
      <dsp:txXfrm>
        <a:off x="4432661" y="2267863"/>
        <a:ext cx="3398603" cy="2561850"/>
      </dsp:txXfrm>
    </dsp:sp>
    <dsp:sp modelId="{C87352C6-2570-4062-9D58-F0277EC7E9BE}">
      <dsp:nvSpPr>
        <dsp:cNvPr id="0" name=""/>
        <dsp:cNvSpPr/>
      </dsp:nvSpPr>
      <dsp:spPr>
        <a:xfrm>
          <a:off x="8582485" y="2129273"/>
          <a:ext cx="3675783" cy="2839030"/>
        </a:xfrm>
        <a:prstGeom prst="roundRect">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150000"/>
            </a:lnSpc>
            <a:spcBef>
              <a:spcPct val="0"/>
            </a:spcBef>
            <a:spcAft>
              <a:spcPct val="35000"/>
            </a:spcAft>
            <a:buNone/>
          </a:pPr>
          <a:r>
            <a:rPr lang="en-US" sz="2400" kern="1200" dirty="0"/>
            <a:t>Leadership, staff training, and motivation are crucial for success.</a:t>
          </a:r>
          <a:endParaRPr lang="en-GB" sz="2400" kern="1200" dirty="0">
            <a:latin typeface="Times New Roman" panose="02020603050405020304" pitchFamily="18" charset="0"/>
            <a:cs typeface="Times New Roman" panose="02020603050405020304" pitchFamily="18" charset="0"/>
          </a:endParaRPr>
        </a:p>
      </dsp:txBody>
      <dsp:txXfrm>
        <a:off x="8721075" y="2267863"/>
        <a:ext cx="3398603" cy="2561850"/>
      </dsp:txXfrm>
    </dsp:sp>
    <dsp:sp modelId="{A01BC445-4096-4DCC-98A0-B09FACAC1E00}">
      <dsp:nvSpPr>
        <dsp:cNvPr id="0" name=""/>
        <dsp:cNvSpPr/>
      </dsp:nvSpPr>
      <dsp:spPr>
        <a:xfrm>
          <a:off x="12870899" y="2129273"/>
          <a:ext cx="3675783" cy="2839030"/>
        </a:xfrm>
        <a:prstGeom prst="roundRect">
          <a:avLst/>
        </a:prstGeom>
        <a:solidFill>
          <a:schemeClr val="lt1">
            <a:hueOff val="0"/>
            <a:satOff val="0"/>
            <a:lumOff val="0"/>
            <a:alphaOff val="0"/>
          </a:schemeClr>
        </a:solidFill>
        <a:ln w="15875"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150000"/>
            </a:lnSpc>
            <a:spcBef>
              <a:spcPct val="0"/>
            </a:spcBef>
            <a:spcAft>
              <a:spcPct val="35000"/>
            </a:spcAft>
            <a:buNone/>
          </a:pPr>
          <a:r>
            <a:rPr lang="en-US" sz="2400" kern="1200" dirty="0"/>
            <a:t>Collaboration with suppliers and NGOs enhances sustainable practices.</a:t>
          </a:r>
          <a:endParaRPr lang="en-GB" sz="2400" kern="1200" dirty="0">
            <a:latin typeface="Times New Roman" panose="02020603050405020304" pitchFamily="18" charset="0"/>
            <a:cs typeface="Times New Roman" panose="02020603050405020304" pitchFamily="18" charset="0"/>
          </a:endParaRPr>
        </a:p>
      </dsp:txBody>
      <dsp:txXfrm>
        <a:off x="13009489" y="2267863"/>
        <a:ext cx="3398603" cy="25618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1DF3BC-CC7A-47EB-920A-C0099C779A9C}">
      <dsp:nvSpPr>
        <dsp:cNvPr id="0" name=""/>
        <dsp:cNvSpPr/>
      </dsp:nvSpPr>
      <dsp:spPr>
        <a:xfrm>
          <a:off x="0" y="0"/>
          <a:ext cx="9387840" cy="1170432"/>
        </a:xfrm>
        <a:prstGeom prst="roundRect">
          <a:avLst>
            <a:gd name="adj" fmla="val 10000"/>
          </a:avLst>
        </a:prstGeom>
        <a:solidFill>
          <a:schemeClr val="accent2">
            <a:shade val="80000"/>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Implement smart inventory and AI-driven waste tracking to reduce overproduction.</a:t>
          </a:r>
          <a:endParaRPr lang="en-US" sz="3000" kern="1200" dirty="0"/>
        </a:p>
      </dsp:txBody>
      <dsp:txXfrm>
        <a:off x="34281" y="34281"/>
        <a:ext cx="7987911" cy="1101870"/>
      </dsp:txXfrm>
    </dsp:sp>
    <dsp:sp modelId="{CFCF35C7-337F-4EDF-9111-B3DD52BC7D88}">
      <dsp:nvSpPr>
        <dsp:cNvPr id="0" name=""/>
        <dsp:cNvSpPr/>
      </dsp:nvSpPr>
      <dsp:spPr>
        <a:xfrm>
          <a:off x="701040" y="1332992"/>
          <a:ext cx="9387840" cy="1170432"/>
        </a:xfrm>
        <a:prstGeom prst="roundRect">
          <a:avLst>
            <a:gd name="adj" fmla="val 10000"/>
          </a:avLst>
        </a:prstGeom>
        <a:solidFill>
          <a:schemeClr val="accent2">
            <a:shade val="80000"/>
            <a:hueOff val="-87477"/>
            <a:satOff val="-5668"/>
            <a:lumOff val="766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Train staff on sustainable practices and food handling procedures.</a:t>
          </a:r>
          <a:endParaRPr lang="en-US" sz="3000" kern="1200" dirty="0"/>
        </a:p>
      </dsp:txBody>
      <dsp:txXfrm>
        <a:off x="735321" y="1367273"/>
        <a:ext cx="7857457" cy="1101870"/>
      </dsp:txXfrm>
    </dsp:sp>
    <dsp:sp modelId="{92914B42-E82C-4AD8-8DCF-4E230D17A60D}">
      <dsp:nvSpPr>
        <dsp:cNvPr id="0" name=""/>
        <dsp:cNvSpPr/>
      </dsp:nvSpPr>
      <dsp:spPr>
        <a:xfrm>
          <a:off x="1402079" y="2665984"/>
          <a:ext cx="9387840" cy="1170432"/>
        </a:xfrm>
        <a:prstGeom prst="roundRect">
          <a:avLst>
            <a:gd name="adj" fmla="val 10000"/>
          </a:avLst>
        </a:prstGeom>
        <a:solidFill>
          <a:schemeClr val="accent2">
            <a:shade val="80000"/>
            <a:hueOff val="-174954"/>
            <a:satOff val="-11335"/>
            <a:lumOff val="15326"/>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Develop redistribution partnerships with local charities to minimise edible waste.</a:t>
          </a:r>
          <a:endParaRPr lang="en-US" sz="3000" kern="1200" dirty="0"/>
        </a:p>
      </dsp:txBody>
      <dsp:txXfrm>
        <a:off x="1436360" y="2700265"/>
        <a:ext cx="7857457" cy="1101870"/>
      </dsp:txXfrm>
    </dsp:sp>
    <dsp:sp modelId="{E4E6A351-2F4C-4E99-9CA4-F91D551CC9D6}">
      <dsp:nvSpPr>
        <dsp:cNvPr id="0" name=""/>
        <dsp:cNvSpPr/>
      </dsp:nvSpPr>
      <dsp:spPr>
        <a:xfrm>
          <a:off x="2103119" y="3998976"/>
          <a:ext cx="9387840" cy="1170432"/>
        </a:xfrm>
        <a:prstGeom prst="roundRect">
          <a:avLst>
            <a:gd name="adj" fmla="val 10000"/>
          </a:avLst>
        </a:prstGeom>
        <a:solidFill>
          <a:schemeClr val="accent2">
            <a:shade val="80000"/>
            <a:hueOff val="-262430"/>
            <a:satOff val="-17003"/>
            <a:lumOff val="2299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Invest in composting or anaerobic digestion for unavoidable waste.</a:t>
          </a:r>
          <a:endParaRPr lang="en-US" sz="3000" kern="1200" dirty="0"/>
        </a:p>
      </dsp:txBody>
      <dsp:txXfrm>
        <a:off x="2137400" y="4033257"/>
        <a:ext cx="7857457" cy="1101870"/>
      </dsp:txXfrm>
    </dsp:sp>
    <dsp:sp modelId="{CB6950CE-AE5A-4511-8A42-5FB5CCB75F84}">
      <dsp:nvSpPr>
        <dsp:cNvPr id="0" name=""/>
        <dsp:cNvSpPr/>
      </dsp:nvSpPr>
      <dsp:spPr>
        <a:xfrm>
          <a:off x="2804159" y="5331968"/>
          <a:ext cx="9387840" cy="1170432"/>
        </a:xfrm>
        <a:prstGeom prst="roundRect">
          <a:avLst>
            <a:gd name="adj" fmla="val 10000"/>
          </a:avLst>
        </a:prstGeom>
        <a:solidFill>
          <a:schemeClr val="accent2">
            <a:shade val="80000"/>
            <a:hueOff val="-349907"/>
            <a:satOff val="-22670"/>
            <a:lumOff val="3065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dirty="0"/>
            <a:t>Promote sustainability initiatives to enhance brand reputation and attract eco-conscious guests.</a:t>
          </a:r>
          <a:endParaRPr lang="en-US" sz="3000" kern="1200" dirty="0"/>
        </a:p>
      </dsp:txBody>
      <dsp:txXfrm>
        <a:off x="2838440" y="5366249"/>
        <a:ext cx="7857457" cy="1101870"/>
      </dsp:txXfrm>
    </dsp:sp>
    <dsp:sp modelId="{4F219926-D899-45BF-8A75-3BBC739EFE9A}">
      <dsp:nvSpPr>
        <dsp:cNvPr id="0" name=""/>
        <dsp:cNvSpPr/>
      </dsp:nvSpPr>
      <dsp:spPr>
        <a:xfrm>
          <a:off x="8627059" y="855065"/>
          <a:ext cx="760780" cy="760780"/>
        </a:xfrm>
        <a:prstGeom prst="downArrow">
          <a:avLst>
            <a:gd name="adj1" fmla="val 55000"/>
            <a:gd name="adj2" fmla="val 45000"/>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798234" y="855065"/>
        <a:ext cx="418430" cy="572487"/>
      </dsp:txXfrm>
    </dsp:sp>
    <dsp:sp modelId="{02688310-5675-42C9-8F9D-F61BB11F0C2E}">
      <dsp:nvSpPr>
        <dsp:cNvPr id="0" name=""/>
        <dsp:cNvSpPr/>
      </dsp:nvSpPr>
      <dsp:spPr>
        <a:xfrm>
          <a:off x="9328099" y="2188057"/>
          <a:ext cx="760780" cy="760780"/>
        </a:xfrm>
        <a:prstGeom prst="downArrow">
          <a:avLst>
            <a:gd name="adj1" fmla="val 55000"/>
            <a:gd name="adj2" fmla="val 45000"/>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499274" y="2188057"/>
        <a:ext cx="418430" cy="572487"/>
      </dsp:txXfrm>
    </dsp:sp>
    <dsp:sp modelId="{A6E13611-D7A8-4435-9106-F6FB6CDCEF82}">
      <dsp:nvSpPr>
        <dsp:cNvPr id="0" name=""/>
        <dsp:cNvSpPr/>
      </dsp:nvSpPr>
      <dsp:spPr>
        <a:xfrm>
          <a:off x="10029139" y="3501542"/>
          <a:ext cx="760780" cy="760780"/>
        </a:xfrm>
        <a:prstGeom prst="downArrow">
          <a:avLst>
            <a:gd name="adj1" fmla="val 55000"/>
            <a:gd name="adj2" fmla="val 45000"/>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10200314" y="3501542"/>
        <a:ext cx="418430" cy="572487"/>
      </dsp:txXfrm>
    </dsp:sp>
    <dsp:sp modelId="{4CF79F11-A735-4E35-94EB-9FBD9D99747A}">
      <dsp:nvSpPr>
        <dsp:cNvPr id="0" name=""/>
        <dsp:cNvSpPr/>
      </dsp:nvSpPr>
      <dsp:spPr>
        <a:xfrm>
          <a:off x="10730179" y="4847539"/>
          <a:ext cx="760780" cy="760780"/>
        </a:xfrm>
        <a:prstGeom prst="downArrow">
          <a:avLst>
            <a:gd name="adj1" fmla="val 55000"/>
            <a:gd name="adj2" fmla="val 45000"/>
          </a:avLst>
        </a:prstGeom>
        <a:solidFill>
          <a:schemeClr val="accent2">
            <a:alpha val="90000"/>
            <a:tint val="40000"/>
            <a:hueOff val="0"/>
            <a:satOff val="0"/>
            <a:lumOff val="0"/>
            <a:alphaOff val="0"/>
          </a:schemeClr>
        </a:solidFill>
        <a:ln w="15875" cap="flat"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10901354" y="4847539"/>
        <a:ext cx="418430" cy="57248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5.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5F80FD-4000-40CB-9847-D45383FD3A4D}" type="datetimeFigureOut">
              <a:rPr lang="en-GB" smtClean="0"/>
              <a:t>06/11/2025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4B80931-49DE-450B-B15A-5912261ECB3D}" type="slidenum">
              <a:rPr lang="en-GB" smtClean="0"/>
              <a:t>‹#›</a:t>
            </a:fld>
            <a:endParaRPr lang="en-GB"/>
          </a:p>
        </p:txBody>
      </p:sp>
    </p:spTree>
    <p:extLst>
      <p:ext uri="{BB962C8B-B14F-4D97-AF65-F5344CB8AC3E}">
        <p14:creationId xmlns:p14="http://schemas.microsoft.com/office/powerpoint/2010/main" val="1965945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4B80931-49DE-450B-B15A-5912261ECB3D}" type="slidenum">
              <a:rPr lang="en-GB" smtClean="0"/>
              <a:t>1</a:t>
            </a:fld>
            <a:endParaRPr lang="en-GB"/>
          </a:p>
        </p:txBody>
      </p:sp>
    </p:spTree>
    <p:extLst>
      <p:ext uri="{BB962C8B-B14F-4D97-AF65-F5344CB8AC3E}">
        <p14:creationId xmlns:p14="http://schemas.microsoft.com/office/powerpoint/2010/main" val="424300963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4B80931-49DE-450B-B15A-5912261ECB3D}" type="slidenum">
              <a:rPr lang="en-GB" smtClean="0"/>
              <a:t>2</a:t>
            </a:fld>
            <a:endParaRPr lang="en-GB"/>
          </a:p>
        </p:txBody>
      </p:sp>
    </p:spTree>
    <p:extLst>
      <p:ext uri="{BB962C8B-B14F-4D97-AF65-F5344CB8AC3E}">
        <p14:creationId xmlns:p14="http://schemas.microsoft.com/office/powerpoint/2010/main" val="117985693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Food waste is a major sustainability issue and an incidental cost in the hospitality industry. Hotels and restaurants are marked with the over generation of waste and poor waste-management activities, thus resulting in a huge amount of material loss that negatively influences the fiscal performance and the environmental integrity (Costa and Costa, 2022). The hospitality sector has the duty to reduce waste and at the same time ensure its efficiency in operations, satisfaction of guests and long term sustainability, by complying with the United Nations Sustainable Development Goal 12, and the Net-Zero targets.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4B80931-49DE-450B-B15A-5912261ECB3D}" type="slidenum">
              <a:rPr lang="en-GB" smtClean="0"/>
              <a:t>3</a:t>
            </a:fld>
            <a:endParaRPr lang="en-GB"/>
          </a:p>
        </p:txBody>
      </p:sp>
    </p:spTree>
    <p:extLst>
      <p:ext uri="{BB962C8B-B14F-4D97-AF65-F5344CB8AC3E}">
        <p14:creationId xmlns:p14="http://schemas.microsoft.com/office/powerpoint/2010/main" val="25246698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hospitality sector is a major contributor of food waste due to its service-oriented nature and client demand. In addition to causing financial losses and bad reputation, such waste has a negative impact on the environment. As a result, food waste reduction has been prioritised by international conventions, like SDG 12.3. These norms impact long-term competitive advantage, profitability and guest satisfaction. According to Ford and </a:t>
            </a:r>
            <a:r>
              <a:rPr lang="en-GB" sz="1200" kern="1200" dirty="0" err="1">
                <a:solidFill>
                  <a:schemeClr val="tx1"/>
                </a:solidFill>
                <a:effectLst/>
                <a:latin typeface="+mn-lt"/>
                <a:ea typeface="+mn-ea"/>
                <a:cs typeface="+mn-cs"/>
              </a:rPr>
              <a:t>Sturman</a:t>
            </a:r>
            <a:r>
              <a:rPr lang="en-GB" sz="1200" kern="1200" dirty="0">
                <a:solidFill>
                  <a:schemeClr val="tx1"/>
                </a:solidFill>
                <a:effectLst/>
                <a:latin typeface="+mn-lt"/>
                <a:ea typeface="+mn-ea"/>
                <a:cs typeface="+mn-cs"/>
              </a:rPr>
              <a:t> (2019), to manage hospitality organisations successfully the sustainability practises must be in tandem with guest satisfaction.</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4B80931-49DE-450B-B15A-5912261ECB3D}" type="slidenum">
              <a:rPr lang="en-GB" smtClean="0"/>
              <a:t>4</a:t>
            </a:fld>
            <a:endParaRPr lang="en-GB"/>
          </a:p>
        </p:txBody>
      </p:sp>
    </p:spTree>
    <p:extLst>
      <p:ext uri="{BB962C8B-B14F-4D97-AF65-F5344CB8AC3E}">
        <p14:creationId xmlns:p14="http://schemas.microsoft.com/office/powerpoint/2010/main" val="24244726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addition to the environmental harm, food waste has serious social and economic impacts. Hospitality establishments are very high, especially those that deal with buffets and produce in excesses. Hotels, therefore, have ethical responsibilities to be at the forefront of sustainable practises. Tourism is also considered to be economic and ethical; Tribe (2009) argues that tourism requires hotels to dismiss sustainability as a moral obligation. The mitigation of food waste is closely associated with SDG 12 that is focusing on responsible consumption and achieving net-zero targets. By challenging this issue, the hotels justify themselves as responsible, effective, and competitive players in the market. Globally, sustainability in the hospitality sector has been emphasised as an issue, as well as a competitive requirement (</a:t>
            </a:r>
            <a:r>
              <a:rPr lang="en-GB" sz="1200" kern="1200" dirty="0" err="1">
                <a:solidFill>
                  <a:schemeClr val="tx1"/>
                </a:solidFill>
                <a:effectLst/>
                <a:latin typeface="+mn-lt"/>
                <a:ea typeface="+mn-ea"/>
                <a:cs typeface="+mn-cs"/>
              </a:rPr>
              <a:t>Batabyal</a:t>
            </a:r>
            <a:r>
              <a:rPr lang="en-GB" sz="1200" kern="1200" dirty="0">
                <a:solidFill>
                  <a:schemeClr val="tx1"/>
                </a:solidFill>
                <a:effectLst/>
                <a:latin typeface="+mn-lt"/>
                <a:ea typeface="+mn-ea"/>
                <a:cs typeface="+mn-cs"/>
              </a:rPr>
              <a:t> and Das, 2019).</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4B80931-49DE-450B-B15A-5912261ECB3D}" type="slidenum">
              <a:rPr lang="en-GB" smtClean="0"/>
              <a:t>5</a:t>
            </a:fld>
            <a:endParaRPr lang="en-GB"/>
          </a:p>
        </p:txBody>
      </p:sp>
    </p:spTree>
    <p:extLst>
      <p:ext uri="{BB962C8B-B14F-4D97-AF65-F5344CB8AC3E}">
        <p14:creationId xmlns:p14="http://schemas.microsoft.com/office/powerpoint/2010/main" val="10845062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conceptual frameworks used by the hotel industry in its waste reduction programmes often include the Circular Economy and the Triple Bottom Line. Several organisations have regularly introduced digital inventory management platforms, compost programmes, redistribution policies, and other e-commerce options to meet the mandatory sustainability standards. Although empirical studies reveal that these measures have the potential to improve operational efficiency and public perception, the success of such measures depends on various factors such as the scope of the project and the amount of money invested in it. Such solutions may seem easily applicable in the scaled activities of large hotel conglomerates, but the small operators tend to face significant difficulties. As a result, the implementation of flexible strategies, strategies that have been adjusted to certain contextual parameters, is critical to the delivery of equitable and sustainable results. The current tendencies in the tourism sector show that the global cooperation is essential to successful waste management (Cooper and Hall, 2019).</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4B80931-49DE-450B-B15A-5912261ECB3D}" type="slidenum">
              <a:rPr lang="en-GB" smtClean="0"/>
              <a:t>6</a:t>
            </a:fld>
            <a:endParaRPr lang="en-GB"/>
          </a:p>
        </p:txBody>
      </p:sp>
    </p:spTree>
    <p:extLst>
      <p:ext uri="{BB962C8B-B14F-4D97-AF65-F5344CB8AC3E}">
        <p14:creationId xmlns:p14="http://schemas.microsoft.com/office/powerpoint/2010/main" val="63584587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Hotels become sustainable with the help of quantifiable results such as smart inventory and segregation systems that minimize the amount of waste food. Regulations, expectations of the guests, and net-zero goals influence the environment. Managers, chefs, and staffs enable projects, such as composting and food redistribution, and digital tracking tools and audits give feedback performance in real time.</a:t>
            </a:r>
          </a:p>
        </p:txBody>
      </p:sp>
      <p:sp>
        <p:nvSpPr>
          <p:cNvPr id="4" name="Slide Number Placeholder 3"/>
          <p:cNvSpPr>
            <a:spLocks noGrp="1"/>
          </p:cNvSpPr>
          <p:nvPr>
            <p:ph type="sldNum" sz="quarter" idx="10"/>
          </p:nvPr>
        </p:nvSpPr>
        <p:spPr/>
        <p:txBody>
          <a:bodyPr/>
          <a:lstStyle/>
          <a:p>
            <a:fld id="{E4B80931-49DE-450B-B15A-5912261ECB3D}" type="slidenum">
              <a:rPr lang="en-GB" smtClean="0"/>
              <a:t>7</a:t>
            </a:fld>
            <a:endParaRPr lang="en-GB"/>
          </a:p>
        </p:txBody>
      </p:sp>
    </p:spTree>
    <p:extLst>
      <p:ext uri="{BB962C8B-B14F-4D97-AF65-F5344CB8AC3E}">
        <p14:creationId xmlns:p14="http://schemas.microsoft.com/office/powerpoint/2010/main" val="22122748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Unpredictable food demand in the hotels brings about leftover foods in the buffets and events. In response to this, they enforce smart inventory, AI predictive, composting, and collaboration with local charities. Such measures cut disposal, increase brand awareness, customer satisfaction and promote sustainability objectives at the expense of both eco-efficiency and profitability of operations.</a:t>
            </a:r>
          </a:p>
        </p:txBody>
      </p:sp>
      <p:sp>
        <p:nvSpPr>
          <p:cNvPr id="4" name="Slide Number Placeholder 3"/>
          <p:cNvSpPr>
            <a:spLocks noGrp="1"/>
          </p:cNvSpPr>
          <p:nvPr>
            <p:ph type="sldNum" sz="quarter" idx="10"/>
          </p:nvPr>
        </p:nvSpPr>
        <p:spPr/>
        <p:txBody>
          <a:bodyPr/>
          <a:lstStyle/>
          <a:p>
            <a:fld id="{E4B80931-49DE-450B-B15A-5912261ECB3D}" type="slidenum">
              <a:rPr lang="en-GB" smtClean="0"/>
              <a:t>8</a:t>
            </a:fld>
            <a:endParaRPr lang="en-GB"/>
          </a:p>
        </p:txBody>
      </p:sp>
    </p:spTree>
    <p:extLst>
      <p:ext uri="{BB962C8B-B14F-4D97-AF65-F5344CB8AC3E}">
        <p14:creationId xmlns:p14="http://schemas.microsoft.com/office/powerpoint/2010/main" val="26103302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The overproduction of food waste in hotels is primarily occasioned by fluctuations in demand. Lack of effective forecasting systems, poor access to technology and incompetent personnel contribute to the problem. The costs and level of awareness breakdown investment and some leaders still consider sustainability to be a cost and not a strategic benefit to prevent </a:t>
            </a:r>
            <a:r>
              <a:rPr lang="en-US" sz="1200" kern="1200" dirty="0" err="1">
                <a:solidFill>
                  <a:schemeClr val="tx1"/>
                </a:solidFill>
                <a:effectLst/>
                <a:latin typeface="+mn-lt"/>
                <a:ea typeface="+mn-ea"/>
                <a:cs typeface="+mn-cs"/>
              </a:rPr>
              <a:t>prioritisation</a:t>
            </a:r>
            <a:r>
              <a:rPr lang="en-US" sz="1200" kern="1200" dirty="0">
                <a:solidFill>
                  <a:schemeClr val="tx1"/>
                </a:solidFill>
                <a:effectLst/>
                <a:latin typeface="+mn-lt"/>
                <a:ea typeface="+mn-ea"/>
                <a:cs typeface="+mn-cs"/>
              </a:rPr>
              <a:t>.</a:t>
            </a:r>
          </a:p>
        </p:txBody>
      </p:sp>
      <p:sp>
        <p:nvSpPr>
          <p:cNvPr id="4" name="Slide Number Placeholder 3"/>
          <p:cNvSpPr>
            <a:spLocks noGrp="1"/>
          </p:cNvSpPr>
          <p:nvPr>
            <p:ph type="sldNum" sz="quarter" idx="10"/>
          </p:nvPr>
        </p:nvSpPr>
        <p:spPr/>
        <p:txBody>
          <a:bodyPr/>
          <a:lstStyle/>
          <a:p>
            <a:fld id="{E4B80931-49DE-450B-B15A-5912261ECB3D}" type="slidenum">
              <a:rPr lang="en-GB" smtClean="0"/>
              <a:t>9</a:t>
            </a:fld>
            <a:endParaRPr lang="en-GB"/>
          </a:p>
        </p:txBody>
      </p:sp>
    </p:spTree>
    <p:extLst>
      <p:ext uri="{BB962C8B-B14F-4D97-AF65-F5344CB8AC3E}">
        <p14:creationId xmlns:p14="http://schemas.microsoft.com/office/powerpoint/2010/main" val="20786820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Hotels are being pulled by global awareness of sustainability, policies, and expectations of consumers towards being eco-friendly. High costs and scarce resources cause strains and make the sustainability adoption not even throughout the industry. Bad waste management is a negative impact on the environment and brand trust. The responses of the hotels include technology, certification, training of the staff, and cooperation with suppliers and NGOs.</a:t>
            </a:r>
          </a:p>
        </p:txBody>
      </p:sp>
      <p:sp>
        <p:nvSpPr>
          <p:cNvPr id="4" name="Slide Number Placeholder 3"/>
          <p:cNvSpPr>
            <a:spLocks noGrp="1"/>
          </p:cNvSpPr>
          <p:nvPr>
            <p:ph type="sldNum" sz="quarter" idx="10"/>
          </p:nvPr>
        </p:nvSpPr>
        <p:spPr/>
        <p:txBody>
          <a:bodyPr/>
          <a:lstStyle/>
          <a:p>
            <a:fld id="{E4B80931-49DE-450B-B15A-5912261ECB3D}" type="slidenum">
              <a:rPr lang="en-GB" smtClean="0"/>
              <a:t>10</a:t>
            </a:fld>
            <a:endParaRPr lang="en-GB"/>
          </a:p>
        </p:txBody>
      </p:sp>
    </p:spTree>
    <p:extLst>
      <p:ext uri="{BB962C8B-B14F-4D97-AF65-F5344CB8AC3E}">
        <p14:creationId xmlns:p14="http://schemas.microsoft.com/office/powerpoint/2010/main" val="7446470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a:solidFill>
                  <a:schemeClr val="tx1"/>
                </a:solidFill>
                <a:effectLst/>
                <a:latin typeface="+mn-lt"/>
                <a:ea typeface="+mn-ea"/>
                <a:cs typeface="+mn-cs"/>
              </a:rPr>
              <a:t>In the UK hospitality segment, political heads play a very important role in the sustainability aspect. The government proves that the economic growth and the environmental protection are not at odds but can be achieved simultaneously. Among the various measures taken by government, the use of financial tools like REITs is to support the hotels in their adoption of sustainable practices such as reducing food waste etc. Nevertheless, the plight of smaller independent hotels is the opposite as they suffer from inflation, high energy costs, and low financial capacity.</a:t>
            </a:r>
          </a:p>
          <a:p>
            <a:br>
              <a:rPr lang="en-US" dirty="0"/>
            </a:b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4B80931-49DE-450B-B15A-5912261ECB3D}" type="slidenum">
              <a:rPr lang="en-GB" smtClean="0"/>
              <a:t>11</a:t>
            </a:fld>
            <a:endParaRPr lang="en-GB"/>
          </a:p>
        </p:txBody>
      </p:sp>
    </p:spTree>
    <p:extLst>
      <p:ext uri="{BB962C8B-B14F-4D97-AF65-F5344CB8AC3E}">
        <p14:creationId xmlns:p14="http://schemas.microsoft.com/office/powerpoint/2010/main" val="368129156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Hotel sustainability depends on technological innovation as well as the human responsibility. Digital monitoring and AI enhance work efficiency, yet its effectiveness requires the work of leadership, training of the staff, and motivation. Luxury chains are advantaged by resources, but the small hotels are under a disadvantage. Sustainability is needed to be ingrained in culture and the collaboration with suppliers and NGOs are needed to produce a lasting impact.</a:t>
            </a:r>
          </a:p>
        </p:txBody>
      </p:sp>
      <p:sp>
        <p:nvSpPr>
          <p:cNvPr id="4" name="Slide Number Placeholder 3"/>
          <p:cNvSpPr>
            <a:spLocks noGrp="1"/>
          </p:cNvSpPr>
          <p:nvPr>
            <p:ph type="sldNum" sz="quarter" idx="10"/>
          </p:nvPr>
        </p:nvSpPr>
        <p:spPr/>
        <p:txBody>
          <a:bodyPr/>
          <a:lstStyle/>
          <a:p>
            <a:fld id="{E4B80931-49DE-450B-B15A-5912261ECB3D}" type="slidenum">
              <a:rPr lang="en-GB" smtClean="0"/>
              <a:t>12</a:t>
            </a:fld>
            <a:endParaRPr lang="en-GB"/>
          </a:p>
        </p:txBody>
      </p:sp>
    </p:spTree>
    <p:extLst>
      <p:ext uri="{BB962C8B-B14F-4D97-AF65-F5344CB8AC3E}">
        <p14:creationId xmlns:p14="http://schemas.microsoft.com/office/powerpoint/2010/main" val="13787672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To sum up, hospitality facilities in the United Kingdom face a critical issue in food waste, which has severe environmental, social, and financial implications. Realising the achievement of substantial cuts depends on the combination of technological applications, employee involvement, and facilitating policy frameworks. Massive operators of hotels are usually at the frontline when it comes to implementation, but SMEs are faced with significant challenges. Decisive actions, such as redistribution of food, composting and responsible inventory management, significantly enhance sustainability results, efficiency in operations, and brand loyalty, thus supporting the SDG 12 objectives and the Net Zero agenda.</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4B80931-49DE-450B-B15A-5912261ECB3D}" type="slidenum">
              <a:rPr lang="en-GB" smtClean="0"/>
              <a:t>13</a:t>
            </a:fld>
            <a:endParaRPr lang="en-GB"/>
          </a:p>
        </p:txBody>
      </p:sp>
    </p:spTree>
    <p:extLst>
      <p:ext uri="{BB962C8B-B14F-4D97-AF65-F5344CB8AC3E}">
        <p14:creationId xmlns:p14="http://schemas.microsoft.com/office/powerpoint/2010/main" val="3197543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use of technology, involvement of the staff, and partnership with the community are synergised as recommended. The alignment of supply and demand is done through the utilisation of intelligent inventory and artificial intelligence systems. The most recent advances in regenerative hospitality are focused on AI-based inventory management and redistribution </a:t>
            </a:r>
            <a:r>
              <a:rPr lang="en-GB" sz="1200" kern="1200" dirty="0" err="1">
                <a:solidFill>
                  <a:schemeClr val="tx1"/>
                </a:solidFill>
                <a:effectLst/>
                <a:latin typeface="+mn-lt"/>
                <a:ea typeface="+mn-ea"/>
                <a:cs typeface="+mn-cs"/>
              </a:rPr>
              <a:t>programmemes</a:t>
            </a:r>
            <a:r>
              <a:rPr lang="en-GB" sz="1200" kern="1200" dirty="0">
                <a:solidFill>
                  <a:schemeClr val="tx1"/>
                </a:solidFill>
                <a:effectLst/>
                <a:latin typeface="+mn-lt"/>
                <a:ea typeface="+mn-ea"/>
                <a:cs typeface="+mn-cs"/>
              </a:rPr>
              <a:t> of food (Sharma, et al, 2024). The successful mobilisation of these measures is based on the comprehensive training of the employees. Surplus food can be redistributed to local communities, providing physical advantages to communities, and composting or anaerobic digestion can be used to deal with the inevitable waste stream. </a:t>
            </a:r>
            <a:r>
              <a:rPr lang="en-GB" sz="1200" kern="1200">
                <a:solidFill>
                  <a:schemeClr val="tx1"/>
                </a:solidFill>
                <a:effectLst/>
                <a:latin typeface="+mn-lt"/>
                <a:ea typeface="+mn-ea"/>
                <a:cs typeface="+mn-cs"/>
              </a:rPr>
              <a:t>Open communication of the programmes such as these is what is used to boost the reputation of the institutions, attract responsible customers and advance the agendas of SDG 12 and Net Zero. </a:t>
            </a:r>
            <a:endParaRPr lang="en-US" sz="1200" kern="120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E4B80931-49DE-450B-B15A-5912261ECB3D}" type="slidenum">
              <a:rPr lang="en-GB" smtClean="0"/>
              <a:t>14</a:t>
            </a:fld>
            <a:endParaRPr lang="en-GB"/>
          </a:p>
        </p:txBody>
      </p:sp>
    </p:spTree>
    <p:extLst>
      <p:ext uri="{BB962C8B-B14F-4D97-AF65-F5344CB8AC3E}">
        <p14:creationId xmlns:p14="http://schemas.microsoft.com/office/powerpoint/2010/main" val="35109111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25401" y="0"/>
            <a:ext cx="18346740" cy="10284321"/>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4038598" y="2806697"/>
            <a:ext cx="10223504" cy="2273300"/>
          </a:xfrm>
        </p:spPr>
        <p:txBody>
          <a:bodyPr anchor="b">
            <a:noAutofit/>
          </a:bodyPr>
          <a:lstStyle>
            <a:lvl1pPr algn="ctr">
              <a:defRPr sz="8100">
                <a:effectLst/>
              </a:defRPr>
            </a:lvl1pPr>
          </a:lstStyle>
          <a:p>
            <a:r>
              <a:rPr lang="en-US"/>
              <a:t>Click to edit Master title style</a:t>
            </a:r>
            <a:endParaRPr lang="en-US" dirty="0"/>
          </a:p>
        </p:txBody>
      </p:sp>
      <p:sp>
        <p:nvSpPr>
          <p:cNvPr id="3" name="Subtitle 2"/>
          <p:cNvSpPr>
            <a:spLocks noGrp="1"/>
          </p:cNvSpPr>
          <p:nvPr>
            <p:ph type="subTitle" idx="1"/>
          </p:nvPr>
        </p:nvSpPr>
        <p:spPr>
          <a:xfrm>
            <a:off x="4038598" y="5486396"/>
            <a:ext cx="10223504" cy="1981203"/>
          </a:xfrm>
        </p:spPr>
        <p:txBody>
          <a:bodyPr anchor="t">
            <a:normAutofit/>
          </a:bodyPr>
          <a:lstStyle>
            <a:lvl1pPr marL="0" indent="0" algn="ctr">
              <a:buNone/>
              <a:defRPr sz="3150">
                <a:solidFill>
                  <a:schemeClr val="tx1"/>
                </a:solidFill>
              </a:defRPr>
            </a:lvl1pPr>
            <a:lvl2pPr marL="685800" indent="0" algn="ctr">
              <a:buNone/>
              <a:defRPr>
                <a:solidFill>
                  <a:schemeClr val="tx1">
                    <a:tint val="75000"/>
                  </a:schemeClr>
                </a:solidFill>
              </a:defRPr>
            </a:lvl2pPr>
            <a:lvl3pPr marL="1371600" indent="0" algn="ctr">
              <a:buNone/>
              <a:defRPr>
                <a:solidFill>
                  <a:schemeClr val="tx1">
                    <a:tint val="75000"/>
                  </a:schemeClr>
                </a:solidFill>
              </a:defRPr>
            </a:lvl3pPr>
            <a:lvl4pPr marL="2057400" indent="0" algn="ctr">
              <a:buNone/>
              <a:defRPr>
                <a:solidFill>
                  <a:schemeClr val="tx1">
                    <a:tint val="75000"/>
                  </a:schemeClr>
                </a:solidFill>
              </a:defRPr>
            </a:lvl4pPr>
            <a:lvl5pPr marL="2743200" indent="0" algn="ctr">
              <a:buNone/>
              <a:defRPr>
                <a:solidFill>
                  <a:schemeClr val="tx1">
                    <a:tint val="75000"/>
                  </a:schemeClr>
                </a:solidFill>
              </a:defRPr>
            </a:lvl5pPr>
            <a:lvl6pPr marL="3429000" indent="0" algn="ctr">
              <a:buNone/>
              <a:defRPr>
                <a:solidFill>
                  <a:schemeClr val="tx1">
                    <a:tint val="75000"/>
                  </a:schemeClr>
                </a:solidFill>
              </a:defRPr>
            </a:lvl6pPr>
            <a:lvl7pPr marL="4114800" indent="0" algn="ctr">
              <a:buNone/>
              <a:defRPr>
                <a:solidFill>
                  <a:schemeClr val="tx1">
                    <a:tint val="75000"/>
                  </a:schemeClr>
                </a:solidFill>
              </a:defRPr>
            </a:lvl7pPr>
            <a:lvl8pPr marL="4800600" indent="0" algn="ctr">
              <a:buNone/>
              <a:defRPr>
                <a:solidFill>
                  <a:schemeClr val="tx1">
                    <a:tint val="75000"/>
                  </a:schemeClr>
                </a:solidFill>
              </a:defRPr>
            </a:lvl8pPr>
            <a:lvl9pPr marL="54864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11974849" y="7556495"/>
            <a:ext cx="1346201" cy="419100"/>
          </a:xfrm>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a:xfrm>
            <a:off x="4038596" y="7556495"/>
            <a:ext cx="7821953" cy="419100"/>
          </a:xfrm>
        </p:spPr>
        <p:txBody>
          <a:bodyPr/>
          <a:lstStyle/>
          <a:p>
            <a:endParaRPr lang="en-US"/>
          </a:p>
        </p:txBody>
      </p:sp>
      <p:sp>
        <p:nvSpPr>
          <p:cNvPr id="6" name="Slide Number Placeholder 5"/>
          <p:cNvSpPr>
            <a:spLocks noGrp="1"/>
          </p:cNvSpPr>
          <p:nvPr>
            <p:ph type="sldNum" sz="quarter" idx="12"/>
          </p:nvPr>
        </p:nvSpPr>
        <p:spPr>
          <a:xfrm>
            <a:off x="13435351" y="7556495"/>
            <a:ext cx="826751" cy="419100"/>
          </a:xfrm>
        </p:spPr>
        <p:txBody>
          <a:bodyPr/>
          <a:lstStyle/>
          <a:p>
            <a:fld id="{B6F15528-21DE-4FAA-801E-634DDDAF4B2B}" type="slidenum">
              <a:rPr lang="en-US" smtClean="0"/>
              <a:pPr/>
              <a:t>‹#›</a:t>
            </a:fld>
            <a:endParaRPr lang="en-US"/>
          </a:p>
        </p:txBody>
      </p:sp>
      <p:cxnSp>
        <p:nvCxnSpPr>
          <p:cNvPr id="15" name="Straight Connector 14"/>
          <p:cNvCxnSpPr/>
          <p:nvPr/>
        </p:nvCxnSpPr>
        <p:spPr>
          <a:xfrm>
            <a:off x="4038599" y="5283197"/>
            <a:ext cx="10223502"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42156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7239995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022604" y="2628909"/>
            <a:ext cx="12238032" cy="2733771"/>
          </a:xfrm>
        </p:spPr>
        <p:txBody>
          <a:bodyPr anchor="b">
            <a:normAutofit/>
          </a:bodyPr>
          <a:lstStyle>
            <a:lvl1pPr algn="ctr">
              <a:defRPr sz="6600" b="0" cap="none"/>
            </a:lvl1pPr>
          </a:lstStyle>
          <a:p>
            <a:r>
              <a:rPr lang="en-US"/>
              <a:t>Click to edit Master title style</a:t>
            </a:r>
            <a:endParaRPr lang="en-US" dirty="0"/>
          </a:p>
        </p:txBody>
      </p:sp>
      <p:sp>
        <p:nvSpPr>
          <p:cNvPr id="3" name="Text Placeholder 2"/>
          <p:cNvSpPr>
            <a:spLocks noGrp="1"/>
          </p:cNvSpPr>
          <p:nvPr>
            <p:ph type="body" idx="1"/>
          </p:nvPr>
        </p:nvSpPr>
        <p:spPr>
          <a:xfrm>
            <a:off x="3022601" y="5769077"/>
            <a:ext cx="12238035" cy="1431821"/>
          </a:xfrm>
        </p:spPr>
        <p:txBody>
          <a:bodyPr anchor="t">
            <a:normAutofit/>
          </a:bodyPr>
          <a:lstStyle>
            <a:lvl1pPr marL="0" indent="0" algn="ctr">
              <a:buNone/>
              <a:defRPr sz="36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6" name="Straight Connector 15"/>
          <p:cNvCxnSpPr/>
          <p:nvPr/>
        </p:nvCxnSpPr>
        <p:spPr>
          <a:xfrm>
            <a:off x="3019085" y="5565878"/>
            <a:ext cx="1224507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8345172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947672" y="3840480"/>
            <a:ext cx="7077456" cy="496519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9272016" y="3840480"/>
            <a:ext cx="7077456" cy="496519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58381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943100" y="3987800"/>
            <a:ext cx="7077456" cy="864393"/>
          </a:xfrm>
        </p:spPr>
        <p:txBody>
          <a:bodyPr anchor="b">
            <a:noAutofit/>
          </a:bodyPr>
          <a:lstStyle>
            <a:lvl1pPr marL="0" indent="0">
              <a:spcBef>
                <a:spcPts val="1008"/>
              </a:spcBef>
              <a:spcAft>
                <a:spcPts val="900"/>
              </a:spcAft>
              <a:buNone/>
              <a:defRPr sz="42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Edit Master text styles</a:t>
            </a:r>
          </a:p>
        </p:txBody>
      </p:sp>
      <p:sp>
        <p:nvSpPr>
          <p:cNvPr id="4" name="Content Placeholder 3"/>
          <p:cNvSpPr>
            <a:spLocks noGrp="1"/>
          </p:cNvSpPr>
          <p:nvPr>
            <p:ph sz="half" idx="2"/>
          </p:nvPr>
        </p:nvSpPr>
        <p:spPr>
          <a:xfrm>
            <a:off x="1943100" y="4864894"/>
            <a:ext cx="7077456" cy="394890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9271005" y="3987800"/>
            <a:ext cx="7077456" cy="864393"/>
          </a:xfrm>
        </p:spPr>
        <p:txBody>
          <a:bodyPr anchor="b">
            <a:noAutofit/>
          </a:bodyPr>
          <a:lstStyle>
            <a:lvl1pPr marL="0" indent="0">
              <a:spcBef>
                <a:spcPts val="1008"/>
              </a:spcBef>
              <a:spcAft>
                <a:spcPts val="900"/>
              </a:spcAft>
              <a:buNone/>
              <a:defRPr sz="4200" b="0">
                <a:solidFill>
                  <a:schemeClr val="accent1"/>
                </a:solidFill>
              </a:defRPr>
            </a:lvl1pPr>
            <a:lvl2pPr marL="685800" indent="0">
              <a:buNone/>
              <a:defRPr sz="3000" b="1"/>
            </a:lvl2pPr>
            <a:lvl3pPr marL="1371600" indent="0">
              <a:buNone/>
              <a:defRPr sz="2700" b="1"/>
            </a:lvl3pPr>
            <a:lvl4pPr marL="2057400" indent="0">
              <a:buNone/>
              <a:defRPr sz="2400" b="1"/>
            </a:lvl4pPr>
            <a:lvl5pPr marL="2743200" indent="0">
              <a:buNone/>
              <a:defRPr sz="2400" b="1"/>
            </a:lvl5pPr>
            <a:lvl6pPr marL="3429000" indent="0">
              <a:buNone/>
              <a:defRPr sz="2400" b="1"/>
            </a:lvl6pPr>
            <a:lvl7pPr marL="4114800" indent="0">
              <a:buNone/>
              <a:defRPr sz="2400" b="1"/>
            </a:lvl7pPr>
            <a:lvl8pPr marL="4800600" indent="0">
              <a:buNone/>
              <a:defRPr sz="2400" b="1"/>
            </a:lvl8pPr>
            <a:lvl9pPr marL="5486400" indent="0">
              <a:buNone/>
              <a:defRPr sz="2400" b="1"/>
            </a:lvl9pPr>
          </a:lstStyle>
          <a:p>
            <a:pPr lvl="0"/>
            <a:r>
              <a:rPr lang="en-US"/>
              <a:t>Edit Master text styles</a:t>
            </a:r>
          </a:p>
        </p:txBody>
      </p:sp>
      <p:sp>
        <p:nvSpPr>
          <p:cNvPr id="6" name="Content Placeholder 5"/>
          <p:cNvSpPr>
            <a:spLocks noGrp="1"/>
          </p:cNvSpPr>
          <p:nvPr>
            <p:ph sz="quarter" idx="4"/>
          </p:nvPr>
        </p:nvSpPr>
        <p:spPr>
          <a:xfrm>
            <a:off x="9271005" y="4864894"/>
            <a:ext cx="7077456" cy="394890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11/6/2025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cxnSp>
        <p:nvCxnSpPr>
          <p:cNvPr id="18" name="Straight Connector 17"/>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462088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D8BD707-D9CF-40AE-B4C6-C98DA3205C09}" type="datetimeFigureOut">
              <a:rPr lang="en-US" smtClean="0"/>
              <a:pPr/>
              <a:t>11/6/2025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cxnSp>
        <p:nvCxnSpPr>
          <p:cNvPr id="14" name="Straight Connector 13"/>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295083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11/6/2025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3787384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0717" y="2082801"/>
            <a:ext cx="5577683" cy="2057400"/>
          </a:xfrm>
        </p:spPr>
        <p:txBody>
          <a:bodyPr anchor="b">
            <a:normAutofit/>
          </a:bodyPr>
          <a:lstStyle>
            <a:lvl1pPr algn="ctr">
              <a:defRPr sz="3600" b="0"/>
            </a:lvl1pPr>
          </a:lstStyle>
          <a:p>
            <a:r>
              <a:rPr lang="en-US"/>
              <a:t>Click to edit Master title style</a:t>
            </a:r>
            <a:endParaRPr lang="en-US" dirty="0"/>
          </a:p>
        </p:txBody>
      </p:sp>
      <p:sp>
        <p:nvSpPr>
          <p:cNvPr id="3" name="Content Placeholder 2"/>
          <p:cNvSpPr>
            <a:spLocks noGrp="1"/>
          </p:cNvSpPr>
          <p:nvPr>
            <p:ph idx="1"/>
          </p:nvPr>
        </p:nvSpPr>
        <p:spPr>
          <a:xfrm>
            <a:off x="8128002" y="1473197"/>
            <a:ext cx="8204199" cy="734060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940717" y="4546598"/>
            <a:ext cx="5577683" cy="3657606"/>
          </a:xfrm>
        </p:spPr>
        <p:txBody>
          <a:bodyPr anchor="t">
            <a:normAutofit/>
          </a:bodyPr>
          <a:lstStyle>
            <a:lvl1pPr marL="0" indent="0" algn="ctr">
              <a:buNone/>
              <a:defRPr sz="24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cxnSp>
        <p:nvCxnSpPr>
          <p:cNvPr id="16" name="Straight Connector 15"/>
          <p:cNvCxnSpPr/>
          <p:nvPr/>
        </p:nvCxnSpPr>
        <p:spPr>
          <a:xfrm>
            <a:off x="2094254" y="4368800"/>
            <a:ext cx="52717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2697598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3099" y="2825748"/>
            <a:ext cx="9362724" cy="2057400"/>
          </a:xfrm>
        </p:spPr>
        <p:txBody>
          <a:bodyPr anchor="b">
            <a:normAutofit/>
          </a:bodyPr>
          <a:lstStyle>
            <a:lvl1pPr algn="ctr">
              <a:defRPr sz="42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12142247" y="1562100"/>
            <a:ext cx="4595021" cy="71628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943099" y="4883148"/>
            <a:ext cx="9362724" cy="2743200"/>
          </a:xfrm>
        </p:spPr>
        <p:txBody>
          <a:bodyPr anchor="t">
            <a:normAutofit/>
          </a:bodyPr>
          <a:lstStyle>
            <a:lvl1pPr marL="0" indent="0" algn="ctr">
              <a:buNone/>
              <a:defRPr sz="27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626566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943102" y="7223122"/>
            <a:ext cx="14414499" cy="850107"/>
          </a:xfrm>
        </p:spPr>
        <p:txBody>
          <a:bodyPr anchor="b">
            <a:normAutofit/>
          </a:bodyPr>
          <a:lstStyle>
            <a:lvl1pPr algn="ctr">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562141" y="1562099"/>
            <a:ext cx="15158958" cy="5003804"/>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2400"/>
            </a:lvl1pPr>
            <a:lvl2pPr marL="685800" indent="0">
              <a:buNone/>
              <a:defRPr sz="2400"/>
            </a:lvl2pPr>
            <a:lvl3pPr marL="1371600" indent="0">
              <a:buNone/>
              <a:defRPr sz="2400"/>
            </a:lvl3pPr>
            <a:lvl4pPr marL="2057400" indent="0">
              <a:buNone/>
              <a:defRPr sz="2400"/>
            </a:lvl4pPr>
            <a:lvl5pPr marL="2743200" indent="0">
              <a:buNone/>
              <a:defRPr sz="2400"/>
            </a:lvl5pPr>
            <a:lvl6pPr marL="3429000" indent="0">
              <a:buNone/>
              <a:defRPr sz="2400"/>
            </a:lvl6pPr>
            <a:lvl7pPr marL="4114800" indent="0">
              <a:buNone/>
              <a:defRPr sz="2400"/>
            </a:lvl7pPr>
            <a:lvl8pPr marL="4800600" indent="0">
              <a:buNone/>
              <a:defRPr sz="2400"/>
            </a:lvl8pPr>
            <a:lvl9pPr marL="5486400" indent="0">
              <a:buNone/>
              <a:defRPr sz="2400"/>
            </a:lvl9pPr>
          </a:lstStyle>
          <a:p>
            <a:r>
              <a:rPr lang="en-US"/>
              <a:t>Click icon to add picture</a:t>
            </a:r>
            <a:endParaRPr lang="en-US" dirty="0"/>
          </a:p>
        </p:txBody>
      </p:sp>
      <p:sp>
        <p:nvSpPr>
          <p:cNvPr id="4" name="Text Placeholder 3"/>
          <p:cNvSpPr>
            <a:spLocks noGrp="1"/>
          </p:cNvSpPr>
          <p:nvPr>
            <p:ph type="body" sz="half" idx="2"/>
          </p:nvPr>
        </p:nvSpPr>
        <p:spPr>
          <a:xfrm>
            <a:off x="1943102" y="8073230"/>
            <a:ext cx="14414499" cy="740568"/>
          </a:xfrm>
        </p:spPr>
        <p:txBody>
          <a:bodyPr>
            <a:normAutofit/>
          </a:bodyPr>
          <a:lstStyle>
            <a:lvl1pPr marL="0" indent="0" algn="ctr">
              <a:buNone/>
              <a:defRPr sz="2100"/>
            </a:lvl1pPr>
            <a:lvl2pPr marL="685800" indent="0">
              <a:buNone/>
              <a:defRPr sz="1800"/>
            </a:lvl2pPr>
            <a:lvl3pPr marL="1371600" indent="0">
              <a:buNone/>
              <a:defRPr sz="1500"/>
            </a:lvl3pPr>
            <a:lvl4pPr marL="2057400" indent="0">
              <a:buNone/>
              <a:defRPr sz="1350"/>
            </a:lvl4pPr>
            <a:lvl5pPr marL="2743200" indent="0">
              <a:buNone/>
              <a:defRPr sz="1350"/>
            </a:lvl5pPr>
            <a:lvl6pPr marL="3429000" indent="0">
              <a:buNone/>
              <a:defRPr sz="1350"/>
            </a:lvl6pPr>
            <a:lvl7pPr marL="4114800" indent="0">
              <a:buNone/>
              <a:defRPr sz="1350"/>
            </a:lvl7pPr>
            <a:lvl8pPr marL="4800600" indent="0">
              <a:buNone/>
              <a:defRPr sz="1350"/>
            </a:lvl8pPr>
            <a:lvl9pPr marL="5486400" indent="0">
              <a:buNone/>
              <a:defRPr sz="1350"/>
            </a:lvl9pPr>
          </a:lstStyle>
          <a:p>
            <a:pPr lvl="0"/>
            <a:r>
              <a:rPr lang="en-US"/>
              <a:t>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11/6/2025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22429895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955802" y="1473198"/>
            <a:ext cx="14389098" cy="4432302"/>
          </a:xfrm>
        </p:spPr>
        <p:txBody>
          <a:bodyPr anchor="ctr">
            <a:normAutofit/>
          </a:bodyPr>
          <a:lstStyle>
            <a:lvl1pPr algn="ctr">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55802" y="6515099"/>
            <a:ext cx="14389098" cy="2298701"/>
          </a:xfrm>
        </p:spPr>
        <p:txBody>
          <a:bodyPr anchor="ctr">
            <a:normAutofit/>
          </a:bodyPr>
          <a:lstStyle>
            <a:lvl1pPr marL="0" indent="0" algn="ct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5" name="Straight Connector 14"/>
          <p:cNvCxnSpPr/>
          <p:nvPr/>
        </p:nvCxnSpPr>
        <p:spPr>
          <a:xfrm>
            <a:off x="2094254" y="62102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6788047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69320" y="1473198"/>
            <a:ext cx="13944597" cy="3556002"/>
          </a:xfrm>
        </p:spPr>
        <p:txBody>
          <a:bodyPr anchor="ctr">
            <a:normAutofit/>
          </a:bodyPr>
          <a:lstStyle>
            <a:lvl1pPr algn="ctr">
              <a:defRPr sz="48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2512218" y="5029200"/>
            <a:ext cx="13258803" cy="876300"/>
          </a:xfrm>
        </p:spPr>
        <p:txBody>
          <a:bodyPr anchor="ctr">
            <a:normAutofit/>
          </a:bodyPr>
          <a:lstStyle>
            <a:lvl1pPr marL="0" indent="0" algn="r">
              <a:buFontTx/>
              <a:buNone/>
              <a:defRPr sz="3000"/>
            </a:lvl1pPr>
            <a:lvl2pPr marL="685800" indent="0">
              <a:buFontTx/>
              <a:buNone/>
              <a:defRPr/>
            </a:lvl2pPr>
            <a:lvl3pPr marL="1371600" indent="0">
              <a:buFontTx/>
              <a:buNone/>
              <a:defRPr/>
            </a:lvl3pPr>
            <a:lvl4pPr marL="2057400" indent="0">
              <a:buFontTx/>
              <a:buNone/>
              <a:defRPr/>
            </a:lvl4pPr>
            <a:lvl5pPr marL="2743200" indent="0">
              <a:buFontTx/>
              <a:buNone/>
              <a:defRPr/>
            </a:lvl5pPr>
          </a:lstStyle>
          <a:p>
            <a:pPr lvl="0"/>
            <a:r>
              <a:rPr lang="en-US"/>
              <a:t>Edit Master text styles</a:t>
            </a:r>
          </a:p>
        </p:txBody>
      </p:sp>
      <p:sp>
        <p:nvSpPr>
          <p:cNvPr id="3" name="Text Placeholder 2"/>
          <p:cNvSpPr>
            <a:spLocks noGrp="1"/>
          </p:cNvSpPr>
          <p:nvPr>
            <p:ph type="body" idx="1"/>
          </p:nvPr>
        </p:nvSpPr>
        <p:spPr>
          <a:xfrm>
            <a:off x="1943102" y="6515099"/>
            <a:ext cx="14414499" cy="2298701"/>
          </a:xfrm>
        </p:spPr>
        <p:txBody>
          <a:bodyPr anchor="ctr">
            <a:normAutofit/>
          </a:bodyPr>
          <a:lstStyle>
            <a:lvl1pPr marL="0" indent="0" algn="ctr">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4" name="TextBox 13"/>
          <p:cNvSpPr txBox="1"/>
          <p:nvPr/>
        </p:nvSpPr>
        <p:spPr>
          <a:xfrm>
            <a:off x="1293020" y="1319942"/>
            <a:ext cx="914400" cy="877164"/>
          </a:xfrm>
          <a:prstGeom prst="rect">
            <a:avLst/>
          </a:prstGeom>
        </p:spPr>
        <p:txBody>
          <a:bodyPr vert="horz" lIns="137160" tIns="68580" rIns="137160" bIns="68580" rtlCol="0" anchor="ctr">
            <a:noAutofit/>
          </a:bodyPr>
          <a:lstStyle/>
          <a:p>
            <a:pPr lvl="0"/>
            <a:r>
              <a:rPr lang="en-US" sz="12000" dirty="0">
                <a:solidFill>
                  <a:schemeClr val="tx1"/>
                </a:solidFill>
                <a:effectLst/>
              </a:rPr>
              <a:t>“</a:t>
            </a:r>
          </a:p>
        </p:txBody>
      </p:sp>
      <p:sp>
        <p:nvSpPr>
          <p:cNvPr id="15" name="TextBox 14"/>
          <p:cNvSpPr txBox="1"/>
          <p:nvPr/>
        </p:nvSpPr>
        <p:spPr>
          <a:xfrm>
            <a:off x="15900401" y="4241805"/>
            <a:ext cx="914400" cy="877164"/>
          </a:xfrm>
          <a:prstGeom prst="rect">
            <a:avLst/>
          </a:prstGeom>
        </p:spPr>
        <p:txBody>
          <a:bodyPr vert="horz" lIns="137160" tIns="68580" rIns="137160" bIns="68580" rtlCol="0" anchor="ctr">
            <a:noAutofit/>
          </a:bodyPr>
          <a:lstStyle/>
          <a:p>
            <a:pPr lvl="0" algn="r"/>
            <a:r>
              <a:rPr lang="en-US" sz="12000" dirty="0">
                <a:solidFill>
                  <a:schemeClr val="tx1"/>
                </a:solidFill>
                <a:effectLst/>
              </a:rPr>
              <a:t>”</a:t>
            </a:r>
          </a:p>
        </p:txBody>
      </p:sp>
      <p:cxnSp>
        <p:nvCxnSpPr>
          <p:cNvPr id="19" name="Straight Connector 18"/>
          <p:cNvCxnSpPr/>
          <p:nvPr/>
        </p:nvCxnSpPr>
        <p:spPr>
          <a:xfrm>
            <a:off x="2094254" y="62102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161417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943103" y="4962872"/>
            <a:ext cx="14414502" cy="2203200"/>
          </a:xfrm>
        </p:spPr>
        <p:txBody>
          <a:bodyPr anchor="b">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1943102" y="7166072"/>
            <a:ext cx="14414502" cy="1290600"/>
          </a:xfrm>
        </p:spPr>
        <p:txBody>
          <a:bodyPr anchor="t">
            <a:normAutofit/>
          </a:bodyPr>
          <a:lstStyle>
            <a:lvl1pPr marL="0" indent="0" algn="l">
              <a:buNone/>
              <a:defRPr sz="30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34684066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2169320" y="1473198"/>
            <a:ext cx="13944597" cy="3365502"/>
          </a:xfrm>
        </p:spPr>
        <p:txBody>
          <a:bodyPr anchor="ctr">
            <a:normAutofit/>
          </a:bodyPr>
          <a:lstStyle>
            <a:lvl1pPr algn="ctr">
              <a:defRPr sz="48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943102" y="5458968"/>
            <a:ext cx="14414502" cy="1330452"/>
          </a:xfrm>
        </p:spPr>
        <p:txBody>
          <a:bodyPr anchor="b">
            <a:normAutofit/>
          </a:bodyPr>
          <a:lstStyle>
            <a:lvl1pPr marL="0" indent="0" algn="l">
              <a:spcBef>
                <a:spcPts val="0"/>
              </a:spcBef>
              <a:buNone/>
              <a:defRPr sz="36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943102" y="6794500"/>
            <a:ext cx="14414502" cy="2019300"/>
          </a:xfrm>
        </p:spPr>
        <p:txBody>
          <a:bodyPr anchor="t">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
        <p:nvSpPr>
          <p:cNvPr id="12" name="TextBox 11"/>
          <p:cNvSpPr txBox="1"/>
          <p:nvPr/>
        </p:nvSpPr>
        <p:spPr>
          <a:xfrm>
            <a:off x="1293020" y="1319942"/>
            <a:ext cx="914400" cy="877164"/>
          </a:xfrm>
          <a:prstGeom prst="rect">
            <a:avLst/>
          </a:prstGeom>
        </p:spPr>
        <p:txBody>
          <a:bodyPr vert="horz" lIns="137160" tIns="68580" rIns="137160" bIns="68580" rtlCol="0" anchor="ctr">
            <a:noAutofit/>
          </a:bodyPr>
          <a:lstStyle/>
          <a:p>
            <a:pPr lvl="0"/>
            <a:r>
              <a:rPr lang="en-US" sz="12000" dirty="0">
                <a:solidFill>
                  <a:schemeClr val="tx1"/>
                </a:solidFill>
                <a:effectLst/>
              </a:rPr>
              <a:t>“</a:t>
            </a:r>
          </a:p>
        </p:txBody>
      </p:sp>
      <p:sp>
        <p:nvSpPr>
          <p:cNvPr id="13" name="TextBox 12"/>
          <p:cNvSpPr txBox="1"/>
          <p:nvPr/>
        </p:nvSpPr>
        <p:spPr>
          <a:xfrm>
            <a:off x="15900401" y="3898892"/>
            <a:ext cx="914400" cy="877164"/>
          </a:xfrm>
          <a:prstGeom prst="rect">
            <a:avLst/>
          </a:prstGeom>
        </p:spPr>
        <p:txBody>
          <a:bodyPr vert="horz" lIns="137160" tIns="68580" rIns="137160" bIns="68580" rtlCol="0" anchor="ctr">
            <a:noAutofit/>
          </a:bodyPr>
          <a:lstStyle/>
          <a:p>
            <a:pPr lvl="0" algn="r"/>
            <a:r>
              <a:rPr lang="en-US" sz="12000" dirty="0">
                <a:solidFill>
                  <a:schemeClr val="tx1"/>
                </a:solidFill>
                <a:effectLst/>
              </a:rPr>
              <a:t>”</a:t>
            </a:r>
          </a:p>
        </p:txBody>
      </p:sp>
      <p:cxnSp>
        <p:nvCxnSpPr>
          <p:cNvPr id="26" name="Straight Connector 25"/>
          <p:cNvCxnSpPr/>
          <p:nvPr/>
        </p:nvCxnSpPr>
        <p:spPr>
          <a:xfrm>
            <a:off x="2094254" y="5143500"/>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0220348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943102" y="1473198"/>
            <a:ext cx="14414499" cy="3365502"/>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943102" y="5445252"/>
            <a:ext cx="14414502" cy="1261872"/>
          </a:xfrm>
        </p:spPr>
        <p:txBody>
          <a:bodyPr anchor="b">
            <a:normAutofit/>
          </a:bodyPr>
          <a:lstStyle>
            <a:lvl1pPr marL="0" indent="0" algn="l">
              <a:spcBef>
                <a:spcPts val="0"/>
              </a:spcBef>
              <a:buNone/>
              <a:defRPr sz="42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943100" y="6705599"/>
            <a:ext cx="14414505" cy="2108201"/>
          </a:xfrm>
        </p:spPr>
        <p:txBody>
          <a:bodyPr anchor="t">
            <a:normAutofit/>
          </a:bodyPr>
          <a:lstStyle>
            <a:lvl1pPr marL="0" indent="0" algn="l">
              <a:buNone/>
              <a:defRPr sz="2700">
                <a:solidFill>
                  <a:schemeClr val="tx1"/>
                </a:solidFill>
              </a:defRPr>
            </a:lvl1pPr>
            <a:lvl2pPr marL="685800" indent="0">
              <a:buNone/>
              <a:defRPr sz="2700">
                <a:solidFill>
                  <a:schemeClr val="tx1">
                    <a:tint val="75000"/>
                  </a:schemeClr>
                </a:solidFill>
              </a:defRPr>
            </a:lvl2pPr>
            <a:lvl3pPr marL="1371600" indent="0">
              <a:buNone/>
              <a:defRPr sz="2400">
                <a:solidFill>
                  <a:schemeClr val="tx1">
                    <a:tint val="75000"/>
                  </a:schemeClr>
                </a:solidFill>
              </a:defRPr>
            </a:lvl3pPr>
            <a:lvl4pPr marL="2057400" indent="0">
              <a:buNone/>
              <a:defRPr sz="2100">
                <a:solidFill>
                  <a:schemeClr val="tx1">
                    <a:tint val="75000"/>
                  </a:schemeClr>
                </a:solidFill>
              </a:defRPr>
            </a:lvl4pPr>
            <a:lvl5pPr marL="2743200" indent="0">
              <a:buNone/>
              <a:defRPr sz="2100">
                <a:solidFill>
                  <a:schemeClr val="tx1">
                    <a:tint val="75000"/>
                  </a:schemeClr>
                </a:solidFill>
              </a:defRPr>
            </a:lvl5pPr>
            <a:lvl6pPr marL="3429000" indent="0">
              <a:buNone/>
              <a:defRPr sz="2100">
                <a:solidFill>
                  <a:schemeClr val="tx1">
                    <a:tint val="75000"/>
                  </a:schemeClr>
                </a:solidFill>
              </a:defRPr>
            </a:lvl6pPr>
            <a:lvl7pPr marL="4114800" indent="0">
              <a:buNone/>
              <a:defRPr sz="2100">
                <a:solidFill>
                  <a:schemeClr val="tx1">
                    <a:tint val="75000"/>
                  </a:schemeClr>
                </a:solidFill>
              </a:defRPr>
            </a:lvl7pPr>
            <a:lvl8pPr marL="4800600" indent="0">
              <a:buNone/>
              <a:defRPr sz="2100">
                <a:solidFill>
                  <a:schemeClr val="tx1">
                    <a:tint val="75000"/>
                  </a:schemeClr>
                </a:solidFill>
              </a:defRPr>
            </a:lvl8pPr>
            <a:lvl9pPr marL="5486400" indent="0">
              <a:buNone/>
              <a:defRPr sz="21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5" name="Straight Connector 14"/>
          <p:cNvCxnSpPr/>
          <p:nvPr/>
        </p:nvCxnSpPr>
        <p:spPr>
          <a:xfrm>
            <a:off x="2094254" y="5143500"/>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6862606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4" name="Straight Connector 13"/>
          <p:cNvCxnSpPr/>
          <p:nvPr/>
        </p:nvCxnSpPr>
        <p:spPr>
          <a:xfrm>
            <a:off x="2094254" y="3632199"/>
            <a:ext cx="14110947"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2471142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3499035" y="1473197"/>
            <a:ext cx="2836343" cy="734060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943098" y="1473198"/>
            <a:ext cx="11149538" cy="7340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D8BD707-D9CF-40AE-B4C6-C98DA3205C09}" type="datetimeFigureOut">
              <a:rPr lang="en-US" smtClean="0"/>
              <a:pPr/>
              <a:t>11/6/2025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cxnSp>
        <p:nvCxnSpPr>
          <p:cNvPr id="14" name="Straight Connector 13"/>
          <p:cNvCxnSpPr/>
          <p:nvPr/>
        </p:nvCxnSpPr>
        <p:spPr>
          <a:xfrm>
            <a:off x="13295835" y="1485900"/>
            <a:ext cx="0" cy="73152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176682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23604" y="0"/>
            <a:ext cx="18344943" cy="10284321"/>
            <a:chOff x="-15736" y="0"/>
            <a:chExt cx="12229962" cy="6856214"/>
          </a:xfrm>
        </p:grpSpPr>
        <p:pic>
          <p:nvPicPr>
            <p:cNvPr id="8" name="Picture 7" descr="H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943103" y="1473199"/>
            <a:ext cx="14401794" cy="1955801"/>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943102" y="3835398"/>
            <a:ext cx="14401794" cy="4978404"/>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016252" y="8953500"/>
            <a:ext cx="2400300" cy="419100"/>
          </a:xfrm>
          <a:prstGeom prst="rect">
            <a:avLst/>
          </a:prstGeom>
        </p:spPr>
        <p:txBody>
          <a:bodyPr vert="horz" lIns="91440" tIns="45720" rIns="91440" bIns="45720" rtlCol="0" anchor="ctr"/>
          <a:lstStyle>
            <a:lvl1pPr algn="r">
              <a:defRPr sz="1500" b="0" i="0">
                <a:solidFill>
                  <a:schemeClr val="tx1"/>
                </a:solidFill>
                <a:effectLst/>
                <a:latin typeface="+mn-lt"/>
              </a:defRPr>
            </a:lvl1pPr>
          </a:lstStyle>
          <a:p>
            <a:fld id="{1D8BD707-D9CF-40AE-B4C6-C98DA3205C09}" type="datetimeFigureOut">
              <a:rPr lang="en-US" smtClean="0"/>
              <a:pPr/>
              <a:t>11/6/2025</a:t>
            </a:fld>
            <a:endParaRPr lang="en-US"/>
          </a:p>
        </p:txBody>
      </p:sp>
      <p:sp>
        <p:nvSpPr>
          <p:cNvPr id="5" name="Footer Placeholder 4"/>
          <p:cNvSpPr>
            <a:spLocks noGrp="1"/>
          </p:cNvSpPr>
          <p:nvPr>
            <p:ph type="ftr" sz="quarter" idx="3"/>
          </p:nvPr>
        </p:nvSpPr>
        <p:spPr>
          <a:xfrm>
            <a:off x="1943102" y="8953500"/>
            <a:ext cx="10958850" cy="419100"/>
          </a:xfrm>
          <a:prstGeom prst="rect">
            <a:avLst/>
          </a:prstGeom>
        </p:spPr>
        <p:txBody>
          <a:bodyPr vert="horz" lIns="91440" tIns="45720" rIns="91440" bIns="45720" rtlCol="0" anchor="ctr"/>
          <a:lstStyle>
            <a:lvl1pPr algn="l">
              <a:defRPr sz="15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5530852" y="8953500"/>
            <a:ext cx="814046" cy="419100"/>
          </a:xfrm>
          <a:prstGeom prst="rect">
            <a:avLst/>
          </a:prstGeom>
        </p:spPr>
        <p:txBody>
          <a:bodyPr vert="horz" lIns="91440" tIns="45720" rIns="91440" bIns="45720" rtlCol="0" anchor="ctr"/>
          <a:lstStyle>
            <a:lvl1pPr algn="r">
              <a:defRPr sz="1500" b="0" i="0">
                <a:solidFill>
                  <a:schemeClr val="tx1"/>
                </a:solidFill>
                <a:effectLst/>
                <a:latin typeface="+mn-lt"/>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237928193"/>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685800" rtl="0" eaLnBrk="1" latinLnBrk="0" hangingPunct="1">
        <a:spcBef>
          <a:spcPct val="0"/>
        </a:spcBef>
        <a:buNone/>
        <a:defRPr sz="66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28625" indent="-428625" algn="l" defTabSz="685800" rtl="0" eaLnBrk="1" latinLnBrk="0" hangingPunct="1">
        <a:spcBef>
          <a:spcPct val="20000"/>
        </a:spcBef>
        <a:spcAft>
          <a:spcPts val="900"/>
        </a:spcAft>
        <a:buClr>
          <a:schemeClr val="accent1"/>
        </a:buClr>
        <a:buSzPct val="115000"/>
        <a:buFont typeface="Arial"/>
        <a:buChar char="•"/>
        <a:defRPr sz="3600" kern="1200" cap="none">
          <a:solidFill>
            <a:schemeClr val="tx1">
              <a:lumMod val="85000"/>
              <a:lumOff val="15000"/>
            </a:schemeClr>
          </a:solidFill>
          <a:effectLst/>
          <a:latin typeface="+mn-lt"/>
          <a:ea typeface="+mn-ea"/>
          <a:cs typeface="+mn-cs"/>
        </a:defRPr>
      </a:lvl1pPr>
      <a:lvl2pPr marL="1114425" indent="-428625" algn="l" defTabSz="685800" rtl="0" eaLnBrk="1" latinLnBrk="0" hangingPunct="1">
        <a:spcBef>
          <a:spcPct val="20000"/>
        </a:spcBef>
        <a:spcAft>
          <a:spcPts val="900"/>
        </a:spcAft>
        <a:buClr>
          <a:schemeClr val="accent1"/>
        </a:buClr>
        <a:buSzPct val="115000"/>
        <a:buFont typeface="Arial"/>
        <a:buChar char="•"/>
        <a:defRPr sz="3000" kern="1200" cap="none">
          <a:solidFill>
            <a:schemeClr val="tx1">
              <a:lumMod val="85000"/>
              <a:lumOff val="15000"/>
            </a:schemeClr>
          </a:solidFill>
          <a:effectLst/>
          <a:latin typeface="+mn-lt"/>
          <a:ea typeface="+mn-ea"/>
          <a:cs typeface="+mn-cs"/>
        </a:defRPr>
      </a:lvl2pPr>
      <a:lvl3pPr marL="1800225" indent="-428625" algn="l" defTabSz="685800" rtl="0" eaLnBrk="1" latinLnBrk="0" hangingPunct="1">
        <a:spcBef>
          <a:spcPct val="20000"/>
        </a:spcBef>
        <a:spcAft>
          <a:spcPts val="900"/>
        </a:spcAft>
        <a:buClr>
          <a:schemeClr val="accent1"/>
        </a:buClr>
        <a:buSzPct val="115000"/>
        <a:buFont typeface="Arial"/>
        <a:buChar char="•"/>
        <a:defRPr sz="2700" kern="1200" cap="none">
          <a:solidFill>
            <a:schemeClr val="tx1">
              <a:lumMod val="85000"/>
              <a:lumOff val="15000"/>
            </a:schemeClr>
          </a:solidFill>
          <a:effectLst/>
          <a:latin typeface="+mn-lt"/>
          <a:ea typeface="+mn-ea"/>
          <a:cs typeface="+mn-cs"/>
        </a:defRPr>
      </a:lvl3pPr>
      <a:lvl4pPr marL="2314575" indent="-257175" algn="l" defTabSz="685800" rtl="0" eaLnBrk="1" latinLnBrk="0" hangingPunct="1">
        <a:spcBef>
          <a:spcPct val="20000"/>
        </a:spcBef>
        <a:spcAft>
          <a:spcPts val="9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4pPr>
      <a:lvl5pPr marL="3000375" indent="-257175"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5pPr>
      <a:lvl6pPr marL="37719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6pPr>
      <a:lvl7pPr marL="44577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7pPr>
      <a:lvl8pPr marL="51435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8pPr>
      <a:lvl9pPr marL="5829300" indent="-342900" algn="l" defTabSz="685800" rtl="0" eaLnBrk="1" latinLnBrk="0" hangingPunct="1">
        <a:spcBef>
          <a:spcPct val="20000"/>
        </a:spcBef>
        <a:spcAft>
          <a:spcPts val="900"/>
        </a:spcAft>
        <a:buClr>
          <a:schemeClr val="accent1"/>
        </a:buClr>
        <a:buSzPct val="115000"/>
        <a:buFont typeface="Arial"/>
        <a:buChar char="•"/>
        <a:defRPr sz="2100" kern="1200" cap="none">
          <a:solidFill>
            <a:schemeClr val="tx1">
              <a:lumMod val="85000"/>
              <a:lumOff val="15000"/>
            </a:schemeClr>
          </a:solidFill>
          <a:effectLst/>
          <a:latin typeface="+mn-lt"/>
          <a:ea typeface="+mn-ea"/>
          <a:cs typeface="+mn-cs"/>
        </a:defRPr>
      </a:lvl9pPr>
    </p:bodyStyle>
    <p:otherStyle>
      <a:defPPr>
        <a:defRPr lang="en-US"/>
      </a:defPPr>
      <a:lvl1pPr marL="0" algn="l" defTabSz="685800" rtl="0" eaLnBrk="1" latinLnBrk="0" hangingPunct="1">
        <a:defRPr sz="2700" kern="1200">
          <a:solidFill>
            <a:schemeClr val="tx1"/>
          </a:solidFill>
          <a:latin typeface="+mn-lt"/>
          <a:ea typeface="+mn-ea"/>
          <a:cs typeface="+mn-cs"/>
        </a:defRPr>
      </a:lvl1pPr>
      <a:lvl2pPr marL="685800" algn="l" defTabSz="685800" rtl="0" eaLnBrk="1" latinLnBrk="0" hangingPunct="1">
        <a:defRPr sz="2700" kern="1200">
          <a:solidFill>
            <a:schemeClr val="tx1"/>
          </a:solidFill>
          <a:latin typeface="+mn-lt"/>
          <a:ea typeface="+mn-ea"/>
          <a:cs typeface="+mn-cs"/>
        </a:defRPr>
      </a:lvl2pPr>
      <a:lvl3pPr marL="1371600" algn="l" defTabSz="685800" rtl="0" eaLnBrk="1" latinLnBrk="0" hangingPunct="1">
        <a:defRPr sz="2700" kern="1200">
          <a:solidFill>
            <a:schemeClr val="tx1"/>
          </a:solidFill>
          <a:latin typeface="+mn-lt"/>
          <a:ea typeface="+mn-ea"/>
          <a:cs typeface="+mn-cs"/>
        </a:defRPr>
      </a:lvl3pPr>
      <a:lvl4pPr marL="2057400" algn="l" defTabSz="685800" rtl="0" eaLnBrk="1" latinLnBrk="0" hangingPunct="1">
        <a:defRPr sz="2700" kern="1200">
          <a:solidFill>
            <a:schemeClr val="tx1"/>
          </a:solidFill>
          <a:latin typeface="+mn-lt"/>
          <a:ea typeface="+mn-ea"/>
          <a:cs typeface="+mn-cs"/>
        </a:defRPr>
      </a:lvl4pPr>
      <a:lvl5pPr marL="2743200" algn="l" defTabSz="685800" rtl="0" eaLnBrk="1" latinLnBrk="0" hangingPunct="1">
        <a:defRPr sz="2700" kern="1200">
          <a:solidFill>
            <a:schemeClr val="tx1"/>
          </a:solidFill>
          <a:latin typeface="+mn-lt"/>
          <a:ea typeface="+mn-ea"/>
          <a:cs typeface="+mn-cs"/>
        </a:defRPr>
      </a:lvl5pPr>
      <a:lvl6pPr marL="3429000" algn="l" defTabSz="685800" rtl="0" eaLnBrk="1" latinLnBrk="0" hangingPunct="1">
        <a:defRPr sz="2700" kern="1200">
          <a:solidFill>
            <a:schemeClr val="tx1"/>
          </a:solidFill>
          <a:latin typeface="+mn-lt"/>
          <a:ea typeface="+mn-ea"/>
          <a:cs typeface="+mn-cs"/>
        </a:defRPr>
      </a:lvl6pPr>
      <a:lvl7pPr marL="4114800" algn="l" defTabSz="685800" rtl="0" eaLnBrk="1" latinLnBrk="0" hangingPunct="1">
        <a:defRPr sz="2700" kern="1200">
          <a:solidFill>
            <a:schemeClr val="tx1"/>
          </a:solidFill>
          <a:latin typeface="+mn-lt"/>
          <a:ea typeface="+mn-ea"/>
          <a:cs typeface="+mn-cs"/>
        </a:defRPr>
      </a:lvl7pPr>
      <a:lvl8pPr marL="4800600" algn="l" defTabSz="685800" rtl="0" eaLnBrk="1" latinLnBrk="0" hangingPunct="1">
        <a:defRPr sz="2700" kern="1200">
          <a:solidFill>
            <a:schemeClr val="tx1"/>
          </a:solidFill>
          <a:latin typeface="+mn-lt"/>
          <a:ea typeface="+mn-ea"/>
          <a:cs typeface="+mn-cs"/>
        </a:defRPr>
      </a:lvl8pPr>
      <a:lvl9pPr marL="5486400" algn="l" defTabSz="685800" rtl="0" eaLnBrk="1" latinLnBrk="0" hangingPunct="1">
        <a:defRPr sz="27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svg"/></Relationships>
</file>

<file path=ppt/slides/_rels/slide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1.svg"/></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image" Target="../media/image12.png"/><Relationship Id="rId4" Type="http://schemas.openxmlformats.org/officeDocument/2006/relationships/image" Target="../media/image11.sv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7.xml"/><Relationship Id="rId4" Type="http://schemas.openxmlformats.org/officeDocument/2006/relationships/image" Target="../media/image8.sv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8.svg"/></Relationships>
</file>

<file path=ppt/slides/_rels/slide12.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image" Target="../media/image7.png"/><Relationship Id="rId7" Type="http://schemas.openxmlformats.org/officeDocument/2006/relationships/diagramQuickStyle" Target="../diagrams/quickStyle4.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Layout" Target="../diagrams/layout4.xml"/><Relationship Id="rId5" Type="http://schemas.openxmlformats.org/officeDocument/2006/relationships/diagramData" Target="../diagrams/data4.xml"/><Relationship Id="rId4" Type="http://schemas.openxmlformats.org/officeDocument/2006/relationships/image" Target="../media/image8.svg"/><Relationship Id="rId9" Type="http://schemas.microsoft.com/office/2007/relationships/diagramDrawing" Target="../diagrams/drawing4.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1.svg"/></Relationships>
</file>

<file path=ppt/slides/_rels/slide14.xml.rels><?xml version="1.0" encoding="UTF-8" standalone="yes"?>
<Relationships xmlns="http://schemas.openxmlformats.org/package/2006/relationships"><Relationship Id="rId8" Type="http://schemas.openxmlformats.org/officeDocument/2006/relationships/diagramLayout" Target="../diagrams/layout5.xml"/><Relationship Id="rId3" Type="http://schemas.openxmlformats.org/officeDocument/2006/relationships/image" Target="../media/image10.png"/><Relationship Id="rId7" Type="http://schemas.openxmlformats.org/officeDocument/2006/relationships/diagramData" Target="../diagrams/data5.xml"/><Relationship Id="rId12" Type="http://schemas.openxmlformats.org/officeDocument/2006/relationships/image" Target="../media/image17.jpe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16.svg"/><Relationship Id="rId11" Type="http://schemas.microsoft.com/office/2007/relationships/diagramDrawing" Target="../diagrams/drawing5.xml"/><Relationship Id="rId5" Type="http://schemas.openxmlformats.org/officeDocument/2006/relationships/image" Target="../media/image15.png"/><Relationship Id="rId10" Type="http://schemas.openxmlformats.org/officeDocument/2006/relationships/diagramColors" Target="../diagrams/colors5.xml"/><Relationship Id="rId4" Type="http://schemas.openxmlformats.org/officeDocument/2006/relationships/image" Target="../media/image11.svg"/><Relationship Id="rId9"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hyperlink" Target="https://www.fao.org/newsroom/detail/FAO-UNEP-agriculture-environment-food-loss-waste-day-2022/en" TargetMode="External"/><Relationship Id="rId2" Type="http://schemas.openxmlformats.org/officeDocument/2006/relationships/hyperlink" Target="https://researchbriefings.files.parliament.uk/documents/POST-PB-0060/POST-PB-0060.pdf" TargetMode="External"/><Relationship Id="rId1" Type="http://schemas.openxmlformats.org/officeDocument/2006/relationships/slideLayout" Target="../slideLayouts/slideLayout7.xml"/><Relationship Id="rId5" Type="http://schemas.openxmlformats.org/officeDocument/2006/relationships/hyperlink" Target="https://www.wrap.ngo/take-action/uk-food-drink-pact" TargetMode="External"/><Relationship Id="rId4" Type="http://schemas.openxmlformats.org/officeDocument/2006/relationships/hyperlink" Target="https://sdgs.un.org/goals/goal12"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40000"/>
            <a:lumOff val="60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1959952" y="-411486"/>
            <a:ext cx="4860334" cy="11109973"/>
            <a:chOff x="0" y="0"/>
            <a:chExt cx="1442630" cy="3297629"/>
          </a:xfrm>
        </p:grpSpPr>
        <p:sp>
          <p:nvSpPr>
            <p:cNvPr id="3" name="Freeform 3"/>
            <p:cNvSpPr/>
            <p:nvPr/>
          </p:nvSpPr>
          <p:spPr>
            <a:xfrm>
              <a:off x="0" y="0"/>
              <a:ext cx="1442630" cy="3297629"/>
            </a:xfrm>
            <a:custGeom>
              <a:avLst/>
              <a:gdLst/>
              <a:ahLst/>
              <a:cxnLst/>
              <a:rect l="l" t="t" r="r" b="b"/>
              <a:pathLst>
                <a:path w="1442630" h="3297629">
                  <a:moveTo>
                    <a:pt x="0" y="0"/>
                  </a:moveTo>
                  <a:lnTo>
                    <a:pt x="1442630" y="0"/>
                  </a:lnTo>
                  <a:lnTo>
                    <a:pt x="1442630" y="3297629"/>
                  </a:lnTo>
                  <a:lnTo>
                    <a:pt x="0" y="3297629"/>
                  </a:lnTo>
                  <a:close/>
                </a:path>
              </a:pathLst>
            </a:custGeom>
            <a:solidFill>
              <a:srgbClr val="4B427F"/>
            </a:solidFill>
          </p:spPr>
          <p:txBody>
            <a:bodyPr/>
            <a:lstStyle/>
            <a:p>
              <a:endParaRPr lang="en-GB"/>
            </a:p>
          </p:txBody>
        </p:sp>
        <p:sp>
          <p:nvSpPr>
            <p:cNvPr id="4" name="TextBox 4"/>
            <p:cNvSpPr txBox="1"/>
            <p:nvPr/>
          </p:nvSpPr>
          <p:spPr>
            <a:xfrm>
              <a:off x="0" y="-38100"/>
              <a:ext cx="1442630" cy="3335729"/>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2095569" y="-411486"/>
            <a:ext cx="4860334" cy="11109973"/>
            <a:chOff x="0" y="0"/>
            <a:chExt cx="1442630" cy="3297629"/>
          </a:xfrm>
        </p:grpSpPr>
        <p:sp>
          <p:nvSpPr>
            <p:cNvPr id="6" name="Freeform 6"/>
            <p:cNvSpPr/>
            <p:nvPr/>
          </p:nvSpPr>
          <p:spPr>
            <a:xfrm>
              <a:off x="0" y="0"/>
              <a:ext cx="1442630" cy="3297629"/>
            </a:xfrm>
            <a:custGeom>
              <a:avLst/>
              <a:gdLst/>
              <a:ahLst/>
              <a:cxnLst/>
              <a:rect l="l" t="t" r="r" b="b"/>
              <a:pathLst>
                <a:path w="1442630" h="3297629">
                  <a:moveTo>
                    <a:pt x="0" y="0"/>
                  </a:moveTo>
                  <a:lnTo>
                    <a:pt x="1442630" y="0"/>
                  </a:lnTo>
                  <a:lnTo>
                    <a:pt x="1442630" y="3297629"/>
                  </a:lnTo>
                  <a:lnTo>
                    <a:pt x="0" y="3297629"/>
                  </a:lnTo>
                  <a:close/>
                </a:path>
              </a:pathLst>
            </a:custGeom>
            <a:solidFill>
              <a:schemeClr val="accent3">
                <a:lumMod val="20000"/>
                <a:lumOff val="80000"/>
              </a:schemeClr>
            </a:solidFill>
          </p:spPr>
          <p:txBody>
            <a:bodyPr/>
            <a:lstStyle/>
            <a:p>
              <a:endParaRPr lang="en-GB"/>
            </a:p>
          </p:txBody>
        </p:sp>
        <p:sp>
          <p:nvSpPr>
            <p:cNvPr id="7" name="TextBox 7"/>
            <p:cNvSpPr txBox="1"/>
            <p:nvPr/>
          </p:nvSpPr>
          <p:spPr>
            <a:xfrm>
              <a:off x="0" y="-38100"/>
              <a:ext cx="1442630" cy="3335729"/>
            </a:xfrm>
            <a:prstGeom prst="rect">
              <a:avLst/>
            </a:prstGeom>
          </p:spPr>
          <p:txBody>
            <a:bodyPr lIns="50800" tIns="50800" rIns="50800" bIns="50800" rtlCol="0" anchor="ctr"/>
            <a:lstStyle/>
            <a:p>
              <a:pPr algn="ctr">
                <a:lnSpc>
                  <a:spcPts val="2659"/>
                </a:lnSpc>
              </a:pPr>
              <a:endParaRPr/>
            </a:p>
          </p:txBody>
        </p:sp>
      </p:grpSp>
      <p:grpSp>
        <p:nvGrpSpPr>
          <p:cNvPr id="8" name="Group 8"/>
          <p:cNvGrpSpPr/>
          <p:nvPr/>
        </p:nvGrpSpPr>
        <p:grpSpPr>
          <a:xfrm>
            <a:off x="17792700" y="-590209"/>
            <a:ext cx="1388000" cy="11467419"/>
            <a:chOff x="0" y="0"/>
            <a:chExt cx="411982" cy="3403726"/>
          </a:xfrm>
        </p:grpSpPr>
        <p:sp>
          <p:nvSpPr>
            <p:cNvPr id="9" name="Freeform 9"/>
            <p:cNvSpPr/>
            <p:nvPr/>
          </p:nvSpPr>
          <p:spPr>
            <a:xfrm>
              <a:off x="0" y="0"/>
              <a:ext cx="411982" cy="3403726"/>
            </a:xfrm>
            <a:custGeom>
              <a:avLst/>
              <a:gdLst/>
              <a:ahLst/>
              <a:cxnLst/>
              <a:rect l="l" t="t" r="r" b="b"/>
              <a:pathLst>
                <a:path w="411982" h="3403726">
                  <a:moveTo>
                    <a:pt x="0" y="0"/>
                  </a:moveTo>
                  <a:lnTo>
                    <a:pt x="411982" y="0"/>
                  </a:lnTo>
                  <a:lnTo>
                    <a:pt x="411982" y="3403726"/>
                  </a:lnTo>
                  <a:lnTo>
                    <a:pt x="0" y="3403726"/>
                  </a:lnTo>
                  <a:close/>
                </a:path>
              </a:pathLst>
            </a:custGeom>
            <a:solidFill>
              <a:srgbClr val="4B427F"/>
            </a:solidFill>
          </p:spPr>
          <p:txBody>
            <a:bodyPr/>
            <a:lstStyle/>
            <a:p>
              <a:endParaRPr lang="en-GB"/>
            </a:p>
          </p:txBody>
        </p:sp>
        <p:sp>
          <p:nvSpPr>
            <p:cNvPr id="10" name="TextBox 10"/>
            <p:cNvSpPr txBox="1"/>
            <p:nvPr/>
          </p:nvSpPr>
          <p:spPr>
            <a:xfrm>
              <a:off x="0" y="-38100"/>
              <a:ext cx="411982" cy="3441826"/>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452685" y="-590209"/>
            <a:ext cx="826299" cy="11467419"/>
            <a:chOff x="0" y="0"/>
            <a:chExt cx="245260" cy="3403726"/>
          </a:xfrm>
        </p:grpSpPr>
        <p:sp>
          <p:nvSpPr>
            <p:cNvPr id="12" name="Freeform 12"/>
            <p:cNvSpPr/>
            <p:nvPr/>
          </p:nvSpPr>
          <p:spPr>
            <a:xfrm>
              <a:off x="0" y="0"/>
              <a:ext cx="245260" cy="3403726"/>
            </a:xfrm>
            <a:custGeom>
              <a:avLst/>
              <a:gdLst/>
              <a:ahLst/>
              <a:cxnLst/>
              <a:rect l="l" t="t" r="r" b="b"/>
              <a:pathLst>
                <a:path w="245260" h="3403726">
                  <a:moveTo>
                    <a:pt x="0" y="0"/>
                  </a:moveTo>
                  <a:lnTo>
                    <a:pt x="245260" y="0"/>
                  </a:lnTo>
                  <a:lnTo>
                    <a:pt x="245260" y="3403726"/>
                  </a:lnTo>
                  <a:lnTo>
                    <a:pt x="0" y="3403726"/>
                  </a:lnTo>
                  <a:close/>
                </a:path>
              </a:pathLst>
            </a:custGeom>
            <a:solidFill>
              <a:srgbClr val="4B427F"/>
            </a:solidFill>
          </p:spPr>
          <p:txBody>
            <a:bodyPr/>
            <a:lstStyle/>
            <a:p>
              <a:endParaRPr lang="en-GB"/>
            </a:p>
          </p:txBody>
        </p:sp>
        <p:sp>
          <p:nvSpPr>
            <p:cNvPr id="13" name="TextBox 13"/>
            <p:cNvSpPr txBox="1"/>
            <p:nvPr/>
          </p:nvSpPr>
          <p:spPr>
            <a:xfrm>
              <a:off x="0" y="-38100"/>
              <a:ext cx="245260" cy="3441826"/>
            </a:xfrm>
            <a:prstGeom prst="rect">
              <a:avLst/>
            </a:prstGeom>
          </p:spPr>
          <p:txBody>
            <a:bodyPr lIns="50800" tIns="50800" rIns="50800" bIns="50800" rtlCol="0" anchor="ctr"/>
            <a:lstStyle/>
            <a:p>
              <a:pPr algn="ctr">
                <a:lnSpc>
                  <a:spcPts val="2659"/>
                </a:lnSpc>
              </a:pPr>
              <a:endParaRPr/>
            </a:p>
          </p:txBody>
        </p:sp>
      </p:grpSp>
      <p:grpSp>
        <p:nvGrpSpPr>
          <p:cNvPr id="20" name="Group 20"/>
          <p:cNvGrpSpPr/>
          <p:nvPr/>
        </p:nvGrpSpPr>
        <p:grpSpPr>
          <a:xfrm>
            <a:off x="8946860" y="6675292"/>
            <a:ext cx="8255290" cy="1262010"/>
            <a:chOff x="0" y="0"/>
            <a:chExt cx="2008956" cy="307115"/>
          </a:xfrm>
        </p:grpSpPr>
        <p:sp>
          <p:nvSpPr>
            <p:cNvPr id="21" name="Freeform 21"/>
            <p:cNvSpPr/>
            <p:nvPr/>
          </p:nvSpPr>
          <p:spPr>
            <a:xfrm>
              <a:off x="0" y="0"/>
              <a:ext cx="2008956" cy="307115"/>
            </a:xfrm>
            <a:custGeom>
              <a:avLst/>
              <a:gdLst/>
              <a:ahLst/>
              <a:cxnLst/>
              <a:rect l="l" t="t" r="r" b="b"/>
              <a:pathLst>
                <a:path w="2008956" h="307115">
                  <a:moveTo>
                    <a:pt x="21570" y="0"/>
                  </a:moveTo>
                  <a:lnTo>
                    <a:pt x="1987386" y="0"/>
                  </a:lnTo>
                  <a:cubicBezTo>
                    <a:pt x="1993107" y="0"/>
                    <a:pt x="1998593" y="2273"/>
                    <a:pt x="2002638" y="6318"/>
                  </a:cubicBezTo>
                  <a:cubicBezTo>
                    <a:pt x="2006684" y="10363"/>
                    <a:pt x="2008956" y="15849"/>
                    <a:pt x="2008956" y="21570"/>
                  </a:cubicBezTo>
                  <a:lnTo>
                    <a:pt x="2008956" y="285545"/>
                  </a:lnTo>
                  <a:cubicBezTo>
                    <a:pt x="2008956" y="297458"/>
                    <a:pt x="1999299" y="307115"/>
                    <a:pt x="1987386" y="307115"/>
                  </a:cubicBezTo>
                  <a:lnTo>
                    <a:pt x="21570" y="307115"/>
                  </a:lnTo>
                  <a:cubicBezTo>
                    <a:pt x="15849" y="307115"/>
                    <a:pt x="10363" y="304842"/>
                    <a:pt x="6318" y="300797"/>
                  </a:cubicBezTo>
                  <a:cubicBezTo>
                    <a:pt x="2273" y="296752"/>
                    <a:pt x="0" y="291266"/>
                    <a:pt x="0" y="285545"/>
                  </a:cubicBezTo>
                  <a:lnTo>
                    <a:pt x="0" y="21570"/>
                  </a:lnTo>
                  <a:cubicBezTo>
                    <a:pt x="0" y="15849"/>
                    <a:pt x="2273" y="10363"/>
                    <a:pt x="6318" y="6318"/>
                  </a:cubicBezTo>
                  <a:cubicBezTo>
                    <a:pt x="10363" y="2273"/>
                    <a:pt x="15849" y="0"/>
                    <a:pt x="21570" y="0"/>
                  </a:cubicBezTo>
                  <a:close/>
                </a:path>
              </a:pathLst>
            </a:custGeom>
            <a:solidFill>
              <a:srgbClr val="4B427F"/>
            </a:solidFill>
          </p:spPr>
          <p:txBody>
            <a:bodyPr/>
            <a:lstStyle/>
            <a:p>
              <a:endParaRPr lang="en-GB"/>
            </a:p>
          </p:txBody>
        </p:sp>
        <p:sp>
          <p:nvSpPr>
            <p:cNvPr id="22" name="TextBox 22"/>
            <p:cNvSpPr txBox="1"/>
            <p:nvPr/>
          </p:nvSpPr>
          <p:spPr>
            <a:xfrm>
              <a:off x="0" y="-38100"/>
              <a:ext cx="2008956" cy="345215"/>
            </a:xfrm>
            <a:prstGeom prst="rect">
              <a:avLst/>
            </a:prstGeom>
          </p:spPr>
          <p:txBody>
            <a:bodyPr lIns="50800" tIns="50800" rIns="50800" bIns="50800" rtlCol="0" anchor="ctr"/>
            <a:lstStyle/>
            <a:p>
              <a:pPr algn="ctr">
                <a:lnSpc>
                  <a:spcPts val="2659"/>
                </a:lnSpc>
              </a:pPr>
              <a:endParaRPr/>
            </a:p>
          </p:txBody>
        </p:sp>
      </p:grpSp>
      <p:sp>
        <p:nvSpPr>
          <p:cNvPr id="25" name="Freeform 25"/>
          <p:cNvSpPr/>
          <p:nvPr/>
        </p:nvSpPr>
        <p:spPr>
          <a:xfrm>
            <a:off x="3873524" y="571052"/>
            <a:ext cx="1033191" cy="341892"/>
          </a:xfrm>
          <a:custGeom>
            <a:avLst/>
            <a:gdLst/>
            <a:ahLst/>
            <a:cxnLst/>
            <a:rect l="l" t="t" r="r" b="b"/>
            <a:pathLst>
              <a:path w="1033191" h="341892">
                <a:moveTo>
                  <a:pt x="0" y="0"/>
                </a:moveTo>
                <a:lnTo>
                  <a:pt x="1033191" y="0"/>
                </a:lnTo>
                <a:lnTo>
                  <a:pt x="1033191" y="341892"/>
                </a:lnTo>
                <a:lnTo>
                  <a:pt x="0" y="34189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6" name="Freeform 26"/>
          <p:cNvSpPr/>
          <p:nvPr/>
        </p:nvSpPr>
        <p:spPr>
          <a:xfrm>
            <a:off x="3873524" y="9374056"/>
            <a:ext cx="1033191" cy="341892"/>
          </a:xfrm>
          <a:custGeom>
            <a:avLst/>
            <a:gdLst/>
            <a:ahLst/>
            <a:cxnLst/>
            <a:rect l="l" t="t" r="r" b="b"/>
            <a:pathLst>
              <a:path w="1033191" h="341892">
                <a:moveTo>
                  <a:pt x="0" y="0"/>
                </a:moveTo>
                <a:lnTo>
                  <a:pt x="1033191" y="0"/>
                </a:lnTo>
                <a:lnTo>
                  <a:pt x="1033191" y="341892"/>
                </a:lnTo>
                <a:lnTo>
                  <a:pt x="0" y="34189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27" name="TextBox 27"/>
          <p:cNvSpPr txBox="1"/>
          <p:nvPr/>
        </p:nvSpPr>
        <p:spPr>
          <a:xfrm>
            <a:off x="8212495" y="1750566"/>
            <a:ext cx="8937623" cy="4062651"/>
          </a:xfrm>
          <a:prstGeom prst="rect">
            <a:avLst/>
          </a:prstGeom>
        </p:spPr>
        <p:txBody>
          <a:bodyPr lIns="0" tIns="0" rIns="0" bIns="0" rtlCol="0" anchor="t">
            <a:spAutoFit/>
          </a:bodyPr>
          <a:lstStyle/>
          <a:p>
            <a:pPr algn="ctr">
              <a:lnSpc>
                <a:spcPct val="150000"/>
              </a:lnSpc>
            </a:pPr>
            <a:r>
              <a:rPr lang="en-US" sz="4400" b="1" dirty="0">
                <a:solidFill>
                  <a:schemeClr val="accent3">
                    <a:lumMod val="75000"/>
                  </a:schemeClr>
                </a:solidFill>
                <a:latin typeface="Times New Roman" panose="02020603050405020304" pitchFamily="18" charset="0"/>
                <a:ea typeface="Be Vietnam Ultra-Bold"/>
                <a:cs typeface="Times New Roman" panose="02020603050405020304" pitchFamily="18" charset="0"/>
                <a:sym typeface="Be Vietnam Ultra-Bold"/>
              </a:rPr>
              <a:t>“The Efficacy of Food Waste Reduction Strategies for Sustainability Goals in the Hospitality Sector”</a:t>
            </a:r>
          </a:p>
        </p:txBody>
      </p:sp>
      <p:sp>
        <p:nvSpPr>
          <p:cNvPr id="28" name="TextBox 28"/>
          <p:cNvSpPr txBox="1"/>
          <p:nvPr/>
        </p:nvSpPr>
        <p:spPr>
          <a:xfrm>
            <a:off x="9322157" y="6798465"/>
            <a:ext cx="7504499" cy="1015663"/>
          </a:xfrm>
          <a:prstGeom prst="rect">
            <a:avLst/>
          </a:prstGeom>
        </p:spPr>
        <p:txBody>
          <a:bodyPr lIns="0" tIns="0" rIns="0" bIns="0" rtlCol="0" anchor="t">
            <a:spAutoFit/>
          </a:bodyPr>
          <a:lstStyle/>
          <a:p>
            <a:pPr algn="ctr">
              <a:lnSpc>
                <a:spcPct val="150000"/>
              </a:lnSpc>
            </a:pPr>
            <a:r>
              <a:rPr lang="en-US" sz="4400" b="1" dirty="0">
                <a:solidFill>
                  <a:srgbClr val="FFFFFF"/>
                </a:solidFill>
                <a:latin typeface="Times New Roman" panose="02020603050405020304" pitchFamily="18" charset="0"/>
                <a:ea typeface="Nunito Sans Condensed Bold"/>
                <a:cs typeface="Times New Roman" panose="02020603050405020304" pitchFamily="18" charset="0"/>
                <a:sym typeface="Nunito Sans Condensed Bold"/>
              </a:rPr>
              <a:t>Conference Presentation</a:t>
            </a:r>
          </a:p>
        </p:txBody>
      </p:sp>
      <p:pic>
        <p:nvPicPr>
          <p:cNvPr id="14" name="Picture 13"/>
          <p:cNvPicPr>
            <a:picLocks noChangeAspect="1"/>
          </p:cNvPicPr>
          <p:nvPr/>
        </p:nvPicPr>
        <p:blipFill>
          <a:blip r:embed="rId5"/>
          <a:stretch>
            <a:fillRect/>
          </a:stretch>
        </p:blipFill>
        <p:spPr>
          <a:xfrm>
            <a:off x="1569327" y="1707702"/>
            <a:ext cx="6674775" cy="6743234"/>
          </a:xfrm>
          <a:prstGeom prst="rect">
            <a:avLst/>
          </a:prstGeom>
        </p:spPr>
      </p:pic>
      <p:grpSp>
        <p:nvGrpSpPr>
          <p:cNvPr id="15" name="Group 20">
            <a:extLst>
              <a:ext uri="{FF2B5EF4-FFF2-40B4-BE49-F238E27FC236}">
                <a16:creationId xmlns:a16="http://schemas.microsoft.com/office/drawing/2014/main" id="{BAB70D31-6A77-A082-6DF6-8AAE9458A96B}"/>
              </a:ext>
            </a:extLst>
          </p:cNvPr>
          <p:cNvGrpSpPr/>
          <p:nvPr/>
        </p:nvGrpSpPr>
        <p:grpSpPr>
          <a:xfrm>
            <a:off x="8909342" y="8036889"/>
            <a:ext cx="8255290" cy="1262010"/>
            <a:chOff x="0" y="0"/>
            <a:chExt cx="2008956" cy="307115"/>
          </a:xfrm>
        </p:grpSpPr>
        <p:sp>
          <p:nvSpPr>
            <p:cNvPr id="16" name="Freeform 21">
              <a:extLst>
                <a:ext uri="{FF2B5EF4-FFF2-40B4-BE49-F238E27FC236}">
                  <a16:creationId xmlns:a16="http://schemas.microsoft.com/office/drawing/2014/main" id="{3DE609BF-3087-CC81-1883-87CE29EF21CC}"/>
                </a:ext>
              </a:extLst>
            </p:cNvPr>
            <p:cNvSpPr/>
            <p:nvPr/>
          </p:nvSpPr>
          <p:spPr>
            <a:xfrm>
              <a:off x="0" y="0"/>
              <a:ext cx="2008956" cy="307115"/>
            </a:xfrm>
            <a:custGeom>
              <a:avLst/>
              <a:gdLst/>
              <a:ahLst/>
              <a:cxnLst/>
              <a:rect l="l" t="t" r="r" b="b"/>
              <a:pathLst>
                <a:path w="2008956" h="307115">
                  <a:moveTo>
                    <a:pt x="21570" y="0"/>
                  </a:moveTo>
                  <a:lnTo>
                    <a:pt x="1987386" y="0"/>
                  </a:lnTo>
                  <a:cubicBezTo>
                    <a:pt x="1993107" y="0"/>
                    <a:pt x="1998593" y="2273"/>
                    <a:pt x="2002638" y="6318"/>
                  </a:cubicBezTo>
                  <a:cubicBezTo>
                    <a:pt x="2006684" y="10363"/>
                    <a:pt x="2008956" y="15849"/>
                    <a:pt x="2008956" y="21570"/>
                  </a:cubicBezTo>
                  <a:lnTo>
                    <a:pt x="2008956" y="285545"/>
                  </a:lnTo>
                  <a:cubicBezTo>
                    <a:pt x="2008956" y="297458"/>
                    <a:pt x="1999299" y="307115"/>
                    <a:pt x="1987386" y="307115"/>
                  </a:cubicBezTo>
                  <a:lnTo>
                    <a:pt x="21570" y="307115"/>
                  </a:lnTo>
                  <a:cubicBezTo>
                    <a:pt x="15849" y="307115"/>
                    <a:pt x="10363" y="304842"/>
                    <a:pt x="6318" y="300797"/>
                  </a:cubicBezTo>
                  <a:cubicBezTo>
                    <a:pt x="2273" y="296752"/>
                    <a:pt x="0" y="291266"/>
                    <a:pt x="0" y="285545"/>
                  </a:cubicBezTo>
                  <a:lnTo>
                    <a:pt x="0" y="21570"/>
                  </a:lnTo>
                  <a:cubicBezTo>
                    <a:pt x="0" y="15849"/>
                    <a:pt x="2273" y="10363"/>
                    <a:pt x="6318" y="6318"/>
                  </a:cubicBezTo>
                  <a:cubicBezTo>
                    <a:pt x="10363" y="2273"/>
                    <a:pt x="15849" y="0"/>
                    <a:pt x="21570" y="0"/>
                  </a:cubicBezTo>
                  <a:close/>
                </a:path>
              </a:pathLst>
            </a:custGeom>
            <a:solidFill>
              <a:srgbClr val="4B427F"/>
            </a:solidFill>
          </p:spPr>
          <p:txBody>
            <a:bodyPr/>
            <a:lstStyle/>
            <a:p>
              <a:pPr algn="ctr"/>
              <a:r>
                <a:rPr lang="en-US" sz="2800" dirty="0">
                  <a:solidFill>
                    <a:schemeClr val="bg1"/>
                  </a:solidFill>
                  <a:latin typeface="Times New Roman" panose="02020603050405020304" pitchFamily="18" charset="0"/>
                  <a:cs typeface="Times New Roman" panose="02020603050405020304" pitchFamily="18" charset="0"/>
                </a:rPr>
                <a:t>Student ID: </a:t>
              </a:r>
            </a:p>
            <a:p>
              <a:pPr algn="ctr"/>
              <a:r>
                <a:rPr lang="en-US" sz="2800" dirty="0">
                  <a:solidFill>
                    <a:schemeClr val="bg1"/>
                  </a:solidFill>
                  <a:latin typeface="Times New Roman" panose="02020603050405020304" pitchFamily="18" charset="0"/>
                  <a:cs typeface="Times New Roman" panose="02020603050405020304" pitchFamily="18" charset="0"/>
                </a:rPr>
                <a:t>Student Name: </a:t>
              </a:r>
            </a:p>
          </p:txBody>
        </p:sp>
        <p:sp>
          <p:nvSpPr>
            <p:cNvPr id="17" name="TextBox 22">
              <a:extLst>
                <a:ext uri="{FF2B5EF4-FFF2-40B4-BE49-F238E27FC236}">
                  <a16:creationId xmlns:a16="http://schemas.microsoft.com/office/drawing/2014/main" id="{CD01CD72-CE40-307D-AA69-EEC3E89D6BB3}"/>
                </a:ext>
              </a:extLst>
            </p:cNvPr>
            <p:cNvSpPr txBox="1"/>
            <p:nvPr/>
          </p:nvSpPr>
          <p:spPr>
            <a:xfrm>
              <a:off x="0" y="-38100"/>
              <a:ext cx="2008956" cy="345215"/>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3196622" y="3298865"/>
            <a:ext cx="13100701" cy="5326948"/>
            <a:chOff x="0" y="0"/>
            <a:chExt cx="2845501" cy="1150871"/>
          </a:xfrm>
        </p:grpSpPr>
        <p:sp>
          <p:nvSpPr>
            <p:cNvPr id="3" name="Freeform 3"/>
            <p:cNvSpPr/>
            <p:nvPr/>
          </p:nvSpPr>
          <p:spPr>
            <a:xfrm>
              <a:off x="0" y="0"/>
              <a:ext cx="2845501" cy="1150871"/>
            </a:xfrm>
            <a:custGeom>
              <a:avLst/>
              <a:gdLst/>
              <a:ahLst/>
              <a:cxnLst/>
              <a:rect l="l" t="t" r="r" b="b"/>
              <a:pathLst>
                <a:path w="2845501" h="1150871">
                  <a:moveTo>
                    <a:pt x="16387" y="0"/>
                  </a:moveTo>
                  <a:lnTo>
                    <a:pt x="2829114" y="0"/>
                  </a:lnTo>
                  <a:cubicBezTo>
                    <a:pt x="2838164" y="0"/>
                    <a:pt x="2845501" y="7337"/>
                    <a:pt x="2845501" y="16387"/>
                  </a:cubicBezTo>
                  <a:lnTo>
                    <a:pt x="2845501" y="1134484"/>
                  </a:lnTo>
                  <a:cubicBezTo>
                    <a:pt x="2845501" y="1143535"/>
                    <a:pt x="2838164" y="1150871"/>
                    <a:pt x="2829114" y="1150871"/>
                  </a:cubicBezTo>
                  <a:lnTo>
                    <a:pt x="16387" y="1150871"/>
                  </a:lnTo>
                  <a:cubicBezTo>
                    <a:pt x="12041" y="1150871"/>
                    <a:pt x="7873" y="1149145"/>
                    <a:pt x="4800" y="1146072"/>
                  </a:cubicBezTo>
                  <a:cubicBezTo>
                    <a:pt x="1726" y="1142999"/>
                    <a:pt x="0" y="1138830"/>
                    <a:pt x="0" y="1134484"/>
                  </a:cubicBezTo>
                  <a:lnTo>
                    <a:pt x="0" y="16387"/>
                  </a:lnTo>
                  <a:cubicBezTo>
                    <a:pt x="0" y="7337"/>
                    <a:pt x="7337" y="0"/>
                    <a:pt x="16387" y="0"/>
                  </a:cubicBezTo>
                  <a:close/>
                </a:path>
              </a:pathLst>
            </a:custGeom>
            <a:solidFill>
              <a:srgbClr val="4B427F"/>
            </a:solidFill>
          </p:spPr>
          <p:txBody>
            <a:bodyPr/>
            <a:lstStyle/>
            <a:p>
              <a:endParaRPr lang="en-GB"/>
            </a:p>
          </p:txBody>
        </p:sp>
        <p:sp>
          <p:nvSpPr>
            <p:cNvPr id="4" name="TextBox 4"/>
            <p:cNvSpPr txBox="1"/>
            <p:nvPr/>
          </p:nvSpPr>
          <p:spPr>
            <a:xfrm>
              <a:off x="0" y="-38100"/>
              <a:ext cx="2845501" cy="118897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7693350" y="-501307"/>
            <a:ext cx="1388000" cy="11467419"/>
            <a:chOff x="0" y="0"/>
            <a:chExt cx="411982" cy="3403726"/>
          </a:xfrm>
        </p:grpSpPr>
        <p:sp>
          <p:nvSpPr>
            <p:cNvPr id="6" name="Freeform 6"/>
            <p:cNvSpPr/>
            <p:nvPr/>
          </p:nvSpPr>
          <p:spPr>
            <a:xfrm>
              <a:off x="0" y="0"/>
              <a:ext cx="411982" cy="3403726"/>
            </a:xfrm>
            <a:custGeom>
              <a:avLst/>
              <a:gdLst/>
              <a:ahLst/>
              <a:cxnLst/>
              <a:rect l="l" t="t" r="r" b="b"/>
              <a:pathLst>
                <a:path w="411982" h="3403726">
                  <a:moveTo>
                    <a:pt x="0" y="0"/>
                  </a:moveTo>
                  <a:lnTo>
                    <a:pt x="411982" y="0"/>
                  </a:lnTo>
                  <a:lnTo>
                    <a:pt x="411982" y="3403726"/>
                  </a:lnTo>
                  <a:lnTo>
                    <a:pt x="0" y="3403726"/>
                  </a:lnTo>
                  <a:close/>
                </a:path>
              </a:pathLst>
            </a:custGeom>
            <a:solidFill>
              <a:srgbClr val="4B427F"/>
            </a:solidFill>
          </p:spPr>
          <p:txBody>
            <a:bodyPr/>
            <a:lstStyle/>
            <a:p>
              <a:endParaRPr lang="en-GB"/>
            </a:p>
          </p:txBody>
        </p:sp>
        <p:sp>
          <p:nvSpPr>
            <p:cNvPr id="7" name="TextBox 7"/>
            <p:cNvSpPr txBox="1"/>
            <p:nvPr/>
          </p:nvSpPr>
          <p:spPr>
            <a:xfrm>
              <a:off x="0" y="-38100"/>
              <a:ext cx="411982" cy="3441826"/>
            </a:xfrm>
            <a:prstGeom prst="rect">
              <a:avLst/>
            </a:prstGeom>
          </p:spPr>
          <p:txBody>
            <a:bodyPr lIns="50800" tIns="50800" rIns="50800" bIns="50800" rtlCol="0" anchor="ctr"/>
            <a:lstStyle/>
            <a:p>
              <a:pPr algn="ctr">
                <a:lnSpc>
                  <a:spcPts val="2659"/>
                </a:lnSpc>
              </a:pPr>
              <a:endParaRPr/>
            </a:p>
          </p:txBody>
        </p:sp>
      </p:grpSp>
      <p:sp>
        <p:nvSpPr>
          <p:cNvPr id="8" name="Freeform 8"/>
          <p:cNvSpPr/>
          <p:nvPr/>
        </p:nvSpPr>
        <p:spPr>
          <a:xfrm>
            <a:off x="792733" y="3101851"/>
            <a:ext cx="1033191" cy="341892"/>
          </a:xfrm>
          <a:custGeom>
            <a:avLst/>
            <a:gdLst/>
            <a:ahLst/>
            <a:cxnLst/>
            <a:rect l="l" t="t" r="r" b="b"/>
            <a:pathLst>
              <a:path w="1033191" h="341892">
                <a:moveTo>
                  <a:pt x="0" y="0"/>
                </a:moveTo>
                <a:lnTo>
                  <a:pt x="1033192" y="0"/>
                </a:lnTo>
                <a:lnTo>
                  <a:pt x="1033192" y="341892"/>
                </a:lnTo>
                <a:lnTo>
                  <a:pt x="0" y="34189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4" name="TextBox 14"/>
          <p:cNvSpPr txBox="1"/>
          <p:nvPr/>
        </p:nvSpPr>
        <p:spPr>
          <a:xfrm>
            <a:off x="3886200" y="1597162"/>
            <a:ext cx="11295295" cy="824778"/>
          </a:xfrm>
          <a:prstGeom prst="rect">
            <a:avLst/>
          </a:prstGeom>
        </p:spPr>
        <p:txBody>
          <a:bodyPr lIns="0" tIns="0" rIns="0" bIns="0" rtlCol="0" anchor="t">
            <a:spAutoFit/>
          </a:bodyPr>
          <a:lstStyle/>
          <a:p>
            <a:pPr algn="ctr">
              <a:lnSpc>
                <a:spcPts val="7200"/>
              </a:lnSpc>
            </a:pPr>
            <a:r>
              <a:rPr lang="en-US" sz="4400" b="1" dirty="0">
                <a:solidFill>
                  <a:schemeClr val="accent3">
                    <a:lumMod val="75000"/>
                  </a:schemeClr>
                </a:solidFill>
                <a:latin typeface="Times New Roman" panose="02020603050405020304" pitchFamily="18" charset="0"/>
                <a:ea typeface="Be Vietnam Ultra-Bold"/>
                <a:cs typeface="Times New Roman" panose="02020603050405020304" pitchFamily="18" charset="0"/>
                <a:sym typeface="Be Vietnam Ultra-Bold"/>
              </a:rPr>
              <a:t>AI DECLARATION</a:t>
            </a:r>
          </a:p>
        </p:txBody>
      </p:sp>
      <p:sp>
        <p:nvSpPr>
          <p:cNvPr id="15" name="TextBox 15"/>
          <p:cNvSpPr txBox="1"/>
          <p:nvPr/>
        </p:nvSpPr>
        <p:spPr>
          <a:xfrm>
            <a:off x="4868165" y="4258336"/>
            <a:ext cx="9782944" cy="2842125"/>
          </a:xfrm>
          <a:prstGeom prst="rect">
            <a:avLst/>
          </a:prstGeom>
        </p:spPr>
        <p:txBody>
          <a:bodyPr lIns="0" tIns="0" rIns="0" bIns="0" rtlCol="0" anchor="t">
            <a:spAutoFit/>
          </a:bodyPr>
          <a:lstStyle/>
          <a:p>
            <a:pPr algn="ctr">
              <a:lnSpc>
                <a:spcPct val="200000"/>
              </a:lnSpc>
            </a:pPr>
            <a:r>
              <a:rPr lang="en-US" sz="2400" i="1" dirty="0">
                <a:solidFill>
                  <a:srgbClr val="FFFFFF"/>
                </a:solidFill>
                <a:latin typeface="Times New Roman" panose="02020603050405020304" pitchFamily="18" charset="0"/>
                <a:ea typeface="Nunito Sans Condensed Semi-Bold"/>
                <a:cs typeface="Times New Roman" panose="02020603050405020304" pitchFamily="18" charset="0"/>
                <a:sym typeface="Nunito Sans Condensed Semi-Bold"/>
              </a:rPr>
              <a:t>“I confirm that I have not used any Al tools in the research and creation or this assignment. I confirm that I have not presented any Al generated materials as my own work. I confirm I have copies of my drafts, notes, and other resources I used, which! may be asked to provide in evidence”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6415346" y="3028671"/>
            <a:ext cx="10866204" cy="5326948"/>
            <a:chOff x="0" y="0"/>
            <a:chExt cx="2845501" cy="1150871"/>
          </a:xfrm>
        </p:grpSpPr>
        <p:sp>
          <p:nvSpPr>
            <p:cNvPr id="3" name="Freeform 3"/>
            <p:cNvSpPr/>
            <p:nvPr/>
          </p:nvSpPr>
          <p:spPr>
            <a:xfrm>
              <a:off x="0" y="0"/>
              <a:ext cx="2845501" cy="1150871"/>
            </a:xfrm>
            <a:custGeom>
              <a:avLst/>
              <a:gdLst/>
              <a:ahLst/>
              <a:cxnLst/>
              <a:rect l="l" t="t" r="r" b="b"/>
              <a:pathLst>
                <a:path w="2845501" h="1150871">
                  <a:moveTo>
                    <a:pt x="16387" y="0"/>
                  </a:moveTo>
                  <a:lnTo>
                    <a:pt x="2829114" y="0"/>
                  </a:lnTo>
                  <a:cubicBezTo>
                    <a:pt x="2838164" y="0"/>
                    <a:pt x="2845501" y="7337"/>
                    <a:pt x="2845501" y="16387"/>
                  </a:cubicBezTo>
                  <a:lnTo>
                    <a:pt x="2845501" y="1134484"/>
                  </a:lnTo>
                  <a:cubicBezTo>
                    <a:pt x="2845501" y="1143535"/>
                    <a:pt x="2838164" y="1150871"/>
                    <a:pt x="2829114" y="1150871"/>
                  </a:cubicBezTo>
                  <a:lnTo>
                    <a:pt x="16387" y="1150871"/>
                  </a:lnTo>
                  <a:cubicBezTo>
                    <a:pt x="12041" y="1150871"/>
                    <a:pt x="7873" y="1149145"/>
                    <a:pt x="4800" y="1146072"/>
                  </a:cubicBezTo>
                  <a:cubicBezTo>
                    <a:pt x="1726" y="1142999"/>
                    <a:pt x="0" y="1138830"/>
                    <a:pt x="0" y="1134484"/>
                  </a:cubicBezTo>
                  <a:lnTo>
                    <a:pt x="0" y="16387"/>
                  </a:lnTo>
                  <a:cubicBezTo>
                    <a:pt x="0" y="7337"/>
                    <a:pt x="7337" y="0"/>
                    <a:pt x="16387" y="0"/>
                  </a:cubicBezTo>
                  <a:close/>
                </a:path>
              </a:pathLst>
            </a:custGeom>
            <a:solidFill>
              <a:srgbClr val="4B427F"/>
            </a:solidFill>
          </p:spPr>
          <p:txBody>
            <a:bodyPr/>
            <a:lstStyle/>
            <a:p>
              <a:endParaRPr lang="en-GB"/>
            </a:p>
          </p:txBody>
        </p:sp>
        <p:sp>
          <p:nvSpPr>
            <p:cNvPr id="4" name="TextBox 4"/>
            <p:cNvSpPr txBox="1"/>
            <p:nvPr/>
          </p:nvSpPr>
          <p:spPr>
            <a:xfrm>
              <a:off x="0" y="-38100"/>
              <a:ext cx="2845501" cy="1188971"/>
            </a:xfrm>
            <a:prstGeom prst="rect">
              <a:avLst/>
            </a:prstGeom>
          </p:spPr>
          <p:txBody>
            <a:bodyPr lIns="50800" tIns="50800" rIns="50800" bIns="50800" rtlCol="0" anchor="ctr"/>
            <a:lstStyle/>
            <a:p>
              <a:pPr algn="ctr">
                <a:lnSpc>
                  <a:spcPts val="2659"/>
                </a:lnSpc>
              </a:pPr>
              <a:endParaRPr/>
            </a:p>
          </p:txBody>
        </p:sp>
      </p:grpSp>
      <p:grpSp>
        <p:nvGrpSpPr>
          <p:cNvPr id="5" name="Group 5"/>
          <p:cNvGrpSpPr/>
          <p:nvPr/>
        </p:nvGrpSpPr>
        <p:grpSpPr>
          <a:xfrm>
            <a:off x="17693350" y="-501307"/>
            <a:ext cx="1388000" cy="11467419"/>
            <a:chOff x="0" y="0"/>
            <a:chExt cx="411982" cy="3403726"/>
          </a:xfrm>
        </p:grpSpPr>
        <p:sp>
          <p:nvSpPr>
            <p:cNvPr id="6" name="Freeform 6"/>
            <p:cNvSpPr/>
            <p:nvPr/>
          </p:nvSpPr>
          <p:spPr>
            <a:xfrm>
              <a:off x="0" y="0"/>
              <a:ext cx="411982" cy="3403726"/>
            </a:xfrm>
            <a:custGeom>
              <a:avLst/>
              <a:gdLst/>
              <a:ahLst/>
              <a:cxnLst/>
              <a:rect l="l" t="t" r="r" b="b"/>
              <a:pathLst>
                <a:path w="411982" h="3403726">
                  <a:moveTo>
                    <a:pt x="0" y="0"/>
                  </a:moveTo>
                  <a:lnTo>
                    <a:pt x="411982" y="0"/>
                  </a:lnTo>
                  <a:lnTo>
                    <a:pt x="411982" y="3403726"/>
                  </a:lnTo>
                  <a:lnTo>
                    <a:pt x="0" y="3403726"/>
                  </a:lnTo>
                  <a:close/>
                </a:path>
              </a:pathLst>
            </a:custGeom>
            <a:solidFill>
              <a:srgbClr val="4B427F"/>
            </a:solidFill>
          </p:spPr>
          <p:txBody>
            <a:bodyPr/>
            <a:lstStyle/>
            <a:p>
              <a:endParaRPr lang="en-GB"/>
            </a:p>
          </p:txBody>
        </p:sp>
        <p:sp>
          <p:nvSpPr>
            <p:cNvPr id="7" name="TextBox 7"/>
            <p:cNvSpPr txBox="1"/>
            <p:nvPr/>
          </p:nvSpPr>
          <p:spPr>
            <a:xfrm>
              <a:off x="0" y="-38100"/>
              <a:ext cx="411982" cy="3441826"/>
            </a:xfrm>
            <a:prstGeom prst="rect">
              <a:avLst/>
            </a:prstGeom>
          </p:spPr>
          <p:txBody>
            <a:bodyPr lIns="50800" tIns="50800" rIns="50800" bIns="50800" rtlCol="0" anchor="ctr"/>
            <a:lstStyle/>
            <a:p>
              <a:pPr algn="ctr">
                <a:lnSpc>
                  <a:spcPts val="2659"/>
                </a:lnSpc>
              </a:pPr>
              <a:endParaRPr/>
            </a:p>
          </p:txBody>
        </p:sp>
      </p:grpSp>
      <p:sp>
        <p:nvSpPr>
          <p:cNvPr id="8" name="Freeform 8"/>
          <p:cNvSpPr/>
          <p:nvPr/>
        </p:nvSpPr>
        <p:spPr>
          <a:xfrm>
            <a:off x="792733" y="3101851"/>
            <a:ext cx="1033191" cy="341892"/>
          </a:xfrm>
          <a:custGeom>
            <a:avLst/>
            <a:gdLst/>
            <a:ahLst/>
            <a:cxnLst/>
            <a:rect l="l" t="t" r="r" b="b"/>
            <a:pathLst>
              <a:path w="1033191" h="341892">
                <a:moveTo>
                  <a:pt x="0" y="0"/>
                </a:moveTo>
                <a:lnTo>
                  <a:pt x="1033192" y="0"/>
                </a:lnTo>
                <a:lnTo>
                  <a:pt x="1033192" y="341892"/>
                </a:lnTo>
                <a:lnTo>
                  <a:pt x="0" y="34189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9" name="Freeform 9"/>
          <p:cNvSpPr/>
          <p:nvPr/>
        </p:nvSpPr>
        <p:spPr>
          <a:xfrm>
            <a:off x="10600712" y="3101851"/>
            <a:ext cx="1033191" cy="341892"/>
          </a:xfrm>
          <a:custGeom>
            <a:avLst/>
            <a:gdLst/>
            <a:ahLst/>
            <a:cxnLst/>
            <a:rect l="l" t="t" r="r" b="b"/>
            <a:pathLst>
              <a:path w="1033191" h="341892">
                <a:moveTo>
                  <a:pt x="0" y="0"/>
                </a:moveTo>
                <a:lnTo>
                  <a:pt x="1033191" y="0"/>
                </a:lnTo>
                <a:lnTo>
                  <a:pt x="1033191" y="341892"/>
                </a:lnTo>
                <a:lnTo>
                  <a:pt x="0" y="34189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14" name="TextBox 14"/>
          <p:cNvSpPr txBox="1"/>
          <p:nvPr/>
        </p:nvSpPr>
        <p:spPr>
          <a:xfrm>
            <a:off x="5986255" y="1478725"/>
            <a:ext cx="11295295" cy="854786"/>
          </a:xfrm>
          <a:prstGeom prst="rect">
            <a:avLst/>
          </a:prstGeom>
        </p:spPr>
        <p:txBody>
          <a:bodyPr lIns="0" tIns="0" rIns="0" bIns="0" rtlCol="0" anchor="t">
            <a:spAutoFit/>
          </a:bodyPr>
          <a:lstStyle/>
          <a:p>
            <a:pPr algn="ctr">
              <a:lnSpc>
                <a:spcPts val="7200"/>
              </a:lnSpc>
            </a:pPr>
            <a:r>
              <a:rPr lang="en-US" sz="4400" b="1" dirty="0">
                <a:solidFill>
                  <a:schemeClr val="accent3">
                    <a:lumMod val="50000"/>
                  </a:schemeClr>
                </a:solidFill>
                <a:latin typeface="Times New Roman" panose="02020603050405020304" pitchFamily="18" charset="0"/>
                <a:ea typeface="Be Vietnam Ultra-Bold"/>
                <a:cs typeface="Times New Roman" panose="02020603050405020304" pitchFamily="18" charset="0"/>
                <a:sym typeface="Be Vietnam Ultra-Bold"/>
              </a:rPr>
              <a:t>INTRODUCTION</a:t>
            </a:r>
          </a:p>
        </p:txBody>
      </p:sp>
      <p:sp>
        <p:nvSpPr>
          <p:cNvPr id="15" name="TextBox 15"/>
          <p:cNvSpPr txBox="1"/>
          <p:nvPr/>
        </p:nvSpPr>
        <p:spPr>
          <a:xfrm>
            <a:off x="6956976" y="3443743"/>
            <a:ext cx="9782944" cy="4431983"/>
          </a:xfrm>
          <a:prstGeom prst="rect">
            <a:avLst/>
          </a:prstGeom>
        </p:spPr>
        <p:txBody>
          <a:bodyPr lIns="0" tIns="0" rIns="0" bIns="0" rtlCol="0" anchor="t">
            <a:spAutoFit/>
          </a:bodyPr>
          <a:lstStyle/>
          <a:p>
            <a:pPr marL="285750" lvl="0" indent="-285750">
              <a:lnSpc>
                <a:spcPct val="150000"/>
              </a:lnSpc>
              <a:buFont typeface="Arial" panose="020B0604020202020204" pitchFamily="34" charset="0"/>
              <a:buChar char="•"/>
            </a:pPr>
            <a:r>
              <a:rPr lang="en-GB" sz="2400" dirty="0">
                <a:solidFill>
                  <a:schemeClr val="bg1"/>
                </a:solidFill>
                <a:latin typeface="Times New Roman" panose="02020603050405020304" pitchFamily="18" charset="0"/>
                <a:cs typeface="Times New Roman" panose="02020603050405020304" pitchFamily="18" charset="0"/>
              </a:rPr>
              <a:t>Food waste is a pressing issue in hospitality, driven by overproduction, buffet culture, and inefficient inventory management.</a:t>
            </a:r>
            <a:endParaRPr lang="en-US" sz="2400" dirty="0">
              <a:solidFill>
                <a:schemeClr val="bg1"/>
              </a:solidFill>
              <a:latin typeface="Times New Roman" panose="02020603050405020304" pitchFamily="18" charset="0"/>
              <a:cs typeface="Times New Roman" panose="02020603050405020304" pitchFamily="18" charset="0"/>
            </a:endParaRPr>
          </a:p>
          <a:p>
            <a:pPr marL="285750" lvl="0" indent="-285750">
              <a:lnSpc>
                <a:spcPct val="150000"/>
              </a:lnSpc>
              <a:buFont typeface="Arial" panose="020B0604020202020204" pitchFamily="34" charset="0"/>
              <a:buChar char="•"/>
            </a:pPr>
            <a:r>
              <a:rPr lang="en-GB" sz="2400" dirty="0">
                <a:solidFill>
                  <a:schemeClr val="bg1"/>
                </a:solidFill>
                <a:latin typeface="Times New Roman" panose="02020603050405020304" pitchFamily="18" charset="0"/>
                <a:cs typeface="Times New Roman" panose="02020603050405020304" pitchFamily="18" charset="0"/>
              </a:rPr>
              <a:t>It contributes significantly to greenhouse gas emissions and resource depletion, making it a core sustainability challenge (</a:t>
            </a:r>
            <a:r>
              <a:rPr lang="en-GB" sz="2400" dirty="0" err="1">
                <a:solidFill>
                  <a:schemeClr val="bg1"/>
                </a:solidFill>
                <a:latin typeface="Times New Roman" panose="02020603050405020304" pitchFamily="18" charset="0"/>
                <a:cs typeface="Times New Roman" panose="02020603050405020304" pitchFamily="18" charset="0"/>
              </a:rPr>
              <a:t>Dasanayake</a:t>
            </a:r>
            <a:r>
              <a:rPr lang="en-GB" sz="2400" dirty="0">
                <a:solidFill>
                  <a:schemeClr val="bg1"/>
                </a:solidFill>
                <a:latin typeface="Times New Roman" panose="02020603050405020304" pitchFamily="18" charset="0"/>
                <a:cs typeface="Times New Roman" panose="02020603050405020304" pitchFamily="18" charset="0"/>
              </a:rPr>
              <a:t>, 2023).</a:t>
            </a:r>
            <a:endParaRPr lang="en-US" sz="2400" dirty="0">
              <a:solidFill>
                <a:schemeClr val="bg1"/>
              </a:solidFill>
              <a:latin typeface="Times New Roman" panose="02020603050405020304" pitchFamily="18" charset="0"/>
              <a:cs typeface="Times New Roman" panose="02020603050405020304" pitchFamily="18" charset="0"/>
            </a:endParaRPr>
          </a:p>
          <a:p>
            <a:pPr marL="285750" lvl="0" indent="-285750">
              <a:lnSpc>
                <a:spcPct val="150000"/>
              </a:lnSpc>
              <a:buFont typeface="Arial" panose="020B0604020202020204" pitchFamily="34" charset="0"/>
              <a:buChar char="•"/>
            </a:pPr>
            <a:r>
              <a:rPr lang="en-GB" sz="2400" dirty="0">
                <a:solidFill>
                  <a:schemeClr val="bg1"/>
                </a:solidFill>
                <a:latin typeface="Times New Roman" panose="02020603050405020304" pitchFamily="18" charset="0"/>
                <a:cs typeface="Times New Roman" panose="02020603050405020304" pitchFamily="18" charset="0"/>
              </a:rPr>
              <a:t>Aligning with UN SDG 12: Responsible Consumption and Production, reducing food waste is crucial to achieving Net Zero targets (SDG, 2025).</a:t>
            </a:r>
            <a:endParaRPr lang="en-US" sz="2400" dirty="0">
              <a:solidFill>
                <a:schemeClr val="bg1"/>
              </a:solidFill>
              <a:latin typeface="Times New Roman" panose="02020603050405020304" pitchFamily="18" charset="0"/>
              <a:cs typeface="Times New Roman" panose="02020603050405020304" pitchFamily="18" charset="0"/>
            </a:endParaRPr>
          </a:p>
          <a:p>
            <a:pPr marL="285750" lvl="0" indent="-285750">
              <a:lnSpc>
                <a:spcPct val="150000"/>
              </a:lnSpc>
              <a:buFont typeface="Arial" panose="020B0604020202020204" pitchFamily="34" charset="0"/>
              <a:buChar char="•"/>
            </a:pPr>
            <a:r>
              <a:rPr lang="en-GB" sz="2400" dirty="0">
                <a:solidFill>
                  <a:schemeClr val="bg1"/>
                </a:solidFill>
                <a:latin typeface="Times New Roman" panose="02020603050405020304" pitchFamily="18" charset="0"/>
                <a:cs typeface="Times New Roman" panose="02020603050405020304" pitchFamily="18" charset="0"/>
              </a:rPr>
              <a:t>Hotels must balance sustainability with operational efficiency and customer expectations.</a:t>
            </a:r>
            <a:endParaRPr lang="en-US" sz="2400" dirty="0">
              <a:solidFill>
                <a:schemeClr val="bg1"/>
              </a:solidFill>
              <a:latin typeface="Times New Roman" panose="02020603050405020304" pitchFamily="18" charset="0"/>
              <a:cs typeface="Times New Roman" panose="02020603050405020304" pitchFamily="18" charset="0"/>
            </a:endParaRPr>
          </a:p>
        </p:txBody>
      </p:sp>
      <p:pic>
        <p:nvPicPr>
          <p:cNvPr id="10" name="Picture 9"/>
          <p:cNvPicPr>
            <a:picLocks noChangeAspect="1"/>
          </p:cNvPicPr>
          <p:nvPr/>
        </p:nvPicPr>
        <p:blipFill>
          <a:blip r:embed="rId5"/>
          <a:stretch>
            <a:fillRect/>
          </a:stretch>
        </p:blipFill>
        <p:spPr>
          <a:xfrm>
            <a:off x="1907007" y="2990571"/>
            <a:ext cx="4104283" cy="4994288"/>
          </a:xfrm>
          <a:prstGeom prst="rect">
            <a:avLst/>
          </a:prstGeom>
        </p:spPr>
      </p:pic>
    </p:spTree>
    <p:extLst>
      <p:ext uri="{BB962C8B-B14F-4D97-AF65-F5344CB8AC3E}">
        <p14:creationId xmlns:p14="http://schemas.microsoft.com/office/powerpoint/2010/main" val="6177520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2" name="TextBox 2"/>
          <p:cNvSpPr txBox="1"/>
          <p:nvPr/>
        </p:nvSpPr>
        <p:spPr>
          <a:xfrm>
            <a:off x="4978338" y="1257300"/>
            <a:ext cx="8331324" cy="854786"/>
          </a:xfrm>
          <a:prstGeom prst="rect">
            <a:avLst/>
          </a:prstGeom>
        </p:spPr>
        <p:txBody>
          <a:bodyPr lIns="0" tIns="0" rIns="0" bIns="0" rtlCol="0" anchor="t">
            <a:spAutoFit/>
          </a:bodyPr>
          <a:lstStyle/>
          <a:p>
            <a:pPr algn="ctr">
              <a:lnSpc>
                <a:spcPts val="7200"/>
              </a:lnSpc>
            </a:pPr>
            <a:r>
              <a:rPr lang="en-US" sz="4400" b="1" dirty="0">
                <a:solidFill>
                  <a:schemeClr val="accent3">
                    <a:lumMod val="50000"/>
                  </a:schemeClr>
                </a:solidFill>
                <a:latin typeface="Times New Roman" panose="02020603050405020304" pitchFamily="18" charset="0"/>
                <a:ea typeface="Be Vietnam Ultra-Bold"/>
                <a:cs typeface="Times New Roman" panose="02020603050405020304" pitchFamily="18" charset="0"/>
                <a:sym typeface="Be Vietnam Ultra-Bold"/>
              </a:rPr>
              <a:t>BACKGROUND</a:t>
            </a:r>
          </a:p>
        </p:txBody>
      </p:sp>
      <p:grpSp>
        <p:nvGrpSpPr>
          <p:cNvPr id="11" name="Group 11"/>
          <p:cNvGrpSpPr/>
          <p:nvPr/>
        </p:nvGrpSpPr>
        <p:grpSpPr>
          <a:xfrm>
            <a:off x="-712904" y="9662635"/>
            <a:ext cx="19713809" cy="1401129"/>
            <a:chOff x="0" y="0"/>
            <a:chExt cx="5851395" cy="415879"/>
          </a:xfrm>
        </p:grpSpPr>
        <p:sp>
          <p:nvSpPr>
            <p:cNvPr id="12" name="Freeform 12"/>
            <p:cNvSpPr/>
            <p:nvPr/>
          </p:nvSpPr>
          <p:spPr>
            <a:xfrm>
              <a:off x="0" y="0"/>
              <a:ext cx="5851395" cy="415879"/>
            </a:xfrm>
            <a:custGeom>
              <a:avLst/>
              <a:gdLst/>
              <a:ahLst/>
              <a:cxnLst/>
              <a:rect l="l" t="t" r="r" b="b"/>
              <a:pathLst>
                <a:path w="5851395" h="415879">
                  <a:moveTo>
                    <a:pt x="0" y="0"/>
                  </a:moveTo>
                  <a:lnTo>
                    <a:pt x="5851395" y="0"/>
                  </a:lnTo>
                  <a:lnTo>
                    <a:pt x="5851395" y="415879"/>
                  </a:lnTo>
                  <a:lnTo>
                    <a:pt x="0" y="415879"/>
                  </a:lnTo>
                  <a:close/>
                </a:path>
              </a:pathLst>
            </a:custGeom>
            <a:solidFill>
              <a:srgbClr val="4B427F"/>
            </a:solidFill>
          </p:spPr>
          <p:txBody>
            <a:bodyPr/>
            <a:lstStyle/>
            <a:p>
              <a:endParaRPr lang="en-GB"/>
            </a:p>
          </p:txBody>
        </p:sp>
        <p:sp>
          <p:nvSpPr>
            <p:cNvPr id="13" name="TextBox 13"/>
            <p:cNvSpPr txBox="1"/>
            <p:nvPr/>
          </p:nvSpPr>
          <p:spPr>
            <a:xfrm>
              <a:off x="0" y="-38100"/>
              <a:ext cx="5851395" cy="453979"/>
            </a:xfrm>
            <a:prstGeom prst="rect">
              <a:avLst/>
            </a:prstGeom>
          </p:spPr>
          <p:txBody>
            <a:bodyPr lIns="50800" tIns="50800" rIns="50800" bIns="50800" rtlCol="0" anchor="ctr"/>
            <a:lstStyle/>
            <a:p>
              <a:pPr algn="ctr">
                <a:lnSpc>
                  <a:spcPts val="2659"/>
                </a:lnSpc>
              </a:pPr>
              <a:endParaRPr/>
            </a:p>
          </p:txBody>
        </p:sp>
      </p:grpSp>
      <p:graphicFrame>
        <p:nvGraphicFramePr>
          <p:cNvPr id="3" name="Diagram 2"/>
          <p:cNvGraphicFramePr/>
          <p:nvPr>
            <p:extLst>
              <p:ext uri="{D42A27DB-BD31-4B8C-83A1-F6EECF244321}">
                <p14:modId xmlns:p14="http://schemas.microsoft.com/office/powerpoint/2010/main" val="2875935009"/>
              </p:ext>
            </p:extLst>
          </p:nvPr>
        </p:nvGraphicFramePr>
        <p:xfrm>
          <a:off x="1695450" y="2169547"/>
          <a:ext cx="14897100" cy="74289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11" name="TextBox 11"/>
          <p:cNvSpPr txBox="1"/>
          <p:nvPr/>
        </p:nvSpPr>
        <p:spPr>
          <a:xfrm>
            <a:off x="5944097" y="723900"/>
            <a:ext cx="6399806" cy="894027"/>
          </a:xfrm>
          <a:prstGeom prst="rect">
            <a:avLst/>
          </a:prstGeom>
        </p:spPr>
        <p:txBody>
          <a:bodyPr wrap="square" lIns="0" tIns="0" rIns="0" bIns="0" rtlCol="0" anchor="t">
            <a:spAutoFit/>
          </a:bodyPr>
          <a:lstStyle/>
          <a:p>
            <a:pPr algn="ctr">
              <a:lnSpc>
                <a:spcPct val="150000"/>
              </a:lnSpc>
            </a:pPr>
            <a:r>
              <a:rPr lang="en-US" sz="4400" b="1" dirty="0">
                <a:solidFill>
                  <a:schemeClr val="accent3">
                    <a:lumMod val="50000"/>
                  </a:schemeClr>
                </a:solidFill>
                <a:latin typeface="Times New Roman" panose="02020603050405020304" pitchFamily="18" charset="0"/>
                <a:ea typeface="Be Vietnam Ultra-Bold"/>
                <a:cs typeface="Times New Roman" panose="02020603050405020304" pitchFamily="18" charset="0"/>
                <a:sym typeface="Be Vietnam Ultra-Bold"/>
              </a:rPr>
              <a:t>LITERATURE REVIEW</a:t>
            </a:r>
          </a:p>
        </p:txBody>
      </p:sp>
      <p:sp>
        <p:nvSpPr>
          <p:cNvPr id="17" name="Rectangle 16"/>
          <p:cNvSpPr/>
          <p:nvPr/>
        </p:nvSpPr>
        <p:spPr>
          <a:xfrm>
            <a:off x="346831" y="8539421"/>
            <a:ext cx="5769849" cy="830997"/>
          </a:xfrm>
          <a:prstGeom prst="rect">
            <a:avLst/>
          </a:prstGeom>
        </p:spPr>
        <p:txBody>
          <a:bodyPr wrap="none">
            <a:spAutoFit/>
          </a:bodyPr>
          <a:lstStyle/>
          <a:p>
            <a:r>
              <a:rPr lang="en-GB" sz="2400" i="1" dirty="0">
                <a:solidFill>
                  <a:schemeClr val="bg1"/>
                </a:solidFill>
                <a:latin typeface="Times New Roman" panose="02020603050405020304" pitchFamily="18" charset="0"/>
                <a:cs typeface="Times New Roman" panose="02020603050405020304" pitchFamily="18" charset="0"/>
              </a:rPr>
              <a:t>Trailing-Twelve-Month RevPAR by Segment</a:t>
            </a:r>
          </a:p>
          <a:p>
            <a:pPr algn="ctr"/>
            <a:r>
              <a:rPr lang="en-GB" sz="2400" i="1" dirty="0">
                <a:solidFill>
                  <a:schemeClr val="bg1"/>
                </a:solidFill>
                <a:latin typeface="Times New Roman" panose="02020603050405020304" pitchFamily="18" charset="0"/>
                <a:cs typeface="Times New Roman" panose="02020603050405020304" pitchFamily="18" charset="0"/>
              </a:rPr>
              <a:t>Source: Shi et al. (2021)</a:t>
            </a:r>
          </a:p>
        </p:txBody>
      </p:sp>
      <p:sp>
        <p:nvSpPr>
          <p:cNvPr id="19" name="Rectangle 18"/>
          <p:cNvSpPr/>
          <p:nvPr/>
        </p:nvSpPr>
        <p:spPr>
          <a:xfrm>
            <a:off x="6579825" y="8042129"/>
            <a:ext cx="5128350" cy="1200329"/>
          </a:xfrm>
          <a:prstGeom prst="rect">
            <a:avLst/>
          </a:prstGeom>
        </p:spPr>
        <p:txBody>
          <a:bodyPr wrap="square">
            <a:spAutoFit/>
          </a:bodyPr>
          <a:lstStyle/>
          <a:p>
            <a:pPr algn="ctr"/>
            <a:r>
              <a:rPr lang="en-GB" sz="2400" i="1" dirty="0">
                <a:solidFill>
                  <a:schemeClr val="bg1"/>
                </a:solidFill>
                <a:latin typeface="Times New Roman" panose="02020603050405020304" pitchFamily="18" charset="0"/>
                <a:cs typeface="Times New Roman" panose="02020603050405020304" pitchFamily="18" charset="0"/>
              </a:rPr>
              <a:t>Continuously Improving Cost Resilience Strategies</a:t>
            </a:r>
          </a:p>
          <a:p>
            <a:pPr algn="ctr"/>
            <a:r>
              <a:rPr lang="en-GB" sz="2400" i="1" dirty="0">
                <a:solidFill>
                  <a:schemeClr val="bg1"/>
                </a:solidFill>
                <a:latin typeface="Times New Roman" panose="02020603050405020304" pitchFamily="18" charset="0"/>
                <a:cs typeface="Times New Roman" panose="02020603050405020304" pitchFamily="18" charset="0"/>
              </a:rPr>
              <a:t>Source: </a:t>
            </a:r>
            <a:r>
              <a:rPr lang="en-US" sz="2400" i="1" dirty="0">
                <a:solidFill>
                  <a:srgbClr val="FFFFFF"/>
                </a:solidFill>
                <a:latin typeface="Times New Roman" panose="02020603050405020304" pitchFamily="18" charset="0"/>
                <a:ea typeface="Nunito Sans Condensed Semi-Bold"/>
                <a:cs typeface="Times New Roman" panose="02020603050405020304" pitchFamily="18" charset="0"/>
                <a:sym typeface="Nunito Sans Condensed Semi-Bold"/>
              </a:rPr>
              <a:t>Kim et al.,</a:t>
            </a:r>
            <a:r>
              <a:rPr lang="en-GB" sz="2400" i="1" dirty="0">
                <a:solidFill>
                  <a:schemeClr val="bg1"/>
                </a:solidFill>
                <a:latin typeface="Times New Roman" panose="02020603050405020304" pitchFamily="18" charset="0"/>
                <a:cs typeface="Times New Roman" panose="02020603050405020304" pitchFamily="18" charset="0"/>
              </a:rPr>
              <a:t> (2022)</a:t>
            </a:r>
          </a:p>
        </p:txBody>
      </p:sp>
      <p:sp>
        <p:nvSpPr>
          <p:cNvPr id="22" name="Rectangle 21"/>
          <p:cNvSpPr/>
          <p:nvPr/>
        </p:nvSpPr>
        <p:spPr>
          <a:xfrm>
            <a:off x="12484959" y="7548281"/>
            <a:ext cx="5128350" cy="1200329"/>
          </a:xfrm>
          <a:prstGeom prst="rect">
            <a:avLst/>
          </a:prstGeom>
        </p:spPr>
        <p:txBody>
          <a:bodyPr wrap="square">
            <a:spAutoFit/>
          </a:bodyPr>
          <a:lstStyle/>
          <a:p>
            <a:pPr algn="ctr"/>
            <a:r>
              <a:rPr lang="en-GB" sz="2400" i="1" dirty="0">
                <a:solidFill>
                  <a:schemeClr val="bg1"/>
                </a:solidFill>
                <a:latin typeface="Times New Roman" panose="02020603050405020304" pitchFamily="18" charset="0"/>
                <a:cs typeface="Times New Roman" panose="02020603050405020304" pitchFamily="18" charset="0"/>
              </a:rPr>
              <a:t>Crisis Management in Digital Communications</a:t>
            </a:r>
          </a:p>
          <a:p>
            <a:pPr algn="ctr"/>
            <a:r>
              <a:rPr lang="en-GB" sz="2400" i="1" dirty="0">
                <a:solidFill>
                  <a:schemeClr val="bg1"/>
                </a:solidFill>
                <a:latin typeface="Times New Roman" panose="02020603050405020304" pitchFamily="18" charset="0"/>
                <a:cs typeface="Times New Roman" panose="02020603050405020304" pitchFamily="18" charset="0"/>
              </a:rPr>
              <a:t>Source: </a:t>
            </a:r>
            <a:r>
              <a:rPr lang="en-US" sz="2400" i="1" dirty="0">
                <a:solidFill>
                  <a:srgbClr val="FFFFFF"/>
                </a:solidFill>
                <a:latin typeface="Times New Roman" panose="02020603050405020304" pitchFamily="18" charset="0"/>
                <a:ea typeface="Nunito Sans Condensed Semi-Bold"/>
                <a:cs typeface="Times New Roman" panose="02020603050405020304" pitchFamily="18" charset="0"/>
                <a:sym typeface="Nunito Sans Condensed Semi-Bold"/>
              </a:rPr>
              <a:t>Law et al.,</a:t>
            </a:r>
            <a:r>
              <a:rPr lang="en-GB" sz="2400" i="1" dirty="0">
                <a:solidFill>
                  <a:schemeClr val="bg1"/>
                </a:solidFill>
                <a:latin typeface="Times New Roman" panose="02020603050405020304" pitchFamily="18" charset="0"/>
                <a:cs typeface="Times New Roman" panose="02020603050405020304" pitchFamily="18" charset="0"/>
              </a:rPr>
              <a:t> (2007)</a:t>
            </a:r>
          </a:p>
        </p:txBody>
      </p:sp>
      <p:graphicFrame>
        <p:nvGraphicFramePr>
          <p:cNvPr id="5" name="Diagram 4"/>
          <p:cNvGraphicFramePr/>
          <p:nvPr>
            <p:extLst>
              <p:ext uri="{D42A27DB-BD31-4B8C-83A1-F6EECF244321}">
                <p14:modId xmlns:p14="http://schemas.microsoft.com/office/powerpoint/2010/main" val="644745915"/>
              </p:ext>
            </p:extLst>
          </p:nvPr>
        </p:nvGraphicFramePr>
        <p:xfrm>
          <a:off x="2171334" y="1881485"/>
          <a:ext cx="12877800" cy="73609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11" name="TextBox 11"/>
          <p:cNvSpPr txBox="1"/>
          <p:nvPr/>
        </p:nvSpPr>
        <p:spPr>
          <a:xfrm>
            <a:off x="5944097" y="723900"/>
            <a:ext cx="6399806" cy="894027"/>
          </a:xfrm>
          <a:prstGeom prst="rect">
            <a:avLst/>
          </a:prstGeom>
        </p:spPr>
        <p:txBody>
          <a:bodyPr wrap="square" lIns="0" tIns="0" rIns="0" bIns="0" rtlCol="0" anchor="t">
            <a:spAutoFit/>
          </a:bodyPr>
          <a:lstStyle/>
          <a:p>
            <a:pPr algn="ctr">
              <a:lnSpc>
                <a:spcPct val="150000"/>
              </a:lnSpc>
            </a:pPr>
            <a:r>
              <a:rPr lang="en-US" sz="4400" b="1" dirty="0">
                <a:solidFill>
                  <a:schemeClr val="accent3">
                    <a:lumMod val="50000"/>
                  </a:schemeClr>
                </a:solidFill>
                <a:latin typeface="Times New Roman" panose="02020603050405020304" pitchFamily="18" charset="0"/>
                <a:ea typeface="Be Vietnam Ultra-Bold"/>
                <a:cs typeface="Times New Roman" panose="02020603050405020304" pitchFamily="18" charset="0"/>
                <a:sym typeface="Be Vietnam Ultra-Bold"/>
              </a:rPr>
              <a:t>LITERATURE REVIEW</a:t>
            </a:r>
          </a:p>
        </p:txBody>
      </p:sp>
      <p:sp>
        <p:nvSpPr>
          <p:cNvPr id="17" name="Rectangle 16"/>
          <p:cNvSpPr/>
          <p:nvPr/>
        </p:nvSpPr>
        <p:spPr>
          <a:xfrm>
            <a:off x="346831" y="8539421"/>
            <a:ext cx="5769849" cy="830997"/>
          </a:xfrm>
          <a:prstGeom prst="rect">
            <a:avLst/>
          </a:prstGeom>
        </p:spPr>
        <p:txBody>
          <a:bodyPr wrap="none">
            <a:spAutoFit/>
          </a:bodyPr>
          <a:lstStyle/>
          <a:p>
            <a:r>
              <a:rPr lang="en-GB" sz="2400" i="1" dirty="0">
                <a:solidFill>
                  <a:schemeClr val="bg1"/>
                </a:solidFill>
                <a:latin typeface="Times New Roman" panose="02020603050405020304" pitchFamily="18" charset="0"/>
                <a:cs typeface="Times New Roman" panose="02020603050405020304" pitchFamily="18" charset="0"/>
              </a:rPr>
              <a:t>Trailing-Twelve-Month RevPAR by Segment</a:t>
            </a:r>
          </a:p>
          <a:p>
            <a:pPr algn="ctr"/>
            <a:r>
              <a:rPr lang="en-GB" sz="2400" i="1" dirty="0">
                <a:solidFill>
                  <a:schemeClr val="bg1"/>
                </a:solidFill>
                <a:latin typeface="Times New Roman" panose="02020603050405020304" pitchFamily="18" charset="0"/>
                <a:cs typeface="Times New Roman" panose="02020603050405020304" pitchFamily="18" charset="0"/>
              </a:rPr>
              <a:t>Source: Shi et al. (2021)</a:t>
            </a:r>
          </a:p>
        </p:txBody>
      </p:sp>
      <p:sp>
        <p:nvSpPr>
          <p:cNvPr id="19" name="Rectangle 18"/>
          <p:cNvSpPr/>
          <p:nvPr/>
        </p:nvSpPr>
        <p:spPr>
          <a:xfrm>
            <a:off x="6579825" y="8042129"/>
            <a:ext cx="5128350" cy="1200329"/>
          </a:xfrm>
          <a:prstGeom prst="rect">
            <a:avLst/>
          </a:prstGeom>
        </p:spPr>
        <p:txBody>
          <a:bodyPr wrap="square">
            <a:spAutoFit/>
          </a:bodyPr>
          <a:lstStyle/>
          <a:p>
            <a:pPr algn="ctr"/>
            <a:r>
              <a:rPr lang="en-GB" sz="2400" i="1" dirty="0">
                <a:solidFill>
                  <a:schemeClr val="bg1"/>
                </a:solidFill>
                <a:latin typeface="Times New Roman" panose="02020603050405020304" pitchFamily="18" charset="0"/>
                <a:cs typeface="Times New Roman" panose="02020603050405020304" pitchFamily="18" charset="0"/>
              </a:rPr>
              <a:t>Continuously Improving Cost Resilience Strategies</a:t>
            </a:r>
          </a:p>
          <a:p>
            <a:pPr algn="ctr"/>
            <a:r>
              <a:rPr lang="en-GB" sz="2400" i="1" dirty="0">
                <a:solidFill>
                  <a:schemeClr val="bg1"/>
                </a:solidFill>
                <a:latin typeface="Times New Roman" panose="02020603050405020304" pitchFamily="18" charset="0"/>
                <a:cs typeface="Times New Roman" panose="02020603050405020304" pitchFamily="18" charset="0"/>
              </a:rPr>
              <a:t>Source: </a:t>
            </a:r>
            <a:r>
              <a:rPr lang="en-US" sz="2400" i="1" dirty="0">
                <a:solidFill>
                  <a:srgbClr val="FFFFFF"/>
                </a:solidFill>
                <a:latin typeface="Times New Roman" panose="02020603050405020304" pitchFamily="18" charset="0"/>
                <a:ea typeface="Nunito Sans Condensed Semi-Bold"/>
                <a:cs typeface="Times New Roman" panose="02020603050405020304" pitchFamily="18" charset="0"/>
                <a:sym typeface="Nunito Sans Condensed Semi-Bold"/>
              </a:rPr>
              <a:t>Kim et al.,</a:t>
            </a:r>
            <a:r>
              <a:rPr lang="en-GB" sz="2400" i="1" dirty="0">
                <a:solidFill>
                  <a:schemeClr val="bg1"/>
                </a:solidFill>
                <a:latin typeface="Times New Roman" panose="02020603050405020304" pitchFamily="18" charset="0"/>
                <a:cs typeface="Times New Roman" panose="02020603050405020304" pitchFamily="18" charset="0"/>
              </a:rPr>
              <a:t> (2022)</a:t>
            </a:r>
          </a:p>
        </p:txBody>
      </p:sp>
      <p:sp>
        <p:nvSpPr>
          <p:cNvPr id="22" name="Rectangle 21"/>
          <p:cNvSpPr/>
          <p:nvPr/>
        </p:nvSpPr>
        <p:spPr>
          <a:xfrm>
            <a:off x="12484959" y="7548281"/>
            <a:ext cx="5128350" cy="1200329"/>
          </a:xfrm>
          <a:prstGeom prst="rect">
            <a:avLst/>
          </a:prstGeom>
        </p:spPr>
        <p:txBody>
          <a:bodyPr wrap="square">
            <a:spAutoFit/>
          </a:bodyPr>
          <a:lstStyle/>
          <a:p>
            <a:pPr algn="ctr"/>
            <a:r>
              <a:rPr lang="en-GB" sz="2400" i="1" dirty="0">
                <a:solidFill>
                  <a:schemeClr val="bg1"/>
                </a:solidFill>
                <a:latin typeface="Times New Roman" panose="02020603050405020304" pitchFamily="18" charset="0"/>
                <a:cs typeface="Times New Roman" panose="02020603050405020304" pitchFamily="18" charset="0"/>
              </a:rPr>
              <a:t>Crisis Management in Digital Communications</a:t>
            </a:r>
          </a:p>
          <a:p>
            <a:pPr algn="ctr"/>
            <a:r>
              <a:rPr lang="en-GB" sz="2400" i="1" dirty="0">
                <a:solidFill>
                  <a:schemeClr val="bg1"/>
                </a:solidFill>
                <a:latin typeface="Times New Roman" panose="02020603050405020304" pitchFamily="18" charset="0"/>
                <a:cs typeface="Times New Roman" panose="02020603050405020304" pitchFamily="18" charset="0"/>
              </a:rPr>
              <a:t>Source: </a:t>
            </a:r>
            <a:r>
              <a:rPr lang="en-US" sz="2400" i="1" dirty="0">
                <a:solidFill>
                  <a:srgbClr val="FFFFFF"/>
                </a:solidFill>
                <a:latin typeface="Times New Roman" panose="02020603050405020304" pitchFamily="18" charset="0"/>
                <a:ea typeface="Nunito Sans Condensed Semi-Bold"/>
                <a:cs typeface="Times New Roman" panose="02020603050405020304" pitchFamily="18" charset="0"/>
                <a:sym typeface="Nunito Sans Condensed Semi-Bold"/>
              </a:rPr>
              <a:t>Law et al.,</a:t>
            </a:r>
            <a:r>
              <a:rPr lang="en-GB" sz="2400" i="1" dirty="0">
                <a:solidFill>
                  <a:schemeClr val="bg1"/>
                </a:solidFill>
                <a:latin typeface="Times New Roman" panose="02020603050405020304" pitchFamily="18" charset="0"/>
                <a:cs typeface="Times New Roman" panose="02020603050405020304" pitchFamily="18" charset="0"/>
              </a:rPr>
              <a:t> (2007)</a:t>
            </a:r>
          </a:p>
        </p:txBody>
      </p:sp>
      <p:graphicFrame>
        <p:nvGraphicFramePr>
          <p:cNvPr id="5" name="Diagram 4"/>
          <p:cNvGraphicFramePr/>
          <p:nvPr>
            <p:extLst>
              <p:ext uri="{D42A27DB-BD31-4B8C-83A1-F6EECF244321}">
                <p14:modId xmlns:p14="http://schemas.microsoft.com/office/powerpoint/2010/main" val="3410749087"/>
              </p:ext>
            </p:extLst>
          </p:nvPr>
        </p:nvGraphicFramePr>
        <p:xfrm>
          <a:off x="2171334" y="1881485"/>
          <a:ext cx="12877800" cy="736097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049482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802584" y="1177024"/>
            <a:ext cx="19893167" cy="2109337"/>
            <a:chOff x="0" y="0"/>
            <a:chExt cx="5239353" cy="555545"/>
          </a:xfrm>
        </p:grpSpPr>
        <p:sp>
          <p:nvSpPr>
            <p:cNvPr id="3" name="Freeform 3"/>
            <p:cNvSpPr/>
            <p:nvPr/>
          </p:nvSpPr>
          <p:spPr>
            <a:xfrm>
              <a:off x="0" y="0"/>
              <a:ext cx="5239353" cy="555545"/>
            </a:xfrm>
            <a:custGeom>
              <a:avLst/>
              <a:gdLst/>
              <a:ahLst/>
              <a:cxnLst/>
              <a:rect l="l" t="t" r="r" b="b"/>
              <a:pathLst>
                <a:path w="5239353" h="555545">
                  <a:moveTo>
                    <a:pt x="0" y="0"/>
                  </a:moveTo>
                  <a:lnTo>
                    <a:pt x="5239353" y="0"/>
                  </a:lnTo>
                  <a:lnTo>
                    <a:pt x="5239353" y="555545"/>
                  </a:lnTo>
                  <a:lnTo>
                    <a:pt x="0" y="555545"/>
                  </a:lnTo>
                  <a:close/>
                </a:path>
              </a:pathLst>
            </a:custGeom>
            <a:solidFill>
              <a:srgbClr val="4B427F"/>
            </a:solidFill>
          </p:spPr>
          <p:txBody>
            <a:bodyPr/>
            <a:lstStyle/>
            <a:p>
              <a:endParaRPr lang="en-GB"/>
            </a:p>
          </p:txBody>
        </p:sp>
        <p:sp>
          <p:nvSpPr>
            <p:cNvPr id="4" name="TextBox 4"/>
            <p:cNvSpPr txBox="1"/>
            <p:nvPr/>
          </p:nvSpPr>
          <p:spPr>
            <a:xfrm>
              <a:off x="0" y="-38100"/>
              <a:ext cx="5239353" cy="593645"/>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1028700" y="1507106"/>
            <a:ext cx="15253837" cy="2154436"/>
          </a:xfrm>
          <a:prstGeom prst="rect">
            <a:avLst/>
          </a:prstGeom>
        </p:spPr>
        <p:txBody>
          <a:bodyPr lIns="0" tIns="0" rIns="0" bIns="0" rtlCol="0" anchor="t">
            <a:spAutoFit/>
          </a:bodyPr>
          <a:lstStyle/>
          <a:p>
            <a:pPr algn="ctr">
              <a:lnSpc>
                <a:spcPts val="8399"/>
              </a:lnSpc>
            </a:pPr>
            <a:r>
              <a:rPr lang="en-US" sz="3600" b="1" dirty="0">
                <a:solidFill>
                  <a:schemeClr val="bg1"/>
                </a:solidFill>
                <a:latin typeface="Times New Roman" panose="02020603050405020304" pitchFamily="18" charset="0"/>
                <a:ea typeface="Be Vietnam Ultra-Bold"/>
                <a:cs typeface="Times New Roman" panose="02020603050405020304" pitchFamily="18" charset="0"/>
                <a:sym typeface="Be Vietnam Ultra-Bold"/>
              </a:rPr>
              <a:t>METHOD- </a:t>
            </a:r>
            <a:r>
              <a:rPr lang="en-GB" sz="3600" b="1" dirty="0">
                <a:solidFill>
                  <a:schemeClr val="bg1"/>
                </a:solidFill>
                <a:latin typeface="Times New Roman" panose="02020603050405020304" pitchFamily="18" charset="0"/>
                <a:cs typeface="Times New Roman" panose="02020603050405020304" pitchFamily="18" charset="0"/>
              </a:rPr>
              <a:t>PEAS Analysis </a:t>
            </a:r>
          </a:p>
          <a:p>
            <a:pPr algn="ctr">
              <a:lnSpc>
                <a:spcPts val="8399"/>
              </a:lnSpc>
            </a:pPr>
            <a:endParaRPr lang="en-US" sz="3000" b="1" dirty="0">
              <a:solidFill>
                <a:schemeClr val="bg1"/>
              </a:solidFill>
              <a:latin typeface="Times New Roman" panose="02020603050405020304" pitchFamily="18" charset="0"/>
              <a:ea typeface="Be Vietnam Ultra-Bold"/>
              <a:cs typeface="Times New Roman" panose="02020603050405020304" pitchFamily="18" charset="0"/>
              <a:sym typeface="Be Vietnam Ultra-Bold"/>
            </a:endParaRPr>
          </a:p>
        </p:txBody>
      </p:sp>
      <p:sp>
        <p:nvSpPr>
          <p:cNvPr id="13" name="Freeform 13"/>
          <p:cNvSpPr/>
          <p:nvPr/>
        </p:nvSpPr>
        <p:spPr>
          <a:xfrm>
            <a:off x="15951159" y="2035743"/>
            <a:ext cx="1184316" cy="391901"/>
          </a:xfrm>
          <a:custGeom>
            <a:avLst/>
            <a:gdLst/>
            <a:ahLst/>
            <a:cxnLst/>
            <a:rect l="l" t="t" r="r" b="b"/>
            <a:pathLst>
              <a:path w="1184316" h="391901">
                <a:moveTo>
                  <a:pt x="0" y="0"/>
                </a:moveTo>
                <a:lnTo>
                  <a:pt x="1184316" y="0"/>
                </a:lnTo>
                <a:lnTo>
                  <a:pt x="1184316" y="391901"/>
                </a:lnTo>
                <a:lnTo>
                  <a:pt x="0" y="39190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aphicFrame>
        <p:nvGraphicFramePr>
          <p:cNvPr id="7" name="Table 6"/>
          <p:cNvGraphicFramePr>
            <a:graphicFrameLocks noGrp="1"/>
          </p:cNvGraphicFramePr>
          <p:nvPr>
            <p:extLst>
              <p:ext uri="{D42A27DB-BD31-4B8C-83A1-F6EECF244321}">
                <p14:modId xmlns:p14="http://schemas.microsoft.com/office/powerpoint/2010/main" val="2839936706"/>
              </p:ext>
            </p:extLst>
          </p:nvPr>
        </p:nvGraphicFramePr>
        <p:xfrm>
          <a:off x="2895600" y="3661542"/>
          <a:ext cx="11939138" cy="5537160"/>
        </p:xfrm>
        <a:graphic>
          <a:graphicData uri="http://schemas.openxmlformats.org/drawingml/2006/table">
            <a:tbl>
              <a:tblPr firstRow="1" firstCol="1" bandRow="1">
                <a:tableStyleId>{F5AB1C69-6EDB-4FF4-983F-18BD219EF322}</a:tableStyleId>
              </a:tblPr>
              <a:tblGrid>
                <a:gridCol w="5969569">
                  <a:extLst>
                    <a:ext uri="{9D8B030D-6E8A-4147-A177-3AD203B41FA5}">
                      <a16:colId xmlns:a16="http://schemas.microsoft.com/office/drawing/2014/main" val="3165067636"/>
                    </a:ext>
                  </a:extLst>
                </a:gridCol>
                <a:gridCol w="5969569">
                  <a:extLst>
                    <a:ext uri="{9D8B030D-6E8A-4147-A177-3AD203B41FA5}">
                      <a16:colId xmlns:a16="http://schemas.microsoft.com/office/drawing/2014/main" val="3240854141"/>
                    </a:ext>
                  </a:extLst>
                </a:gridCol>
              </a:tblGrid>
              <a:tr h="233398">
                <a:tc>
                  <a:txBody>
                    <a:bodyPr/>
                    <a:lstStyle/>
                    <a:p>
                      <a:pPr algn="ctr">
                        <a:lnSpc>
                          <a:spcPct val="150000"/>
                        </a:lnSpc>
                        <a:spcAft>
                          <a:spcPts val="0"/>
                        </a:spcAft>
                      </a:pPr>
                      <a:r>
                        <a:rPr lang="en-GB" sz="2000" dirty="0">
                          <a:effectLst/>
                          <a:latin typeface="Times New Roman" panose="02020603050405020304" pitchFamily="18" charset="0"/>
                          <a:cs typeface="Times New Roman" panose="02020603050405020304" pitchFamily="18" charset="0"/>
                        </a:rPr>
                        <a:t>Element</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4113" marR="54113" marT="0" marB="0"/>
                </a:tc>
                <a:tc>
                  <a:txBody>
                    <a:bodyPr/>
                    <a:lstStyle/>
                    <a:p>
                      <a:pPr algn="ctr">
                        <a:lnSpc>
                          <a:spcPct val="150000"/>
                        </a:lnSpc>
                        <a:spcAft>
                          <a:spcPts val="0"/>
                        </a:spcAft>
                      </a:pPr>
                      <a:r>
                        <a:rPr lang="en-GB" sz="2000" dirty="0">
                          <a:effectLst/>
                          <a:latin typeface="Times New Roman" panose="02020603050405020304" pitchFamily="18" charset="0"/>
                          <a:cs typeface="Times New Roman" panose="02020603050405020304" pitchFamily="18" charset="0"/>
                        </a:rPr>
                        <a:t>Explanation</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4113" marR="54113" marT="0" marB="0"/>
                </a:tc>
                <a:extLst>
                  <a:ext uri="{0D108BD9-81ED-4DB2-BD59-A6C34878D82A}">
                    <a16:rowId xmlns:a16="http://schemas.microsoft.com/office/drawing/2014/main" val="2108665080"/>
                  </a:ext>
                </a:extLst>
              </a:tr>
              <a:tr h="1400389">
                <a:tc>
                  <a:txBody>
                    <a:bodyPr/>
                    <a:lstStyle/>
                    <a:p>
                      <a:pPr algn="ctr">
                        <a:lnSpc>
                          <a:spcPct val="150000"/>
                        </a:lnSpc>
                        <a:spcAft>
                          <a:spcPts val="0"/>
                        </a:spcAft>
                      </a:pPr>
                      <a:r>
                        <a:rPr lang="en-GB" sz="2000" dirty="0">
                          <a:effectLst/>
                          <a:latin typeface="Times New Roman" panose="02020603050405020304" pitchFamily="18" charset="0"/>
                          <a:cs typeface="Times New Roman" panose="02020603050405020304" pitchFamily="18" charset="0"/>
                        </a:rPr>
                        <a:t>Performance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4113" marR="54113" marT="0" marB="0"/>
                </a:tc>
                <a:tc>
                  <a:txBody>
                    <a:bodyPr/>
                    <a:lstStyle/>
                    <a:p>
                      <a:pPr marL="342900" lvl="0" indent="-342900" algn="just">
                        <a:lnSpc>
                          <a:spcPct val="150000"/>
                        </a:lnSpc>
                        <a:spcAft>
                          <a:spcPts val="0"/>
                        </a:spcAft>
                        <a:buFont typeface="Symbol" panose="05050102010706020507" pitchFamily="18" charset="2"/>
                        <a:buChar char=""/>
                      </a:pPr>
                      <a:r>
                        <a:rPr lang="en-GB" sz="1600" dirty="0">
                          <a:effectLst/>
                          <a:latin typeface="Times New Roman" panose="02020603050405020304" pitchFamily="18" charset="0"/>
                          <a:cs typeface="Times New Roman" panose="02020603050405020304" pitchFamily="18" charset="0"/>
                        </a:rPr>
                        <a:t>Hotels aim to achieve measurable sustainability outcomes, such as reducing food waste by 40–50% through data-driven monitoring, smart inventory control, and waste segregation.</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4113" marR="54113" marT="0" marB="0"/>
                </a:tc>
                <a:extLst>
                  <a:ext uri="{0D108BD9-81ED-4DB2-BD59-A6C34878D82A}">
                    <a16:rowId xmlns:a16="http://schemas.microsoft.com/office/drawing/2014/main" val="1849069269"/>
                  </a:ext>
                </a:extLst>
              </a:tr>
              <a:tr h="1400389">
                <a:tc>
                  <a:txBody>
                    <a:bodyPr/>
                    <a:lstStyle/>
                    <a:p>
                      <a:pPr algn="ctr">
                        <a:lnSpc>
                          <a:spcPct val="150000"/>
                        </a:lnSpc>
                        <a:spcAft>
                          <a:spcPts val="0"/>
                        </a:spcAft>
                      </a:pPr>
                      <a:r>
                        <a:rPr lang="en-GB" sz="2000" dirty="0">
                          <a:effectLst/>
                          <a:latin typeface="Times New Roman" panose="02020603050405020304" pitchFamily="18" charset="0"/>
                          <a:cs typeface="Times New Roman" panose="02020603050405020304" pitchFamily="18" charset="0"/>
                        </a:rPr>
                        <a:t>Environment</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4113" marR="54113" marT="0" marB="0"/>
                </a:tc>
                <a:tc>
                  <a:txBody>
                    <a:bodyPr/>
                    <a:lstStyle/>
                    <a:p>
                      <a:pPr marL="342900" lvl="0" indent="-342900" algn="just">
                        <a:lnSpc>
                          <a:spcPct val="150000"/>
                        </a:lnSpc>
                        <a:spcAft>
                          <a:spcPts val="0"/>
                        </a:spcAft>
                        <a:buFont typeface="Symbol" panose="05050102010706020507" pitchFamily="18" charset="2"/>
                        <a:buChar char=""/>
                      </a:pPr>
                      <a:r>
                        <a:rPr lang="en-GB" sz="1600" dirty="0">
                          <a:effectLst/>
                          <a:latin typeface="Times New Roman" panose="02020603050405020304" pitchFamily="18" charset="0"/>
                          <a:cs typeface="Times New Roman" panose="02020603050405020304" pitchFamily="18" charset="0"/>
                        </a:rPr>
                        <a:t>The hospitality sector operates within an evolving sustainability environment shaped by guest expectations, governmental regulations, and global net-zero targets (FAO, 2022).</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4113" marR="54113" marT="0" marB="0"/>
                </a:tc>
                <a:extLst>
                  <a:ext uri="{0D108BD9-81ED-4DB2-BD59-A6C34878D82A}">
                    <a16:rowId xmlns:a16="http://schemas.microsoft.com/office/drawing/2014/main" val="3259884261"/>
                  </a:ext>
                </a:extLst>
              </a:tr>
              <a:tr h="1166991">
                <a:tc>
                  <a:txBody>
                    <a:bodyPr/>
                    <a:lstStyle/>
                    <a:p>
                      <a:pPr algn="ctr">
                        <a:lnSpc>
                          <a:spcPct val="150000"/>
                        </a:lnSpc>
                        <a:spcAft>
                          <a:spcPts val="0"/>
                        </a:spcAft>
                      </a:pPr>
                      <a:r>
                        <a:rPr lang="en-GB" sz="2000" dirty="0">
                          <a:effectLst/>
                          <a:latin typeface="Times New Roman" panose="02020603050405020304" pitchFamily="18" charset="0"/>
                          <a:cs typeface="Times New Roman" panose="02020603050405020304" pitchFamily="18" charset="0"/>
                        </a:rPr>
                        <a:t>Actuators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4113" marR="54113" marT="0" marB="0"/>
                </a:tc>
                <a:tc>
                  <a:txBody>
                    <a:bodyPr/>
                    <a:lstStyle/>
                    <a:p>
                      <a:pPr marL="342900" lvl="0" indent="-342900" algn="just">
                        <a:lnSpc>
                          <a:spcPct val="150000"/>
                        </a:lnSpc>
                        <a:spcAft>
                          <a:spcPts val="0"/>
                        </a:spcAft>
                        <a:buFont typeface="Symbol" panose="05050102010706020507" pitchFamily="18" charset="2"/>
                        <a:buChar char=""/>
                      </a:pPr>
                      <a:r>
                        <a:rPr lang="en-GB" sz="1600" dirty="0">
                          <a:effectLst/>
                          <a:latin typeface="Times New Roman" panose="02020603050405020304" pitchFamily="18" charset="0"/>
                          <a:cs typeface="Times New Roman" panose="02020603050405020304" pitchFamily="18" charset="0"/>
                        </a:rPr>
                        <a:t>Hotel management teams, chefs, and waste management staff act as drivers who execute actions such as composting, redistributing surplus food, and sourcing locally (Singh et al. 2024).</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4113" marR="54113" marT="0" marB="0"/>
                </a:tc>
                <a:extLst>
                  <a:ext uri="{0D108BD9-81ED-4DB2-BD59-A6C34878D82A}">
                    <a16:rowId xmlns:a16="http://schemas.microsoft.com/office/drawing/2014/main" val="2511570563"/>
                  </a:ext>
                </a:extLst>
              </a:tr>
              <a:tr h="1166991">
                <a:tc>
                  <a:txBody>
                    <a:bodyPr/>
                    <a:lstStyle/>
                    <a:p>
                      <a:pPr algn="ctr">
                        <a:lnSpc>
                          <a:spcPct val="150000"/>
                        </a:lnSpc>
                        <a:spcAft>
                          <a:spcPts val="0"/>
                        </a:spcAft>
                      </a:pPr>
                      <a:r>
                        <a:rPr lang="en-GB" sz="2000" dirty="0">
                          <a:effectLst/>
                          <a:latin typeface="Times New Roman" panose="02020603050405020304" pitchFamily="18" charset="0"/>
                          <a:cs typeface="Times New Roman" panose="02020603050405020304" pitchFamily="18" charset="0"/>
                        </a:rPr>
                        <a:t>Sensors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4113" marR="54113" marT="0" marB="0"/>
                </a:tc>
                <a:tc>
                  <a:txBody>
                    <a:bodyPr/>
                    <a:lstStyle/>
                    <a:p>
                      <a:pPr marL="342900" lvl="0" indent="-342900" algn="just">
                        <a:lnSpc>
                          <a:spcPct val="150000"/>
                        </a:lnSpc>
                        <a:spcAft>
                          <a:spcPts val="0"/>
                        </a:spcAft>
                        <a:buFont typeface="Symbol" panose="05050102010706020507" pitchFamily="18" charset="2"/>
                        <a:buChar char=""/>
                      </a:pPr>
                      <a:r>
                        <a:rPr lang="en-GB" sz="1600" dirty="0">
                          <a:effectLst/>
                          <a:latin typeface="Times New Roman" panose="02020603050405020304" pitchFamily="18" charset="0"/>
                          <a:cs typeface="Times New Roman" panose="02020603050405020304" pitchFamily="18" charset="0"/>
                        </a:rPr>
                        <a:t>Food waste tracking software, digital inventory tools, and performance audits are used to collect data and provide feedback on waste levels and sustainability performance (WRAP, 2025).</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4113" marR="54113" marT="0" marB="0"/>
                </a:tc>
                <a:extLst>
                  <a:ext uri="{0D108BD9-81ED-4DB2-BD59-A6C34878D82A}">
                    <a16:rowId xmlns:a16="http://schemas.microsoft.com/office/drawing/2014/main" val="4023455182"/>
                  </a:ext>
                </a:extLst>
              </a:tr>
            </a:tbl>
          </a:graphicData>
        </a:graphic>
      </p:graphicFrame>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802584" y="1177024"/>
            <a:ext cx="19893167" cy="2109337"/>
            <a:chOff x="0" y="0"/>
            <a:chExt cx="5239353" cy="555545"/>
          </a:xfrm>
        </p:grpSpPr>
        <p:sp>
          <p:nvSpPr>
            <p:cNvPr id="3" name="Freeform 3"/>
            <p:cNvSpPr/>
            <p:nvPr/>
          </p:nvSpPr>
          <p:spPr>
            <a:xfrm>
              <a:off x="0" y="0"/>
              <a:ext cx="5239353" cy="555545"/>
            </a:xfrm>
            <a:custGeom>
              <a:avLst/>
              <a:gdLst/>
              <a:ahLst/>
              <a:cxnLst/>
              <a:rect l="l" t="t" r="r" b="b"/>
              <a:pathLst>
                <a:path w="5239353" h="555545">
                  <a:moveTo>
                    <a:pt x="0" y="0"/>
                  </a:moveTo>
                  <a:lnTo>
                    <a:pt x="5239353" y="0"/>
                  </a:lnTo>
                  <a:lnTo>
                    <a:pt x="5239353" y="555545"/>
                  </a:lnTo>
                  <a:lnTo>
                    <a:pt x="0" y="555545"/>
                  </a:lnTo>
                  <a:close/>
                </a:path>
              </a:pathLst>
            </a:custGeom>
            <a:solidFill>
              <a:srgbClr val="4B427F"/>
            </a:solidFill>
          </p:spPr>
          <p:txBody>
            <a:bodyPr/>
            <a:lstStyle/>
            <a:p>
              <a:endParaRPr lang="en-GB"/>
            </a:p>
          </p:txBody>
        </p:sp>
        <p:sp>
          <p:nvSpPr>
            <p:cNvPr id="4" name="TextBox 4"/>
            <p:cNvSpPr txBox="1"/>
            <p:nvPr/>
          </p:nvSpPr>
          <p:spPr>
            <a:xfrm>
              <a:off x="0" y="-38100"/>
              <a:ext cx="5239353" cy="593645"/>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1028700" y="1507106"/>
            <a:ext cx="15253837" cy="2154436"/>
          </a:xfrm>
          <a:prstGeom prst="rect">
            <a:avLst/>
          </a:prstGeom>
        </p:spPr>
        <p:txBody>
          <a:bodyPr lIns="0" tIns="0" rIns="0" bIns="0" rtlCol="0" anchor="t">
            <a:spAutoFit/>
          </a:bodyPr>
          <a:lstStyle/>
          <a:p>
            <a:pPr algn="ctr">
              <a:lnSpc>
                <a:spcPts val="8399"/>
              </a:lnSpc>
            </a:pPr>
            <a:r>
              <a:rPr lang="en-US" sz="3600" b="1" dirty="0">
                <a:solidFill>
                  <a:schemeClr val="bg1"/>
                </a:solidFill>
                <a:latin typeface="Times New Roman" panose="02020603050405020304" pitchFamily="18" charset="0"/>
                <a:ea typeface="Be Vietnam Ultra-Bold"/>
                <a:cs typeface="Times New Roman" panose="02020603050405020304" pitchFamily="18" charset="0"/>
                <a:sym typeface="Be Vietnam Ultra-Bold"/>
              </a:rPr>
              <a:t>METHOD- </a:t>
            </a:r>
            <a:r>
              <a:rPr lang="en-GB" sz="3600" b="1" dirty="0">
                <a:solidFill>
                  <a:schemeClr val="bg1"/>
                </a:solidFill>
                <a:latin typeface="Times New Roman" panose="02020603050405020304" pitchFamily="18" charset="0"/>
                <a:cs typeface="Times New Roman" panose="02020603050405020304" pitchFamily="18" charset="0"/>
              </a:rPr>
              <a:t>STAR Analysis </a:t>
            </a:r>
          </a:p>
          <a:p>
            <a:pPr algn="ctr">
              <a:lnSpc>
                <a:spcPts val="8399"/>
              </a:lnSpc>
            </a:pPr>
            <a:endParaRPr lang="en-US" sz="3300" b="1" dirty="0">
              <a:solidFill>
                <a:schemeClr val="bg1"/>
              </a:solidFill>
              <a:latin typeface="Times New Roman" panose="02020603050405020304" pitchFamily="18" charset="0"/>
              <a:ea typeface="Be Vietnam Ultra-Bold"/>
              <a:cs typeface="Times New Roman" panose="02020603050405020304" pitchFamily="18" charset="0"/>
              <a:sym typeface="Be Vietnam Ultra-Bold"/>
            </a:endParaRPr>
          </a:p>
        </p:txBody>
      </p:sp>
      <p:sp>
        <p:nvSpPr>
          <p:cNvPr id="13" name="Freeform 13"/>
          <p:cNvSpPr/>
          <p:nvPr/>
        </p:nvSpPr>
        <p:spPr>
          <a:xfrm>
            <a:off x="15951159" y="2035743"/>
            <a:ext cx="1184316" cy="391901"/>
          </a:xfrm>
          <a:custGeom>
            <a:avLst/>
            <a:gdLst/>
            <a:ahLst/>
            <a:cxnLst/>
            <a:rect l="l" t="t" r="r" b="b"/>
            <a:pathLst>
              <a:path w="1184316" h="391901">
                <a:moveTo>
                  <a:pt x="0" y="0"/>
                </a:moveTo>
                <a:lnTo>
                  <a:pt x="1184316" y="0"/>
                </a:lnTo>
                <a:lnTo>
                  <a:pt x="1184316" y="391901"/>
                </a:lnTo>
                <a:lnTo>
                  <a:pt x="0" y="39190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aphicFrame>
        <p:nvGraphicFramePr>
          <p:cNvPr id="6" name="Table 5"/>
          <p:cNvGraphicFramePr>
            <a:graphicFrameLocks noGrp="1"/>
          </p:cNvGraphicFramePr>
          <p:nvPr>
            <p:extLst>
              <p:ext uri="{D42A27DB-BD31-4B8C-83A1-F6EECF244321}">
                <p14:modId xmlns:p14="http://schemas.microsoft.com/office/powerpoint/2010/main" val="2550991843"/>
              </p:ext>
            </p:extLst>
          </p:nvPr>
        </p:nvGraphicFramePr>
        <p:xfrm>
          <a:off x="2743199" y="3616442"/>
          <a:ext cx="13207960" cy="5132048"/>
        </p:xfrm>
        <a:graphic>
          <a:graphicData uri="http://schemas.openxmlformats.org/drawingml/2006/table">
            <a:tbl>
              <a:tblPr firstRow="1" firstCol="1" bandRow="1">
                <a:tableStyleId>{EB344D84-9AFB-497E-A393-DC336BA19D2E}</a:tableStyleId>
              </a:tblPr>
              <a:tblGrid>
                <a:gridCol w="6603980">
                  <a:extLst>
                    <a:ext uri="{9D8B030D-6E8A-4147-A177-3AD203B41FA5}">
                      <a16:colId xmlns:a16="http://schemas.microsoft.com/office/drawing/2014/main" val="1129068289"/>
                    </a:ext>
                  </a:extLst>
                </a:gridCol>
                <a:gridCol w="6603980">
                  <a:extLst>
                    <a:ext uri="{9D8B030D-6E8A-4147-A177-3AD203B41FA5}">
                      <a16:colId xmlns:a16="http://schemas.microsoft.com/office/drawing/2014/main" val="1754736965"/>
                    </a:ext>
                  </a:extLst>
                </a:gridCol>
              </a:tblGrid>
              <a:tr h="378810">
                <a:tc>
                  <a:txBody>
                    <a:bodyPr/>
                    <a:lstStyle/>
                    <a:p>
                      <a:pPr algn="ctr">
                        <a:lnSpc>
                          <a:spcPct val="150000"/>
                        </a:lnSpc>
                        <a:spcAft>
                          <a:spcPts val="0"/>
                        </a:spcAft>
                      </a:pPr>
                      <a:r>
                        <a:rPr lang="en-GB" sz="2000">
                          <a:effectLst/>
                          <a:latin typeface="Times New Roman" panose="02020603050405020304" pitchFamily="18" charset="0"/>
                          <a:cs typeface="Times New Roman" panose="02020603050405020304" pitchFamily="18" charset="0"/>
                        </a:rPr>
                        <a:t>Component</a:t>
                      </a:r>
                      <a:endParaRPr lang="en-US"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57615" marR="57615" marT="0" marB="0"/>
                </a:tc>
                <a:tc>
                  <a:txBody>
                    <a:bodyPr/>
                    <a:lstStyle/>
                    <a:p>
                      <a:pPr algn="ctr">
                        <a:lnSpc>
                          <a:spcPct val="150000"/>
                        </a:lnSpc>
                        <a:spcAft>
                          <a:spcPts val="0"/>
                        </a:spcAft>
                      </a:pPr>
                      <a:r>
                        <a:rPr lang="en-GB" sz="2000" dirty="0">
                          <a:effectLst/>
                          <a:latin typeface="Times New Roman" panose="02020603050405020304" pitchFamily="18" charset="0"/>
                          <a:cs typeface="Times New Roman" panose="02020603050405020304" pitchFamily="18" charset="0"/>
                        </a:rPr>
                        <a:t>Explanation</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615" marR="57615" marT="0" marB="0"/>
                </a:tc>
                <a:extLst>
                  <a:ext uri="{0D108BD9-81ED-4DB2-BD59-A6C34878D82A}">
                    <a16:rowId xmlns:a16="http://schemas.microsoft.com/office/drawing/2014/main" val="3501686405"/>
                  </a:ext>
                </a:extLst>
              </a:tr>
              <a:tr h="1182412">
                <a:tc>
                  <a:txBody>
                    <a:bodyPr/>
                    <a:lstStyle/>
                    <a:p>
                      <a:pPr algn="ctr">
                        <a:lnSpc>
                          <a:spcPct val="150000"/>
                        </a:lnSpc>
                        <a:spcAft>
                          <a:spcPts val="0"/>
                        </a:spcAft>
                      </a:pPr>
                      <a:r>
                        <a:rPr lang="en-GB" sz="2000">
                          <a:effectLst/>
                          <a:latin typeface="Times New Roman" panose="02020603050405020304" pitchFamily="18" charset="0"/>
                          <a:cs typeface="Times New Roman" panose="02020603050405020304" pitchFamily="18" charset="0"/>
                        </a:rPr>
                        <a:t>Situation</a:t>
                      </a:r>
                      <a:endParaRPr lang="en-US"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57615" marR="57615" marT="0" marB="0"/>
                </a:tc>
                <a:tc>
                  <a:txBody>
                    <a:bodyPr/>
                    <a:lstStyle/>
                    <a:p>
                      <a:pPr marL="342900" lvl="0" indent="-342900" algn="just">
                        <a:lnSpc>
                          <a:spcPct val="150000"/>
                        </a:lnSpc>
                        <a:spcAft>
                          <a:spcPts val="0"/>
                        </a:spcAft>
                        <a:buFont typeface="Symbol" panose="05050102010706020507" pitchFamily="18" charset="2"/>
                        <a:buChar char=""/>
                      </a:pPr>
                      <a:r>
                        <a:rPr lang="en-GB" sz="1600">
                          <a:effectLst/>
                          <a:latin typeface="Times New Roman" panose="02020603050405020304" pitchFamily="18" charset="0"/>
                          <a:cs typeface="Times New Roman" panose="02020603050405020304" pitchFamily="18" charset="0"/>
                        </a:rPr>
                        <a:t>The hospitality industry faces significant challenges with food waste, particularly due to buffets, banquets, and unpredictable guest demands that lead to excess production.</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615" marR="57615" marT="0" marB="0"/>
                </a:tc>
                <a:extLst>
                  <a:ext uri="{0D108BD9-81ED-4DB2-BD59-A6C34878D82A}">
                    <a16:rowId xmlns:a16="http://schemas.microsoft.com/office/drawing/2014/main" val="80817140"/>
                  </a:ext>
                </a:extLst>
              </a:tr>
              <a:tr h="1182412">
                <a:tc>
                  <a:txBody>
                    <a:bodyPr/>
                    <a:lstStyle/>
                    <a:p>
                      <a:pPr algn="ctr">
                        <a:lnSpc>
                          <a:spcPct val="150000"/>
                        </a:lnSpc>
                        <a:spcAft>
                          <a:spcPts val="0"/>
                        </a:spcAft>
                      </a:pPr>
                      <a:r>
                        <a:rPr lang="en-GB" sz="2000">
                          <a:effectLst/>
                          <a:latin typeface="Times New Roman" panose="02020603050405020304" pitchFamily="18" charset="0"/>
                          <a:cs typeface="Times New Roman" panose="02020603050405020304" pitchFamily="18" charset="0"/>
                        </a:rPr>
                        <a:t>Task</a:t>
                      </a:r>
                      <a:endParaRPr lang="en-US"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57615" marR="57615" marT="0" marB="0"/>
                </a:tc>
                <a:tc>
                  <a:txBody>
                    <a:bodyPr/>
                    <a:lstStyle/>
                    <a:p>
                      <a:pPr marL="342900" lvl="0" indent="-342900" algn="just">
                        <a:lnSpc>
                          <a:spcPct val="150000"/>
                        </a:lnSpc>
                        <a:spcAft>
                          <a:spcPts val="0"/>
                        </a:spcAft>
                        <a:buFont typeface="Symbol" panose="05050102010706020507" pitchFamily="18" charset="2"/>
                        <a:buChar char=""/>
                      </a:pPr>
                      <a:r>
                        <a:rPr lang="en-GB" sz="1600" dirty="0">
                          <a:effectLst/>
                          <a:latin typeface="Times New Roman" panose="02020603050405020304" pitchFamily="18" charset="0"/>
                          <a:cs typeface="Times New Roman" panose="02020603050405020304" pitchFamily="18" charset="0"/>
                        </a:rPr>
                        <a:t>Hotels are required to introduce structured sustainability practices that align with environmental objectives while maintaining operational profitability (Khalil et al. 2024).</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615" marR="57615" marT="0" marB="0"/>
                </a:tc>
                <a:extLst>
                  <a:ext uri="{0D108BD9-81ED-4DB2-BD59-A6C34878D82A}">
                    <a16:rowId xmlns:a16="http://schemas.microsoft.com/office/drawing/2014/main" val="3631771431"/>
                  </a:ext>
                </a:extLst>
              </a:tr>
              <a:tr h="1182412">
                <a:tc>
                  <a:txBody>
                    <a:bodyPr/>
                    <a:lstStyle/>
                    <a:p>
                      <a:pPr algn="ctr">
                        <a:lnSpc>
                          <a:spcPct val="150000"/>
                        </a:lnSpc>
                        <a:spcAft>
                          <a:spcPts val="0"/>
                        </a:spcAft>
                      </a:pPr>
                      <a:r>
                        <a:rPr lang="en-GB" sz="2000">
                          <a:effectLst/>
                          <a:latin typeface="Times New Roman" panose="02020603050405020304" pitchFamily="18" charset="0"/>
                          <a:cs typeface="Times New Roman" panose="02020603050405020304" pitchFamily="18" charset="0"/>
                        </a:rPr>
                        <a:t>Action</a:t>
                      </a:r>
                      <a:endParaRPr lang="en-US"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57615" marR="57615" marT="0" marB="0"/>
                </a:tc>
                <a:tc>
                  <a:txBody>
                    <a:bodyPr/>
                    <a:lstStyle/>
                    <a:p>
                      <a:pPr marL="342900" lvl="0" indent="-342900" algn="just">
                        <a:lnSpc>
                          <a:spcPct val="150000"/>
                        </a:lnSpc>
                        <a:spcAft>
                          <a:spcPts val="0"/>
                        </a:spcAft>
                        <a:buFont typeface="Symbol" panose="05050102010706020507" pitchFamily="18" charset="2"/>
                        <a:buChar char=""/>
                      </a:pPr>
                      <a:r>
                        <a:rPr lang="en-GB" sz="1600">
                          <a:effectLst/>
                          <a:latin typeface="Times New Roman" panose="02020603050405020304" pitchFamily="18" charset="0"/>
                          <a:cs typeface="Times New Roman" panose="02020603050405020304" pitchFamily="18" charset="0"/>
                        </a:rPr>
                        <a:t>Many hotels have implemented smart inventory systems, AI-based forecasting, composting units, and partnerships with local food charities to manage surplus efficiently.</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57615" marR="57615" marT="0" marB="0"/>
                </a:tc>
                <a:extLst>
                  <a:ext uri="{0D108BD9-81ED-4DB2-BD59-A6C34878D82A}">
                    <a16:rowId xmlns:a16="http://schemas.microsoft.com/office/drawing/2014/main" val="2105742443"/>
                  </a:ext>
                </a:extLst>
              </a:tr>
              <a:tr h="1182412">
                <a:tc>
                  <a:txBody>
                    <a:bodyPr/>
                    <a:lstStyle/>
                    <a:p>
                      <a:pPr algn="ctr">
                        <a:lnSpc>
                          <a:spcPct val="150000"/>
                        </a:lnSpc>
                        <a:spcAft>
                          <a:spcPts val="0"/>
                        </a:spcAft>
                      </a:pPr>
                      <a:r>
                        <a:rPr lang="en-GB" sz="2000" dirty="0">
                          <a:effectLst/>
                          <a:latin typeface="Times New Roman" panose="02020603050405020304" pitchFamily="18" charset="0"/>
                          <a:cs typeface="Times New Roman" panose="02020603050405020304" pitchFamily="18" charset="0"/>
                        </a:rPr>
                        <a:t>Result</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615" marR="57615" marT="0" marB="0"/>
                </a:tc>
                <a:tc>
                  <a:txBody>
                    <a:bodyPr/>
                    <a:lstStyle/>
                    <a:p>
                      <a:pPr marL="342900" lvl="0" indent="-342900" algn="just">
                        <a:lnSpc>
                          <a:spcPct val="150000"/>
                        </a:lnSpc>
                        <a:spcAft>
                          <a:spcPts val="0"/>
                        </a:spcAft>
                        <a:buFont typeface="Symbol" panose="05050102010706020507" pitchFamily="18" charset="2"/>
                        <a:buChar char=""/>
                      </a:pPr>
                      <a:r>
                        <a:rPr lang="en-GB" sz="1600" dirty="0">
                          <a:effectLst/>
                          <a:latin typeface="Times New Roman" panose="02020603050405020304" pitchFamily="18" charset="0"/>
                          <a:cs typeface="Times New Roman" panose="02020603050405020304" pitchFamily="18" charset="0"/>
                        </a:rPr>
                        <a:t>These actions have reduced waste disposal costs, enhanced brand reputation, improved customer satisfaction, and contributed to sustainability reporting goals.</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57615" marR="57615" marT="0" marB="0"/>
                </a:tc>
                <a:extLst>
                  <a:ext uri="{0D108BD9-81ED-4DB2-BD59-A6C34878D82A}">
                    <a16:rowId xmlns:a16="http://schemas.microsoft.com/office/drawing/2014/main" val="813095275"/>
                  </a:ext>
                </a:extLst>
              </a:tr>
            </a:tbl>
          </a:graphicData>
        </a:graphic>
      </p:graphicFrame>
    </p:spTree>
    <p:extLst>
      <p:ext uri="{BB962C8B-B14F-4D97-AF65-F5344CB8AC3E}">
        <p14:creationId xmlns:p14="http://schemas.microsoft.com/office/powerpoint/2010/main" val="14607176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802584" y="1177024"/>
            <a:ext cx="19893167" cy="2109337"/>
            <a:chOff x="0" y="0"/>
            <a:chExt cx="5239353" cy="555545"/>
          </a:xfrm>
        </p:grpSpPr>
        <p:sp>
          <p:nvSpPr>
            <p:cNvPr id="3" name="Freeform 3"/>
            <p:cNvSpPr/>
            <p:nvPr/>
          </p:nvSpPr>
          <p:spPr>
            <a:xfrm>
              <a:off x="0" y="0"/>
              <a:ext cx="5239353" cy="555545"/>
            </a:xfrm>
            <a:custGeom>
              <a:avLst/>
              <a:gdLst/>
              <a:ahLst/>
              <a:cxnLst/>
              <a:rect l="l" t="t" r="r" b="b"/>
              <a:pathLst>
                <a:path w="5239353" h="555545">
                  <a:moveTo>
                    <a:pt x="0" y="0"/>
                  </a:moveTo>
                  <a:lnTo>
                    <a:pt x="5239353" y="0"/>
                  </a:lnTo>
                  <a:lnTo>
                    <a:pt x="5239353" y="555545"/>
                  </a:lnTo>
                  <a:lnTo>
                    <a:pt x="0" y="555545"/>
                  </a:lnTo>
                  <a:close/>
                </a:path>
              </a:pathLst>
            </a:custGeom>
            <a:solidFill>
              <a:srgbClr val="4B427F"/>
            </a:solidFill>
          </p:spPr>
          <p:txBody>
            <a:bodyPr/>
            <a:lstStyle/>
            <a:p>
              <a:endParaRPr lang="en-GB"/>
            </a:p>
          </p:txBody>
        </p:sp>
        <p:sp>
          <p:nvSpPr>
            <p:cNvPr id="4" name="TextBox 4"/>
            <p:cNvSpPr txBox="1"/>
            <p:nvPr/>
          </p:nvSpPr>
          <p:spPr>
            <a:xfrm>
              <a:off x="0" y="-38100"/>
              <a:ext cx="5239353" cy="593645"/>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1028700" y="1507106"/>
            <a:ext cx="15253837" cy="2154436"/>
          </a:xfrm>
          <a:prstGeom prst="rect">
            <a:avLst/>
          </a:prstGeom>
        </p:spPr>
        <p:txBody>
          <a:bodyPr lIns="0" tIns="0" rIns="0" bIns="0" rtlCol="0" anchor="t">
            <a:spAutoFit/>
          </a:bodyPr>
          <a:lstStyle/>
          <a:p>
            <a:pPr algn="ctr">
              <a:lnSpc>
                <a:spcPts val="8399"/>
              </a:lnSpc>
            </a:pPr>
            <a:r>
              <a:rPr lang="en-US" sz="3400" b="1" dirty="0">
                <a:solidFill>
                  <a:schemeClr val="bg1"/>
                </a:solidFill>
                <a:latin typeface="Times New Roman" panose="02020603050405020304" pitchFamily="18" charset="0"/>
                <a:ea typeface="Be Vietnam Ultra-Bold"/>
                <a:cs typeface="Times New Roman" panose="02020603050405020304" pitchFamily="18" charset="0"/>
                <a:sym typeface="Be Vietnam Ultra-Bold"/>
              </a:rPr>
              <a:t>METHOD- </a:t>
            </a:r>
            <a:r>
              <a:rPr lang="en-US" sz="3400" b="1" dirty="0">
                <a:solidFill>
                  <a:schemeClr val="bg1"/>
                </a:solidFill>
                <a:latin typeface="Times New Roman" panose="02020603050405020304" pitchFamily="18" charset="0"/>
                <a:cs typeface="Times New Roman" panose="02020603050405020304" pitchFamily="18" charset="0"/>
              </a:rPr>
              <a:t>5 Why Analysis </a:t>
            </a:r>
            <a:endParaRPr lang="en-GB" sz="3400" b="1" dirty="0">
              <a:solidFill>
                <a:schemeClr val="bg1"/>
              </a:solidFill>
              <a:latin typeface="Times New Roman" panose="02020603050405020304" pitchFamily="18" charset="0"/>
              <a:cs typeface="Times New Roman" panose="02020603050405020304" pitchFamily="18" charset="0"/>
            </a:endParaRPr>
          </a:p>
          <a:p>
            <a:pPr algn="ctr">
              <a:lnSpc>
                <a:spcPts val="8399"/>
              </a:lnSpc>
            </a:pPr>
            <a:endParaRPr lang="en-US" sz="3400" b="1" dirty="0">
              <a:solidFill>
                <a:schemeClr val="bg1"/>
              </a:solidFill>
              <a:latin typeface="Times New Roman" panose="02020603050405020304" pitchFamily="18" charset="0"/>
              <a:ea typeface="Be Vietnam Ultra-Bold"/>
              <a:cs typeface="Times New Roman" panose="02020603050405020304" pitchFamily="18" charset="0"/>
              <a:sym typeface="Be Vietnam Ultra-Bold"/>
            </a:endParaRPr>
          </a:p>
        </p:txBody>
      </p:sp>
      <p:sp>
        <p:nvSpPr>
          <p:cNvPr id="13" name="Freeform 13"/>
          <p:cNvSpPr/>
          <p:nvPr/>
        </p:nvSpPr>
        <p:spPr>
          <a:xfrm>
            <a:off x="15951159" y="2035743"/>
            <a:ext cx="1184316" cy="391901"/>
          </a:xfrm>
          <a:custGeom>
            <a:avLst/>
            <a:gdLst/>
            <a:ahLst/>
            <a:cxnLst/>
            <a:rect l="l" t="t" r="r" b="b"/>
            <a:pathLst>
              <a:path w="1184316" h="391901">
                <a:moveTo>
                  <a:pt x="0" y="0"/>
                </a:moveTo>
                <a:lnTo>
                  <a:pt x="1184316" y="0"/>
                </a:lnTo>
                <a:lnTo>
                  <a:pt x="1184316" y="391901"/>
                </a:lnTo>
                <a:lnTo>
                  <a:pt x="0" y="39190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aphicFrame>
        <p:nvGraphicFramePr>
          <p:cNvPr id="6" name="Table 5"/>
          <p:cNvGraphicFramePr>
            <a:graphicFrameLocks noGrp="1"/>
          </p:cNvGraphicFramePr>
          <p:nvPr>
            <p:extLst>
              <p:ext uri="{D42A27DB-BD31-4B8C-83A1-F6EECF244321}">
                <p14:modId xmlns:p14="http://schemas.microsoft.com/office/powerpoint/2010/main" val="2441015111"/>
              </p:ext>
            </p:extLst>
          </p:nvPr>
        </p:nvGraphicFramePr>
        <p:xfrm>
          <a:off x="2743200" y="3431023"/>
          <a:ext cx="13207959" cy="5751076"/>
        </p:xfrm>
        <a:graphic>
          <a:graphicData uri="http://schemas.openxmlformats.org/drawingml/2006/table">
            <a:tbl>
              <a:tblPr firstRow="1" firstCol="1" bandRow="1">
                <a:tableStyleId>{EB344D84-9AFB-497E-A393-DC336BA19D2E}</a:tableStyleId>
              </a:tblPr>
              <a:tblGrid>
                <a:gridCol w="4254743">
                  <a:extLst>
                    <a:ext uri="{9D8B030D-6E8A-4147-A177-3AD203B41FA5}">
                      <a16:colId xmlns:a16="http://schemas.microsoft.com/office/drawing/2014/main" val="3762627363"/>
                    </a:ext>
                  </a:extLst>
                </a:gridCol>
                <a:gridCol w="8953216">
                  <a:extLst>
                    <a:ext uri="{9D8B030D-6E8A-4147-A177-3AD203B41FA5}">
                      <a16:colId xmlns:a16="http://schemas.microsoft.com/office/drawing/2014/main" val="4105178064"/>
                    </a:ext>
                  </a:extLst>
                </a:gridCol>
              </a:tblGrid>
              <a:tr h="429990">
                <a:tc>
                  <a:txBody>
                    <a:bodyPr/>
                    <a:lstStyle/>
                    <a:p>
                      <a:pPr algn="ctr">
                        <a:lnSpc>
                          <a:spcPct val="150000"/>
                        </a:lnSpc>
                        <a:spcAft>
                          <a:spcPts val="0"/>
                        </a:spcAft>
                      </a:pPr>
                      <a:r>
                        <a:rPr lang="en-GB" sz="2000" dirty="0">
                          <a:effectLst/>
                          <a:latin typeface="Times New Roman" panose="02020603050405020304" pitchFamily="18" charset="0"/>
                          <a:cs typeface="Times New Roman" panose="02020603050405020304" pitchFamily="18" charset="0"/>
                        </a:rPr>
                        <a:t>Question</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2000" dirty="0">
                          <a:effectLst/>
                          <a:latin typeface="Times New Roman" panose="02020603050405020304" pitchFamily="18" charset="0"/>
                          <a:cs typeface="Times New Roman" panose="02020603050405020304" pitchFamily="18" charset="0"/>
                        </a:rPr>
                        <a:t>Explanation</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52167882"/>
                  </a:ext>
                </a:extLst>
              </a:tr>
              <a:tr h="1114642">
                <a:tc>
                  <a:txBody>
                    <a:bodyPr/>
                    <a:lstStyle/>
                    <a:p>
                      <a:pPr algn="ctr">
                        <a:lnSpc>
                          <a:spcPct val="150000"/>
                        </a:lnSpc>
                        <a:spcAft>
                          <a:spcPts val="0"/>
                        </a:spcAft>
                      </a:pPr>
                      <a:r>
                        <a:rPr lang="en-GB" sz="1800" dirty="0">
                          <a:effectLst/>
                          <a:latin typeface="Times New Roman" panose="02020603050405020304" pitchFamily="18" charset="0"/>
                          <a:cs typeface="Times New Roman" panose="02020603050405020304" pitchFamily="18" charset="0"/>
                        </a:rPr>
                        <a:t>Why 1: Why do hotels produce large amounts of food waste?</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pPr>
                      <a:r>
                        <a:rPr lang="en-GB" sz="1600">
                          <a:effectLst/>
                          <a:latin typeface="Times New Roman" panose="02020603050405020304" pitchFamily="18" charset="0"/>
                          <a:cs typeface="Times New Roman" panose="02020603050405020304" pitchFamily="18" charset="0"/>
                        </a:rPr>
                        <a:t>Because they frequently overproduce food to meet uncertain guest demand and maintain service quality.</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95854990"/>
                  </a:ext>
                </a:extLst>
              </a:tr>
              <a:tr h="779349">
                <a:tc>
                  <a:txBody>
                    <a:bodyPr/>
                    <a:lstStyle/>
                    <a:p>
                      <a:pPr algn="ctr">
                        <a:lnSpc>
                          <a:spcPct val="150000"/>
                        </a:lnSpc>
                        <a:spcAft>
                          <a:spcPts val="0"/>
                        </a:spcAft>
                      </a:pPr>
                      <a:r>
                        <a:rPr lang="en-GB" sz="1800" dirty="0">
                          <a:effectLst/>
                          <a:latin typeface="Times New Roman" panose="02020603050405020304" pitchFamily="18" charset="0"/>
                          <a:cs typeface="Times New Roman" panose="02020603050405020304" pitchFamily="18" charset="0"/>
                        </a:rPr>
                        <a:t>Why 2: Why does overproduction occur?</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pPr>
                      <a:r>
                        <a:rPr lang="en-GB" sz="1600">
                          <a:effectLst/>
                          <a:latin typeface="Times New Roman" panose="02020603050405020304" pitchFamily="18" charset="0"/>
                          <a:cs typeface="Times New Roman" panose="02020603050405020304" pitchFamily="18" charset="0"/>
                        </a:rPr>
                        <a:t>Because forecasting and demand prediction systems are often inaccurate or underutilised.</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78391635"/>
                  </a:ext>
                </a:extLst>
              </a:tr>
              <a:tr h="1024604">
                <a:tc>
                  <a:txBody>
                    <a:bodyPr/>
                    <a:lstStyle/>
                    <a:p>
                      <a:pPr algn="ctr">
                        <a:lnSpc>
                          <a:spcPct val="150000"/>
                        </a:lnSpc>
                        <a:spcAft>
                          <a:spcPts val="0"/>
                        </a:spcAft>
                      </a:pPr>
                      <a:r>
                        <a:rPr lang="en-GB" sz="1800" dirty="0">
                          <a:effectLst/>
                          <a:latin typeface="Times New Roman" panose="02020603050405020304" pitchFamily="18" charset="0"/>
                          <a:cs typeface="Times New Roman" panose="02020603050405020304" pitchFamily="18" charset="0"/>
                        </a:rPr>
                        <a:t>Why 3: Why are forecasting systems weak or underused?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pPr>
                      <a:r>
                        <a:rPr lang="en-GB" sz="1600">
                          <a:effectLst/>
                          <a:latin typeface="Times New Roman" panose="02020603050405020304" pitchFamily="18" charset="0"/>
                          <a:cs typeface="Times New Roman" panose="02020603050405020304" pitchFamily="18" charset="0"/>
                        </a:rPr>
                        <a:t>Because many hotels lack access to advanced technologies or trained staff to analyse consumption patterns.</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29313466"/>
                  </a:ext>
                </a:extLst>
              </a:tr>
              <a:tr h="1024604">
                <a:tc>
                  <a:txBody>
                    <a:bodyPr/>
                    <a:lstStyle/>
                    <a:p>
                      <a:pPr algn="ctr">
                        <a:lnSpc>
                          <a:spcPct val="150000"/>
                        </a:lnSpc>
                        <a:spcAft>
                          <a:spcPts val="0"/>
                        </a:spcAft>
                      </a:pPr>
                      <a:r>
                        <a:rPr lang="en-GB" sz="1800" dirty="0">
                          <a:effectLst/>
                          <a:latin typeface="Times New Roman" panose="02020603050405020304" pitchFamily="18" charset="0"/>
                          <a:cs typeface="Times New Roman" panose="02020603050405020304" pitchFamily="18" charset="0"/>
                        </a:rPr>
                        <a:t>Why 4: Why are training and technologies not prioritised?</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pPr>
                      <a:r>
                        <a:rPr lang="en-GB" sz="1600">
                          <a:effectLst/>
                          <a:latin typeface="Times New Roman" panose="02020603050405020304" pitchFamily="18" charset="0"/>
                          <a:cs typeface="Times New Roman" panose="02020603050405020304" pitchFamily="18" charset="0"/>
                        </a:rPr>
                        <a:t>Because high installation costs and low awareness discourage investment in sustainability innovation.</a:t>
                      </a:r>
                      <a:endParaRPr lang="en-US" sz="16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863009153"/>
                  </a:ext>
                </a:extLst>
              </a:tr>
              <a:tr h="1377887">
                <a:tc>
                  <a:txBody>
                    <a:bodyPr/>
                    <a:lstStyle/>
                    <a:p>
                      <a:pPr algn="ctr">
                        <a:lnSpc>
                          <a:spcPct val="150000"/>
                        </a:lnSpc>
                        <a:spcAft>
                          <a:spcPts val="0"/>
                        </a:spcAft>
                      </a:pPr>
                      <a:r>
                        <a:rPr lang="en-GB" sz="1800" dirty="0">
                          <a:effectLst/>
                          <a:latin typeface="Times New Roman" panose="02020603050405020304" pitchFamily="18" charset="0"/>
                          <a:cs typeface="Times New Roman" panose="02020603050405020304" pitchFamily="18" charset="0"/>
                        </a:rPr>
                        <a:t>Why 5: Why is sustainability under prioritised at management level?</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pPr>
                      <a:r>
                        <a:rPr lang="en-GB" sz="1600" dirty="0">
                          <a:effectLst/>
                          <a:latin typeface="Times New Roman" panose="02020603050405020304" pitchFamily="18" charset="0"/>
                          <a:cs typeface="Times New Roman" panose="02020603050405020304" pitchFamily="18" charset="0"/>
                        </a:rPr>
                        <a:t>Because some hotel leaders still perceive sustainability as an expense rather than a strategic business advantage.</a:t>
                      </a:r>
                      <a:endParaRPr lang="en-US"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54677456"/>
                  </a:ext>
                </a:extLst>
              </a:tr>
            </a:tbl>
          </a:graphicData>
        </a:graphic>
      </p:graphicFrame>
    </p:spTree>
    <p:extLst>
      <p:ext uri="{BB962C8B-B14F-4D97-AF65-F5344CB8AC3E}">
        <p14:creationId xmlns:p14="http://schemas.microsoft.com/office/powerpoint/2010/main" val="40067587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grpSp>
        <p:nvGrpSpPr>
          <p:cNvPr id="2" name="Group 2"/>
          <p:cNvGrpSpPr/>
          <p:nvPr/>
        </p:nvGrpSpPr>
        <p:grpSpPr>
          <a:xfrm>
            <a:off x="-593034" y="494894"/>
            <a:ext cx="19893167" cy="2109337"/>
            <a:chOff x="0" y="0"/>
            <a:chExt cx="5239353" cy="555545"/>
          </a:xfrm>
        </p:grpSpPr>
        <p:sp>
          <p:nvSpPr>
            <p:cNvPr id="3" name="Freeform 3"/>
            <p:cNvSpPr/>
            <p:nvPr/>
          </p:nvSpPr>
          <p:spPr>
            <a:xfrm>
              <a:off x="0" y="0"/>
              <a:ext cx="5239353" cy="555545"/>
            </a:xfrm>
            <a:custGeom>
              <a:avLst/>
              <a:gdLst/>
              <a:ahLst/>
              <a:cxnLst/>
              <a:rect l="l" t="t" r="r" b="b"/>
              <a:pathLst>
                <a:path w="5239353" h="555545">
                  <a:moveTo>
                    <a:pt x="0" y="0"/>
                  </a:moveTo>
                  <a:lnTo>
                    <a:pt x="5239353" y="0"/>
                  </a:lnTo>
                  <a:lnTo>
                    <a:pt x="5239353" y="555545"/>
                  </a:lnTo>
                  <a:lnTo>
                    <a:pt x="0" y="555545"/>
                  </a:lnTo>
                  <a:close/>
                </a:path>
              </a:pathLst>
            </a:custGeom>
            <a:solidFill>
              <a:srgbClr val="4B427F"/>
            </a:solidFill>
          </p:spPr>
          <p:txBody>
            <a:bodyPr/>
            <a:lstStyle/>
            <a:p>
              <a:endParaRPr lang="en-GB"/>
            </a:p>
          </p:txBody>
        </p:sp>
        <p:sp>
          <p:nvSpPr>
            <p:cNvPr id="4" name="TextBox 4"/>
            <p:cNvSpPr txBox="1"/>
            <p:nvPr/>
          </p:nvSpPr>
          <p:spPr>
            <a:xfrm>
              <a:off x="0" y="-38100"/>
              <a:ext cx="5239353" cy="593645"/>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1066800" y="958525"/>
            <a:ext cx="15253837" cy="2154436"/>
          </a:xfrm>
          <a:prstGeom prst="rect">
            <a:avLst/>
          </a:prstGeom>
        </p:spPr>
        <p:txBody>
          <a:bodyPr lIns="0" tIns="0" rIns="0" bIns="0" rtlCol="0" anchor="t">
            <a:spAutoFit/>
          </a:bodyPr>
          <a:lstStyle/>
          <a:p>
            <a:pPr algn="ctr">
              <a:lnSpc>
                <a:spcPts val="8399"/>
              </a:lnSpc>
            </a:pPr>
            <a:r>
              <a:rPr lang="en-US" sz="3400" b="1" dirty="0">
                <a:solidFill>
                  <a:schemeClr val="bg1"/>
                </a:solidFill>
                <a:latin typeface="Times New Roman" panose="02020603050405020304" pitchFamily="18" charset="0"/>
                <a:ea typeface="Be Vietnam Ultra-Bold"/>
                <a:cs typeface="Times New Roman" panose="02020603050405020304" pitchFamily="18" charset="0"/>
                <a:sym typeface="Be Vietnam Ultra-Bold"/>
              </a:rPr>
              <a:t>METHOD- </a:t>
            </a:r>
            <a:r>
              <a:rPr lang="en-US" sz="3400" b="1" dirty="0">
                <a:solidFill>
                  <a:schemeClr val="bg1"/>
                </a:solidFill>
                <a:latin typeface="Times New Roman" panose="02020603050405020304" pitchFamily="18" charset="0"/>
                <a:cs typeface="Times New Roman" panose="02020603050405020304" pitchFamily="18" charset="0"/>
              </a:rPr>
              <a:t>DPSIR Analysis</a:t>
            </a:r>
            <a:endParaRPr lang="en-GB" sz="3400" b="1" dirty="0">
              <a:solidFill>
                <a:schemeClr val="bg1"/>
              </a:solidFill>
              <a:latin typeface="Times New Roman" panose="02020603050405020304" pitchFamily="18" charset="0"/>
              <a:cs typeface="Times New Roman" panose="02020603050405020304" pitchFamily="18" charset="0"/>
            </a:endParaRPr>
          </a:p>
          <a:p>
            <a:pPr algn="ctr">
              <a:lnSpc>
                <a:spcPts val="8399"/>
              </a:lnSpc>
            </a:pPr>
            <a:endParaRPr lang="en-US" sz="3400" b="1" dirty="0">
              <a:solidFill>
                <a:schemeClr val="bg1"/>
              </a:solidFill>
              <a:latin typeface="Times New Roman" panose="02020603050405020304" pitchFamily="18" charset="0"/>
              <a:ea typeface="Be Vietnam Ultra-Bold"/>
              <a:cs typeface="Times New Roman" panose="02020603050405020304" pitchFamily="18" charset="0"/>
              <a:sym typeface="Be Vietnam Ultra-Bold"/>
            </a:endParaRPr>
          </a:p>
        </p:txBody>
      </p:sp>
      <p:sp>
        <p:nvSpPr>
          <p:cNvPr id="13" name="Freeform 13"/>
          <p:cNvSpPr/>
          <p:nvPr/>
        </p:nvSpPr>
        <p:spPr>
          <a:xfrm>
            <a:off x="15951159" y="2035743"/>
            <a:ext cx="1184316" cy="391901"/>
          </a:xfrm>
          <a:custGeom>
            <a:avLst/>
            <a:gdLst/>
            <a:ahLst/>
            <a:cxnLst/>
            <a:rect l="l" t="t" r="r" b="b"/>
            <a:pathLst>
              <a:path w="1184316" h="391901">
                <a:moveTo>
                  <a:pt x="0" y="0"/>
                </a:moveTo>
                <a:lnTo>
                  <a:pt x="1184316" y="0"/>
                </a:lnTo>
                <a:lnTo>
                  <a:pt x="1184316" y="391901"/>
                </a:lnTo>
                <a:lnTo>
                  <a:pt x="0" y="39190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aphicFrame>
        <p:nvGraphicFramePr>
          <p:cNvPr id="5" name="Table 4"/>
          <p:cNvGraphicFramePr>
            <a:graphicFrameLocks noGrp="1"/>
          </p:cNvGraphicFramePr>
          <p:nvPr>
            <p:extLst>
              <p:ext uri="{D42A27DB-BD31-4B8C-83A1-F6EECF244321}">
                <p14:modId xmlns:p14="http://schemas.microsoft.com/office/powerpoint/2010/main" val="3900087141"/>
              </p:ext>
            </p:extLst>
          </p:nvPr>
        </p:nvGraphicFramePr>
        <p:xfrm>
          <a:off x="1722417" y="2748892"/>
          <a:ext cx="14820900" cy="6558717"/>
        </p:xfrm>
        <a:graphic>
          <a:graphicData uri="http://schemas.openxmlformats.org/drawingml/2006/table">
            <a:tbl>
              <a:tblPr firstRow="1" firstCol="1" bandRow="1">
                <a:tableStyleId>{F5AB1C69-6EDB-4FF4-983F-18BD219EF322}</a:tableStyleId>
              </a:tblPr>
              <a:tblGrid>
                <a:gridCol w="7410450">
                  <a:extLst>
                    <a:ext uri="{9D8B030D-6E8A-4147-A177-3AD203B41FA5}">
                      <a16:colId xmlns:a16="http://schemas.microsoft.com/office/drawing/2014/main" val="2925843998"/>
                    </a:ext>
                  </a:extLst>
                </a:gridCol>
                <a:gridCol w="7410450">
                  <a:extLst>
                    <a:ext uri="{9D8B030D-6E8A-4147-A177-3AD203B41FA5}">
                      <a16:colId xmlns:a16="http://schemas.microsoft.com/office/drawing/2014/main" val="3598570299"/>
                    </a:ext>
                  </a:extLst>
                </a:gridCol>
              </a:tblGrid>
              <a:tr h="577101">
                <a:tc>
                  <a:txBody>
                    <a:bodyPr/>
                    <a:lstStyle/>
                    <a:p>
                      <a:pPr algn="ctr">
                        <a:lnSpc>
                          <a:spcPct val="150000"/>
                        </a:lnSpc>
                        <a:spcAft>
                          <a:spcPts val="0"/>
                        </a:spcAft>
                      </a:pPr>
                      <a:r>
                        <a:rPr lang="en-GB" sz="2000" dirty="0">
                          <a:effectLst/>
                          <a:latin typeface="Times New Roman" panose="02020603050405020304" pitchFamily="18" charset="0"/>
                          <a:cs typeface="Times New Roman" panose="02020603050405020304" pitchFamily="18" charset="0"/>
                        </a:rPr>
                        <a:t>Component</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50000"/>
                        </a:lnSpc>
                        <a:spcAft>
                          <a:spcPts val="0"/>
                        </a:spcAft>
                      </a:pPr>
                      <a:r>
                        <a:rPr lang="en-GB" sz="2000" dirty="0">
                          <a:effectLst/>
                          <a:latin typeface="Times New Roman" panose="02020603050405020304" pitchFamily="18" charset="0"/>
                          <a:cs typeface="Times New Roman" panose="02020603050405020304" pitchFamily="18" charset="0"/>
                        </a:rPr>
                        <a:t>Explanation</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138688076"/>
                  </a:ext>
                </a:extLst>
              </a:tr>
              <a:tr h="1360307">
                <a:tc>
                  <a:txBody>
                    <a:bodyPr/>
                    <a:lstStyle/>
                    <a:p>
                      <a:pPr algn="ctr">
                        <a:lnSpc>
                          <a:spcPct val="150000"/>
                        </a:lnSpc>
                        <a:spcAft>
                          <a:spcPts val="0"/>
                        </a:spcAft>
                      </a:pPr>
                      <a:r>
                        <a:rPr lang="en-GB" sz="2000" dirty="0">
                          <a:effectLst/>
                          <a:latin typeface="Times New Roman" panose="02020603050405020304" pitchFamily="18" charset="0"/>
                          <a:cs typeface="Times New Roman" panose="02020603050405020304" pitchFamily="18" charset="0"/>
                        </a:rPr>
                        <a:t>Driving Forces</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pPr>
                      <a:r>
                        <a:rPr lang="en-GB" sz="1800">
                          <a:effectLst/>
                          <a:latin typeface="Times New Roman" panose="02020603050405020304" pitchFamily="18" charset="0"/>
                          <a:cs typeface="Times New Roman" panose="02020603050405020304" pitchFamily="18" charset="0"/>
                        </a:rPr>
                        <a:t>Growing global sustainability awareness, governmental environmental policies, and consumer expectations for ethical and eco-friendly hospitality practices.</a:t>
                      </a:r>
                      <a:endParaRPr lang="en-US" sz="180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01667545"/>
                  </a:ext>
                </a:extLst>
              </a:tr>
              <a:tr h="873999">
                <a:tc>
                  <a:txBody>
                    <a:bodyPr/>
                    <a:lstStyle/>
                    <a:p>
                      <a:pPr algn="ctr">
                        <a:lnSpc>
                          <a:spcPct val="150000"/>
                        </a:lnSpc>
                        <a:spcAft>
                          <a:spcPts val="0"/>
                        </a:spcAft>
                      </a:pPr>
                      <a:r>
                        <a:rPr lang="en-GB" sz="2000" dirty="0">
                          <a:effectLst/>
                          <a:latin typeface="Times New Roman" panose="02020603050405020304" pitchFamily="18" charset="0"/>
                          <a:cs typeface="Times New Roman" panose="02020603050405020304" pitchFamily="18" charset="0"/>
                        </a:rPr>
                        <a:t>Pressures</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pPr>
                      <a:r>
                        <a:rPr lang="en-GB" sz="1800" dirty="0">
                          <a:effectLst/>
                          <a:latin typeface="Times New Roman" panose="02020603050405020304" pitchFamily="18" charset="0"/>
                          <a:cs typeface="Times New Roman" panose="02020603050405020304" pitchFamily="18" charset="0"/>
                        </a:rPr>
                        <a:t>Rising food and energy costs, limited resources, and the need for operational efficiency under tight profit margins (</a:t>
                      </a:r>
                      <a:r>
                        <a:rPr lang="en-GB" sz="1800" kern="1200" dirty="0" err="1">
                          <a:solidFill>
                            <a:schemeClr val="dk1"/>
                          </a:solidFill>
                          <a:effectLst/>
                          <a:latin typeface="Times New Roman" panose="02020603050405020304" pitchFamily="18" charset="0"/>
                          <a:ea typeface="+mn-ea"/>
                          <a:cs typeface="Times New Roman" panose="02020603050405020304" pitchFamily="18" charset="0"/>
                        </a:rPr>
                        <a:t>Lukic</a:t>
                      </a:r>
                      <a:r>
                        <a:rPr lang="en-GB" sz="1800" kern="1200" dirty="0">
                          <a:solidFill>
                            <a:schemeClr val="dk1"/>
                          </a:solidFill>
                          <a:effectLst/>
                          <a:latin typeface="Times New Roman" panose="02020603050405020304" pitchFamily="18" charset="0"/>
                          <a:ea typeface="+mn-ea"/>
                          <a:cs typeface="Times New Roman" panose="02020603050405020304" pitchFamily="18" charset="0"/>
                        </a:rPr>
                        <a:t>, 2021)</a:t>
                      </a:r>
                      <a:r>
                        <a:rPr lang="en-GB" sz="1800" dirty="0">
                          <a:effectLst/>
                          <a:latin typeface="Times New Roman" panose="02020603050405020304" pitchFamily="18" charset="0"/>
                          <a:cs typeface="Times New Roman" panose="02020603050405020304" pitchFamily="18" charset="0"/>
                        </a:rPr>
                        <a:t>.</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09980546"/>
                  </a:ext>
                </a:extLst>
              </a:tr>
              <a:tr h="1218156">
                <a:tc>
                  <a:txBody>
                    <a:bodyPr/>
                    <a:lstStyle/>
                    <a:p>
                      <a:pPr algn="ctr">
                        <a:lnSpc>
                          <a:spcPct val="150000"/>
                        </a:lnSpc>
                        <a:spcAft>
                          <a:spcPts val="0"/>
                        </a:spcAft>
                      </a:pPr>
                      <a:r>
                        <a:rPr lang="en-GB" sz="2000" dirty="0">
                          <a:effectLst/>
                          <a:latin typeface="Times New Roman" panose="02020603050405020304" pitchFamily="18" charset="0"/>
                          <a:cs typeface="Times New Roman" panose="02020603050405020304" pitchFamily="18" charset="0"/>
                        </a:rPr>
                        <a:t>State</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pPr>
                      <a:r>
                        <a:rPr lang="en-GB" sz="1800" dirty="0">
                          <a:effectLst/>
                          <a:latin typeface="Times New Roman" panose="02020603050405020304" pitchFamily="18" charset="0"/>
                          <a:cs typeface="Times New Roman" panose="02020603050405020304" pitchFamily="18" charset="0"/>
                        </a:rPr>
                        <a:t>The industry has increased sustainability efforts, but adoption levels vary across hotel sizes, regions, and organisational cultures.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87284216"/>
                  </a:ext>
                </a:extLst>
              </a:tr>
              <a:tr h="1218156">
                <a:tc>
                  <a:txBody>
                    <a:bodyPr/>
                    <a:lstStyle/>
                    <a:p>
                      <a:pPr algn="ctr">
                        <a:lnSpc>
                          <a:spcPct val="150000"/>
                        </a:lnSpc>
                        <a:spcAft>
                          <a:spcPts val="0"/>
                        </a:spcAft>
                      </a:pPr>
                      <a:r>
                        <a:rPr lang="en-GB" sz="2000" dirty="0">
                          <a:effectLst/>
                          <a:latin typeface="Times New Roman" panose="02020603050405020304" pitchFamily="18" charset="0"/>
                          <a:cs typeface="Times New Roman" panose="02020603050405020304" pitchFamily="18" charset="0"/>
                        </a:rPr>
                        <a:t>Impact</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pPr>
                      <a:r>
                        <a:rPr lang="en-GB" sz="1800" dirty="0">
                          <a:effectLst/>
                          <a:latin typeface="Times New Roman" panose="02020603050405020304" pitchFamily="18" charset="0"/>
                          <a:cs typeface="Times New Roman" panose="02020603050405020304" pitchFamily="18" charset="0"/>
                        </a:rPr>
                        <a:t>Ineffective waste management leads to environmental harm, increased costs, and reduced brand trust among eco-conscious customers (Ismail, 2025).</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741858326"/>
                  </a:ext>
                </a:extLst>
              </a:tr>
              <a:tr h="1310998">
                <a:tc>
                  <a:txBody>
                    <a:bodyPr/>
                    <a:lstStyle/>
                    <a:p>
                      <a:pPr algn="ctr">
                        <a:lnSpc>
                          <a:spcPct val="150000"/>
                        </a:lnSpc>
                        <a:spcAft>
                          <a:spcPts val="0"/>
                        </a:spcAft>
                      </a:pPr>
                      <a:r>
                        <a:rPr lang="en-GB" sz="2000" dirty="0">
                          <a:effectLst/>
                          <a:latin typeface="Times New Roman" panose="02020603050405020304" pitchFamily="18" charset="0"/>
                          <a:cs typeface="Times New Roman" panose="02020603050405020304" pitchFamily="18" charset="0"/>
                        </a:rPr>
                        <a:t>Response</a:t>
                      </a:r>
                      <a:endParaRPr lang="en-US"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marL="342900" lvl="0" indent="-342900" algn="just">
                        <a:lnSpc>
                          <a:spcPct val="150000"/>
                        </a:lnSpc>
                        <a:spcAft>
                          <a:spcPts val="0"/>
                        </a:spcAft>
                        <a:buFont typeface="Symbol" panose="05050102010706020507" pitchFamily="18" charset="2"/>
                        <a:buChar char=""/>
                      </a:pPr>
                      <a:r>
                        <a:rPr lang="en-GB" sz="1800" dirty="0">
                          <a:effectLst/>
                          <a:latin typeface="Times New Roman" panose="02020603050405020304" pitchFamily="18" charset="0"/>
                          <a:cs typeface="Times New Roman" panose="02020603050405020304" pitchFamily="18" charset="0"/>
                        </a:rPr>
                        <a:t>Hotels have responded through technology adoption, sustainability certification programmes, staff training, and collaboration with NGOs and local suppliers.</a:t>
                      </a:r>
                      <a:endParaRPr lang="en-US" sz="18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147835738"/>
                  </a:ext>
                </a:extLst>
              </a:tr>
            </a:tbl>
          </a:graphicData>
        </a:graphic>
      </p:graphicFrame>
    </p:spTree>
    <p:extLst>
      <p:ext uri="{BB962C8B-B14F-4D97-AF65-F5344CB8AC3E}">
        <p14:creationId xmlns:p14="http://schemas.microsoft.com/office/powerpoint/2010/main" val="26579413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593034" y="494894"/>
            <a:ext cx="19893167" cy="2109337"/>
            <a:chOff x="0" y="0"/>
            <a:chExt cx="5239353" cy="555545"/>
          </a:xfrm>
        </p:grpSpPr>
        <p:sp>
          <p:nvSpPr>
            <p:cNvPr id="3" name="Freeform 3"/>
            <p:cNvSpPr/>
            <p:nvPr/>
          </p:nvSpPr>
          <p:spPr>
            <a:xfrm>
              <a:off x="0" y="0"/>
              <a:ext cx="5239353" cy="555545"/>
            </a:xfrm>
            <a:custGeom>
              <a:avLst/>
              <a:gdLst/>
              <a:ahLst/>
              <a:cxnLst/>
              <a:rect l="l" t="t" r="r" b="b"/>
              <a:pathLst>
                <a:path w="5239353" h="555545">
                  <a:moveTo>
                    <a:pt x="0" y="0"/>
                  </a:moveTo>
                  <a:lnTo>
                    <a:pt x="5239353" y="0"/>
                  </a:lnTo>
                  <a:lnTo>
                    <a:pt x="5239353" y="555545"/>
                  </a:lnTo>
                  <a:lnTo>
                    <a:pt x="0" y="555545"/>
                  </a:lnTo>
                  <a:close/>
                </a:path>
              </a:pathLst>
            </a:custGeom>
            <a:solidFill>
              <a:srgbClr val="4B427F"/>
            </a:solidFill>
          </p:spPr>
          <p:txBody>
            <a:bodyPr/>
            <a:lstStyle/>
            <a:p>
              <a:endParaRPr lang="en-GB"/>
            </a:p>
          </p:txBody>
        </p:sp>
        <p:sp>
          <p:nvSpPr>
            <p:cNvPr id="4" name="TextBox 4"/>
            <p:cNvSpPr txBox="1"/>
            <p:nvPr/>
          </p:nvSpPr>
          <p:spPr>
            <a:xfrm>
              <a:off x="0" y="-38100"/>
              <a:ext cx="5239353" cy="593645"/>
            </a:xfrm>
            <a:prstGeom prst="rect">
              <a:avLst/>
            </a:prstGeom>
          </p:spPr>
          <p:txBody>
            <a:bodyPr lIns="50800" tIns="50800" rIns="50800" bIns="50800" rtlCol="0" anchor="ctr"/>
            <a:lstStyle/>
            <a:p>
              <a:pPr algn="ctr">
                <a:lnSpc>
                  <a:spcPts val="2659"/>
                </a:lnSpc>
              </a:pPr>
              <a:endParaRPr/>
            </a:p>
          </p:txBody>
        </p:sp>
      </p:grpSp>
      <p:sp>
        <p:nvSpPr>
          <p:cNvPr id="8" name="TextBox 8"/>
          <p:cNvSpPr txBox="1"/>
          <p:nvPr/>
        </p:nvSpPr>
        <p:spPr>
          <a:xfrm>
            <a:off x="1066800" y="958525"/>
            <a:ext cx="15253837" cy="2154436"/>
          </a:xfrm>
          <a:prstGeom prst="rect">
            <a:avLst/>
          </a:prstGeom>
        </p:spPr>
        <p:txBody>
          <a:bodyPr lIns="0" tIns="0" rIns="0" bIns="0" rtlCol="0" anchor="t">
            <a:spAutoFit/>
          </a:bodyPr>
          <a:lstStyle/>
          <a:p>
            <a:pPr algn="ctr">
              <a:lnSpc>
                <a:spcPts val="8399"/>
              </a:lnSpc>
            </a:pPr>
            <a:r>
              <a:rPr lang="en-US" sz="3400" b="1" dirty="0">
                <a:solidFill>
                  <a:schemeClr val="bg1"/>
                </a:solidFill>
                <a:latin typeface="Times New Roman" panose="02020603050405020304" pitchFamily="18" charset="0"/>
                <a:ea typeface="Be Vietnam Ultra-Bold"/>
                <a:cs typeface="Times New Roman" panose="02020603050405020304" pitchFamily="18" charset="0"/>
                <a:sym typeface="Be Vietnam Ultra-Bold"/>
              </a:rPr>
              <a:t>STEEPLE Analysis </a:t>
            </a:r>
            <a:endParaRPr lang="en-GB" sz="3400" b="1" dirty="0">
              <a:solidFill>
                <a:schemeClr val="bg1"/>
              </a:solidFill>
              <a:latin typeface="Times New Roman" panose="02020603050405020304" pitchFamily="18" charset="0"/>
              <a:cs typeface="Times New Roman" panose="02020603050405020304" pitchFamily="18" charset="0"/>
            </a:endParaRPr>
          </a:p>
          <a:p>
            <a:pPr algn="ctr">
              <a:lnSpc>
                <a:spcPts val="8399"/>
              </a:lnSpc>
            </a:pPr>
            <a:endParaRPr lang="en-US" sz="3400" b="1" dirty="0">
              <a:solidFill>
                <a:schemeClr val="bg1"/>
              </a:solidFill>
              <a:latin typeface="Times New Roman" panose="02020603050405020304" pitchFamily="18" charset="0"/>
              <a:ea typeface="Be Vietnam Ultra-Bold"/>
              <a:cs typeface="Times New Roman" panose="02020603050405020304" pitchFamily="18" charset="0"/>
              <a:sym typeface="Be Vietnam Ultra-Bold"/>
            </a:endParaRPr>
          </a:p>
        </p:txBody>
      </p:sp>
      <p:sp>
        <p:nvSpPr>
          <p:cNvPr id="13" name="Freeform 13"/>
          <p:cNvSpPr/>
          <p:nvPr/>
        </p:nvSpPr>
        <p:spPr>
          <a:xfrm>
            <a:off x="15951159" y="2035743"/>
            <a:ext cx="1184316" cy="391901"/>
          </a:xfrm>
          <a:custGeom>
            <a:avLst/>
            <a:gdLst/>
            <a:ahLst/>
            <a:cxnLst/>
            <a:rect l="l" t="t" r="r" b="b"/>
            <a:pathLst>
              <a:path w="1184316" h="391901">
                <a:moveTo>
                  <a:pt x="0" y="0"/>
                </a:moveTo>
                <a:lnTo>
                  <a:pt x="1184316" y="0"/>
                </a:lnTo>
                <a:lnTo>
                  <a:pt x="1184316" y="391901"/>
                </a:lnTo>
                <a:lnTo>
                  <a:pt x="0" y="391901"/>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7" name="Rounded Rectangle 6"/>
          <p:cNvSpPr/>
          <p:nvPr/>
        </p:nvSpPr>
        <p:spPr>
          <a:xfrm>
            <a:off x="1676400" y="3031534"/>
            <a:ext cx="8153400" cy="5791200"/>
          </a:xfrm>
          <a:prstGeom prst="roundRect">
            <a:avLst/>
          </a:prstGeom>
        </p:spPr>
        <p:style>
          <a:lnRef idx="1">
            <a:schemeClr val="accent3"/>
          </a:lnRef>
          <a:fillRef idx="2">
            <a:schemeClr val="accent3"/>
          </a:fillRef>
          <a:effectRef idx="1">
            <a:schemeClr val="accent3"/>
          </a:effectRef>
          <a:fontRef idx="minor">
            <a:schemeClr val="dk1"/>
          </a:fontRef>
        </p:style>
        <p:txBody>
          <a:bodyPr rtlCol="0" anchor="ctr"/>
          <a:lstStyle/>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UK hospitality’s food waste reduction driven mainly by political factors.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Government supports tackling climate change with economic growth (44% emission drop, 78% growth since 1990).</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Financial innovations like REITs support sustainable hotel investments.</a:t>
            </a:r>
          </a:p>
          <a:p>
            <a:pPr marL="342900" indent="-342900" algn="just">
              <a:lnSpc>
                <a:spcPct val="150000"/>
              </a:lnSpc>
              <a:buFont typeface="Arial" panose="020B0604020202020204" pitchFamily="34" charset="0"/>
              <a:buChar char="•"/>
            </a:pPr>
            <a:r>
              <a:rPr lang="en-US" sz="2400" dirty="0">
                <a:latin typeface="Times New Roman" panose="02020603050405020304" pitchFamily="18" charset="0"/>
                <a:cs typeface="Times New Roman" panose="02020603050405020304" pitchFamily="18" charset="0"/>
              </a:rPr>
              <a:t>Rising inflation (3.8%) and energy costs hinder smaller operators’ sustainability efforts.</a:t>
            </a:r>
          </a:p>
        </p:txBody>
      </p:sp>
      <p:pic>
        <p:nvPicPr>
          <p:cNvPr id="11" name="Picture 10"/>
          <p:cNvPicPr/>
          <p:nvPr/>
        </p:nvPicPr>
        <p:blipFill>
          <a:blip r:embed="rId5"/>
          <a:stretch>
            <a:fillRect/>
          </a:stretch>
        </p:blipFill>
        <p:spPr>
          <a:xfrm>
            <a:off x="10896600" y="2841147"/>
            <a:ext cx="5505450" cy="2327024"/>
          </a:xfrm>
          <a:prstGeom prst="rect">
            <a:avLst/>
          </a:prstGeom>
        </p:spPr>
      </p:pic>
      <p:sp>
        <p:nvSpPr>
          <p:cNvPr id="10" name="Rectangle 9"/>
          <p:cNvSpPr/>
          <p:nvPr/>
        </p:nvSpPr>
        <p:spPr>
          <a:xfrm>
            <a:off x="11887200" y="5301538"/>
            <a:ext cx="2895600" cy="461665"/>
          </a:xfrm>
          <a:prstGeom prst="rect">
            <a:avLst/>
          </a:prstGeom>
        </p:spPr>
        <p:txBody>
          <a:bodyPr wrap="none">
            <a:spAutoFit/>
          </a:bodyPr>
          <a:lstStyle/>
          <a:p>
            <a:pPr algn="ctr"/>
            <a:r>
              <a:rPr lang="en-GB" sz="1200" dirty="0"/>
              <a:t>UK vs Rest of G7 GDP and GHG Emission</a:t>
            </a:r>
          </a:p>
          <a:p>
            <a:pPr algn="ctr"/>
            <a:r>
              <a:rPr lang="en-GB" sz="1200" dirty="0"/>
              <a:t>(Source: GOV.UK, 2025)</a:t>
            </a:r>
            <a:endParaRPr lang="en-US" sz="1200" dirty="0"/>
          </a:p>
        </p:txBody>
      </p:sp>
      <p:pic>
        <p:nvPicPr>
          <p:cNvPr id="14" name="Picture 13"/>
          <p:cNvPicPr/>
          <p:nvPr/>
        </p:nvPicPr>
        <p:blipFill>
          <a:blip r:embed="rId6"/>
          <a:stretch>
            <a:fillRect/>
          </a:stretch>
        </p:blipFill>
        <p:spPr>
          <a:xfrm>
            <a:off x="11181741" y="5927134"/>
            <a:ext cx="4788468" cy="2286000"/>
          </a:xfrm>
          <a:prstGeom prst="rect">
            <a:avLst/>
          </a:prstGeom>
        </p:spPr>
      </p:pic>
      <p:sp>
        <p:nvSpPr>
          <p:cNvPr id="15" name="Rectangle 14"/>
          <p:cNvSpPr/>
          <p:nvPr/>
        </p:nvSpPr>
        <p:spPr>
          <a:xfrm>
            <a:off x="10645361" y="8361069"/>
            <a:ext cx="6007927" cy="461665"/>
          </a:xfrm>
          <a:prstGeom prst="rect">
            <a:avLst/>
          </a:prstGeom>
        </p:spPr>
        <p:txBody>
          <a:bodyPr wrap="none">
            <a:spAutoFit/>
          </a:bodyPr>
          <a:lstStyle/>
          <a:p>
            <a:pPr algn="ctr"/>
            <a:r>
              <a:rPr lang="en-GB" sz="1200" dirty="0">
                <a:latin typeface="Times New Roman" panose="02020603050405020304" pitchFamily="18" charset="0"/>
                <a:ea typeface="Calibri" panose="020F0502020204030204" pitchFamily="34" charset="0"/>
                <a:cs typeface="Arial" panose="020B0604020202020204" pitchFamily="34" charset="0"/>
              </a:rPr>
              <a:t>Inflation rate for the consumer price index (CPI) in the UK from January 2015 to August 2025</a:t>
            </a:r>
          </a:p>
          <a:p>
            <a:pPr algn="ctr"/>
            <a:r>
              <a:rPr lang="en-GB" sz="1200" dirty="0">
                <a:latin typeface="Times New Roman" panose="02020603050405020304" pitchFamily="18" charset="0"/>
                <a:ea typeface="Calibri" panose="020F0502020204030204" pitchFamily="34" charset="0"/>
                <a:cs typeface="Arial" panose="020B0604020202020204" pitchFamily="34" charset="0"/>
              </a:rPr>
              <a:t>(Source: Statista, 2025)</a:t>
            </a:r>
            <a:endParaRPr lang="en-US" sz="1200" dirty="0"/>
          </a:p>
        </p:txBody>
      </p:sp>
    </p:spTree>
    <p:extLst>
      <p:ext uri="{BB962C8B-B14F-4D97-AF65-F5344CB8AC3E}">
        <p14:creationId xmlns:p14="http://schemas.microsoft.com/office/powerpoint/2010/main" val="4037442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6" name="TextBox 6"/>
          <p:cNvSpPr txBox="1"/>
          <p:nvPr/>
        </p:nvSpPr>
        <p:spPr>
          <a:xfrm>
            <a:off x="2232460" y="1028700"/>
            <a:ext cx="13823080" cy="940194"/>
          </a:xfrm>
          <a:prstGeom prst="rect">
            <a:avLst/>
          </a:prstGeom>
        </p:spPr>
        <p:txBody>
          <a:bodyPr lIns="0" tIns="0" rIns="0" bIns="0" rtlCol="0" anchor="t">
            <a:spAutoFit/>
          </a:bodyPr>
          <a:lstStyle/>
          <a:p>
            <a:pPr algn="ctr">
              <a:lnSpc>
                <a:spcPts val="8399"/>
              </a:lnSpc>
            </a:pPr>
            <a:r>
              <a:rPr lang="en-US" sz="4400" b="1" dirty="0">
                <a:solidFill>
                  <a:schemeClr val="accent3">
                    <a:lumMod val="50000"/>
                  </a:schemeClr>
                </a:solidFill>
                <a:latin typeface="Times New Roman" panose="02020603050405020304" pitchFamily="18" charset="0"/>
                <a:ea typeface="Be Vietnam Ultra-Bold"/>
                <a:cs typeface="Times New Roman" panose="02020603050405020304" pitchFamily="18" charset="0"/>
                <a:sym typeface="Be Vietnam Ultra-Bold"/>
              </a:rPr>
              <a:t>KEY FINDINGS</a:t>
            </a:r>
          </a:p>
        </p:txBody>
      </p:sp>
      <p:sp>
        <p:nvSpPr>
          <p:cNvPr id="7" name="Freeform 7"/>
          <p:cNvSpPr/>
          <p:nvPr/>
        </p:nvSpPr>
        <p:spPr>
          <a:xfrm rot="-5400000">
            <a:off x="16359092" y="5868247"/>
            <a:ext cx="1033191" cy="341892"/>
          </a:xfrm>
          <a:custGeom>
            <a:avLst/>
            <a:gdLst/>
            <a:ahLst/>
            <a:cxnLst/>
            <a:rect l="l" t="t" r="r" b="b"/>
            <a:pathLst>
              <a:path w="1033191" h="341892">
                <a:moveTo>
                  <a:pt x="0" y="0"/>
                </a:moveTo>
                <a:lnTo>
                  <a:pt x="1033191" y="0"/>
                </a:lnTo>
                <a:lnTo>
                  <a:pt x="1033191" y="341893"/>
                </a:lnTo>
                <a:lnTo>
                  <a:pt x="0" y="34189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sp>
        <p:nvSpPr>
          <p:cNvPr id="8" name="Freeform 8"/>
          <p:cNvSpPr/>
          <p:nvPr/>
        </p:nvSpPr>
        <p:spPr>
          <a:xfrm rot="-5400000">
            <a:off x="895717" y="5868247"/>
            <a:ext cx="1033191" cy="341892"/>
          </a:xfrm>
          <a:custGeom>
            <a:avLst/>
            <a:gdLst/>
            <a:ahLst/>
            <a:cxnLst/>
            <a:rect l="l" t="t" r="r" b="b"/>
            <a:pathLst>
              <a:path w="1033191" h="341892">
                <a:moveTo>
                  <a:pt x="0" y="0"/>
                </a:moveTo>
                <a:lnTo>
                  <a:pt x="1033191" y="0"/>
                </a:lnTo>
                <a:lnTo>
                  <a:pt x="1033191" y="341893"/>
                </a:lnTo>
                <a:lnTo>
                  <a:pt x="0" y="341893"/>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endParaRPr lang="en-GB"/>
          </a:p>
        </p:txBody>
      </p:sp>
      <p:grpSp>
        <p:nvGrpSpPr>
          <p:cNvPr id="9" name="Group 9"/>
          <p:cNvGrpSpPr/>
          <p:nvPr/>
        </p:nvGrpSpPr>
        <p:grpSpPr>
          <a:xfrm>
            <a:off x="-349310" y="-736007"/>
            <a:ext cx="18986619" cy="1069486"/>
            <a:chOff x="0" y="0"/>
            <a:chExt cx="5635552" cy="317442"/>
          </a:xfrm>
        </p:grpSpPr>
        <p:sp>
          <p:nvSpPr>
            <p:cNvPr id="10" name="Freeform 10"/>
            <p:cNvSpPr/>
            <p:nvPr/>
          </p:nvSpPr>
          <p:spPr>
            <a:xfrm>
              <a:off x="0" y="0"/>
              <a:ext cx="5635553" cy="317442"/>
            </a:xfrm>
            <a:custGeom>
              <a:avLst/>
              <a:gdLst/>
              <a:ahLst/>
              <a:cxnLst/>
              <a:rect l="l" t="t" r="r" b="b"/>
              <a:pathLst>
                <a:path w="5635553" h="317442">
                  <a:moveTo>
                    <a:pt x="0" y="0"/>
                  </a:moveTo>
                  <a:lnTo>
                    <a:pt x="5635553" y="0"/>
                  </a:lnTo>
                  <a:lnTo>
                    <a:pt x="5635553" y="317442"/>
                  </a:lnTo>
                  <a:lnTo>
                    <a:pt x="0" y="317442"/>
                  </a:lnTo>
                  <a:close/>
                </a:path>
              </a:pathLst>
            </a:custGeom>
            <a:solidFill>
              <a:srgbClr val="4B427F"/>
            </a:solidFill>
          </p:spPr>
          <p:txBody>
            <a:bodyPr/>
            <a:lstStyle/>
            <a:p>
              <a:endParaRPr lang="en-GB"/>
            </a:p>
          </p:txBody>
        </p:sp>
        <p:sp>
          <p:nvSpPr>
            <p:cNvPr id="11" name="TextBox 11"/>
            <p:cNvSpPr txBox="1"/>
            <p:nvPr/>
          </p:nvSpPr>
          <p:spPr>
            <a:xfrm>
              <a:off x="0" y="-38100"/>
              <a:ext cx="5635552" cy="355542"/>
            </a:xfrm>
            <a:prstGeom prst="rect">
              <a:avLst/>
            </a:prstGeom>
          </p:spPr>
          <p:txBody>
            <a:bodyPr lIns="50800" tIns="50800" rIns="50800" bIns="50800" rtlCol="0" anchor="ctr"/>
            <a:lstStyle/>
            <a:p>
              <a:pPr algn="ctr">
                <a:lnSpc>
                  <a:spcPts val="2659"/>
                </a:lnSpc>
              </a:pPr>
              <a:endParaRPr/>
            </a:p>
          </p:txBody>
        </p:sp>
      </p:grpSp>
      <p:graphicFrame>
        <p:nvGraphicFramePr>
          <p:cNvPr id="18" name="Diagram 17"/>
          <p:cNvGraphicFramePr/>
          <p:nvPr>
            <p:extLst>
              <p:ext uri="{D42A27DB-BD31-4B8C-83A1-F6EECF244321}">
                <p14:modId xmlns:p14="http://schemas.microsoft.com/office/powerpoint/2010/main" val="2571726462"/>
              </p:ext>
            </p:extLst>
          </p:nvPr>
        </p:nvGraphicFramePr>
        <p:xfrm>
          <a:off x="867828" y="1973808"/>
          <a:ext cx="16552341" cy="709757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sp>
        <p:nvSpPr>
          <p:cNvPr id="6" name="TextBox 6"/>
          <p:cNvSpPr txBox="1"/>
          <p:nvPr/>
        </p:nvSpPr>
        <p:spPr>
          <a:xfrm>
            <a:off x="3804227" y="1219436"/>
            <a:ext cx="11093206" cy="854786"/>
          </a:xfrm>
          <a:prstGeom prst="rect">
            <a:avLst/>
          </a:prstGeom>
        </p:spPr>
        <p:txBody>
          <a:bodyPr lIns="0" tIns="0" rIns="0" bIns="0" rtlCol="0" anchor="t">
            <a:spAutoFit/>
          </a:bodyPr>
          <a:lstStyle/>
          <a:p>
            <a:pPr algn="ctr">
              <a:lnSpc>
                <a:spcPts val="7200"/>
              </a:lnSpc>
            </a:pPr>
            <a:r>
              <a:rPr lang="en-US" sz="4400" b="1" dirty="0">
                <a:solidFill>
                  <a:schemeClr val="accent3">
                    <a:lumMod val="50000"/>
                  </a:schemeClr>
                </a:solidFill>
                <a:latin typeface="Times New Roman" panose="02020603050405020304" pitchFamily="18" charset="0"/>
                <a:ea typeface="Be Vietnam Ultra-Bold"/>
                <a:cs typeface="Times New Roman" panose="02020603050405020304" pitchFamily="18" charset="0"/>
                <a:sym typeface="Be Vietnam Ultra-Bold"/>
              </a:rPr>
              <a:t>CONCLUSION </a:t>
            </a:r>
          </a:p>
        </p:txBody>
      </p:sp>
      <p:grpSp>
        <p:nvGrpSpPr>
          <p:cNvPr id="8" name="Group 8"/>
          <p:cNvGrpSpPr/>
          <p:nvPr/>
        </p:nvGrpSpPr>
        <p:grpSpPr>
          <a:xfrm>
            <a:off x="17693350" y="-501307"/>
            <a:ext cx="1388000" cy="11467419"/>
            <a:chOff x="0" y="0"/>
            <a:chExt cx="411982" cy="3403726"/>
          </a:xfrm>
        </p:grpSpPr>
        <p:sp>
          <p:nvSpPr>
            <p:cNvPr id="9" name="Freeform 9"/>
            <p:cNvSpPr/>
            <p:nvPr/>
          </p:nvSpPr>
          <p:spPr>
            <a:xfrm>
              <a:off x="0" y="0"/>
              <a:ext cx="411982" cy="3403726"/>
            </a:xfrm>
            <a:custGeom>
              <a:avLst/>
              <a:gdLst/>
              <a:ahLst/>
              <a:cxnLst/>
              <a:rect l="l" t="t" r="r" b="b"/>
              <a:pathLst>
                <a:path w="411982" h="3403726">
                  <a:moveTo>
                    <a:pt x="0" y="0"/>
                  </a:moveTo>
                  <a:lnTo>
                    <a:pt x="411982" y="0"/>
                  </a:lnTo>
                  <a:lnTo>
                    <a:pt x="411982" y="3403726"/>
                  </a:lnTo>
                  <a:lnTo>
                    <a:pt x="0" y="3403726"/>
                  </a:lnTo>
                  <a:close/>
                </a:path>
              </a:pathLst>
            </a:custGeom>
            <a:solidFill>
              <a:srgbClr val="4B427F"/>
            </a:solidFill>
          </p:spPr>
          <p:txBody>
            <a:bodyPr/>
            <a:lstStyle/>
            <a:p>
              <a:endParaRPr lang="en-GB"/>
            </a:p>
          </p:txBody>
        </p:sp>
        <p:sp>
          <p:nvSpPr>
            <p:cNvPr id="10" name="TextBox 10"/>
            <p:cNvSpPr txBox="1"/>
            <p:nvPr/>
          </p:nvSpPr>
          <p:spPr>
            <a:xfrm>
              <a:off x="0" y="-38100"/>
              <a:ext cx="411982" cy="3441826"/>
            </a:xfrm>
            <a:prstGeom prst="rect">
              <a:avLst/>
            </a:prstGeom>
          </p:spPr>
          <p:txBody>
            <a:bodyPr lIns="50800" tIns="50800" rIns="50800" bIns="50800" rtlCol="0" anchor="ctr"/>
            <a:lstStyle/>
            <a:p>
              <a:pPr algn="ctr">
                <a:lnSpc>
                  <a:spcPts val="2659"/>
                </a:lnSpc>
              </a:pPr>
              <a:endParaRPr/>
            </a:p>
          </p:txBody>
        </p:sp>
      </p:grpSp>
      <p:sp>
        <p:nvSpPr>
          <p:cNvPr id="11" name="Freeform 11"/>
          <p:cNvSpPr/>
          <p:nvPr/>
        </p:nvSpPr>
        <p:spPr>
          <a:xfrm>
            <a:off x="9144000" y="9486900"/>
            <a:ext cx="1033191" cy="341892"/>
          </a:xfrm>
          <a:custGeom>
            <a:avLst/>
            <a:gdLst/>
            <a:ahLst/>
            <a:cxnLst/>
            <a:rect l="l" t="t" r="r" b="b"/>
            <a:pathLst>
              <a:path w="1033191" h="341892">
                <a:moveTo>
                  <a:pt x="0" y="0"/>
                </a:moveTo>
                <a:lnTo>
                  <a:pt x="1033191" y="0"/>
                </a:lnTo>
                <a:lnTo>
                  <a:pt x="1033191" y="341892"/>
                </a:lnTo>
                <a:lnTo>
                  <a:pt x="0" y="34189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r>
              <a:rPr lang="en-GB" dirty="0"/>
              <a:t>#</a:t>
            </a:r>
          </a:p>
        </p:txBody>
      </p:sp>
      <p:sp>
        <p:nvSpPr>
          <p:cNvPr id="12" name="Freeform 12"/>
          <p:cNvSpPr/>
          <p:nvPr/>
        </p:nvSpPr>
        <p:spPr>
          <a:xfrm flipH="1">
            <a:off x="1028700" y="1646829"/>
            <a:ext cx="2164499" cy="341873"/>
          </a:xfrm>
          <a:custGeom>
            <a:avLst/>
            <a:gdLst/>
            <a:ahLst/>
            <a:cxnLst/>
            <a:rect l="l" t="t" r="r" b="b"/>
            <a:pathLst>
              <a:path w="2164499" h="341873">
                <a:moveTo>
                  <a:pt x="2164499" y="0"/>
                </a:moveTo>
                <a:lnTo>
                  <a:pt x="0" y="0"/>
                </a:lnTo>
                <a:lnTo>
                  <a:pt x="0" y="341873"/>
                </a:lnTo>
                <a:lnTo>
                  <a:pt x="2164499" y="341873"/>
                </a:lnTo>
                <a:lnTo>
                  <a:pt x="216449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14" name="Rectangle 13"/>
          <p:cNvSpPr/>
          <p:nvPr/>
        </p:nvSpPr>
        <p:spPr>
          <a:xfrm>
            <a:off x="12166467" y="8172256"/>
            <a:ext cx="5415041" cy="1200329"/>
          </a:xfrm>
          <a:prstGeom prst="rect">
            <a:avLst/>
          </a:prstGeom>
        </p:spPr>
        <p:txBody>
          <a:bodyPr wrap="square">
            <a:spAutoFit/>
          </a:bodyPr>
          <a:lstStyle/>
          <a:p>
            <a:pPr algn="ctr"/>
            <a:r>
              <a:rPr lang="en-US" sz="2400" i="1" dirty="0">
                <a:solidFill>
                  <a:schemeClr val="bg1"/>
                </a:solidFill>
                <a:latin typeface="Times New Roman" panose="02020603050405020304" pitchFamily="18" charset="0"/>
                <a:cs typeface="Times New Roman" panose="02020603050405020304" pitchFamily="18" charset="0"/>
              </a:rPr>
              <a:t>Distinctive and common features of resilience and agility</a:t>
            </a:r>
          </a:p>
          <a:p>
            <a:pPr algn="ctr"/>
            <a:r>
              <a:rPr lang="en-GB" sz="2400" i="1" dirty="0">
                <a:solidFill>
                  <a:schemeClr val="bg1"/>
                </a:solidFill>
                <a:latin typeface="Times New Roman" panose="02020603050405020304" pitchFamily="18" charset="0"/>
                <a:cs typeface="Times New Roman" panose="02020603050405020304" pitchFamily="18" charset="0"/>
              </a:rPr>
              <a:t>Source: </a:t>
            </a:r>
            <a:r>
              <a:rPr lang="en-GB" sz="2400" i="1" dirty="0" err="1">
                <a:solidFill>
                  <a:schemeClr val="bg1"/>
                </a:solidFill>
                <a:latin typeface="Times New Roman" panose="02020603050405020304" pitchFamily="18" charset="0"/>
                <a:cs typeface="Times New Roman" panose="02020603050405020304" pitchFamily="18" charset="0"/>
              </a:rPr>
              <a:t>Miceli</a:t>
            </a:r>
            <a:r>
              <a:rPr lang="en-GB" sz="2400" i="1" dirty="0">
                <a:solidFill>
                  <a:schemeClr val="bg1"/>
                </a:solidFill>
                <a:latin typeface="Times New Roman" panose="02020603050405020304" pitchFamily="18" charset="0"/>
                <a:cs typeface="Times New Roman" panose="02020603050405020304" pitchFamily="18" charset="0"/>
              </a:rPr>
              <a:t> et al. (2021)</a:t>
            </a:r>
          </a:p>
        </p:txBody>
      </p:sp>
      <p:sp>
        <p:nvSpPr>
          <p:cNvPr id="2" name="Rectangle 1"/>
          <p:cNvSpPr/>
          <p:nvPr/>
        </p:nvSpPr>
        <p:spPr>
          <a:xfrm>
            <a:off x="4038600" y="2685855"/>
            <a:ext cx="10363200" cy="6086565"/>
          </a:xfrm>
          <a:prstGeom prst="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US"/>
          </a:p>
        </p:txBody>
      </p:sp>
      <p:sp>
        <p:nvSpPr>
          <p:cNvPr id="3" name="TextBox 2"/>
          <p:cNvSpPr txBox="1"/>
          <p:nvPr/>
        </p:nvSpPr>
        <p:spPr>
          <a:xfrm>
            <a:off x="4262178" y="2912981"/>
            <a:ext cx="9758622" cy="5632311"/>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	Food waste is a critical sustainability issue in UK hospitality, affecting the environment, society, and economics.</a:t>
            </a:r>
          </a:p>
          <a:p>
            <a:pPr marL="342900" indent="-342900">
              <a:lnSpc>
                <a:spcPct val="150000"/>
              </a:lnSpc>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	Effective reduction requires technology, staff engagement, and aligned policies.</a:t>
            </a:r>
          </a:p>
          <a:p>
            <a:pPr marL="342900" indent="-342900">
              <a:lnSpc>
                <a:spcPct val="150000"/>
              </a:lnSpc>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	Larger hotels benefit more from advanced systems; SMEs face resource constraints.</a:t>
            </a:r>
          </a:p>
          <a:p>
            <a:pPr marL="342900" indent="-342900">
              <a:lnSpc>
                <a:spcPct val="150000"/>
              </a:lnSpc>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	Strategies like redistribution, composting, and inventory management improve efficiency and sustainability.</a:t>
            </a:r>
          </a:p>
          <a:p>
            <a:pPr marL="342900" indent="-342900">
              <a:lnSpc>
                <a:spcPct val="150000"/>
              </a:lnSpc>
              <a:buFont typeface="Arial" panose="020B0604020202020204" pitchFamily="34" charset="0"/>
              <a:buChar char="•"/>
            </a:pPr>
            <a:r>
              <a:rPr lang="en-US" sz="2400" dirty="0">
                <a:solidFill>
                  <a:schemeClr val="bg1"/>
                </a:solidFill>
                <a:latin typeface="Times New Roman" panose="02020603050405020304" pitchFamily="18" charset="0"/>
                <a:cs typeface="Times New Roman" panose="02020603050405020304" pitchFamily="18" charset="0"/>
              </a:rPr>
              <a:t>•	Reducing food waste strengthens brand reputation and supports SDG 12 and Net Zero goals.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grpSp>
        <p:nvGrpSpPr>
          <p:cNvPr id="8" name="Group 8"/>
          <p:cNvGrpSpPr/>
          <p:nvPr/>
        </p:nvGrpSpPr>
        <p:grpSpPr>
          <a:xfrm>
            <a:off x="17693350" y="-501307"/>
            <a:ext cx="1388000" cy="11467419"/>
            <a:chOff x="0" y="0"/>
            <a:chExt cx="411982" cy="3403726"/>
          </a:xfrm>
        </p:grpSpPr>
        <p:sp>
          <p:nvSpPr>
            <p:cNvPr id="9" name="Freeform 9"/>
            <p:cNvSpPr/>
            <p:nvPr/>
          </p:nvSpPr>
          <p:spPr>
            <a:xfrm>
              <a:off x="0" y="0"/>
              <a:ext cx="411982" cy="3403726"/>
            </a:xfrm>
            <a:custGeom>
              <a:avLst/>
              <a:gdLst/>
              <a:ahLst/>
              <a:cxnLst/>
              <a:rect l="l" t="t" r="r" b="b"/>
              <a:pathLst>
                <a:path w="411982" h="3403726">
                  <a:moveTo>
                    <a:pt x="0" y="0"/>
                  </a:moveTo>
                  <a:lnTo>
                    <a:pt x="411982" y="0"/>
                  </a:lnTo>
                  <a:lnTo>
                    <a:pt x="411982" y="3403726"/>
                  </a:lnTo>
                  <a:lnTo>
                    <a:pt x="0" y="3403726"/>
                  </a:lnTo>
                  <a:close/>
                </a:path>
              </a:pathLst>
            </a:custGeom>
            <a:solidFill>
              <a:srgbClr val="4B427F"/>
            </a:solidFill>
          </p:spPr>
          <p:txBody>
            <a:bodyPr/>
            <a:lstStyle/>
            <a:p>
              <a:endParaRPr lang="en-GB"/>
            </a:p>
          </p:txBody>
        </p:sp>
        <p:sp>
          <p:nvSpPr>
            <p:cNvPr id="10" name="TextBox 10"/>
            <p:cNvSpPr txBox="1"/>
            <p:nvPr/>
          </p:nvSpPr>
          <p:spPr>
            <a:xfrm>
              <a:off x="0" y="-38100"/>
              <a:ext cx="411982" cy="3441826"/>
            </a:xfrm>
            <a:prstGeom prst="rect">
              <a:avLst/>
            </a:prstGeom>
          </p:spPr>
          <p:txBody>
            <a:bodyPr lIns="50800" tIns="50800" rIns="50800" bIns="50800" rtlCol="0" anchor="ctr"/>
            <a:lstStyle/>
            <a:p>
              <a:pPr algn="ctr">
                <a:lnSpc>
                  <a:spcPts val="2659"/>
                </a:lnSpc>
              </a:pPr>
              <a:endParaRPr/>
            </a:p>
          </p:txBody>
        </p:sp>
      </p:grpSp>
      <p:sp>
        <p:nvSpPr>
          <p:cNvPr id="11" name="Freeform 11"/>
          <p:cNvSpPr/>
          <p:nvPr/>
        </p:nvSpPr>
        <p:spPr>
          <a:xfrm>
            <a:off x="9144000" y="9486900"/>
            <a:ext cx="1033191" cy="341892"/>
          </a:xfrm>
          <a:custGeom>
            <a:avLst/>
            <a:gdLst/>
            <a:ahLst/>
            <a:cxnLst/>
            <a:rect l="l" t="t" r="r" b="b"/>
            <a:pathLst>
              <a:path w="1033191" h="341892">
                <a:moveTo>
                  <a:pt x="0" y="0"/>
                </a:moveTo>
                <a:lnTo>
                  <a:pt x="1033191" y="0"/>
                </a:lnTo>
                <a:lnTo>
                  <a:pt x="1033191" y="341892"/>
                </a:lnTo>
                <a:lnTo>
                  <a:pt x="0" y="341892"/>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txBody>
          <a:bodyPr/>
          <a:lstStyle/>
          <a:p>
            <a:r>
              <a:rPr lang="en-GB" dirty="0"/>
              <a:t>#</a:t>
            </a:r>
          </a:p>
        </p:txBody>
      </p:sp>
      <p:sp>
        <p:nvSpPr>
          <p:cNvPr id="12" name="Freeform 12"/>
          <p:cNvSpPr/>
          <p:nvPr/>
        </p:nvSpPr>
        <p:spPr>
          <a:xfrm flipH="1">
            <a:off x="1028700" y="1646829"/>
            <a:ext cx="2164499" cy="341873"/>
          </a:xfrm>
          <a:custGeom>
            <a:avLst/>
            <a:gdLst/>
            <a:ahLst/>
            <a:cxnLst/>
            <a:rect l="l" t="t" r="r" b="b"/>
            <a:pathLst>
              <a:path w="2164499" h="341873">
                <a:moveTo>
                  <a:pt x="2164499" y="0"/>
                </a:moveTo>
                <a:lnTo>
                  <a:pt x="0" y="0"/>
                </a:lnTo>
                <a:lnTo>
                  <a:pt x="0" y="341873"/>
                </a:lnTo>
                <a:lnTo>
                  <a:pt x="2164499" y="341873"/>
                </a:lnTo>
                <a:lnTo>
                  <a:pt x="2164499"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2" name="TextBox 1"/>
          <p:cNvSpPr txBox="1"/>
          <p:nvPr/>
        </p:nvSpPr>
        <p:spPr>
          <a:xfrm>
            <a:off x="4648200" y="1409700"/>
            <a:ext cx="8305800" cy="769441"/>
          </a:xfrm>
          <a:prstGeom prst="rect">
            <a:avLst/>
          </a:prstGeom>
          <a:noFill/>
        </p:spPr>
        <p:txBody>
          <a:bodyPr wrap="square" rtlCol="0">
            <a:spAutoFit/>
          </a:bodyPr>
          <a:lstStyle/>
          <a:p>
            <a:pPr algn="ctr"/>
            <a:r>
              <a:rPr lang="en-US" sz="4400" b="1" dirty="0">
                <a:latin typeface="Times New Roman" panose="02020603050405020304" pitchFamily="18" charset="0"/>
                <a:cs typeface="Times New Roman" panose="02020603050405020304" pitchFamily="18" charset="0"/>
              </a:rPr>
              <a:t>Recommendations</a:t>
            </a:r>
            <a:endParaRPr lang="en-US" sz="3700" b="1" dirty="0">
              <a:latin typeface="Times New Roman" panose="02020603050405020304" pitchFamily="18" charset="0"/>
              <a:cs typeface="Times New Roman" panose="02020603050405020304" pitchFamily="18" charset="0"/>
            </a:endParaRPr>
          </a:p>
        </p:txBody>
      </p:sp>
      <p:graphicFrame>
        <p:nvGraphicFramePr>
          <p:cNvPr id="4" name="Diagram 3"/>
          <p:cNvGraphicFramePr/>
          <p:nvPr>
            <p:extLst>
              <p:ext uri="{D42A27DB-BD31-4B8C-83A1-F6EECF244321}">
                <p14:modId xmlns:p14="http://schemas.microsoft.com/office/powerpoint/2010/main" val="167167407"/>
              </p:ext>
            </p:extLst>
          </p:nvPr>
        </p:nvGraphicFramePr>
        <p:xfrm>
          <a:off x="1447800" y="2581820"/>
          <a:ext cx="12192000" cy="65024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1026" name="Picture 2" descr="Mastering Manufacturing: The Role of AI in Inventory Management"/>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2039600" y="1409700"/>
            <a:ext cx="5319118" cy="3191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726763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accent3">
            <a:lumMod val="60000"/>
            <a:lumOff val="40000"/>
          </a:schemeClr>
        </a:solidFill>
        <a:effectLst/>
      </p:bgPr>
    </p:bg>
    <p:spTree>
      <p:nvGrpSpPr>
        <p:cNvPr id="1" name=""/>
        <p:cNvGrpSpPr/>
        <p:nvPr/>
      </p:nvGrpSpPr>
      <p:grpSpPr>
        <a:xfrm>
          <a:off x="0" y="0"/>
          <a:ext cx="0" cy="0"/>
          <a:chOff x="0" y="0"/>
          <a:chExt cx="0" cy="0"/>
        </a:xfrm>
      </p:grpSpPr>
      <p:grpSp>
        <p:nvGrpSpPr>
          <p:cNvPr id="10" name="Group 10"/>
          <p:cNvGrpSpPr/>
          <p:nvPr/>
        </p:nvGrpSpPr>
        <p:grpSpPr>
          <a:xfrm>
            <a:off x="-671376" y="9865990"/>
            <a:ext cx="19630752" cy="992487"/>
            <a:chOff x="0" y="0"/>
            <a:chExt cx="5170239" cy="261396"/>
          </a:xfrm>
        </p:grpSpPr>
        <p:sp>
          <p:nvSpPr>
            <p:cNvPr id="11" name="Freeform 11"/>
            <p:cNvSpPr/>
            <p:nvPr/>
          </p:nvSpPr>
          <p:spPr>
            <a:xfrm>
              <a:off x="0" y="0"/>
              <a:ext cx="5170239" cy="261396"/>
            </a:xfrm>
            <a:custGeom>
              <a:avLst/>
              <a:gdLst/>
              <a:ahLst/>
              <a:cxnLst/>
              <a:rect l="l" t="t" r="r" b="b"/>
              <a:pathLst>
                <a:path w="5170239" h="261396">
                  <a:moveTo>
                    <a:pt x="0" y="0"/>
                  </a:moveTo>
                  <a:lnTo>
                    <a:pt x="5170239" y="0"/>
                  </a:lnTo>
                  <a:lnTo>
                    <a:pt x="5170239" y="261396"/>
                  </a:lnTo>
                  <a:lnTo>
                    <a:pt x="0" y="261396"/>
                  </a:lnTo>
                  <a:close/>
                </a:path>
              </a:pathLst>
            </a:custGeom>
            <a:solidFill>
              <a:srgbClr val="FFFFFF"/>
            </a:solidFill>
          </p:spPr>
          <p:txBody>
            <a:bodyPr/>
            <a:lstStyle/>
            <a:p>
              <a:endParaRPr lang="en-GB"/>
            </a:p>
          </p:txBody>
        </p:sp>
        <p:sp>
          <p:nvSpPr>
            <p:cNvPr id="12" name="TextBox 12"/>
            <p:cNvSpPr txBox="1"/>
            <p:nvPr/>
          </p:nvSpPr>
          <p:spPr>
            <a:xfrm>
              <a:off x="0" y="-38100"/>
              <a:ext cx="5170239" cy="299496"/>
            </a:xfrm>
            <a:prstGeom prst="rect">
              <a:avLst/>
            </a:prstGeom>
          </p:spPr>
          <p:txBody>
            <a:bodyPr lIns="50800" tIns="50800" rIns="50800" bIns="50800" rtlCol="0" anchor="ctr"/>
            <a:lstStyle/>
            <a:p>
              <a:pPr algn="ctr">
                <a:lnSpc>
                  <a:spcPts val="2659"/>
                </a:lnSpc>
              </a:pPr>
              <a:endParaRPr/>
            </a:p>
          </p:txBody>
        </p:sp>
      </p:grpSp>
      <p:grpSp>
        <p:nvGrpSpPr>
          <p:cNvPr id="13" name="Group 13"/>
          <p:cNvGrpSpPr/>
          <p:nvPr/>
        </p:nvGrpSpPr>
        <p:grpSpPr>
          <a:xfrm>
            <a:off x="-671376" y="-571477"/>
            <a:ext cx="19630752" cy="992487"/>
            <a:chOff x="0" y="0"/>
            <a:chExt cx="5170239" cy="261396"/>
          </a:xfrm>
        </p:grpSpPr>
        <p:sp>
          <p:nvSpPr>
            <p:cNvPr id="14" name="Freeform 14"/>
            <p:cNvSpPr/>
            <p:nvPr/>
          </p:nvSpPr>
          <p:spPr>
            <a:xfrm>
              <a:off x="0" y="0"/>
              <a:ext cx="5170239" cy="261396"/>
            </a:xfrm>
            <a:custGeom>
              <a:avLst/>
              <a:gdLst/>
              <a:ahLst/>
              <a:cxnLst/>
              <a:rect l="l" t="t" r="r" b="b"/>
              <a:pathLst>
                <a:path w="5170239" h="261396">
                  <a:moveTo>
                    <a:pt x="0" y="0"/>
                  </a:moveTo>
                  <a:lnTo>
                    <a:pt x="5170239" y="0"/>
                  </a:lnTo>
                  <a:lnTo>
                    <a:pt x="5170239" y="261396"/>
                  </a:lnTo>
                  <a:lnTo>
                    <a:pt x="0" y="261396"/>
                  </a:lnTo>
                  <a:close/>
                </a:path>
              </a:pathLst>
            </a:custGeom>
            <a:solidFill>
              <a:srgbClr val="FFFFFF"/>
            </a:solidFill>
          </p:spPr>
          <p:txBody>
            <a:bodyPr/>
            <a:lstStyle/>
            <a:p>
              <a:endParaRPr lang="en-GB"/>
            </a:p>
          </p:txBody>
        </p:sp>
        <p:sp>
          <p:nvSpPr>
            <p:cNvPr id="15" name="TextBox 15"/>
            <p:cNvSpPr txBox="1"/>
            <p:nvPr/>
          </p:nvSpPr>
          <p:spPr>
            <a:xfrm>
              <a:off x="0" y="-38100"/>
              <a:ext cx="5170239" cy="299496"/>
            </a:xfrm>
            <a:prstGeom prst="rect">
              <a:avLst/>
            </a:prstGeom>
          </p:spPr>
          <p:txBody>
            <a:bodyPr lIns="50800" tIns="50800" rIns="50800" bIns="50800" rtlCol="0" anchor="ctr"/>
            <a:lstStyle/>
            <a:p>
              <a:pPr algn="ctr">
                <a:lnSpc>
                  <a:spcPts val="2659"/>
                </a:lnSpc>
              </a:pPr>
              <a:endParaRPr/>
            </a:p>
          </p:txBody>
        </p:sp>
      </p:grpSp>
      <p:sp>
        <p:nvSpPr>
          <p:cNvPr id="17" name="Rectangle 16"/>
          <p:cNvSpPr/>
          <p:nvPr/>
        </p:nvSpPr>
        <p:spPr>
          <a:xfrm>
            <a:off x="1447800" y="1691935"/>
            <a:ext cx="15621000" cy="6986528"/>
          </a:xfrm>
          <a:prstGeom prst="rect">
            <a:avLst/>
          </a:prstGeom>
        </p:spPr>
        <p:txBody>
          <a:bodyPr wrap="square">
            <a:spAutoFit/>
          </a:bodyPr>
          <a:lstStyle/>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Atkins, R., </a:t>
            </a:r>
            <a:r>
              <a:rPr lang="en-GB" sz="1400" dirty="0" err="1">
                <a:latin typeface="Times New Roman" panose="02020603050405020304" pitchFamily="18" charset="0"/>
                <a:cs typeface="Times New Roman" panose="02020603050405020304" pitchFamily="18" charset="0"/>
              </a:rPr>
              <a:t>Deranek</a:t>
            </a:r>
            <a:r>
              <a:rPr lang="en-GB" sz="1400" dirty="0">
                <a:latin typeface="Times New Roman" panose="02020603050405020304" pitchFamily="18" charset="0"/>
                <a:cs typeface="Times New Roman" panose="02020603050405020304" pitchFamily="18" charset="0"/>
              </a:rPr>
              <a:t>, K. and Nonet, G. (2018). Supply chain food waste reduction and the triple bottom line. </a:t>
            </a:r>
            <a:r>
              <a:rPr lang="en-GB" sz="1400" i="1" dirty="0">
                <a:latin typeface="Times New Roman" panose="02020603050405020304" pitchFamily="18" charset="0"/>
                <a:cs typeface="Times New Roman" panose="02020603050405020304" pitchFamily="18" charset="0"/>
              </a:rPr>
              <a:t>Social Business</a:t>
            </a:r>
            <a:r>
              <a:rPr lang="en-GB" sz="1400" dirty="0">
                <a:latin typeface="Times New Roman" panose="02020603050405020304" pitchFamily="18" charset="0"/>
                <a:cs typeface="Times New Roman" panose="02020603050405020304" pitchFamily="18" charset="0"/>
              </a:rPr>
              <a:t>, 8(2), pp.121–144. </a:t>
            </a:r>
            <a:r>
              <a:rPr lang="en-GB" sz="1400" dirty="0" err="1">
                <a:latin typeface="Times New Roman" panose="02020603050405020304" pitchFamily="18" charset="0"/>
                <a:cs typeface="Times New Roman" panose="02020603050405020304" pitchFamily="18" charset="0"/>
              </a:rPr>
              <a:t>doi:https</a:t>
            </a:r>
            <a:r>
              <a:rPr lang="en-GB" sz="1400" dirty="0">
                <a:latin typeface="Times New Roman" panose="02020603050405020304" pitchFamily="18" charset="0"/>
                <a:cs typeface="Times New Roman" panose="02020603050405020304" pitchFamily="18" charset="0"/>
              </a:rPr>
              <a:t>://doi.org/10.1362/204440818x15208755029645. </a:t>
            </a: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err="1">
                <a:latin typeface="Times New Roman" panose="02020603050405020304" pitchFamily="18" charset="0"/>
                <a:cs typeface="Times New Roman" panose="02020603050405020304" pitchFamily="18" charset="0"/>
              </a:rPr>
              <a:t>Batabyal</a:t>
            </a:r>
            <a:r>
              <a:rPr lang="en-GB" sz="1400" dirty="0">
                <a:latin typeface="Times New Roman" panose="02020603050405020304" pitchFamily="18" charset="0"/>
                <a:cs typeface="Times New Roman" panose="02020603050405020304" pitchFamily="18" charset="0"/>
              </a:rPr>
              <a:t>, D. and Das, D.K. (</a:t>
            </a:r>
            <a:r>
              <a:rPr lang="en-GB" sz="1400" dirty="0" err="1">
                <a:latin typeface="Times New Roman" panose="02020603050405020304" pitchFamily="18" charset="0"/>
                <a:cs typeface="Times New Roman" panose="02020603050405020304" pitchFamily="18" charset="0"/>
              </a:rPr>
              <a:t>eds</a:t>
            </a:r>
            <a:r>
              <a:rPr lang="en-GB" sz="1400" dirty="0">
                <a:latin typeface="Times New Roman" panose="02020603050405020304" pitchFamily="18" charset="0"/>
                <a:cs typeface="Times New Roman" panose="02020603050405020304" pitchFamily="18" charset="0"/>
              </a:rPr>
              <a:t>). (2019) Global trends, practices, and challenges in contemporary tourism and Hospitality management. Hershey, Pennsylvania: Business, science Reference, an imprint of IGI Global.</a:t>
            </a: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Bradshaw, C. and Wentworth, J. (2024). Food waste. [online] Available at </a:t>
            </a:r>
            <a:r>
              <a:rPr lang="en-GB" sz="1400" u="sng" dirty="0">
                <a:latin typeface="Times New Roman" panose="02020603050405020304" pitchFamily="18" charset="0"/>
                <a:cs typeface="Times New Roman" panose="02020603050405020304" pitchFamily="18" charset="0"/>
                <a:hlinkClick r:id="rId2"/>
              </a:rPr>
              <a:t>https://researchbriefings.files.parliament.uk/documents/POST-PB-0060/POST-PB-0060.pdf</a:t>
            </a:r>
            <a:r>
              <a:rPr lang="en-GB" sz="1400" dirty="0">
                <a:latin typeface="Times New Roman" panose="02020603050405020304" pitchFamily="18" charset="0"/>
                <a:cs typeface="Times New Roman" panose="02020603050405020304" pitchFamily="18" charset="0"/>
              </a:rPr>
              <a:t>. </a:t>
            </a: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Cooper, C. and Hall, C.M. (2022). Contemporary tourism: An international approach.</a:t>
            </a: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Costa, V. and Costa, C., (2022). Challenges in Times of Crisis and Pandemics in the Hospitality Industry: A Systematic Literature Review. </a:t>
            </a:r>
            <a:r>
              <a:rPr lang="en-GB" sz="1400" i="1" dirty="0">
                <a:latin typeface="Times New Roman" panose="02020603050405020304" pitchFamily="18" charset="0"/>
                <a:cs typeface="Times New Roman" panose="02020603050405020304" pitchFamily="18" charset="0"/>
              </a:rPr>
              <a:t>Sustainability and Competitiveness in the Hospitality Industry</a:t>
            </a:r>
            <a:r>
              <a:rPr lang="en-GB" sz="1400" dirty="0">
                <a:latin typeface="Times New Roman" panose="02020603050405020304" pitchFamily="18" charset="0"/>
                <a:cs typeface="Times New Roman" panose="02020603050405020304" pitchFamily="18" charset="0"/>
              </a:rPr>
              <a:t>, pp.1-22.</a:t>
            </a: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err="1">
                <a:latin typeface="Times New Roman" panose="02020603050405020304" pitchFamily="18" charset="0"/>
                <a:cs typeface="Times New Roman" panose="02020603050405020304" pitchFamily="18" charset="0"/>
              </a:rPr>
              <a:t>Dasanayake</a:t>
            </a:r>
            <a:r>
              <a:rPr lang="en-GB" sz="1400" dirty="0">
                <a:latin typeface="Times New Roman" panose="02020603050405020304" pitchFamily="18" charset="0"/>
                <a:cs typeface="Times New Roman" panose="02020603050405020304" pitchFamily="18" charset="0"/>
              </a:rPr>
              <a:t>, C. (2023). Effective food waste management strategies in restaurants: Practices, challenges, and opportunities.</a:t>
            </a: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FAO (2022). </a:t>
            </a:r>
            <a:r>
              <a:rPr lang="en-GB" sz="1400" i="1" dirty="0">
                <a:latin typeface="Times New Roman" panose="02020603050405020304" pitchFamily="18" charset="0"/>
                <a:cs typeface="Times New Roman" panose="02020603050405020304" pitchFamily="18" charset="0"/>
              </a:rPr>
              <a:t>Tackling food loss and waste: A triple win opportunity</a:t>
            </a:r>
            <a:r>
              <a:rPr lang="en-GB" sz="1400" dirty="0">
                <a:latin typeface="Times New Roman" panose="02020603050405020304" pitchFamily="18" charset="0"/>
                <a:cs typeface="Times New Roman" panose="02020603050405020304" pitchFamily="18" charset="0"/>
              </a:rPr>
              <a:t>. [online] Food and Agriculture Organisation of the United Nations. Available at: </a:t>
            </a:r>
            <a:r>
              <a:rPr lang="en-GB" sz="1400" u="sng" dirty="0">
                <a:latin typeface="Times New Roman" panose="02020603050405020304" pitchFamily="18" charset="0"/>
                <a:cs typeface="Times New Roman" panose="02020603050405020304" pitchFamily="18" charset="0"/>
                <a:hlinkClick r:id="rId3"/>
              </a:rPr>
              <a:t>https://www.fao.org/newsroom/detail/FAO-UNEP-agriculture-environment-food-loss-waste-day-2022/en</a:t>
            </a:r>
            <a:r>
              <a:rPr lang="en-GB" sz="1400" dirty="0">
                <a:latin typeface="Times New Roman" panose="02020603050405020304" pitchFamily="18" charset="0"/>
                <a:cs typeface="Times New Roman" panose="02020603050405020304" pitchFamily="18" charset="0"/>
              </a:rPr>
              <a:t>. </a:t>
            </a: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err="1">
                <a:latin typeface="Times New Roman" panose="02020603050405020304" pitchFamily="18" charset="0"/>
                <a:cs typeface="Times New Roman" panose="02020603050405020304" pitchFamily="18" charset="0"/>
              </a:rPr>
              <a:t>Fassio</a:t>
            </a:r>
            <a:r>
              <a:rPr lang="en-GB" sz="1400" dirty="0">
                <a:latin typeface="Times New Roman" panose="02020603050405020304" pitchFamily="18" charset="0"/>
                <a:cs typeface="Times New Roman" panose="02020603050405020304" pitchFamily="18" charset="0"/>
              </a:rPr>
              <a:t>, F. and </a:t>
            </a:r>
            <a:r>
              <a:rPr lang="en-GB" sz="1400" dirty="0" err="1">
                <a:latin typeface="Times New Roman" panose="02020603050405020304" pitchFamily="18" charset="0"/>
                <a:cs typeface="Times New Roman" panose="02020603050405020304" pitchFamily="18" charset="0"/>
              </a:rPr>
              <a:t>Chirilli</a:t>
            </a:r>
            <a:r>
              <a:rPr lang="en-GB" sz="1400" dirty="0">
                <a:latin typeface="Times New Roman" panose="02020603050405020304" pitchFamily="18" charset="0"/>
                <a:cs typeface="Times New Roman" panose="02020603050405020304" pitchFamily="18" charset="0"/>
              </a:rPr>
              <a:t>, C. (2023). The Circular Economy and the Food System: A Review of Principal Measuring Tools. </a:t>
            </a:r>
            <a:r>
              <a:rPr lang="en-GB" sz="1400" i="1" dirty="0">
                <a:latin typeface="Times New Roman" panose="02020603050405020304" pitchFamily="18" charset="0"/>
                <a:cs typeface="Times New Roman" panose="02020603050405020304" pitchFamily="18" charset="0"/>
              </a:rPr>
              <a:t>Sustainability</a:t>
            </a:r>
            <a:r>
              <a:rPr lang="en-GB" sz="1400" dirty="0">
                <a:latin typeface="Times New Roman" panose="02020603050405020304" pitchFamily="18" charset="0"/>
                <a:cs typeface="Times New Roman" panose="02020603050405020304" pitchFamily="18" charset="0"/>
              </a:rPr>
              <a:t>, [online] 15(13), p.10179. </a:t>
            </a:r>
            <a:r>
              <a:rPr lang="en-GB" sz="1400" dirty="0" err="1">
                <a:latin typeface="Times New Roman" panose="02020603050405020304" pitchFamily="18" charset="0"/>
                <a:cs typeface="Times New Roman" panose="02020603050405020304" pitchFamily="18" charset="0"/>
              </a:rPr>
              <a:t>doi:https</a:t>
            </a:r>
            <a:r>
              <a:rPr lang="en-GB" sz="1400" dirty="0">
                <a:latin typeface="Times New Roman" panose="02020603050405020304" pitchFamily="18" charset="0"/>
                <a:cs typeface="Times New Roman" panose="02020603050405020304" pitchFamily="18" charset="0"/>
              </a:rPr>
              <a:t>://doi.org/10.3390/su151310179. </a:t>
            </a: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Ford, R.C. and </a:t>
            </a:r>
            <a:r>
              <a:rPr lang="en-GB" sz="1400" dirty="0" err="1">
                <a:latin typeface="Times New Roman" panose="02020603050405020304" pitchFamily="18" charset="0"/>
                <a:cs typeface="Times New Roman" panose="02020603050405020304" pitchFamily="18" charset="0"/>
              </a:rPr>
              <a:t>Sturman</a:t>
            </a:r>
            <a:r>
              <a:rPr lang="en-GB" sz="1400" dirty="0">
                <a:latin typeface="Times New Roman" panose="02020603050405020304" pitchFamily="18" charset="0"/>
                <a:cs typeface="Times New Roman" panose="02020603050405020304" pitchFamily="18" charset="0"/>
              </a:rPr>
              <a:t>, M.C., (2019). </a:t>
            </a:r>
            <a:r>
              <a:rPr lang="en-GB" sz="1400" i="1" dirty="0">
                <a:latin typeface="Times New Roman" panose="02020603050405020304" pitchFamily="18" charset="0"/>
                <a:cs typeface="Times New Roman" panose="02020603050405020304" pitchFamily="18" charset="0"/>
              </a:rPr>
              <a:t>Managing hospitality organizations: Achieving excellence in the guest experience</a:t>
            </a:r>
            <a:r>
              <a:rPr lang="en-GB" sz="1400" dirty="0">
                <a:latin typeface="Times New Roman" panose="02020603050405020304" pitchFamily="18" charset="0"/>
                <a:cs typeface="Times New Roman" panose="02020603050405020304" pitchFamily="18" charset="0"/>
              </a:rPr>
              <a:t>. SAGE Publications.</a:t>
            </a: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Ismail, I., (2025), July. Green Marketing and Brand Credibility: Influencing Eco-Conscious Consumer Behaviour in Indonesia’s Plastic Waste Market. In </a:t>
            </a:r>
            <a:r>
              <a:rPr lang="en-GB" sz="1400" i="1" dirty="0">
                <a:latin typeface="Times New Roman" panose="02020603050405020304" pitchFamily="18" charset="0"/>
                <a:cs typeface="Times New Roman" panose="02020603050405020304" pitchFamily="18" charset="0"/>
              </a:rPr>
              <a:t>9th International Conference on Accounting, Management, and Economics 2024 (ICAME 2024)</a:t>
            </a:r>
            <a:r>
              <a:rPr lang="en-GB" sz="1400" dirty="0">
                <a:latin typeface="Times New Roman" panose="02020603050405020304" pitchFamily="18" charset="0"/>
                <a:cs typeface="Times New Roman" panose="02020603050405020304" pitchFamily="18" charset="0"/>
              </a:rPr>
              <a:t> (pp. 582-593). Atlantis Press.</a:t>
            </a: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err="1">
                <a:latin typeface="Times New Roman" panose="02020603050405020304" pitchFamily="18" charset="0"/>
                <a:cs typeface="Times New Roman" panose="02020603050405020304" pitchFamily="18" charset="0"/>
              </a:rPr>
              <a:t>Juvan</a:t>
            </a:r>
            <a:r>
              <a:rPr lang="en-GB" sz="1400" dirty="0">
                <a:latin typeface="Times New Roman" panose="02020603050405020304" pitchFamily="18" charset="0"/>
                <a:cs typeface="Times New Roman" panose="02020603050405020304" pitchFamily="18" charset="0"/>
              </a:rPr>
              <a:t>, E., </a:t>
            </a:r>
            <a:r>
              <a:rPr lang="en-GB" sz="1400" dirty="0" err="1">
                <a:latin typeface="Times New Roman" panose="02020603050405020304" pitchFamily="18" charset="0"/>
                <a:cs typeface="Times New Roman" panose="02020603050405020304" pitchFamily="18" charset="0"/>
              </a:rPr>
              <a:t>Grün</a:t>
            </a:r>
            <a:r>
              <a:rPr lang="en-GB" sz="1400" dirty="0">
                <a:latin typeface="Times New Roman" panose="02020603050405020304" pitchFamily="18" charset="0"/>
                <a:cs typeface="Times New Roman" panose="02020603050405020304" pitchFamily="18" charset="0"/>
              </a:rPr>
              <a:t>, B. and </a:t>
            </a:r>
            <a:r>
              <a:rPr lang="en-GB" sz="1400" dirty="0" err="1">
                <a:latin typeface="Times New Roman" panose="02020603050405020304" pitchFamily="18" charset="0"/>
                <a:cs typeface="Times New Roman" panose="02020603050405020304" pitchFamily="18" charset="0"/>
              </a:rPr>
              <a:t>Dolnicar</a:t>
            </a:r>
            <a:r>
              <a:rPr lang="en-GB" sz="1400" dirty="0">
                <a:latin typeface="Times New Roman" panose="02020603050405020304" pitchFamily="18" charset="0"/>
                <a:cs typeface="Times New Roman" panose="02020603050405020304" pitchFamily="18" charset="0"/>
              </a:rPr>
              <a:t>, S. (2017). Biting Off More Than They Can Chew: Food Waste at Hotel Breakfast Buffets. </a:t>
            </a:r>
            <a:r>
              <a:rPr lang="en-GB" sz="1400" i="1" dirty="0">
                <a:latin typeface="Times New Roman" panose="02020603050405020304" pitchFamily="18" charset="0"/>
                <a:cs typeface="Times New Roman" panose="02020603050405020304" pitchFamily="18" charset="0"/>
              </a:rPr>
              <a:t>Journal of Travel Research</a:t>
            </a:r>
            <a:r>
              <a:rPr lang="en-GB" sz="1400" dirty="0">
                <a:latin typeface="Times New Roman" panose="02020603050405020304" pitchFamily="18" charset="0"/>
                <a:cs typeface="Times New Roman" panose="02020603050405020304" pitchFamily="18" charset="0"/>
              </a:rPr>
              <a:t>, [online] 57(2), pp.232–242. </a:t>
            </a:r>
            <a:r>
              <a:rPr lang="en-GB" sz="1400" dirty="0" err="1">
                <a:latin typeface="Times New Roman" panose="02020603050405020304" pitchFamily="18" charset="0"/>
                <a:cs typeface="Times New Roman" panose="02020603050405020304" pitchFamily="18" charset="0"/>
              </a:rPr>
              <a:t>doi:https</a:t>
            </a:r>
            <a:r>
              <a:rPr lang="en-GB" sz="1400" dirty="0">
                <a:latin typeface="Times New Roman" panose="02020603050405020304" pitchFamily="18" charset="0"/>
                <a:cs typeface="Times New Roman" panose="02020603050405020304" pitchFamily="18" charset="0"/>
              </a:rPr>
              <a:t>://doi.org/10.1177/0047287516688321. </a:t>
            </a: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Khalil, N., </a:t>
            </a:r>
            <a:r>
              <a:rPr lang="en-GB" sz="1400" dirty="0" err="1">
                <a:latin typeface="Times New Roman" panose="02020603050405020304" pitchFamily="18" charset="0"/>
                <a:cs typeface="Times New Roman" panose="02020603050405020304" pitchFamily="18" charset="0"/>
              </a:rPr>
              <a:t>Che</a:t>
            </a:r>
            <a:r>
              <a:rPr lang="en-GB" sz="1400" dirty="0">
                <a:latin typeface="Times New Roman" panose="02020603050405020304" pitchFamily="18" charset="0"/>
                <a:cs typeface="Times New Roman" panose="02020603050405020304" pitchFamily="18" charset="0"/>
              </a:rPr>
              <a:t> Abdullah, S.N., </a:t>
            </a:r>
            <a:r>
              <a:rPr lang="en-GB" sz="1400" dirty="0" err="1">
                <a:latin typeface="Times New Roman" panose="02020603050405020304" pitchFamily="18" charset="0"/>
                <a:cs typeface="Times New Roman" panose="02020603050405020304" pitchFamily="18" charset="0"/>
              </a:rPr>
              <a:t>Haron</a:t>
            </a:r>
            <a:r>
              <a:rPr lang="en-GB" sz="1400" dirty="0">
                <a:latin typeface="Times New Roman" panose="02020603050405020304" pitchFamily="18" charset="0"/>
                <a:cs typeface="Times New Roman" panose="02020603050405020304" pitchFamily="18" charset="0"/>
              </a:rPr>
              <a:t>, S.N. and Hamid, M.Y. (2024). A review of green practices and initiatives from stakeholder’s perspectives towards sustainable hotel operations and performance impact. </a:t>
            </a:r>
            <a:r>
              <a:rPr lang="en-GB" sz="1400" i="1" dirty="0">
                <a:latin typeface="Times New Roman" panose="02020603050405020304" pitchFamily="18" charset="0"/>
                <a:cs typeface="Times New Roman" panose="02020603050405020304" pitchFamily="18" charset="0"/>
              </a:rPr>
              <a:t>Journal of Facilities Management</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22</a:t>
            </a:r>
            <a:r>
              <a:rPr lang="en-GB" sz="1400" dirty="0">
                <a:latin typeface="Times New Roman" panose="02020603050405020304" pitchFamily="18" charset="0"/>
                <a:cs typeface="Times New Roman" panose="02020603050405020304" pitchFamily="18" charset="0"/>
              </a:rPr>
              <a:t>(4), pp.653-682.</a:t>
            </a: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err="1">
                <a:latin typeface="Times New Roman" panose="02020603050405020304" pitchFamily="18" charset="0"/>
                <a:cs typeface="Times New Roman" panose="02020603050405020304" pitchFamily="18" charset="0"/>
              </a:rPr>
              <a:t>Kilibarda</a:t>
            </a:r>
            <a:r>
              <a:rPr lang="en-GB" sz="1400" dirty="0">
                <a:latin typeface="Times New Roman" panose="02020603050405020304" pitchFamily="18" charset="0"/>
                <a:cs typeface="Times New Roman" panose="02020603050405020304" pitchFamily="18" charset="0"/>
              </a:rPr>
              <a:t>, N., Djokovic, F. and </a:t>
            </a:r>
            <a:r>
              <a:rPr lang="en-GB" sz="1400" dirty="0" err="1">
                <a:latin typeface="Times New Roman" panose="02020603050405020304" pitchFamily="18" charset="0"/>
                <a:cs typeface="Times New Roman" panose="02020603050405020304" pitchFamily="18" charset="0"/>
              </a:rPr>
              <a:t>Suzic</a:t>
            </a:r>
            <a:r>
              <a:rPr lang="en-GB" sz="1400" dirty="0">
                <a:latin typeface="Times New Roman" panose="02020603050405020304" pitchFamily="18" charset="0"/>
                <a:cs typeface="Times New Roman" panose="02020603050405020304" pitchFamily="18" charset="0"/>
              </a:rPr>
              <a:t>, R. (2019). Food Waste Management — Reducing and Managing Food Waste in Hospitality. </a:t>
            </a:r>
            <a:r>
              <a:rPr lang="en-GB" sz="1400" i="1" dirty="0">
                <a:latin typeface="Times New Roman" panose="02020603050405020304" pitchFamily="18" charset="0"/>
                <a:cs typeface="Times New Roman" panose="02020603050405020304" pitchFamily="18" charset="0"/>
              </a:rPr>
              <a:t>Meat Technology</a:t>
            </a:r>
            <a:r>
              <a:rPr lang="en-GB" sz="1400" dirty="0">
                <a:latin typeface="Times New Roman" panose="02020603050405020304" pitchFamily="18" charset="0"/>
                <a:cs typeface="Times New Roman" panose="02020603050405020304" pitchFamily="18" charset="0"/>
              </a:rPr>
              <a:t>, 60(2), pp.134–142. </a:t>
            </a:r>
            <a:r>
              <a:rPr lang="en-GB" sz="1400" dirty="0" err="1">
                <a:latin typeface="Times New Roman" panose="02020603050405020304" pitchFamily="18" charset="0"/>
                <a:cs typeface="Times New Roman" panose="02020603050405020304" pitchFamily="18" charset="0"/>
              </a:rPr>
              <a:t>doi:https</a:t>
            </a:r>
            <a:r>
              <a:rPr lang="en-GB" sz="1400" dirty="0">
                <a:latin typeface="Times New Roman" panose="02020603050405020304" pitchFamily="18" charset="0"/>
                <a:cs typeface="Times New Roman" panose="02020603050405020304" pitchFamily="18" charset="0"/>
              </a:rPr>
              <a:t>://doi.org/10.18485/meattech.2019.60.2.8. </a:t>
            </a: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err="1">
                <a:latin typeface="Times New Roman" panose="02020603050405020304" pitchFamily="18" charset="0"/>
                <a:cs typeface="Times New Roman" panose="02020603050405020304" pitchFamily="18" charset="0"/>
              </a:rPr>
              <a:t>Lukic</a:t>
            </a:r>
            <a:r>
              <a:rPr lang="en-GB" sz="1400" dirty="0">
                <a:latin typeface="Times New Roman" panose="02020603050405020304" pitchFamily="18" charset="0"/>
                <a:cs typeface="Times New Roman" panose="02020603050405020304" pitchFamily="18" charset="0"/>
              </a:rPr>
              <a:t>, R. (2021). Energy Efficiency and Profitability in the Service Sector: A Comparative Study. </a:t>
            </a:r>
            <a:r>
              <a:rPr lang="en-GB" sz="1400" i="1" dirty="0">
                <a:latin typeface="Times New Roman" panose="02020603050405020304" pitchFamily="18" charset="0"/>
                <a:cs typeface="Times New Roman" panose="02020603050405020304" pitchFamily="18" charset="0"/>
              </a:rPr>
              <a:t>Journal of Energy and Environmental Policy Options</a:t>
            </a:r>
            <a:r>
              <a:rPr lang="en-GB" sz="1400" dirty="0">
                <a:latin typeface="Times New Roman" panose="02020603050405020304" pitchFamily="18" charset="0"/>
                <a:cs typeface="Times New Roman" panose="02020603050405020304" pitchFamily="18" charset="0"/>
              </a:rPr>
              <a:t>, </a:t>
            </a:r>
            <a:r>
              <a:rPr lang="en-GB" sz="1400" i="1" dirty="0">
                <a:latin typeface="Times New Roman" panose="02020603050405020304" pitchFamily="18" charset="0"/>
                <a:cs typeface="Times New Roman" panose="02020603050405020304" pitchFamily="18" charset="0"/>
              </a:rPr>
              <a:t>4</a:t>
            </a:r>
            <a:r>
              <a:rPr lang="en-GB" sz="1400" dirty="0">
                <a:latin typeface="Times New Roman" panose="02020603050405020304" pitchFamily="18" charset="0"/>
                <a:cs typeface="Times New Roman" panose="02020603050405020304" pitchFamily="18" charset="0"/>
              </a:rPr>
              <a:t>(4), pp.8-14.</a:t>
            </a: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err="1">
                <a:latin typeface="Times New Roman" panose="02020603050405020304" pitchFamily="18" charset="0"/>
                <a:cs typeface="Times New Roman" panose="02020603050405020304" pitchFamily="18" charset="0"/>
              </a:rPr>
              <a:t>Mak</a:t>
            </a:r>
            <a:r>
              <a:rPr lang="en-GB" sz="1400" dirty="0">
                <a:latin typeface="Times New Roman" panose="02020603050405020304" pitchFamily="18" charset="0"/>
                <a:cs typeface="Times New Roman" panose="02020603050405020304" pitchFamily="18" charset="0"/>
              </a:rPr>
              <a:t>, A.H.N. and Chang, R.C.Y. (2019). The Driving and Restraining Forces for Environmental Strategy Adoption in the Hotel Industry: a Force Field Analysis Approach. </a:t>
            </a:r>
            <a:r>
              <a:rPr lang="en-GB" sz="1400" i="1" dirty="0">
                <a:latin typeface="Times New Roman" panose="02020603050405020304" pitchFamily="18" charset="0"/>
                <a:cs typeface="Times New Roman" panose="02020603050405020304" pitchFamily="18" charset="0"/>
              </a:rPr>
              <a:t>Tourism Management</a:t>
            </a:r>
            <a:r>
              <a:rPr lang="en-GB" sz="1400" dirty="0">
                <a:latin typeface="Times New Roman" panose="02020603050405020304" pitchFamily="18" charset="0"/>
                <a:cs typeface="Times New Roman" panose="02020603050405020304" pitchFamily="18" charset="0"/>
              </a:rPr>
              <a:t>, 73(1), pp.48–60. </a:t>
            </a:r>
            <a:r>
              <a:rPr lang="en-GB" sz="1400" dirty="0" err="1">
                <a:latin typeface="Times New Roman" panose="02020603050405020304" pitchFamily="18" charset="0"/>
                <a:cs typeface="Times New Roman" panose="02020603050405020304" pitchFamily="18" charset="0"/>
              </a:rPr>
              <a:t>doi:https</a:t>
            </a:r>
            <a:r>
              <a:rPr lang="en-GB" sz="1400" dirty="0">
                <a:latin typeface="Times New Roman" panose="02020603050405020304" pitchFamily="18" charset="0"/>
                <a:cs typeface="Times New Roman" panose="02020603050405020304" pitchFamily="18" charset="0"/>
              </a:rPr>
              <a:t>://doi.org/10.1016/j.tourman.2019.01.012. </a:t>
            </a: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SDG. (2025). Ensure sustainable consumption and production patterns. Available at </a:t>
            </a:r>
            <a:r>
              <a:rPr lang="en-GB" sz="1400" u="sng" dirty="0">
                <a:latin typeface="Times New Roman" panose="02020603050405020304" pitchFamily="18" charset="0"/>
                <a:cs typeface="Times New Roman" panose="02020603050405020304" pitchFamily="18" charset="0"/>
                <a:hlinkClick r:id="rId4"/>
              </a:rPr>
              <a:t>https://sdgs.un.org/goals/goal12</a:t>
            </a:r>
            <a:r>
              <a:rPr lang="en-GB" sz="1400" dirty="0">
                <a:latin typeface="Times New Roman" panose="02020603050405020304" pitchFamily="18" charset="0"/>
                <a:cs typeface="Times New Roman" panose="02020603050405020304" pitchFamily="18" charset="0"/>
              </a:rPr>
              <a:t>. [Accessed on 25</a:t>
            </a:r>
            <a:r>
              <a:rPr lang="en-GB" sz="1400" baseline="30000" dirty="0">
                <a:latin typeface="Times New Roman" panose="02020603050405020304" pitchFamily="18" charset="0"/>
                <a:cs typeface="Times New Roman" panose="02020603050405020304" pitchFamily="18" charset="0"/>
              </a:rPr>
              <a:t>th</a:t>
            </a:r>
            <a:r>
              <a:rPr lang="en-GB" sz="1400" dirty="0">
                <a:latin typeface="Times New Roman" panose="02020603050405020304" pitchFamily="18" charset="0"/>
                <a:cs typeface="Times New Roman" panose="02020603050405020304" pitchFamily="18" charset="0"/>
              </a:rPr>
              <a:t> September 2025]</a:t>
            </a: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err="1">
                <a:latin typeface="Times New Roman" panose="02020603050405020304" pitchFamily="18" charset="0"/>
                <a:cs typeface="Times New Roman" panose="02020603050405020304" pitchFamily="18" charset="0"/>
              </a:rPr>
              <a:t>Seberini</a:t>
            </a:r>
            <a:r>
              <a:rPr lang="en-GB" sz="1400" dirty="0">
                <a:latin typeface="Times New Roman" panose="02020603050405020304" pitchFamily="18" charset="0"/>
                <a:cs typeface="Times New Roman" panose="02020603050405020304" pitchFamily="18" charset="0"/>
              </a:rPr>
              <a:t>, A. (2020). Economic, social and environmental world impacts of food waste on society and Zero waste as a global approach to their elimination. </a:t>
            </a:r>
            <a:r>
              <a:rPr lang="en-GB" sz="1400" i="1" dirty="0">
                <a:latin typeface="Times New Roman" panose="02020603050405020304" pitchFamily="18" charset="0"/>
                <a:cs typeface="Times New Roman" panose="02020603050405020304" pitchFamily="18" charset="0"/>
              </a:rPr>
              <a:t>SHS Web of Conferences</a:t>
            </a:r>
            <a:r>
              <a:rPr lang="en-GB" sz="1400" dirty="0">
                <a:latin typeface="Times New Roman" panose="02020603050405020304" pitchFamily="18" charset="0"/>
                <a:cs typeface="Times New Roman" panose="02020603050405020304" pitchFamily="18" charset="0"/>
              </a:rPr>
              <a:t>, [online] 74(03010). </a:t>
            </a:r>
            <a:r>
              <a:rPr lang="en-GB" sz="1400" dirty="0" err="1">
                <a:latin typeface="Times New Roman" panose="02020603050405020304" pitchFamily="18" charset="0"/>
                <a:cs typeface="Times New Roman" panose="02020603050405020304" pitchFamily="18" charset="0"/>
              </a:rPr>
              <a:t>doi:https</a:t>
            </a:r>
            <a:r>
              <a:rPr lang="en-GB" sz="1400" dirty="0">
                <a:latin typeface="Times New Roman" panose="02020603050405020304" pitchFamily="18" charset="0"/>
                <a:cs typeface="Times New Roman" panose="02020603050405020304" pitchFamily="18" charset="0"/>
              </a:rPr>
              <a:t>://doi.org/10.1051/</a:t>
            </a:r>
            <a:r>
              <a:rPr lang="en-GB" sz="1400" dirty="0" err="1">
                <a:latin typeface="Times New Roman" panose="02020603050405020304" pitchFamily="18" charset="0"/>
                <a:cs typeface="Times New Roman" panose="02020603050405020304" pitchFamily="18" charset="0"/>
              </a:rPr>
              <a:t>shsconf</a:t>
            </a:r>
            <a:r>
              <a:rPr lang="en-GB" sz="1400" dirty="0">
                <a:latin typeface="Times New Roman" panose="02020603050405020304" pitchFamily="18" charset="0"/>
                <a:cs typeface="Times New Roman" panose="02020603050405020304" pitchFamily="18" charset="0"/>
              </a:rPr>
              <a:t>/20207403010. </a:t>
            </a: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Sharma, M., Singh, A.K. and </a:t>
            </a:r>
            <a:r>
              <a:rPr lang="en-GB" sz="1400" dirty="0" err="1">
                <a:latin typeface="Times New Roman" panose="02020603050405020304" pitchFamily="18" charset="0"/>
                <a:cs typeface="Times New Roman" panose="02020603050405020304" pitchFamily="18" charset="0"/>
              </a:rPr>
              <a:t>Tyagi</a:t>
            </a:r>
            <a:r>
              <a:rPr lang="en-GB" sz="1400" dirty="0">
                <a:latin typeface="Times New Roman" panose="02020603050405020304" pitchFamily="18" charset="0"/>
                <a:cs typeface="Times New Roman" panose="02020603050405020304" pitchFamily="18" charset="0"/>
              </a:rPr>
              <a:t>, P. (2024) Proceedings of the International Conference on Innovation and Regenerative Trends in Tourism and Hospitality Industry (IRTTHI 2024). 1</a:t>
            </a:r>
            <a:r>
              <a:rPr lang="en-GB" sz="1400" baseline="30000" dirty="0">
                <a:latin typeface="Times New Roman" panose="02020603050405020304" pitchFamily="18" charset="0"/>
                <a:cs typeface="Times New Roman" panose="02020603050405020304" pitchFamily="18" charset="0"/>
              </a:rPr>
              <a:t>st</a:t>
            </a:r>
            <a:r>
              <a:rPr lang="en-GB" sz="1400" dirty="0">
                <a:latin typeface="Times New Roman" panose="02020603050405020304" pitchFamily="18" charset="0"/>
                <a:cs typeface="Times New Roman" panose="02020603050405020304" pitchFamily="18" charset="0"/>
              </a:rPr>
              <a:t> ed. Dordrecht: Atlantis Press </a:t>
            </a:r>
            <a:r>
              <a:rPr lang="en-GB" sz="1400" dirty="0" err="1">
                <a:latin typeface="Times New Roman" panose="02020603050405020304" pitchFamily="18" charset="0"/>
                <a:cs typeface="Times New Roman" panose="02020603050405020304" pitchFamily="18" charset="0"/>
              </a:rPr>
              <a:t>Zeger</a:t>
            </a:r>
            <a:r>
              <a:rPr lang="en-GB" sz="1400" dirty="0">
                <a:latin typeface="Times New Roman" panose="02020603050405020304" pitchFamily="18" charset="0"/>
                <a:cs typeface="Times New Roman" panose="02020603050405020304" pitchFamily="18" charset="0"/>
              </a:rPr>
              <a:t> </a:t>
            </a:r>
            <a:r>
              <a:rPr lang="en-GB" sz="1400" dirty="0" err="1">
                <a:latin typeface="Times New Roman" panose="02020603050405020304" pitchFamily="18" charset="0"/>
                <a:cs typeface="Times New Roman" panose="02020603050405020304" pitchFamily="18" charset="0"/>
              </a:rPr>
              <a:t>Karssen</a:t>
            </a:r>
            <a:r>
              <a:rPr lang="en-GB" sz="1400" dirty="0">
                <a:latin typeface="Times New Roman" panose="02020603050405020304" pitchFamily="18" charset="0"/>
                <a:cs typeface="Times New Roman" panose="02020603050405020304" pitchFamily="18" charset="0"/>
              </a:rPr>
              <a:t>.</a:t>
            </a: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Singh, A., </a:t>
            </a:r>
            <a:r>
              <a:rPr lang="en-GB" sz="1400" dirty="0" err="1">
                <a:latin typeface="Times New Roman" panose="02020603050405020304" pitchFamily="18" charset="0"/>
                <a:cs typeface="Times New Roman" panose="02020603050405020304" pitchFamily="18" charset="0"/>
              </a:rPr>
              <a:t>Tyagi</a:t>
            </a:r>
            <a:r>
              <a:rPr lang="en-GB" sz="1400" dirty="0">
                <a:latin typeface="Times New Roman" panose="02020603050405020304" pitchFamily="18" charset="0"/>
                <a:cs typeface="Times New Roman" panose="02020603050405020304" pitchFamily="18" charset="0"/>
              </a:rPr>
              <a:t>, P.K. and Garg, A. eds., (2024). </a:t>
            </a:r>
            <a:r>
              <a:rPr lang="en-GB" sz="1400" i="1" dirty="0">
                <a:latin typeface="Times New Roman" panose="02020603050405020304" pitchFamily="18" charset="0"/>
                <a:cs typeface="Times New Roman" panose="02020603050405020304" pitchFamily="18" charset="0"/>
              </a:rPr>
              <a:t>Sustainable disposal methods of food wastes in hospitality operations</a:t>
            </a:r>
            <a:r>
              <a:rPr lang="en-GB" sz="1400" dirty="0">
                <a:latin typeface="Times New Roman" panose="02020603050405020304" pitchFamily="18" charset="0"/>
                <a:cs typeface="Times New Roman" panose="02020603050405020304" pitchFamily="18" charset="0"/>
              </a:rPr>
              <a:t>. IGI Global.</a:t>
            </a: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Tribe, J. ed., 2009. </a:t>
            </a:r>
            <a:r>
              <a:rPr lang="en-GB" sz="1400" i="1" dirty="0">
                <a:latin typeface="Times New Roman" panose="02020603050405020304" pitchFamily="18" charset="0"/>
                <a:cs typeface="Times New Roman" panose="02020603050405020304" pitchFamily="18" charset="0"/>
              </a:rPr>
              <a:t>Philosophical issues in tourism</a:t>
            </a:r>
            <a:r>
              <a:rPr lang="en-GB" sz="1400" dirty="0">
                <a:latin typeface="Times New Roman" panose="02020603050405020304" pitchFamily="18" charset="0"/>
                <a:cs typeface="Times New Roman" panose="02020603050405020304" pitchFamily="18" charset="0"/>
              </a:rPr>
              <a:t> (Vol. 37). Channel view publications.</a:t>
            </a: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a:latin typeface="Times New Roman" panose="02020603050405020304" pitchFamily="18" charset="0"/>
                <a:cs typeface="Times New Roman" panose="02020603050405020304" pitchFamily="18" charset="0"/>
              </a:rPr>
              <a:t>WRAP (2025). </a:t>
            </a:r>
            <a:r>
              <a:rPr lang="en-GB" sz="1400" i="1" dirty="0">
                <a:latin typeface="Times New Roman" panose="02020603050405020304" pitchFamily="18" charset="0"/>
                <a:cs typeface="Times New Roman" panose="02020603050405020304" pitchFamily="18" charset="0"/>
              </a:rPr>
              <a:t>UK Food and Drink Pact</a:t>
            </a:r>
            <a:r>
              <a:rPr lang="en-GB" sz="1400" dirty="0">
                <a:latin typeface="Times New Roman" panose="02020603050405020304" pitchFamily="18" charset="0"/>
                <a:cs typeface="Times New Roman" panose="02020603050405020304" pitchFamily="18" charset="0"/>
              </a:rPr>
              <a:t>. [online] WRAP. Available at: </a:t>
            </a:r>
            <a:r>
              <a:rPr lang="en-GB" sz="1400" u="sng" dirty="0">
                <a:latin typeface="Times New Roman" panose="02020603050405020304" pitchFamily="18" charset="0"/>
                <a:cs typeface="Times New Roman" panose="02020603050405020304" pitchFamily="18" charset="0"/>
                <a:hlinkClick r:id="rId5"/>
              </a:rPr>
              <a:t>https://www.wrap.ngo/take-action/uk-food-drink-pact</a:t>
            </a:r>
            <a:r>
              <a:rPr lang="en-GB" sz="1400" dirty="0">
                <a:latin typeface="Times New Roman" panose="02020603050405020304" pitchFamily="18" charset="0"/>
                <a:cs typeface="Times New Roman" panose="02020603050405020304" pitchFamily="18" charset="0"/>
              </a:rPr>
              <a:t>. </a:t>
            </a:r>
            <a:endParaRPr lang="en-US" sz="1400"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r>
              <a:rPr lang="en-GB" sz="1400" dirty="0" err="1">
                <a:latin typeface="Times New Roman" panose="02020603050405020304" pitchFamily="18" charset="0"/>
                <a:cs typeface="Times New Roman" panose="02020603050405020304" pitchFamily="18" charset="0"/>
              </a:rPr>
              <a:t>Zandieh</a:t>
            </a:r>
            <a:r>
              <a:rPr lang="en-GB" sz="1400" dirty="0">
                <a:latin typeface="Times New Roman" panose="02020603050405020304" pitchFamily="18" charset="0"/>
                <a:cs typeface="Times New Roman" panose="02020603050405020304" pitchFamily="18" charset="0"/>
              </a:rPr>
              <a:t>, Z., </a:t>
            </a:r>
            <a:r>
              <a:rPr lang="en-GB" sz="1400" dirty="0" err="1">
                <a:latin typeface="Times New Roman" panose="02020603050405020304" pitchFamily="18" charset="0"/>
                <a:cs typeface="Times New Roman" panose="02020603050405020304" pitchFamily="18" charset="0"/>
              </a:rPr>
              <a:t>Thornley</a:t>
            </a:r>
            <a:r>
              <a:rPr lang="en-GB" sz="1400" dirty="0">
                <a:latin typeface="Times New Roman" panose="02020603050405020304" pitchFamily="18" charset="0"/>
                <a:cs typeface="Times New Roman" panose="02020603050405020304" pitchFamily="18" charset="0"/>
              </a:rPr>
              <a:t>, P. and Chong, K. (2024). Progress of waste management in achieving UK’s net-zero goal. </a:t>
            </a:r>
            <a:r>
              <a:rPr lang="en-GB" sz="1400" i="1" dirty="0">
                <a:latin typeface="Times New Roman" panose="02020603050405020304" pitchFamily="18" charset="0"/>
                <a:cs typeface="Times New Roman" panose="02020603050405020304" pitchFamily="18" charset="0"/>
              </a:rPr>
              <a:t>Journal of Material Cycles and Waste Management</a:t>
            </a:r>
            <a:r>
              <a:rPr lang="en-GB" sz="1400" dirty="0">
                <a:latin typeface="Times New Roman" panose="02020603050405020304" pitchFamily="18" charset="0"/>
                <a:cs typeface="Times New Roman" panose="02020603050405020304" pitchFamily="18" charset="0"/>
              </a:rPr>
              <a:t>, 26(5). </a:t>
            </a:r>
            <a:r>
              <a:rPr lang="en-GB" sz="1400" dirty="0" err="1">
                <a:latin typeface="Times New Roman" panose="02020603050405020304" pitchFamily="18" charset="0"/>
                <a:cs typeface="Times New Roman" panose="02020603050405020304" pitchFamily="18" charset="0"/>
              </a:rPr>
              <a:t>doi:https</a:t>
            </a:r>
            <a:r>
              <a:rPr lang="en-GB" sz="1400" dirty="0">
                <a:latin typeface="Times New Roman" panose="02020603050405020304" pitchFamily="18" charset="0"/>
                <a:cs typeface="Times New Roman" panose="02020603050405020304" pitchFamily="18" charset="0"/>
              </a:rPr>
              <a:t>://doi.org/10.1007/s10163-024-02003-8. </a:t>
            </a:r>
            <a:endParaRPr lang="en-US" sz="1400" dirty="0">
              <a:latin typeface="Times New Roman" panose="02020603050405020304" pitchFamily="18" charset="0"/>
              <a:cs typeface="Times New Roman" panose="02020603050405020304" pitchFamily="18" charset="0"/>
            </a:endParaRPr>
          </a:p>
        </p:txBody>
      </p:sp>
      <p:sp>
        <p:nvSpPr>
          <p:cNvPr id="18" name="TextBox 6"/>
          <p:cNvSpPr txBox="1"/>
          <p:nvPr/>
        </p:nvSpPr>
        <p:spPr>
          <a:xfrm>
            <a:off x="3711697" y="861783"/>
            <a:ext cx="11093206" cy="854786"/>
          </a:xfrm>
          <a:prstGeom prst="rect">
            <a:avLst/>
          </a:prstGeom>
        </p:spPr>
        <p:txBody>
          <a:bodyPr lIns="0" tIns="0" rIns="0" bIns="0" rtlCol="0" anchor="t">
            <a:spAutoFit/>
          </a:bodyPr>
          <a:lstStyle/>
          <a:p>
            <a:pPr algn="ctr">
              <a:lnSpc>
                <a:spcPts val="7200"/>
              </a:lnSpc>
            </a:pPr>
            <a:r>
              <a:rPr lang="en-US" sz="4400" b="1" dirty="0">
                <a:solidFill>
                  <a:schemeClr val="tx2">
                    <a:lumMod val="90000"/>
                    <a:lumOff val="10000"/>
                  </a:schemeClr>
                </a:solidFill>
                <a:latin typeface="Times New Roman" panose="02020603050405020304" pitchFamily="18" charset="0"/>
                <a:ea typeface="Be Vietnam Ultra-Bold"/>
                <a:cs typeface="Times New Roman" panose="02020603050405020304" pitchFamily="18" charset="0"/>
                <a:sym typeface="Be Vietnam Ultra-Bold"/>
              </a:rPr>
              <a:t>REFERENCES</a:t>
            </a:r>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241</TotalTime>
  <Words>3457</Words>
  <Application>Microsoft Office PowerPoint</Application>
  <PresentationFormat>Custom</PresentationFormat>
  <Paragraphs>169</Paragraphs>
  <Slides>15</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Garamond</vt:lpstr>
      <vt:lpstr>Calibri</vt:lpstr>
      <vt:lpstr>Arial</vt:lpstr>
      <vt:lpstr>Symbol</vt:lpstr>
      <vt:lpstr>Times New Roman</vt: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and Purple Minimalist The Importance of Financial Literacy for Economic Growth Presentation</dc:title>
  <cp:lastModifiedBy>Ioana Mirela Bumbu (2227453)</cp:lastModifiedBy>
  <cp:revision>47</cp:revision>
  <dcterms:created xsi:type="dcterms:W3CDTF">2006-08-16T00:00:00Z</dcterms:created>
  <dcterms:modified xsi:type="dcterms:W3CDTF">2025-11-06T21:18:12Z</dcterms:modified>
  <dc:identifier>DAGouapzz74</dc:identifier>
</cp:coreProperties>
</file>