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handoutMasterIdLst>
    <p:handoutMasterId r:id="rId24"/>
  </p:handoutMasterIdLst>
  <p:sldIdLst>
    <p:sldId id="312" r:id="rId2"/>
    <p:sldId id="258"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5" r:id="rId17"/>
    <p:sldId id="276" r:id="rId18"/>
    <p:sldId id="277" r:id="rId19"/>
    <p:sldId id="278" r:id="rId20"/>
    <p:sldId id="313" r:id="rId21"/>
    <p:sldId id="28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w Williams" initials="AW" lastIdx="2" clrIdx="0">
    <p:extLst>
      <p:ext uri="{19B8F6BF-5375-455C-9EA6-DF929625EA0E}">
        <p15:presenceInfo xmlns:p15="http://schemas.microsoft.com/office/powerpoint/2012/main" userId="5201b9e7b1a147e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91" autoAdjust="0"/>
  </p:normalViewPr>
  <p:slideViewPr>
    <p:cSldViewPr>
      <p:cViewPr varScale="1">
        <p:scale>
          <a:sx n="114" d="100"/>
          <a:sy n="114" d="100"/>
        </p:scale>
        <p:origin x="798"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53EE64-25E9-4235-8363-FD0A28F2E9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CAF00C-2D79-49CF-81AB-E4CBE71DFB4A}">
      <dgm:prSet/>
      <dgm:spPr/>
      <dgm:t>
        <a:bodyPr/>
        <a:lstStyle/>
        <a:p>
          <a:r>
            <a:rPr lang="en-GB"/>
            <a:t>The marketing function and accounting</a:t>
          </a:r>
          <a:endParaRPr lang="en-US"/>
        </a:p>
      </dgm:t>
    </dgm:pt>
    <dgm:pt modelId="{9C8577D0-1A8E-408A-9AD0-1E2441B84A24}" type="parTrans" cxnId="{A3C1879A-3590-4958-A8B7-1F9903481E72}">
      <dgm:prSet/>
      <dgm:spPr/>
      <dgm:t>
        <a:bodyPr/>
        <a:lstStyle/>
        <a:p>
          <a:endParaRPr lang="en-US"/>
        </a:p>
      </dgm:t>
    </dgm:pt>
    <dgm:pt modelId="{9B9338C7-D7AD-42A6-90A0-D8DDBDA00EAF}" type="sibTrans" cxnId="{A3C1879A-3590-4958-A8B7-1F9903481E72}">
      <dgm:prSet/>
      <dgm:spPr/>
      <dgm:t>
        <a:bodyPr/>
        <a:lstStyle/>
        <a:p>
          <a:endParaRPr lang="en-US"/>
        </a:p>
      </dgm:t>
    </dgm:pt>
    <dgm:pt modelId="{B82E9D93-807C-4248-875D-6DF70BB44284}">
      <dgm:prSet/>
      <dgm:spPr/>
      <dgm:t>
        <a:bodyPr/>
        <a:lstStyle/>
        <a:p>
          <a:r>
            <a:rPr lang="en-GB"/>
            <a:t>Cost behaviour: fixed and variable costs</a:t>
          </a:r>
          <a:endParaRPr lang="en-US"/>
        </a:p>
      </dgm:t>
    </dgm:pt>
    <dgm:pt modelId="{6A820FD6-700C-4DF3-9D54-8C55B3F3AFB1}" type="parTrans" cxnId="{CB2DE83A-0B7E-4455-92A2-8006829D5495}">
      <dgm:prSet/>
      <dgm:spPr/>
      <dgm:t>
        <a:bodyPr/>
        <a:lstStyle/>
        <a:p>
          <a:endParaRPr lang="en-US"/>
        </a:p>
      </dgm:t>
    </dgm:pt>
    <dgm:pt modelId="{C1899555-2E4F-440E-A78E-B9A318CDDCCF}" type="sibTrans" cxnId="{CB2DE83A-0B7E-4455-92A2-8006829D5495}">
      <dgm:prSet/>
      <dgm:spPr/>
      <dgm:t>
        <a:bodyPr/>
        <a:lstStyle/>
        <a:p>
          <a:endParaRPr lang="en-US"/>
        </a:p>
      </dgm:t>
    </dgm:pt>
    <dgm:pt modelId="{AA884B58-6950-4B9F-809C-4C4C17C73E50}">
      <dgm:prSet/>
      <dgm:spPr/>
      <dgm:t>
        <a:bodyPr/>
        <a:lstStyle/>
        <a:p>
          <a:r>
            <a:rPr lang="en-GB"/>
            <a:t>Cost-volume-profit analysis</a:t>
          </a:r>
          <a:endParaRPr lang="en-US"/>
        </a:p>
      </dgm:t>
    </dgm:pt>
    <dgm:pt modelId="{70DEBBD1-9704-4B08-8CDA-4D395D913D4E}" type="parTrans" cxnId="{F69D6580-2318-423A-83C7-6FB1B96631FF}">
      <dgm:prSet/>
      <dgm:spPr/>
      <dgm:t>
        <a:bodyPr/>
        <a:lstStyle/>
        <a:p>
          <a:endParaRPr lang="en-US"/>
        </a:p>
      </dgm:t>
    </dgm:pt>
    <dgm:pt modelId="{56A8337A-E621-4135-8CDC-B719F8440729}" type="sibTrans" cxnId="{F69D6580-2318-423A-83C7-6FB1B96631FF}">
      <dgm:prSet/>
      <dgm:spPr/>
      <dgm:t>
        <a:bodyPr/>
        <a:lstStyle/>
        <a:p>
          <a:endParaRPr lang="en-US"/>
        </a:p>
      </dgm:t>
    </dgm:pt>
    <dgm:pt modelId="{0933F172-6BF9-474F-A556-B7DB4BA8C057}">
      <dgm:prSet/>
      <dgm:spPr/>
      <dgm:t>
        <a:bodyPr/>
        <a:lstStyle/>
        <a:p>
          <a:r>
            <a:rPr lang="en-GB"/>
            <a:t>Alternative approaches to pricing</a:t>
          </a:r>
          <a:endParaRPr lang="en-US"/>
        </a:p>
      </dgm:t>
    </dgm:pt>
    <dgm:pt modelId="{ACED36AC-55A2-4D4F-B3FF-BE09296106ED}" type="parTrans" cxnId="{8CD10F24-B984-49F4-A0D8-2550041D2D8A}">
      <dgm:prSet/>
      <dgm:spPr/>
      <dgm:t>
        <a:bodyPr/>
        <a:lstStyle/>
        <a:p>
          <a:endParaRPr lang="en-US"/>
        </a:p>
      </dgm:t>
    </dgm:pt>
    <dgm:pt modelId="{7D5D896F-50D9-4233-99F5-6200A91130BE}" type="sibTrans" cxnId="{8CD10F24-B984-49F4-A0D8-2550041D2D8A}">
      <dgm:prSet/>
      <dgm:spPr/>
      <dgm:t>
        <a:bodyPr/>
        <a:lstStyle/>
        <a:p>
          <a:endParaRPr lang="en-US"/>
        </a:p>
      </dgm:t>
    </dgm:pt>
    <dgm:pt modelId="{B7819610-E3C3-4A2A-AA91-2CFD3BE959E5}" type="pres">
      <dgm:prSet presAssocID="{0B53EE64-25E9-4235-8363-FD0A28F2E9E9}" presName="root" presStyleCnt="0">
        <dgm:presLayoutVars>
          <dgm:dir/>
          <dgm:resizeHandles val="exact"/>
        </dgm:presLayoutVars>
      </dgm:prSet>
      <dgm:spPr/>
    </dgm:pt>
    <dgm:pt modelId="{42879C3C-5A0E-4AD9-90DD-0581E3E9E71E}" type="pres">
      <dgm:prSet presAssocID="{27CAF00C-2D79-49CF-81AB-E4CBE71DFB4A}" presName="compNode" presStyleCnt="0"/>
      <dgm:spPr/>
    </dgm:pt>
    <dgm:pt modelId="{EFD32AFA-E171-4FDF-B556-746E585C852A}" type="pres">
      <dgm:prSet presAssocID="{27CAF00C-2D79-49CF-81AB-E4CBE71DFB4A}" presName="bgRect" presStyleLbl="bgShp" presStyleIdx="0" presStyleCnt="4"/>
      <dgm:spPr/>
    </dgm:pt>
    <dgm:pt modelId="{63B486EE-960A-4EC1-BB79-B0E53EBBC7C5}" type="pres">
      <dgm:prSet presAssocID="{27CAF00C-2D79-49CF-81AB-E4CBE71DFB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6DF0DEDD-8184-447F-BBCD-A28E3F9D1FDD}" type="pres">
      <dgm:prSet presAssocID="{27CAF00C-2D79-49CF-81AB-E4CBE71DFB4A}" presName="spaceRect" presStyleCnt="0"/>
      <dgm:spPr/>
    </dgm:pt>
    <dgm:pt modelId="{F987049E-C12D-4236-B3CF-583F7F46C995}" type="pres">
      <dgm:prSet presAssocID="{27CAF00C-2D79-49CF-81AB-E4CBE71DFB4A}" presName="parTx" presStyleLbl="revTx" presStyleIdx="0" presStyleCnt="4">
        <dgm:presLayoutVars>
          <dgm:chMax val="0"/>
          <dgm:chPref val="0"/>
        </dgm:presLayoutVars>
      </dgm:prSet>
      <dgm:spPr/>
    </dgm:pt>
    <dgm:pt modelId="{5EA08FF5-8F96-4BBB-BDE7-08F616EADFFA}" type="pres">
      <dgm:prSet presAssocID="{9B9338C7-D7AD-42A6-90A0-D8DDBDA00EAF}" presName="sibTrans" presStyleCnt="0"/>
      <dgm:spPr/>
    </dgm:pt>
    <dgm:pt modelId="{4544A072-BF16-4595-A420-068FC134D463}" type="pres">
      <dgm:prSet presAssocID="{B82E9D93-807C-4248-875D-6DF70BB44284}" presName="compNode" presStyleCnt="0"/>
      <dgm:spPr/>
    </dgm:pt>
    <dgm:pt modelId="{626D5C80-6EB5-4461-BA16-E75ECB4FE29A}" type="pres">
      <dgm:prSet presAssocID="{B82E9D93-807C-4248-875D-6DF70BB44284}" presName="bgRect" presStyleLbl="bgShp" presStyleIdx="1" presStyleCnt="4"/>
      <dgm:spPr/>
    </dgm:pt>
    <dgm:pt modelId="{2D5DF52B-080E-492E-BC94-86510373B211}" type="pres">
      <dgm:prSet presAssocID="{B82E9D93-807C-4248-875D-6DF70BB442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BF0B3032-0B08-4AAE-8E01-939FFCA8A59A}" type="pres">
      <dgm:prSet presAssocID="{B82E9D93-807C-4248-875D-6DF70BB44284}" presName="spaceRect" presStyleCnt="0"/>
      <dgm:spPr/>
    </dgm:pt>
    <dgm:pt modelId="{03E4AE21-C4DE-46F3-B56C-9A19A78530BD}" type="pres">
      <dgm:prSet presAssocID="{B82E9D93-807C-4248-875D-6DF70BB44284}" presName="parTx" presStyleLbl="revTx" presStyleIdx="1" presStyleCnt="4">
        <dgm:presLayoutVars>
          <dgm:chMax val="0"/>
          <dgm:chPref val="0"/>
        </dgm:presLayoutVars>
      </dgm:prSet>
      <dgm:spPr/>
    </dgm:pt>
    <dgm:pt modelId="{16F0BE35-8075-4FB4-92CA-51E54B9351E7}" type="pres">
      <dgm:prSet presAssocID="{C1899555-2E4F-440E-A78E-B9A318CDDCCF}" presName="sibTrans" presStyleCnt="0"/>
      <dgm:spPr/>
    </dgm:pt>
    <dgm:pt modelId="{55D3B0AB-1B1E-49BE-B91F-C41B56F0B388}" type="pres">
      <dgm:prSet presAssocID="{AA884B58-6950-4B9F-809C-4C4C17C73E50}" presName="compNode" presStyleCnt="0"/>
      <dgm:spPr/>
    </dgm:pt>
    <dgm:pt modelId="{3BA093D5-3D17-4D82-9FF5-A105DB69691B}" type="pres">
      <dgm:prSet presAssocID="{AA884B58-6950-4B9F-809C-4C4C17C73E50}" presName="bgRect" presStyleLbl="bgShp" presStyleIdx="2" presStyleCnt="4"/>
      <dgm:spPr/>
    </dgm:pt>
    <dgm:pt modelId="{73C58982-B7C7-4DFF-BD1B-11EB1CB236D8}" type="pres">
      <dgm:prSet presAssocID="{AA884B58-6950-4B9F-809C-4C4C17C73E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056D8D14-EB7D-4580-B425-477F09B970A2}" type="pres">
      <dgm:prSet presAssocID="{AA884B58-6950-4B9F-809C-4C4C17C73E50}" presName="spaceRect" presStyleCnt="0"/>
      <dgm:spPr/>
    </dgm:pt>
    <dgm:pt modelId="{5C7367FD-336C-4ED8-BCC5-B5DC5CE9D529}" type="pres">
      <dgm:prSet presAssocID="{AA884B58-6950-4B9F-809C-4C4C17C73E50}" presName="parTx" presStyleLbl="revTx" presStyleIdx="2" presStyleCnt="4">
        <dgm:presLayoutVars>
          <dgm:chMax val="0"/>
          <dgm:chPref val="0"/>
        </dgm:presLayoutVars>
      </dgm:prSet>
      <dgm:spPr/>
    </dgm:pt>
    <dgm:pt modelId="{DBB79723-F940-41F1-AB34-20D649D2BEB1}" type="pres">
      <dgm:prSet presAssocID="{56A8337A-E621-4135-8CDC-B719F8440729}" presName="sibTrans" presStyleCnt="0"/>
      <dgm:spPr/>
    </dgm:pt>
    <dgm:pt modelId="{73C2AAEA-0A7A-4E91-AEC8-55CB74D73A6F}" type="pres">
      <dgm:prSet presAssocID="{0933F172-6BF9-474F-A556-B7DB4BA8C057}" presName="compNode" presStyleCnt="0"/>
      <dgm:spPr/>
    </dgm:pt>
    <dgm:pt modelId="{31310921-F831-410C-A45C-BA43863C6F45}" type="pres">
      <dgm:prSet presAssocID="{0933F172-6BF9-474F-A556-B7DB4BA8C057}" presName="bgRect" presStyleLbl="bgShp" presStyleIdx="3" presStyleCnt="4"/>
      <dgm:spPr/>
    </dgm:pt>
    <dgm:pt modelId="{7E3A9BE6-CF51-49EE-A72A-557DEF393073}" type="pres">
      <dgm:prSet presAssocID="{0933F172-6BF9-474F-A556-B7DB4BA8C0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44CFF684-946E-478D-8708-ACA84399D138}" type="pres">
      <dgm:prSet presAssocID="{0933F172-6BF9-474F-A556-B7DB4BA8C057}" presName="spaceRect" presStyleCnt="0"/>
      <dgm:spPr/>
    </dgm:pt>
    <dgm:pt modelId="{7C625053-D087-43A1-9015-7AE0C92DCC53}" type="pres">
      <dgm:prSet presAssocID="{0933F172-6BF9-474F-A556-B7DB4BA8C057}" presName="parTx" presStyleLbl="revTx" presStyleIdx="3" presStyleCnt="4">
        <dgm:presLayoutVars>
          <dgm:chMax val="0"/>
          <dgm:chPref val="0"/>
        </dgm:presLayoutVars>
      </dgm:prSet>
      <dgm:spPr/>
    </dgm:pt>
  </dgm:ptLst>
  <dgm:cxnLst>
    <dgm:cxn modelId="{F6973B0F-FD48-4AEF-B2DE-08AC17A0EA85}" type="presOf" srcId="{B82E9D93-807C-4248-875D-6DF70BB44284}" destId="{03E4AE21-C4DE-46F3-B56C-9A19A78530BD}" srcOrd="0" destOrd="0" presId="urn:microsoft.com/office/officeart/2018/2/layout/IconVerticalSolidList"/>
    <dgm:cxn modelId="{8CD10F24-B984-49F4-A0D8-2550041D2D8A}" srcId="{0B53EE64-25E9-4235-8363-FD0A28F2E9E9}" destId="{0933F172-6BF9-474F-A556-B7DB4BA8C057}" srcOrd="3" destOrd="0" parTransId="{ACED36AC-55A2-4D4F-B3FF-BE09296106ED}" sibTransId="{7D5D896F-50D9-4233-99F5-6200A91130BE}"/>
    <dgm:cxn modelId="{9ADF3A34-9C23-4E88-BFC5-1A96EDE7627D}" type="presOf" srcId="{0933F172-6BF9-474F-A556-B7DB4BA8C057}" destId="{7C625053-D087-43A1-9015-7AE0C92DCC53}" srcOrd="0" destOrd="0" presId="urn:microsoft.com/office/officeart/2018/2/layout/IconVerticalSolidList"/>
    <dgm:cxn modelId="{CB2DE83A-0B7E-4455-92A2-8006829D5495}" srcId="{0B53EE64-25E9-4235-8363-FD0A28F2E9E9}" destId="{B82E9D93-807C-4248-875D-6DF70BB44284}" srcOrd="1" destOrd="0" parTransId="{6A820FD6-700C-4DF3-9D54-8C55B3F3AFB1}" sibTransId="{C1899555-2E4F-440E-A78E-B9A318CDDCCF}"/>
    <dgm:cxn modelId="{495F7F75-260A-420F-9961-8BBEE0EAA07B}" type="presOf" srcId="{AA884B58-6950-4B9F-809C-4C4C17C73E50}" destId="{5C7367FD-336C-4ED8-BCC5-B5DC5CE9D529}" srcOrd="0" destOrd="0" presId="urn:microsoft.com/office/officeart/2018/2/layout/IconVerticalSolidList"/>
    <dgm:cxn modelId="{F69D6580-2318-423A-83C7-6FB1B96631FF}" srcId="{0B53EE64-25E9-4235-8363-FD0A28F2E9E9}" destId="{AA884B58-6950-4B9F-809C-4C4C17C73E50}" srcOrd="2" destOrd="0" parTransId="{70DEBBD1-9704-4B08-8CDA-4D395D913D4E}" sibTransId="{56A8337A-E621-4135-8CDC-B719F8440729}"/>
    <dgm:cxn modelId="{63EA4A8B-5F6C-4BB4-9B5E-EE844A3D852F}" type="presOf" srcId="{27CAF00C-2D79-49CF-81AB-E4CBE71DFB4A}" destId="{F987049E-C12D-4236-B3CF-583F7F46C995}" srcOrd="0" destOrd="0" presId="urn:microsoft.com/office/officeart/2018/2/layout/IconVerticalSolidList"/>
    <dgm:cxn modelId="{A3C1879A-3590-4958-A8B7-1F9903481E72}" srcId="{0B53EE64-25E9-4235-8363-FD0A28F2E9E9}" destId="{27CAF00C-2D79-49CF-81AB-E4CBE71DFB4A}" srcOrd="0" destOrd="0" parTransId="{9C8577D0-1A8E-408A-9AD0-1E2441B84A24}" sibTransId="{9B9338C7-D7AD-42A6-90A0-D8DDBDA00EAF}"/>
    <dgm:cxn modelId="{4B8BFCD5-7C0C-4AB5-B775-26CDED755CD1}" type="presOf" srcId="{0B53EE64-25E9-4235-8363-FD0A28F2E9E9}" destId="{B7819610-E3C3-4A2A-AA91-2CFD3BE959E5}" srcOrd="0" destOrd="0" presId="urn:microsoft.com/office/officeart/2018/2/layout/IconVerticalSolidList"/>
    <dgm:cxn modelId="{F1E29BA1-C147-413D-B9E6-3618A62C1742}" type="presParOf" srcId="{B7819610-E3C3-4A2A-AA91-2CFD3BE959E5}" destId="{42879C3C-5A0E-4AD9-90DD-0581E3E9E71E}" srcOrd="0" destOrd="0" presId="urn:microsoft.com/office/officeart/2018/2/layout/IconVerticalSolidList"/>
    <dgm:cxn modelId="{85AD5B49-FB6A-4A0E-8327-40C721745348}" type="presParOf" srcId="{42879C3C-5A0E-4AD9-90DD-0581E3E9E71E}" destId="{EFD32AFA-E171-4FDF-B556-746E585C852A}" srcOrd="0" destOrd="0" presId="urn:microsoft.com/office/officeart/2018/2/layout/IconVerticalSolidList"/>
    <dgm:cxn modelId="{9B081309-1213-4DDD-BD80-CBA0FA2C13C1}" type="presParOf" srcId="{42879C3C-5A0E-4AD9-90DD-0581E3E9E71E}" destId="{63B486EE-960A-4EC1-BB79-B0E53EBBC7C5}" srcOrd="1" destOrd="0" presId="urn:microsoft.com/office/officeart/2018/2/layout/IconVerticalSolidList"/>
    <dgm:cxn modelId="{FC70AD91-DD47-49D3-AEB1-1C0DC620149E}" type="presParOf" srcId="{42879C3C-5A0E-4AD9-90DD-0581E3E9E71E}" destId="{6DF0DEDD-8184-447F-BBCD-A28E3F9D1FDD}" srcOrd="2" destOrd="0" presId="urn:microsoft.com/office/officeart/2018/2/layout/IconVerticalSolidList"/>
    <dgm:cxn modelId="{B3C6A7E0-6D1C-4E63-8A60-11A8E54FD9D9}" type="presParOf" srcId="{42879C3C-5A0E-4AD9-90DD-0581E3E9E71E}" destId="{F987049E-C12D-4236-B3CF-583F7F46C995}" srcOrd="3" destOrd="0" presId="urn:microsoft.com/office/officeart/2018/2/layout/IconVerticalSolidList"/>
    <dgm:cxn modelId="{921CEA2B-CF17-4B4B-9377-5891EBB4E5CD}" type="presParOf" srcId="{B7819610-E3C3-4A2A-AA91-2CFD3BE959E5}" destId="{5EA08FF5-8F96-4BBB-BDE7-08F616EADFFA}" srcOrd="1" destOrd="0" presId="urn:microsoft.com/office/officeart/2018/2/layout/IconVerticalSolidList"/>
    <dgm:cxn modelId="{BB757EFC-F6DA-49EE-B94F-05A36E822B36}" type="presParOf" srcId="{B7819610-E3C3-4A2A-AA91-2CFD3BE959E5}" destId="{4544A072-BF16-4595-A420-068FC134D463}" srcOrd="2" destOrd="0" presId="urn:microsoft.com/office/officeart/2018/2/layout/IconVerticalSolidList"/>
    <dgm:cxn modelId="{64E0624F-D300-4350-8C03-E7180FC3394E}" type="presParOf" srcId="{4544A072-BF16-4595-A420-068FC134D463}" destId="{626D5C80-6EB5-4461-BA16-E75ECB4FE29A}" srcOrd="0" destOrd="0" presId="urn:microsoft.com/office/officeart/2018/2/layout/IconVerticalSolidList"/>
    <dgm:cxn modelId="{FFB3DCF8-6622-4497-AA7C-715D28558547}" type="presParOf" srcId="{4544A072-BF16-4595-A420-068FC134D463}" destId="{2D5DF52B-080E-492E-BC94-86510373B211}" srcOrd="1" destOrd="0" presId="urn:microsoft.com/office/officeart/2018/2/layout/IconVerticalSolidList"/>
    <dgm:cxn modelId="{D9819A0D-79F7-4396-BE5B-5A29277C2B48}" type="presParOf" srcId="{4544A072-BF16-4595-A420-068FC134D463}" destId="{BF0B3032-0B08-4AAE-8E01-939FFCA8A59A}" srcOrd="2" destOrd="0" presId="urn:microsoft.com/office/officeart/2018/2/layout/IconVerticalSolidList"/>
    <dgm:cxn modelId="{BBD68EFA-A600-45A3-A78E-60FA0BEAB0A0}" type="presParOf" srcId="{4544A072-BF16-4595-A420-068FC134D463}" destId="{03E4AE21-C4DE-46F3-B56C-9A19A78530BD}" srcOrd="3" destOrd="0" presId="urn:microsoft.com/office/officeart/2018/2/layout/IconVerticalSolidList"/>
    <dgm:cxn modelId="{6DFC4162-09AF-498E-8C24-D851D5ACA9A2}" type="presParOf" srcId="{B7819610-E3C3-4A2A-AA91-2CFD3BE959E5}" destId="{16F0BE35-8075-4FB4-92CA-51E54B9351E7}" srcOrd="3" destOrd="0" presId="urn:microsoft.com/office/officeart/2018/2/layout/IconVerticalSolidList"/>
    <dgm:cxn modelId="{B445E5CE-16F0-40D2-AA12-23E3C3782469}" type="presParOf" srcId="{B7819610-E3C3-4A2A-AA91-2CFD3BE959E5}" destId="{55D3B0AB-1B1E-49BE-B91F-C41B56F0B388}" srcOrd="4" destOrd="0" presId="urn:microsoft.com/office/officeart/2018/2/layout/IconVerticalSolidList"/>
    <dgm:cxn modelId="{C202E8E7-0563-4FE4-BF3A-C2A4C3EF4467}" type="presParOf" srcId="{55D3B0AB-1B1E-49BE-B91F-C41B56F0B388}" destId="{3BA093D5-3D17-4D82-9FF5-A105DB69691B}" srcOrd="0" destOrd="0" presId="urn:microsoft.com/office/officeart/2018/2/layout/IconVerticalSolidList"/>
    <dgm:cxn modelId="{91CAD0DE-9020-4B4B-A2AF-36AEC1EA7D6C}" type="presParOf" srcId="{55D3B0AB-1B1E-49BE-B91F-C41B56F0B388}" destId="{73C58982-B7C7-4DFF-BD1B-11EB1CB236D8}" srcOrd="1" destOrd="0" presId="urn:microsoft.com/office/officeart/2018/2/layout/IconVerticalSolidList"/>
    <dgm:cxn modelId="{F1F16037-9CE3-49DA-9FB7-5E30702F82CD}" type="presParOf" srcId="{55D3B0AB-1B1E-49BE-B91F-C41B56F0B388}" destId="{056D8D14-EB7D-4580-B425-477F09B970A2}" srcOrd="2" destOrd="0" presId="urn:microsoft.com/office/officeart/2018/2/layout/IconVerticalSolidList"/>
    <dgm:cxn modelId="{29BFA672-08B1-4673-97BC-B2AF8607ED1D}" type="presParOf" srcId="{55D3B0AB-1B1E-49BE-B91F-C41B56F0B388}" destId="{5C7367FD-336C-4ED8-BCC5-B5DC5CE9D529}" srcOrd="3" destOrd="0" presId="urn:microsoft.com/office/officeart/2018/2/layout/IconVerticalSolidList"/>
    <dgm:cxn modelId="{A7A10B39-55EE-4746-91E4-E4E23CA6BFC4}" type="presParOf" srcId="{B7819610-E3C3-4A2A-AA91-2CFD3BE959E5}" destId="{DBB79723-F940-41F1-AB34-20D649D2BEB1}" srcOrd="5" destOrd="0" presId="urn:microsoft.com/office/officeart/2018/2/layout/IconVerticalSolidList"/>
    <dgm:cxn modelId="{67D019C2-7354-4A0C-AFDA-B13E4F015EDF}" type="presParOf" srcId="{B7819610-E3C3-4A2A-AA91-2CFD3BE959E5}" destId="{73C2AAEA-0A7A-4E91-AEC8-55CB74D73A6F}" srcOrd="6" destOrd="0" presId="urn:microsoft.com/office/officeart/2018/2/layout/IconVerticalSolidList"/>
    <dgm:cxn modelId="{55685855-7421-4461-93BD-B06D00CBEF41}" type="presParOf" srcId="{73C2AAEA-0A7A-4E91-AEC8-55CB74D73A6F}" destId="{31310921-F831-410C-A45C-BA43863C6F45}" srcOrd="0" destOrd="0" presId="urn:microsoft.com/office/officeart/2018/2/layout/IconVerticalSolidList"/>
    <dgm:cxn modelId="{2F37B8F1-BFCD-4329-A4DF-598051466304}" type="presParOf" srcId="{73C2AAEA-0A7A-4E91-AEC8-55CB74D73A6F}" destId="{7E3A9BE6-CF51-49EE-A72A-557DEF393073}" srcOrd="1" destOrd="0" presId="urn:microsoft.com/office/officeart/2018/2/layout/IconVerticalSolidList"/>
    <dgm:cxn modelId="{FE9FB5BF-6301-4CE8-9452-3C7DC7DACDD2}" type="presParOf" srcId="{73C2AAEA-0A7A-4E91-AEC8-55CB74D73A6F}" destId="{44CFF684-946E-478D-8708-ACA84399D138}" srcOrd="2" destOrd="0" presId="urn:microsoft.com/office/officeart/2018/2/layout/IconVerticalSolidList"/>
    <dgm:cxn modelId="{3DD5C237-F3BC-4CD1-B03B-7841DA56F781}" type="presParOf" srcId="{73C2AAEA-0A7A-4E91-AEC8-55CB74D73A6F}" destId="{7C625053-D087-43A1-9015-7AE0C92DCC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364CF1-1AC5-4966-8C15-CEC689ED5E6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8B8052-8778-4E77-9781-CF3A4FD3F89F}">
      <dgm:prSet/>
      <dgm:spPr/>
      <dgm:t>
        <a:bodyPr/>
        <a:lstStyle/>
        <a:p>
          <a:r>
            <a:rPr lang="en-GB"/>
            <a:t>Cost-plus pricing</a:t>
          </a:r>
          <a:endParaRPr lang="en-US"/>
        </a:p>
      </dgm:t>
    </dgm:pt>
    <dgm:pt modelId="{058C985D-4A78-4D44-B442-0BC57BD279DD}" type="parTrans" cxnId="{B74CC7A6-E0E5-489A-8F94-A406C18CE620}">
      <dgm:prSet/>
      <dgm:spPr/>
      <dgm:t>
        <a:bodyPr/>
        <a:lstStyle/>
        <a:p>
          <a:endParaRPr lang="en-US"/>
        </a:p>
      </dgm:t>
    </dgm:pt>
    <dgm:pt modelId="{8A4FD650-F1CB-4E1E-9D15-09EE23DA8E9A}" type="sibTrans" cxnId="{B74CC7A6-E0E5-489A-8F94-A406C18CE620}">
      <dgm:prSet/>
      <dgm:spPr/>
      <dgm:t>
        <a:bodyPr/>
        <a:lstStyle/>
        <a:p>
          <a:endParaRPr lang="en-US"/>
        </a:p>
      </dgm:t>
    </dgm:pt>
    <dgm:pt modelId="{2B71A86D-8A64-4F18-821F-E877ABFD4FFF}">
      <dgm:prSet/>
      <dgm:spPr/>
      <dgm:t>
        <a:bodyPr/>
        <a:lstStyle/>
        <a:p>
          <a:r>
            <a:rPr lang="en-GB"/>
            <a:t>Target rate of return pricing</a:t>
          </a:r>
          <a:endParaRPr lang="en-US"/>
        </a:p>
      </dgm:t>
    </dgm:pt>
    <dgm:pt modelId="{8F55DBA7-1B19-4741-BDE1-666196E1965D}" type="parTrans" cxnId="{E33674F3-F2A9-47D9-A859-3999B7C5FC75}">
      <dgm:prSet/>
      <dgm:spPr/>
      <dgm:t>
        <a:bodyPr/>
        <a:lstStyle/>
        <a:p>
          <a:endParaRPr lang="en-US"/>
        </a:p>
      </dgm:t>
    </dgm:pt>
    <dgm:pt modelId="{2928E599-A110-420B-80CC-88E78D10F47D}" type="sibTrans" cxnId="{E33674F3-F2A9-47D9-A859-3999B7C5FC75}">
      <dgm:prSet/>
      <dgm:spPr/>
      <dgm:t>
        <a:bodyPr/>
        <a:lstStyle/>
        <a:p>
          <a:endParaRPr lang="en-US"/>
        </a:p>
      </dgm:t>
    </dgm:pt>
    <dgm:pt modelId="{609AE1E2-4C9E-4469-819A-6D8F2C829B9B}">
      <dgm:prSet/>
      <dgm:spPr/>
      <dgm:t>
        <a:bodyPr/>
        <a:lstStyle/>
        <a:p>
          <a:r>
            <a:rPr lang="en-GB"/>
            <a:t>Special pricing decisions</a:t>
          </a:r>
          <a:endParaRPr lang="en-US"/>
        </a:p>
      </dgm:t>
    </dgm:pt>
    <dgm:pt modelId="{AB17A928-2907-4AE7-9EF0-C3FC9EAB9752}" type="parTrans" cxnId="{3C63C80B-B21C-47A2-9E6F-B332BA458C47}">
      <dgm:prSet/>
      <dgm:spPr/>
      <dgm:t>
        <a:bodyPr/>
        <a:lstStyle/>
        <a:p>
          <a:endParaRPr lang="en-US"/>
        </a:p>
      </dgm:t>
    </dgm:pt>
    <dgm:pt modelId="{DF289F90-19C0-4735-86F4-BD599331670F}" type="sibTrans" cxnId="{3C63C80B-B21C-47A2-9E6F-B332BA458C47}">
      <dgm:prSet/>
      <dgm:spPr/>
      <dgm:t>
        <a:bodyPr/>
        <a:lstStyle/>
        <a:p>
          <a:endParaRPr lang="en-US"/>
        </a:p>
      </dgm:t>
    </dgm:pt>
    <dgm:pt modelId="{6266B58D-7E55-48D7-AA5A-B40146047995}">
      <dgm:prSet/>
      <dgm:spPr/>
      <dgm:t>
        <a:bodyPr/>
        <a:lstStyle/>
        <a:p>
          <a:r>
            <a:rPr lang="en-GB"/>
            <a:t>Transfer pricing. </a:t>
          </a:r>
          <a:endParaRPr lang="en-US"/>
        </a:p>
      </dgm:t>
    </dgm:pt>
    <dgm:pt modelId="{B0BAE556-6E0F-41D8-8253-D44D4DB41FF3}" type="parTrans" cxnId="{86E171DD-D99B-41AA-B4E6-80A4B1EBFDB1}">
      <dgm:prSet/>
      <dgm:spPr/>
      <dgm:t>
        <a:bodyPr/>
        <a:lstStyle/>
        <a:p>
          <a:endParaRPr lang="en-US"/>
        </a:p>
      </dgm:t>
    </dgm:pt>
    <dgm:pt modelId="{7E4CAFB3-0FAD-4561-A3AD-BE066960D8ED}" type="sibTrans" cxnId="{86E171DD-D99B-41AA-B4E6-80A4B1EBFDB1}">
      <dgm:prSet/>
      <dgm:spPr/>
      <dgm:t>
        <a:bodyPr/>
        <a:lstStyle/>
        <a:p>
          <a:endParaRPr lang="en-US"/>
        </a:p>
      </dgm:t>
    </dgm:pt>
    <dgm:pt modelId="{590A6441-F779-48EF-9E96-E1AB79ECFCF0}" type="pres">
      <dgm:prSet presAssocID="{35364CF1-1AC5-4966-8C15-CEC689ED5E6F}" presName="root" presStyleCnt="0">
        <dgm:presLayoutVars>
          <dgm:dir/>
          <dgm:resizeHandles val="exact"/>
        </dgm:presLayoutVars>
      </dgm:prSet>
      <dgm:spPr/>
    </dgm:pt>
    <dgm:pt modelId="{6C4A4EF1-F8BD-482A-B508-7806F2A3E3AD}" type="pres">
      <dgm:prSet presAssocID="{728B8052-8778-4E77-9781-CF3A4FD3F89F}" presName="compNode" presStyleCnt="0"/>
      <dgm:spPr/>
    </dgm:pt>
    <dgm:pt modelId="{7B13B595-F19D-4D4E-9661-5AE4411853FA}" type="pres">
      <dgm:prSet presAssocID="{728B8052-8778-4E77-9781-CF3A4FD3F89F}" presName="bgRect" presStyleLbl="bgShp" presStyleIdx="0" presStyleCnt="4"/>
      <dgm:spPr/>
    </dgm:pt>
    <dgm:pt modelId="{24680603-533D-420E-9AC9-0E10FAC3390B}" type="pres">
      <dgm:prSet presAssocID="{728B8052-8778-4E77-9781-CF3A4FD3F89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4A8ED54-5BB2-45E4-B88B-A9E8A8459B30}" type="pres">
      <dgm:prSet presAssocID="{728B8052-8778-4E77-9781-CF3A4FD3F89F}" presName="spaceRect" presStyleCnt="0"/>
      <dgm:spPr/>
    </dgm:pt>
    <dgm:pt modelId="{E7711065-3F4D-42A4-BA23-37C655FFBF8E}" type="pres">
      <dgm:prSet presAssocID="{728B8052-8778-4E77-9781-CF3A4FD3F89F}" presName="parTx" presStyleLbl="revTx" presStyleIdx="0" presStyleCnt="4">
        <dgm:presLayoutVars>
          <dgm:chMax val="0"/>
          <dgm:chPref val="0"/>
        </dgm:presLayoutVars>
      </dgm:prSet>
      <dgm:spPr/>
    </dgm:pt>
    <dgm:pt modelId="{35BCE15B-18D1-40EA-B8FE-496BBF0C3735}" type="pres">
      <dgm:prSet presAssocID="{8A4FD650-F1CB-4E1E-9D15-09EE23DA8E9A}" presName="sibTrans" presStyleCnt="0"/>
      <dgm:spPr/>
    </dgm:pt>
    <dgm:pt modelId="{5B2187E3-8BBC-462F-B604-9C57C9484CCB}" type="pres">
      <dgm:prSet presAssocID="{2B71A86D-8A64-4F18-821F-E877ABFD4FFF}" presName="compNode" presStyleCnt="0"/>
      <dgm:spPr/>
    </dgm:pt>
    <dgm:pt modelId="{6C7D7EB7-3D75-4C3C-A9CF-45A3A71A7B46}" type="pres">
      <dgm:prSet presAssocID="{2B71A86D-8A64-4F18-821F-E877ABFD4FFF}" presName="bgRect" presStyleLbl="bgShp" presStyleIdx="1" presStyleCnt="4"/>
      <dgm:spPr/>
    </dgm:pt>
    <dgm:pt modelId="{8D9C2F78-6714-4914-9CB1-7B33B7502C46}" type="pres">
      <dgm:prSet presAssocID="{2B71A86D-8A64-4F18-821F-E877ABFD4F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1EC5BBCE-42E3-45C0-9C59-7E12F21184F8}" type="pres">
      <dgm:prSet presAssocID="{2B71A86D-8A64-4F18-821F-E877ABFD4FFF}" presName="spaceRect" presStyleCnt="0"/>
      <dgm:spPr/>
    </dgm:pt>
    <dgm:pt modelId="{1F5DE8B0-6E6D-45C1-90F3-397E299D6B4C}" type="pres">
      <dgm:prSet presAssocID="{2B71A86D-8A64-4F18-821F-E877ABFD4FFF}" presName="parTx" presStyleLbl="revTx" presStyleIdx="1" presStyleCnt="4">
        <dgm:presLayoutVars>
          <dgm:chMax val="0"/>
          <dgm:chPref val="0"/>
        </dgm:presLayoutVars>
      </dgm:prSet>
      <dgm:spPr/>
    </dgm:pt>
    <dgm:pt modelId="{C0503651-343B-47BD-AC91-FB605CA04E22}" type="pres">
      <dgm:prSet presAssocID="{2928E599-A110-420B-80CC-88E78D10F47D}" presName="sibTrans" presStyleCnt="0"/>
      <dgm:spPr/>
    </dgm:pt>
    <dgm:pt modelId="{02FB89C9-063A-4E43-A605-9CAC1E25FAA8}" type="pres">
      <dgm:prSet presAssocID="{609AE1E2-4C9E-4469-819A-6D8F2C829B9B}" presName="compNode" presStyleCnt="0"/>
      <dgm:spPr/>
    </dgm:pt>
    <dgm:pt modelId="{A5EEA250-15FF-4D37-80A0-866AEFC90DE9}" type="pres">
      <dgm:prSet presAssocID="{609AE1E2-4C9E-4469-819A-6D8F2C829B9B}" presName="bgRect" presStyleLbl="bgShp" presStyleIdx="2" presStyleCnt="4"/>
      <dgm:spPr/>
    </dgm:pt>
    <dgm:pt modelId="{61D100A0-822D-4471-892F-13054320C329}" type="pres">
      <dgm:prSet presAssocID="{609AE1E2-4C9E-4469-819A-6D8F2C829B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9E223DE-C429-4D9D-988B-E391258A0A7B}" type="pres">
      <dgm:prSet presAssocID="{609AE1E2-4C9E-4469-819A-6D8F2C829B9B}" presName="spaceRect" presStyleCnt="0"/>
      <dgm:spPr/>
    </dgm:pt>
    <dgm:pt modelId="{813287DA-4475-4134-8B5D-F001EFDDCE33}" type="pres">
      <dgm:prSet presAssocID="{609AE1E2-4C9E-4469-819A-6D8F2C829B9B}" presName="parTx" presStyleLbl="revTx" presStyleIdx="2" presStyleCnt="4">
        <dgm:presLayoutVars>
          <dgm:chMax val="0"/>
          <dgm:chPref val="0"/>
        </dgm:presLayoutVars>
      </dgm:prSet>
      <dgm:spPr/>
    </dgm:pt>
    <dgm:pt modelId="{A5A0D191-F977-48BD-A05E-556F474B5265}" type="pres">
      <dgm:prSet presAssocID="{DF289F90-19C0-4735-86F4-BD599331670F}" presName="sibTrans" presStyleCnt="0"/>
      <dgm:spPr/>
    </dgm:pt>
    <dgm:pt modelId="{5AE8236D-4AA9-4383-8985-0B6F553C8AB5}" type="pres">
      <dgm:prSet presAssocID="{6266B58D-7E55-48D7-AA5A-B40146047995}" presName="compNode" presStyleCnt="0"/>
      <dgm:spPr/>
    </dgm:pt>
    <dgm:pt modelId="{2ADCDE75-27D6-487E-9513-06237274C746}" type="pres">
      <dgm:prSet presAssocID="{6266B58D-7E55-48D7-AA5A-B40146047995}" presName="bgRect" presStyleLbl="bgShp" presStyleIdx="3" presStyleCnt="4"/>
      <dgm:spPr/>
    </dgm:pt>
    <dgm:pt modelId="{3D671A63-614B-4B5E-9BD0-1F255D148437}" type="pres">
      <dgm:prSet presAssocID="{6266B58D-7E55-48D7-AA5A-B401460479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ble"/>
        </a:ext>
      </dgm:extLst>
    </dgm:pt>
    <dgm:pt modelId="{C52E845B-B11A-4828-9FD3-44CC1DDE8013}" type="pres">
      <dgm:prSet presAssocID="{6266B58D-7E55-48D7-AA5A-B40146047995}" presName="spaceRect" presStyleCnt="0"/>
      <dgm:spPr/>
    </dgm:pt>
    <dgm:pt modelId="{7656943D-3133-489B-B7FC-61AD099DB3BE}" type="pres">
      <dgm:prSet presAssocID="{6266B58D-7E55-48D7-AA5A-B40146047995}" presName="parTx" presStyleLbl="revTx" presStyleIdx="3" presStyleCnt="4">
        <dgm:presLayoutVars>
          <dgm:chMax val="0"/>
          <dgm:chPref val="0"/>
        </dgm:presLayoutVars>
      </dgm:prSet>
      <dgm:spPr/>
    </dgm:pt>
  </dgm:ptLst>
  <dgm:cxnLst>
    <dgm:cxn modelId="{3C63C80B-B21C-47A2-9E6F-B332BA458C47}" srcId="{35364CF1-1AC5-4966-8C15-CEC689ED5E6F}" destId="{609AE1E2-4C9E-4469-819A-6D8F2C829B9B}" srcOrd="2" destOrd="0" parTransId="{AB17A928-2907-4AE7-9EF0-C3FC9EAB9752}" sibTransId="{DF289F90-19C0-4735-86F4-BD599331670F}"/>
    <dgm:cxn modelId="{11563289-BC60-4E73-AF37-1BA118B8ACFF}" type="presOf" srcId="{609AE1E2-4C9E-4469-819A-6D8F2C829B9B}" destId="{813287DA-4475-4134-8B5D-F001EFDDCE33}" srcOrd="0" destOrd="0" presId="urn:microsoft.com/office/officeart/2018/2/layout/IconVerticalSolidList"/>
    <dgm:cxn modelId="{FF7CA297-C4FE-4884-9492-71B9FF72D282}" type="presOf" srcId="{35364CF1-1AC5-4966-8C15-CEC689ED5E6F}" destId="{590A6441-F779-48EF-9E96-E1AB79ECFCF0}" srcOrd="0" destOrd="0" presId="urn:microsoft.com/office/officeart/2018/2/layout/IconVerticalSolidList"/>
    <dgm:cxn modelId="{B74CC7A6-E0E5-489A-8F94-A406C18CE620}" srcId="{35364CF1-1AC5-4966-8C15-CEC689ED5E6F}" destId="{728B8052-8778-4E77-9781-CF3A4FD3F89F}" srcOrd="0" destOrd="0" parTransId="{058C985D-4A78-4D44-B442-0BC57BD279DD}" sibTransId="{8A4FD650-F1CB-4E1E-9D15-09EE23DA8E9A}"/>
    <dgm:cxn modelId="{8C38EAC7-81AD-40D8-9717-B0637A2DB89C}" type="presOf" srcId="{728B8052-8778-4E77-9781-CF3A4FD3F89F}" destId="{E7711065-3F4D-42A4-BA23-37C655FFBF8E}" srcOrd="0" destOrd="0" presId="urn:microsoft.com/office/officeart/2018/2/layout/IconVerticalSolidList"/>
    <dgm:cxn modelId="{BDCAF5D0-520C-4B51-9428-4937ED9938DF}" type="presOf" srcId="{2B71A86D-8A64-4F18-821F-E877ABFD4FFF}" destId="{1F5DE8B0-6E6D-45C1-90F3-397E299D6B4C}" srcOrd="0" destOrd="0" presId="urn:microsoft.com/office/officeart/2018/2/layout/IconVerticalSolidList"/>
    <dgm:cxn modelId="{86E171DD-D99B-41AA-B4E6-80A4B1EBFDB1}" srcId="{35364CF1-1AC5-4966-8C15-CEC689ED5E6F}" destId="{6266B58D-7E55-48D7-AA5A-B40146047995}" srcOrd="3" destOrd="0" parTransId="{B0BAE556-6E0F-41D8-8253-D44D4DB41FF3}" sibTransId="{7E4CAFB3-0FAD-4561-A3AD-BE066960D8ED}"/>
    <dgm:cxn modelId="{918FE8E6-CA5F-4333-B67D-1C03E631CD1E}" type="presOf" srcId="{6266B58D-7E55-48D7-AA5A-B40146047995}" destId="{7656943D-3133-489B-B7FC-61AD099DB3BE}" srcOrd="0" destOrd="0" presId="urn:microsoft.com/office/officeart/2018/2/layout/IconVerticalSolidList"/>
    <dgm:cxn modelId="{E33674F3-F2A9-47D9-A859-3999B7C5FC75}" srcId="{35364CF1-1AC5-4966-8C15-CEC689ED5E6F}" destId="{2B71A86D-8A64-4F18-821F-E877ABFD4FFF}" srcOrd="1" destOrd="0" parTransId="{8F55DBA7-1B19-4741-BDE1-666196E1965D}" sibTransId="{2928E599-A110-420B-80CC-88E78D10F47D}"/>
    <dgm:cxn modelId="{17BE4935-7691-4284-AF49-8E3D6992B9EA}" type="presParOf" srcId="{590A6441-F779-48EF-9E96-E1AB79ECFCF0}" destId="{6C4A4EF1-F8BD-482A-B508-7806F2A3E3AD}" srcOrd="0" destOrd="0" presId="urn:microsoft.com/office/officeart/2018/2/layout/IconVerticalSolidList"/>
    <dgm:cxn modelId="{6F951E5B-5257-4DCE-B2EA-82FD016B790B}" type="presParOf" srcId="{6C4A4EF1-F8BD-482A-B508-7806F2A3E3AD}" destId="{7B13B595-F19D-4D4E-9661-5AE4411853FA}" srcOrd="0" destOrd="0" presId="urn:microsoft.com/office/officeart/2018/2/layout/IconVerticalSolidList"/>
    <dgm:cxn modelId="{6C54AC46-746A-459D-8823-1329E6F3AC33}" type="presParOf" srcId="{6C4A4EF1-F8BD-482A-B508-7806F2A3E3AD}" destId="{24680603-533D-420E-9AC9-0E10FAC3390B}" srcOrd="1" destOrd="0" presId="urn:microsoft.com/office/officeart/2018/2/layout/IconVerticalSolidList"/>
    <dgm:cxn modelId="{607DE0D9-6261-4E1F-A054-0FE93B34CE79}" type="presParOf" srcId="{6C4A4EF1-F8BD-482A-B508-7806F2A3E3AD}" destId="{14A8ED54-5BB2-45E4-B88B-A9E8A8459B30}" srcOrd="2" destOrd="0" presId="urn:microsoft.com/office/officeart/2018/2/layout/IconVerticalSolidList"/>
    <dgm:cxn modelId="{AB22450B-E5BE-4A03-B0CB-1D89EC5EE860}" type="presParOf" srcId="{6C4A4EF1-F8BD-482A-B508-7806F2A3E3AD}" destId="{E7711065-3F4D-42A4-BA23-37C655FFBF8E}" srcOrd="3" destOrd="0" presId="urn:microsoft.com/office/officeart/2018/2/layout/IconVerticalSolidList"/>
    <dgm:cxn modelId="{F7EA93B7-D437-4D26-BD67-E37471F547BF}" type="presParOf" srcId="{590A6441-F779-48EF-9E96-E1AB79ECFCF0}" destId="{35BCE15B-18D1-40EA-B8FE-496BBF0C3735}" srcOrd="1" destOrd="0" presId="urn:microsoft.com/office/officeart/2018/2/layout/IconVerticalSolidList"/>
    <dgm:cxn modelId="{3D90E690-5B8A-4FE2-85A9-F2B430501EAA}" type="presParOf" srcId="{590A6441-F779-48EF-9E96-E1AB79ECFCF0}" destId="{5B2187E3-8BBC-462F-B604-9C57C9484CCB}" srcOrd="2" destOrd="0" presId="urn:microsoft.com/office/officeart/2018/2/layout/IconVerticalSolidList"/>
    <dgm:cxn modelId="{902DEB63-78AA-4D34-A819-99FAFA9F80D8}" type="presParOf" srcId="{5B2187E3-8BBC-462F-B604-9C57C9484CCB}" destId="{6C7D7EB7-3D75-4C3C-A9CF-45A3A71A7B46}" srcOrd="0" destOrd="0" presId="urn:microsoft.com/office/officeart/2018/2/layout/IconVerticalSolidList"/>
    <dgm:cxn modelId="{9A3322FC-4539-4865-9EA7-0EA389B9E68D}" type="presParOf" srcId="{5B2187E3-8BBC-462F-B604-9C57C9484CCB}" destId="{8D9C2F78-6714-4914-9CB1-7B33B7502C46}" srcOrd="1" destOrd="0" presId="urn:microsoft.com/office/officeart/2018/2/layout/IconVerticalSolidList"/>
    <dgm:cxn modelId="{90F6B5DD-E165-4231-90A6-D0B5B007C128}" type="presParOf" srcId="{5B2187E3-8BBC-462F-B604-9C57C9484CCB}" destId="{1EC5BBCE-42E3-45C0-9C59-7E12F21184F8}" srcOrd="2" destOrd="0" presId="urn:microsoft.com/office/officeart/2018/2/layout/IconVerticalSolidList"/>
    <dgm:cxn modelId="{58F6B6B5-77E6-4CA7-BBD3-746DB30A96BC}" type="presParOf" srcId="{5B2187E3-8BBC-462F-B604-9C57C9484CCB}" destId="{1F5DE8B0-6E6D-45C1-90F3-397E299D6B4C}" srcOrd="3" destOrd="0" presId="urn:microsoft.com/office/officeart/2018/2/layout/IconVerticalSolidList"/>
    <dgm:cxn modelId="{A3AC69C9-3E28-413E-B2DF-CA19CAD4ED15}" type="presParOf" srcId="{590A6441-F779-48EF-9E96-E1AB79ECFCF0}" destId="{C0503651-343B-47BD-AC91-FB605CA04E22}" srcOrd="3" destOrd="0" presId="urn:microsoft.com/office/officeart/2018/2/layout/IconVerticalSolidList"/>
    <dgm:cxn modelId="{68D6D68B-88E3-4962-ABF1-4EEC6302B536}" type="presParOf" srcId="{590A6441-F779-48EF-9E96-E1AB79ECFCF0}" destId="{02FB89C9-063A-4E43-A605-9CAC1E25FAA8}" srcOrd="4" destOrd="0" presId="urn:microsoft.com/office/officeart/2018/2/layout/IconVerticalSolidList"/>
    <dgm:cxn modelId="{5EEE34D3-E0BB-44CB-A150-AE23B3A72E51}" type="presParOf" srcId="{02FB89C9-063A-4E43-A605-9CAC1E25FAA8}" destId="{A5EEA250-15FF-4D37-80A0-866AEFC90DE9}" srcOrd="0" destOrd="0" presId="urn:microsoft.com/office/officeart/2018/2/layout/IconVerticalSolidList"/>
    <dgm:cxn modelId="{A8336235-7E44-42AD-98F7-66E0E4F3B580}" type="presParOf" srcId="{02FB89C9-063A-4E43-A605-9CAC1E25FAA8}" destId="{61D100A0-822D-4471-892F-13054320C329}" srcOrd="1" destOrd="0" presId="urn:microsoft.com/office/officeart/2018/2/layout/IconVerticalSolidList"/>
    <dgm:cxn modelId="{D585A7CD-23DA-4DD8-A151-87AFFCB3A41C}" type="presParOf" srcId="{02FB89C9-063A-4E43-A605-9CAC1E25FAA8}" destId="{09E223DE-C429-4D9D-988B-E391258A0A7B}" srcOrd="2" destOrd="0" presId="urn:microsoft.com/office/officeart/2018/2/layout/IconVerticalSolidList"/>
    <dgm:cxn modelId="{E5D21F88-FAF3-4BD7-AD42-EF13C426BBD8}" type="presParOf" srcId="{02FB89C9-063A-4E43-A605-9CAC1E25FAA8}" destId="{813287DA-4475-4134-8B5D-F001EFDDCE33}" srcOrd="3" destOrd="0" presId="urn:microsoft.com/office/officeart/2018/2/layout/IconVerticalSolidList"/>
    <dgm:cxn modelId="{BC08894F-0262-49E2-B21F-89F9F9787F16}" type="presParOf" srcId="{590A6441-F779-48EF-9E96-E1AB79ECFCF0}" destId="{A5A0D191-F977-48BD-A05E-556F474B5265}" srcOrd="5" destOrd="0" presId="urn:microsoft.com/office/officeart/2018/2/layout/IconVerticalSolidList"/>
    <dgm:cxn modelId="{6AAE1454-2038-400E-AE99-4A3036B9791B}" type="presParOf" srcId="{590A6441-F779-48EF-9E96-E1AB79ECFCF0}" destId="{5AE8236D-4AA9-4383-8985-0B6F553C8AB5}" srcOrd="6" destOrd="0" presId="urn:microsoft.com/office/officeart/2018/2/layout/IconVerticalSolidList"/>
    <dgm:cxn modelId="{CC42C2AF-80CE-4460-8A7A-1AFA6B528C79}" type="presParOf" srcId="{5AE8236D-4AA9-4383-8985-0B6F553C8AB5}" destId="{2ADCDE75-27D6-487E-9513-06237274C746}" srcOrd="0" destOrd="0" presId="urn:microsoft.com/office/officeart/2018/2/layout/IconVerticalSolidList"/>
    <dgm:cxn modelId="{DE86122A-27F3-4D17-A079-DE8CDE795F2F}" type="presParOf" srcId="{5AE8236D-4AA9-4383-8985-0B6F553C8AB5}" destId="{3D671A63-614B-4B5E-9BD0-1F255D148437}" srcOrd="1" destOrd="0" presId="urn:microsoft.com/office/officeart/2018/2/layout/IconVerticalSolidList"/>
    <dgm:cxn modelId="{DDFC21E3-0B9F-4A27-A3F1-3E9B823F5C42}" type="presParOf" srcId="{5AE8236D-4AA9-4383-8985-0B6F553C8AB5}" destId="{C52E845B-B11A-4828-9FD3-44CC1DDE8013}" srcOrd="2" destOrd="0" presId="urn:microsoft.com/office/officeart/2018/2/layout/IconVerticalSolidList"/>
    <dgm:cxn modelId="{E9E47E99-58E0-4102-A620-F940C74C2994}" type="presParOf" srcId="{5AE8236D-4AA9-4383-8985-0B6F553C8AB5}" destId="{7656943D-3133-489B-B7FC-61AD099DB3B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0296B3-D474-41E1-AD94-D6B06A0098A3}"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E833D9B7-E80D-4536-8997-68D8203E6F85}">
      <dgm:prSet/>
      <dgm:spPr/>
      <dgm:t>
        <a:bodyPr/>
        <a:lstStyle/>
        <a:p>
          <a:pPr>
            <a:defRPr b="1"/>
          </a:pPr>
          <a:r>
            <a:rPr lang="en-GB"/>
            <a:t>Investment €1 million</a:t>
          </a:r>
          <a:endParaRPr lang="en-US"/>
        </a:p>
      </dgm:t>
    </dgm:pt>
    <dgm:pt modelId="{E52B5283-55B7-4D1F-91BA-70A9C41FD0A7}" type="parTrans" cxnId="{32DCB336-1905-4E77-9C95-D4FE2300FE68}">
      <dgm:prSet/>
      <dgm:spPr/>
      <dgm:t>
        <a:bodyPr/>
        <a:lstStyle/>
        <a:p>
          <a:endParaRPr lang="en-US"/>
        </a:p>
      </dgm:t>
    </dgm:pt>
    <dgm:pt modelId="{13958E50-8954-4BE8-9E21-9ACF7C75BC95}" type="sibTrans" cxnId="{32DCB336-1905-4E77-9C95-D4FE2300FE68}">
      <dgm:prSet/>
      <dgm:spPr/>
      <dgm:t>
        <a:bodyPr/>
        <a:lstStyle/>
        <a:p>
          <a:endParaRPr lang="en-US"/>
        </a:p>
      </dgm:t>
    </dgm:pt>
    <dgm:pt modelId="{B4EB7479-17DB-4653-9C00-DE80323F6E5D}">
      <dgm:prSet/>
      <dgm:spPr/>
      <dgm:t>
        <a:bodyPr/>
        <a:lstStyle/>
        <a:p>
          <a:pPr>
            <a:defRPr b="1"/>
          </a:pPr>
          <a:r>
            <a:rPr lang="en-GB"/>
            <a:t>Desired profit 12%</a:t>
          </a:r>
          <a:endParaRPr lang="en-US"/>
        </a:p>
      </dgm:t>
    </dgm:pt>
    <dgm:pt modelId="{F9B15992-9B45-441E-96A1-ABBB8B9F4D99}" type="parTrans" cxnId="{5AECC60D-70FD-4395-AB81-6E87FEC6E8DF}">
      <dgm:prSet/>
      <dgm:spPr/>
      <dgm:t>
        <a:bodyPr/>
        <a:lstStyle/>
        <a:p>
          <a:endParaRPr lang="en-US"/>
        </a:p>
      </dgm:t>
    </dgm:pt>
    <dgm:pt modelId="{302C99F2-A69D-456F-B082-75AEB099B365}" type="sibTrans" cxnId="{5AECC60D-70FD-4395-AB81-6E87FEC6E8DF}">
      <dgm:prSet/>
      <dgm:spPr/>
      <dgm:t>
        <a:bodyPr/>
        <a:lstStyle/>
        <a:p>
          <a:endParaRPr lang="en-US"/>
        </a:p>
      </dgm:t>
    </dgm:pt>
    <dgm:pt modelId="{1EDB5803-7CD1-42DD-BC4B-C1872CD48662}">
      <dgm:prSet/>
      <dgm:spPr/>
      <dgm:t>
        <a:bodyPr/>
        <a:lstStyle/>
        <a:p>
          <a:pPr>
            <a:defRPr b="1"/>
          </a:pPr>
          <a:r>
            <a:rPr lang="en-GB"/>
            <a:t>Expected no. units is 20,000</a:t>
          </a:r>
          <a:endParaRPr lang="en-US"/>
        </a:p>
      </dgm:t>
    </dgm:pt>
    <dgm:pt modelId="{D9077B3B-3221-4924-96AB-744C8FE2D2A6}" type="parTrans" cxnId="{57399747-D121-4E88-BC41-FE9F77141AD0}">
      <dgm:prSet/>
      <dgm:spPr/>
      <dgm:t>
        <a:bodyPr/>
        <a:lstStyle/>
        <a:p>
          <a:endParaRPr lang="en-US"/>
        </a:p>
      </dgm:t>
    </dgm:pt>
    <dgm:pt modelId="{D0D7487B-790B-4EB8-B460-E4ED364D18F1}" type="sibTrans" cxnId="{57399747-D121-4E88-BC41-FE9F77141AD0}">
      <dgm:prSet/>
      <dgm:spPr/>
      <dgm:t>
        <a:bodyPr/>
        <a:lstStyle/>
        <a:p>
          <a:endParaRPr lang="en-US"/>
        </a:p>
      </dgm:t>
    </dgm:pt>
    <dgm:pt modelId="{DAE4FA26-8146-4E84-B00F-E0ADD14EE020}">
      <dgm:prSet/>
      <dgm:spPr/>
      <dgm:t>
        <a:bodyPr/>
        <a:lstStyle/>
        <a:p>
          <a:r>
            <a:rPr lang="en-GB"/>
            <a:t>Desired profit is therefore €120,000</a:t>
          </a:r>
          <a:endParaRPr lang="en-US"/>
        </a:p>
      </dgm:t>
    </dgm:pt>
    <dgm:pt modelId="{7B1FA1BA-21FC-4F43-8600-5E1A995F2FB8}" type="parTrans" cxnId="{9FB0F882-626D-4816-8996-9210DB27D151}">
      <dgm:prSet/>
      <dgm:spPr/>
      <dgm:t>
        <a:bodyPr/>
        <a:lstStyle/>
        <a:p>
          <a:endParaRPr lang="en-US"/>
        </a:p>
      </dgm:t>
    </dgm:pt>
    <dgm:pt modelId="{1E0627FA-82A6-4558-8541-F3F850644AAD}" type="sibTrans" cxnId="{9FB0F882-626D-4816-8996-9210DB27D151}">
      <dgm:prSet/>
      <dgm:spPr/>
      <dgm:t>
        <a:bodyPr/>
        <a:lstStyle/>
        <a:p>
          <a:endParaRPr lang="en-US"/>
        </a:p>
      </dgm:t>
    </dgm:pt>
    <dgm:pt modelId="{D507A67E-BB6E-440D-A569-FB0758A50EEA}">
      <dgm:prSet/>
      <dgm:spPr/>
      <dgm:t>
        <a:bodyPr/>
        <a:lstStyle/>
        <a:p>
          <a:r>
            <a:rPr lang="en-GB"/>
            <a:t>i.e. €120,000/20,000 units = €6 profit per unit</a:t>
          </a:r>
          <a:endParaRPr lang="en-US"/>
        </a:p>
      </dgm:t>
    </dgm:pt>
    <dgm:pt modelId="{90E0A307-965A-4A01-B2DA-FEF0A78E34B3}" type="parTrans" cxnId="{2D8A8D58-A31B-4B68-AF58-9699E899282D}">
      <dgm:prSet/>
      <dgm:spPr/>
      <dgm:t>
        <a:bodyPr/>
        <a:lstStyle/>
        <a:p>
          <a:endParaRPr lang="en-US"/>
        </a:p>
      </dgm:t>
    </dgm:pt>
    <dgm:pt modelId="{29178517-E609-4160-BC8C-96DF74E9DE5C}" type="sibTrans" cxnId="{2D8A8D58-A31B-4B68-AF58-9699E899282D}">
      <dgm:prSet/>
      <dgm:spPr/>
      <dgm:t>
        <a:bodyPr/>
        <a:lstStyle/>
        <a:p>
          <a:endParaRPr lang="en-US"/>
        </a:p>
      </dgm:t>
    </dgm:pt>
    <dgm:pt modelId="{5FB57A0D-3DB6-4E5F-8B44-C71483458A8E}">
      <dgm:prSet/>
      <dgm:spPr/>
      <dgm:t>
        <a:bodyPr/>
        <a:lstStyle/>
        <a:p>
          <a:r>
            <a:rPr lang="en-GB"/>
            <a:t>Unit cost of €20 + Profit of €6 = Price of €26</a:t>
          </a:r>
          <a:endParaRPr lang="en-US"/>
        </a:p>
      </dgm:t>
    </dgm:pt>
    <dgm:pt modelId="{846797F7-E997-46AF-9F77-B2394A01B00A}" type="parTrans" cxnId="{7E01F68F-552B-4DBE-B122-1E1F9474D1BB}">
      <dgm:prSet/>
      <dgm:spPr/>
      <dgm:t>
        <a:bodyPr/>
        <a:lstStyle/>
        <a:p>
          <a:endParaRPr lang="en-US"/>
        </a:p>
      </dgm:t>
    </dgm:pt>
    <dgm:pt modelId="{C616DE02-4B56-49F8-AF23-985B93D235D0}" type="sibTrans" cxnId="{7E01F68F-552B-4DBE-B122-1E1F9474D1BB}">
      <dgm:prSet/>
      <dgm:spPr/>
      <dgm:t>
        <a:bodyPr/>
        <a:lstStyle/>
        <a:p>
          <a:endParaRPr lang="en-US"/>
        </a:p>
      </dgm:t>
    </dgm:pt>
    <dgm:pt modelId="{44AEF47E-2B59-453B-83D1-C858E678DB6B}" type="pres">
      <dgm:prSet presAssocID="{C10296B3-D474-41E1-AD94-D6B06A0098A3}" presName="root" presStyleCnt="0">
        <dgm:presLayoutVars>
          <dgm:dir/>
          <dgm:resizeHandles val="exact"/>
        </dgm:presLayoutVars>
      </dgm:prSet>
      <dgm:spPr/>
    </dgm:pt>
    <dgm:pt modelId="{18908B7A-7C46-4594-93E2-EB8CFBDF318E}" type="pres">
      <dgm:prSet presAssocID="{E833D9B7-E80D-4536-8997-68D8203E6F85}" presName="compNode" presStyleCnt="0"/>
      <dgm:spPr/>
    </dgm:pt>
    <dgm:pt modelId="{DA21E320-F939-4B11-8C4E-29CBB01B9EB9}" type="pres">
      <dgm:prSet presAssocID="{E833D9B7-E80D-4536-8997-68D8203E6F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D2DFF69D-9987-49BB-AA92-C61A2CF6DE08}" type="pres">
      <dgm:prSet presAssocID="{E833D9B7-E80D-4536-8997-68D8203E6F85}" presName="iconSpace" presStyleCnt="0"/>
      <dgm:spPr/>
    </dgm:pt>
    <dgm:pt modelId="{0F185DAC-CB4E-4A7C-A373-4232B46D95B1}" type="pres">
      <dgm:prSet presAssocID="{E833D9B7-E80D-4536-8997-68D8203E6F85}" presName="parTx" presStyleLbl="revTx" presStyleIdx="0" presStyleCnt="6">
        <dgm:presLayoutVars>
          <dgm:chMax val="0"/>
          <dgm:chPref val="0"/>
        </dgm:presLayoutVars>
      </dgm:prSet>
      <dgm:spPr/>
    </dgm:pt>
    <dgm:pt modelId="{A8032972-1998-4D27-A586-99AE8CBE29AB}" type="pres">
      <dgm:prSet presAssocID="{E833D9B7-E80D-4536-8997-68D8203E6F85}" presName="txSpace" presStyleCnt="0"/>
      <dgm:spPr/>
    </dgm:pt>
    <dgm:pt modelId="{FFD86813-F484-44B7-9F65-1D4833144A70}" type="pres">
      <dgm:prSet presAssocID="{E833D9B7-E80D-4536-8997-68D8203E6F85}" presName="desTx" presStyleLbl="revTx" presStyleIdx="1" presStyleCnt="6">
        <dgm:presLayoutVars/>
      </dgm:prSet>
      <dgm:spPr/>
    </dgm:pt>
    <dgm:pt modelId="{B0058255-FDAD-44E2-BE24-715A3D323B86}" type="pres">
      <dgm:prSet presAssocID="{13958E50-8954-4BE8-9E21-9ACF7C75BC95}" presName="sibTrans" presStyleCnt="0"/>
      <dgm:spPr/>
    </dgm:pt>
    <dgm:pt modelId="{7CB64A87-EE44-4827-8E0B-A45E55B9088D}" type="pres">
      <dgm:prSet presAssocID="{B4EB7479-17DB-4653-9C00-DE80323F6E5D}" presName="compNode" presStyleCnt="0"/>
      <dgm:spPr/>
    </dgm:pt>
    <dgm:pt modelId="{C31F58E3-162A-4B1B-A7C0-3BAA07F71DCD}" type="pres">
      <dgm:prSet presAssocID="{B4EB7479-17DB-4653-9C00-DE80323F6E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D68422E2-9E0E-4218-A368-2C96070FCEC5}" type="pres">
      <dgm:prSet presAssocID="{B4EB7479-17DB-4653-9C00-DE80323F6E5D}" presName="iconSpace" presStyleCnt="0"/>
      <dgm:spPr/>
    </dgm:pt>
    <dgm:pt modelId="{FED6717D-7CE2-4F1E-8070-73321E54D4C5}" type="pres">
      <dgm:prSet presAssocID="{B4EB7479-17DB-4653-9C00-DE80323F6E5D}" presName="parTx" presStyleLbl="revTx" presStyleIdx="2" presStyleCnt="6">
        <dgm:presLayoutVars>
          <dgm:chMax val="0"/>
          <dgm:chPref val="0"/>
        </dgm:presLayoutVars>
      </dgm:prSet>
      <dgm:spPr/>
    </dgm:pt>
    <dgm:pt modelId="{0A48AC7C-881F-4D81-9AAB-8C656B18842A}" type="pres">
      <dgm:prSet presAssocID="{B4EB7479-17DB-4653-9C00-DE80323F6E5D}" presName="txSpace" presStyleCnt="0"/>
      <dgm:spPr/>
    </dgm:pt>
    <dgm:pt modelId="{8F783E89-5170-4CC8-BAC8-3312341DDD7D}" type="pres">
      <dgm:prSet presAssocID="{B4EB7479-17DB-4653-9C00-DE80323F6E5D}" presName="desTx" presStyleLbl="revTx" presStyleIdx="3" presStyleCnt="6">
        <dgm:presLayoutVars/>
      </dgm:prSet>
      <dgm:spPr/>
    </dgm:pt>
    <dgm:pt modelId="{7B58E546-79BC-44A9-96D8-B623EA7DDD6A}" type="pres">
      <dgm:prSet presAssocID="{302C99F2-A69D-456F-B082-75AEB099B365}" presName="sibTrans" presStyleCnt="0"/>
      <dgm:spPr/>
    </dgm:pt>
    <dgm:pt modelId="{974E7A62-BB26-4FFE-B6E2-DB2174DA6E06}" type="pres">
      <dgm:prSet presAssocID="{1EDB5803-7CD1-42DD-BC4B-C1872CD48662}" presName="compNode" presStyleCnt="0"/>
      <dgm:spPr/>
    </dgm:pt>
    <dgm:pt modelId="{249E4AFB-F8E5-4B75-BEAE-BDFEE5DCC499}" type="pres">
      <dgm:prSet presAssocID="{1EDB5803-7CD1-42DD-BC4B-C1872CD486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A4EBBCCC-BE94-4F2B-87B6-6859DF983E32}" type="pres">
      <dgm:prSet presAssocID="{1EDB5803-7CD1-42DD-BC4B-C1872CD48662}" presName="iconSpace" presStyleCnt="0"/>
      <dgm:spPr/>
    </dgm:pt>
    <dgm:pt modelId="{4C5D2F89-4D6F-4E2E-A0DE-B32A3B55F30D}" type="pres">
      <dgm:prSet presAssocID="{1EDB5803-7CD1-42DD-BC4B-C1872CD48662}" presName="parTx" presStyleLbl="revTx" presStyleIdx="4" presStyleCnt="6">
        <dgm:presLayoutVars>
          <dgm:chMax val="0"/>
          <dgm:chPref val="0"/>
        </dgm:presLayoutVars>
      </dgm:prSet>
      <dgm:spPr/>
    </dgm:pt>
    <dgm:pt modelId="{2A71CC1D-9091-47BD-BC89-02020A89B7BD}" type="pres">
      <dgm:prSet presAssocID="{1EDB5803-7CD1-42DD-BC4B-C1872CD48662}" presName="txSpace" presStyleCnt="0"/>
      <dgm:spPr/>
    </dgm:pt>
    <dgm:pt modelId="{EBBF38B5-B9F3-4308-AD90-83590FA9B819}" type="pres">
      <dgm:prSet presAssocID="{1EDB5803-7CD1-42DD-BC4B-C1872CD48662}" presName="desTx" presStyleLbl="revTx" presStyleIdx="5" presStyleCnt="6">
        <dgm:presLayoutVars/>
      </dgm:prSet>
      <dgm:spPr/>
    </dgm:pt>
  </dgm:ptLst>
  <dgm:cxnLst>
    <dgm:cxn modelId="{5AECC60D-70FD-4395-AB81-6E87FEC6E8DF}" srcId="{C10296B3-D474-41E1-AD94-D6B06A0098A3}" destId="{B4EB7479-17DB-4653-9C00-DE80323F6E5D}" srcOrd="1" destOrd="0" parTransId="{F9B15992-9B45-441E-96A1-ABBB8B9F4D99}" sibTransId="{302C99F2-A69D-456F-B082-75AEB099B365}"/>
    <dgm:cxn modelId="{6EA99720-DE7F-4E3C-966F-14D2CD882FA8}" type="presOf" srcId="{C10296B3-D474-41E1-AD94-D6B06A0098A3}" destId="{44AEF47E-2B59-453B-83D1-C858E678DB6B}" srcOrd="0" destOrd="0" presId="urn:microsoft.com/office/officeart/2018/2/layout/IconLabelDescriptionList"/>
    <dgm:cxn modelId="{32DCB336-1905-4E77-9C95-D4FE2300FE68}" srcId="{C10296B3-D474-41E1-AD94-D6B06A0098A3}" destId="{E833D9B7-E80D-4536-8997-68D8203E6F85}" srcOrd="0" destOrd="0" parTransId="{E52B5283-55B7-4D1F-91BA-70A9C41FD0A7}" sibTransId="{13958E50-8954-4BE8-9E21-9ACF7C75BC95}"/>
    <dgm:cxn modelId="{E2669061-9841-4120-AFB7-03D005779A8B}" type="presOf" srcId="{1EDB5803-7CD1-42DD-BC4B-C1872CD48662}" destId="{4C5D2F89-4D6F-4E2E-A0DE-B32A3B55F30D}" srcOrd="0" destOrd="0" presId="urn:microsoft.com/office/officeart/2018/2/layout/IconLabelDescriptionList"/>
    <dgm:cxn modelId="{57399747-D121-4E88-BC41-FE9F77141AD0}" srcId="{C10296B3-D474-41E1-AD94-D6B06A0098A3}" destId="{1EDB5803-7CD1-42DD-BC4B-C1872CD48662}" srcOrd="2" destOrd="0" parTransId="{D9077B3B-3221-4924-96AB-744C8FE2D2A6}" sibTransId="{D0D7487B-790B-4EB8-B460-E4ED364D18F1}"/>
    <dgm:cxn modelId="{3669966E-BFE2-4F55-8645-661F03823ED2}" type="presOf" srcId="{B4EB7479-17DB-4653-9C00-DE80323F6E5D}" destId="{FED6717D-7CE2-4F1E-8070-73321E54D4C5}" srcOrd="0" destOrd="0" presId="urn:microsoft.com/office/officeart/2018/2/layout/IconLabelDescriptionList"/>
    <dgm:cxn modelId="{F4D7AD71-57B4-4F13-A4ED-FA364045B650}" type="presOf" srcId="{5FB57A0D-3DB6-4E5F-8B44-C71483458A8E}" destId="{EBBF38B5-B9F3-4308-AD90-83590FA9B819}" srcOrd="0" destOrd="2" presId="urn:microsoft.com/office/officeart/2018/2/layout/IconLabelDescriptionList"/>
    <dgm:cxn modelId="{2D8A8D58-A31B-4B68-AF58-9699E899282D}" srcId="{1EDB5803-7CD1-42DD-BC4B-C1872CD48662}" destId="{D507A67E-BB6E-440D-A569-FB0758A50EEA}" srcOrd="1" destOrd="0" parTransId="{90E0A307-965A-4A01-B2DA-FEF0A78E34B3}" sibTransId="{29178517-E609-4160-BC8C-96DF74E9DE5C}"/>
    <dgm:cxn modelId="{9FB0F882-626D-4816-8996-9210DB27D151}" srcId="{1EDB5803-7CD1-42DD-BC4B-C1872CD48662}" destId="{DAE4FA26-8146-4E84-B00F-E0ADD14EE020}" srcOrd="0" destOrd="0" parTransId="{7B1FA1BA-21FC-4F43-8600-5E1A995F2FB8}" sibTransId="{1E0627FA-82A6-4558-8541-F3F850644AAD}"/>
    <dgm:cxn modelId="{7E01F68F-552B-4DBE-B122-1E1F9474D1BB}" srcId="{1EDB5803-7CD1-42DD-BC4B-C1872CD48662}" destId="{5FB57A0D-3DB6-4E5F-8B44-C71483458A8E}" srcOrd="2" destOrd="0" parTransId="{846797F7-E997-46AF-9F77-B2394A01B00A}" sibTransId="{C616DE02-4B56-49F8-AF23-985B93D235D0}"/>
    <dgm:cxn modelId="{F2D9B7BE-1962-48B1-866A-FDFC0AAAA9B2}" type="presOf" srcId="{E833D9B7-E80D-4536-8997-68D8203E6F85}" destId="{0F185DAC-CB4E-4A7C-A373-4232B46D95B1}" srcOrd="0" destOrd="0" presId="urn:microsoft.com/office/officeart/2018/2/layout/IconLabelDescriptionList"/>
    <dgm:cxn modelId="{4F5D6CDF-8F09-42B4-98CF-ED978614B051}" type="presOf" srcId="{D507A67E-BB6E-440D-A569-FB0758A50EEA}" destId="{EBBF38B5-B9F3-4308-AD90-83590FA9B819}" srcOrd="0" destOrd="1" presId="urn:microsoft.com/office/officeart/2018/2/layout/IconLabelDescriptionList"/>
    <dgm:cxn modelId="{06FE2BF5-018E-4229-86FC-84AF434516B0}" type="presOf" srcId="{DAE4FA26-8146-4E84-B00F-E0ADD14EE020}" destId="{EBBF38B5-B9F3-4308-AD90-83590FA9B819}" srcOrd="0" destOrd="0" presId="urn:microsoft.com/office/officeart/2018/2/layout/IconLabelDescriptionList"/>
    <dgm:cxn modelId="{EAE1ABC0-7472-4809-8983-E29C7AF0B3DD}" type="presParOf" srcId="{44AEF47E-2B59-453B-83D1-C858E678DB6B}" destId="{18908B7A-7C46-4594-93E2-EB8CFBDF318E}" srcOrd="0" destOrd="0" presId="urn:microsoft.com/office/officeart/2018/2/layout/IconLabelDescriptionList"/>
    <dgm:cxn modelId="{00ED3E82-929B-4885-9B5C-78D04CBAA903}" type="presParOf" srcId="{18908B7A-7C46-4594-93E2-EB8CFBDF318E}" destId="{DA21E320-F939-4B11-8C4E-29CBB01B9EB9}" srcOrd="0" destOrd="0" presId="urn:microsoft.com/office/officeart/2018/2/layout/IconLabelDescriptionList"/>
    <dgm:cxn modelId="{B9D377FA-0445-47F4-9205-E3956ED814AB}" type="presParOf" srcId="{18908B7A-7C46-4594-93E2-EB8CFBDF318E}" destId="{D2DFF69D-9987-49BB-AA92-C61A2CF6DE08}" srcOrd="1" destOrd="0" presId="urn:microsoft.com/office/officeart/2018/2/layout/IconLabelDescriptionList"/>
    <dgm:cxn modelId="{610B1556-9566-48E4-AD6D-1B6B20572F01}" type="presParOf" srcId="{18908B7A-7C46-4594-93E2-EB8CFBDF318E}" destId="{0F185DAC-CB4E-4A7C-A373-4232B46D95B1}" srcOrd="2" destOrd="0" presId="urn:microsoft.com/office/officeart/2018/2/layout/IconLabelDescriptionList"/>
    <dgm:cxn modelId="{20F5DBE4-AAD0-4166-A1E6-F746DF99E45D}" type="presParOf" srcId="{18908B7A-7C46-4594-93E2-EB8CFBDF318E}" destId="{A8032972-1998-4D27-A586-99AE8CBE29AB}" srcOrd="3" destOrd="0" presId="urn:microsoft.com/office/officeart/2018/2/layout/IconLabelDescriptionList"/>
    <dgm:cxn modelId="{6DBE5EBF-1393-4642-AE18-532A709389A4}" type="presParOf" srcId="{18908B7A-7C46-4594-93E2-EB8CFBDF318E}" destId="{FFD86813-F484-44B7-9F65-1D4833144A70}" srcOrd="4" destOrd="0" presId="urn:microsoft.com/office/officeart/2018/2/layout/IconLabelDescriptionList"/>
    <dgm:cxn modelId="{33C6733B-46D6-4271-984F-7BD5355E4780}" type="presParOf" srcId="{44AEF47E-2B59-453B-83D1-C858E678DB6B}" destId="{B0058255-FDAD-44E2-BE24-715A3D323B86}" srcOrd="1" destOrd="0" presId="urn:microsoft.com/office/officeart/2018/2/layout/IconLabelDescriptionList"/>
    <dgm:cxn modelId="{C9578335-F14A-42C6-9224-93DF05BD3961}" type="presParOf" srcId="{44AEF47E-2B59-453B-83D1-C858E678DB6B}" destId="{7CB64A87-EE44-4827-8E0B-A45E55B9088D}" srcOrd="2" destOrd="0" presId="urn:microsoft.com/office/officeart/2018/2/layout/IconLabelDescriptionList"/>
    <dgm:cxn modelId="{05287C22-0133-4C33-995A-4D9F8A4B2CE2}" type="presParOf" srcId="{7CB64A87-EE44-4827-8E0B-A45E55B9088D}" destId="{C31F58E3-162A-4B1B-A7C0-3BAA07F71DCD}" srcOrd="0" destOrd="0" presId="urn:microsoft.com/office/officeart/2018/2/layout/IconLabelDescriptionList"/>
    <dgm:cxn modelId="{17BB32CB-0626-4F4E-851B-7D58DC6CC992}" type="presParOf" srcId="{7CB64A87-EE44-4827-8E0B-A45E55B9088D}" destId="{D68422E2-9E0E-4218-A368-2C96070FCEC5}" srcOrd="1" destOrd="0" presId="urn:microsoft.com/office/officeart/2018/2/layout/IconLabelDescriptionList"/>
    <dgm:cxn modelId="{BF617890-C614-4018-ABA8-5F5C55645757}" type="presParOf" srcId="{7CB64A87-EE44-4827-8E0B-A45E55B9088D}" destId="{FED6717D-7CE2-4F1E-8070-73321E54D4C5}" srcOrd="2" destOrd="0" presId="urn:microsoft.com/office/officeart/2018/2/layout/IconLabelDescriptionList"/>
    <dgm:cxn modelId="{C07FFCE3-C0FF-4431-8EB8-3702F7D66F65}" type="presParOf" srcId="{7CB64A87-EE44-4827-8E0B-A45E55B9088D}" destId="{0A48AC7C-881F-4D81-9AAB-8C656B18842A}" srcOrd="3" destOrd="0" presId="urn:microsoft.com/office/officeart/2018/2/layout/IconLabelDescriptionList"/>
    <dgm:cxn modelId="{5AE848BE-63FD-4C30-817C-066CBEC9AE2C}" type="presParOf" srcId="{7CB64A87-EE44-4827-8E0B-A45E55B9088D}" destId="{8F783E89-5170-4CC8-BAC8-3312341DDD7D}" srcOrd="4" destOrd="0" presId="urn:microsoft.com/office/officeart/2018/2/layout/IconLabelDescriptionList"/>
    <dgm:cxn modelId="{6AC89D20-32D2-4A89-B5F5-8AA3219E4741}" type="presParOf" srcId="{44AEF47E-2B59-453B-83D1-C858E678DB6B}" destId="{7B58E546-79BC-44A9-96D8-B623EA7DDD6A}" srcOrd="3" destOrd="0" presId="urn:microsoft.com/office/officeart/2018/2/layout/IconLabelDescriptionList"/>
    <dgm:cxn modelId="{863F11E4-BC2F-4932-BFDC-D78448709BC0}" type="presParOf" srcId="{44AEF47E-2B59-453B-83D1-C858E678DB6B}" destId="{974E7A62-BB26-4FFE-B6E2-DB2174DA6E06}" srcOrd="4" destOrd="0" presId="urn:microsoft.com/office/officeart/2018/2/layout/IconLabelDescriptionList"/>
    <dgm:cxn modelId="{1D119B0E-3128-41D3-961B-7C050B4F12DD}" type="presParOf" srcId="{974E7A62-BB26-4FFE-B6E2-DB2174DA6E06}" destId="{249E4AFB-F8E5-4B75-BEAE-BDFEE5DCC499}" srcOrd="0" destOrd="0" presId="urn:microsoft.com/office/officeart/2018/2/layout/IconLabelDescriptionList"/>
    <dgm:cxn modelId="{F371BF5E-F54C-42C9-BA58-8ECD6177EDCA}" type="presParOf" srcId="{974E7A62-BB26-4FFE-B6E2-DB2174DA6E06}" destId="{A4EBBCCC-BE94-4F2B-87B6-6859DF983E32}" srcOrd="1" destOrd="0" presId="urn:microsoft.com/office/officeart/2018/2/layout/IconLabelDescriptionList"/>
    <dgm:cxn modelId="{9C059F21-9D7E-4650-89A9-C90710205031}" type="presParOf" srcId="{974E7A62-BB26-4FFE-B6E2-DB2174DA6E06}" destId="{4C5D2F89-4D6F-4E2E-A0DE-B32A3B55F30D}" srcOrd="2" destOrd="0" presId="urn:microsoft.com/office/officeart/2018/2/layout/IconLabelDescriptionList"/>
    <dgm:cxn modelId="{2BA64EE8-D4FC-47F7-A722-CAD733BCDE06}" type="presParOf" srcId="{974E7A62-BB26-4FFE-B6E2-DB2174DA6E06}" destId="{2A71CC1D-9091-47BD-BC89-02020A89B7BD}" srcOrd="3" destOrd="0" presId="urn:microsoft.com/office/officeart/2018/2/layout/IconLabelDescriptionList"/>
    <dgm:cxn modelId="{A05DDB24-53A7-4E51-B93A-2FBE2CA31BD3}" type="presParOf" srcId="{974E7A62-BB26-4FFE-B6E2-DB2174DA6E06}" destId="{EBBF38B5-B9F3-4308-AD90-83590FA9B819}"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2AFA-E171-4FDF-B556-746E585C852A}">
      <dsp:nvSpPr>
        <dsp:cNvPr id="0" name=""/>
        <dsp:cNvSpPr/>
      </dsp:nvSpPr>
      <dsp:spPr>
        <a:xfrm>
          <a:off x="0" y="2179"/>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486EE-960A-4EC1-BB79-B0E53EBBC7C5}">
      <dsp:nvSpPr>
        <dsp:cNvPr id="0" name=""/>
        <dsp:cNvSpPr/>
      </dsp:nvSpPr>
      <dsp:spPr>
        <a:xfrm>
          <a:off x="334156" y="250725"/>
          <a:ext cx="607557" cy="607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87049E-C12D-4236-B3CF-583F7F46C995}">
      <dsp:nvSpPr>
        <dsp:cNvPr id="0" name=""/>
        <dsp:cNvSpPr/>
      </dsp:nvSpPr>
      <dsp:spPr>
        <a:xfrm>
          <a:off x="1275871" y="2179"/>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The marketing function and accounting</a:t>
          </a:r>
          <a:endParaRPr lang="en-US" sz="2200" kern="1200"/>
        </a:p>
      </dsp:txBody>
      <dsp:txXfrm>
        <a:off x="1275871" y="2179"/>
        <a:ext cx="3159206" cy="1104650"/>
      </dsp:txXfrm>
    </dsp:sp>
    <dsp:sp modelId="{626D5C80-6EB5-4461-BA16-E75ECB4FE29A}">
      <dsp:nvSpPr>
        <dsp:cNvPr id="0" name=""/>
        <dsp:cNvSpPr/>
      </dsp:nvSpPr>
      <dsp:spPr>
        <a:xfrm>
          <a:off x="0" y="1382992"/>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5DF52B-080E-492E-BC94-86510373B211}">
      <dsp:nvSpPr>
        <dsp:cNvPr id="0" name=""/>
        <dsp:cNvSpPr/>
      </dsp:nvSpPr>
      <dsp:spPr>
        <a:xfrm>
          <a:off x="334156" y="1631539"/>
          <a:ext cx="607557" cy="607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E4AE21-C4DE-46F3-B56C-9A19A78530BD}">
      <dsp:nvSpPr>
        <dsp:cNvPr id="0" name=""/>
        <dsp:cNvSpPr/>
      </dsp:nvSpPr>
      <dsp:spPr>
        <a:xfrm>
          <a:off x="1275871" y="1382992"/>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Cost behaviour: fixed and variable costs</a:t>
          </a:r>
          <a:endParaRPr lang="en-US" sz="2200" kern="1200"/>
        </a:p>
      </dsp:txBody>
      <dsp:txXfrm>
        <a:off x="1275871" y="1382992"/>
        <a:ext cx="3159206" cy="1104650"/>
      </dsp:txXfrm>
    </dsp:sp>
    <dsp:sp modelId="{3BA093D5-3D17-4D82-9FF5-A105DB69691B}">
      <dsp:nvSpPr>
        <dsp:cNvPr id="0" name=""/>
        <dsp:cNvSpPr/>
      </dsp:nvSpPr>
      <dsp:spPr>
        <a:xfrm>
          <a:off x="0" y="2763806"/>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C58982-B7C7-4DFF-BD1B-11EB1CB236D8}">
      <dsp:nvSpPr>
        <dsp:cNvPr id="0" name=""/>
        <dsp:cNvSpPr/>
      </dsp:nvSpPr>
      <dsp:spPr>
        <a:xfrm>
          <a:off x="334156" y="3012352"/>
          <a:ext cx="607557" cy="6075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7367FD-336C-4ED8-BCC5-B5DC5CE9D529}">
      <dsp:nvSpPr>
        <dsp:cNvPr id="0" name=""/>
        <dsp:cNvSpPr/>
      </dsp:nvSpPr>
      <dsp:spPr>
        <a:xfrm>
          <a:off x="1275871" y="2763806"/>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Cost-volume-profit analysis</a:t>
          </a:r>
          <a:endParaRPr lang="en-US" sz="2200" kern="1200"/>
        </a:p>
      </dsp:txBody>
      <dsp:txXfrm>
        <a:off x="1275871" y="2763806"/>
        <a:ext cx="3159206" cy="1104650"/>
      </dsp:txXfrm>
    </dsp:sp>
    <dsp:sp modelId="{31310921-F831-410C-A45C-BA43863C6F45}">
      <dsp:nvSpPr>
        <dsp:cNvPr id="0" name=""/>
        <dsp:cNvSpPr/>
      </dsp:nvSpPr>
      <dsp:spPr>
        <a:xfrm>
          <a:off x="0" y="4144619"/>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A9BE6-CF51-49EE-A72A-557DEF393073}">
      <dsp:nvSpPr>
        <dsp:cNvPr id="0" name=""/>
        <dsp:cNvSpPr/>
      </dsp:nvSpPr>
      <dsp:spPr>
        <a:xfrm>
          <a:off x="334156" y="4393166"/>
          <a:ext cx="607557" cy="6075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625053-D087-43A1-9015-7AE0C92DCC53}">
      <dsp:nvSpPr>
        <dsp:cNvPr id="0" name=""/>
        <dsp:cNvSpPr/>
      </dsp:nvSpPr>
      <dsp:spPr>
        <a:xfrm>
          <a:off x="1275871" y="4144619"/>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Alternative approaches to pricing</a:t>
          </a:r>
          <a:endParaRPr lang="en-US" sz="2200" kern="1200"/>
        </a:p>
      </dsp:txBody>
      <dsp:txXfrm>
        <a:off x="1275871" y="4144619"/>
        <a:ext cx="3159206" cy="1104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3B595-F19D-4D4E-9661-5AE4411853FA}">
      <dsp:nvSpPr>
        <dsp:cNvPr id="0" name=""/>
        <dsp:cNvSpPr/>
      </dsp:nvSpPr>
      <dsp:spPr>
        <a:xfrm>
          <a:off x="0" y="1924"/>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80603-533D-420E-9AC9-0E10FAC3390B}">
      <dsp:nvSpPr>
        <dsp:cNvPr id="0" name=""/>
        <dsp:cNvSpPr/>
      </dsp:nvSpPr>
      <dsp:spPr>
        <a:xfrm>
          <a:off x="295064" y="221393"/>
          <a:ext cx="536480" cy="536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711065-3F4D-42A4-BA23-37C655FFBF8E}">
      <dsp:nvSpPr>
        <dsp:cNvPr id="0" name=""/>
        <dsp:cNvSpPr/>
      </dsp:nvSpPr>
      <dsp:spPr>
        <a:xfrm>
          <a:off x="1126608" y="1924"/>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Cost-plus pricing</a:t>
          </a:r>
          <a:endParaRPr lang="en-US" sz="2200" kern="1200"/>
        </a:p>
      </dsp:txBody>
      <dsp:txXfrm>
        <a:off x="1126608" y="1924"/>
        <a:ext cx="3308469" cy="975418"/>
      </dsp:txXfrm>
    </dsp:sp>
    <dsp:sp modelId="{6C7D7EB7-3D75-4C3C-A9CF-45A3A71A7B46}">
      <dsp:nvSpPr>
        <dsp:cNvPr id="0" name=""/>
        <dsp:cNvSpPr/>
      </dsp:nvSpPr>
      <dsp:spPr>
        <a:xfrm>
          <a:off x="0" y="1221197"/>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9C2F78-6714-4914-9CB1-7B33B7502C46}">
      <dsp:nvSpPr>
        <dsp:cNvPr id="0" name=""/>
        <dsp:cNvSpPr/>
      </dsp:nvSpPr>
      <dsp:spPr>
        <a:xfrm>
          <a:off x="295064" y="1440667"/>
          <a:ext cx="536480" cy="536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5DE8B0-6E6D-45C1-90F3-397E299D6B4C}">
      <dsp:nvSpPr>
        <dsp:cNvPr id="0" name=""/>
        <dsp:cNvSpPr/>
      </dsp:nvSpPr>
      <dsp:spPr>
        <a:xfrm>
          <a:off x="1126608" y="1221197"/>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Target rate of return pricing</a:t>
          </a:r>
          <a:endParaRPr lang="en-US" sz="2200" kern="1200"/>
        </a:p>
      </dsp:txBody>
      <dsp:txXfrm>
        <a:off x="1126608" y="1221197"/>
        <a:ext cx="3308469" cy="975418"/>
      </dsp:txXfrm>
    </dsp:sp>
    <dsp:sp modelId="{A5EEA250-15FF-4D37-80A0-866AEFC90DE9}">
      <dsp:nvSpPr>
        <dsp:cNvPr id="0" name=""/>
        <dsp:cNvSpPr/>
      </dsp:nvSpPr>
      <dsp:spPr>
        <a:xfrm>
          <a:off x="0" y="2440471"/>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D100A0-822D-4471-892F-13054320C329}">
      <dsp:nvSpPr>
        <dsp:cNvPr id="0" name=""/>
        <dsp:cNvSpPr/>
      </dsp:nvSpPr>
      <dsp:spPr>
        <a:xfrm>
          <a:off x="295064" y="2659940"/>
          <a:ext cx="536480" cy="536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3287DA-4475-4134-8B5D-F001EFDDCE33}">
      <dsp:nvSpPr>
        <dsp:cNvPr id="0" name=""/>
        <dsp:cNvSpPr/>
      </dsp:nvSpPr>
      <dsp:spPr>
        <a:xfrm>
          <a:off x="1126608" y="2440471"/>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Special pricing decisions</a:t>
          </a:r>
          <a:endParaRPr lang="en-US" sz="2200" kern="1200"/>
        </a:p>
      </dsp:txBody>
      <dsp:txXfrm>
        <a:off x="1126608" y="2440471"/>
        <a:ext cx="3308469" cy="975418"/>
      </dsp:txXfrm>
    </dsp:sp>
    <dsp:sp modelId="{2ADCDE75-27D6-487E-9513-06237274C746}">
      <dsp:nvSpPr>
        <dsp:cNvPr id="0" name=""/>
        <dsp:cNvSpPr/>
      </dsp:nvSpPr>
      <dsp:spPr>
        <a:xfrm>
          <a:off x="0" y="3659744"/>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71A63-614B-4B5E-9BD0-1F255D148437}">
      <dsp:nvSpPr>
        <dsp:cNvPr id="0" name=""/>
        <dsp:cNvSpPr/>
      </dsp:nvSpPr>
      <dsp:spPr>
        <a:xfrm>
          <a:off x="295064" y="3879213"/>
          <a:ext cx="536480" cy="5364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56943D-3133-489B-B7FC-61AD099DB3BE}">
      <dsp:nvSpPr>
        <dsp:cNvPr id="0" name=""/>
        <dsp:cNvSpPr/>
      </dsp:nvSpPr>
      <dsp:spPr>
        <a:xfrm>
          <a:off x="1126608" y="3659744"/>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Transfer pricing. </a:t>
          </a:r>
          <a:endParaRPr lang="en-US" sz="2200" kern="1200"/>
        </a:p>
      </dsp:txBody>
      <dsp:txXfrm>
        <a:off x="1126608" y="3659744"/>
        <a:ext cx="3308469" cy="9754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21E320-F939-4B11-8C4E-29CBB01B9EB9}">
      <dsp:nvSpPr>
        <dsp:cNvPr id="0" name=""/>
        <dsp:cNvSpPr/>
      </dsp:nvSpPr>
      <dsp:spPr>
        <a:xfrm>
          <a:off x="1306" y="609625"/>
          <a:ext cx="752308" cy="7523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185DAC-CB4E-4A7C-A373-4232B46D95B1}">
      <dsp:nvSpPr>
        <dsp:cNvPr id="0" name=""/>
        <dsp:cNvSpPr/>
      </dsp:nvSpPr>
      <dsp:spPr>
        <a:xfrm>
          <a:off x="1306" y="1452459"/>
          <a:ext cx="2149453" cy="37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Investment €1 million</a:t>
          </a:r>
          <a:endParaRPr lang="en-US" sz="1400" kern="1200"/>
        </a:p>
      </dsp:txBody>
      <dsp:txXfrm>
        <a:off x="1306" y="1452459"/>
        <a:ext cx="2149453" cy="372795"/>
      </dsp:txXfrm>
    </dsp:sp>
    <dsp:sp modelId="{FFD86813-F484-44B7-9F65-1D4833144A70}">
      <dsp:nvSpPr>
        <dsp:cNvPr id="0" name=""/>
        <dsp:cNvSpPr/>
      </dsp:nvSpPr>
      <dsp:spPr>
        <a:xfrm>
          <a:off x="1306" y="1867360"/>
          <a:ext cx="2149453" cy="847507"/>
        </a:xfrm>
        <a:prstGeom prst="rect">
          <a:avLst/>
        </a:prstGeom>
        <a:noFill/>
        <a:ln>
          <a:noFill/>
        </a:ln>
        <a:effectLst/>
      </dsp:spPr>
      <dsp:style>
        <a:lnRef idx="0">
          <a:scrgbClr r="0" g="0" b="0"/>
        </a:lnRef>
        <a:fillRef idx="0">
          <a:scrgbClr r="0" g="0" b="0"/>
        </a:fillRef>
        <a:effectRef idx="0">
          <a:scrgbClr r="0" g="0" b="0"/>
        </a:effectRef>
        <a:fontRef idx="minor"/>
      </dsp:style>
    </dsp:sp>
    <dsp:sp modelId="{C31F58E3-162A-4B1B-A7C0-3BAA07F71DCD}">
      <dsp:nvSpPr>
        <dsp:cNvPr id="0" name=""/>
        <dsp:cNvSpPr/>
      </dsp:nvSpPr>
      <dsp:spPr>
        <a:xfrm>
          <a:off x="2526913" y="609625"/>
          <a:ext cx="752308" cy="7523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D6717D-7CE2-4F1E-8070-73321E54D4C5}">
      <dsp:nvSpPr>
        <dsp:cNvPr id="0" name=""/>
        <dsp:cNvSpPr/>
      </dsp:nvSpPr>
      <dsp:spPr>
        <a:xfrm>
          <a:off x="2526913" y="1452459"/>
          <a:ext cx="2149453" cy="37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Desired profit 12%</a:t>
          </a:r>
          <a:endParaRPr lang="en-US" sz="1400" kern="1200"/>
        </a:p>
      </dsp:txBody>
      <dsp:txXfrm>
        <a:off x="2526913" y="1452459"/>
        <a:ext cx="2149453" cy="372795"/>
      </dsp:txXfrm>
    </dsp:sp>
    <dsp:sp modelId="{8F783E89-5170-4CC8-BAC8-3312341DDD7D}">
      <dsp:nvSpPr>
        <dsp:cNvPr id="0" name=""/>
        <dsp:cNvSpPr/>
      </dsp:nvSpPr>
      <dsp:spPr>
        <a:xfrm>
          <a:off x="2526913" y="1867360"/>
          <a:ext cx="2149453" cy="847507"/>
        </a:xfrm>
        <a:prstGeom prst="rect">
          <a:avLst/>
        </a:prstGeom>
        <a:noFill/>
        <a:ln>
          <a:noFill/>
        </a:ln>
        <a:effectLst/>
      </dsp:spPr>
      <dsp:style>
        <a:lnRef idx="0">
          <a:scrgbClr r="0" g="0" b="0"/>
        </a:lnRef>
        <a:fillRef idx="0">
          <a:scrgbClr r="0" g="0" b="0"/>
        </a:fillRef>
        <a:effectRef idx="0">
          <a:scrgbClr r="0" g="0" b="0"/>
        </a:effectRef>
        <a:fontRef idx="minor"/>
      </dsp:style>
    </dsp:sp>
    <dsp:sp modelId="{249E4AFB-F8E5-4B75-BEAE-BDFEE5DCC499}">
      <dsp:nvSpPr>
        <dsp:cNvPr id="0" name=""/>
        <dsp:cNvSpPr/>
      </dsp:nvSpPr>
      <dsp:spPr>
        <a:xfrm>
          <a:off x="5052521" y="609625"/>
          <a:ext cx="752308" cy="7523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5D2F89-4D6F-4E2E-A0DE-B32A3B55F30D}">
      <dsp:nvSpPr>
        <dsp:cNvPr id="0" name=""/>
        <dsp:cNvSpPr/>
      </dsp:nvSpPr>
      <dsp:spPr>
        <a:xfrm>
          <a:off x="5052521" y="1452459"/>
          <a:ext cx="2149453" cy="37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Expected no. units is 20,000</a:t>
          </a:r>
          <a:endParaRPr lang="en-US" sz="1400" kern="1200"/>
        </a:p>
      </dsp:txBody>
      <dsp:txXfrm>
        <a:off x="5052521" y="1452459"/>
        <a:ext cx="2149453" cy="372795"/>
      </dsp:txXfrm>
    </dsp:sp>
    <dsp:sp modelId="{EBBF38B5-B9F3-4308-AD90-83590FA9B819}">
      <dsp:nvSpPr>
        <dsp:cNvPr id="0" name=""/>
        <dsp:cNvSpPr/>
      </dsp:nvSpPr>
      <dsp:spPr>
        <a:xfrm>
          <a:off x="5052521" y="1867360"/>
          <a:ext cx="2149453" cy="847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Desired profit is therefore €120,000</a:t>
          </a:r>
          <a:endParaRPr lang="en-US" sz="1100" kern="1200"/>
        </a:p>
        <a:p>
          <a:pPr marL="0" lvl="0" indent="0" algn="l" defTabSz="488950">
            <a:lnSpc>
              <a:spcPct val="90000"/>
            </a:lnSpc>
            <a:spcBef>
              <a:spcPct val="0"/>
            </a:spcBef>
            <a:spcAft>
              <a:spcPct val="35000"/>
            </a:spcAft>
            <a:buNone/>
          </a:pPr>
          <a:r>
            <a:rPr lang="en-GB" sz="1100" kern="1200"/>
            <a:t>i.e. €120,000/20,000 units = €6 profit per unit</a:t>
          </a:r>
          <a:endParaRPr lang="en-US" sz="1100" kern="1200"/>
        </a:p>
        <a:p>
          <a:pPr marL="0" lvl="0" indent="0" algn="l" defTabSz="488950">
            <a:lnSpc>
              <a:spcPct val="90000"/>
            </a:lnSpc>
            <a:spcBef>
              <a:spcPct val="0"/>
            </a:spcBef>
            <a:spcAft>
              <a:spcPct val="35000"/>
            </a:spcAft>
            <a:buNone/>
          </a:pPr>
          <a:r>
            <a:rPr lang="en-GB" sz="1100" kern="1200"/>
            <a:t>Unit cost of €20 + Profit of €6 = Price of €26</a:t>
          </a:r>
          <a:endParaRPr lang="en-US" sz="1100" kern="1200"/>
        </a:p>
      </dsp:txBody>
      <dsp:txXfrm>
        <a:off x="5052521" y="1867360"/>
        <a:ext cx="2149453" cy="84750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6C15254-D509-430A-9490-08DCAB64DE9E}" type="datetimeFigureOut">
              <a:rPr lang="en-US" smtClean="0"/>
              <a:pPr/>
              <a:t>9/8/2020</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p14="http://schemas.microsoft.com/office/powerpoint/2010/main" val="101191018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B08E3-B88F-4622-A3CF-4538153DFF91}" type="datetimeFigureOut">
              <a:rPr lang="en-US" smtClean="0"/>
              <a:pPr/>
              <a:t>9/8/2020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p14="http://schemas.microsoft.com/office/powerpoint/2010/main" val="259079238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D821C686-455B-4DBF-AF0A-DE9C2A29A81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98315D56-1854-4BC5-82CD-4A23CF44FFA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124" name="Slide Number Placeholder 3">
            <a:extLst>
              <a:ext uri="{FF2B5EF4-FFF2-40B4-BE49-F238E27FC236}">
                <a16:creationId xmlns:a16="http://schemas.microsoft.com/office/drawing/2014/main" id="{34BB7DC4-C1D0-4605-AB80-8984FFC6C7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E5DD0-F8AB-4A3B-B9C1-0F962383F980}" type="slidenum">
              <a:rPr lang="en-GB" altLang="en-US">
                <a:solidFill>
                  <a:srgbClr val="000000"/>
                </a:solidFill>
                <a:latin typeface="Calibri" panose="020F0502020204030204" pitchFamily="34" charset="0"/>
              </a:rPr>
              <a:pPr/>
              <a:t>1</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b="1" dirty="0"/>
              <a:t>….so we need</a:t>
            </a:r>
            <a:r>
              <a:rPr lang="en-GB" sz="1000" b="1" baseline="0" dirty="0"/>
              <a:t> to understand the cost structures behind our products / services.</a:t>
            </a:r>
          </a:p>
          <a:p>
            <a:endParaRPr lang="en-GB" sz="1000" baseline="0" dirty="0"/>
          </a:p>
          <a:p>
            <a:pPr marL="628650" lvl="1" indent="-171450" eaLnBrk="1" hangingPunct="1">
              <a:lnSpc>
                <a:spcPct val="90000"/>
              </a:lnSpc>
              <a:buFont typeface="Wingdings" pitchFamily="2" charset="2"/>
              <a:buChar char="§"/>
              <a:defRPr/>
            </a:pPr>
            <a:r>
              <a:rPr lang="en-GB" sz="1000" dirty="0">
                <a:effectLst>
                  <a:outerShdw blurRad="38100" dist="38100" dir="2700000" algn="tl">
                    <a:srgbClr val="C0C0C0"/>
                  </a:outerShdw>
                </a:effectLst>
              </a:rPr>
              <a:t>product/service mix</a:t>
            </a:r>
            <a:r>
              <a:rPr lang="en-GB" sz="1000" baseline="0" dirty="0">
                <a:effectLst>
                  <a:outerShdw blurRad="38100" dist="38100" dir="2700000" algn="tl">
                    <a:srgbClr val="C0C0C0"/>
                  </a:outerShdw>
                </a:effectLst>
              </a:rPr>
              <a:t> – if we have more than one product, how many of each do we make/sell?</a:t>
            </a: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r>
              <a:rPr lang="en-GB" sz="1000" dirty="0">
                <a:effectLst>
                  <a:outerShdw blurRad="38100" dist="38100" dir="2700000" algn="tl">
                    <a:srgbClr val="C0C0C0"/>
                  </a:outerShdw>
                </a:effectLst>
              </a:rPr>
              <a:t>customer mix</a:t>
            </a:r>
            <a:r>
              <a:rPr lang="en-GB" sz="1000" baseline="0" dirty="0">
                <a:effectLst>
                  <a:outerShdw blurRad="38100" dist="38100" dir="2700000" algn="tl">
                    <a:srgbClr val="C0C0C0"/>
                  </a:outerShdw>
                </a:effectLst>
              </a:rPr>
              <a:t> – do they want cheap basic products or more expensive quality items?</a:t>
            </a: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r>
              <a:rPr lang="en-GB" sz="1000" dirty="0">
                <a:effectLst>
                  <a:outerShdw blurRad="38100" dist="38100" dir="2700000" algn="tl">
                    <a:srgbClr val="C0C0C0"/>
                  </a:outerShdw>
                </a:effectLst>
              </a:rPr>
              <a:t>market segmentation</a:t>
            </a:r>
            <a:r>
              <a:rPr lang="en-GB" sz="1000" baseline="0" dirty="0">
                <a:effectLst>
                  <a:outerShdw blurRad="38100" dist="38100" dir="2700000" algn="tl">
                    <a:srgbClr val="C0C0C0"/>
                  </a:outerShdw>
                </a:effectLst>
              </a:rPr>
              <a:t> – e.g. geographic areas, distribution channels, demographic,    each with different selling prices, costs, volumes.</a:t>
            </a: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r>
              <a:rPr lang="en-GB" sz="1000" dirty="0">
                <a:effectLst>
                  <a:outerShdw blurRad="38100" dist="38100" dir="2700000" algn="tl">
                    <a:srgbClr val="C0C0C0"/>
                  </a:outerShdw>
                </a:effectLst>
              </a:rPr>
              <a:t>Pricing</a:t>
            </a:r>
            <a:r>
              <a:rPr lang="en-GB" sz="1000" baseline="0" dirty="0">
                <a:effectLst>
                  <a:outerShdw blurRad="38100" dist="38100" dir="2700000" algn="tl">
                    <a:srgbClr val="C0C0C0"/>
                  </a:outerShdw>
                </a:effectLst>
              </a:rPr>
              <a:t> – selling price structures</a:t>
            </a: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endParaRPr lang="en-GB" sz="1000" dirty="0">
              <a:effectLst>
                <a:outerShdw blurRad="38100" dist="38100" dir="2700000" algn="tl">
                  <a:srgbClr val="C0C0C0"/>
                </a:outerShdw>
              </a:effectLst>
            </a:endParaRPr>
          </a:p>
          <a:p>
            <a:pPr marL="628650" lvl="1" indent="-171450" eaLnBrk="1" hangingPunct="1">
              <a:lnSpc>
                <a:spcPct val="90000"/>
              </a:lnSpc>
              <a:buFont typeface="Wingdings" pitchFamily="2" charset="2"/>
              <a:buChar char="§"/>
              <a:defRPr/>
            </a:pPr>
            <a:r>
              <a:rPr lang="en-GB" sz="1000" dirty="0">
                <a:effectLst>
                  <a:outerShdw blurRad="38100" dist="38100" dir="2700000" algn="tl">
                    <a:srgbClr val="C0C0C0"/>
                  </a:outerShdw>
                </a:effectLst>
              </a:rPr>
              <a:t>distribution channel - </a:t>
            </a:r>
            <a:r>
              <a:rPr lang="en-GB" sz="1000" dirty="0"/>
              <a:t> how to get product to the customers.</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a:t>
            </a:fld>
            <a:endParaRPr lang="en-US"/>
          </a:p>
        </p:txBody>
      </p:sp>
    </p:spTree>
    <p:extLst>
      <p:ext uri="{BB962C8B-B14F-4D97-AF65-F5344CB8AC3E}">
        <p14:creationId xmlns:p14="http://schemas.microsoft.com/office/powerpoint/2010/main" val="593675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sz="1100" b="1" dirty="0">
                <a:latin typeface="Arial" charset="0"/>
              </a:rPr>
              <a:t>Fixed costs </a:t>
            </a:r>
            <a:r>
              <a:rPr lang="en-GB" sz="1100" dirty="0">
                <a:latin typeface="Arial" charset="0"/>
              </a:rPr>
              <a:t>– those that</a:t>
            </a:r>
            <a:r>
              <a:rPr lang="en-GB" sz="1100" baseline="0" dirty="0">
                <a:latin typeface="Arial" charset="0"/>
              </a:rPr>
              <a:t> do not change with business activity e.g. rent.  Fixed costs do occasionally increase (rent rise), but there is no connection between cost and volume.  </a:t>
            </a:r>
            <a:endParaRPr lang="en-GB" sz="1100" dirty="0">
              <a:latin typeface="Arial" charset="0"/>
            </a:endParaRPr>
          </a:p>
          <a:p>
            <a:pPr eaLnBrk="1" hangingPunct="1"/>
            <a:endParaRPr lang="en-GB" sz="1100" dirty="0">
              <a:latin typeface="Arial" charset="0"/>
            </a:endParaRPr>
          </a:p>
          <a:p>
            <a:pPr eaLnBrk="1" hangingPunct="1"/>
            <a:r>
              <a:rPr lang="en-GB" sz="1100" b="1" dirty="0">
                <a:latin typeface="Arial" charset="0"/>
              </a:rPr>
              <a:t>Variable costs </a:t>
            </a:r>
            <a:r>
              <a:rPr lang="en-GB" sz="1100" dirty="0">
                <a:latin typeface="Arial" charset="0"/>
              </a:rPr>
              <a:t>– increase/decrease in proportion to activity: produce</a:t>
            </a:r>
            <a:r>
              <a:rPr lang="en-GB" sz="1100" baseline="0" dirty="0">
                <a:latin typeface="Arial" charset="0"/>
              </a:rPr>
              <a:t> more goods/services = greater costs  e.g. raw materials used to make an item.</a:t>
            </a:r>
            <a:endParaRPr lang="en-GB" sz="1100" dirty="0">
              <a:latin typeface="Arial" charset="0"/>
            </a:endParaRPr>
          </a:p>
          <a:p>
            <a:pPr eaLnBrk="1" hangingPunct="1"/>
            <a:endParaRPr lang="en-GB" sz="1100" dirty="0">
              <a:latin typeface="Arial" charset="0"/>
            </a:endParaRPr>
          </a:p>
          <a:p>
            <a:pPr eaLnBrk="1" hangingPunct="1"/>
            <a:r>
              <a:rPr lang="en-GB" sz="1100" b="1" dirty="0">
                <a:latin typeface="Arial" charset="0"/>
              </a:rPr>
              <a:t>Semi-fixed costs (or</a:t>
            </a:r>
            <a:r>
              <a:rPr lang="en-GB" sz="1100" b="1" baseline="0" dirty="0">
                <a:latin typeface="Arial" charset="0"/>
              </a:rPr>
              <a:t> Step Costs) </a:t>
            </a:r>
            <a:r>
              <a:rPr lang="en-GB" sz="1100" baseline="0" dirty="0">
                <a:latin typeface="Arial" charset="0"/>
              </a:rPr>
              <a:t>– are constant with a particular level of activity, but increase when activity reaches a particular level.  E.g. changes from a single sift to a double shift operation.  </a:t>
            </a:r>
            <a:endParaRPr lang="en-GB" sz="1100" dirty="0">
              <a:latin typeface="Arial" charset="0"/>
            </a:endParaRPr>
          </a:p>
          <a:p>
            <a:pPr eaLnBrk="1" hangingPunct="1"/>
            <a:endParaRPr lang="en-GB" sz="1100" dirty="0">
              <a:latin typeface="Arial" charset="0"/>
            </a:endParaRPr>
          </a:p>
          <a:p>
            <a:pPr eaLnBrk="1" hangingPunct="1"/>
            <a:r>
              <a:rPr lang="en-GB" sz="1100" b="1" dirty="0">
                <a:latin typeface="Arial" charset="0"/>
              </a:rPr>
              <a:t>Semi-variable costs </a:t>
            </a:r>
            <a:r>
              <a:rPr lang="en-GB" sz="1100" dirty="0">
                <a:latin typeface="Arial" charset="0"/>
              </a:rPr>
              <a:t>– have both fixed and variable</a:t>
            </a:r>
            <a:r>
              <a:rPr lang="en-GB" sz="1100" baseline="0" dirty="0">
                <a:latin typeface="Arial" charset="0"/>
              </a:rPr>
              <a:t> components e.g. phone bill has fixed rental plus variable calls.  </a:t>
            </a:r>
            <a:endParaRPr lang="en-GB" sz="1100" dirty="0">
              <a:latin typeface="Arial" charset="0"/>
            </a:endParaRPr>
          </a:p>
          <a:p>
            <a:pPr eaLnBrk="1" hangingPunct="1"/>
            <a:endParaRPr lang="en-GB" sz="1100" dirty="0">
              <a:latin typeface="Arial" charset="0"/>
            </a:endParaRPr>
          </a:p>
          <a:p>
            <a:pPr eaLnBrk="1" hangingPunct="1"/>
            <a:r>
              <a:rPr lang="en-GB" sz="1100" b="1" dirty="0">
                <a:latin typeface="Arial" charset="0"/>
              </a:rPr>
              <a:t>Marginal costs – is the</a:t>
            </a:r>
            <a:r>
              <a:rPr lang="en-GB" sz="1100" b="1" baseline="0" dirty="0">
                <a:latin typeface="Arial" charset="0"/>
              </a:rPr>
              <a:t> cost of producing one extra unit.  </a:t>
            </a:r>
            <a:endParaRPr lang="en-GB" sz="1100" b="1" dirty="0">
              <a:latin typeface="Arial" charset="0"/>
            </a:endParaRPr>
          </a:p>
          <a:p>
            <a:pPr eaLnBrk="1" hangingPunct="1"/>
            <a:endParaRPr lang="en-GB" sz="1100" dirty="0">
              <a:latin typeface="Arial" charset="0"/>
            </a:endParaRPr>
          </a:p>
          <a:p>
            <a:r>
              <a:rPr lang="en-GB" sz="1100" b="1" dirty="0"/>
              <a:t>Average costs </a:t>
            </a:r>
            <a:r>
              <a:rPr lang="en-GB" sz="1100" dirty="0"/>
              <a:t>– see next slide.</a:t>
            </a:r>
          </a:p>
        </p:txBody>
      </p:sp>
      <p:sp>
        <p:nvSpPr>
          <p:cNvPr id="5" name="Slide Number Placeholder 4"/>
          <p:cNvSpPr>
            <a:spLocks noGrp="1"/>
          </p:cNvSpPr>
          <p:nvPr>
            <p:ph type="sldNum" sz="quarter" idx="11"/>
          </p:nvPr>
        </p:nvSpPr>
        <p:spPr/>
        <p:txBody>
          <a:bodyPr/>
          <a:lstStyle/>
          <a:p>
            <a:fld id="{4DBD18BD-32CB-4AF2-B023-6C96FA81C777}" type="slidenum">
              <a:rPr lang="en-US" smtClean="0"/>
              <a:pPr/>
              <a:t>4</a:t>
            </a:fld>
            <a:endParaRPr lang="en-US"/>
          </a:p>
        </p:txBody>
      </p:sp>
    </p:spTree>
    <p:extLst>
      <p:ext uri="{BB962C8B-B14F-4D97-AF65-F5344CB8AC3E}">
        <p14:creationId xmlns:p14="http://schemas.microsoft.com/office/powerpoint/2010/main" val="3059976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marginal cost</a:t>
            </a:r>
            <a:r>
              <a:rPr lang="en-GB" b="1" baseline="0" dirty="0"/>
              <a:t> </a:t>
            </a:r>
            <a:r>
              <a:rPr lang="en-GB" baseline="0" dirty="0"/>
              <a:t>of producing an extra 5,000 units is £50,000  (from Total cost column) i.e. a marginal cost of £10 each i.e. the cost to produce one more unit.</a:t>
            </a:r>
          </a:p>
          <a:p>
            <a:endParaRPr lang="en-GB" baseline="0" dirty="0"/>
          </a:p>
          <a:p>
            <a:r>
              <a:rPr lang="en-GB" baseline="0" dirty="0"/>
              <a:t>Different values of Average Cost so which value do we use?  Use past experience, or forecasts, or Marginal costs?? </a:t>
            </a:r>
          </a:p>
          <a:p>
            <a:endParaRPr lang="en-GB" baseline="0" dirty="0"/>
          </a:p>
          <a:p>
            <a:r>
              <a:rPr lang="en-GB" baseline="0" dirty="0"/>
              <a:t>Selling Price		50</a:t>
            </a:r>
          </a:p>
          <a:p>
            <a:r>
              <a:rPr lang="en-GB" dirty="0"/>
              <a:t>less Variable</a:t>
            </a:r>
            <a:r>
              <a:rPr lang="en-GB" baseline="0" dirty="0"/>
              <a:t> Costs 	</a:t>
            </a:r>
            <a:r>
              <a:rPr lang="en-GB" u="sng" baseline="0" dirty="0"/>
              <a:t>30</a:t>
            </a:r>
          </a:p>
          <a:p>
            <a:r>
              <a:rPr lang="en-GB" baseline="0" dirty="0"/>
              <a:t>		20 which is the CONTRIBUTION per unit</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latin typeface="Arial" charset="0"/>
              </a:rPr>
              <a:t>Don’t forget - </a:t>
            </a:r>
            <a:r>
              <a:rPr lang="en-GB" sz="1200" b="1" dirty="0">
                <a:latin typeface="Arial" charset="0"/>
              </a:rPr>
              <a:t>Marginal costs – is the</a:t>
            </a:r>
            <a:r>
              <a:rPr lang="en-GB" sz="1200" b="1" baseline="0" dirty="0">
                <a:latin typeface="Arial" charset="0"/>
              </a:rPr>
              <a:t> cost of producing one extra unit</a:t>
            </a:r>
            <a:endParaRPr lang="en-GB" sz="1200" b="1" dirty="0">
              <a:latin typeface="Arial" charset="0"/>
            </a:endParaRPr>
          </a:p>
          <a:p>
            <a:endParaRPr lang="en-GB" baseline="0" dirty="0"/>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5</a:t>
            </a:fld>
            <a:endParaRPr lang="en-US"/>
          </a:p>
        </p:txBody>
      </p:sp>
    </p:spTree>
    <p:extLst>
      <p:ext uri="{BB962C8B-B14F-4D97-AF65-F5344CB8AC3E}">
        <p14:creationId xmlns:p14="http://schemas.microsoft.com/office/powerpoint/2010/main" val="1002613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When making decisions about production and pricing, there are many variables to consider:</a:t>
            </a:r>
          </a:p>
          <a:p>
            <a:pPr marL="171450" indent="-171450">
              <a:buFont typeface="Arial" pitchFamily="34" charset="0"/>
              <a:buChar char="•"/>
            </a:pPr>
            <a:r>
              <a:rPr lang="en-GB" dirty="0"/>
              <a:t>Selling price</a:t>
            </a:r>
          </a:p>
          <a:p>
            <a:pPr marL="171450" indent="-171450">
              <a:buFont typeface="Arial" pitchFamily="34" charset="0"/>
              <a:buChar char="•"/>
            </a:pPr>
            <a:r>
              <a:rPr lang="en-GB" dirty="0"/>
              <a:t>How many units</a:t>
            </a:r>
            <a:r>
              <a:rPr lang="en-GB" baseline="0" dirty="0"/>
              <a:t> to make</a:t>
            </a:r>
          </a:p>
          <a:p>
            <a:pPr marL="171450" indent="-171450">
              <a:buFont typeface="Arial" pitchFamily="34" charset="0"/>
              <a:buChar char="•"/>
            </a:pPr>
            <a:r>
              <a:rPr lang="en-GB" baseline="0" dirty="0"/>
              <a:t>If we make &gt; 1 product, how many to make of each</a:t>
            </a:r>
          </a:p>
          <a:p>
            <a:pPr marL="171450" indent="-171450">
              <a:buFont typeface="Arial" pitchFamily="34" charset="0"/>
              <a:buChar char="•"/>
            </a:pPr>
            <a:r>
              <a:rPr lang="en-GB" baseline="0" dirty="0"/>
              <a:t>Variable costs of each type of product</a:t>
            </a:r>
          </a:p>
          <a:p>
            <a:pPr marL="171450" indent="-171450">
              <a:buFont typeface="Arial" pitchFamily="34" charset="0"/>
              <a:buChar char="•"/>
            </a:pPr>
            <a:r>
              <a:rPr lang="en-GB" baseline="0" dirty="0"/>
              <a:t>Fixed costs of operations</a:t>
            </a:r>
          </a:p>
          <a:p>
            <a:pPr marL="171450" indent="-171450">
              <a:buFont typeface="Arial" pitchFamily="34" charset="0"/>
              <a:buChar char="•"/>
            </a:pPr>
            <a:r>
              <a:rPr lang="en-GB" dirty="0"/>
              <a:t>Break even</a:t>
            </a:r>
          </a:p>
          <a:p>
            <a:pPr marL="171450" indent="-171450">
              <a:buFont typeface="Arial" pitchFamily="34" charset="0"/>
              <a:buChar char="•"/>
            </a:pPr>
            <a:r>
              <a:rPr lang="en-GB" dirty="0"/>
              <a:t>Levels of profits desired</a:t>
            </a:r>
          </a:p>
          <a:p>
            <a:endParaRPr lang="en-GB" dirty="0"/>
          </a:p>
          <a:p>
            <a:r>
              <a:rPr lang="en-GB" dirty="0"/>
              <a:t>We use CVP analysis</a:t>
            </a:r>
            <a:r>
              <a:rPr lang="en-GB" baseline="0" dirty="0"/>
              <a:t> techniques as follows.</a:t>
            </a:r>
            <a:endParaRPr lang="en-GB" dirty="0"/>
          </a:p>
          <a:p>
            <a:endParaRPr lang="en-GB" dirty="0"/>
          </a:p>
          <a:p>
            <a:r>
              <a:rPr lang="en-GB" b="1" dirty="0"/>
              <a:t>Relative</a:t>
            </a:r>
            <a:r>
              <a:rPr lang="en-GB" b="1" baseline="0" dirty="0"/>
              <a:t> range </a:t>
            </a:r>
            <a:r>
              <a:rPr lang="en-GB" baseline="0" dirty="0"/>
              <a:t>= the volume of activity within which the business expects to be operating over the short term.</a:t>
            </a:r>
          </a:p>
          <a:p>
            <a:r>
              <a:rPr lang="en-GB" b="1" baseline="0" dirty="0"/>
              <a:t>Sensitivity analysis </a:t>
            </a:r>
            <a:r>
              <a:rPr lang="en-GB" baseline="0" dirty="0"/>
              <a:t>= understanding how changes in one variable (e.g. price) affects the other variables e.g. volume.</a:t>
            </a:r>
          </a:p>
          <a:p>
            <a:endParaRPr lang="en-GB" baseline="0" dirty="0"/>
          </a:p>
          <a:p>
            <a:r>
              <a:rPr lang="en-GB" baseline="0" dirty="0"/>
              <a:t>No. units sold, selling prices, fixed costs, variable costs, can all be variables when planning future marketing, production, etc.   CVP analysis is the measurement and understanding the interaction of the different types of costs and the selling prices.</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6</a:t>
            </a:fld>
            <a:endParaRPr lang="en-US"/>
          </a:p>
        </p:txBody>
      </p:sp>
    </p:spTree>
    <p:extLst>
      <p:ext uri="{BB962C8B-B14F-4D97-AF65-F5344CB8AC3E}">
        <p14:creationId xmlns:p14="http://schemas.microsoft.com/office/powerpoint/2010/main" val="1704907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Profit is</a:t>
            </a:r>
            <a:r>
              <a:rPr lang="en-GB" baseline="0" dirty="0"/>
              <a:t> the difference between revenue and costs, shown in these formulae.</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7</a:t>
            </a:fld>
            <a:endParaRPr lang="en-US"/>
          </a:p>
        </p:txBody>
      </p:sp>
    </p:spTree>
    <p:extLst>
      <p:ext uri="{BB962C8B-B14F-4D97-AF65-F5344CB8AC3E}">
        <p14:creationId xmlns:p14="http://schemas.microsoft.com/office/powerpoint/2010/main" val="4155643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50000"/>
              </a:lnSpc>
              <a:spcBef>
                <a:spcPts val="0"/>
              </a:spcBef>
              <a:spcAft>
                <a:spcPts val="0"/>
              </a:spcAft>
              <a:buClrTx/>
              <a:buSzTx/>
              <a:buFontTx/>
              <a:buNone/>
              <a:tabLst/>
              <a:defRPr/>
            </a:pPr>
            <a:r>
              <a:rPr lang="en-GB" sz="1100" dirty="0">
                <a:latin typeface="Arial" pitchFamily="34" charset="0"/>
                <a:cs typeface="Arial" pitchFamily="34" charset="0"/>
              </a:rPr>
              <a:t>Using previous formula,</a:t>
            </a:r>
            <a:r>
              <a:rPr lang="en-GB" sz="1100" baseline="0" dirty="0">
                <a:latin typeface="Arial" pitchFamily="34" charset="0"/>
                <a:cs typeface="Arial" pitchFamily="34" charset="0"/>
              </a:rPr>
              <a:t>  	</a:t>
            </a:r>
            <a:r>
              <a:rPr lang="en-GB" sz="1100" b="1" baseline="0" dirty="0">
                <a:latin typeface="Arial" pitchFamily="34" charset="0"/>
                <a:cs typeface="Arial" pitchFamily="34" charset="0"/>
              </a:rPr>
              <a:t>0 = </a:t>
            </a:r>
            <a:r>
              <a:rPr lang="en-GB" sz="1100" b="1" dirty="0" err="1">
                <a:latin typeface="Arial" pitchFamily="34" charset="0"/>
                <a:cs typeface="Arial" pitchFamily="34" charset="0"/>
              </a:rPr>
              <a:t>Pu</a:t>
            </a:r>
            <a:r>
              <a:rPr lang="en-GB" sz="1100" b="1" dirty="0">
                <a:latin typeface="Arial" pitchFamily="34" charset="0"/>
                <a:cs typeface="Arial" pitchFamily="34" charset="0"/>
              </a:rPr>
              <a:t> – (F + Bu) </a:t>
            </a:r>
          </a:p>
          <a:p>
            <a:pPr marL="0" marR="0" lvl="1" indent="0" algn="l" defTabSz="914400" rtl="0" eaLnBrk="1" fontAlgn="auto" latinLnBrk="0" hangingPunct="1">
              <a:lnSpc>
                <a:spcPct val="150000"/>
              </a:lnSpc>
              <a:spcBef>
                <a:spcPts val="0"/>
              </a:spcBef>
              <a:spcAft>
                <a:spcPts val="0"/>
              </a:spcAft>
              <a:buClrTx/>
              <a:buSzTx/>
              <a:buFontTx/>
              <a:buNone/>
              <a:tabLst/>
              <a:defRPr/>
            </a:pPr>
            <a:r>
              <a:rPr lang="en-GB" sz="1100" b="1" dirty="0">
                <a:latin typeface="Arial" pitchFamily="34" charset="0"/>
                <a:cs typeface="Arial" pitchFamily="34" charset="0"/>
              </a:rPr>
              <a:t>		F = </a:t>
            </a:r>
            <a:r>
              <a:rPr lang="en-GB" sz="1100" b="1" dirty="0" err="1">
                <a:latin typeface="Arial" pitchFamily="34" charset="0"/>
                <a:cs typeface="Arial" pitchFamily="34" charset="0"/>
              </a:rPr>
              <a:t>Pu</a:t>
            </a:r>
            <a:r>
              <a:rPr lang="en-GB" sz="1100" b="1" dirty="0">
                <a:latin typeface="Arial" pitchFamily="34" charset="0"/>
                <a:cs typeface="Arial" pitchFamily="34" charset="0"/>
              </a:rPr>
              <a:t> – Bu</a:t>
            </a:r>
          </a:p>
          <a:p>
            <a:pPr marL="0" marR="0" lvl="1" indent="0" algn="l" defTabSz="914400" rtl="0" eaLnBrk="1" fontAlgn="auto" latinLnBrk="0" hangingPunct="1">
              <a:lnSpc>
                <a:spcPct val="150000"/>
              </a:lnSpc>
              <a:spcBef>
                <a:spcPts val="0"/>
              </a:spcBef>
              <a:spcAft>
                <a:spcPts val="0"/>
              </a:spcAft>
              <a:buClrTx/>
              <a:buSzTx/>
              <a:buFontTx/>
              <a:buNone/>
              <a:tabLst/>
              <a:defRPr/>
            </a:pPr>
            <a:r>
              <a:rPr lang="en-GB" sz="1100" b="1" dirty="0">
                <a:latin typeface="Arial" pitchFamily="34" charset="0"/>
                <a:cs typeface="Arial" pitchFamily="34" charset="0"/>
              </a:rPr>
              <a:t>		F = u(P-B) = u x unit</a:t>
            </a:r>
            <a:r>
              <a:rPr lang="en-GB" sz="1100" b="1" baseline="0" dirty="0">
                <a:latin typeface="Arial" pitchFamily="34" charset="0"/>
                <a:cs typeface="Arial" pitchFamily="34" charset="0"/>
              </a:rPr>
              <a:t> contribution</a:t>
            </a:r>
          </a:p>
          <a:p>
            <a:pPr marL="0" marR="0" lvl="1" indent="0" algn="l" defTabSz="914400" rtl="0" eaLnBrk="1" fontAlgn="auto" latinLnBrk="0" hangingPunct="1">
              <a:lnSpc>
                <a:spcPct val="100000"/>
              </a:lnSpc>
              <a:spcBef>
                <a:spcPts val="0"/>
              </a:spcBef>
              <a:spcAft>
                <a:spcPts val="0"/>
              </a:spcAft>
              <a:buClrTx/>
              <a:buSzTx/>
              <a:buFontTx/>
              <a:buNone/>
              <a:tabLst/>
              <a:defRPr/>
            </a:pPr>
            <a:r>
              <a:rPr lang="en-GB" sz="1100" b="1" baseline="0" dirty="0">
                <a:latin typeface="Arial" pitchFamily="34" charset="0"/>
                <a:cs typeface="Arial" pitchFamily="34" charset="0"/>
              </a:rPr>
              <a:t>		          </a:t>
            </a:r>
            <a:r>
              <a:rPr lang="en-GB" sz="1100" b="1" u="sng" baseline="0" dirty="0">
                <a:latin typeface="Arial" pitchFamily="34" charset="0"/>
                <a:cs typeface="Arial" pitchFamily="34" charset="0"/>
              </a:rPr>
              <a:t>  F            </a:t>
            </a:r>
            <a:r>
              <a:rPr lang="en-GB" sz="1100" b="1" baseline="0" dirty="0">
                <a:latin typeface="Arial" pitchFamily="34" charset="0"/>
                <a:cs typeface="Arial" pitchFamily="34" charset="0"/>
              </a:rPr>
              <a:t>=  </a:t>
            </a:r>
            <a:r>
              <a:rPr lang="en-GB" sz="1100" b="1" u="none" baseline="0" dirty="0">
                <a:latin typeface="Arial" pitchFamily="34" charset="0"/>
                <a:cs typeface="Arial" pitchFamily="34" charset="0"/>
              </a:rPr>
              <a:t>u</a:t>
            </a:r>
          </a:p>
          <a:p>
            <a:pPr marL="0" marR="0" lvl="1" indent="0" algn="l" defTabSz="914400" rtl="0" eaLnBrk="1" fontAlgn="auto" latinLnBrk="0" hangingPunct="1">
              <a:lnSpc>
                <a:spcPct val="100000"/>
              </a:lnSpc>
              <a:spcBef>
                <a:spcPts val="0"/>
              </a:spcBef>
              <a:spcAft>
                <a:spcPts val="0"/>
              </a:spcAft>
              <a:buClrTx/>
              <a:buSzTx/>
              <a:buFontTx/>
              <a:buNone/>
              <a:tabLst/>
              <a:defRPr/>
            </a:pPr>
            <a:r>
              <a:rPr lang="en-GB" sz="1100" b="1" baseline="0" dirty="0">
                <a:latin typeface="Arial" pitchFamily="34" charset="0"/>
                <a:cs typeface="Arial" pitchFamily="34" charset="0"/>
              </a:rPr>
              <a:t>		contribution</a:t>
            </a:r>
            <a:r>
              <a:rPr lang="en-GB" sz="1100" b="1" dirty="0">
                <a:latin typeface="Arial" pitchFamily="34" charset="0"/>
                <a:cs typeface="Arial" pitchFamily="34" charset="0"/>
              </a:rPr>
              <a:t> </a:t>
            </a:r>
          </a:p>
          <a:p>
            <a:endParaRPr lang="en-GB" sz="1100" dirty="0">
              <a:latin typeface="Arial" pitchFamily="34" charset="0"/>
              <a:cs typeface="Arial" pitchFamily="34" charset="0"/>
            </a:endParaRPr>
          </a:p>
          <a:p>
            <a:r>
              <a:rPr lang="en-GB" sz="1100" dirty="0">
                <a:latin typeface="Arial" pitchFamily="34" charset="0"/>
                <a:cs typeface="Arial" pitchFamily="34" charset="0"/>
              </a:rPr>
              <a:t>U = number of units,  P = Selling Price,  B = Variable</a:t>
            </a:r>
            <a:r>
              <a:rPr lang="en-GB" sz="1100" baseline="0" dirty="0">
                <a:latin typeface="Arial" pitchFamily="34" charset="0"/>
                <a:cs typeface="Arial" pitchFamily="34" charset="0"/>
              </a:rPr>
              <a:t> costs per unit</a:t>
            </a:r>
            <a:endParaRPr lang="en-GB" sz="1100" dirty="0">
              <a:latin typeface="Arial" pitchFamily="34" charset="0"/>
              <a:cs typeface="Arial" pitchFamily="34" charset="0"/>
            </a:endParaRPr>
          </a:p>
          <a:p>
            <a:endParaRPr lang="en-GB" sz="1100" dirty="0">
              <a:latin typeface="Arial" pitchFamily="34" charset="0"/>
              <a:cs typeface="Arial" pitchFamily="34" charset="0"/>
            </a:endParaRPr>
          </a:p>
        </p:txBody>
      </p:sp>
      <p:sp>
        <p:nvSpPr>
          <p:cNvPr id="5" name="Slide Number Placeholder 4"/>
          <p:cNvSpPr>
            <a:spLocks noGrp="1"/>
          </p:cNvSpPr>
          <p:nvPr>
            <p:ph type="sldNum" sz="quarter" idx="11"/>
          </p:nvPr>
        </p:nvSpPr>
        <p:spPr/>
        <p:txBody>
          <a:bodyPr/>
          <a:lstStyle/>
          <a:p>
            <a:fld id="{4DBD18BD-32CB-4AF2-B023-6C96FA81C777}" type="slidenum">
              <a:rPr lang="en-US" smtClean="0"/>
              <a:pPr/>
              <a:t>8</a:t>
            </a:fld>
            <a:endParaRPr lang="en-US"/>
          </a:p>
        </p:txBody>
      </p:sp>
    </p:spTree>
    <p:extLst>
      <p:ext uri="{BB962C8B-B14F-4D97-AF65-F5344CB8AC3E}">
        <p14:creationId xmlns:p14="http://schemas.microsoft.com/office/powerpoint/2010/main" val="4106036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what if we have a selling</a:t>
            </a:r>
            <a:r>
              <a:rPr lang="en-GB" baseline="0" dirty="0"/>
              <a:t> price of £25, at 20,000 units </a:t>
            </a:r>
            <a:r>
              <a:rPr lang="en-GB" b="1" baseline="0" dirty="0"/>
              <a:t>we get a profit</a:t>
            </a:r>
            <a:r>
              <a:rPr lang="en-GB" baseline="0" dirty="0"/>
              <a:t>, rather than </a:t>
            </a:r>
            <a:r>
              <a:rPr lang="en-GB" b="1" baseline="0" dirty="0"/>
              <a:t>a break-even</a:t>
            </a:r>
            <a:r>
              <a:rPr lang="en-GB" baseline="0" dirty="0"/>
              <a:t>.</a:t>
            </a:r>
          </a:p>
          <a:p>
            <a:endParaRPr lang="en-GB" baseline="0" dirty="0"/>
          </a:p>
          <a:p>
            <a:r>
              <a:rPr lang="en-GB" baseline="0" dirty="0"/>
              <a:t>CVP = Cost Volume Profit</a:t>
            </a:r>
          </a:p>
          <a:p>
            <a:endParaRPr lang="en-GB" baseline="0" dirty="0"/>
          </a:p>
          <a:p>
            <a:r>
              <a:rPr lang="en-GB" baseline="0" dirty="0"/>
              <a:t>i.e. if we sell 20,000 units @ £25, we make a profit of £100,000</a:t>
            </a:r>
          </a:p>
        </p:txBody>
      </p:sp>
      <p:sp>
        <p:nvSpPr>
          <p:cNvPr id="5" name="Slide Number Placeholder 4"/>
          <p:cNvSpPr>
            <a:spLocks noGrp="1"/>
          </p:cNvSpPr>
          <p:nvPr>
            <p:ph type="sldNum" sz="quarter" idx="11"/>
          </p:nvPr>
        </p:nvSpPr>
        <p:spPr/>
        <p:txBody>
          <a:bodyPr/>
          <a:lstStyle/>
          <a:p>
            <a:fld id="{4DBD18BD-32CB-4AF2-B023-6C96FA81C777}" type="slidenum">
              <a:rPr lang="en-US" smtClean="0"/>
              <a:pPr/>
              <a:t>9</a:t>
            </a:fld>
            <a:endParaRPr lang="en-US"/>
          </a:p>
        </p:txBody>
      </p:sp>
    </p:spTree>
    <p:extLst>
      <p:ext uri="{BB962C8B-B14F-4D97-AF65-F5344CB8AC3E}">
        <p14:creationId xmlns:p14="http://schemas.microsoft.com/office/powerpoint/2010/main" val="275589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But at a SP of £20, what is the break even point?   </a:t>
            </a:r>
          </a:p>
          <a:p>
            <a:endParaRPr lang="en-GB" baseline="0" dirty="0"/>
          </a:p>
          <a:p>
            <a:r>
              <a:rPr lang="en-GB" baseline="0" dirty="0"/>
              <a:t>If we sell 20,000 units @ £20 we break even.</a:t>
            </a:r>
          </a:p>
          <a:p>
            <a:endParaRPr lang="en-GB" baseline="0" dirty="0"/>
          </a:p>
          <a:p>
            <a:endParaRPr lang="en-GB" baseline="0" dirty="0"/>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10</a:t>
            </a:fld>
            <a:endParaRPr lang="en-US"/>
          </a:p>
        </p:txBody>
      </p:sp>
    </p:spTree>
    <p:extLst>
      <p:ext uri="{BB962C8B-B14F-4D97-AF65-F5344CB8AC3E}">
        <p14:creationId xmlns:p14="http://schemas.microsoft.com/office/powerpoint/2010/main" val="1175483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previous data, a breakeven chart can easily be plotted which shows the expected</a:t>
            </a:r>
            <a:r>
              <a:rPr lang="en-GB" baseline="0" dirty="0"/>
              <a:t> behaviour of costs (and profits) at all levels of production (within the relevant range).</a:t>
            </a:r>
          </a:p>
          <a:p>
            <a:endParaRPr lang="en-GB" dirty="0"/>
          </a:p>
          <a:p>
            <a:r>
              <a:rPr lang="en-GB" dirty="0"/>
              <a:t>Vertical axis is</a:t>
            </a:r>
            <a:r>
              <a:rPr lang="en-GB" baseline="0" dirty="0"/>
              <a:t> £s, i.e. costs and revenue.  </a:t>
            </a:r>
          </a:p>
          <a:p>
            <a:r>
              <a:rPr lang="en-GB" baseline="0" dirty="0"/>
              <a:t>Horizontal axis is production in units.</a:t>
            </a:r>
          </a:p>
        </p:txBody>
      </p:sp>
      <p:sp>
        <p:nvSpPr>
          <p:cNvPr id="5" name="Slide Number Placeholder 4"/>
          <p:cNvSpPr>
            <a:spLocks noGrp="1"/>
          </p:cNvSpPr>
          <p:nvPr>
            <p:ph type="sldNum" sz="quarter" idx="11"/>
          </p:nvPr>
        </p:nvSpPr>
        <p:spPr/>
        <p:txBody>
          <a:bodyPr/>
          <a:lstStyle/>
          <a:p>
            <a:fld id="{4DBD18BD-32CB-4AF2-B023-6C96FA81C777}" type="slidenum">
              <a:rPr lang="en-US" smtClean="0"/>
              <a:pPr/>
              <a:t>12</a:t>
            </a:fld>
            <a:endParaRPr lang="en-US"/>
          </a:p>
        </p:txBody>
      </p:sp>
    </p:spTree>
    <p:extLst>
      <p:ext uri="{BB962C8B-B14F-4D97-AF65-F5344CB8AC3E}">
        <p14:creationId xmlns:p14="http://schemas.microsoft.com/office/powerpoint/2010/main" val="2961513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used as a measure of the difference between the anticipated levels of activity and the break even level of activity, the organisation can assess the risk.</a:t>
            </a:r>
          </a:p>
          <a:p>
            <a:endParaRPr lang="en-GB" dirty="0"/>
          </a:p>
          <a:p>
            <a:r>
              <a:rPr lang="en-GB" dirty="0"/>
              <a:t>The lower the margin of safety, the higher the risk, as we do not have to fall much before reaching the break even point, and possibly falling below it thus making a loss.</a:t>
            </a:r>
          </a:p>
        </p:txBody>
      </p:sp>
      <p:sp>
        <p:nvSpPr>
          <p:cNvPr id="4" name="Slide Number Placeholder 3"/>
          <p:cNvSpPr>
            <a:spLocks noGrp="1"/>
          </p:cNvSpPr>
          <p:nvPr>
            <p:ph type="sldNum" sz="quarter" idx="5"/>
          </p:nvPr>
        </p:nvSpPr>
        <p:spPr/>
        <p:txBody>
          <a:bodyPr/>
          <a:lstStyle/>
          <a:p>
            <a:fld id="{4DBD18BD-32CB-4AF2-B023-6C96FA81C777}" type="slidenum">
              <a:rPr lang="en-US" smtClean="0"/>
              <a:pPr/>
              <a:t>14</a:t>
            </a:fld>
            <a:endParaRPr lang="en-US"/>
          </a:p>
        </p:txBody>
      </p:sp>
    </p:spTree>
    <p:extLst>
      <p:ext uri="{BB962C8B-B14F-4D97-AF65-F5344CB8AC3E}">
        <p14:creationId xmlns:p14="http://schemas.microsoft.com/office/powerpoint/2010/main" val="3816556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businesses sell more than one product but CVP analysis can still be used by weighting the sales and margins of each product.</a:t>
            </a:r>
          </a:p>
        </p:txBody>
      </p:sp>
      <p:sp>
        <p:nvSpPr>
          <p:cNvPr id="4" name="Slide Number Placeholder 3"/>
          <p:cNvSpPr>
            <a:spLocks noGrp="1"/>
          </p:cNvSpPr>
          <p:nvPr>
            <p:ph type="sldNum" sz="quarter" idx="5"/>
          </p:nvPr>
        </p:nvSpPr>
        <p:spPr/>
        <p:txBody>
          <a:bodyPr/>
          <a:lstStyle/>
          <a:p>
            <a:fld id="{4DBD18BD-32CB-4AF2-B023-6C96FA81C777}" type="slidenum">
              <a:rPr lang="en-US" smtClean="0"/>
              <a:pPr/>
              <a:t>15</a:t>
            </a:fld>
            <a:endParaRPr lang="en-US"/>
          </a:p>
        </p:txBody>
      </p:sp>
    </p:spTree>
    <p:extLst>
      <p:ext uri="{BB962C8B-B14F-4D97-AF65-F5344CB8AC3E}">
        <p14:creationId xmlns:p14="http://schemas.microsoft.com/office/powerpoint/2010/main" val="5781101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16</a:t>
            </a:fld>
            <a:endParaRPr lang="en-US"/>
          </a:p>
        </p:txBody>
      </p:sp>
    </p:spTree>
    <p:extLst>
      <p:ext uri="{BB962C8B-B14F-4D97-AF65-F5344CB8AC3E}">
        <p14:creationId xmlns:p14="http://schemas.microsoft.com/office/powerpoint/2010/main" val="1917539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quickly look at</a:t>
            </a:r>
            <a:r>
              <a:rPr lang="en-GB" baseline="0" dirty="0"/>
              <a:t> a few of these.</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17</a:t>
            </a:fld>
            <a:endParaRPr lang="en-US"/>
          </a:p>
        </p:txBody>
      </p:sp>
    </p:spTree>
    <p:extLst>
      <p:ext uri="{BB962C8B-B14F-4D97-AF65-F5344CB8AC3E}">
        <p14:creationId xmlns:p14="http://schemas.microsoft.com/office/powerpoint/2010/main" val="20520563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margin is added to the total product/service costs to determine the selling</a:t>
            </a:r>
            <a:r>
              <a:rPr lang="en-GB" baseline="0" dirty="0"/>
              <a:t> price.</a:t>
            </a:r>
          </a:p>
          <a:p>
            <a:endParaRPr lang="en-GB" baseline="0" dirty="0"/>
          </a:p>
          <a:p>
            <a:r>
              <a:rPr lang="en-GB" baseline="0" dirty="0"/>
              <a:t>Can be a Mark Up on cost, or a Margin = percentage of the selling price which is represented by the profit.</a:t>
            </a:r>
          </a:p>
          <a:p>
            <a:endParaRPr lang="en-GB" baseline="0" dirty="0"/>
          </a:p>
          <a:p>
            <a:r>
              <a:rPr lang="en-GB" baseline="0" dirty="0"/>
              <a:t>Mark up is determined by past experience or trade sector stats. </a:t>
            </a:r>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18</a:t>
            </a:fld>
            <a:endParaRPr lang="en-US"/>
          </a:p>
        </p:txBody>
      </p:sp>
    </p:spTree>
    <p:extLst>
      <p:ext uri="{BB962C8B-B14F-4D97-AF65-F5344CB8AC3E}">
        <p14:creationId xmlns:p14="http://schemas.microsoft.com/office/powerpoint/2010/main" val="3131206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driven by the cost of capital, the return required by the investors</a:t>
            </a:r>
            <a:r>
              <a:rPr lang="en-GB" baseline="0" dirty="0"/>
              <a:t> / shareholders.</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There are other approaches to pricing – please read up on these techniques in the text books.</a:t>
            </a:r>
          </a:p>
          <a:p>
            <a:endParaRPr lang="en-GB" baseline="0" dirty="0"/>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19</a:t>
            </a:fld>
            <a:endParaRPr lang="en-US"/>
          </a:p>
        </p:txBody>
      </p:sp>
    </p:spTree>
    <p:extLst>
      <p:ext uri="{BB962C8B-B14F-4D97-AF65-F5344CB8AC3E}">
        <p14:creationId xmlns:p14="http://schemas.microsoft.com/office/powerpoint/2010/main" val="11141843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Increases or decreases in the selling price may, or may not affect the customer demand for that product/service.</a:t>
            </a:r>
          </a:p>
          <a:p>
            <a:endParaRPr lang="en-GB" baseline="0" dirty="0"/>
          </a:p>
          <a:p>
            <a:r>
              <a:rPr lang="en-GB" b="1" baseline="0" dirty="0"/>
              <a:t>Elastic demand </a:t>
            </a:r>
            <a:r>
              <a:rPr lang="en-GB" baseline="0" dirty="0"/>
              <a:t>= </a:t>
            </a:r>
            <a:r>
              <a:rPr lang="en-GB" b="1" baseline="0" dirty="0"/>
              <a:t>price increases </a:t>
            </a:r>
            <a:r>
              <a:rPr lang="en-GB" baseline="0" dirty="0"/>
              <a:t>cause a </a:t>
            </a:r>
            <a:r>
              <a:rPr lang="en-GB" b="1" baseline="0" dirty="0"/>
              <a:t>fall in demand </a:t>
            </a:r>
            <a:r>
              <a:rPr lang="en-GB" baseline="0" dirty="0"/>
              <a:t>- customers place little value in the product/service, or switch to substitutes.</a:t>
            </a:r>
          </a:p>
          <a:p>
            <a:r>
              <a:rPr lang="en-GB" b="1" baseline="0" dirty="0"/>
              <a:t>Inelastic demand </a:t>
            </a:r>
            <a:r>
              <a:rPr lang="en-GB" baseline="0" dirty="0"/>
              <a:t>= </a:t>
            </a:r>
            <a:r>
              <a:rPr lang="en-GB" b="1" baseline="0" dirty="0"/>
              <a:t>price changes </a:t>
            </a:r>
            <a:r>
              <a:rPr lang="en-GB" baseline="0" dirty="0"/>
              <a:t>cause </a:t>
            </a:r>
            <a:r>
              <a:rPr lang="en-GB" b="1" baseline="0" dirty="0"/>
              <a:t>little changes in demand </a:t>
            </a:r>
            <a:r>
              <a:rPr lang="en-GB" baseline="0" dirty="0"/>
              <a:t>– customers value/need the product/service because no substitute is available. </a:t>
            </a:r>
          </a:p>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20</a:t>
            </a:fld>
            <a:endParaRPr lang="en-US"/>
          </a:p>
        </p:txBody>
      </p:sp>
    </p:spTree>
    <p:extLst>
      <p:ext uri="{BB962C8B-B14F-4D97-AF65-F5344CB8AC3E}">
        <p14:creationId xmlns:p14="http://schemas.microsoft.com/office/powerpoint/2010/main" val="3599918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FBA43D-F6B0-46AE-B831-2A0F43F05C22}" type="datetime1">
              <a:rPr lang="en-US" smtClean="0"/>
              <a:t>9/8/2020</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082AA575-3A2F-47FF-843C-F9856FBBA3EC}" type="slidenum">
              <a:rPr lang="en-US" smtClean="0"/>
              <a:pPr/>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54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EC4FD2-5020-4CCA-89DC-229345A71660}" type="datetime1">
              <a:rPr lang="en-US" smtClean="0"/>
              <a:t>9/8/2020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399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4A4AD-4A1F-4FF9-A008-72968EE69583}" type="datetime1">
              <a:rPr lang="en-US" smtClean="0"/>
              <a:t>9/8/2020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750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22842D-D197-43D6-AF33-B8720EDAE7DC}" type="datetime1">
              <a:rPr lang="en-US" smtClean="0"/>
              <a:t>9/8/2020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2263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E5E06F-2D65-4FD3-8D12-3662C3DDF02E}" type="datetime1">
              <a:rPr lang="en-US" smtClean="0"/>
              <a:t>9/8/2020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1080938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17C6A7-0789-462C-8293-D040CD83C217}" type="datetime1">
              <a:rPr lang="en-US" smtClean="0"/>
              <a:t>9/8/2020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11525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E9DDDC-4F03-4218-80DA-6E1168558019}" type="datetime1">
              <a:rPr lang="en-US" smtClean="0"/>
              <a:t>9/8/2020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2117137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ACC979-AA73-48EE-B35F-99C6EC5FB6B1}" type="datetime1">
              <a:rPr lang="en-US" smtClean="0"/>
              <a:t>9/8/2020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523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4F99675A-8F37-4F24-BD3D-9408DEFB96A4}" type="datetime1">
              <a:rPr lang="en-US" smtClean="0"/>
              <a:t>9/8/2020</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7753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BC0435-D04C-4F72-B781-BDA7F702BA0B}" type="datetime1">
              <a:rPr lang="en-US" smtClean="0"/>
              <a:t>9/8/2020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23918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7EB8DD-679C-457D-8FC0-B15C08C5DE87}" type="datetime1">
              <a:rPr lang="en-US" smtClean="0"/>
              <a:t>9/8/2020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5197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141AD1D-7A17-49A0-BC35-7AD7F692A8C0}" type="datetime1">
              <a:rPr lang="en-US" smtClean="0"/>
              <a:t>9/8/2020</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082AA575-3A2F-47FF-843C-F9856FBBA3EC}" type="slidenum">
              <a:rPr lang="en-US" smtClean="0"/>
              <a:pPr/>
              <a:t>‹#›</a:t>
            </a:fld>
            <a:endParaRPr lang="en-US"/>
          </a:p>
        </p:txBody>
      </p:sp>
    </p:spTree>
    <p:extLst>
      <p:ext uri="{BB962C8B-B14F-4D97-AF65-F5344CB8AC3E}">
        <p14:creationId xmlns:p14="http://schemas.microsoft.com/office/powerpoint/2010/main" val="221901908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hdr="0" ftr="0" dt="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80" name="Group 79">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632237" y="482171"/>
            <a:chExt cx="6104331" cy="5149101"/>
          </a:xfrm>
        </p:grpSpPr>
        <p:sp>
          <p:nvSpPr>
            <p:cNvPr id="81" name="Rectangle 80">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4" name="Rectangle 83">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84450"/>
            <a:ext cx="385918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6" name="Straight Connector 85">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101" name="TextBox 10">
            <a:extLst>
              <a:ext uri="{FF2B5EF4-FFF2-40B4-BE49-F238E27FC236}">
                <a16:creationId xmlns:a16="http://schemas.microsoft.com/office/drawing/2014/main" id="{0DFDBC65-B5B5-4C45-BF13-7342D0944982}"/>
              </a:ext>
            </a:extLst>
          </p:cNvPr>
          <p:cNvSpPr txBox="1">
            <a:spLocks noChangeArrowheads="1"/>
          </p:cNvSpPr>
          <p:nvPr/>
        </p:nvSpPr>
        <p:spPr bwMode="auto">
          <a:xfrm>
            <a:off x="5413522" y="804520"/>
            <a:ext cx="2640275" cy="104923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a:lnSpc>
                <a:spcPct val="90000"/>
              </a:lnSpc>
              <a:spcBef>
                <a:spcPct val="0"/>
              </a:spcBef>
              <a:spcAft>
                <a:spcPts val="600"/>
              </a:spcAft>
            </a:pPr>
            <a:r>
              <a:rPr lang="en-US" altLang="en-US" sz="2200" cap="all">
                <a:latin typeface="+mj-lt"/>
                <a:ea typeface="+mj-ea"/>
                <a:cs typeface="+mj-cs"/>
              </a:rPr>
              <a:t>Financial Performance Management</a:t>
            </a:r>
          </a:p>
        </p:txBody>
      </p:sp>
      <p:pic>
        <p:nvPicPr>
          <p:cNvPr id="4102" name="Picture 1">
            <a:extLst>
              <a:ext uri="{FF2B5EF4-FFF2-40B4-BE49-F238E27FC236}">
                <a16:creationId xmlns:a16="http://schemas.microsoft.com/office/drawing/2014/main" id="{7CF7B118-9C3B-4B2F-B0AD-1D8CDE6EEF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53417" y="2325659"/>
            <a:ext cx="3618861" cy="144754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Slide Number Placeholder 5">
            <a:extLst>
              <a:ext uri="{FF2B5EF4-FFF2-40B4-BE49-F238E27FC236}">
                <a16:creationId xmlns:a16="http://schemas.microsoft.com/office/drawing/2014/main" id="{B59B41BC-3F9A-4A6A-B3E9-6126F260BB6F}"/>
              </a:ext>
            </a:extLst>
          </p:cNvPr>
          <p:cNvSpPr>
            <a:spLocks noGrp="1" noChangeArrowheads="1"/>
          </p:cNvSpPr>
          <p:nvPr>
            <p:ph type="sldNum" sz="quarter" idx="12"/>
          </p:nvPr>
        </p:nvSpPr>
        <p:spPr bwMode="auto">
          <a:xfrm>
            <a:off x="8183709" y="798973"/>
            <a:ext cx="608265" cy="5035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l">
              <a:lnSpc>
                <a:spcPct val="90000"/>
              </a:lnSpc>
              <a:spcAft>
                <a:spcPts val="600"/>
              </a:spcAft>
            </a:pPr>
            <a:fld id="{0E1F1002-4721-4F30-BF77-60EF57EA9DF1}" type="slidenum">
              <a:rPr lang="en-US" altLang="en-US">
                <a:solidFill>
                  <a:schemeClr val="accent1"/>
                </a:solidFill>
                <a:latin typeface="+mn-lt"/>
                <a:cs typeface="+mn-cs"/>
              </a:rPr>
              <a:pPr algn="l">
                <a:lnSpc>
                  <a:spcPct val="90000"/>
                </a:lnSpc>
                <a:spcAft>
                  <a:spcPts val="600"/>
                </a:spcAft>
              </a:pPr>
              <a:t>1</a:t>
            </a:fld>
            <a:endParaRPr lang="en-US" altLang="en-US">
              <a:solidFill>
                <a:schemeClr val="accent1"/>
              </a:solidFill>
              <a:latin typeface="+mn-lt"/>
              <a:cs typeface="+mn-cs"/>
            </a:endParaRPr>
          </a:p>
        </p:txBody>
      </p:sp>
      <p:sp>
        <p:nvSpPr>
          <p:cNvPr id="2059" name="Rectangle 11">
            <a:extLst>
              <a:ext uri="{FF2B5EF4-FFF2-40B4-BE49-F238E27FC236}">
                <a16:creationId xmlns:a16="http://schemas.microsoft.com/office/drawing/2014/main" id="{4A0D79BD-DEB8-40B5-B585-15AC21136F17}"/>
              </a:ext>
            </a:extLst>
          </p:cNvPr>
          <p:cNvSpPr>
            <a:spLocks noGrp="1" noChangeArrowheads="1"/>
          </p:cNvSpPr>
          <p:nvPr>
            <p:ph idx="1"/>
          </p:nvPr>
        </p:nvSpPr>
        <p:spPr>
          <a:xfrm>
            <a:off x="5413521" y="2015732"/>
            <a:ext cx="2640276" cy="3450613"/>
          </a:xfrm>
        </p:spPr>
        <p:txBody>
          <a:bodyPr vert="horz" lIns="91440" tIns="45720" rIns="91440" bIns="45720" rtlCol="0" anchor="t">
            <a:normAutofit/>
          </a:bodyPr>
          <a:lstStyle/>
          <a:p>
            <a:pPr marL="0" defTabSz="914400">
              <a:defRPr/>
            </a:pPr>
            <a:r>
              <a:rPr lang="en-US" b="1"/>
              <a:t>Cost-Volume-Profit (CVP) Analysis</a:t>
            </a:r>
          </a:p>
          <a:p>
            <a:pPr marL="0" defTabSz="914400">
              <a:defRPr/>
            </a:pPr>
            <a:endParaRPr lang="en-US" b="1"/>
          </a:p>
          <a:p>
            <a:pPr marL="0" defTabSz="914400">
              <a:defRPr/>
            </a:pPr>
            <a:endParaRPr lang="en-US" b="1"/>
          </a:p>
          <a:p>
            <a:pPr marL="0" defTabSz="914400">
              <a:defRPr/>
            </a:pPr>
            <a:endParaRPr lang="en-US" b="1"/>
          </a:p>
          <a:p>
            <a:pPr marL="0" defTabSz="914400">
              <a:defRPr/>
            </a:pPr>
            <a:endParaRPr lang="en-US" b="1"/>
          </a:p>
          <a:p>
            <a:pPr defTabSz="914400">
              <a:defRPr/>
            </a:pPr>
            <a:endParaRPr lang="en-US"/>
          </a:p>
          <a:p>
            <a:pPr defTabSz="914400">
              <a:defRPr/>
            </a:pPr>
            <a:endParaRPr lang="en-US"/>
          </a:p>
          <a:p>
            <a:pPr defTabSz="914400">
              <a:defRPr/>
            </a:pPr>
            <a:endParaRPr lang="en-US"/>
          </a:p>
        </p:txBody>
      </p:sp>
      <p:pic>
        <p:nvPicPr>
          <p:cNvPr id="88" name="Picture 87">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0" name="Straight Connector 89">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098" name="Text Box 5">
            <a:extLst>
              <a:ext uri="{FF2B5EF4-FFF2-40B4-BE49-F238E27FC236}">
                <a16:creationId xmlns:a16="http://schemas.microsoft.com/office/drawing/2014/main" id="{2074EC23-63D7-454A-AE81-DDA4A12C3E96}"/>
              </a:ext>
            </a:extLst>
          </p:cNvPr>
          <p:cNvSpPr txBox="1">
            <a:spLocks noChangeArrowheads="1"/>
          </p:cNvSpPr>
          <p:nvPr/>
        </p:nvSpPr>
        <p:spPr bwMode="auto">
          <a:xfrm>
            <a:off x="827088" y="620713"/>
            <a:ext cx="7705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solidFill>
                <a:srgbClr val="000000"/>
              </a:solidFill>
              <a:latin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A86B93D-0879-4BC3-B616-90E504482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20E885D-F4D2-48FD-95D9-DA0751F3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148" name="Rectangle 4"/>
          <p:cNvSpPr>
            <a:spLocks noGrp="1" noChangeArrowheads="1"/>
          </p:cNvSpPr>
          <p:nvPr>
            <p:ph type="title"/>
          </p:nvPr>
        </p:nvSpPr>
        <p:spPr>
          <a:xfrm>
            <a:off x="5666994" y="2307409"/>
            <a:ext cx="2368182" cy="3747316"/>
          </a:xfrm>
        </p:spPr>
        <p:txBody>
          <a:bodyPr anchor="t">
            <a:normAutofit/>
          </a:bodyPr>
          <a:lstStyle/>
          <a:p>
            <a:pPr eaLnBrk="1" hangingPunct="1"/>
            <a:r>
              <a:rPr lang="en-GB" sz="3000">
                <a:latin typeface="Arial" charset="0"/>
              </a:rPr>
              <a:t>Overview</a:t>
            </a:r>
          </a:p>
        </p:txBody>
      </p:sp>
      <p:cxnSp>
        <p:nvCxnSpPr>
          <p:cNvPr id="79" name="Straight Connector 78">
            <a:extLst>
              <a:ext uri="{FF2B5EF4-FFF2-40B4-BE49-F238E27FC236}">
                <a16:creationId xmlns:a16="http://schemas.microsoft.com/office/drawing/2014/main" id="{39EC1CB8-4497-451C-9F6C-6BC9B6505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66994" y="2146542"/>
            <a:ext cx="236818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Slide Number Placeholder 5"/>
          <p:cNvSpPr>
            <a:spLocks noGrp="1"/>
          </p:cNvSpPr>
          <p:nvPr>
            <p:ph type="sldNum" sz="quarter" idx="12"/>
          </p:nvPr>
        </p:nvSpPr>
        <p:spPr>
          <a:xfrm>
            <a:off x="8183337" y="2302053"/>
            <a:ext cx="608264" cy="503578"/>
          </a:xfrm>
        </p:spPr>
        <p:txBody>
          <a:bodyPr>
            <a:normAutofit/>
          </a:bodyPr>
          <a:lstStyle/>
          <a:p>
            <a:pPr algn="l">
              <a:lnSpc>
                <a:spcPct val="90000"/>
              </a:lnSpc>
              <a:spcAft>
                <a:spcPts val="600"/>
              </a:spcAft>
            </a:pPr>
            <a:fld id="{082AA575-3A2F-47FF-843C-F9856FBBA3EC}" type="slidenum">
              <a:rPr lang="en-US" smtClean="0"/>
              <a:pPr algn="l">
                <a:lnSpc>
                  <a:spcPct val="90000"/>
                </a:lnSpc>
                <a:spcAft>
                  <a:spcPts val="600"/>
                </a:spcAft>
              </a:pPr>
              <a:t>2</a:t>
            </a:fld>
            <a:endParaRPr lang="en-US"/>
          </a:p>
        </p:txBody>
      </p:sp>
      <p:sp>
        <p:nvSpPr>
          <p:cNvPr id="81" name="Title 1">
            <a:extLst>
              <a:ext uri="{FF2B5EF4-FFF2-40B4-BE49-F238E27FC236}">
                <a16:creationId xmlns:a16="http://schemas.microsoft.com/office/drawing/2014/main" id="{A599AF7C-8D7E-4D1B-AB28-587084B3DEF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graphicFrame>
        <p:nvGraphicFramePr>
          <p:cNvPr id="6151" name="Rectangle 5">
            <a:extLst>
              <a:ext uri="{FF2B5EF4-FFF2-40B4-BE49-F238E27FC236}">
                <a16:creationId xmlns:a16="http://schemas.microsoft.com/office/drawing/2014/main" id="{36F11AEB-F9B1-4E34-8282-9C09D1788B19}"/>
              </a:ext>
            </a:extLst>
          </p:cNvPr>
          <p:cNvGraphicFramePr>
            <a:graphicFrameLocks noGrp="1"/>
          </p:cNvGraphicFramePr>
          <p:nvPr>
            <p:ph idx="1"/>
            <p:extLst>
              <p:ext uri="{D42A27DB-BD31-4B8C-83A1-F6EECF244321}">
                <p14:modId xmlns:p14="http://schemas.microsoft.com/office/powerpoint/2010/main" val="876196594"/>
              </p:ext>
            </p:extLst>
          </p:nvPr>
        </p:nvGraphicFramePr>
        <p:xfrm>
          <a:off x="852260" y="803275"/>
          <a:ext cx="4435078" cy="5251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0993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p:txBody>
          <a:bodyPr/>
          <a:lstStyle/>
          <a:p>
            <a:pPr eaLnBrk="1" hangingPunct="1"/>
            <a:r>
              <a:rPr lang="en-GB">
                <a:latin typeface="Arial" charset="0"/>
              </a:rPr>
              <a:t>Marketing &amp; accounting</a:t>
            </a:r>
          </a:p>
        </p:txBody>
      </p:sp>
      <p:sp>
        <p:nvSpPr>
          <p:cNvPr id="8196" name="Rectangle 4"/>
          <p:cNvSpPr>
            <a:spLocks noGrp="1" noChangeArrowheads="1"/>
          </p:cNvSpPr>
          <p:nvPr>
            <p:ph sz="half" idx="1"/>
          </p:nvPr>
        </p:nvSpPr>
        <p:spPr/>
        <p:txBody>
          <a:bodyPr>
            <a:normAutofit fontScale="92500" lnSpcReduction="20000"/>
          </a:bodyPr>
          <a:lstStyle/>
          <a:p>
            <a:pPr eaLnBrk="1" hangingPunct="1">
              <a:lnSpc>
                <a:spcPct val="90000"/>
              </a:lnSpc>
              <a:buFont typeface="Wingdings" pitchFamily="2" charset="2"/>
              <a:buChar char="n"/>
              <a:defRPr/>
            </a:pPr>
            <a:r>
              <a:rPr lang="en-GB" dirty="0">
                <a:effectLst>
                  <a:outerShdw blurRad="38100" dist="38100" dir="2700000" algn="tl">
                    <a:srgbClr val="C0C0C0"/>
                  </a:outerShdw>
                </a:effectLst>
                <a:ea typeface="+mn-ea"/>
              </a:rPr>
              <a:t>Marketing strategy for a business will encompass decisions about</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product/service mix,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customer mix,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market segmentation,</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pricing, and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distribution channel</a:t>
            </a:r>
            <a:r>
              <a:rPr lang="en-GB" sz="2000" dirty="0"/>
              <a:t> </a:t>
            </a:r>
          </a:p>
        </p:txBody>
      </p:sp>
      <p:sp>
        <p:nvSpPr>
          <p:cNvPr id="8197" name="Rectangle 5"/>
          <p:cNvSpPr>
            <a:spLocks noGrp="1" noChangeArrowheads="1"/>
          </p:cNvSpPr>
          <p:nvPr>
            <p:ph sz="half" idx="2"/>
          </p:nvPr>
        </p:nvSpPr>
        <p:spPr/>
        <p:txBody>
          <a:bodyPr>
            <a:normAutofit fontScale="92500" lnSpcReduction="20000"/>
          </a:bodyPr>
          <a:lstStyle/>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is the volume of product/services we need to sell to maintain profitability?</a:t>
            </a:r>
          </a:p>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alternative approaches to pricing can we adopt?</a:t>
            </a:r>
          </a:p>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is our customer, product/service and distribution channel profitability in each of our market segments?</a:t>
            </a:r>
          </a:p>
        </p:txBody>
      </p:sp>
      <p:sp>
        <p:nvSpPr>
          <p:cNvPr id="6" name="Slide Number Placeholder 5"/>
          <p:cNvSpPr>
            <a:spLocks noGrp="1"/>
          </p:cNvSpPr>
          <p:nvPr>
            <p:ph type="sldNum" sz="quarter" idx="12"/>
          </p:nvPr>
        </p:nvSpPr>
        <p:spPr/>
        <p:txBody>
          <a:bodyPr/>
          <a:lstStyle/>
          <a:p>
            <a:fld id="{082AA575-3A2F-47FF-843C-F9856FBBA3EC}" type="slidenum">
              <a:rPr lang="en-US" smtClean="0"/>
              <a:pPr/>
              <a:t>3</a:t>
            </a:fld>
            <a:endParaRPr lang="en-US" dirty="0"/>
          </a:p>
        </p:txBody>
      </p:sp>
    </p:spTree>
    <p:extLst>
      <p:ext uri="{BB962C8B-B14F-4D97-AF65-F5344CB8AC3E}">
        <p14:creationId xmlns:p14="http://schemas.microsoft.com/office/powerpoint/2010/main" val="968347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4" name="Rectangle 2"/>
          <p:cNvSpPr>
            <a:spLocks noGrp="1" noChangeArrowheads="1"/>
          </p:cNvSpPr>
          <p:nvPr>
            <p:ph type="title"/>
          </p:nvPr>
        </p:nvSpPr>
        <p:spPr>
          <a:xfrm>
            <a:off x="661988" y="977028"/>
            <a:ext cx="2500057" cy="5237503"/>
          </a:xfrm>
        </p:spPr>
        <p:txBody>
          <a:bodyPr anchor="ctr">
            <a:normAutofit/>
          </a:bodyPr>
          <a:lstStyle/>
          <a:p>
            <a:pPr eaLnBrk="1" hangingPunct="1"/>
            <a:r>
              <a:rPr lang="en-GB" sz="3000">
                <a:latin typeface="Arial" charset="0"/>
              </a:rPr>
              <a:t>Cost behaviour</a:t>
            </a:r>
          </a:p>
        </p:txBody>
      </p:sp>
      <p:sp>
        <p:nvSpPr>
          <p:cNvPr id="5" name="Slide Number Placeholder 5"/>
          <p:cNvSpPr>
            <a:spLocks noGrp="1"/>
          </p:cNvSpPr>
          <p:nvPr>
            <p:ph type="sldNum" sz="quarter" idx="12"/>
          </p:nvPr>
        </p:nvSpPr>
        <p:spPr>
          <a:xfrm>
            <a:off x="360045" y="232118"/>
            <a:ext cx="608264"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4</a:t>
            </a:fld>
            <a:endParaRPr lang="en-US"/>
          </a:p>
        </p:txBody>
      </p:sp>
      <p:sp>
        <p:nvSpPr>
          <p:cNvPr id="76" name="Rectangle 75">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494" y="0"/>
            <a:ext cx="5653506"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340" y="0"/>
            <a:ext cx="123444"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0245" name="Rectangle 3"/>
          <p:cNvSpPr>
            <a:spLocks noGrp="1" noChangeArrowheads="1"/>
          </p:cNvSpPr>
          <p:nvPr>
            <p:ph idx="1"/>
          </p:nvPr>
        </p:nvSpPr>
        <p:spPr>
          <a:xfrm>
            <a:off x="4343965" y="977029"/>
            <a:ext cx="4071592" cy="5237503"/>
          </a:xfrm>
        </p:spPr>
        <p:txBody>
          <a:bodyPr anchor="ctr">
            <a:normAutofit/>
          </a:bodyPr>
          <a:lstStyle/>
          <a:p>
            <a:pPr eaLnBrk="1" hangingPunct="1"/>
            <a:r>
              <a:rPr lang="en-GB">
                <a:solidFill>
                  <a:schemeClr val="bg1"/>
                </a:solidFill>
                <a:latin typeface="Arial" charset="0"/>
              </a:rPr>
              <a:t>Fixed costs </a:t>
            </a:r>
          </a:p>
          <a:p>
            <a:pPr eaLnBrk="1" hangingPunct="1"/>
            <a:r>
              <a:rPr lang="en-GB">
                <a:solidFill>
                  <a:schemeClr val="bg1"/>
                </a:solidFill>
                <a:latin typeface="Arial" charset="0"/>
              </a:rPr>
              <a:t>Variable costs</a:t>
            </a:r>
          </a:p>
          <a:p>
            <a:pPr eaLnBrk="1" hangingPunct="1"/>
            <a:r>
              <a:rPr lang="en-GB">
                <a:solidFill>
                  <a:schemeClr val="bg1"/>
                </a:solidFill>
                <a:latin typeface="Arial" charset="0"/>
              </a:rPr>
              <a:t>Semi-fixed costs</a:t>
            </a:r>
          </a:p>
          <a:p>
            <a:pPr eaLnBrk="1" hangingPunct="1"/>
            <a:r>
              <a:rPr lang="en-GB">
                <a:solidFill>
                  <a:schemeClr val="bg1"/>
                </a:solidFill>
                <a:latin typeface="Arial" charset="0"/>
              </a:rPr>
              <a:t>Semi-variable costs</a:t>
            </a:r>
          </a:p>
          <a:p>
            <a:pPr eaLnBrk="1" hangingPunct="1"/>
            <a:r>
              <a:rPr lang="en-GB">
                <a:solidFill>
                  <a:schemeClr val="bg1"/>
                </a:solidFill>
                <a:latin typeface="Arial" charset="0"/>
              </a:rPr>
              <a:t>Marginal costs</a:t>
            </a:r>
          </a:p>
          <a:p>
            <a:pPr eaLnBrk="1" hangingPunct="1"/>
            <a:r>
              <a:rPr lang="en-GB">
                <a:solidFill>
                  <a:schemeClr val="bg1"/>
                </a:solidFill>
                <a:latin typeface="Arial" charset="0"/>
              </a:rPr>
              <a:t>Average costs</a:t>
            </a:r>
          </a:p>
          <a:p>
            <a:pPr eaLnBrk="1" hangingPunct="1"/>
            <a:endParaRPr lang="en-GB">
              <a:solidFill>
                <a:schemeClr val="bg1"/>
              </a:solidFill>
              <a:latin typeface="Arial" charset="0"/>
            </a:endParaRPr>
          </a:p>
          <a:p>
            <a:pPr eaLnBrk="1" hangingPunct="1">
              <a:buFont typeface="Wingdings" charset="0"/>
              <a:buNone/>
            </a:pPr>
            <a:endParaRPr lang="en-GB">
              <a:solidFill>
                <a:schemeClr val="bg1"/>
              </a:solidFill>
              <a:latin typeface="Arial" charset="0"/>
            </a:endParaRPr>
          </a:p>
        </p:txBody>
      </p:sp>
    </p:spTree>
    <p:extLst>
      <p:ext uri="{BB962C8B-B14F-4D97-AF65-F5344CB8AC3E}">
        <p14:creationId xmlns:p14="http://schemas.microsoft.com/office/powerpoint/2010/main" val="1010321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270" name="Rectangle 73">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271" name="Picture 75">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272" name="Straight Connector 77">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1273" name="Straight Connector 79">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1274" name="Rectangle 81">
            <a:extLst>
              <a:ext uri="{FF2B5EF4-FFF2-40B4-BE49-F238E27FC236}">
                <a16:creationId xmlns:a16="http://schemas.microsoft.com/office/drawing/2014/main" id="{E2FB3747-BFEC-4D0B-A987-BC9568F0B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83">
            <a:extLst>
              <a:ext uri="{FF2B5EF4-FFF2-40B4-BE49-F238E27FC236}">
                <a16:creationId xmlns:a16="http://schemas.microsoft.com/office/drawing/2014/main" id="{28AB78F9-B968-493D-B697-514F1A20D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1268" name="Rectangle 2"/>
          <p:cNvSpPr>
            <a:spLocks noGrp="1" noChangeArrowheads="1"/>
          </p:cNvSpPr>
          <p:nvPr>
            <p:ph type="title"/>
          </p:nvPr>
        </p:nvSpPr>
        <p:spPr>
          <a:xfrm>
            <a:off x="1332546" y="4613198"/>
            <a:ext cx="6490891" cy="844697"/>
          </a:xfrm>
        </p:spPr>
        <p:txBody>
          <a:bodyPr vert="horz" lIns="91440" tIns="45720" rIns="91440" bIns="45720" rtlCol="0" anchor="t">
            <a:normAutofit/>
          </a:bodyPr>
          <a:lstStyle/>
          <a:p>
            <a:pPr defTabSz="914400"/>
            <a:r>
              <a:rPr lang="en-US"/>
              <a:t>Cost behaviour</a:t>
            </a:r>
          </a:p>
        </p:txBody>
      </p:sp>
      <p:sp>
        <p:nvSpPr>
          <p:cNvPr id="5" name="Slide Number Placeholder 5"/>
          <p:cNvSpPr>
            <a:spLocks noGrp="1"/>
          </p:cNvSpPr>
          <p:nvPr>
            <p:ph type="sldNum" sz="quarter" idx="12"/>
          </p:nvPr>
        </p:nvSpPr>
        <p:spPr>
          <a:xfrm>
            <a:off x="360045" y="798973"/>
            <a:ext cx="608264" cy="503578"/>
          </a:xfrm>
        </p:spPr>
        <p:txBody>
          <a:bodyPr vert="horz" lIns="91440" tIns="45720" rIns="91440" bIns="45720" rtlCol="0" anchor="t">
            <a:normAutofit/>
          </a:bodyPr>
          <a:lstStyle/>
          <a:p>
            <a:pPr>
              <a:lnSpc>
                <a:spcPct val="90000"/>
              </a:lnSpc>
              <a:spcAft>
                <a:spcPts val="600"/>
              </a:spcAft>
            </a:pPr>
            <a:fld id="{082AA575-3A2F-47FF-843C-F9856FBBA3EC}" type="slidenum">
              <a:rPr lang="en-US" smtClean="0"/>
              <a:pPr>
                <a:lnSpc>
                  <a:spcPct val="90000"/>
                </a:lnSpc>
                <a:spcAft>
                  <a:spcPts val="600"/>
                </a:spcAft>
              </a:pPr>
              <a:t>5</a:t>
            </a:fld>
            <a:endParaRPr lang="en-US"/>
          </a:p>
        </p:txBody>
      </p:sp>
      <p:grpSp>
        <p:nvGrpSpPr>
          <p:cNvPr id="11276" name="Group 85">
            <a:extLst>
              <a:ext uri="{FF2B5EF4-FFF2-40B4-BE49-F238E27FC236}">
                <a16:creationId xmlns:a16="http://schemas.microsoft.com/office/drawing/2014/main" id="{BF428797-2897-4987-97AE-CC7E760B80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253" y="323836"/>
            <a:ext cx="6974974" cy="3652791"/>
            <a:chOff x="7639235" y="600024"/>
            <a:chExt cx="3898557" cy="5222486"/>
          </a:xfrm>
        </p:grpSpPr>
        <p:sp>
          <p:nvSpPr>
            <p:cNvPr id="87" name="Rectangle 86">
              <a:extLst>
                <a:ext uri="{FF2B5EF4-FFF2-40B4-BE49-F238E27FC236}">
                  <a16:creationId xmlns:a16="http://schemas.microsoft.com/office/drawing/2014/main" id="{ACAF60A3-79CC-4912-B61B-707CC2B99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522248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E04482E0-41D8-43A7-99E0-0DB9E2320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429234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1559949" y="1366336"/>
            <a:ext cx="6015490" cy="156402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277" name="Straight Connector 89">
            <a:extLst>
              <a:ext uri="{FF2B5EF4-FFF2-40B4-BE49-F238E27FC236}">
                <a16:creationId xmlns:a16="http://schemas.microsoft.com/office/drawing/2014/main" id="{4219D19D-C57A-4EBD-A668-7EF1F6C13F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32546" y="4460798"/>
            <a:ext cx="6482257"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1278" name="Picture 91">
            <a:extLst>
              <a:ext uri="{FF2B5EF4-FFF2-40B4-BE49-F238E27FC236}">
                <a16:creationId xmlns:a16="http://schemas.microsoft.com/office/drawing/2014/main" id="{2CFE85CD-CC1B-43AE-A37A-0C06606F48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279" name="Straight Connector 93">
            <a:extLst>
              <a:ext uri="{FF2B5EF4-FFF2-40B4-BE49-F238E27FC236}">
                <a16:creationId xmlns:a16="http://schemas.microsoft.com/office/drawing/2014/main" id="{44497725-2883-4D3A-91E2-180A9DF1DA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2896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637262" y="1240076"/>
            <a:ext cx="2045860" cy="4584527"/>
          </a:xfrm>
        </p:spPr>
        <p:txBody>
          <a:bodyPr>
            <a:normAutofit/>
          </a:bodyPr>
          <a:lstStyle/>
          <a:p>
            <a:pPr eaLnBrk="1" hangingPunct="1"/>
            <a:r>
              <a:rPr lang="en-GB" sz="3000">
                <a:solidFill>
                  <a:srgbClr val="FFFFFF"/>
                </a:solidFill>
                <a:latin typeface="Arial" charset="0"/>
              </a:rPr>
              <a:t>Cost-volume-profit (CVP) analysis</a:t>
            </a: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6</a:t>
            </a:fld>
            <a:endParaRPr lang="en-US"/>
          </a:p>
        </p:txBody>
      </p:sp>
      <p:sp>
        <p:nvSpPr>
          <p:cNvPr id="14339" name="Rectangle 3"/>
          <p:cNvSpPr>
            <a:spLocks noGrp="1" noChangeArrowheads="1"/>
          </p:cNvSpPr>
          <p:nvPr>
            <p:ph idx="1"/>
          </p:nvPr>
        </p:nvSpPr>
        <p:spPr>
          <a:xfrm>
            <a:off x="3529195" y="1240077"/>
            <a:ext cx="4526120" cy="4916465"/>
          </a:xfrm>
        </p:spPr>
        <p:txBody>
          <a:bodyPr anchor="t">
            <a:normAutofit/>
          </a:bodyPr>
          <a:lstStyle/>
          <a:p>
            <a:pPr eaLnBrk="1" hangingPunct="1">
              <a:buFont typeface="Wingdings" pitchFamily="2" charset="2"/>
              <a:buChar char="n"/>
              <a:defRPr/>
            </a:pPr>
            <a:r>
              <a:rPr lang="en-GB" dirty="0">
                <a:effectLst>
                  <a:outerShdw blurRad="38100" dist="38100" dir="2700000" algn="tl">
                    <a:srgbClr val="C0C0C0"/>
                  </a:outerShdw>
                </a:effectLst>
                <a:ea typeface="+mn-ea"/>
              </a:rPr>
              <a:t>The relationship between changes in the number of units sold, selling prices and fixed and variable costs</a:t>
            </a:r>
          </a:p>
          <a:p>
            <a:pPr lvl="1" eaLnBrk="1" hangingPunct="1">
              <a:buFont typeface="Wingdings" pitchFamily="2" charset="2"/>
              <a:buChar char="¨"/>
              <a:defRPr/>
            </a:pPr>
            <a:r>
              <a:rPr lang="en-GB" dirty="0"/>
              <a:t>Relevant range</a:t>
            </a:r>
          </a:p>
          <a:p>
            <a:pPr lvl="1" eaLnBrk="1" hangingPunct="1">
              <a:buFont typeface="Wingdings" pitchFamily="2" charset="2"/>
              <a:buChar char="¨"/>
              <a:defRPr/>
            </a:pPr>
            <a:r>
              <a:rPr lang="en-GB" dirty="0"/>
              <a:t>Sensitivity analysis</a:t>
            </a:r>
          </a:p>
          <a:p>
            <a:pPr lvl="1" eaLnBrk="1" hangingPunct="1">
              <a:buFont typeface="Wingdings" pitchFamily="2" charset="2"/>
              <a:buChar char="¨"/>
              <a:defRPr/>
            </a:pPr>
            <a:endParaRPr lang="en-GB" dirty="0"/>
          </a:p>
        </p:txBody>
      </p:sp>
    </p:spTree>
    <p:extLst>
      <p:ext uri="{BB962C8B-B14F-4D97-AF65-F5344CB8AC3E}">
        <p14:creationId xmlns:p14="http://schemas.microsoft.com/office/powerpoint/2010/main" val="2452988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6"/>
          <p:cNvSpPr>
            <a:spLocks noGrp="1"/>
          </p:cNvSpPr>
          <p:nvPr>
            <p:ph type="title"/>
          </p:nvPr>
        </p:nvSpPr>
        <p:spPr>
          <a:xfrm>
            <a:off x="637262" y="1240076"/>
            <a:ext cx="2045860" cy="4584527"/>
          </a:xfrm>
        </p:spPr>
        <p:txBody>
          <a:bodyPr>
            <a:normAutofit/>
          </a:bodyPr>
          <a:lstStyle/>
          <a:p>
            <a:pPr eaLnBrk="1" hangingPunct="1"/>
            <a:r>
              <a:rPr lang="en-AU" sz="2500">
                <a:solidFill>
                  <a:srgbClr val="FFFFFF"/>
                </a:solidFill>
                <a:latin typeface="Arial" charset="0"/>
              </a:rPr>
              <a:t>Profit formulae</a:t>
            </a: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7</a:t>
            </a:fld>
            <a:endParaRPr lang="en-US"/>
          </a:p>
        </p:txBody>
      </p:sp>
      <p:sp>
        <p:nvSpPr>
          <p:cNvPr id="8" name="Content Placeholder 7"/>
          <p:cNvSpPr>
            <a:spLocks noGrp="1"/>
          </p:cNvSpPr>
          <p:nvPr>
            <p:ph idx="1"/>
          </p:nvPr>
        </p:nvSpPr>
        <p:spPr>
          <a:xfrm>
            <a:off x="3529195" y="1240077"/>
            <a:ext cx="4526120" cy="4916465"/>
          </a:xfrm>
        </p:spPr>
        <p:txBody>
          <a:bodyPr anchor="t">
            <a:normAutofit/>
          </a:bodyPr>
          <a:lstStyle/>
          <a:p>
            <a:pPr eaLnBrk="1" hangingPunct="1">
              <a:lnSpc>
                <a:spcPct val="110000"/>
              </a:lnSpc>
            </a:pPr>
            <a:r>
              <a:rPr lang="en-GB" sz="1700" b="1">
                <a:latin typeface="Arial" charset="0"/>
              </a:rPr>
              <a:t>Net profit = revenue – (fixed costs + variable costs)</a:t>
            </a:r>
          </a:p>
          <a:p>
            <a:pPr eaLnBrk="1" hangingPunct="1">
              <a:lnSpc>
                <a:spcPct val="110000"/>
              </a:lnSpc>
            </a:pPr>
            <a:endParaRPr lang="en-GB" sz="1700">
              <a:latin typeface="Arial" charset="0"/>
            </a:endParaRPr>
          </a:p>
          <a:p>
            <a:pPr eaLnBrk="1" hangingPunct="1">
              <a:lnSpc>
                <a:spcPct val="110000"/>
              </a:lnSpc>
            </a:pPr>
            <a:r>
              <a:rPr lang="en-GB" sz="1700" b="1">
                <a:latin typeface="Arial" charset="0"/>
              </a:rPr>
              <a:t>Net profit = (units sold x selling price) – [fixed costs + (units sold x unit variable cost)]</a:t>
            </a:r>
          </a:p>
          <a:p>
            <a:pPr lvl="1" eaLnBrk="1" hangingPunct="1">
              <a:lnSpc>
                <a:spcPct val="110000"/>
              </a:lnSpc>
              <a:buFont typeface="Wingdings" charset="0"/>
              <a:buNone/>
            </a:pPr>
            <a:endParaRPr lang="en-GB" sz="1700">
              <a:effectLst>
                <a:outerShdw blurRad="38100" dist="38100" dir="2700000" algn="tl">
                  <a:srgbClr val="DDDDDD"/>
                </a:outerShdw>
              </a:effectLst>
              <a:latin typeface="Arial" charset="0"/>
            </a:endParaRPr>
          </a:p>
          <a:p>
            <a:pPr lvl="1" eaLnBrk="1" hangingPunct="1">
              <a:lnSpc>
                <a:spcPct val="110000"/>
              </a:lnSpc>
              <a:buFont typeface="Wingdings" charset="0"/>
              <a:buNone/>
            </a:pPr>
            <a:r>
              <a:rPr lang="en-GB" sz="1700">
                <a:effectLst>
                  <a:outerShdw blurRad="38100" dist="38100" dir="2700000" algn="tl">
                    <a:srgbClr val="DDDDDD"/>
                  </a:outerShdw>
                </a:effectLst>
                <a:latin typeface="Arial" charset="0"/>
              </a:rPr>
              <a:t>In mathematical terms:  </a:t>
            </a:r>
          </a:p>
          <a:p>
            <a:pPr lvl="1" eaLnBrk="1" hangingPunct="1">
              <a:lnSpc>
                <a:spcPct val="110000"/>
              </a:lnSpc>
              <a:buFont typeface="Wingdings" charset="0"/>
              <a:buNone/>
            </a:pPr>
            <a:r>
              <a:rPr lang="en-GB" sz="1700" b="1">
                <a:latin typeface="Arial" charset="0"/>
              </a:rPr>
              <a:t>N = </a:t>
            </a:r>
            <a:r>
              <a:rPr lang="en-GB" sz="1700" b="1" err="1">
                <a:latin typeface="Arial" charset="0"/>
              </a:rPr>
              <a:t>Pu</a:t>
            </a:r>
            <a:r>
              <a:rPr lang="en-GB" sz="1700" b="1">
                <a:latin typeface="Arial" charset="0"/>
              </a:rPr>
              <a:t> – (F + Bu)</a:t>
            </a:r>
          </a:p>
          <a:p>
            <a:pPr lvl="1" eaLnBrk="1" hangingPunct="1">
              <a:lnSpc>
                <a:spcPct val="110000"/>
              </a:lnSpc>
              <a:buFont typeface="Wingdings" charset="0"/>
              <a:buNone/>
            </a:pPr>
            <a:r>
              <a:rPr lang="en-GB" sz="1700">
                <a:effectLst>
                  <a:outerShdw blurRad="38100" dist="38100" dir="2700000" algn="tl">
                    <a:srgbClr val="DDDDDD"/>
                  </a:outerShdw>
                </a:effectLst>
                <a:latin typeface="Arial" charset="0"/>
              </a:rPr>
              <a:t>N = net profit</a:t>
            </a:r>
          </a:p>
          <a:p>
            <a:pPr lvl="1" eaLnBrk="1" hangingPunct="1">
              <a:lnSpc>
                <a:spcPct val="110000"/>
              </a:lnSpc>
              <a:buFont typeface="Wingdings" charset="0"/>
              <a:buNone/>
            </a:pPr>
            <a:r>
              <a:rPr lang="en-GB" sz="1700">
                <a:effectLst>
                  <a:outerShdw blurRad="38100" dist="38100" dir="2700000" algn="tl">
                    <a:srgbClr val="DDDDDD"/>
                  </a:outerShdw>
                </a:effectLst>
                <a:latin typeface="Arial" charset="0"/>
              </a:rPr>
              <a:t>u = number of units sold</a:t>
            </a:r>
          </a:p>
          <a:p>
            <a:pPr lvl="1" eaLnBrk="1" hangingPunct="1">
              <a:lnSpc>
                <a:spcPct val="110000"/>
              </a:lnSpc>
              <a:buFont typeface="Wingdings" charset="0"/>
              <a:buNone/>
            </a:pPr>
            <a:r>
              <a:rPr lang="en-GB" sz="1700">
                <a:effectLst>
                  <a:outerShdw blurRad="38100" dist="38100" dir="2700000" algn="tl">
                    <a:srgbClr val="DDDDDD"/>
                  </a:outerShdw>
                </a:effectLst>
                <a:latin typeface="Arial" charset="0"/>
              </a:rPr>
              <a:t>P = selling price per unit</a:t>
            </a:r>
          </a:p>
          <a:p>
            <a:pPr lvl="1" eaLnBrk="1" hangingPunct="1">
              <a:lnSpc>
                <a:spcPct val="110000"/>
              </a:lnSpc>
              <a:buFont typeface="Wingdings" charset="0"/>
              <a:buNone/>
            </a:pPr>
            <a:r>
              <a:rPr lang="en-GB" sz="1700">
                <a:effectLst>
                  <a:outerShdw blurRad="38100" dist="38100" dir="2700000" algn="tl">
                    <a:srgbClr val="DDDDDD"/>
                  </a:outerShdw>
                </a:effectLst>
                <a:latin typeface="Arial" charset="0"/>
              </a:rPr>
              <a:t>F = fixed costs</a:t>
            </a:r>
          </a:p>
          <a:p>
            <a:pPr lvl="1" eaLnBrk="1" hangingPunct="1">
              <a:lnSpc>
                <a:spcPct val="110000"/>
              </a:lnSpc>
              <a:buFont typeface="Wingdings" charset="0"/>
              <a:buNone/>
            </a:pPr>
            <a:r>
              <a:rPr lang="en-GB" sz="1700">
                <a:effectLst>
                  <a:outerShdw blurRad="38100" dist="38100" dir="2700000" algn="tl">
                    <a:srgbClr val="DDDDDD"/>
                  </a:outerShdw>
                </a:effectLst>
                <a:latin typeface="Arial" charset="0"/>
              </a:rPr>
              <a:t>B = variable cost per unit  </a:t>
            </a:r>
          </a:p>
          <a:p>
            <a:pPr eaLnBrk="1" hangingPunct="1">
              <a:lnSpc>
                <a:spcPct val="110000"/>
              </a:lnSpc>
            </a:pPr>
            <a:endParaRPr lang="en-AU" sz="1700">
              <a:latin typeface="Arial" charset="0"/>
            </a:endParaRPr>
          </a:p>
        </p:txBody>
      </p:sp>
    </p:spTree>
    <p:extLst>
      <p:ext uri="{BB962C8B-B14F-4D97-AF65-F5344CB8AC3E}">
        <p14:creationId xmlns:p14="http://schemas.microsoft.com/office/powerpoint/2010/main" val="2556326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0" name="Rectangle 2"/>
          <p:cNvSpPr>
            <a:spLocks noGrp="1" noChangeArrowheads="1"/>
          </p:cNvSpPr>
          <p:nvPr>
            <p:ph type="title"/>
          </p:nvPr>
        </p:nvSpPr>
        <p:spPr>
          <a:xfrm>
            <a:off x="637262" y="1240076"/>
            <a:ext cx="2045860" cy="4584527"/>
          </a:xfrm>
        </p:spPr>
        <p:txBody>
          <a:bodyPr>
            <a:normAutofit/>
          </a:bodyPr>
          <a:lstStyle/>
          <a:p>
            <a:pPr eaLnBrk="1" hangingPunct="1"/>
            <a:r>
              <a:rPr lang="en-GB" sz="2200">
                <a:solidFill>
                  <a:srgbClr val="FFFFFF"/>
                </a:solidFill>
                <a:latin typeface="Arial" charset="0"/>
              </a:rPr>
              <a:t>Breakeven</a:t>
            </a:r>
          </a:p>
        </p:txBody>
      </p:sp>
      <p:sp>
        <p:nvSpPr>
          <p:cNvPr id="7"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8</a:t>
            </a:fld>
            <a:endParaRPr lang="en-US"/>
          </a:p>
        </p:txBody>
      </p:sp>
      <p:sp>
        <p:nvSpPr>
          <p:cNvPr id="16387" name="Rectangle 3"/>
          <p:cNvSpPr>
            <a:spLocks noGrp="1" noChangeArrowheads="1"/>
          </p:cNvSpPr>
          <p:nvPr>
            <p:ph idx="1"/>
          </p:nvPr>
        </p:nvSpPr>
        <p:spPr>
          <a:xfrm>
            <a:off x="3529195" y="1240077"/>
            <a:ext cx="4526120" cy="4916465"/>
          </a:xfrm>
        </p:spPr>
        <p:txBody>
          <a:bodyPr anchor="t">
            <a:normAutofit/>
          </a:bodyPr>
          <a:lstStyle/>
          <a:p>
            <a:pPr eaLnBrk="1" hangingPunct="1"/>
            <a:r>
              <a:rPr lang="en-GB">
                <a:latin typeface="Arial" charset="0"/>
              </a:rPr>
              <a:t>The point at which total costs equal total revenue – there is neither a profit or loss</a:t>
            </a:r>
          </a:p>
          <a:p>
            <a:pPr lvl="1" eaLnBrk="1" hangingPunct="1">
              <a:buFont typeface="Wingdings" charset="0"/>
              <a:buNone/>
            </a:pPr>
            <a:r>
              <a:rPr lang="en-GB" b="1">
                <a:latin typeface="Arial" charset="0"/>
              </a:rPr>
              <a:t>Breakeven sales (in units) = </a:t>
            </a:r>
          </a:p>
          <a:p>
            <a:pPr lvl="1" eaLnBrk="1" hangingPunct="1">
              <a:buFont typeface="Wingdings" charset="0"/>
              <a:buNone/>
            </a:pPr>
            <a:r>
              <a:rPr lang="en-GB" b="1">
                <a:latin typeface="Arial" charset="0"/>
              </a:rPr>
              <a:t>Fixed costs</a:t>
            </a:r>
          </a:p>
          <a:p>
            <a:pPr lvl="1" eaLnBrk="1" hangingPunct="1">
              <a:buFont typeface="Wingdings" charset="0"/>
              <a:buNone/>
            </a:pPr>
            <a:r>
              <a:rPr lang="en-GB" b="1">
                <a:latin typeface="Arial" charset="0"/>
              </a:rPr>
              <a:t>Unit contribution</a:t>
            </a:r>
          </a:p>
          <a:p>
            <a:pPr eaLnBrk="1" hangingPunct="1"/>
            <a:r>
              <a:rPr lang="en-GB" i="1">
                <a:latin typeface="Arial" charset="0"/>
              </a:rPr>
              <a:t>Unit contribution = selling price per unit – variable cost per unit</a:t>
            </a:r>
          </a:p>
          <a:p>
            <a:pPr lvl="1" eaLnBrk="1" hangingPunct="1">
              <a:buFont typeface="Wingdings" charset="0"/>
              <a:buNone/>
            </a:pPr>
            <a:r>
              <a:rPr lang="en-GB" b="1">
                <a:latin typeface="Arial" charset="0"/>
              </a:rPr>
              <a:t>Breakeven sales (in £s) =</a:t>
            </a:r>
          </a:p>
          <a:p>
            <a:pPr lvl="1" eaLnBrk="1" hangingPunct="1">
              <a:buFont typeface="Wingdings" charset="0"/>
              <a:buNone/>
            </a:pPr>
            <a:r>
              <a:rPr lang="en-GB" b="1">
                <a:latin typeface="Arial" charset="0"/>
              </a:rPr>
              <a:t>Fixed costs</a:t>
            </a:r>
          </a:p>
          <a:p>
            <a:pPr lvl="1" eaLnBrk="1" hangingPunct="1">
              <a:buFont typeface="Wingdings" charset="0"/>
              <a:buNone/>
            </a:pPr>
            <a:r>
              <a:rPr lang="en-GB" b="1">
                <a:latin typeface="Arial" charset="0"/>
              </a:rPr>
              <a:t>Unit contribution as a % of sales</a:t>
            </a:r>
          </a:p>
          <a:p>
            <a:pPr lvl="1" eaLnBrk="1" hangingPunct="1">
              <a:buFont typeface="Wingdings" charset="0"/>
              <a:buNone/>
            </a:pPr>
            <a:endParaRPr lang="en-GB">
              <a:effectLst>
                <a:outerShdw blurRad="38100" dist="38100" dir="2700000" algn="tl">
                  <a:srgbClr val="DDDDDD"/>
                </a:outerShdw>
              </a:effectLst>
              <a:latin typeface="Arial" charset="0"/>
            </a:endParaRPr>
          </a:p>
        </p:txBody>
      </p:sp>
      <p:sp>
        <p:nvSpPr>
          <p:cNvPr id="14342" name="Line 5"/>
          <p:cNvSpPr>
            <a:spLocks noChangeShapeType="1"/>
          </p:cNvSpPr>
          <p:nvPr/>
        </p:nvSpPr>
        <p:spPr bwMode="auto">
          <a:xfrm>
            <a:off x="3492500" y="3429000"/>
            <a:ext cx="23749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6"/>
          <p:cNvSpPr>
            <a:spLocks noChangeShapeType="1"/>
          </p:cNvSpPr>
          <p:nvPr/>
        </p:nvSpPr>
        <p:spPr bwMode="auto">
          <a:xfrm>
            <a:off x="2700338" y="5734050"/>
            <a:ext cx="40322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445491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2"/>
          <p:cNvSpPr>
            <a:spLocks noGrp="1" noChangeArrowheads="1"/>
          </p:cNvSpPr>
          <p:nvPr>
            <p:ph type="title"/>
          </p:nvPr>
        </p:nvSpPr>
        <p:spPr/>
        <p:txBody>
          <a:bodyPr/>
          <a:lstStyle/>
          <a:p>
            <a:pPr eaLnBrk="1" hangingPunct="1"/>
            <a:r>
              <a:rPr lang="en-GB">
                <a:latin typeface="Arial" charset="0"/>
              </a:rPr>
              <a:t>CVP analysis</a:t>
            </a:r>
            <a:endParaRPr lang="en-GB" sz="2800">
              <a:latin typeface="Arial" charset="0"/>
            </a:endParaRPr>
          </a:p>
        </p:txBody>
      </p:sp>
      <p:sp>
        <p:nvSpPr>
          <p:cNvPr id="15365" name="Rectangle 3"/>
          <p:cNvSpPr>
            <a:spLocks noGrp="1" noChangeArrowheads="1"/>
          </p:cNvSpPr>
          <p:nvPr>
            <p:ph sz="half" idx="1"/>
          </p:nvPr>
        </p:nvSpPr>
        <p:spPr/>
        <p:txBody>
          <a:bodyPr>
            <a:normAutofit fontScale="85000" lnSpcReduction="10000"/>
          </a:bodyPr>
          <a:lstStyle/>
          <a:p>
            <a:pPr eaLnBrk="1" hangingPunct="1">
              <a:buFont typeface="Wingdings" charset="0"/>
              <a:buNone/>
            </a:pPr>
            <a:r>
              <a:rPr lang="en-GB" dirty="0">
                <a:latin typeface="Arial" charset="0"/>
              </a:rPr>
              <a:t>Fixed costs £200,000</a:t>
            </a:r>
          </a:p>
          <a:p>
            <a:pPr eaLnBrk="1" hangingPunct="1">
              <a:buFont typeface="Wingdings" charset="0"/>
              <a:buNone/>
            </a:pPr>
            <a:r>
              <a:rPr lang="en-GB" dirty="0">
                <a:latin typeface="Arial" charset="0"/>
              </a:rPr>
              <a:t>Variable costs £10 per unit</a:t>
            </a:r>
          </a:p>
          <a:p>
            <a:pPr eaLnBrk="1" hangingPunct="1">
              <a:buFont typeface="Wingdings" charset="0"/>
              <a:buNone/>
            </a:pPr>
            <a:r>
              <a:rPr lang="en-GB" dirty="0">
                <a:latin typeface="Arial" charset="0"/>
              </a:rPr>
              <a:t>Selling price £25</a:t>
            </a:r>
          </a:p>
          <a:p>
            <a:pPr eaLnBrk="1" hangingPunct="1">
              <a:buFont typeface="Wingdings" charset="0"/>
              <a:buNone/>
            </a:pPr>
            <a:r>
              <a:rPr lang="en-GB" dirty="0">
                <a:latin typeface="Arial" charset="0"/>
              </a:rPr>
              <a:t>20,000 units</a:t>
            </a:r>
          </a:p>
          <a:p>
            <a:pPr eaLnBrk="1" hangingPunct="1">
              <a:buFont typeface="Wingdings" charset="0"/>
              <a:buNone/>
            </a:pPr>
            <a:endParaRPr lang="en-GB" dirty="0">
              <a:latin typeface="Arial" charset="0"/>
            </a:endParaRPr>
          </a:p>
          <a:p>
            <a:pPr eaLnBrk="1" hangingPunct="1">
              <a:buFont typeface="Wingdings" charset="0"/>
              <a:buNone/>
            </a:pPr>
            <a:r>
              <a:rPr lang="en-GB" dirty="0">
                <a:latin typeface="Arial" charset="0"/>
              </a:rPr>
              <a:t>What is the net profit?</a:t>
            </a:r>
          </a:p>
        </p:txBody>
      </p:sp>
      <p:sp>
        <p:nvSpPr>
          <p:cNvPr id="37892" name="Rectangle 4"/>
          <p:cNvSpPr>
            <a:spLocks noGrp="1" noChangeArrowheads="1"/>
          </p:cNvSpPr>
          <p:nvPr>
            <p:ph sz="half" idx="2"/>
          </p:nvPr>
        </p:nvSpPr>
        <p:spPr/>
        <p:txBody>
          <a:bodyPr>
            <a:normAutofit fontScale="85000" lnSpcReduction="10000"/>
          </a:bodyPr>
          <a:lstStyle/>
          <a:p>
            <a:pPr eaLnBrk="1" hangingPunct="1">
              <a:buFont typeface="Wingdings" charset="0"/>
              <a:buNone/>
            </a:pPr>
            <a:r>
              <a:rPr lang="en-GB" dirty="0">
                <a:effectLst>
                  <a:outerShdw blurRad="38100" dist="38100" dir="2700000" algn="tl">
                    <a:srgbClr val="DDDDDD"/>
                  </a:outerShdw>
                </a:effectLst>
                <a:latin typeface="Arial" charset="0"/>
              </a:rPr>
              <a:t>N = </a:t>
            </a:r>
            <a:r>
              <a:rPr lang="en-GB" dirty="0" err="1">
                <a:effectLst>
                  <a:outerShdw blurRad="38100" dist="38100" dir="2700000" algn="tl">
                    <a:srgbClr val="DDDDDD"/>
                  </a:outerShdw>
                </a:effectLst>
                <a:latin typeface="Arial" charset="0"/>
              </a:rPr>
              <a:t>Pu</a:t>
            </a:r>
            <a:r>
              <a:rPr lang="en-GB" dirty="0">
                <a:effectLst>
                  <a:outerShdw blurRad="38100" dist="38100" dir="2700000" algn="tl">
                    <a:srgbClr val="DDDDDD"/>
                  </a:outerShdw>
                </a:effectLst>
                <a:latin typeface="Arial" charset="0"/>
              </a:rPr>
              <a:t> – (F + Bu)</a:t>
            </a:r>
          </a:p>
          <a:p>
            <a:pPr eaLnBrk="1" hangingPunct="1">
              <a:buFont typeface="Wingdings" charset="0"/>
              <a:buNone/>
            </a:pPr>
            <a:endParaRPr lang="en-GB" dirty="0">
              <a:effectLst>
                <a:outerShdw blurRad="38100" dist="38100" dir="2700000" algn="tl">
                  <a:srgbClr val="DDDDDD"/>
                </a:outerShdw>
              </a:effectLst>
              <a:latin typeface="Arial" charset="0"/>
            </a:endParaRPr>
          </a:p>
          <a:p>
            <a:pPr eaLnBrk="1" hangingPunct="1">
              <a:buFont typeface="Wingdings" charset="0"/>
              <a:buNone/>
            </a:pPr>
            <a:r>
              <a:rPr lang="en-GB" dirty="0">
                <a:effectLst>
                  <a:outerShdw blurRad="38100" dist="38100" dir="2700000" algn="tl">
                    <a:srgbClr val="DDDDDD"/>
                  </a:outerShdw>
                </a:effectLst>
                <a:latin typeface="Arial" charset="0"/>
              </a:rPr>
              <a:t>N = (£25 x 20,000) – [200,000 + (£10 x 20,000)]</a:t>
            </a:r>
          </a:p>
          <a:p>
            <a:pPr eaLnBrk="1" hangingPunct="1">
              <a:buFont typeface="Wingdings" charset="0"/>
              <a:buNone/>
            </a:pPr>
            <a:endParaRPr lang="en-GB" dirty="0">
              <a:effectLst>
                <a:outerShdw blurRad="38100" dist="38100" dir="2700000" algn="tl">
                  <a:srgbClr val="DDDDDD"/>
                </a:outerShdw>
              </a:effectLst>
              <a:latin typeface="Arial" charset="0"/>
            </a:endParaRPr>
          </a:p>
          <a:p>
            <a:pPr eaLnBrk="1" hangingPunct="1">
              <a:buFont typeface="Wingdings" charset="0"/>
              <a:buNone/>
            </a:pPr>
            <a:r>
              <a:rPr lang="en-GB" dirty="0">
                <a:effectLst>
                  <a:outerShdw blurRad="38100" dist="38100" dir="2700000" algn="tl">
                    <a:srgbClr val="DDDDDD"/>
                  </a:outerShdw>
                </a:effectLst>
                <a:latin typeface="Arial" charset="0"/>
              </a:rPr>
              <a:t>N = 500,000 – 400,000</a:t>
            </a:r>
          </a:p>
          <a:p>
            <a:pPr eaLnBrk="1" hangingPunct="1">
              <a:buFont typeface="Wingdings" charset="0"/>
              <a:buNone/>
            </a:pPr>
            <a:endParaRPr lang="en-GB" dirty="0">
              <a:effectLst>
                <a:outerShdw blurRad="38100" dist="38100" dir="2700000" algn="tl">
                  <a:srgbClr val="DDDDDD"/>
                </a:outerShdw>
              </a:effectLst>
              <a:latin typeface="Arial" charset="0"/>
            </a:endParaRPr>
          </a:p>
          <a:p>
            <a:pPr eaLnBrk="1" hangingPunct="1">
              <a:buFont typeface="Wingdings" charset="0"/>
              <a:buNone/>
            </a:pPr>
            <a:r>
              <a:rPr lang="en-GB" dirty="0">
                <a:effectLst>
                  <a:outerShdw blurRad="38100" dist="38100" dir="2700000" algn="tl">
                    <a:srgbClr val="DDDDDD"/>
                  </a:outerShdw>
                </a:effectLst>
                <a:latin typeface="Arial" charset="0"/>
              </a:rPr>
              <a:t>N = £100,000</a:t>
            </a:r>
          </a:p>
        </p:txBody>
      </p:sp>
      <p:sp>
        <p:nvSpPr>
          <p:cNvPr id="6" name="Slide Number Placeholder 5"/>
          <p:cNvSpPr>
            <a:spLocks noGrp="1"/>
          </p:cNvSpPr>
          <p:nvPr>
            <p:ph type="sldNum" sz="quarter" idx="12"/>
          </p:nvPr>
        </p:nvSpPr>
        <p:spPr/>
        <p:txBody>
          <a:bodyPr/>
          <a:lstStyle/>
          <a:p>
            <a:fld id="{082AA575-3A2F-47FF-843C-F9856FBBA3EC}" type="slidenum">
              <a:rPr lang="en-US" smtClean="0"/>
              <a:pPr/>
              <a:t>9</a:t>
            </a:fld>
            <a:endParaRPr lang="en-US" dirty="0"/>
          </a:p>
        </p:txBody>
      </p:sp>
    </p:spTree>
    <p:extLst>
      <p:ext uri="{BB962C8B-B14F-4D97-AF65-F5344CB8AC3E}">
        <p14:creationId xmlns:p14="http://schemas.microsoft.com/office/powerpoint/2010/main" val="1959059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2"/>
          <p:cNvSpPr>
            <a:spLocks noGrp="1" noChangeArrowheads="1"/>
          </p:cNvSpPr>
          <p:nvPr>
            <p:ph type="title"/>
          </p:nvPr>
        </p:nvSpPr>
        <p:spPr/>
        <p:txBody>
          <a:bodyPr/>
          <a:lstStyle/>
          <a:p>
            <a:pPr eaLnBrk="1" hangingPunct="1"/>
            <a:r>
              <a:rPr lang="en-GB">
                <a:latin typeface="Arial" charset="0"/>
              </a:rPr>
              <a:t>Breakeven</a:t>
            </a:r>
            <a:endParaRPr lang="en-GB" sz="2800">
              <a:latin typeface="Arial" charset="0"/>
            </a:endParaRPr>
          </a:p>
        </p:txBody>
      </p:sp>
      <p:sp>
        <p:nvSpPr>
          <p:cNvPr id="16389" name="Rectangle 3"/>
          <p:cNvSpPr>
            <a:spLocks noGrp="1" noChangeArrowheads="1"/>
          </p:cNvSpPr>
          <p:nvPr>
            <p:ph sz="half" idx="1"/>
          </p:nvPr>
        </p:nvSpPr>
        <p:spPr/>
        <p:txBody>
          <a:bodyPr>
            <a:normAutofit fontScale="47500" lnSpcReduction="20000"/>
          </a:bodyPr>
          <a:lstStyle/>
          <a:p>
            <a:pPr eaLnBrk="1" hangingPunct="1">
              <a:buFont typeface="Wingdings" charset="0"/>
              <a:buNone/>
            </a:pPr>
            <a:r>
              <a:rPr lang="en-GB" sz="2400" b="1" dirty="0">
                <a:latin typeface="Arial" charset="0"/>
              </a:rPr>
              <a:t>Breakeven (in units):</a:t>
            </a:r>
          </a:p>
          <a:p>
            <a:pPr eaLnBrk="1" hangingPunct="1">
              <a:buFont typeface="Wingdings" charset="0"/>
              <a:buNone/>
            </a:pPr>
            <a:endParaRPr lang="en-GB" sz="2000" dirty="0">
              <a:latin typeface="Arial" charset="0"/>
            </a:endParaRPr>
          </a:p>
          <a:p>
            <a:pPr algn="ctr" eaLnBrk="1" hangingPunct="1">
              <a:buFont typeface="Wingdings" charset="0"/>
              <a:buNone/>
            </a:pPr>
            <a:r>
              <a:rPr lang="en-GB" sz="2000" dirty="0">
                <a:latin typeface="Arial" charset="0"/>
              </a:rPr>
              <a:t>Fixed costs</a:t>
            </a:r>
          </a:p>
          <a:p>
            <a:pPr eaLnBrk="1" hangingPunct="1">
              <a:buFont typeface="Wingdings" charset="0"/>
              <a:buNone/>
            </a:pPr>
            <a:r>
              <a:rPr lang="en-GB" sz="2000" dirty="0">
                <a:latin typeface="Arial" charset="0"/>
              </a:rPr>
              <a:t>(Selling price – variable cost)</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200,000</a:t>
            </a:r>
          </a:p>
          <a:p>
            <a:pPr eaLnBrk="1" hangingPunct="1">
              <a:buFont typeface="Wingdings" charset="0"/>
              <a:buNone/>
            </a:pPr>
            <a:r>
              <a:rPr lang="en-GB" sz="2000" dirty="0">
                <a:latin typeface="Arial" charset="0"/>
              </a:rPr>
              <a:t>    20 – 10</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20,000 units</a:t>
            </a:r>
          </a:p>
        </p:txBody>
      </p:sp>
      <p:sp>
        <p:nvSpPr>
          <p:cNvPr id="16390" name="Rectangle 4"/>
          <p:cNvSpPr>
            <a:spLocks noGrp="1" noChangeArrowheads="1"/>
          </p:cNvSpPr>
          <p:nvPr>
            <p:ph sz="half" idx="2"/>
          </p:nvPr>
        </p:nvSpPr>
        <p:spPr/>
        <p:txBody>
          <a:bodyPr>
            <a:normAutofit fontScale="47500" lnSpcReduction="20000"/>
          </a:bodyPr>
          <a:lstStyle/>
          <a:p>
            <a:pPr eaLnBrk="1" hangingPunct="1">
              <a:buFont typeface="Wingdings" charset="0"/>
              <a:buNone/>
            </a:pPr>
            <a:r>
              <a:rPr lang="en-GB" sz="2400" b="1" dirty="0">
                <a:latin typeface="Arial" charset="0"/>
              </a:rPr>
              <a:t>Breakeven (in £sales):</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Fixed costs</a:t>
            </a:r>
          </a:p>
          <a:p>
            <a:pPr eaLnBrk="1" hangingPunct="1">
              <a:buFont typeface="Wingdings" charset="0"/>
              <a:buNone/>
            </a:pPr>
            <a:r>
              <a:rPr lang="en-GB" sz="2000" dirty="0">
                <a:latin typeface="Arial" charset="0"/>
              </a:rPr>
              <a:t>Unit contribution as % of sales</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200,000</a:t>
            </a:r>
          </a:p>
          <a:p>
            <a:pPr eaLnBrk="1" hangingPunct="1">
              <a:buFont typeface="Wingdings" charset="0"/>
              <a:buNone/>
            </a:pPr>
            <a:r>
              <a:rPr lang="en-GB" sz="2000" dirty="0">
                <a:latin typeface="Arial" charset="0"/>
              </a:rPr>
              <a:t>	  0.5</a:t>
            </a:r>
            <a:r>
              <a:rPr lang="en-US" sz="2000" dirty="0">
                <a:latin typeface="Arial" charset="0"/>
                <a:cs typeface="Arial" charset="0"/>
              </a:rPr>
              <a:t>*</a:t>
            </a:r>
          </a:p>
          <a:p>
            <a:pPr eaLnBrk="1" hangingPunct="1">
              <a:buFont typeface="Wingdings" charset="0"/>
              <a:buNone/>
            </a:pPr>
            <a:endParaRPr lang="en-US" sz="2000" dirty="0">
              <a:latin typeface="Arial" charset="0"/>
              <a:cs typeface="Arial" charset="0"/>
            </a:endParaRPr>
          </a:p>
          <a:p>
            <a:pPr eaLnBrk="1" hangingPunct="1">
              <a:buFont typeface="Wingdings" charset="0"/>
              <a:buNone/>
            </a:pPr>
            <a:r>
              <a:rPr lang="en-US" sz="2000" dirty="0">
                <a:latin typeface="Arial" charset="0"/>
                <a:cs typeface="Arial" charset="0"/>
              </a:rPr>
              <a:t>= £400,000 </a:t>
            </a:r>
            <a:r>
              <a:rPr lang="en-US" sz="2000" i="1" dirty="0">
                <a:latin typeface="Arial" charset="0"/>
                <a:cs typeface="Arial" charset="0"/>
              </a:rPr>
              <a:t>or 20,000 units @ £20</a:t>
            </a:r>
          </a:p>
          <a:p>
            <a:pPr eaLnBrk="1" hangingPunct="1">
              <a:buFont typeface="Wingdings" charset="0"/>
              <a:buNone/>
            </a:pPr>
            <a:endParaRPr lang="en-US" sz="1800" dirty="0">
              <a:latin typeface="Arial" charset="0"/>
              <a:cs typeface="Arial" charset="0"/>
            </a:endParaRPr>
          </a:p>
          <a:p>
            <a:pPr eaLnBrk="1" hangingPunct="1">
              <a:buFont typeface="Wingdings" charset="0"/>
              <a:buNone/>
            </a:pPr>
            <a:r>
              <a:rPr lang="en-US" sz="1800" dirty="0">
                <a:latin typeface="Arial" charset="0"/>
                <a:cs typeface="Arial" charset="0"/>
              </a:rPr>
              <a:t>*Unit contribution is 20 – 10 = 10</a:t>
            </a:r>
          </a:p>
          <a:p>
            <a:pPr eaLnBrk="1" hangingPunct="1">
              <a:buFont typeface="Wingdings" charset="0"/>
              <a:buNone/>
            </a:pPr>
            <a:r>
              <a:rPr lang="en-US" sz="1800" dirty="0">
                <a:latin typeface="Arial" charset="0"/>
                <a:cs typeface="Arial" charset="0"/>
              </a:rPr>
              <a:t>As a % of sales 10/20 = 50% or 0.5</a:t>
            </a:r>
          </a:p>
        </p:txBody>
      </p:sp>
      <p:sp>
        <p:nvSpPr>
          <p:cNvPr id="10" name="Slide Number Placeholder 5"/>
          <p:cNvSpPr>
            <a:spLocks noGrp="1"/>
          </p:cNvSpPr>
          <p:nvPr>
            <p:ph type="sldNum" sz="quarter" idx="12"/>
          </p:nvPr>
        </p:nvSpPr>
        <p:spPr/>
        <p:txBody>
          <a:bodyPr/>
          <a:lstStyle/>
          <a:p>
            <a:fld id="{082AA575-3A2F-47FF-843C-F9856FBBA3EC}" type="slidenum">
              <a:rPr lang="en-US" smtClean="0"/>
              <a:pPr/>
              <a:t>10</a:t>
            </a:fld>
            <a:endParaRPr lang="en-US" dirty="0"/>
          </a:p>
        </p:txBody>
      </p:sp>
      <p:sp>
        <p:nvSpPr>
          <p:cNvPr id="16391" name="Line 5"/>
          <p:cNvSpPr>
            <a:spLocks noChangeShapeType="1"/>
          </p:cNvSpPr>
          <p:nvPr/>
        </p:nvSpPr>
        <p:spPr bwMode="auto">
          <a:xfrm>
            <a:off x="539750" y="2852738"/>
            <a:ext cx="3096146"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392" name="Line 6"/>
          <p:cNvSpPr>
            <a:spLocks noChangeShapeType="1"/>
          </p:cNvSpPr>
          <p:nvPr/>
        </p:nvSpPr>
        <p:spPr bwMode="auto">
          <a:xfrm>
            <a:off x="755576" y="3861048"/>
            <a:ext cx="10810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393" name="Line 7"/>
          <p:cNvSpPr>
            <a:spLocks noChangeShapeType="1"/>
          </p:cNvSpPr>
          <p:nvPr/>
        </p:nvSpPr>
        <p:spPr bwMode="auto">
          <a:xfrm>
            <a:off x="4787898" y="2780928"/>
            <a:ext cx="3384501"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394" name="Line 8"/>
          <p:cNvSpPr>
            <a:spLocks noChangeShapeType="1"/>
          </p:cNvSpPr>
          <p:nvPr/>
        </p:nvSpPr>
        <p:spPr bwMode="auto">
          <a:xfrm>
            <a:off x="4932040" y="3866162"/>
            <a:ext cx="1008063"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67407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2"/>
          <p:cNvSpPr>
            <a:spLocks noGrp="1" noChangeArrowheads="1"/>
          </p:cNvSpPr>
          <p:nvPr>
            <p:ph type="title"/>
          </p:nvPr>
        </p:nvSpPr>
        <p:spPr/>
        <p:txBody>
          <a:bodyPr/>
          <a:lstStyle/>
          <a:p>
            <a:pPr eaLnBrk="1" hangingPunct="1"/>
            <a:r>
              <a:rPr lang="en-GB">
                <a:latin typeface="Arial" charset="0"/>
              </a:rPr>
              <a:t>Target profit </a:t>
            </a:r>
            <a:r>
              <a:rPr lang="en-GB" sz="3200">
                <a:latin typeface="Arial" charset="0"/>
              </a:rPr>
              <a:t>(variation on breakeven)</a:t>
            </a:r>
          </a:p>
        </p:txBody>
      </p:sp>
      <p:sp>
        <p:nvSpPr>
          <p:cNvPr id="17413" name="Rectangle 3"/>
          <p:cNvSpPr>
            <a:spLocks noGrp="1" noChangeArrowheads="1"/>
          </p:cNvSpPr>
          <p:nvPr>
            <p:ph sz="half" idx="1"/>
          </p:nvPr>
        </p:nvSpPr>
        <p:spPr/>
        <p:txBody>
          <a:bodyPr>
            <a:normAutofit fontScale="47500" lnSpcReduction="20000"/>
          </a:bodyPr>
          <a:lstStyle/>
          <a:p>
            <a:pPr eaLnBrk="1" hangingPunct="1">
              <a:buFont typeface="Wingdings" charset="0"/>
              <a:buNone/>
            </a:pPr>
            <a:r>
              <a:rPr lang="en-GB" sz="2400" b="1" dirty="0">
                <a:latin typeface="Arial" charset="0"/>
              </a:rPr>
              <a:t>Units to sell:</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Fixed costs + Profit</a:t>
            </a:r>
          </a:p>
          <a:p>
            <a:pPr eaLnBrk="1" hangingPunct="1">
              <a:buFont typeface="Wingdings" charset="0"/>
              <a:buNone/>
            </a:pPr>
            <a:r>
              <a:rPr lang="en-GB" sz="2000" dirty="0">
                <a:latin typeface="Arial" charset="0"/>
              </a:rPr>
              <a:t>Selling price – variable cost</a:t>
            </a:r>
          </a:p>
          <a:p>
            <a:pPr eaLnBrk="1" hangingPunct="1">
              <a:buFont typeface="Wingdings" charset="0"/>
              <a:buNone/>
            </a:pPr>
            <a:endParaRPr lang="en-GB" sz="2000" u="sng" dirty="0">
              <a:latin typeface="Arial" charset="0"/>
            </a:endParaRPr>
          </a:p>
          <a:p>
            <a:pPr eaLnBrk="1" hangingPunct="1">
              <a:buFont typeface="Wingdings" charset="0"/>
              <a:buNone/>
            </a:pPr>
            <a:r>
              <a:rPr lang="en-GB" sz="2000" u="sng" dirty="0">
                <a:latin typeface="Arial" charset="0"/>
              </a:rPr>
              <a:t>200,000 + 150,000</a:t>
            </a:r>
          </a:p>
          <a:p>
            <a:pPr eaLnBrk="1" hangingPunct="1">
              <a:buFont typeface="Wingdings" charset="0"/>
              <a:buNone/>
            </a:pPr>
            <a:r>
              <a:rPr lang="en-GB" sz="2000" dirty="0">
                <a:latin typeface="Arial" charset="0"/>
              </a:rPr>
              <a:t>	20 – 10</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35,000 units</a:t>
            </a:r>
          </a:p>
        </p:txBody>
      </p:sp>
      <p:sp>
        <p:nvSpPr>
          <p:cNvPr id="17414" name="Rectangle 4"/>
          <p:cNvSpPr>
            <a:spLocks noGrp="1" noChangeArrowheads="1"/>
          </p:cNvSpPr>
          <p:nvPr>
            <p:ph sz="half" idx="2"/>
          </p:nvPr>
        </p:nvSpPr>
        <p:spPr/>
        <p:txBody>
          <a:bodyPr>
            <a:normAutofit fontScale="47500" lnSpcReduction="20000"/>
          </a:bodyPr>
          <a:lstStyle/>
          <a:p>
            <a:pPr eaLnBrk="1" hangingPunct="1">
              <a:buFont typeface="Wingdings" charset="0"/>
              <a:buNone/>
            </a:pPr>
            <a:r>
              <a:rPr lang="en-GB" sz="2400" b="1" dirty="0">
                <a:latin typeface="Arial" charset="0"/>
              </a:rPr>
              <a:t>Sales value:</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Fixed costs + Profit</a:t>
            </a:r>
          </a:p>
          <a:p>
            <a:pPr eaLnBrk="1" hangingPunct="1">
              <a:buFont typeface="Wingdings" charset="0"/>
              <a:buNone/>
            </a:pPr>
            <a:r>
              <a:rPr lang="en-GB" sz="2000" dirty="0">
                <a:latin typeface="Arial" charset="0"/>
              </a:rPr>
              <a:t>Unit contribution as % of sales</a:t>
            </a:r>
          </a:p>
          <a:p>
            <a:pPr eaLnBrk="1" hangingPunct="1">
              <a:buFont typeface="Wingdings" charset="0"/>
              <a:buNone/>
            </a:pPr>
            <a:endParaRPr lang="en-GB" sz="2000" u="sng" dirty="0">
              <a:latin typeface="Arial" charset="0"/>
            </a:endParaRPr>
          </a:p>
          <a:p>
            <a:pPr eaLnBrk="1" hangingPunct="1">
              <a:buFont typeface="Wingdings" charset="0"/>
              <a:buNone/>
            </a:pPr>
            <a:r>
              <a:rPr lang="en-GB" sz="2000" u="sng" dirty="0">
                <a:latin typeface="Arial" charset="0"/>
              </a:rPr>
              <a:t>200,000 + 150,000</a:t>
            </a:r>
          </a:p>
          <a:p>
            <a:pPr eaLnBrk="1" hangingPunct="1">
              <a:buFont typeface="Wingdings" charset="0"/>
              <a:buNone/>
            </a:pPr>
            <a:r>
              <a:rPr lang="en-GB" sz="2000" dirty="0">
                <a:latin typeface="Arial" charset="0"/>
              </a:rPr>
              <a:t>		0.5</a:t>
            </a:r>
            <a:r>
              <a:rPr lang="en-US" sz="2000" dirty="0">
                <a:latin typeface="Arial" charset="0"/>
                <a:cs typeface="Arial" charset="0"/>
              </a:rPr>
              <a:t>*</a:t>
            </a:r>
          </a:p>
          <a:p>
            <a:pPr eaLnBrk="1" hangingPunct="1">
              <a:buFont typeface="Wingdings" charset="0"/>
              <a:buNone/>
            </a:pPr>
            <a:endParaRPr lang="en-US" sz="2000" dirty="0">
              <a:latin typeface="Arial" charset="0"/>
              <a:cs typeface="Arial" charset="0"/>
            </a:endParaRPr>
          </a:p>
          <a:p>
            <a:pPr eaLnBrk="1" hangingPunct="1">
              <a:buFont typeface="Wingdings" charset="0"/>
              <a:buNone/>
            </a:pPr>
            <a:r>
              <a:rPr lang="en-US" sz="2000" dirty="0">
                <a:latin typeface="Arial" charset="0"/>
                <a:cs typeface="Arial" charset="0"/>
              </a:rPr>
              <a:t>= £700,000 </a:t>
            </a:r>
            <a:r>
              <a:rPr lang="en-US" sz="2000" i="1" dirty="0">
                <a:latin typeface="Arial" charset="0"/>
                <a:cs typeface="Arial" charset="0"/>
              </a:rPr>
              <a:t>or 35,000 units @ £20</a:t>
            </a:r>
          </a:p>
          <a:p>
            <a:pPr eaLnBrk="1" hangingPunct="1">
              <a:buFont typeface="Wingdings" charset="0"/>
              <a:buNone/>
            </a:pPr>
            <a:endParaRPr lang="en-US" sz="1800" dirty="0">
              <a:latin typeface="Arial" charset="0"/>
              <a:cs typeface="Arial" charset="0"/>
            </a:endParaRPr>
          </a:p>
          <a:p>
            <a:pPr eaLnBrk="1" hangingPunct="1">
              <a:buFont typeface="Wingdings" charset="0"/>
              <a:buNone/>
            </a:pPr>
            <a:r>
              <a:rPr lang="en-US" sz="1800" dirty="0">
                <a:latin typeface="Arial" charset="0"/>
                <a:cs typeface="Arial" charset="0"/>
              </a:rPr>
              <a:t>*Unit contribution is 20 – 10 = 10</a:t>
            </a:r>
          </a:p>
          <a:p>
            <a:pPr eaLnBrk="1" hangingPunct="1">
              <a:buFont typeface="Wingdings" charset="0"/>
              <a:buNone/>
            </a:pPr>
            <a:r>
              <a:rPr lang="en-US" sz="1800" dirty="0">
                <a:latin typeface="Arial" charset="0"/>
                <a:cs typeface="Arial" charset="0"/>
              </a:rPr>
              <a:t>As a % of sales 10/20 = 50% or 0.5</a:t>
            </a:r>
          </a:p>
        </p:txBody>
      </p:sp>
      <p:sp>
        <p:nvSpPr>
          <p:cNvPr id="8" name="Slide Number Placeholder 5"/>
          <p:cNvSpPr>
            <a:spLocks noGrp="1"/>
          </p:cNvSpPr>
          <p:nvPr>
            <p:ph type="sldNum" sz="quarter" idx="12"/>
          </p:nvPr>
        </p:nvSpPr>
        <p:spPr/>
        <p:txBody>
          <a:bodyPr/>
          <a:lstStyle/>
          <a:p>
            <a:fld id="{082AA575-3A2F-47FF-843C-F9856FBBA3EC}" type="slidenum">
              <a:rPr lang="en-US" smtClean="0"/>
              <a:pPr/>
              <a:t>11</a:t>
            </a:fld>
            <a:endParaRPr lang="en-US" dirty="0"/>
          </a:p>
        </p:txBody>
      </p:sp>
      <p:sp>
        <p:nvSpPr>
          <p:cNvPr id="17415" name="Line 5"/>
          <p:cNvSpPr>
            <a:spLocks noChangeShapeType="1"/>
          </p:cNvSpPr>
          <p:nvPr/>
        </p:nvSpPr>
        <p:spPr bwMode="auto">
          <a:xfrm>
            <a:off x="539750" y="2852738"/>
            <a:ext cx="3096146"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416" name="Line 7"/>
          <p:cNvSpPr>
            <a:spLocks noChangeShapeType="1"/>
          </p:cNvSpPr>
          <p:nvPr/>
        </p:nvSpPr>
        <p:spPr bwMode="auto">
          <a:xfrm>
            <a:off x="4716016" y="2796021"/>
            <a:ext cx="3384376"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247744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6" name="Picture 7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8" name="Straight Connector 7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2" name="Rectangle 81">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436" name="Rectangle 2"/>
          <p:cNvSpPr>
            <a:spLocks noGrp="1" noChangeArrowheads="1"/>
          </p:cNvSpPr>
          <p:nvPr>
            <p:ph type="title"/>
          </p:nvPr>
        </p:nvSpPr>
        <p:spPr>
          <a:xfrm>
            <a:off x="494475" y="1474969"/>
            <a:ext cx="2117940" cy="1868760"/>
          </a:xfrm>
        </p:spPr>
        <p:txBody>
          <a:bodyPr vert="horz" lIns="91440" tIns="45720" rIns="91440" bIns="0" rtlCol="0" anchor="b">
            <a:normAutofit/>
          </a:bodyPr>
          <a:lstStyle/>
          <a:p>
            <a:pPr defTabSz="914400"/>
            <a:r>
              <a:rPr lang="en-US" sz="2600"/>
              <a:t>Breakeven chart</a:t>
            </a:r>
          </a:p>
        </p:txBody>
      </p:sp>
      <p:sp>
        <p:nvSpPr>
          <p:cNvPr id="5" name="Slide Number Placeholder 5"/>
          <p:cNvSpPr>
            <a:spLocks noGrp="1"/>
          </p:cNvSpPr>
          <p:nvPr>
            <p:ph type="sldNum" sz="quarter" idx="12"/>
          </p:nvPr>
        </p:nvSpPr>
        <p:spPr>
          <a:xfrm>
            <a:off x="491413" y="798973"/>
            <a:ext cx="608264" cy="503579"/>
          </a:xfrm>
        </p:spPr>
        <p:txBody>
          <a:bodyPr vert="horz" lIns="91440" tIns="45720" rIns="91440" bIns="45720" rtlCol="0" anchor="t">
            <a:normAutofit/>
          </a:bodyPr>
          <a:lstStyle/>
          <a:p>
            <a:pPr algn="l">
              <a:lnSpc>
                <a:spcPct val="90000"/>
              </a:lnSpc>
              <a:spcAft>
                <a:spcPts val="600"/>
              </a:spcAft>
            </a:pPr>
            <a:fld id="{082AA575-3A2F-47FF-843C-F9856FBBA3EC}" type="slidenum">
              <a:rPr lang="en-US" smtClean="0"/>
              <a:pPr algn="l">
                <a:lnSpc>
                  <a:spcPct val="90000"/>
                </a:lnSpc>
                <a:spcAft>
                  <a:spcPts val="600"/>
                </a:spcAft>
              </a:pPr>
              <a:t>12</a:t>
            </a:fld>
            <a:endParaRPr lang="en-US"/>
          </a:p>
        </p:txBody>
      </p:sp>
      <p:cxnSp>
        <p:nvCxnSpPr>
          <p:cNvPr id="86" name="Straight Connector 85">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475" y="3528543"/>
            <a:ext cx="2117940"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8" name="Group 87">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84541" y="482171"/>
            <a:ext cx="5670087" cy="5149101"/>
            <a:chOff x="3979389" y="482171"/>
            <a:chExt cx="7560115" cy="5149101"/>
          </a:xfrm>
        </p:grpSpPr>
        <p:sp>
          <p:nvSpPr>
            <p:cNvPr id="89" name="Rectangle 88">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2" name="Rectangle 91">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1615" y="977965"/>
            <a:ext cx="49616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463780" y="1812482"/>
            <a:ext cx="4712189" cy="247389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4" name="Picture 93">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6" name="Straight Connector 95">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268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p:cNvSpPr>
            <a:spLocks noGrp="1"/>
          </p:cNvSpPr>
          <p:nvPr>
            <p:ph type="title"/>
          </p:nvPr>
        </p:nvSpPr>
        <p:spPr>
          <a:xfrm>
            <a:off x="637262" y="1240076"/>
            <a:ext cx="2045860" cy="4584527"/>
          </a:xfrm>
        </p:spPr>
        <p:txBody>
          <a:bodyPr>
            <a:normAutofit/>
          </a:bodyPr>
          <a:lstStyle/>
          <a:p>
            <a:pPr eaLnBrk="1" hangingPunct="1"/>
            <a:r>
              <a:rPr lang="en-AU">
                <a:solidFill>
                  <a:srgbClr val="FFFFFF"/>
                </a:solidFill>
                <a:latin typeface="Arial" charset="0"/>
              </a:rPr>
              <a:t>Margin of safety</a:t>
            </a:r>
          </a:p>
        </p:txBody>
      </p:sp>
      <p:sp>
        <p:nvSpPr>
          <p:cNvPr id="6" name="Footer Placeholder 6"/>
          <p:cNvSpPr>
            <a:spLocks noGrp="1"/>
          </p:cNvSpPr>
          <p:nvPr>
            <p:ph type="ftr" sz="quarter" idx="11"/>
          </p:nvPr>
        </p:nvSpPr>
        <p:spPr>
          <a:xfrm>
            <a:off x="3601188" y="329307"/>
            <a:ext cx="4454127" cy="309201"/>
          </a:xfrm>
        </p:spPr>
        <p:txBody>
          <a:bodyPr>
            <a:normAutofit fontScale="77500" lnSpcReduction="20000"/>
          </a:bodyPr>
          <a:lstStyle/>
          <a:p>
            <a:pPr>
              <a:lnSpc>
                <a:spcPct val="90000"/>
              </a:lnSpc>
              <a:spcAft>
                <a:spcPts val="600"/>
              </a:spcAft>
            </a:pPr>
            <a:r>
              <a:rPr lang="en-US" sz="300"/>
              <a:t>© 2012 John Wiley &amp; Sons, Ltd, </a:t>
            </a:r>
          </a:p>
          <a:p>
            <a:pPr>
              <a:lnSpc>
                <a:spcPct val="90000"/>
              </a:lnSpc>
              <a:spcAft>
                <a:spcPts val="600"/>
              </a:spcAft>
            </a:pPr>
            <a:r>
              <a:rPr lang="en-US" sz="300"/>
              <a:t>Accounting for Managers, 4th edition, </a:t>
            </a:r>
          </a:p>
          <a:p>
            <a:pPr>
              <a:lnSpc>
                <a:spcPct val="90000"/>
              </a:lnSpc>
              <a:spcAft>
                <a:spcPts val="600"/>
              </a:spcAft>
            </a:pPr>
            <a:r>
              <a:rPr lang="en-US" sz="300"/>
              <a:t>9781119979678</a:t>
            </a: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13</a:t>
            </a:fld>
            <a:endParaRPr lang="en-US"/>
          </a:p>
        </p:txBody>
      </p:sp>
      <p:sp>
        <p:nvSpPr>
          <p:cNvPr id="19459" name="Content Placeholder 2"/>
          <p:cNvSpPr>
            <a:spLocks noGrp="1"/>
          </p:cNvSpPr>
          <p:nvPr>
            <p:ph idx="1"/>
          </p:nvPr>
        </p:nvSpPr>
        <p:spPr>
          <a:xfrm>
            <a:off x="3529195" y="1240077"/>
            <a:ext cx="4526120" cy="4916465"/>
          </a:xfrm>
        </p:spPr>
        <p:txBody>
          <a:bodyPr anchor="t">
            <a:normAutofit/>
          </a:bodyPr>
          <a:lstStyle/>
          <a:p>
            <a:pPr eaLnBrk="1" hangingPunct="1"/>
            <a:r>
              <a:rPr lang="en-AU">
                <a:latin typeface="Arial" charset="0"/>
              </a:rPr>
              <a:t>A measure of the difference between the anticipated and breakeven levels of activity</a:t>
            </a:r>
          </a:p>
          <a:p>
            <a:pPr lvl="1" eaLnBrk="1" hangingPunct="1">
              <a:buFont typeface="Wingdings" charset="0"/>
              <a:buNone/>
            </a:pPr>
            <a:r>
              <a:rPr lang="en-AU">
                <a:latin typeface="Arial" charset="0"/>
              </a:rPr>
              <a:t>Margin of safety (%) </a:t>
            </a:r>
          </a:p>
          <a:p>
            <a:pPr lvl="1" eaLnBrk="1" hangingPunct="1">
              <a:buFont typeface="Wingdings" charset="0"/>
              <a:buNone/>
            </a:pPr>
            <a:r>
              <a:rPr lang="en-AU">
                <a:latin typeface="Arial" charset="0"/>
              </a:rPr>
              <a:t>= </a:t>
            </a:r>
            <a:r>
              <a:rPr lang="en-AU" u="sng">
                <a:latin typeface="Arial" charset="0"/>
              </a:rPr>
              <a:t>Expected sales – Breakeven sales</a:t>
            </a:r>
            <a:r>
              <a:rPr lang="en-AU">
                <a:latin typeface="Arial" charset="0"/>
              </a:rPr>
              <a:t>  x 100</a:t>
            </a:r>
          </a:p>
          <a:p>
            <a:pPr lvl="4" eaLnBrk="1" hangingPunct="1">
              <a:buFont typeface="Wingdings" charset="0"/>
              <a:buNone/>
            </a:pPr>
            <a:r>
              <a:rPr lang="en-AU">
                <a:latin typeface="Arial" charset="0"/>
              </a:rPr>
              <a:t>	Expected sales</a:t>
            </a:r>
          </a:p>
          <a:p>
            <a:pPr lvl="4" eaLnBrk="1" hangingPunct="1">
              <a:buFont typeface="Wingdings" charset="0"/>
              <a:buNone/>
            </a:pPr>
            <a:endParaRPr lang="en-AU">
              <a:latin typeface="Arial" charset="0"/>
            </a:endParaRPr>
          </a:p>
        </p:txBody>
      </p:sp>
    </p:spTree>
    <p:extLst>
      <p:ext uri="{BB962C8B-B14F-4D97-AF65-F5344CB8AC3E}">
        <p14:creationId xmlns:p14="http://schemas.microsoft.com/office/powerpoint/2010/main" val="701476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p:cNvSpPr>
            <a:spLocks noGrp="1"/>
          </p:cNvSpPr>
          <p:nvPr>
            <p:ph type="title"/>
          </p:nvPr>
        </p:nvSpPr>
        <p:spPr>
          <a:xfrm>
            <a:off x="637262" y="1240076"/>
            <a:ext cx="2045860" cy="4584527"/>
          </a:xfrm>
        </p:spPr>
        <p:txBody>
          <a:bodyPr>
            <a:normAutofit/>
          </a:bodyPr>
          <a:lstStyle/>
          <a:p>
            <a:pPr eaLnBrk="1" hangingPunct="1"/>
            <a:r>
              <a:rPr lang="en-AU" sz="2000">
                <a:solidFill>
                  <a:srgbClr val="FFFFFF"/>
                </a:solidFill>
                <a:latin typeface="Arial" charset="0"/>
              </a:rPr>
              <a:t>Margin of safety illustration</a:t>
            </a:r>
          </a:p>
        </p:txBody>
      </p:sp>
      <p:sp>
        <p:nvSpPr>
          <p:cNvPr id="6" name="Footer Placeholder 6"/>
          <p:cNvSpPr>
            <a:spLocks noGrp="1"/>
          </p:cNvSpPr>
          <p:nvPr>
            <p:ph type="ftr" sz="quarter" idx="11"/>
          </p:nvPr>
        </p:nvSpPr>
        <p:spPr>
          <a:xfrm>
            <a:off x="3601188" y="329307"/>
            <a:ext cx="4454127" cy="309201"/>
          </a:xfrm>
        </p:spPr>
        <p:txBody>
          <a:bodyPr>
            <a:normAutofit fontScale="77500" lnSpcReduction="20000"/>
          </a:bodyPr>
          <a:lstStyle/>
          <a:p>
            <a:pPr>
              <a:lnSpc>
                <a:spcPct val="90000"/>
              </a:lnSpc>
              <a:spcAft>
                <a:spcPts val="600"/>
              </a:spcAft>
            </a:pPr>
            <a:r>
              <a:rPr lang="en-US" sz="300"/>
              <a:t>© 2012 John Wiley &amp; Sons, Ltd, </a:t>
            </a:r>
          </a:p>
          <a:p>
            <a:pPr>
              <a:lnSpc>
                <a:spcPct val="90000"/>
              </a:lnSpc>
              <a:spcAft>
                <a:spcPts val="600"/>
              </a:spcAft>
            </a:pPr>
            <a:r>
              <a:rPr lang="en-US" sz="300"/>
              <a:t>Accounting for Managers, 4th edition, </a:t>
            </a:r>
          </a:p>
          <a:p>
            <a:pPr>
              <a:lnSpc>
                <a:spcPct val="90000"/>
              </a:lnSpc>
              <a:spcAft>
                <a:spcPts val="600"/>
              </a:spcAft>
            </a:pPr>
            <a:r>
              <a:rPr lang="en-US" sz="300"/>
              <a:t>9781119979678</a:t>
            </a: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14</a:t>
            </a:fld>
            <a:endParaRPr lang="en-US"/>
          </a:p>
        </p:txBody>
      </p:sp>
      <p:sp>
        <p:nvSpPr>
          <p:cNvPr id="20483" name="Content Placeholder 2"/>
          <p:cNvSpPr>
            <a:spLocks noGrp="1"/>
          </p:cNvSpPr>
          <p:nvPr>
            <p:ph idx="1"/>
          </p:nvPr>
        </p:nvSpPr>
        <p:spPr>
          <a:xfrm>
            <a:off x="3529195" y="1240077"/>
            <a:ext cx="4526120" cy="4916465"/>
          </a:xfrm>
        </p:spPr>
        <p:txBody>
          <a:bodyPr anchor="t">
            <a:normAutofit/>
          </a:bodyPr>
          <a:lstStyle/>
          <a:p>
            <a:pPr lvl="1" eaLnBrk="1" hangingPunct="1">
              <a:buFont typeface="Wingdings" charset="0"/>
              <a:buNone/>
            </a:pPr>
            <a:r>
              <a:rPr lang="en-AU" u="sng">
                <a:latin typeface="Arial" charset="0"/>
              </a:rPr>
              <a:t>Expected sales – Breakeven sales</a:t>
            </a:r>
            <a:r>
              <a:rPr lang="en-AU">
                <a:latin typeface="Arial" charset="0"/>
              </a:rPr>
              <a:t>  x 100</a:t>
            </a:r>
          </a:p>
          <a:p>
            <a:pPr lvl="4" eaLnBrk="1" hangingPunct="1">
              <a:buFont typeface="Wingdings" charset="0"/>
              <a:buNone/>
            </a:pPr>
            <a:r>
              <a:rPr lang="en-AU">
                <a:latin typeface="Arial" charset="0"/>
              </a:rPr>
              <a:t>	Expected sales</a:t>
            </a:r>
          </a:p>
          <a:p>
            <a:pPr eaLnBrk="1" hangingPunct="1">
              <a:buFont typeface="Wingdings" charset="0"/>
              <a:buNone/>
            </a:pPr>
            <a:r>
              <a:rPr lang="en-AU">
                <a:latin typeface="Arial" charset="0"/>
              </a:rPr>
              <a:t>	Breakeven sales 20,000 units</a:t>
            </a:r>
          </a:p>
          <a:p>
            <a:pPr eaLnBrk="1" hangingPunct="1">
              <a:buFont typeface="Wingdings" charset="0"/>
              <a:buNone/>
            </a:pPr>
            <a:r>
              <a:rPr lang="en-AU">
                <a:latin typeface="Arial" charset="0"/>
              </a:rPr>
              <a:t>	Anticipated sales 25,000 units</a:t>
            </a:r>
          </a:p>
          <a:p>
            <a:pPr eaLnBrk="1" hangingPunct="1">
              <a:buFont typeface="Wingdings" charset="0"/>
              <a:buNone/>
            </a:pPr>
            <a:r>
              <a:rPr lang="en-AU">
                <a:latin typeface="Arial" charset="0"/>
              </a:rPr>
              <a:t>	Margin of safety = </a:t>
            </a:r>
            <a:r>
              <a:rPr lang="en-AU" u="sng">
                <a:latin typeface="Arial" charset="0"/>
              </a:rPr>
              <a:t>25,000 – 20,000</a:t>
            </a:r>
            <a:r>
              <a:rPr lang="en-AU">
                <a:latin typeface="Arial" charset="0"/>
              </a:rPr>
              <a:t> x 100</a:t>
            </a:r>
          </a:p>
          <a:p>
            <a:pPr eaLnBrk="1" hangingPunct="1">
              <a:buFont typeface="Wingdings" charset="0"/>
              <a:buNone/>
            </a:pPr>
            <a:r>
              <a:rPr lang="en-AU">
                <a:latin typeface="Arial" charset="0"/>
              </a:rPr>
              <a:t>					    20,000</a:t>
            </a:r>
          </a:p>
          <a:p>
            <a:pPr eaLnBrk="1" hangingPunct="1">
              <a:buFont typeface="Wingdings" charset="0"/>
              <a:buNone/>
            </a:pPr>
            <a:r>
              <a:rPr lang="en-AU">
                <a:latin typeface="Arial" charset="0"/>
              </a:rPr>
              <a:t>				= 20%</a:t>
            </a:r>
          </a:p>
          <a:p>
            <a:pPr eaLnBrk="1" hangingPunct="1"/>
            <a:endParaRPr lang="en-AU">
              <a:latin typeface="Arial" charset="0"/>
            </a:endParaRPr>
          </a:p>
        </p:txBody>
      </p:sp>
    </p:spTree>
    <p:extLst>
      <p:ext uri="{BB962C8B-B14F-4D97-AF65-F5344CB8AC3E}">
        <p14:creationId xmlns:p14="http://schemas.microsoft.com/office/powerpoint/2010/main" val="3488390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513" name="Rectangle 76">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514" name="Picture 78">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1515" name="Straight Connector 80">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516" name="Straight Connector 82">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517" name="Rectangle 84">
            <a:extLst>
              <a:ext uri="{FF2B5EF4-FFF2-40B4-BE49-F238E27FC236}">
                <a16:creationId xmlns:a16="http://schemas.microsoft.com/office/drawing/2014/main" id="{593D0D1F-C0CE-416A-883C-BF1E03F63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Rectangle 86">
            <a:extLst>
              <a:ext uri="{FF2B5EF4-FFF2-40B4-BE49-F238E27FC236}">
                <a16:creationId xmlns:a16="http://schemas.microsoft.com/office/drawing/2014/main" id="{94BB6862-3393-46CC-9A80-E400B3206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1506" name="Rectangle 2"/>
          <p:cNvSpPr>
            <a:spLocks noGrp="1" noChangeArrowheads="1"/>
          </p:cNvSpPr>
          <p:nvPr>
            <p:ph type="title"/>
          </p:nvPr>
        </p:nvSpPr>
        <p:spPr>
          <a:xfrm>
            <a:off x="495938" y="1474970"/>
            <a:ext cx="2116475" cy="3144914"/>
          </a:xfrm>
        </p:spPr>
        <p:txBody>
          <a:bodyPr vert="horz" lIns="91440" tIns="45720" rIns="91440" bIns="45720" rtlCol="0" anchor="ctr">
            <a:normAutofit/>
          </a:bodyPr>
          <a:lstStyle/>
          <a:p>
            <a:pPr defTabSz="914400"/>
            <a:r>
              <a:rPr lang="en-US" sz="2700"/>
              <a:t>Breakeven with multiple products Fixed costs €200,000</a:t>
            </a:r>
          </a:p>
        </p:txBody>
      </p:sp>
      <p:sp>
        <p:nvSpPr>
          <p:cNvPr id="5" name="Footer Placeholder 6"/>
          <p:cNvSpPr>
            <a:spLocks noGrp="1"/>
          </p:cNvSpPr>
          <p:nvPr>
            <p:ph type="ftr" sz="quarter" idx="11"/>
          </p:nvPr>
        </p:nvSpPr>
        <p:spPr>
          <a:xfrm>
            <a:off x="501072" y="329307"/>
            <a:ext cx="2116556" cy="309201"/>
          </a:xfrm>
        </p:spPr>
        <p:txBody>
          <a:bodyPr vert="horz" lIns="91440" tIns="45720" rIns="91440" bIns="45720" rtlCol="0" anchor="ctr">
            <a:normAutofit fontScale="77500" lnSpcReduction="20000"/>
          </a:bodyPr>
          <a:lstStyle/>
          <a:p>
            <a:pPr>
              <a:lnSpc>
                <a:spcPct val="90000"/>
              </a:lnSpc>
              <a:spcAft>
                <a:spcPts val="600"/>
              </a:spcAft>
            </a:pPr>
            <a:r>
              <a:rPr lang="en-US" sz="300"/>
              <a:t>© 2012 John Wiley &amp; Sons, Ltd, </a:t>
            </a:r>
          </a:p>
          <a:p>
            <a:pPr>
              <a:lnSpc>
                <a:spcPct val="90000"/>
              </a:lnSpc>
              <a:spcAft>
                <a:spcPts val="600"/>
              </a:spcAft>
            </a:pPr>
            <a:r>
              <a:rPr lang="en-US" sz="300"/>
              <a:t>Accounting for Managers, 4th edition, </a:t>
            </a:r>
          </a:p>
          <a:p>
            <a:pPr>
              <a:lnSpc>
                <a:spcPct val="90000"/>
              </a:lnSpc>
              <a:spcAft>
                <a:spcPts val="600"/>
              </a:spcAft>
            </a:pPr>
            <a:r>
              <a:rPr lang="en-US" sz="300"/>
              <a:t>9781119979678</a:t>
            </a:r>
          </a:p>
        </p:txBody>
      </p:sp>
      <p:sp>
        <p:nvSpPr>
          <p:cNvPr id="4" name="Slide Number Placeholder 5"/>
          <p:cNvSpPr>
            <a:spLocks noGrp="1"/>
          </p:cNvSpPr>
          <p:nvPr>
            <p:ph type="sldNum" sz="quarter" idx="12"/>
          </p:nvPr>
        </p:nvSpPr>
        <p:spPr>
          <a:xfrm>
            <a:off x="495938" y="798973"/>
            <a:ext cx="608264" cy="503578"/>
          </a:xfrm>
        </p:spPr>
        <p:txBody>
          <a:bodyPr vert="horz" lIns="91440" tIns="45720" rIns="91440" bIns="45720" rtlCol="0" anchor="t">
            <a:normAutofit/>
          </a:bodyPr>
          <a:lstStyle/>
          <a:p>
            <a:pPr algn="l">
              <a:lnSpc>
                <a:spcPct val="90000"/>
              </a:lnSpc>
              <a:spcAft>
                <a:spcPts val="600"/>
              </a:spcAft>
            </a:pPr>
            <a:fld id="{082AA575-3A2F-47FF-843C-F9856FBBA3EC}" type="slidenum">
              <a:rPr lang="en-US" smtClean="0"/>
              <a:pPr algn="l">
                <a:lnSpc>
                  <a:spcPct val="90000"/>
                </a:lnSpc>
                <a:spcAft>
                  <a:spcPts val="600"/>
                </a:spcAft>
              </a:pPr>
              <a:t>15</a:t>
            </a:fld>
            <a:endParaRPr lang="en-US"/>
          </a:p>
        </p:txBody>
      </p:sp>
      <p:grpSp>
        <p:nvGrpSpPr>
          <p:cNvPr id="21519" name="Group 88">
            <a:extLst>
              <a:ext uri="{FF2B5EF4-FFF2-40B4-BE49-F238E27FC236}">
                <a16:creationId xmlns:a16="http://schemas.microsoft.com/office/drawing/2014/main" id="{ECD36A4A-123D-46E3-8A64-13B8B3F019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84541" y="482170"/>
            <a:ext cx="5670086" cy="5149101"/>
            <a:chOff x="7463258" y="583365"/>
            <a:chExt cx="7560115" cy="5181928"/>
          </a:xfrm>
        </p:grpSpPr>
        <p:sp>
          <p:nvSpPr>
            <p:cNvPr id="90" name="Rectangle 89">
              <a:extLst>
                <a:ext uri="{FF2B5EF4-FFF2-40B4-BE49-F238E27FC236}">
                  <a16:creationId xmlns:a16="http://schemas.microsoft.com/office/drawing/2014/main" id="{612E2361-DAF1-4420-BBBD-218F4138E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1D6F994B-14BC-49BA-B34D-17DF3069A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463779" y="2024529"/>
            <a:ext cx="4712189" cy="204980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20" name="Picture 92">
            <a:extLst>
              <a:ext uri="{FF2B5EF4-FFF2-40B4-BE49-F238E27FC236}">
                <a16:creationId xmlns:a16="http://schemas.microsoft.com/office/drawing/2014/main" id="{55EC7096-D0A6-471D-AE28-B68D70388E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1521" name="Straight Connector 94">
            <a:extLst>
              <a:ext uri="{FF2B5EF4-FFF2-40B4-BE49-F238E27FC236}">
                <a16:creationId xmlns:a16="http://schemas.microsoft.com/office/drawing/2014/main" id="{2E98EB88-99B6-483D-B203-0D5D631005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3427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6" name="Rectangle 2"/>
          <p:cNvSpPr>
            <a:spLocks noGrp="1" noChangeArrowheads="1"/>
          </p:cNvSpPr>
          <p:nvPr>
            <p:ph type="title"/>
          </p:nvPr>
        </p:nvSpPr>
        <p:spPr>
          <a:xfrm>
            <a:off x="637262" y="1240076"/>
            <a:ext cx="2045860" cy="4584527"/>
          </a:xfrm>
        </p:spPr>
        <p:txBody>
          <a:bodyPr>
            <a:normAutofit/>
          </a:bodyPr>
          <a:lstStyle/>
          <a:p>
            <a:pPr eaLnBrk="1" hangingPunct="1"/>
            <a:r>
              <a:rPr lang="en-GB" sz="2200">
                <a:solidFill>
                  <a:srgbClr val="FFFFFF"/>
                </a:solidFill>
                <a:latin typeface="Arial" charset="0"/>
              </a:rPr>
              <a:t>Limitations of CVP Analysis</a:t>
            </a: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16</a:t>
            </a:fld>
            <a:endParaRPr lang="en-US"/>
          </a:p>
        </p:txBody>
      </p:sp>
      <p:sp>
        <p:nvSpPr>
          <p:cNvPr id="18435" name="Rectangle 3"/>
          <p:cNvSpPr>
            <a:spLocks noGrp="1" noChangeArrowheads="1"/>
          </p:cNvSpPr>
          <p:nvPr>
            <p:ph idx="1"/>
          </p:nvPr>
        </p:nvSpPr>
        <p:spPr>
          <a:xfrm>
            <a:off x="3529195" y="1240077"/>
            <a:ext cx="4526120" cy="4916465"/>
          </a:xfrm>
        </p:spPr>
        <p:txBody>
          <a:bodyPr anchor="t">
            <a:normAutofit/>
          </a:bodyPr>
          <a:lstStyle/>
          <a:p>
            <a:pPr marL="0" indent="0" eaLnBrk="1" hangingPunct="1">
              <a:lnSpc>
                <a:spcPct val="110000"/>
              </a:lnSpc>
              <a:buNone/>
            </a:pPr>
            <a:r>
              <a:rPr lang="en-GB" sz="1600">
                <a:effectLst>
                  <a:outerShdw blurRad="38100" dist="38100" dir="2700000" algn="tl">
                    <a:srgbClr val="DDDDDD"/>
                  </a:outerShdw>
                </a:effectLst>
                <a:latin typeface="Arial" charset="0"/>
              </a:rPr>
              <a:t>Assumptions are:</a:t>
            </a:r>
          </a:p>
          <a:p>
            <a:pPr marL="0" indent="0" eaLnBrk="1" hangingPunct="1">
              <a:lnSpc>
                <a:spcPct val="110000"/>
              </a:lnSpc>
              <a:buNone/>
            </a:pPr>
            <a:endParaRPr lang="en-GB" sz="1600">
              <a:effectLst>
                <a:outerShdw blurRad="38100" dist="38100" dir="2700000" algn="tl">
                  <a:srgbClr val="DDDDDD"/>
                </a:outerShdw>
              </a:effectLst>
              <a:latin typeface="Arial" charset="0"/>
            </a:endParaRP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Volume is the only factor that causes prices and variable costs to alter</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Single product/service or a product/service mix that remains constant</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Costs can be accurately divided into fixed and variable elements</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Fixed costs do not change</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Total costs and revenues are linear</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Applies only to the short term, and cannot reliably be used in the longer term</a:t>
            </a:r>
          </a:p>
        </p:txBody>
      </p:sp>
    </p:spTree>
    <p:extLst>
      <p:ext uri="{BB962C8B-B14F-4D97-AF65-F5344CB8AC3E}">
        <p14:creationId xmlns:p14="http://schemas.microsoft.com/office/powerpoint/2010/main" val="2400252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4580" name="Rectangle 2"/>
          <p:cNvSpPr>
            <a:spLocks noGrp="1" noChangeArrowheads="1"/>
          </p:cNvSpPr>
          <p:nvPr>
            <p:ph type="title"/>
          </p:nvPr>
        </p:nvSpPr>
        <p:spPr>
          <a:xfrm>
            <a:off x="1088684" y="2303047"/>
            <a:ext cx="2454070" cy="2674198"/>
          </a:xfrm>
        </p:spPr>
        <p:txBody>
          <a:bodyPr anchor="t">
            <a:normAutofit/>
          </a:bodyPr>
          <a:lstStyle/>
          <a:p>
            <a:pPr eaLnBrk="1" hangingPunct="1"/>
            <a:r>
              <a:rPr lang="en-GB" sz="2500">
                <a:latin typeface="Arial" charset="0"/>
              </a:rPr>
              <a:t>Alternative approaches to pricing</a:t>
            </a:r>
          </a:p>
        </p:txBody>
      </p:sp>
      <p:cxnSp>
        <p:nvCxnSpPr>
          <p:cNvPr id="79" name="Straight Connector 78">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Slide Number Placeholder 5"/>
          <p:cNvSpPr>
            <a:spLocks noGrp="1"/>
          </p:cNvSpPr>
          <p:nvPr>
            <p:ph type="sldNum" sz="quarter" idx="12"/>
          </p:nvPr>
        </p:nvSpPr>
        <p:spPr>
          <a:xfrm>
            <a:off x="360045" y="2303047"/>
            <a:ext cx="608264"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17</a:t>
            </a:fld>
            <a:endParaRPr lang="en-US"/>
          </a:p>
        </p:txBody>
      </p:sp>
      <p:sp>
        <p:nvSpPr>
          <p:cNvPr id="81"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83" name="Picture 82">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5" name="Straight Connector 84">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24583" name="Rectangle 3">
            <a:extLst>
              <a:ext uri="{FF2B5EF4-FFF2-40B4-BE49-F238E27FC236}">
                <a16:creationId xmlns:a16="http://schemas.microsoft.com/office/drawing/2014/main" id="{F64B3845-1753-44CD-B608-3DA77B18E64E}"/>
              </a:ext>
            </a:extLst>
          </p:cNvPr>
          <p:cNvGraphicFramePr>
            <a:graphicFrameLocks noGrp="1"/>
          </p:cNvGraphicFramePr>
          <p:nvPr>
            <p:ph idx="1"/>
            <p:extLst>
              <p:ext uri="{D42A27DB-BD31-4B8C-83A1-F6EECF244321}">
                <p14:modId xmlns:p14="http://schemas.microsoft.com/office/powerpoint/2010/main" val="2565261729"/>
              </p:ext>
            </p:extLst>
          </p:nvPr>
        </p:nvGraphicFramePr>
        <p:xfrm>
          <a:off x="3856434" y="803275"/>
          <a:ext cx="4435078"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42684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4" name="Rectangle 4"/>
          <p:cNvSpPr>
            <a:spLocks noGrp="1" noChangeArrowheads="1"/>
          </p:cNvSpPr>
          <p:nvPr>
            <p:ph type="title"/>
          </p:nvPr>
        </p:nvSpPr>
        <p:spPr>
          <a:xfrm>
            <a:off x="637262" y="1240076"/>
            <a:ext cx="2045860" cy="4584527"/>
          </a:xfrm>
        </p:spPr>
        <p:txBody>
          <a:bodyPr>
            <a:normAutofit/>
          </a:bodyPr>
          <a:lstStyle/>
          <a:p>
            <a:pPr eaLnBrk="1" hangingPunct="1"/>
            <a:r>
              <a:rPr lang="en-GB">
                <a:solidFill>
                  <a:srgbClr val="FFFFFF"/>
                </a:solidFill>
                <a:latin typeface="Arial" charset="0"/>
              </a:rPr>
              <a:t>Cost plus pricing</a:t>
            </a:r>
            <a:endParaRPr lang="en-AU">
              <a:solidFill>
                <a:srgbClr val="FFFFFF"/>
              </a:solidFill>
              <a:latin typeface="Arial" charset="0"/>
            </a:endParaRP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18</a:t>
            </a:fld>
            <a:endParaRPr lang="en-US"/>
          </a:p>
        </p:txBody>
      </p:sp>
      <p:sp>
        <p:nvSpPr>
          <p:cNvPr id="25605" name="Rectangle 3"/>
          <p:cNvSpPr>
            <a:spLocks noGrp="1" noChangeArrowheads="1"/>
          </p:cNvSpPr>
          <p:nvPr>
            <p:ph idx="1"/>
          </p:nvPr>
        </p:nvSpPr>
        <p:spPr>
          <a:xfrm>
            <a:off x="3529195" y="1240077"/>
            <a:ext cx="4526120" cy="4916465"/>
          </a:xfrm>
        </p:spPr>
        <p:txBody>
          <a:bodyPr anchor="t">
            <a:normAutofit/>
          </a:bodyPr>
          <a:lstStyle/>
          <a:p>
            <a:pPr eaLnBrk="1" hangingPunct="1"/>
            <a:r>
              <a:rPr lang="en-GB">
                <a:latin typeface="Arial" charset="0"/>
              </a:rPr>
              <a:t>Full cost + mark-up on cost = Selling price</a:t>
            </a:r>
          </a:p>
          <a:p>
            <a:pPr lvl="1" eaLnBrk="1" hangingPunct="1">
              <a:buFont typeface="Wingdings" charset="0"/>
              <a:buNone/>
            </a:pPr>
            <a:r>
              <a:rPr lang="en-GB">
                <a:latin typeface="Arial" charset="0"/>
              </a:rPr>
              <a:t>	£20 + (25% of £20) = £25</a:t>
            </a:r>
          </a:p>
          <a:p>
            <a:pPr lvl="1" eaLnBrk="1" hangingPunct="1">
              <a:buFont typeface="Wingdings" charset="0"/>
              <a:buNone/>
            </a:pPr>
            <a:r>
              <a:rPr lang="en-GB">
                <a:latin typeface="Arial" charset="0"/>
              </a:rPr>
              <a:t>	Margin of 20% (£5/£25)</a:t>
            </a:r>
          </a:p>
          <a:p>
            <a:pPr lvl="1" eaLnBrk="1" hangingPunct="1">
              <a:buFont typeface="Wingdings" charset="0"/>
              <a:buNone/>
            </a:pPr>
            <a:endParaRPr lang="en-GB">
              <a:latin typeface="Arial" charset="0"/>
            </a:endParaRPr>
          </a:p>
        </p:txBody>
      </p:sp>
    </p:spTree>
    <p:extLst>
      <p:ext uri="{BB962C8B-B14F-4D97-AF65-F5344CB8AC3E}">
        <p14:creationId xmlns:p14="http://schemas.microsoft.com/office/powerpoint/2010/main" val="1671043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6628" name="Rectangle 2"/>
          <p:cNvSpPr>
            <a:spLocks noGrp="1" noChangeArrowheads="1"/>
          </p:cNvSpPr>
          <p:nvPr>
            <p:ph type="title"/>
          </p:nvPr>
        </p:nvSpPr>
        <p:spPr>
          <a:xfrm>
            <a:off x="1088684" y="804519"/>
            <a:ext cx="7202456" cy="1049235"/>
          </a:xfrm>
        </p:spPr>
        <p:txBody>
          <a:bodyPr>
            <a:normAutofit/>
          </a:bodyPr>
          <a:lstStyle/>
          <a:p>
            <a:pPr eaLnBrk="1" hangingPunct="1"/>
            <a:r>
              <a:rPr lang="en-GB">
                <a:latin typeface="Arial" charset="0"/>
              </a:rPr>
              <a:t>Target rate of return pricing</a:t>
            </a:r>
            <a:endParaRPr lang="en-AU">
              <a:latin typeface="Arial" charset="0"/>
            </a:endParaRPr>
          </a:p>
        </p:txBody>
      </p:sp>
      <p:sp>
        <p:nvSpPr>
          <p:cNvPr id="5" name="Slide Number Placeholder 5"/>
          <p:cNvSpPr>
            <a:spLocks noGrp="1"/>
          </p:cNvSpPr>
          <p:nvPr>
            <p:ph type="sldNum" sz="quarter" idx="12"/>
          </p:nvPr>
        </p:nvSpPr>
        <p:spPr>
          <a:xfrm>
            <a:off x="360045" y="798973"/>
            <a:ext cx="608264"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19</a:t>
            </a:fld>
            <a:endParaRPr lang="en-US"/>
          </a:p>
        </p:txBody>
      </p:sp>
      <p:graphicFrame>
        <p:nvGraphicFramePr>
          <p:cNvPr id="26633" name="Rectangle 3">
            <a:extLst>
              <a:ext uri="{FF2B5EF4-FFF2-40B4-BE49-F238E27FC236}">
                <a16:creationId xmlns:a16="http://schemas.microsoft.com/office/drawing/2014/main" id="{45C7F545-9D82-4E08-943B-73C3EB4D2186}"/>
              </a:ext>
            </a:extLst>
          </p:cNvPr>
          <p:cNvGraphicFramePr>
            <a:graphicFrameLocks noGrp="1"/>
          </p:cNvGraphicFramePr>
          <p:nvPr>
            <p:ph idx="1"/>
            <p:extLst>
              <p:ext uri="{D42A27DB-BD31-4B8C-83A1-F6EECF244321}">
                <p14:modId xmlns:p14="http://schemas.microsoft.com/office/powerpoint/2010/main" val="3272017578"/>
              </p:ext>
            </p:extLst>
          </p:nvPr>
        </p:nvGraphicFramePr>
        <p:xfrm>
          <a:off x="1088231" y="2340435"/>
          <a:ext cx="7203281"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5706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8" name="Rectangle 2"/>
          <p:cNvSpPr>
            <a:spLocks noGrp="1" noChangeArrowheads="1"/>
          </p:cNvSpPr>
          <p:nvPr>
            <p:ph type="title"/>
          </p:nvPr>
        </p:nvSpPr>
        <p:spPr>
          <a:xfrm>
            <a:off x="637262" y="1240076"/>
            <a:ext cx="2045860" cy="4584527"/>
          </a:xfrm>
        </p:spPr>
        <p:txBody>
          <a:bodyPr>
            <a:normAutofit/>
          </a:bodyPr>
          <a:lstStyle/>
          <a:p>
            <a:pPr eaLnBrk="1" hangingPunct="1"/>
            <a:r>
              <a:rPr lang="en-GB" sz="2500">
                <a:solidFill>
                  <a:srgbClr val="FFFFFF"/>
                </a:solidFill>
                <a:latin typeface="Arial" charset="0"/>
              </a:rPr>
              <a:t>Price Elasticity of demand</a:t>
            </a:r>
            <a:endParaRPr lang="en-AU" sz="2500">
              <a:solidFill>
                <a:srgbClr val="FFFFFF"/>
              </a:solidFill>
              <a:latin typeface="Arial" charset="0"/>
            </a:endParaRP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20</a:t>
            </a:fld>
            <a:endParaRPr lang="en-US"/>
          </a:p>
        </p:txBody>
      </p:sp>
      <p:sp>
        <p:nvSpPr>
          <p:cNvPr id="26629" name="Rectangle 3"/>
          <p:cNvSpPr>
            <a:spLocks noGrp="1" noChangeArrowheads="1"/>
          </p:cNvSpPr>
          <p:nvPr>
            <p:ph idx="1"/>
          </p:nvPr>
        </p:nvSpPr>
        <p:spPr>
          <a:xfrm>
            <a:off x="3529195" y="1240077"/>
            <a:ext cx="4526120" cy="4916465"/>
          </a:xfrm>
        </p:spPr>
        <p:txBody>
          <a:bodyPr anchor="t">
            <a:normAutofit/>
          </a:bodyPr>
          <a:lstStyle/>
          <a:p>
            <a:pPr marL="0" indent="0" eaLnBrk="1" hangingPunct="1">
              <a:buNone/>
            </a:pPr>
            <a:r>
              <a:rPr lang="en-AU" u="sng" dirty="0">
                <a:latin typeface="Arial" charset="0"/>
              </a:rPr>
              <a:t>Relationship of price and demand</a:t>
            </a:r>
          </a:p>
          <a:p>
            <a:pPr marL="0" indent="0" eaLnBrk="1" hangingPunct="1">
              <a:buNone/>
            </a:pPr>
            <a:endParaRPr lang="en-AU" dirty="0">
              <a:latin typeface="Arial" charset="0"/>
            </a:endParaRPr>
          </a:p>
          <a:p>
            <a:pPr marL="0" indent="0" eaLnBrk="1" hangingPunct="1">
              <a:buNone/>
            </a:pPr>
            <a:r>
              <a:rPr lang="en-AU" b="1" dirty="0">
                <a:latin typeface="Arial" charset="0"/>
              </a:rPr>
              <a:t>Elastic</a:t>
            </a:r>
            <a:r>
              <a:rPr lang="en-AU" dirty="0">
                <a:latin typeface="Arial" charset="0"/>
              </a:rPr>
              <a:t> demand exists when:</a:t>
            </a:r>
          </a:p>
          <a:p>
            <a:pPr eaLnBrk="1" hangingPunct="1"/>
            <a:r>
              <a:rPr lang="en-AU" dirty="0">
                <a:latin typeface="Arial" charset="0"/>
              </a:rPr>
              <a:t>Price increase causes a fall in demand.</a:t>
            </a:r>
          </a:p>
          <a:p>
            <a:pPr eaLnBrk="1" hangingPunct="1"/>
            <a:endParaRPr lang="en-AU" dirty="0">
              <a:latin typeface="Arial" charset="0"/>
            </a:endParaRPr>
          </a:p>
          <a:p>
            <a:pPr marL="0" indent="0">
              <a:buNone/>
            </a:pPr>
            <a:r>
              <a:rPr lang="en-AU" b="1" dirty="0">
                <a:latin typeface="Arial" charset="0"/>
              </a:rPr>
              <a:t>Inelastic</a:t>
            </a:r>
            <a:r>
              <a:rPr lang="en-AU" dirty="0">
                <a:latin typeface="Arial" charset="0"/>
              </a:rPr>
              <a:t> demand exists when:</a:t>
            </a:r>
          </a:p>
          <a:p>
            <a:pPr eaLnBrk="1" hangingPunct="1"/>
            <a:r>
              <a:rPr lang="en-AU" dirty="0">
                <a:latin typeface="Arial" charset="0"/>
              </a:rPr>
              <a:t>Price increases/decreases cause little changes in demand.</a:t>
            </a:r>
          </a:p>
          <a:p>
            <a:pPr eaLnBrk="1" hangingPunct="1"/>
            <a:endParaRPr lang="en-AU" dirty="0">
              <a:latin typeface="Arial" charset="0"/>
            </a:endParaRPr>
          </a:p>
          <a:p>
            <a:pPr eaLnBrk="1" hangingPunct="1"/>
            <a:endParaRPr lang="en-AU" dirty="0">
              <a:latin typeface="Arial" charset="0"/>
            </a:endParaRPr>
          </a:p>
        </p:txBody>
      </p:sp>
    </p:spTree>
    <p:extLst>
      <p:ext uri="{BB962C8B-B14F-4D97-AF65-F5344CB8AC3E}">
        <p14:creationId xmlns:p14="http://schemas.microsoft.com/office/powerpoint/2010/main" val="14646071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Title 1"/>
          <p:cNvSpPr>
            <a:spLocks noGrp="1"/>
          </p:cNvSpPr>
          <p:nvPr>
            <p:ph type="title"/>
          </p:nvPr>
        </p:nvSpPr>
        <p:spPr>
          <a:xfrm>
            <a:off x="637262" y="1240076"/>
            <a:ext cx="2045860" cy="4584527"/>
          </a:xfrm>
        </p:spPr>
        <p:txBody>
          <a:bodyPr>
            <a:normAutofit/>
          </a:bodyPr>
          <a:lstStyle/>
          <a:p>
            <a:pPr eaLnBrk="1" hangingPunct="1"/>
            <a:r>
              <a:rPr lang="en-AU">
                <a:solidFill>
                  <a:srgbClr val="FFFFFF"/>
                </a:solidFill>
                <a:latin typeface="Arial" charset="0"/>
              </a:rPr>
              <a:t>Key points</a:t>
            </a: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21</a:t>
            </a:fld>
            <a:endParaRPr lang="en-US"/>
          </a:p>
        </p:txBody>
      </p:sp>
      <p:sp>
        <p:nvSpPr>
          <p:cNvPr id="33795" name="Content Placeholder 2"/>
          <p:cNvSpPr>
            <a:spLocks noGrp="1"/>
          </p:cNvSpPr>
          <p:nvPr>
            <p:ph idx="1"/>
          </p:nvPr>
        </p:nvSpPr>
        <p:spPr>
          <a:xfrm>
            <a:off x="3529195" y="1240077"/>
            <a:ext cx="4526120" cy="4916465"/>
          </a:xfrm>
        </p:spPr>
        <p:txBody>
          <a:bodyPr anchor="t">
            <a:normAutofit/>
          </a:bodyPr>
          <a:lstStyle/>
          <a:p>
            <a:pPr eaLnBrk="1" hangingPunct="1"/>
            <a:r>
              <a:rPr lang="en-AU" dirty="0">
                <a:latin typeface="Arial" charset="0"/>
              </a:rPr>
              <a:t>Using accounting to help make marketing decisions</a:t>
            </a:r>
            <a:endParaRPr lang="en-AU">
              <a:latin typeface="Arial" charset="0"/>
            </a:endParaRPr>
          </a:p>
          <a:p>
            <a:pPr lvl="1" eaLnBrk="1" hangingPunct="1"/>
            <a:r>
              <a:rPr lang="en-AU">
                <a:latin typeface="Arial" charset="0"/>
              </a:rPr>
              <a:t>Cost behaviour and CVP analysis</a:t>
            </a:r>
          </a:p>
          <a:p>
            <a:pPr lvl="2" eaLnBrk="1" hangingPunct="1"/>
            <a:r>
              <a:rPr lang="en-AU" dirty="0">
                <a:latin typeface="Arial" charset="0"/>
              </a:rPr>
              <a:t>Contribution, breakeven &amp; margin of safety calculations, operating leverage</a:t>
            </a:r>
            <a:endParaRPr lang="en-AU">
              <a:latin typeface="Arial" charset="0"/>
            </a:endParaRPr>
          </a:p>
          <a:p>
            <a:pPr lvl="1" eaLnBrk="1" hangingPunct="1"/>
            <a:r>
              <a:rPr lang="en-AU">
                <a:latin typeface="Arial" charset="0"/>
              </a:rPr>
              <a:t>Alternative approaches to pricing</a:t>
            </a:r>
          </a:p>
          <a:p>
            <a:pPr lvl="2" eaLnBrk="1" hangingPunct="1"/>
            <a:r>
              <a:rPr lang="en-AU" dirty="0">
                <a:latin typeface="Arial" charset="0"/>
              </a:rPr>
              <a:t>Cost-plus, target rate of return, optimum selling price, special pricing decisions, Segmental and customer profitability</a:t>
            </a:r>
            <a:endParaRPr lang="en-AU">
              <a:latin typeface="Arial" charset="0"/>
            </a:endParaRPr>
          </a:p>
          <a:p>
            <a:pPr eaLnBrk="1" hangingPunct="1"/>
            <a:endParaRPr lang="en-AU" dirty="0">
              <a:latin typeface="Arial" charset="0"/>
            </a:endParaRPr>
          </a:p>
        </p:txBody>
      </p:sp>
    </p:spTree>
    <p:extLst>
      <p:ext uri="{BB962C8B-B14F-4D97-AF65-F5344CB8AC3E}">
        <p14:creationId xmlns:p14="http://schemas.microsoft.com/office/powerpoint/2010/main" val="116534953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1653</Words>
  <Application>Microsoft Office PowerPoint</Application>
  <PresentationFormat>On-screen Show (4:3)</PresentationFormat>
  <Paragraphs>298</Paragraphs>
  <Slides>21</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Gill Sans MT</vt:lpstr>
      <vt:lpstr>Wingdings</vt:lpstr>
      <vt:lpstr>Gallery</vt:lpstr>
      <vt:lpstr>PowerPoint Presentation</vt:lpstr>
      <vt:lpstr>Overview</vt:lpstr>
      <vt:lpstr>Marketing &amp; accounting</vt:lpstr>
      <vt:lpstr>Cost behaviour</vt:lpstr>
      <vt:lpstr>Cost behaviour</vt:lpstr>
      <vt:lpstr>Cost-volume-profit (CVP) analysis</vt:lpstr>
      <vt:lpstr>Profit formulae</vt:lpstr>
      <vt:lpstr>Breakeven</vt:lpstr>
      <vt:lpstr>CVP analysis</vt:lpstr>
      <vt:lpstr>Breakeven</vt:lpstr>
      <vt:lpstr>Target profit (variation on breakeven)</vt:lpstr>
      <vt:lpstr>Breakeven chart</vt:lpstr>
      <vt:lpstr>Margin of safety</vt:lpstr>
      <vt:lpstr>Margin of safety illustration</vt:lpstr>
      <vt:lpstr>Breakeven with multiple products Fixed costs €200,000</vt:lpstr>
      <vt:lpstr>Limitations of CVP Analysis</vt:lpstr>
      <vt:lpstr>Alternative approaches to pricing</vt:lpstr>
      <vt:lpstr>Cost plus pricing</vt:lpstr>
      <vt:lpstr>Target rate of return pricing</vt:lpstr>
      <vt:lpstr>Price Elasticity of demand</vt:lpstr>
      <vt:lpstr>Key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Marie Pitson</dc:creator>
  <cp:lastModifiedBy>Marie Pitson</cp:lastModifiedBy>
  <cp:revision>1</cp:revision>
  <dcterms:created xsi:type="dcterms:W3CDTF">2020-09-08T15:09:20Z</dcterms:created>
  <dcterms:modified xsi:type="dcterms:W3CDTF">2020-09-08T15:09:47Z</dcterms:modified>
</cp:coreProperties>
</file>